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pdf" ContentType="application/pdf"/>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handoutMasterIdLst>
    <p:handoutMasterId r:id="rId27"/>
  </p:handoutMasterIdLst>
  <p:sldIdLst>
    <p:sldId id="256" r:id="rId2"/>
    <p:sldId id="285" r:id="rId3"/>
    <p:sldId id="257" r:id="rId4"/>
    <p:sldId id="258" r:id="rId5"/>
    <p:sldId id="282" r:id="rId6"/>
    <p:sldId id="287" r:id="rId7"/>
    <p:sldId id="279" r:id="rId8"/>
    <p:sldId id="260" r:id="rId9"/>
    <p:sldId id="280" r:id="rId10"/>
    <p:sldId id="283" r:id="rId11"/>
    <p:sldId id="284" r:id="rId12"/>
    <p:sldId id="272" r:id="rId13"/>
    <p:sldId id="261" r:id="rId14"/>
    <p:sldId id="274" r:id="rId15"/>
    <p:sldId id="265" r:id="rId16"/>
    <p:sldId id="281" r:id="rId17"/>
    <p:sldId id="275" r:id="rId18"/>
    <p:sldId id="266" r:id="rId19"/>
    <p:sldId id="276" r:id="rId20"/>
    <p:sldId id="267" r:id="rId21"/>
    <p:sldId id="277" r:id="rId22"/>
    <p:sldId id="268" r:id="rId23"/>
    <p:sldId id="278" r:id="rId24"/>
    <p:sldId id="26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630" autoAdjust="0"/>
  </p:normalViewPr>
  <p:slideViewPr>
    <p:cSldViewPr snapToGrid="0" snapToObjects="1" showGuides="1">
      <p:cViewPr varScale="1">
        <p:scale>
          <a:sx n="97" d="100"/>
          <a:sy n="97" d="100"/>
        </p:scale>
        <p:origin x="-1398"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51DFDF-8324-4FA5-8524-5DDF5E73DA05}" type="datetimeFigureOut">
              <a:rPr lang="en-US" smtClean="0"/>
              <a:pPr/>
              <a:t>10/12/2010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16197B-81BB-4D25-9C32-F0D80B982ED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2B286-61ED-4FAE-9CDE-007C06A2B414}" type="datetimeFigureOut">
              <a:rPr lang="en-US" smtClean="0"/>
              <a:pPr/>
              <a:t>10/12/2010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BB0B64-07F6-4E53-893B-DB423EFD55C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Participants</a:t>
            </a:r>
            <a:r>
              <a:rPr lang="en-US" baseline="0" dirty="0" smtClean="0"/>
              <a:t> do self introductions</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we want to say something in here about having to get specific permission for shoulder use?  Typically, the DOT would</a:t>
            </a:r>
            <a:r>
              <a:rPr lang="en-US" baseline="0" dirty="0" smtClean="0"/>
              <a:t> need to get permission from FHWA for the change because of the reduction in design standards that typically occur – especially near fixed objects and the clear zone.</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Check estimated costs and add bus volumes</a:t>
            </a:r>
          </a:p>
          <a:p>
            <a:endParaRPr lang="en-US" dirty="0" smtClean="0"/>
          </a:p>
          <a:p>
            <a:r>
              <a:rPr lang="en-US" dirty="0" smtClean="0"/>
              <a:t>After</a:t>
            </a:r>
            <a:r>
              <a:rPr lang="en-US" baseline="0" dirty="0" smtClean="0"/>
              <a:t> this slide break into groups of 5-6 people, and divide up topics between groups</a:t>
            </a:r>
            <a:endParaRPr lang="en-US" dirty="0" smtClean="0"/>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r>
              <a:rPr lang="en-US" sz="1200" b="1" kern="1200" dirty="0" smtClean="0">
                <a:solidFill>
                  <a:schemeClr val="tx1"/>
                </a:solidFill>
                <a:latin typeface="+mn-lt"/>
                <a:ea typeface="+mn-ea"/>
                <a:cs typeface="+mn-cs"/>
              </a:rPr>
              <a:t>Establish goals and objectives and clearly communicate a vision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Projects must have clear objectives and a vision of how to achieve objectives in order to measure success.  Determine the goals of the project and how success will be measured.</a:t>
            </a:r>
          </a:p>
          <a:p>
            <a:pPr lvl="0"/>
            <a:r>
              <a:rPr lang="en-US" sz="1200" b="1" kern="1200" dirty="0" smtClean="0">
                <a:solidFill>
                  <a:schemeClr val="tx1"/>
                </a:solidFill>
                <a:latin typeface="+mn-lt"/>
                <a:ea typeface="+mn-ea"/>
                <a:cs typeface="+mn-cs"/>
              </a:rPr>
              <a:t>Take advantage of opportunities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Several successful projects have been the result of taking advantage of opportunities whether, new legislation encouraging innovative partnerships or even popularity of an operating strategy.  Projects</a:t>
            </a:r>
            <a:r>
              <a:rPr lang="en-US" sz="1200" kern="1200" baseline="0" dirty="0" smtClean="0">
                <a:solidFill>
                  <a:schemeClr val="tx1"/>
                </a:solidFill>
                <a:latin typeface="+mn-lt"/>
                <a:ea typeface="+mn-ea"/>
                <a:cs typeface="+mn-cs"/>
              </a:rPr>
              <a:t> have typically not been part of a formal long-range planning process.</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Maintain flexibility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Decide upfront on priority users and how or what may cause changes in this operating strategy over time.  Establishing threshold values will enable operators to easily recognize when a project is not performing as intended.  Knowing these threshold values in advance allows operational changes to be more easily implemented.  Moreover, incorporating flexibility into the design of the facility may extend the life of the facility because operations can be adjusted as corridor conditions change or community goals change.</a:t>
            </a:r>
          </a:p>
          <a:p>
            <a:pPr lvl="0"/>
            <a:r>
              <a:rPr lang="en-US" sz="1200" b="1" kern="1200" dirty="0" smtClean="0">
                <a:solidFill>
                  <a:schemeClr val="tx1"/>
                </a:solidFill>
                <a:latin typeface="+mn-lt"/>
                <a:ea typeface="+mn-ea"/>
                <a:cs typeface="+mn-cs"/>
              </a:rPr>
              <a:t>Engage project partners and encourage agency cooperation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Successful projects have been the result of cooperative efforts from many agencies.  The projects often cross jurisdictional boundaries and may require new institutional arrangements.  These agreements should be drafted early in the planning process and should clearly define the roles and responsibilities of all parties.  While being clear in responsibilities, the agreements should also contain enough flexibility to provide for unforeseen circumstances.  Agency cooperation results in seamlessness to the customer.</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particular:</a:t>
            </a:r>
          </a:p>
          <a:p>
            <a:endParaRPr lang="en-US" dirty="0" smtClean="0"/>
          </a:p>
          <a:p>
            <a:r>
              <a:rPr lang="en-US" dirty="0" smtClean="0"/>
              <a:t>Goals and objectives from perspective of an implementing</a:t>
            </a:r>
            <a:r>
              <a:rPr lang="en-US" baseline="0" dirty="0" smtClean="0"/>
              <a:t> agency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Other stakeholders?</a:t>
            </a:r>
          </a:p>
          <a:p>
            <a:r>
              <a:rPr lang="en-US" baseline="0" dirty="0" smtClean="0"/>
              <a:t>Institutional arrangements in place and needed</a:t>
            </a:r>
          </a:p>
          <a:p>
            <a:r>
              <a:rPr lang="en-US" baseline="0" dirty="0" smtClean="0"/>
              <a:t>EJ issues</a:t>
            </a:r>
          </a:p>
          <a:p>
            <a:r>
              <a:rPr lang="en-US" baseline="0" dirty="0" smtClean="0"/>
              <a:t>Priority users</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0"/>
            <a:r>
              <a:rPr lang="en-US" sz="1200" b="1" kern="1200" dirty="0" smtClean="0">
                <a:solidFill>
                  <a:schemeClr val="tx1"/>
                </a:solidFill>
                <a:latin typeface="+mn-lt"/>
                <a:ea typeface="+mn-ea"/>
                <a:cs typeface="+mn-cs"/>
              </a:rPr>
              <a:t>Develop a Concept of Operations to Guide the Process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To begin, agencies involved should develop a concept of operations clearly outlining the roles and responsibilities for each agency in the design, construction, operation and maintenance of the HOT lanes utilizing</a:t>
            </a:r>
            <a:r>
              <a:rPr lang="en-US" sz="1200" kern="1200" baseline="0" dirty="0" smtClean="0">
                <a:solidFill>
                  <a:schemeClr val="tx1"/>
                </a:solidFill>
                <a:latin typeface="+mn-lt"/>
                <a:ea typeface="+mn-ea"/>
                <a:cs typeface="+mn-cs"/>
              </a:rPr>
              <a:t> the shoulders</a:t>
            </a:r>
            <a:r>
              <a:rPr lang="en-US" sz="1200" kern="1200" dirty="0" smtClean="0">
                <a:solidFill>
                  <a:schemeClr val="tx1"/>
                </a:solidFill>
                <a:latin typeface="+mn-lt"/>
                <a:ea typeface="+mn-ea"/>
                <a:cs typeface="+mn-cs"/>
              </a:rPr>
              <a:t>.  Many of these roles may already be in place for the HOV or HOT lanes in</a:t>
            </a:r>
            <a:r>
              <a:rPr lang="en-US" sz="1200" kern="1200" baseline="0" dirty="0" smtClean="0">
                <a:solidFill>
                  <a:schemeClr val="tx1"/>
                </a:solidFill>
                <a:latin typeface="+mn-lt"/>
                <a:ea typeface="+mn-ea"/>
                <a:cs typeface="+mn-cs"/>
              </a:rPr>
              <a:t> the region</a:t>
            </a:r>
            <a:r>
              <a:rPr lang="en-US" sz="1200" kern="1200" dirty="0" smtClean="0">
                <a:solidFill>
                  <a:schemeClr val="tx1"/>
                </a:solidFill>
                <a:latin typeface="+mn-lt"/>
                <a:ea typeface="+mn-ea"/>
                <a:cs typeface="+mn-cs"/>
              </a:rPr>
              <a:t>, for example, debris removal, and may require only minor adjustments.  Other areas, like toll collection, will be new and require new discussions and, often, memorandums of understanding developed between agencies.</a:t>
            </a:r>
          </a:p>
          <a:p>
            <a:pPr lvl="0"/>
            <a:r>
              <a:rPr lang="en-US" sz="1200" b="1" kern="1200" dirty="0" smtClean="0">
                <a:solidFill>
                  <a:schemeClr val="tx1"/>
                </a:solidFill>
                <a:latin typeface="+mn-lt"/>
                <a:ea typeface="+mn-ea"/>
                <a:cs typeface="+mn-cs"/>
              </a:rPr>
              <a:t>Establish a minimum operating speed threshold of 45 mph.</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Most projects explicitly state that their goal is to maintain the free flow of traffic on the HOT lane.  The FHWA guideline is to exceed 45 mph for 90% of the peak period.  Many agencies use that standard, while some use 50 mph, level of service C, or the travel time of the buses on the lane.  To measure the ability of the lane to meet the goal will require consideration of monitoring and evaluation plans and equipment.</a:t>
            </a:r>
          </a:p>
          <a:p>
            <a:pPr lvl="0"/>
            <a:r>
              <a:rPr lang="en-US" sz="1200" b="1" kern="1200" dirty="0" smtClean="0">
                <a:solidFill>
                  <a:schemeClr val="tx1"/>
                </a:solidFill>
                <a:latin typeface="+mn-lt"/>
                <a:ea typeface="+mn-ea"/>
                <a:cs typeface="+mn-cs"/>
              </a:rPr>
              <a:t>Select the appropriate user group to best optimize the added capacity.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Facilities must have a clearly established hierarchy of users to provide a reliable trip without compromising safety, especially since the safety benefits of the shoulder are removed during operations.</a:t>
            </a:r>
          </a:p>
          <a:p>
            <a:pPr lvl="0"/>
            <a:r>
              <a:rPr lang="en-US" sz="1200" b="1" kern="1200" dirty="0" smtClean="0">
                <a:solidFill>
                  <a:schemeClr val="tx1"/>
                </a:solidFill>
                <a:latin typeface="+mn-lt"/>
                <a:ea typeface="+mn-ea"/>
                <a:cs typeface="+mn-cs"/>
              </a:rPr>
              <a:t>Ensure that the temporary use of the shoulder as a HOT lane is only deployed when needed.</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temporary removal of shoulders eliminates the ability for disabled vehicles to find refuge and can hinder incident management efforts.  Thus, it is important that the shoulder be converted only during periods when it can relieve congestion and provide a reliable trip for users.  Clear threshold limits that will trigger operations can be a key to this process.</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0"/>
            <a:r>
              <a:rPr lang="en-US" sz="1200" b="1" kern="1200" dirty="0" smtClean="0">
                <a:solidFill>
                  <a:schemeClr val="tx1"/>
                </a:solidFill>
                <a:latin typeface="+mn-lt"/>
                <a:ea typeface="+mn-ea"/>
                <a:cs typeface="+mn-cs"/>
              </a:rPr>
              <a:t>Establish operational procedures that ensure the safety of the users and help maximize the potential benefits of using the shoulder during congested periods.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Operational procedures that are critical include ensuring the shoulder is clear of debris and disables vehicles prior to opening, monitoring, maintenance, and enforcement.  Establishing such procedures, including roles and responsibilities of partner agencies, and dedicated funds, will ensure the smooth and efficient operation of the facility with minimal negative impacts.</a:t>
            </a:r>
          </a:p>
          <a:p>
            <a:pPr lvl="0"/>
            <a:r>
              <a:rPr lang="en-US" sz="1200" b="1" kern="1200" dirty="0" smtClean="0">
                <a:solidFill>
                  <a:schemeClr val="tx1"/>
                </a:solidFill>
                <a:latin typeface="+mn-lt"/>
                <a:ea typeface="+mn-ea"/>
                <a:cs typeface="+mn-cs"/>
              </a:rPr>
              <a:t>Ensure operations integrate with existing systems.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Most regions will have some measure of technological deployment in congested urban corridors, including such system components as video surveillance, speed and volume data collection technology, and other aspects that are part of an overall transportation management system run from a transportation management center.  It is important that the operations of the shoulder HOT lane be integrated with any existing systems to ensure full control, operations, and maintenance are handled in a consistent manner.</a:t>
            </a:r>
          </a:p>
          <a:p>
            <a:pPr lvl="0"/>
            <a:r>
              <a:rPr lang="en-US" sz="1200" b="1" kern="1200" dirty="0" smtClean="0">
                <a:solidFill>
                  <a:schemeClr val="tx1"/>
                </a:solidFill>
                <a:latin typeface="+mn-lt"/>
                <a:ea typeface="+mn-ea"/>
                <a:cs typeface="+mn-cs"/>
              </a:rPr>
              <a:t>Determine if existing incident management protocol will be applicable to shoulder operations.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Large urban areas typically a comprehensive incident management process and protocol to handle the wide variety of incidents that occur within the roadway environment.  This protocol includes memoranda of understanding between participating agencies and roles, responsibilities, and procedures for all parties.  Incident management for a shoulder HOT lane may not require special incident management processes if those already in place are sufficient.</a:t>
            </a:r>
          </a:p>
          <a:p>
            <a:r>
              <a:rPr lang="en-US" sz="1200" b="1" kern="1200" dirty="0" smtClean="0">
                <a:solidFill>
                  <a:schemeClr val="tx1"/>
                </a:solidFill>
                <a:latin typeface="+mn-lt"/>
                <a:ea typeface="+mn-ea"/>
                <a:cs typeface="+mn-cs"/>
              </a:rPr>
              <a:t>European</a:t>
            </a:r>
            <a:r>
              <a:rPr lang="en-US" sz="1200" b="1" kern="1200" baseline="0" dirty="0" smtClean="0">
                <a:solidFill>
                  <a:schemeClr val="tx1"/>
                </a:solidFill>
                <a:latin typeface="+mn-lt"/>
                <a:ea typeface="+mn-ea"/>
                <a:cs typeface="+mn-cs"/>
              </a:rPr>
              <a:t> applications of shoulder use have typically been accompanied by one or more Active Traffic Management (ATM) strategies.   </a:t>
            </a:r>
            <a:r>
              <a:rPr lang="en-US" sz="1200" b="0" kern="1200" baseline="0" dirty="0" smtClean="0">
                <a:solidFill>
                  <a:schemeClr val="tx1"/>
                </a:solidFill>
                <a:latin typeface="+mn-lt"/>
                <a:ea typeface="+mn-ea"/>
                <a:cs typeface="+mn-cs"/>
              </a:rPr>
              <a:t>The two most common strategies used in conjunction with hard shoulder running are (1) speed harmonization (incremental decrease of speed in a cascading manner to smooth deceleration of traffic and ensure more uniform flow to offset sudden queues from an incident or disturbance), which can help minimize the speed differential between GPLs and shoulders, and (2) junction control (dynamic lane assignment at merge points or entrance ramps, giving predominant flow to the extra lane).</a:t>
            </a:r>
            <a:endParaRPr lang="en-US" sz="1200" b="1"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lvl="0"/>
            <a:r>
              <a:rPr lang="en-US" sz="1200" b="1" kern="1200" dirty="0" smtClean="0">
                <a:solidFill>
                  <a:schemeClr val="tx1"/>
                </a:solidFill>
                <a:latin typeface="+mn-lt"/>
                <a:ea typeface="+mn-ea"/>
                <a:cs typeface="+mn-cs"/>
              </a:rPr>
              <a:t>Ensure the safest design possible that provides adequate space for identified users and necessary maneuvers.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converting a shoulder for use by traffic on a regular basis, various design parameters need to be addressed to ensure the safe use of the lane.  Of particular importance are design features typical for shoulders which are not compatible with high travel speeds and which impact the profile of the pavement and the safety of travel with respect to the clear zone.  It is important to address these issues to minimize the negative impact of converting the shoulder.</a:t>
            </a:r>
          </a:p>
          <a:p>
            <a:pPr lvl="0"/>
            <a:r>
              <a:rPr lang="en-US" sz="1200" b="1" kern="1200" dirty="0" smtClean="0">
                <a:solidFill>
                  <a:schemeClr val="tx1"/>
                </a:solidFill>
                <a:latin typeface="+mn-lt"/>
                <a:ea typeface="+mn-ea"/>
                <a:cs typeface="+mn-cs"/>
              </a:rPr>
              <a:t>Provide adequate space for emergency refuge and/or enforcement whenever possible.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with other HOT lane facilities, enforcement can be critical to successful use.  Moreover, using the shoulder for travel eliminates it from being used for emergency refuge in the event of breakdown.  Thus, whenever possible, designers should work to provide ROW for these activities when converting a shoulder to HOT lane use.</a:t>
            </a:r>
          </a:p>
          <a:p>
            <a:pPr lvl="0"/>
            <a:r>
              <a:rPr lang="en-US" sz="1200" b="1" kern="1200" dirty="0" smtClean="0">
                <a:solidFill>
                  <a:schemeClr val="tx1"/>
                </a:solidFill>
                <a:latin typeface="+mn-lt"/>
                <a:ea typeface="+mn-ea"/>
                <a:cs typeface="+mn-cs"/>
              </a:rPr>
              <a:t>Provide clear information to users, through a variety of mechanisms, to ensure their comprehension of the facility and the specifics of operation.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Potential users need clear information on the type of facility in operation, its availability to users and hours of operation, and location of entrances and exits with respect to general purpose lanes.  This information needs to be conveyed to the users at appropriate locations and in other feasible manners to optimize use of the facility.</a:t>
            </a:r>
          </a:p>
          <a:p>
            <a:endParaRPr lang="en-US" b="0"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Access</a:t>
            </a:r>
            <a:r>
              <a:rPr lang="en-US" baseline="0" dirty="0" smtClean="0"/>
              <a:t> – tradeoffs in demand and operational simplicity (toll collection and enforcement)</a:t>
            </a:r>
          </a:p>
          <a:p>
            <a:r>
              <a:rPr lang="en-US" baseline="0" dirty="0" smtClean="0"/>
              <a:t>Weaving distance per lane – 500+ feet per lane</a:t>
            </a:r>
          </a:p>
          <a:p>
            <a:r>
              <a:rPr lang="en-US" baseline="0" dirty="0" smtClean="0"/>
              <a:t>Opening length 1300-1500 feet</a:t>
            </a:r>
          </a:p>
          <a:p>
            <a:r>
              <a:rPr lang="en-US" baseline="0" dirty="0" smtClean="0"/>
              <a:t>Advance signing distances</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shoulder conversion to HOT, the “best practices” and “lessons learned” are limited.  To develop this workshop we have pulled</a:t>
            </a:r>
            <a:r>
              <a:rPr lang="en-US" baseline="0" dirty="0" smtClean="0"/>
              <a:t> from HOT lanes, bus-on-shoulder implementations, dedicated shoulder lanes, one implementation of PDSL in Minneapolis, and the European experience with Active Traffic Management.</a:t>
            </a:r>
          </a:p>
          <a:p>
            <a:endParaRPr lang="en-US" baseline="0" dirty="0" smtClean="0"/>
          </a:p>
          <a:p>
            <a:r>
              <a:rPr lang="en-US" baseline="0" dirty="0" smtClean="0"/>
              <a:t>This workshop is intended to be interactive, it is not a lecture format.  We will learn the most from our interaction in small groups and discussion during the group reports.  Use your own personal experiences and information you have gathered during the conference to contribute to the small group discussion.</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r>
              <a:rPr lang="en-US" sz="1200" b="1" kern="1200" dirty="0" smtClean="0">
                <a:solidFill>
                  <a:schemeClr val="tx1"/>
                </a:solidFill>
                <a:latin typeface="+mn-lt"/>
                <a:ea typeface="+mn-ea"/>
                <a:cs typeface="+mn-cs"/>
              </a:rPr>
              <a:t>Consider any and all funding and/or financing mechanisms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Successful projects have cobbled together funding packages.  There are no straightforward funding strategies.  In many instances, financing has been the result of taking advantage of opportunities.</a:t>
            </a:r>
          </a:p>
          <a:p>
            <a:pPr lvl="0"/>
            <a:r>
              <a:rPr lang="en-US" sz="1200" kern="1200" dirty="0" smtClean="0">
                <a:solidFill>
                  <a:schemeClr val="tx1"/>
                </a:solidFill>
                <a:latin typeface="+mn-lt"/>
                <a:ea typeface="+mn-ea"/>
                <a:cs typeface="+mn-cs"/>
              </a:rPr>
              <a:t>Depending on the scale of changes required for the shoulder to HOT conversion, the required funding varies to a large extent from one project to another. For example, some conversions include not only the installation of toll collection zones and increased enforcement (I-15 in San Diego and I-25 in Denver) but also the addition of capacity to the corridor ( one HOV lane to two HOV lanes per direction in I-95, Miami), restriping the corridor ( SR 167 in Seattle and I-394 Diamond section) or changing the separation mechanism (double white lines to flexible pylons in I-95, Miami).   If FTA funds were used to help construct the facility specific guidelines must be followed or funds must be repaid.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Available assistance through Federal programs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Public agencies interested in implementing and evaluating HOT lane projects are eligible to apply for grants under the Value Pricing Pilot Program (VPPP). VPPP grants have been essential funding source for some HOT lane projects.  However, the grant provided to the different projects varies in amount depending on whether the grant is provided for a) the pre-implementation costs (e.g. VPPP grant of $925,000 in I-394 covered planning, outreach and education while the total project cost was $12.9 millions) or b) the project implementation costs (</a:t>
            </a:r>
            <a:r>
              <a:rPr lang="en-US" sz="1200" kern="1200" dirty="0" err="1" smtClean="0">
                <a:solidFill>
                  <a:schemeClr val="tx1"/>
                </a:solidFill>
                <a:latin typeface="+mn-lt"/>
                <a:ea typeface="+mn-ea"/>
                <a:cs typeface="+mn-cs"/>
              </a:rPr>
              <a:t>e.g.VPPP</a:t>
            </a:r>
            <a:r>
              <a:rPr lang="en-US" sz="1200" kern="1200" dirty="0" smtClean="0">
                <a:solidFill>
                  <a:schemeClr val="tx1"/>
                </a:solidFill>
                <a:latin typeface="+mn-lt"/>
                <a:ea typeface="+mn-ea"/>
                <a:cs typeface="+mn-cs"/>
              </a:rPr>
              <a:t> grant of $2.8 million out of $ 9.9 million project cost in I-25 and $2 million out of $17.9 million total project cost of SR 167).  </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Stakeholders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Federal grant plays an important role in the funding of the HOT lane development. However, the Federal grant is sometimes a part of the total funding required in which case funding is supplemented by other stakeholders of the project which might involve state DOTs, (e.g. Katy, Houston) transit service providers (e.g. Regional Transit District in I-25, Denver ) and toll authorities (HCTRA in Katy, Houston), the gas tax (SR 167 in Seattle) or the private sector (I-394, Minneapolis).  In most instances, funding has been cobbled together from several sources.  Agreements can be made with the private operators to construct and operate the HOT lane facility and collect the revenues for a certain period of time (SR 91 Express lanes).</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Revenue Sharing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demand for continued funding of a project being implemented in phases also depends on the excess revenue generated by the HOT lane (e.g. I-25 Express Lanes generated revenue exceeding the estimated revenue to cover operations and maintenance; revenue generated in I-394 was half as estimated and I-15 in San Diego generated enough revenue to fund express bus operations). </a:t>
            </a:r>
          </a:p>
          <a:p>
            <a:r>
              <a:rPr lang="en-US" sz="1200" kern="1200" dirty="0" smtClean="0">
                <a:solidFill>
                  <a:schemeClr val="tx1"/>
                </a:solidFill>
                <a:latin typeface="+mn-lt"/>
                <a:ea typeface="+mn-ea"/>
                <a:cs typeface="+mn-cs"/>
              </a:rPr>
              <a:t> </a:t>
            </a:r>
          </a:p>
          <a:p>
            <a:pPr lvl="0"/>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r>
              <a:rPr lang="en-US" sz="1200" b="1" kern="1200" dirty="0" smtClean="0">
                <a:solidFill>
                  <a:schemeClr val="tx1"/>
                </a:solidFill>
                <a:latin typeface="+mn-lt"/>
                <a:ea typeface="+mn-ea"/>
                <a:cs typeface="+mn-cs"/>
              </a:rPr>
              <a:t>Identify project champions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Many projects have benefitted from the support of trusted individuals in the community or state.  Project champions, other than the implementing agencies, can lend creditability to the project.  Additionally, if enabling legislation is required a project champion that can accomplish this is an indispensible asset.</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Conduct market research and identify issues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Market research should be conducted to identify what the issues are that are problematic for the community.  This should include research of current HOV and transit users as well as potential users of HOT lanes.  This information is crucial to develop materials and messages to educate and inform.</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Develop clear and concise messages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messages that are used to communicate project specifics, including project goals, need to be clear and concise.  They must clearly convey what the purpose of the project and the project implementation hopes to achieve.</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Communicate project goals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many communities HOT lanes and pricing are new and complex concepts.  The goals that are communicated must resonant with the public.  Successful projects clearly articulate the goals of project.  The I-15 project in San Diego showed how the project revenues would be used to implement new transit service in the corridor; a service that was desired by the public.  Without clearly defining and communicating project goals even potentially successful projects can be killed before implementation because of misunderstanding.</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Continue from project development through operations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Projects benefit from continued outreach to the users and general public.   It is important to continuously market the project.  Market research conducted throughout the life of the project allows agencies to adjust messages as needed to address concerns.  The public also needs to be kept aware of how operational changes may occur over the life of a project.</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Create brand awareness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some communities it may be necessary to distinguish a HOT project from other tolling projects in the area.  A different brand may be used for this purpose.  If this is not the cause, it is still useful to promote project awareness.</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Communication approach</a:t>
            </a:r>
            <a:r>
              <a:rPr lang="en-US" baseline="0" dirty="0" smtClean="0"/>
              <a:t> during NEPA – is there a difference?  Outreach vs. marketing</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BB0B64-07F6-4E53-893B-DB423EFD55CA}"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a:t>
            </a:r>
            <a:r>
              <a:rPr lang="en-US" baseline="0" dirty="0" smtClean="0"/>
              <a:t> of project – instructor gives overview of the hypothetical case study project, information is included in your workbook</a:t>
            </a:r>
          </a:p>
          <a:p>
            <a:r>
              <a:rPr lang="en-US" baseline="0" dirty="0" smtClean="0"/>
              <a:t>Break into groups of 5-6, depending on the number in each scenario</a:t>
            </a:r>
          </a:p>
          <a:p>
            <a:r>
              <a:rPr lang="en-US" baseline="0" dirty="0" smtClean="0"/>
              <a:t>The five subject areas are Planning, Operations, Design, Funding and Finance, and Outreach</a:t>
            </a:r>
          </a:p>
          <a:p>
            <a:r>
              <a:rPr lang="en-US" baseline="0" dirty="0" smtClean="0"/>
              <a:t>For each subject area the instructor will give an overview of best practices and lessons learned</a:t>
            </a:r>
          </a:p>
          <a:p>
            <a:r>
              <a:rPr lang="en-US" baseline="0" dirty="0" smtClean="0"/>
              <a:t>Each group will have time to answer the questions in the exercises by applying best practices, lessons learned, and information gathered during the conference to the hypothetical project.  The exercises are covered in your workbook.</a:t>
            </a:r>
          </a:p>
          <a:p>
            <a:r>
              <a:rPr lang="en-US" baseline="0" dirty="0" smtClean="0"/>
              <a:t>We’ll take a break for a box lunch after the second topic area</a:t>
            </a:r>
          </a:p>
          <a:p>
            <a:r>
              <a:rPr lang="en-US" baseline="0" dirty="0" smtClean="0"/>
              <a:t>At the end, each group will make a report to the class summarizing their results</a:t>
            </a:r>
          </a:p>
          <a:p>
            <a:endParaRPr lang="en-US" baseline="0" dirty="0" smtClean="0"/>
          </a:p>
          <a:p>
            <a:r>
              <a:rPr lang="en-US" baseline="0" dirty="0" smtClean="0"/>
              <a:t>The workbook contains the case study project, the slides on best practices, and the group exercises.</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Participant</a:t>
            </a:r>
            <a:r>
              <a:rPr lang="en-US" baseline="0" dirty="0" smtClean="0"/>
              <a:t> workbook content:</a:t>
            </a:r>
          </a:p>
          <a:p>
            <a:r>
              <a:rPr lang="en-US" baseline="0" dirty="0" smtClean="0"/>
              <a:t>1</a:t>
            </a:r>
            <a:r>
              <a:rPr lang="en-US" baseline="30000" dirty="0" smtClean="0"/>
              <a:t>st</a:t>
            </a:r>
            <a:r>
              <a:rPr lang="en-US" baseline="0" dirty="0" smtClean="0"/>
              <a:t> tab – project information</a:t>
            </a:r>
          </a:p>
          <a:p>
            <a:r>
              <a:rPr lang="en-US" baseline="0" dirty="0" smtClean="0"/>
              <a:t>2</a:t>
            </a:r>
            <a:r>
              <a:rPr lang="en-US" baseline="30000" dirty="0" smtClean="0"/>
              <a:t>nd</a:t>
            </a:r>
            <a:r>
              <a:rPr lang="en-US" baseline="0" dirty="0" smtClean="0"/>
              <a:t> tab – group exercise</a:t>
            </a:r>
          </a:p>
          <a:p>
            <a:r>
              <a:rPr lang="en-US" baseline="0" dirty="0" smtClean="0"/>
              <a:t>3</a:t>
            </a:r>
            <a:r>
              <a:rPr lang="en-US" baseline="30000" dirty="0" smtClean="0"/>
              <a:t>rd</a:t>
            </a:r>
            <a:r>
              <a:rPr lang="en-US" baseline="0" dirty="0" smtClean="0"/>
              <a:t> tab – HOT case studies in one-page format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Length: 15 miles</a:t>
            </a:r>
          </a:p>
          <a:p>
            <a:endParaRPr lang="en-US" sz="1200" dirty="0" smtClean="0"/>
          </a:p>
          <a:p>
            <a:r>
              <a:rPr lang="en-US" sz="1200" dirty="0" smtClean="0"/>
              <a:t>6 lanes with 10’ shoulders on both sides</a:t>
            </a:r>
          </a:p>
          <a:p>
            <a:endParaRPr lang="en-US" sz="1200" dirty="0" smtClean="0"/>
          </a:p>
          <a:p>
            <a:r>
              <a:rPr lang="en-US" sz="1200" dirty="0" smtClean="0"/>
              <a:t>165,000 AADT and growing</a:t>
            </a:r>
          </a:p>
          <a:p>
            <a:endParaRPr lang="en-US" sz="1200" dirty="0" smtClean="0"/>
          </a:p>
          <a:p>
            <a:r>
              <a:rPr lang="en-US" sz="1200" dirty="0" smtClean="0"/>
              <a:t>Peak period speeds consistently reach 30mph</a:t>
            </a:r>
          </a:p>
          <a:p>
            <a:endParaRPr lang="en-US" sz="1200" dirty="0" smtClean="0"/>
          </a:p>
          <a:p>
            <a:r>
              <a:rPr lang="en-US" sz="1200" dirty="0" smtClean="0"/>
              <a:t>Drainage inlets every 0.5 mile with 4” depression in left shoulder</a:t>
            </a:r>
          </a:p>
          <a:p>
            <a:endParaRPr lang="en-US" sz="1200" dirty="0" smtClean="0"/>
          </a:p>
          <a:p>
            <a:r>
              <a:rPr lang="en-US" sz="1200" dirty="0" smtClean="0"/>
              <a:t>Additional 20’ of ROW periodically available beyond right shoulder</a:t>
            </a:r>
          </a:p>
          <a:p>
            <a:endParaRPr lang="en-US" sz="1200" dirty="0" smtClean="0"/>
          </a:p>
          <a:p>
            <a:r>
              <a:rPr lang="en-US" sz="1200" dirty="0" smtClean="0"/>
              <a:t>Rumble strips on outside </a:t>
            </a:r>
            <a:r>
              <a:rPr lang="en-US" sz="1200" dirty="0" err="1" smtClean="0"/>
              <a:t>edgelines</a:t>
            </a:r>
            <a:endParaRPr lang="en-US" sz="1200" dirty="0" smtClean="0"/>
          </a:p>
          <a:p>
            <a:endParaRPr lang="en-US" sz="1200" dirty="0" smtClean="0"/>
          </a:p>
          <a:p>
            <a:r>
              <a:rPr lang="en-US" sz="1200" dirty="0" smtClean="0"/>
              <a:t>Four bridge abutments exist along the facility </a:t>
            </a:r>
          </a:p>
          <a:p>
            <a:endParaRPr lang="en-US" sz="1200" dirty="0" smtClean="0"/>
          </a:p>
          <a:p>
            <a:r>
              <a:rPr lang="en-US" sz="1200" dirty="0" smtClean="0"/>
              <a:t>Existing ITS components include cameras, loop detection in all lanes at half mile spacing and on freeway ramps, DMS, &amp; ramp meters.</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2A7C13-ED2C-4591-9AC7-2269D78AAB60}"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GP Lane speed 30mph</a:t>
            </a:r>
          </a:p>
          <a:p>
            <a:endParaRPr lang="en-US" dirty="0" smtClean="0"/>
          </a:p>
          <a:p>
            <a:pPr defTabSz="1463675">
              <a:lnSpc>
                <a:spcPct val="50000"/>
              </a:lnSpc>
              <a:spcBef>
                <a:spcPct val="50000"/>
              </a:spcBef>
            </a:pPr>
            <a:r>
              <a:rPr lang="en-US" sz="1200" b="0" u="none" dirty="0" smtClean="0">
                <a:solidFill>
                  <a:srgbClr val="00CC00"/>
                </a:solidFill>
              </a:rPr>
              <a:t>Suburban Community A	Suburban</a:t>
            </a:r>
            <a:r>
              <a:rPr lang="en-US" sz="1200" b="0" u="none" baseline="0" dirty="0" smtClean="0">
                <a:solidFill>
                  <a:srgbClr val="00CC00"/>
                </a:solidFill>
              </a:rPr>
              <a:t> Community B</a:t>
            </a:r>
            <a:endParaRPr lang="en-US" sz="1200" b="0" u="sng" dirty="0" smtClean="0">
              <a:solidFill>
                <a:srgbClr val="00CC00"/>
              </a:solidFill>
            </a:endParaRPr>
          </a:p>
          <a:p>
            <a:pPr defTabSz="1463675">
              <a:lnSpc>
                <a:spcPct val="50000"/>
              </a:lnSpc>
              <a:spcBef>
                <a:spcPct val="50000"/>
              </a:spcBef>
            </a:pPr>
            <a:r>
              <a:rPr lang="en-US" sz="1200" b="0" dirty="0" smtClean="0">
                <a:solidFill>
                  <a:srgbClr val="00CC00"/>
                </a:solidFill>
              </a:rPr>
              <a:t>Population 40,000		Population</a:t>
            </a:r>
            <a:r>
              <a:rPr lang="en-US" sz="1200" b="0" baseline="0" dirty="0" smtClean="0">
                <a:solidFill>
                  <a:srgbClr val="00CC00"/>
                </a:solidFill>
              </a:rPr>
              <a:t> 20,000</a:t>
            </a:r>
            <a:endParaRPr lang="en-US" sz="1200" b="0" dirty="0" smtClean="0">
              <a:solidFill>
                <a:srgbClr val="00CC00"/>
              </a:solidFill>
            </a:endParaRPr>
          </a:p>
          <a:p>
            <a:pPr defTabSz="1463675">
              <a:lnSpc>
                <a:spcPct val="50000"/>
              </a:lnSpc>
              <a:spcBef>
                <a:spcPct val="50000"/>
              </a:spcBef>
            </a:pPr>
            <a:r>
              <a:rPr lang="en-US" sz="1200" b="0" dirty="0" smtClean="0">
                <a:solidFill>
                  <a:srgbClr val="00CC00"/>
                </a:solidFill>
              </a:rPr>
              <a:t>$40k median income		$75K Median income</a:t>
            </a:r>
          </a:p>
          <a:p>
            <a:pPr defTabSz="1463675">
              <a:lnSpc>
                <a:spcPct val="50000"/>
              </a:lnSpc>
              <a:spcBef>
                <a:spcPct val="50000"/>
              </a:spcBef>
            </a:pPr>
            <a:r>
              <a:rPr lang="en-US" sz="1200" b="0" dirty="0" smtClean="0">
                <a:solidFill>
                  <a:srgbClr val="00CC00"/>
                </a:solidFill>
              </a:rPr>
              <a:t>40% minorities		20%</a:t>
            </a:r>
            <a:r>
              <a:rPr lang="en-US" sz="1200" b="0" baseline="0" dirty="0" smtClean="0">
                <a:solidFill>
                  <a:srgbClr val="00CC00"/>
                </a:solidFill>
              </a:rPr>
              <a:t> minorities</a:t>
            </a:r>
            <a:endParaRPr lang="en-US" sz="1200" b="0" dirty="0" smtClean="0">
              <a:solidFill>
                <a:srgbClr val="00CC00"/>
              </a:solidFill>
            </a:endParaRPr>
          </a:p>
          <a:p>
            <a:pPr defTabSz="1463675">
              <a:lnSpc>
                <a:spcPct val="50000"/>
              </a:lnSpc>
              <a:spcBef>
                <a:spcPct val="50000"/>
              </a:spcBef>
            </a:pPr>
            <a:r>
              <a:rPr lang="en-US" sz="1200" b="0" dirty="0" smtClean="0">
                <a:solidFill>
                  <a:srgbClr val="00CC00"/>
                </a:solidFill>
              </a:rPr>
              <a:t>1.3 autos per household	1.9</a:t>
            </a:r>
            <a:r>
              <a:rPr lang="en-US" sz="1200" b="0" baseline="0" dirty="0" smtClean="0">
                <a:solidFill>
                  <a:srgbClr val="00CC00"/>
                </a:solidFill>
              </a:rPr>
              <a:t> autos per household</a:t>
            </a:r>
            <a:endParaRPr lang="en-US" sz="1200" b="0" dirty="0" smtClean="0">
              <a:solidFill>
                <a:srgbClr val="00CC00"/>
              </a:solidFill>
            </a:endParaRP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Peaking characteristics</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BB0B64-07F6-4E53-893B-DB423EFD55C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pd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874283"/>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533400" y="3731219"/>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a:xfrm>
            <a:off x="457200" y="6356350"/>
            <a:ext cx="530625" cy="365125"/>
          </a:xfrm>
        </p:spPr>
        <p:txBody>
          <a:bodyPr/>
          <a:lstStyle/>
          <a:p>
            <a:fld id="{717065F3-0A2E-4040-893B-36E66A86B16F}" type="datetimeFigureOut">
              <a:rPr lang="en-US" smtClean="0"/>
              <a:pPr/>
              <a:t>10/12/2010</a:t>
            </a:fld>
            <a:endParaRPr lang="en-US"/>
          </a:p>
        </p:txBody>
      </p:sp>
      <p:sp>
        <p:nvSpPr>
          <p:cNvPr id="27" name="Slide Number Placeholder 26"/>
          <p:cNvSpPr>
            <a:spLocks noGrp="1"/>
          </p:cNvSpPr>
          <p:nvPr>
            <p:ph type="sldNum" sz="quarter" idx="12"/>
          </p:nvPr>
        </p:nvSpPr>
        <p:spPr/>
        <p:txBody>
          <a:bodyPr/>
          <a:lstStyle/>
          <a:p>
            <a:fld id="{04F45126-E9AA-2D4E-9BFB-55E271F2F588}" type="slidenum">
              <a:rPr lang="en-US" smtClean="0"/>
              <a:pPr/>
              <a:t>‹#›</a:t>
            </a:fld>
            <a:endParaRPr lang="en-US"/>
          </a:p>
        </p:txBody>
      </p:sp>
      <p:pic>
        <p:nvPicPr>
          <p:cNvPr id="10" name="Picture 9" descr="fhwalogo-whit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20024" y="6420921"/>
            <a:ext cx="1900800" cy="300554"/>
          </a:xfrm>
          <a:prstGeom prst="rect">
            <a:avLst/>
          </a:prstGeom>
        </p:spPr>
      </p:pic>
      <p:pic>
        <p:nvPicPr>
          <p:cNvPr id="22" name="Picture 21" descr="gradiated traffic.tif"/>
          <p:cNvPicPr>
            <a:picLocks noChangeAspect="1"/>
          </p:cNvPicPr>
          <p:nvPr userDrawn="1"/>
        </p:nvPicPr>
        <p:blipFill>
          <a:blip r:embed="rId4"/>
          <a:stretch>
            <a:fillRect/>
          </a:stretch>
        </p:blipFill>
        <p:spPr>
          <a:xfrm>
            <a:off x="0" y="105830"/>
            <a:ext cx="9144000" cy="1627632"/>
          </a:xfrm>
          <a:prstGeom prst="rect">
            <a:avLst/>
          </a:prstGeom>
        </p:spPr>
      </p:pic>
      <p:sp>
        <p:nvSpPr>
          <p:cNvPr id="7" name="Rectangle 6"/>
          <p:cNvSpPr/>
          <p:nvPr/>
        </p:nvSpPr>
        <p:spPr>
          <a:xfrm>
            <a:off x="0" y="0"/>
            <a:ext cx="9144000" cy="10583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0" y="1649183"/>
            <a:ext cx="9144000" cy="180269"/>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10" name="Rectangle 9"/>
          <p:cNvSpPr/>
          <p:nvPr userDrawn="1"/>
        </p:nvSpPr>
        <p:spPr>
          <a:xfrm>
            <a:off x="5753100" y="2057400"/>
            <a:ext cx="2933700" cy="4089401"/>
          </a:xfrm>
          <a:prstGeom prst="rect">
            <a:avLst/>
          </a:prstGeom>
          <a:noFill/>
          <a:ln w="12700" cap="flat" cmpd="sng" algn="ctr">
            <a:solidFill>
              <a:schemeClr val="tx2"/>
            </a:solidFill>
            <a:prstDash val="solid"/>
            <a:round/>
            <a:headEnd type="none" w="med" len="med"/>
            <a:tailEnd type="none" w="med" len="med"/>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rot="16200000">
            <a:off x="946150" y="1568450"/>
            <a:ext cx="4089400" cy="50673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5126-E9AA-2D4E-9BFB-55E271F2F588}" type="slidenum">
              <a:rPr lang="en-US" smtClean="0"/>
              <a:pPr/>
              <a:t>‹#›</a:t>
            </a:fld>
            <a:endParaRPr lang="en-US"/>
          </a:p>
        </p:txBody>
      </p:sp>
      <p:cxnSp>
        <p:nvCxnSpPr>
          <p:cNvPr id="12" name="Straight Connector 11"/>
          <p:cNvCxnSpPr/>
          <p:nvPr userDrawn="1"/>
        </p:nvCxnSpPr>
        <p:spPr>
          <a:xfrm>
            <a:off x="5753100" y="2108200"/>
            <a:ext cx="2933700" cy="1588"/>
          </a:xfrm>
          <a:prstGeom prst="line">
            <a:avLst/>
          </a:prstGeom>
          <a:ln w="127000" cap="flat" cmpd="sng" algn="ctr">
            <a:solidFill>
              <a:srgbClr val="04617B"/>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Text Placeholder 13"/>
          <p:cNvSpPr>
            <a:spLocks noGrp="1"/>
          </p:cNvSpPr>
          <p:nvPr>
            <p:ph type="body" sz="quarter" idx="13"/>
          </p:nvPr>
        </p:nvSpPr>
        <p:spPr>
          <a:xfrm>
            <a:off x="5918200" y="2336800"/>
            <a:ext cx="2603500" cy="3644900"/>
          </a:xfrm>
        </p:spPr>
        <p:txBody>
          <a:bodyPr>
            <a:normAutofit/>
          </a:bodyPr>
          <a:lstStyle>
            <a:lvl1pPr marL="0" indent="0">
              <a:buFontTx/>
              <a:buNone/>
              <a:defRPr sz="1600">
                <a:solidFill>
                  <a:schemeClr val="tx2"/>
                </a:solidFill>
              </a:defRPr>
            </a:lvl1pPr>
            <a:lvl2pPr>
              <a:buNone/>
              <a:defRPr/>
            </a:lvl2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7113"/>
            <a:ext cx="8229600" cy="1143000"/>
          </a:xfrm>
        </p:spPr>
        <p:txBody>
          <a:bodyPr anchor="ctr"/>
          <a:lstStyle/>
          <a:p>
            <a:r>
              <a:rPr kumimoji="0" lang="en-US" smtClean="0"/>
              <a:t>Click to edit Master title style</a:t>
            </a:r>
            <a:endParaRPr kumimoji="0" lang="en-US" dirty="0"/>
          </a:p>
        </p:txBody>
      </p:sp>
      <p:sp>
        <p:nvSpPr>
          <p:cNvPr id="3" name="Content Placeholder 2"/>
          <p:cNvSpPr>
            <a:spLocks noGrp="1"/>
          </p:cNvSpPr>
          <p:nvPr>
            <p:ph idx="1"/>
          </p:nvPr>
        </p:nvSpPr>
        <p:spPr>
          <a:xfrm>
            <a:off x="457200" y="2046045"/>
            <a:ext cx="3935095" cy="407535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5126-E9AA-2D4E-9BFB-55E271F2F588}" type="slidenum">
              <a:rPr lang="en-US" smtClean="0"/>
              <a:pPr/>
              <a:t>‹#›</a:t>
            </a:fld>
            <a:endParaRPr lang="en-US"/>
          </a:p>
        </p:txBody>
      </p:sp>
      <p:sp>
        <p:nvSpPr>
          <p:cNvPr id="16" name="Chart Placeholder 15"/>
          <p:cNvSpPr>
            <a:spLocks noGrp="1"/>
          </p:cNvSpPr>
          <p:nvPr>
            <p:ph type="chart" sz="quarter" idx="13"/>
          </p:nvPr>
        </p:nvSpPr>
        <p:spPr>
          <a:xfrm>
            <a:off x="4572000" y="2371568"/>
            <a:ext cx="4362450" cy="3149600"/>
          </a:xfrm>
        </p:spPr>
        <p:txBody>
          <a:bodyPr/>
          <a:lstStyle/>
          <a:p>
            <a:r>
              <a:rPr lang="en-US" smtClean="0"/>
              <a:t>Click icon to add chart</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7113"/>
            <a:ext cx="8229600" cy="1143000"/>
          </a:xfrm>
        </p:spPr>
        <p:txBody>
          <a:bodyPr anchor="ctr"/>
          <a:lstStyle/>
          <a:p>
            <a:r>
              <a:rPr kumimoji="0" lang="en-US" smtClean="0"/>
              <a:t>Click to edit Master title style</a:t>
            </a:r>
            <a:endParaRPr kumimoji="0" lang="en-US" dirty="0"/>
          </a:p>
        </p:txBody>
      </p:sp>
      <p:sp>
        <p:nvSpPr>
          <p:cNvPr id="3" name="Content Placeholder 2"/>
          <p:cNvSpPr>
            <a:spLocks noGrp="1"/>
          </p:cNvSpPr>
          <p:nvPr>
            <p:ph idx="1"/>
          </p:nvPr>
        </p:nvSpPr>
        <p:spPr>
          <a:xfrm>
            <a:off x="457200" y="2046045"/>
            <a:ext cx="3935095" cy="407535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5126-E9AA-2D4E-9BFB-55E271F2F588}" type="slidenum">
              <a:rPr lang="en-US" smtClean="0"/>
              <a:pPr/>
              <a:t>‹#›</a:t>
            </a:fld>
            <a:endParaRPr lang="en-US"/>
          </a:p>
        </p:txBody>
      </p:sp>
      <p:sp>
        <p:nvSpPr>
          <p:cNvPr id="16" name="Chart Placeholder 15"/>
          <p:cNvSpPr>
            <a:spLocks noGrp="1"/>
          </p:cNvSpPr>
          <p:nvPr>
            <p:ph type="chart" sz="quarter" idx="13"/>
          </p:nvPr>
        </p:nvSpPr>
        <p:spPr>
          <a:xfrm>
            <a:off x="4572000" y="2371568"/>
            <a:ext cx="4362450" cy="3149600"/>
          </a:xfrm>
        </p:spPr>
        <p:txBody>
          <a:bodyPr/>
          <a:lstStyle/>
          <a:p>
            <a:r>
              <a:rPr lang="en-US" smtClean="0"/>
              <a:t>Click icon to add chart</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51688"/>
            <a:ext cx="8229600" cy="1143000"/>
          </a:xfrm>
        </p:spPr>
        <p:txBody>
          <a:bodyPr anchor="ctr"/>
          <a:lstStyle/>
          <a:p>
            <a:r>
              <a:rPr kumimoji="0" lang="en-US"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Date Placeholder 4"/>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45126-E9AA-2D4E-9BFB-55E271F2F58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80372"/>
          </a:xfrm>
        </p:spPr>
        <p:txBody>
          <a:bodyPr tIns="45720" anchor="ctr"/>
          <a:lstStyle>
            <a:lvl1pPr>
              <a:defRPr/>
            </a:lvl1pPr>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457200" y="1916981"/>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921490"/>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638066"/>
            <a:ext cx="4040188" cy="3623536"/>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Content Placeholder 5"/>
          <p:cNvSpPr>
            <a:spLocks noGrp="1"/>
          </p:cNvSpPr>
          <p:nvPr>
            <p:ph sz="quarter" idx="4"/>
          </p:nvPr>
        </p:nvSpPr>
        <p:spPr>
          <a:xfrm>
            <a:off x="4645025" y="2638066"/>
            <a:ext cx="4041775" cy="3623536"/>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F45126-E9AA-2D4E-9BFB-55E271F2F5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170"/>
            <a:ext cx="8305800" cy="1143000"/>
          </a:xfrm>
          <a:effectLst>
            <a:outerShdw blurRad="50800" dist="190500" dir="2700000" sx="88000" sy="88000">
              <a:srgbClr val="000000">
                <a:alpha val="43000"/>
              </a:srgbClr>
            </a:outerShdw>
          </a:effectLst>
        </p:spPr>
        <p:txBody>
          <a:bodyPr vert="horz" tIns="45720" bIns="0" anchor="ct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outerShdw blurRad="50800" dist="38100" dir="270000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3" name="Date Placeholder 2"/>
          <p:cNvSpPr>
            <a:spLocks noGrp="1"/>
          </p:cNvSpPr>
          <p:nvPr>
            <p:ph type="dt" sz="half" idx="10"/>
          </p:nvPr>
        </p:nvSpPr>
        <p:spPr>
          <a:xfrm>
            <a:off x="457200" y="6356350"/>
            <a:ext cx="768762" cy="365125"/>
          </a:xfrm>
        </p:spPr>
        <p:txBody>
          <a:bodyPr/>
          <a:lstStyle/>
          <a:p>
            <a:fld id="{717065F3-0A2E-4040-893B-36E66A86B16F}" type="datetimeFigureOut">
              <a:rPr lang="en-US" smtClean="0"/>
              <a:pPr/>
              <a:t>10/12/2010</a:t>
            </a:fld>
            <a:endParaRPr lang="en-US" dirty="0"/>
          </a:p>
        </p:txBody>
      </p:sp>
      <p:sp>
        <p:nvSpPr>
          <p:cNvPr id="5" name="Slide Number Placeholder 4"/>
          <p:cNvSpPr>
            <a:spLocks noGrp="1"/>
          </p:cNvSpPr>
          <p:nvPr>
            <p:ph type="sldNum" sz="quarter" idx="12"/>
          </p:nvPr>
        </p:nvSpPr>
        <p:spPr/>
        <p:txBody>
          <a:bodyPr/>
          <a:lstStyle/>
          <a:p>
            <a:fld id="{04F45126-E9AA-2D4E-9BFB-55E271F2F588}" type="slidenum">
              <a:rPr lang="en-US" smtClean="0"/>
              <a:pPr/>
              <a:t>‹#›</a:t>
            </a:fld>
            <a:endParaRPr lang="en-US"/>
          </a:p>
        </p:txBody>
      </p:sp>
      <p:sp>
        <p:nvSpPr>
          <p:cNvPr id="7" name="Rectangle 6"/>
          <p:cNvSpPr/>
          <p:nvPr userDrawn="1"/>
        </p:nvSpPr>
        <p:spPr>
          <a:xfrm>
            <a:off x="0" y="1723622"/>
            <a:ext cx="9144000" cy="10583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p:nvPr>
        </p:nvSpPr>
        <p:spPr>
          <a:xfrm>
            <a:off x="457200" y="2146300"/>
            <a:ext cx="6769100" cy="386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congestion.tif"/>
          <p:cNvPicPr>
            <a:picLocks noChangeAspect="1"/>
          </p:cNvPicPr>
          <p:nvPr userDrawn="1"/>
        </p:nvPicPr>
        <p:blipFill>
          <a:blip r:embed="rId2">
            <a:alphaModFix amt="46000"/>
            <a:lum bright="54000" contrast="-76000"/>
          </a:blip>
          <a:srcRect t="23220" b="3136"/>
          <a:stretch>
            <a:fillRect/>
          </a:stretch>
        </p:blipFill>
        <p:spPr>
          <a:xfrm>
            <a:off x="0" y="1829452"/>
            <a:ext cx="9144000" cy="448032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F45126-E9AA-2D4E-9BFB-55E271F2F588}" type="slidenum">
              <a:rPr lang="en-US" smtClean="0"/>
              <a:pPr/>
              <a:t>‹#›</a:t>
            </a:fld>
            <a:endParaRPr lang="en-US"/>
          </a:p>
        </p:txBody>
      </p:sp>
      <p:sp>
        <p:nvSpPr>
          <p:cNvPr id="5" name="Title 1"/>
          <p:cNvSpPr>
            <a:spLocks noGrp="1"/>
          </p:cNvSpPr>
          <p:nvPr>
            <p:ph type="title"/>
          </p:nvPr>
        </p:nvSpPr>
        <p:spPr>
          <a:xfrm>
            <a:off x="457200" y="548170"/>
            <a:ext cx="8305800" cy="1143000"/>
          </a:xfrm>
          <a:effectLst>
            <a:outerShdw blurRad="50800" dist="190500" dir="2700000" sx="88000" sy="88000">
              <a:srgbClr val="000000">
                <a:alpha val="43000"/>
              </a:srgbClr>
            </a:outerShdw>
          </a:effectLst>
        </p:spPr>
        <p:txBody>
          <a:bodyPr vert="horz" tIns="45720" bIns="0" anchor="ct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outerShdw blurRad="50800" dist="38100" dir="270000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7" name="Table Placeholder 6"/>
          <p:cNvSpPr>
            <a:spLocks noGrp="1"/>
          </p:cNvSpPr>
          <p:nvPr>
            <p:ph type="tbl" sz="quarter" idx="13"/>
          </p:nvPr>
        </p:nvSpPr>
        <p:spPr>
          <a:xfrm>
            <a:off x="469900" y="2032000"/>
            <a:ext cx="5207000" cy="4038600"/>
          </a:xfrm>
        </p:spPr>
        <p:txBody>
          <a:bodyPr/>
          <a:lstStyle/>
          <a:p>
            <a:r>
              <a:rPr lang="en-US" smtClean="0"/>
              <a:t>Click icon to add table</a:t>
            </a:r>
            <a:endParaRPr lang="en-US"/>
          </a:p>
        </p:txBody>
      </p:sp>
      <p:sp>
        <p:nvSpPr>
          <p:cNvPr id="9" name="Text Placeholder 8"/>
          <p:cNvSpPr>
            <a:spLocks noGrp="1"/>
          </p:cNvSpPr>
          <p:nvPr>
            <p:ph type="body" sz="quarter" idx="14"/>
          </p:nvPr>
        </p:nvSpPr>
        <p:spPr>
          <a:xfrm>
            <a:off x="6134100" y="2032000"/>
            <a:ext cx="2628900" cy="4038600"/>
          </a:xfrm>
        </p:spPr>
        <p:txBody>
          <a:bodyPr>
            <a:normAutofit/>
          </a:bodyPr>
          <a:lstStyle>
            <a:lvl1pPr marL="0" indent="0">
              <a:spcBef>
                <a:spcPts val="600"/>
              </a:spcBef>
              <a:buNone/>
              <a:defRPr sz="2000"/>
            </a:lvl1pPr>
            <a:lvl2pPr marL="0" indent="0">
              <a:spcBef>
                <a:spcPts val="600"/>
              </a:spcBef>
              <a:buNone/>
              <a:defRPr/>
            </a:lvl2pPr>
            <a:lvl3pPr marL="0" indent="0">
              <a:spcBef>
                <a:spcPts val="600"/>
              </a:spcBef>
              <a:buNone/>
              <a:defRPr/>
            </a:lvl3pPr>
            <a:lvl4pPr marL="0" indent="0">
              <a:spcBef>
                <a:spcPts val="600"/>
              </a:spcBef>
              <a:buNone/>
              <a:defRPr/>
            </a:lvl4pPr>
            <a:lvl5pPr marL="0" indent="0">
              <a:spcBef>
                <a:spcPts val="600"/>
              </a:spcBef>
              <a:buNone/>
              <a:defRPr/>
            </a:lvl5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685800" y="1966672"/>
            <a:ext cx="2743200" cy="4281727"/>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966672"/>
            <a:ext cx="5111750" cy="4281728"/>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Date Placeholder 4"/>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45126-E9AA-2D4E-9BFB-55E271F2F588}" type="slidenum">
              <a:rPr lang="en-US" smtClean="0"/>
              <a:pPr/>
              <a:t>‹#›</a:t>
            </a:fld>
            <a:endParaRPr lang="en-US"/>
          </a:p>
        </p:txBody>
      </p:sp>
      <p:sp>
        <p:nvSpPr>
          <p:cNvPr id="8" name="Title 1"/>
          <p:cNvSpPr>
            <a:spLocks noGrp="1"/>
          </p:cNvSpPr>
          <p:nvPr>
            <p:ph type="title"/>
          </p:nvPr>
        </p:nvSpPr>
        <p:spPr>
          <a:xfrm>
            <a:off x="457200" y="548170"/>
            <a:ext cx="8305800" cy="1143000"/>
          </a:xfrm>
          <a:effectLst>
            <a:outerShdw blurRad="50800" dist="190500" dir="2700000" sx="88000" sy="88000">
              <a:srgbClr val="000000">
                <a:alpha val="43000"/>
              </a:srgbClr>
            </a:outerShdw>
          </a:effectLst>
        </p:spPr>
        <p:txBody>
          <a:bodyPr vert="horz" tIns="45720" bIns="0" anchor="ct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outerShdw blurRad="50800" dist="38100" dir="270000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04F45126-E9AA-2D4E-9BFB-55E271F2F588}"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cxnSp>
        <p:nvCxnSpPr>
          <p:cNvPr id="10" name="Straight Connector 9"/>
          <p:cNvCxnSpPr/>
          <p:nvPr userDrawn="1"/>
        </p:nvCxnSpPr>
        <p:spPr>
          <a:xfrm>
            <a:off x="0" y="6324600"/>
            <a:ext cx="9144000" cy="1588"/>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rot="16200000">
            <a:off x="381000" y="2082800"/>
            <a:ext cx="4076700" cy="3924300"/>
          </a:xfrm>
        </p:spPr>
        <p:txBody>
          <a:bodyPr vert="eaVert"/>
          <a:lstStyle>
            <a:lvl1pPr marL="0" indent="0">
              <a:spcBef>
                <a:spcPts val="0"/>
              </a:spcBef>
              <a:buNone/>
              <a:defRPr/>
            </a:lvl1pPr>
          </a:lstStyle>
          <a:p>
            <a:pPr lvl="0" eaLnBrk="1" latinLnBrk="0" hangingPunct="1"/>
            <a:r>
              <a:rPr lang="en-US" smtClean="0"/>
              <a:t>Click to edit Master text styles</a:t>
            </a:r>
          </a:p>
        </p:txBody>
      </p:sp>
      <p:sp>
        <p:nvSpPr>
          <p:cNvPr id="4" name="Date Placeholder 3"/>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5126-E9AA-2D4E-9BFB-55E271F2F588}" type="slidenum">
              <a:rPr lang="en-US" smtClean="0"/>
              <a:pPr/>
              <a:t>‹#›</a:t>
            </a:fld>
            <a:endParaRPr lang="en-US"/>
          </a:p>
        </p:txBody>
      </p:sp>
      <p:pic>
        <p:nvPicPr>
          <p:cNvPr id="7" name="Picture 6" descr="Toll Image.jpg"/>
          <p:cNvPicPr>
            <a:picLocks noChangeAspect="1"/>
          </p:cNvPicPr>
          <p:nvPr userDrawn="1"/>
        </p:nvPicPr>
        <p:blipFill>
          <a:blip r:embed="rId2"/>
          <a:srcRect l="18801" r="8626"/>
          <a:stretch>
            <a:fillRect/>
          </a:stretch>
        </p:blipFill>
        <p:spPr>
          <a:xfrm>
            <a:off x="4724400" y="2006600"/>
            <a:ext cx="4419600" cy="4076701"/>
          </a:xfrm>
          <a:prstGeom prst="rect">
            <a:avLst/>
          </a:prstGeom>
        </p:spPr>
      </p:pic>
      <p:sp>
        <p:nvSpPr>
          <p:cNvPr id="8" name="Title 1"/>
          <p:cNvSpPr>
            <a:spLocks noGrp="1"/>
          </p:cNvSpPr>
          <p:nvPr>
            <p:ph type="title"/>
          </p:nvPr>
        </p:nvSpPr>
        <p:spPr>
          <a:xfrm>
            <a:off x="457200" y="548170"/>
            <a:ext cx="8305800" cy="1143000"/>
          </a:xfrm>
          <a:effectLst>
            <a:outerShdw blurRad="50800" dist="190500" dir="2700000" sx="88000" sy="88000">
              <a:srgbClr val="000000">
                <a:alpha val="43000"/>
              </a:srgbClr>
            </a:outerShdw>
          </a:effectLst>
        </p:spPr>
        <p:txBody>
          <a:bodyPr vert="horz" tIns="45720" bIns="0" anchor="ct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outerShdw blurRad="50800" dist="38100" dir="270000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571803"/>
            <a:ext cx="82296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592365"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17065F3-0A2E-4040-893B-36E66A86B16F}" type="datetimeFigureOut">
              <a:rPr lang="en-US" smtClean="0"/>
              <a:pPr/>
              <a:t>10/12/2010</a:t>
            </a:fld>
            <a:endParaRPr lang="en-US"/>
          </a:p>
        </p:txBody>
      </p:sp>
      <p:sp>
        <p:nvSpPr>
          <p:cNvPr id="22" name="Footer Placeholder 21"/>
          <p:cNvSpPr>
            <a:spLocks noGrp="1"/>
          </p:cNvSpPr>
          <p:nvPr>
            <p:ph type="ftr" sz="quarter" idx="3"/>
          </p:nvPr>
        </p:nvSpPr>
        <p:spPr>
          <a:xfrm>
            <a:off x="1225962" y="6356350"/>
            <a:ext cx="1719875"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F45126-E9AA-2D4E-9BFB-55E271F2F588}" type="slidenum">
              <a:rPr lang="en-US" smtClean="0"/>
              <a:pPr/>
              <a:t>‹#›</a:t>
            </a:fld>
            <a:endParaRPr lang="en-US"/>
          </a:p>
        </p:txBody>
      </p:sp>
      <p:cxnSp>
        <p:nvCxnSpPr>
          <p:cNvPr id="12" name="Straight Connector 11"/>
          <p:cNvCxnSpPr/>
          <p:nvPr/>
        </p:nvCxnSpPr>
        <p:spPr>
          <a:xfrm>
            <a:off x="0" y="6324600"/>
            <a:ext cx="9144000" cy="1588"/>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723622"/>
            <a:ext cx="9144000" cy="10583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0" r:id="rId7"/>
    <p:sldLayoutId id="2147483681" r:id="rId8"/>
    <p:sldLayoutId id="2147483682" r:id="rId9"/>
    <p:sldLayoutId id="2147483670" r:id="rId10"/>
    <p:sldLayoutId id="2147483683" r:id="rId11"/>
  </p:sldLayoutIdLst>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normAutofit/>
          </a:bodyPr>
          <a:lstStyle/>
          <a:p>
            <a:r>
              <a:rPr lang="en-US" sz="4800" dirty="0" smtClean="0"/>
              <a:t>Shoulder Conversion to </a:t>
            </a:r>
            <a:br>
              <a:rPr lang="en-US" sz="4800" dirty="0" smtClean="0"/>
            </a:br>
            <a:r>
              <a:rPr lang="en-US" sz="4800" dirty="0" smtClean="0"/>
              <a:t>HOT Lane Workshop</a:t>
            </a:r>
            <a:endParaRPr lang="en-US" sz="4800" dirty="0"/>
          </a:p>
        </p:txBody>
      </p:sp>
      <p:sp>
        <p:nvSpPr>
          <p:cNvPr id="12" name="Subtitle 11"/>
          <p:cNvSpPr>
            <a:spLocks noGrp="1"/>
          </p:cNvSpPr>
          <p:nvPr>
            <p:ph type="subTitle" idx="1"/>
          </p:nvPr>
        </p:nvSpPr>
        <p:spPr/>
        <p:txBody>
          <a:bodyPr>
            <a:normAutofit fontScale="85000" lnSpcReduction="20000"/>
          </a:bodyPr>
          <a:lstStyle/>
          <a:p>
            <a:r>
              <a:rPr lang="en-US" dirty="0" smtClean="0"/>
              <a:t>National Road Pricing Conference</a:t>
            </a:r>
          </a:p>
          <a:p>
            <a:r>
              <a:rPr lang="en-US" dirty="0" smtClean="0"/>
              <a:t>June 4, 2010</a:t>
            </a:r>
          </a:p>
          <a:p>
            <a:endParaRPr lang="en-US" dirty="0" smtClean="0"/>
          </a:p>
          <a:p>
            <a:r>
              <a:rPr lang="en-US" dirty="0" smtClean="0"/>
              <a:t>Ginger Goodin, Texas Transportation Institute</a:t>
            </a:r>
          </a:p>
          <a:p>
            <a:r>
              <a:rPr lang="en-US" dirty="0" smtClean="0"/>
              <a:t>Greg Jones, Federal Highway Administration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7566660" cy="4075356"/>
          </a:xfrm>
        </p:spPr>
        <p:txBody>
          <a:bodyPr>
            <a:normAutofit fontScale="92500" lnSpcReduction="10000"/>
          </a:bodyPr>
          <a:lstStyle/>
          <a:p>
            <a:r>
              <a:rPr lang="en-US" dirty="0" smtClean="0"/>
              <a:t>Legal authority – HOT and shoulder running allowed by state statute</a:t>
            </a:r>
          </a:p>
          <a:p>
            <a:r>
              <a:rPr lang="en-US" dirty="0" smtClean="0"/>
              <a:t>Regional policies – none for shoulder conversion</a:t>
            </a:r>
          </a:p>
          <a:p>
            <a:r>
              <a:rPr lang="en-US" dirty="0" smtClean="0"/>
              <a:t>Project partners – state DOT (owner of ROW), transit authority, regional toll authority, state police</a:t>
            </a:r>
          </a:p>
          <a:p>
            <a:r>
              <a:rPr lang="en-US" dirty="0" smtClean="0"/>
              <a:t>Toll authority currently operating one toll road in region with ETC (transponder)</a:t>
            </a:r>
          </a:p>
          <a:p>
            <a:r>
              <a:rPr lang="en-US" dirty="0" smtClean="0"/>
              <a:t>Environmental clearance – FONSI expected</a:t>
            </a:r>
          </a:p>
          <a:p>
            <a:r>
              <a:rPr lang="en-US" dirty="0" smtClean="0"/>
              <a:t>Design exceptions – submit request to FHWA prior to implementation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8021782" cy="4075356"/>
          </a:xfrm>
        </p:spPr>
        <p:txBody>
          <a:bodyPr>
            <a:normAutofit lnSpcReduction="10000"/>
          </a:bodyPr>
          <a:lstStyle/>
          <a:p>
            <a:r>
              <a:rPr lang="en-US" dirty="0" smtClean="0"/>
              <a:t>Cross section </a:t>
            </a:r>
          </a:p>
          <a:p>
            <a:endParaRPr lang="en-US" dirty="0" smtClean="0"/>
          </a:p>
          <a:p>
            <a:endParaRPr lang="en-US" dirty="0" smtClean="0"/>
          </a:p>
          <a:p>
            <a:endParaRPr lang="en-US" dirty="0" smtClean="0"/>
          </a:p>
          <a:p>
            <a:endParaRPr lang="en-US" dirty="0" smtClean="0"/>
          </a:p>
          <a:p>
            <a:r>
              <a:rPr lang="en-US" dirty="0" smtClean="0"/>
              <a:t>Access</a:t>
            </a:r>
          </a:p>
          <a:p>
            <a:pPr lvl="1"/>
            <a:r>
              <a:rPr lang="en-US" dirty="0" smtClean="0"/>
              <a:t>Location and method of access undetermined</a:t>
            </a:r>
          </a:p>
          <a:p>
            <a:r>
              <a:rPr lang="en-US" dirty="0" smtClean="0"/>
              <a:t>Enforcement</a:t>
            </a:r>
          </a:p>
          <a:p>
            <a:pPr lvl="1"/>
            <a:r>
              <a:rPr lang="en-US" dirty="0" smtClean="0"/>
              <a:t>Subject to design and location</a:t>
            </a:r>
          </a:p>
          <a:p>
            <a:endParaRPr lang="en-US" dirty="0"/>
          </a:p>
        </p:txBody>
      </p:sp>
      <p:pic>
        <p:nvPicPr>
          <p:cNvPr id="5" name="Picture 4" descr="Cross-Section.jpg"/>
          <p:cNvPicPr>
            <a:picLocks noChangeAspect="1"/>
          </p:cNvPicPr>
          <p:nvPr/>
        </p:nvPicPr>
        <p:blipFill>
          <a:blip r:embed="rId3"/>
          <a:stretch>
            <a:fillRect/>
          </a:stretch>
        </p:blipFill>
        <p:spPr>
          <a:xfrm>
            <a:off x="377863" y="2606040"/>
            <a:ext cx="8534510" cy="14058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7920990" cy="4075356"/>
          </a:xfrm>
        </p:spPr>
        <p:txBody>
          <a:bodyPr>
            <a:normAutofit fontScale="92500" lnSpcReduction="10000"/>
          </a:bodyPr>
          <a:lstStyle/>
          <a:p>
            <a:r>
              <a:rPr lang="en-US" dirty="0" smtClean="0"/>
              <a:t>Estimated project costs</a:t>
            </a:r>
          </a:p>
          <a:p>
            <a:pPr lvl="1"/>
            <a:r>
              <a:rPr lang="en-US" dirty="0" smtClean="0"/>
              <a:t>Capital costs:  $ 10,000,000</a:t>
            </a:r>
          </a:p>
          <a:p>
            <a:pPr lvl="1"/>
            <a:r>
              <a:rPr lang="en-US" dirty="0" smtClean="0"/>
              <a:t>Annual operating costs:  $ 1,000,000</a:t>
            </a:r>
          </a:p>
          <a:p>
            <a:r>
              <a:rPr lang="en-US" dirty="0" smtClean="0"/>
              <a:t>Bus volumes</a:t>
            </a:r>
          </a:p>
          <a:p>
            <a:r>
              <a:rPr lang="en-US" dirty="0" smtClean="0"/>
              <a:t>Available funding</a:t>
            </a:r>
          </a:p>
          <a:p>
            <a:pPr lvl="1"/>
            <a:r>
              <a:rPr lang="en-US" dirty="0" smtClean="0"/>
              <a:t>State is committed to contributing $ 8,000,000</a:t>
            </a:r>
          </a:p>
          <a:p>
            <a:r>
              <a:rPr lang="en-US" dirty="0" smtClean="0"/>
              <a:t>Traffic and revenue studies - none</a:t>
            </a:r>
          </a:p>
          <a:p>
            <a:r>
              <a:rPr lang="en-US" dirty="0" smtClean="0"/>
              <a:t>Revenue sharing potential – Regional toll authority</a:t>
            </a:r>
          </a:p>
          <a:p>
            <a:r>
              <a:rPr lang="en-US" dirty="0" smtClean="0"/>
              <a:t>Possible funding partners -  Regional toll authority and transit agency</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sp>
        <p:nvSpPr>
          <p:cNvPr id="3" name="Text Placeholder 2"/>
          <p:cNvSpPr>
            <a:spLocks noGrp="1"/>
          </p:cNvSpPr>
          <p:nvPr>
            <p:ph type="body" sz="quarter" idx="13"/>
          </p:nvPr>
        </p:nvSpPr>
        <p:spPr/>
        <p:txBody>
          <a:bodyPr/>
          <a:lstStyle/>
          <a:p>
            <a:r>
              <a:rPr lang="en-US" dirty="0" smtClean="0"/>
              <a:t>Establish goals and objectives and clearly communicate a vision</a:t>
            </a:r>
          </a:p>
          <a:p>
            <a:r>
              <a:rPr lang="en-US" dirty="0" smtClean="0"/>
              <a:t>Take advantage of opportunities</a:t>
            </a:r>
          </a:p>
          <a:p>
            <a:r>
              <a:rPr lang="en-US" dirty="0" smtClean="0"/>
              <a:t>Maintain flexibility</a:t>
            </a:r>
          </a:p>
          <a:p>
            <a:r>
              <a:rPr lang="en-US" dirty="0" smtClean="0"/>
              <a:t>Engage project partners and encourage agency cooperation</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Planning Exercise</a:t>
            </a:r>
            <a:endParaRPr lang="en-US" dirty="0"/>
          </a:p>
        </p:txBody>
      </p:sp>
      <p:pic>
        <p:nvPicPr>
          <p:cNvPr id="6148" name="Picture 4"/>
          <p:cNvPicPr>
            <a:picLocks noGrp="1" noChangeAspect="1" noChangeArrowheads="1"/>
          </p:cNvPicPr>
          <p:nvPr>
            <p:ph type="pic" idx="1"/>
          </p:nvPr>
        </p:nvPicPr>
        <p:blipFill>
          <a:blip r:embed="rId3"/>
          <a:srcRect t="3946" b="3946"/>
          <a:stretch>
            <a:fillRect/>
          </a:stretch>
        </p:blipFill>
        <p:spPr bwMode="auto">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a:t>
            </a:r>
            <a:endParaRPr lang="en-US" dirty="0"/>
          </a:p>
        </p:txBody>
      </p:sp>
      <p:sp>
        <p:nvSpPr>
          <p:cNvPr id="3" name="Text Placeholder 2"/>
          <p:cNvSpPr>
            <a:spLocks noGrp="1"/>
          </p:cNvSpPr>
          <p:nvPr>
            <p:ph type="body" sz="quarter" idx="13"/>
          </p:nvPr>
        </p:nvSpPr>
        <p:spPr>
          <a:xfrm>
            <a:off x="457200" y="2146300"/>
            <a:ext cx="8121316" cy="3860800"/>
          </a:xfrm>
        </p:spPr>
        <p:txBody>
          <a:bodyPr>
            <a:normAutofit/>
          </a:bodyPr>
          <a:lstStyle/>
          <a:p>
            <a:r>
              <a:rPr lang="en-US" dirty="0" smtClean="0"/>
              <a:t>Develop a Concept of Operations to guide the process</a:t>
            </a:r>
          </a:p>
          <a:p>
            <a:r>
              <a:rPr lang="en-US" dirty="0" smtClean="0"/>
              <a:t>Establish a minimum operating speed threshold of 45 mph for HOT operation</a:t>
            </a:r>
          </a:p>
          <a:p>
            <a:r>
              <a:rPr lang="en-US" dirty="0" smtClean="0"/>
              <a:t>Select the appropriate user group to best optimize the added capacity and achieve stated objectives</a:t>
            </a:r>
          </a:p>
          <a:p>
            <a:r>
              <a:rPr lang="en-US" dirty="0" smtClean="0"/>
              <a:t>Ensure that temporary use of the shoulder as a HOT lane is only deployed when needed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a:t>
            </a:r>
            <a:endParaRPr lang="en-US" dirty="0"/>
          </a:p>
        </p:txBody>
      </p:sp>
      <p:sp>
        <p:nvSpPr>
          <p:cNvPr id="3" name="Text Placeholder 2"/>
          <p:cNvSpPr>
            <a:spLocks noGrp="1"/>
          </p:cNvSpPr>
          <p:nvPr>
            <p:ph type="body" sz="quarter" idx="13"/>
          </p:nvPr>
        </p:nvSpPr>
        <p:spPr>
          <a:xfrm>
            <a:off x="457200" y="2146300"/>
            <a:ext cx="8121316" cy="3860800"/>
          </a:xfrm>
        </p:spPr>
        <p:txBody>
          <a:bodyPr>
            <a:normAutofit lnSpcReduction="10000"/>
          </a:bodyPr>
          <a:lstStyle/>
          <a:p>
            <a:r>
              <a:rPr lang="en-US" dirty="0" smtClean="0"/>
              <a:t>Establish operational procedures that ensure the safety of users and help maximize the potential benefits of using the shoulder during congested periods</a:t>
            </a:r>
          </a:p>
          <a:p>
            <a:r>
              <a:rPr lang="en-US" dirty="0" smtClean="0"/>
              <a:t>Ensure operations integrate with existing systems</a:t>
            </a:r>
          </a:p>
          <a:p>
            <a:r>
              <a:rPr lang="en-US" dirty="0" smtClean="0"/>
              <a:t>Determine if existing incident management protocol will be applicable to shoulder operations</a:t>
            </a:r>
          </a:p>
          <a:p>
            <a:r>
              <a:rPr lang="en-US" dirty="0" smtClean="0"/>
              <a:t>European applications of shoulder use have typically been accompanied by one or more ATM strategies</a:t>
            </a:r>
          </a:p>
          <a:p>
            <a:endParaRPr lang="en-US" dirty="0" smtClean="0"/>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Operations Exercise</a:t>
            </a:r>
            <a:endParaRPr lang="en-US" dirty="0"/>
          </a:p>
        </p:txBody>
      </p:sp>
      <p:pic>
        <p:nvPicPr>
          <p:cNvPr id="7170" name="Picture 2"/>
          <p:cNvPicPr>
            <a:picLocks noGrp="1" noChangeAspect="1" noChangeArrowheads="1"/>
          </p:cNvPicPr>
          <p:nvPr>
            <p:ph type="pic" idx="1"/>
          </p:nvPr>
        </p:nvPicPr>
        <p:blipFill>
          <a:blip r:embed="rId3"/>
          <a:srcRect t="3936" b="3936"/>
          <a:stretch>
            <a:fillRect/>
          </a:stretch>
        </p:blipFill>
        <p:spPr bwMode="auto">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a:t>
            </a:r>
            <a:endParaRPr lang="en-US" dirty="0"/>
          </a:p>
        </p:txBody>
      </p:sp>
      <p:sp>
        <p:nvSpPr>
          <p:cNvPr id="3" name="Text Placeholder 2"/>
          <p:cNvSpPr>
            <a:spLocks noGrp="1"/>
          </p:cNvSpPr>
          <p:nvPr>
            <p:ph type="body" sz="quarter" idx="13"/>
          </p:nvPr>
        </p:nvSpPr>
        <p:spPr>
          <a:xfrm>
            <a:off x="457199" y="2146300"/>
            <a:ext cx="7796463" cy="3860800"/>
          </a:xfrm>
        </p:spPr>
        <p:txBody>
          <a:bodyPr>
            <a:normAutofit/>
          </a:bodyPr>
          <a:lstStyle/>
          <a:p>
            <a:r>
              <a:rPr lang="en-US" dirty="0" smtClean="0"/>
              <a:t>Ensure the safest design possible that provides adequate space for identified users and necessary maneuvers</a:t>
            </a:r>
          </a:p>
          <a:p>
            <a:r>
              <a:rPr lang="en-US" dirty="0" smtClean="0"/>
              <a:t>Provide adequate space for emergency refuge and/or enforcement whenever possible</a:t>
            </a:r>
          </a:p>
          <a:p>
            <a:r>
              <a:rPr lang="en-US" dirty="0" smtClean="0"/>
              <a:t>Provide clear information to users to ensure their </a:t>
            </a:r>
            <a:r>
              <a:rPr lang="en-US" smtClean="0"/>
              <a:t>comprehension of the </a:t>
            </a:r>
            <a:r>
              <a:rPr lang="en-US" dirty="0" smtClean="0"/>
              <a:t>facility and the specifics of operation</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Design Exercise</a:t>
            </a:r>
            <a:endParaRPr lang="en-US" dirty="0"/>
          </a:p>
        </p:txBody>
      </p:sp>
      <p:pic>
        <p:nvPicPr>
          <p:cNvPr id="45059" name="Picture 3"/>
          <p:cNvPicPr>
            <a:picLocks noGrp="1" noChangeAspect="1" noChangeArrowheads="1"/>
          </p:cNvPicPr>
          <p:nvPr>
            <p:ph type="pic" idx="1"/>
          </p:nvPr>
        </p:nvPicPr>
        <p:blipFill>
          <a:blip r:embed="rId3"/>
          <a:srcRect t="1815" b="1815"/>
          <a:stretch>
            <a:fillRect/>
          </a:stretch>
        </p:blipFill>
        <p:spPr bwMode="auto">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Workshop Purpose</a:t>
            </a:r>
            <a:endParaRPr lang="en-US" dirty="0"/>
          </a:p>
        </p:txBody>
      </p:sp>
      <p:sp>
        <p:nvSpPr>
          <p:cNvPr id="6" name="Text Placeholder 5"/>
          <p:cNvSpPr>
            <a:spLocks noGrp="1"/>
          </p:cNvSpPr>
          <p:nvPr>
            <p:ph type="body" sz="quarter" idx="13"/>
          </p:nvPr>
        </p:nvSpPr>
        <p:spPr>
          <a:xfrm>
            <a:off x="457200" y="2146300"/>
            <a:ext cx="7086600" cy="3860800"/>
          </a:xfrm>
        </p:spPr>
        <p:txBody>
          <a:bodyPr>
            <a:normAutofit/>
          </a:bodyPr>
          <a:lstStyle/>
          <a:p>
            <a:pPr lvl="1" indent="0">
              <a:buNone/>
            </a:pPr>
            <a:r>
              <a:rPr lang="en-US" sz="2800" dirty="0" smtClean="0"/>
              <a:t>Provide hands-on practice in applying lessons learned and best practices from implemented projects across the country</a:t>
            </a:r>
          </a:p>
          <a:p>
            <a:pPr lvl="2"/>
            <a:r>
              <a:rPr lang="en-US" sz="2800" dirty="0" smtClean="0"/>
              <a:t>Understand the challenges in implementing pricing projects</a:t>
            </a:r>
          </a:p>
          <a:p>
            <a:pPr lvl="2"/>
            <a:r>
              <a:rPr lang="en-US" sz="2800" dirty="0" smtClean="0"/>
              <a:t>Move pricing forward in your area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and Finance</a:t>
            </a:r>
            <a:endParaRPr lang="en-US" dirty="0"/>
          </a:p>
        </p:txBody>
      </p:sp>
      <p:sp>
        <p:nvSpPr>
          <p:cNvPr id="3" name="Text Placeholder 2"/>
          <p:cNvSpPr>
            <a:spLocks noGrp="1"/>
          </p:cNvSpPr>
          <p:nvPr>
            <p:ph type="body" sz="quarter" idx="13"/>
          </p:nvPr>
        </p:nvSpPr>
        <p:spPr/>
        <p:txBody>
          <a:bodyPr/>
          <a:lstStyle/>
          <a:p>
            <a:r>
              <a:rPr lang="en-US" dirty="0" smtClean="0"/>
              <a:t>Consider any and all funding and/or financing mechanisms</a:t>
            </a:r>
          </a:p>
          <a:p>
            <a:r>
              <a:rPr lang="en-US" dirty="0" smtClean="0"/>
              <a:t>Available assistance through federal programs</a:t>
            </a:r>
          </a:p>
          <a:p>
            <a:r>
              <a:rPr lang="en-US" dirty="0" smtClean="0"/>
              <a:t>Stakeholders</a:t>
            </a:r>
          </a:p>
          <a:p>
            <a:r>
              <a:rPr lang="en-US" dirty="0" smtClean="0"/>
              <a:t>Revenue sharing</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Finance Exercise</a:t>
            </a:r>
            <a:endParaRPr lang="en-US" dirty="0"/>
          </a:p>
        </p:txBody>
      </p:sp>
      <p:pic>
        <p:nvPicPr>
          <p:cNvPr id="9218" name="Picture 2"/>
          <p:cNvPicPr>
            <a:picLocks noGrp="1" noChangeAspect="1" noChangeArrowheads="1"/>
          </p:cNvPicPr>
          <p:nvPr>
            <p:ph type="pic" idx="1"/>
          </p:nvPr>
        </p:nvPicPr>
        <p:blipFill>
          <a:blip r:embed="rId3"/>
          <a:srcRect l="1332" r="1332"/>
          <a:stretch>
            <a:fillRect/>
          </a:stretch>
        </p:blipFill>
        <p:spPr bwMode="auto">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a:t>
            </a:r>
            <a:endParaRPr lang="en-US" dirty="0"/>
          </a:p>
        </p:txBody>
      </p:sp>
      <p:sp>
        <p:nvSpPr>
          <p:cNvPr id="3" name="Text Placeholder 2"/>
          <p:cNvSpPr>
            <a:spLocks noGrp="1"/>
          </p:cNvSpPr>
          <p:nvPr>
            <p:ph type="body" sz="quarter" idx="13"/>
          </p:nvPr>
        </p:nvSpPr>
        <p:spPr/>
        <p:txBody>
          <a:bodyPr>
            <a:normAutofit/>
          </a:bodyPr>
          <a:lstStyle/>
          <a:p>
            <a:r>
              <a:rPr lang="en-US" dirty="0" smtClean="0"/>
              <a:t>Identify project champions</a:t>
            </a:r>
          </a:p>
          <a:p>
            <a:r>
              <a:rPr lang="en-US" dirty="0" smtClean="0"/>
              <a:t>Conduct market research and identify issues</a:t>
            </a:r>
          </a:p>
          <a:p>
            <a:r>
              <a:rPr lang="en-US" dirty="0" smtClean="0"/>
              <a:t>Develop clear and concise messages</a:t>
            </a:r>
          </a:p>
          <a:p>
            <a:r>
              <a:rPr lang="en-US" dirty="0" smtClean="0"/>
              <a:t>Communicate project goals</a:t>
            </a:r>
          </a:p>
          <a:p>
            <a:r>
              <a:rPr lang="en-US" dirty="0" smtClean="0"/>
              <a:t>Continue from project development through operations</a:t>
            </a:r>
          </a:p>
          <a:p>
            <a:r>
              <a:rPr lang="en-US" dirty="0" smtClean="0"/>
              <a:t>Create brand awareness</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Outreach Exercise</a:t>
            </a:r>
            <a:endParaRPr lang="en-US" dirty="0"/>
          </a:p>
        </p:txBody>
      </p:sp>
      <p:pic>
        <p:nvPicPr>
          <p:cNvPr id="10243" name="Picture 3"/>
          <p:cNvPicPr>
            <a:picLocks noGrp="1" noChangeAspect="1" noChangeArrowheads="1"/>
          </p:cNvPicPr>
          <p:nvPr>
            <p:ph type="pic" idx="1"/>
          </p:nvPr>
        </p:nvPicPr>
        <p:blipFill>
          <a:blip r:embed="rId3"/>
          <a:srcRect t="3431" b="3431"/>
          <a:stretch>
            <a:fillRect/>
          </a:stretch>
        </p:blipFill>
        <p:spPr bwMode="auto">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Group Reports</a:t>
            </a:r>
            <a:endParaRPr lang="en-US" dirty="0"/>
          </a:p>
        </p:txBody>
      </p:sp>
      <p:sp>
        <p:nvSpPr>
          <p:cNvPr id="3" name="Text Placeholder 2"/>
          <p:cNvSpPr>
            <a:spLocks noGrp="1"/>
          </p:cNvSpPr>
          <p:nvPr>
            <p:ph type="body" sz="quarter" idx="13"/>
          </p:nvPr>
        </p:nvSpPr>
        <p:spPr/>
        <p:txBody>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Workshop Agenda</a:t>
            </a:r>
            <a:endParaRPr lang="en-US" dirty="0"/>
          </a:p>
        </p:txBody>
      </p:sp>
      <p:sp>
        <p:nvSpPr>
          <p:cNvPr id="6" name="Text Placeholder 5"/>
          <p:cNvSpPr>
            <a:spLocks noGrp="1"/>
          </p:cNvSpPr>
          <p:nvPr>
            <p:ph type="body" sz="quarter" idx="13"/>
          </p:nvPr>
        </p:nvSpPr>
        <p:spPr>
          <a:xfrm>
            <a:off x="457200" y="2146300"/>
            <a:ext cx="7086600" cy="3860800"/>
          </a:xfrm>
        </p:spPr>
        <p:txBody>
          <a:bodyPr/>
          <a:lstStyle/>
          <a:p>
            <a:r>
              <a:rPr lang="en-US" dirty="0" smtClean="0"/>
              <a:t>Review of Project</a:t>
            </a:r>
          </a:p>
          <a:p>
            <a:r>
              <a:rPr lang="en-US" dirty="0" smtClean="0"/>
              <a:t>Break into groups for exercises</a:t>
            </a:r>
          </a:p>
          <a:p>
            <a:r>
              <a:rPr lang="en-US" dirty="0" smtClean="0"/>
              <a:t>Five subject areas covered</a:t>
            </a:r>
          </a:p>
          <a:p>
            <a:pPr lvl="1"/>
            <a:r>
              <a:rPr lang="en-US" dirty="0" smtClean="0"/>
              <a:t>5-10 minute overview of subject area</a:t>
            </a:r>
          </a:p>
          <a:p>
            <a:pPr lvl="1"/>
            <a:r>
              <a:rPr lang="en-US" smtClean="0"/>
              <a:t>35-40 </a:t>
            </a:r>
            <a:r>
              <a:rPr lang="en-US" dirty="0" smtClean="0"/>
              <a:t>minutes to complete exercise</a:t>
            </a:r>
          </a:p>
          <a:p>
            <a:pPr lvl="1"/>
            <a:r>
              <a:rPr lang="en-US" dirty="0" smtClean="0"/>
              <a:t>Break for lunch after second round of exercises</a:t>
            </a:r>
          </a:p>
          <a:p>
            <a:r>
              <a:rPr lang="en-US" dirty="0" smtClean="0"/>
              <a:t>Group reports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Subject Areas</a:t>
            </a:r>
            <a:endParaRPr lang="en-US" dirty="0"/>
          </a:p>
        </p:txBody>
      </p:sp>
      <p:sp>
        <p:nvSpPr>
          <p:cNvPr id="3" name="Text Placeholder 2"/>
          <p:cNvSpPr>
            <a:spLocks noGrp="1"/>
          </p:cNvSpPr>
          <p:nvPr>
            <p:ph type="body" sz="quarter" idx="13"/>
          </p:nvPr>
        </p:nvSpPr>
        <p:spPr>
          <a:xfrm>
            <a:off x="457200" y="2146300"/>
            <a:ext cx="7259934" cy="3860800"/>
          </a:xfrm>
        </p:spPr>
        <p:txBody>
          <a:bodyPr/>
          <a:lstStyle/>
          <a:p>
            <a:r>
              <a:rPr lang="en-US" dirty="0" smtClean="0"/>
              <a:t>Planning</a:t>
            </a:r>
          </a:p>
          <a:p>
            <a:r>
              <a:rPr lang="en-US" dirty="0" smtClean="0"/>
              <a:t>Operations</a:t>
            </a:r>
          </a:p>
          <a:p>
            <a:r>
              <a:rPr lang="en-US" dirty="0" smtClean="0"/>
              <a:t>Design</a:t>
            </a:r>
          </a:p>
          <a:p>
            <a:r>
              <a:rPr lang="en-US" dirty="0" smtClean="0"/>
              <a:t>Funding and Finance </a:t>
            </a:r>
          </a:p>
          <a:p>
            <a:r>
              <a:rPr lang="en-US" dirty="0" smtClean="0"/>
              <a:t>Outreach</a:t>
            </a:r>
          </a:p>
          <a:p>
            <a:endParaRPr lang="en-US" dirty="0" smtClean="0"/>
          </a:p>
          <a:p>
            <a:pPr>
              <a:buFont typeface="Wingdings" pitchFamily="2" charset="2"/>
              <a:buChar char="v"/>
            </a:pPr>
            <a:r>
              <a:rPr lang="en-US" dirty="0" smtClean="0"/>
              <a:t>No specific order, all have overlapping elements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53" y="325401"/>
            <a:ext cx="2212848" cy="540041"/>
          </a:xfrm>
        </p:spPr>
        <p:txBody>
          <a:bodyPr/>
          <a:lstStyle/>
          <a:p>
            <a:r>
              <a:rPr lang="en-US" dirty="0" smtClean="0"/>
              <a:t>Our Project</a:t>
            </a:r>
            <a:endParaRPr lang="en-US" dirty="0"/>
          </a:p>
        </p:txBody>
      </p:sp>
      <p:sp>
        <p:nvSpPr>
          <p:cNvPr id="8" name="Text Placeholder 7"/>
          <p:cNvSpPr>
            <a:spLocks noGrp="1"/>
          </p:cNvSpPr>
          <p:nvPr>
            <p:ph type="body" sz="half" idx="2"/>
          </p:nvPr>
        </p:nvSpPr>
        <p:spPr>
          <a:xfrm>
            <a:off x="180753" y="865442"/>
            <a:ext cx="2635599" cy="5249607"/>
          </a:xfrm>
        </p:spPr>
        <p:txBody>
          <a:bodyPr>
            <a:normAutofit fontScale="77500" lnSpcReduction="20000"/>
          </a:bodyPr>
          <a:lstStyle/>
          <a:p>
            <a:endParaRPr lang="en-US" sz="2000" dirty="0" smtClean="0">
              <a:latin typeface="+mj-lt"/>
              <a:cs typeface="Arial" pitchFamily="34" charset="0"/>
            </a:endParaRPr>
          </a:p>
          <a:p>
            <a:r>
              <a:rPr lang="en-US" sz="1700" dirty="0" smtClean="0"/>
              <a:t>Length: 15 miles</a:t>
            </a:r>
          </a:p>
          <a:p>
            <a:endParaRPr lang="en-US" sz="1700" dirty="0" smtClean="0"/>
          </a:p>
          <a:p>
            <a:r>
              <a:rPr lang="en-US" sz="1700" dirty="0" smtClean="0"/>
              <a:t>6 lanes with 10’ shoulders on both sides</a:t>
            </a:r>
          </a:p>
          <a:p>
            <a:endParaRPr lang="en-US" sz="1700" dirty="0" smtClean="0"/>
          </a:p>
          <a:p>
            <a:r>
              <a:rPr lang="en-US" sz="1700" dirty="0" smtClean="0"/>
              <a:t>165,000 AADT and growing</a:t>
            </a:r>
          </a:p>
          <a:p>
            <a:endParaRPr lang="en-US" sz="1700" dirty="0" smtClean="0"/>
          </a:p>
          <a:p>
            <a:r>
              <a:rPr lang="en-US" sz="1700" dirty="0" smtClean="0"/>
              <a:t>Peak period speeds consistently reach 30mph</a:t>
            </a:r>
          </a:p>
          <a:p>
            <a:endParaRPr lang="en-US" sz="1700" dirty="0" smtClean="0"/>
          </a:p>
          <a:p>
            <a:r>
              <a:rPr lang="en-US" sz="1700" dirty="0" smtClean="0"/>
              <a:t>Drainage inlets every 0.5 mile with 4” depression in left shoulder</a:t>
            </a:r>
          </a:p>
          <a:p>
            <a:endParaRPr lang="en-US" sz="1700" dirty="0" smtClean="0"/>
          </a:p>
          <a:p>
            <a:r>
              <a:rPr lang="en-US" sz="1700" dirty="0" smtClean="0"/>
              <a:t>Additional 20’ of ROW periodically available beyond right shoulder</a:t>
            </a:r>
          </a:p>
          <a:p>
            <a:endParaRPr lang="en-US" sz="1700" dirty="0" smtClean="0"/>
          </a:p>
          <a:p>
            <a:r>
              <a:rPr lang="en-US" sz="1700" dirty="0" smtClean="0"/>
              <a:t>Rumble strips on outside edgelines</a:t>
            </a:r>
          </a:p>
          <a:p>
            <a:endParaRPr lang="en-US" sz="1700" dirty="0" smtClean="0"/>
          </a:p>
          <a:p>
            <a:r>
              <a:rPr lang="en-US" sz="1700" dirty="0" smtClean="0"/>
              <a:t>Four bridge abutments exist along the facility </a:t>
            </a:r>
          </a:p>
          <a:p>
            <a:endParaRPr lang="en-US" sz="1700" dirty="0" smtClean="0"/>
          </a:p>
          <a:p>
            <a:r>
              <a:rPr lang="en-US" sz="1700" dirty="0" smtClean="0"/>
              <a:t>Existing ITS components include cameras, loop detection in all lanes at half mile spacing and on freeway ramps, DMS, &amp; ramp meters.</a:t>
            </a:r>
          </a:p>
          <a:p>
            <a:endParaRPr lang="en-US" sz="2000" dirty="0" smtClean="0">
              <a:latin typeface="+mj-lt"/>
              <a:cs typeface="Arial" pitchFamily="34" charset="0"/>
            </a:endParaRPr>
          </a:p>
          <a:p>
            <a:pPr indent="182880">
              <a:buFont typeface="Arial" pitchFamily="34" charset="0"/>
              <a:buChar char="•"/>
            </a:pPr>
            <a:endParaRPr lang="en-US" dirty="0" smtClean="0"/>
          </a:p>
          <a:p>
            <a:pPr>
              <a:buFont typeface="Arial" pitchFamily="34" charset="0"/>
              <a:buChar char="•"/>
            </a:pPr>
            <a:endParaRPr lang="en-US" dirty="0" smtClean="0"/>
          </a:p>
          <a:p>
            <a:endParaRPr lang="en-US" dirty="0"/>
          </a:p>
        </p:txBody>
      </p:sp>
      <p:pic>
        <p:nvPicPr>
          <p:cNvPr id="7169" name="Picture 1"/>
          <p:cNvPicPr>
            <a:picLocks noGrp="1" noChangeAspect="1" noChangeArrowheads="1"/>
          </p:cNvPicPr>
          <p:nvPr>
            <p:ph type="pic" idx="1"/>
          </p:nvPr>
        </p:nvPicPr>
        <p:blipFill>
          <a:blip r:embed="rId3"/>
          <a:srcRect l="11957" r="11957"/>
          <a:stretch>
            <a:fillRect/>
          </a:stretch>
        </p:blipFill>
        <p:spPr bwMode="auto">
          <a:xfrm rot="392641">
            <a:off x="3089081" y="1069618"/>
            <a:ext cx="5750055" cy="4399948"/>
          </a:xfrm>
          <a:prstGeom prst="rect">
            <a:avLst/>
          </a:prstGeom>
          <a:noFill/>
          <a:ln w="9525">
            <a:solidFill>
              <a:schemeClr val="bg1">
                <a:lumMod val="50000"/>
              </a:schemeClr>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0" name="AutoShape 5"/>
          <p:cNvSpPr>
            <a:spLocks noChangeArrowheads="1"/>
          </p:cNvSpPr>
          <p:nvPr/>
        </p:nvSpPr>
        <p:spPr bwMode="auto">
          <a:xfrm>
            <a:off x="358588" y="4831773"/>
            <a:ext cx="2330824" cy="1766455"/>
          </a:xfrm>
          <a:prstGeom prst="roundRect">
            <a:avLst>
              <a:gd name="adj" fmla="val 16667"/>
            </a:avLst>
          </a:prstGeom>
          <a:noFill/>
          <a:ln w="9525">
            <a:solidFill>
              <a:schemeClr val="tx1"/>
            </a:solidFill>
            <a:round/>
            <a:headEnd/>
            <a:tailEnd/>
          </a:ln>
        </p:spPr>
        <p:txBody>
          <a:bodyPr wrap="none" lIns="57150" tIns="28575" rIns="57150" bIns="28575" anchor="ctr"/>
          <a:lstStyle/>
          <a:p>
            <a:endParaRPr lang="en-US"/>
          </a:p>
        </p:txBody>
      </p:sp>
      <p:sp>
        <p:nvSpPr>
          <p:cNvPr id="2051" name="Line 7"/>
          <p:cNvSpPr>
            <a:spLocks noChangeShapeType="1"/>
          </p:cNvSpPr>
          <p:nvPr/>
        </p:nvSpPr>
        <p:spPr bwMode="auto">
          <a:xfrm flipV="1">
            <a:off x="2375647" y="1714500"/>
            <a:ext cx="4661647" cy="3117273"/>
          </a:xfrm>
          <a:prstGeom prst="line">
            <a:avLst/>
          </a:prstGeom>
          <a:noFill/>
          <a:ln w="63500">
            <a:solidFill>
              <a:srgbClr val="0000FF"/>
            </a:solidFill>
            <a:round/>
            <a:headEnd/>
            <a:tailEnd/>
          </a:ln>
        </p:spPr>
        <p:txBody>
          <a:bodyPr lIns="57150" tIns="28575" rIns="57150" bIns="28575"/>
          <a:lstStyle/>
          <a:p>
            <a:endParaRPr lang="en-US"/>
          </a:p>
        </p:txBody>
      </p:sp>
      <p:sp>
        <p:nvSpPr>
          <p:cNvPr id="2052" name="Line 8"/>
          <p:cNvSpPr>
            <a:spLocks noChangeShapeType="1"/>
          </p:cNvSpPr>
          <p:nvPr/>
        </p:nvSpPr>
        <p:spPr bwMode="auto">
          <a:xfrm flipV="1">
            <a:off x="2689412" y="1974273"/>
            <a:ext cx="4527176" cy="3065318"/>
          </a:xfrm>
          <a:prstGeom prst="line">
            <a:avLst/>
          </a:prstGeom>
          <a:noFill/>
          <a:ln w="63500">
            <a:solidFill>
              <a:srgbClr val="0000FF"/>
            </a:solidFill>
            <a:round/>
            <a:headEnd/>
            <a:tailEnd/>
          </a:ln>
        </p:spPr>
        <p:txBody>
          <a:bodyPr lIns="57150" tIns="28575" rIns="57150" bIns="28575"/>
          <a:lstStyle/>
          <a:p>
            <a:endParaRPr lang="en-US"/>
          </a:p>
        </p:txBody>
      </p:sp>
      <p:sp>
        <p:nvSpPr>
          <p:cNvPr id="2053" name="Line 10"/>
          <p:cNvSpPr>
            <a:spLocks noChangeShapeType="1"/>
          </p:cNvSpPr>
          <p:nvPr/>
        </p:nvSpPr>
        <p:spPr bwMode="auto">
          <a:xfrm flipV="1">
            <a:off x="2599765" y="1870363"/>
            <a:ext cx="4482353" cy="3013364"/>
          </a:xfrm>
          <a:prstGeom prst="line">
            <a:avLst/>
          </a:prstGeom>
          <a:noFill/>
          <a:ln w="50800">
            <a:solidFill>
              <a:srgbClr val="0000FF"/>
            </a:solidFill>
            <a:prstDash val="dash"/>
            <a:round/>
            <a:headEnd/>
            <a:tailEnd/>
          </a:ln>
        </p:spPr>
        <p:txBody>
          <a:bodyPr lIns="57150" tIns="28575" rIns="57150" bIns="28575"/>
          <a:lstStyle/>
          <a:p>
            <a:endParaRPr lang="en-US"/>
          </a:p>
        </p:txBody>
      </p:sp>
      <p:pic>
        <p:nvPicPr>
          <p:cNvPr id="2054" name="Picture 16" descr="hs14"/>
          <p:cNvPicPr>
            <a:picLocks noChangeAspect="1" noChangeArrowheads="1"/>
          </p:cNvPicPr>
          <p:nvPr/>
        </p:nvPicPr>
        <p:blipFill>
          <a:blip r:embed="rId3"/>
          <a:srcRect/>
          <a:stretch>
            <a:fillRect/>
          </a:stretch>
        </p:blipFill>
        <p:spPr bwMode="auto">
          <a:xfrm>
            <a:off x="717177" y="5247409"/>
            <a:ext cx="1613647" cy="1134341"/>
          </a:xfrm>
          <a:prstGeom prst="rect">
            <a:avLst/>
          </a:prstGeom>
          <a:noFill/>
          <a:ln w="9525">
            <a:noFill/>
            <a:miter lim="800000"/>
            <a:headEnd/>
            <a:tailEnd/>
          </a:ln>
        </p:spPr>
      </p:pic>
      <p:pic>
        <p:nvPicPr>
          <p:cNvPr id="2055" name="Picture 18" descr="row-of-houses-clip-art-house-thumb2268988"/>
          <p:cNvPicPr>
            <a:picLocks noChangeAspect="1" noChangeArrowheads="1"/>
          </p:cNvPicPr>
          <p:nvPr/>
        </p:nvPicPr>
        <p:blipFill>
          <a:blip r:embed="rId4"/>
          <a:srcRect/>
          <a:stretch>
            <a:fillRect/>
          </a:stretch>
        </p:blipFill>
        <p:spPr bwMode="auto">
          <a:xfrm>
            <a:off x="2913529" y="1562966"/>
            <a:ext cx="1344706" cy="866992"/>
          </a:xfrm>
          <a:prstGeom prst="rect">
            <a:avLst/>
          </a:prstGeom>
          <a:noFill/>
          <a:ln w="9525">
            <a:noFill/>
            <a:miter lim="800000"/>
            <a:headEnd/>
            <a:tailEnd/>
          </a:ln>
        </p:spPr>
      </p:pic>
      <p:pic>
        <p:nvPicPr>
          <p:cNvPr id="2056" name="Picture 19" descr="row-of-houses-clip-art-house-thumb2268988"/>
          <p:cNvPicPr>
            <a:picLocks noChangeAspect="1" noChangeArrowheads="1"/>
          </p:cNvPicPr>
          <p:nvPr/>
        </p:nvPicPr>
        <p:blipFill>
          <a:blip r:embed="rId4"/>
          <a:srcRect/>
          <a:stretch>
            <a:fillRect/>
          </a:stretch>
        </p:blipFill>
        <p:spPr bwMode="auto">
          <a:xfrm>
            <a:off x="7082118" y="1143000"/>
            <a:ext cx="1299882" cy="838850"/>
          </a:xfrm>
          <a:prstGeom prst="rect">
            <a:avLst/>
          </a:prstGeom>
          <a:noFill/>
          <a:ln w="9525">
            <a:noFill/>
            <a:miter lim="800000"/>
            <a:headEnd/>
            <a:tailEnd/>
          </a:ln>
        </p:spPr>
      </p:pic>
      <p:pic>
        <p:nvPicPr>
          <p:cNvPr id="2057" name="Picture 24" descr="house-clipart-110x97"/>
          <p:cNvPicPr>
            <a:picLocks noChangeAspect="1" noChangeArrowheads="1"/>
          </p:cNvPicPr>
          <p:nvPr/>
        </p:nvPicPr>
        <p:blipFill>
          <a:blip r:embed="rId5"/>
          <a:srcRect/>
          <a:stretch>
            <a:fillRect/>
          </a:stretch>
        </p:blipFill>
        <p:spPr bwMode="auto">
          <a:xfrm>
            <a:off x="5244353" y="3377045"/>
            <a:ext cx="403412" cy="412390"/>
          </a:xfrm>
          <a:prstGeom prst="rect">
            <a:avLst/>
          </a:prstGeom>
          <a:noFill/>
          <a:ln w="9525">
            <a:noFill/>
            <a:miter lim="800000"/>
            <a:headEnd/>
            <a:tailEnd/>
          </a:ln>
        </p:spPr>
      </p:pic>
      <p:sp>
        <p:nvSpPr>
          <p:cNvPr id="2058" name="Line 30"/>
          <p:cNvSpPr>
            <a:spLocks noChangeShapeType="1"/>
          </p:cNvSpPr>
          <p:nvPr/>
        </p:nvSpPr>
        <p:spPr bwMode="auto">
          <a:xfrm flipH="1">
            <a:off x="7261412" y="1922318"/>
            <a:ext cx="313765" cy="2961409"/>
          </a:xfrm>
          <a:prstGeom prst="line">
            <a:avLst/>
          </a:prstGeom>
          <a:noFill/>
          <a:ln w="9525">
            <a:solidFill>
              <a:schemeClr val="tx1"/>
            </a:solidFill>
            <a:round/>
            <a:headEnd/>
            <a:tailEnd/>
          </a:ln>
        </p:spPr>
        <p:txBody>
          <a:bodyPr lIns="57150" tIns="28575" rIns="57150" bIns="28575"/>
          <a:lstStyle/>
          <a:p>
            <a:endParaRPr lang="en-US"/>
          </a:p>
        </p:txBody>
      </p:sp>
      <p:sp>
        <p:nvSpPr>
          <p:cNvPr id="2059" name="Line 31"/>
          <p:cNvSpPr>
            <a:spLocks noChangeShapeType="1"/>
          </p:cNvSpPr>
          <p:nvPr/>
        </p:nvSpPr>
        <p:spPr bwMode="auto">
          <a:xfrm flipH="1">
            <a:off x="7395882" y="1922318"/>
            <a:ext cx="313765" cy="3117273"/>
          </a:xfrm>
          <a:prstGeom prst="line">
            <a:avLst/>
          </a:prstGeom>
          <a:noFill/>
          <a:ln w="9525">
            <a:solidFill>
              <a:schemeClr val="tx1"/>
            </a:solidFill>
            <a:round/>
            <a:headEnd/>
            <a:tailEnd/>
          </a:ln>
        </p:spPr>
        <p:txBody>
          <a:bodyPr lIns="57150" tIns="28575" rIns="57150" bIns="28575"/>
          <a:lstStyle/>
          <a:p>
            <a:endParaRPr lang="en-US"/>
          </a:p>
        </p:txBody>
      </p:sp>
      <p:sp>
        <p:nvSpPr>
          <p:cNvPr id="2060" name="Line 33"/>
          <p:cNvSpPr>
            <a:spLocks noChangeShapeType="1"/>
          </p:cNvSpPr>
          <p:nvPr/>
        </p:nvSpPr>
        <p:spPr bwMode="auto">
          <a:xfrm flipH="1">
            <a:off x="2689412" y="4883727"/>
            <a:ext cx="4572000" cy="831273"/>
          </a:xfrm>
          <a:prstGeom prst="line">
            <a:avLst/>
          </a:prstGeom>
          <a:noFill/>
          <a:ln w="9525">
            <a:solidFill>
              <a:schemeClr val="tx1"/>
            </a:solidFill>
            <a:round/>
            <a:headEnd/>
            <a:tailEnd/>
          </a:ln>
        </p:spPr>
        <p:txBody>
          <a:bodyPr lIns="57150" tIns="28575" rIns="57150" bIns="28575"/>
          <a:lstStyle/>
          <a:p>
            <a:endParaRPr lang="en-US"/>
          </a:p>
        </p:txBody>
      </p:sp>
      <p:sp>
        <p:nvSpPr>
          <p:cNvPr id="2061" name="Line 34"/>
          <p:cNvSpPr>
            <a:spLocks noChangeShapeType="1"/>
          </p:cNvSpPr>
          <p:nvPr/>
        </p:nvSpPr>
        <p:spPr bwMode="auto">
          <a:xfrm flipH="1">
            <a:off x="2689412" y="5039591"/>
            <a:ext cx="4706471" cy="831273"/>
          </a:xfrm>
          <a:prstGeom prst="line">
            <a:avLst/>
          </a:prstGeom>
          <a:noFill/>
          <a:ln w="9525">
            <a:solidFill>
              <a:schemeClr val="tx1"/>
            </a:solidFill>
            <a:round/>
            <a:headEnd/>
            <a:tailEnd/>
          </a:ln>
        </p:spPr>
        <p:txBody>
          <a:bodyPr lIns="57150" tIns="28575" rIns="57150" bIns="28575"/>
          <a:lstStyle/>
          <a:p>
            <a:endParaRPr lang="en-US"/>
          </a:p>
        </p:txBody>
      </p:sp>
      <p:sp>
        <p:nvSpPr>
          <p:cNvPr id="2062" name="Line 35"/>
          <p:cNvSpPr>
            <a:spLocks noChangeShapeType="1"/>
          </p:cNvSpPr>
          <p:nvPr/>
        </p:nvSpPr>
        <p:spPr bwMode="auto">
          <a:xfrm flipV="1">
            <a:off x="1479176" y="831273"/>
            <a:ext cx="0" cy="4000500"/>
          </a:xfrm>
          <a:prstGeom prst="line">
            <a:avLst/>
          </a:prstGeom>
          <a:noFill/>
          <a:ln w="38100">
            <a:solidFill>
              <a:schemeClr val="tx1"/>
            </a:solidFill>
            <a:round/>
            <a:headEnd/>
            <a:tailEnd/>
          </a:ln>
        </p:spPr>
        <p:txBody>
          <a:bodyPr lIns="57150" tIns="28575" rIns="57150" bIns="28575"/>
          <a:lstStyle/>
          <a:p>
            <a:endParaRPr lang="en-US"/>
          </a:p>
        </p:txBody>
      </p:sp>
      <p:sp>
        <p:nvSpPr>
          <p:cNvPr id="2063" name="Line 36"/>
          <p:cNvSpPr>
            <a:spLocks noChangeShapeType="1"/>
          </p:cNvSpPr>
          <p:nvPr/>
        </p:nvSpPr>
        <p:spPr bwMode="auto">
          <a:xfrm flipV="1">
            <a:off x="1748118" y="831273"/>
            <a:ext cx="0" cy="4000500"/>
          </a:xfrm>
          <a:prstGeom prst="line">
            <a:avLst/>
          </a:prstGeom>
          <a:noFill/>
          <a:ln w="38100">
            <a:solidFill>
              <a:schemeClr val="tx1"/>
            </a:solidFill>
            <a:round/>
            <a:headEnd/>
            <a:tailEnd/>
          </a:ln>
        </p:spPr>
        <p:txBody>
          <a:bodyPr lIns="57150" tIns="28575" rIns="57150" bIns="28575"/>
          <a:lstStyle/>
          <a:p>
            <a:endParaRPr lang="en-US"/>
          </a:p>
        </p:txBody>
      </p:sp>
      <p:sp>
        <p:nvSpPr>
          <p:cNvPr id="2064" name="Line 37"/>
          <p:cNvSpPr>
            <a:spLocks noChangeShapeType="1"/>
          </p:cNvSpPr>
          <p:nvPr/>
        </p:nvSpPr>
        <p:spPr bwMode="auto">
          <a:xfrm flipV="1">
            <a:off x="1613647" y="831273"/>
            <a:ext cx="0" cy="4000500"/>
          </a:xfrm>
          <a:prstGeom prst="line">
            <a:avLst/>
          </a:prstGeom>
          <a:noFill/>
          <a:ln w="25400">
            <a:solidFill>
              <a:schemeClr val="tx1"/>
            </a:solidFill>
            <a:prstDash val="dash"/>
            <a:round/>
            <a:headEnd/>
            <a:tailEnd/>
          </a:ln>
        </p:spPr>
        <p:txBody>
          <a:bodyPr lIns="57150" tIns="28575" rIns="57150" bIns="28575"/>
          <a:lstStyle/>
          <a:p>
            <a:endParaRPr lang="en-US"/>
          </a:p>
        </p:txBody>
      </p:sp>
      <p:sp>
        <p:nvSpPr>
          <p:cNvPr id="2065" name="Line 38"/>
          <p:cNvSpPr>
            <a:spLocks noChangeShapeType="1"/>
          </p:cNvSpPr>
          <p:nvPr/>
        </p:nvSpPr>
        <p:spPr bwMode="auto">
          <a:xfrm flipH="1">
            <a:off x="1748118" y="1974273"/>
            <a:ext cx="1120588" cy="0"/>
          </a:xfrm>
          <a:prstGeom prst="line">
            <a:avLst/>
          </a:prstGeom>
          <a:noFill/>
          <a:ln w="9525">
            <a:solidFill>
              <a:schemeClr val="tx1"/>
            </a:solidFill>
            <a:round/>
            <a:headEnd/>
            <a:tailEnd/>
          </a:ln>
        </p:spPr>
        <p:txBody>
          <a:bodyPr lIns="57150" tIns="28575" rIns="57150" bIns="28575"/>
          <a:lstStyle/>
          <a:p>
            <a:endParaRPr lang="en-US"/>
          </a:p>
        </p:txBody>
      </p:sp>
      <p:sp>
        <p:nvSpPr>
          <p:cNvPr id="2066" name="Line 39"/>
          <p:cNvSpPr>
            <a:spLocks noChangeShapeType="1"/>
          </p:cNvSpPr>
          <p:nvPr/>
        </p:nvSpPr>
        <p:spPr bwMode="auto">
          <a:xfrm flipH="1">
            <a:off x="1748118" y="2130136"/>
            <a:ext cx="1120588" cy="0"/>
          </a:xfrm>
          <a:prstGeom prst="line">
            <a:avLst/>
          </a:prstGeom>
          <a:noFill/>
          <a:ln w="9525">
            <a:solidFill>
              <a:schemeClr val="tx1"/>
            </a:solidFill>
            <a:round/>
            <a:headEnd/>
            <a:tailEnd/>
          </a:ln>
        </p:spPr>
        <p:txBody>
          <a:bodyPr lIns="57150" tIns="28575" rIns="57150" bIns="28575"/>
          <a:lstStyle/>
          <a:p>
            <a:endParaRPr lang="en-US"/>
          </a:p>
        </p:txBody>
      </p:sp>
      <p:sp>
        <p:nvSpPr>
          <p:cNvPr id="2067" name="Line 40"/>
          <p:cNvSpPr>
            <a:spLocks noChangeShapeType="1"/>
          </p:cNvSpPr>
          <p:nvPr/>
        </p:nvSpPr>
        <p:spPr bwMode="auto">
          <a:xfrm>
            <a:off x="4258235" y="2234046"/>
            <a:ext cx="672353" cy="883227"/>
          </a:xfrm>
          <a:prstGeom prst="line">
            <a:avLst/>
          </a:prstGeom>
          <a:noFill/>
          <a:ln w="9525">
            <a:solidFill>
              <a:schemeClr val="tx1"/>
            </a:solidFill>
            <a:round/>
            <a:headEnd/>
            <a:tailEnd/>
          </a:ln>
        </p:spPr>
        <p:txBody>
          <a:bodyPr lIns="57150" tIns="28575" rIns="57150" bIns="28575"/>
          <a:lstStyle/>
          <a:p>
            <a:endParaRPr lang="en-US"/>
          </a:p>
        </p:txBody>
      </p:sp>
      <p:sp>
        <p:nvSpPr>
          <p:cNvPr id="2068" name="Line 41"/>
          <p:cNvSpPr>
            <a:spLocks noChangeShapeType="1"/>
          </p:cNvSpPr>
          <p:nvPr/>
        </p:nvSpPr>
        <p:spPr bwMode="auto">
          <a:xfrm>
            <a:off x="4347883" y="2130136"/>
            <a:ext cx="717176" cy="935182"/>
          </a:xfrm>
          <a:prstGeom prst="line">
            <a:avLst/>
          </a:prstGeom>
          <a:noFill/>
          <a:ln w="9525">
            <a:solidFill>
              <a:schemeClr val="tx1"/>
            </a:solidFill>
            <a:round/>
            <a:headEnd/>
            <a:tailEnd/>
          </a:ln>
        </p:spPr>
        <p:txBody>
          <a:bodyPr lIns="57150" tIns="28575" rIns="57150" bIns="28575"/>
          <a:lstStyle/>
          <a:p>
            <a:endParaRPr lang="en-US"/>
          </a:p>
        </p:txBody>
      </p:sp>
      <p:pic>
        <p:nvPicPr>
          <p:cNvPr id="2069" name="Picture 45" descr="MCj04338820000[1]"/>
          <p:cNvPicPr>
            <a:picLocks noChangeAspect="1" noChangeArrowheads="1"/>
          </p:cNvPicPr>
          <p:nvPr/>
        </p:nvPicPr>
        <p:blipFill>
          <a:blip r:embed="rId6"/>
          <a:srcRect/>
          <a:stretch>
            <a:fillRect/>
          </a:stretch>
        </p:blipFill>
        <p:spPr bwMode="auto">
          <a:xfrm>
            <a:off x="2106706" y="1766455"/>
            <a:ext cx="268941" cy="311727"/>
          </a:xfrm>
          <a:prstGeom prst="rect">
            <a:avLst/>
          </a:prstGeom>
          <a:noFill/>
          <a:ln w="9525">
            <a:noFill/>
            <a:miter lim="800000"/>
            <a:headEnd/>
            <a:tailEnd/>
          </a:ln>
        </p:spPr>
      </p:pic>
      <p:sp>
        <p:nvSpPr>
          <p:cNvPr id="2070" name="Text Box 46"/>
          <p:cNvSpPr txBox="1">
            <a:spLocks noChangeArrowheads="1"/>
          </p:cNvSpPr>
          <p:nvPr/>
        </p:nvSpPr>
        <p:spPr bwMode="auto">
          <a:xfrm>
            <a:off x="493059" y="4935682"/>
            <a:ext cx="2061882" cy="519373"/>
          </a:xfrm>
          <a:prstGeom prst="rect">
            <a:avLst/>
          </a:prstGeom>
          <a:noFill/>
          <a:ln w="9525">
            <a:noFill/>
            <a:miter lim="800000"/>
            <a:headEnd/>
            <a:tailEnd/>
          </a:ln>
        </p:spPr>
        <p:txBody>
          <a:bodyPr lIns="57150" tIns="28575" rIns="57150" bIns="28575">
            <a:spAutoFit/>
          </a:bodyPr>
          <a:lstStyle/>
          <a:p>
            <a:pPr defTabSz="914797">
              <a:spcBef>
                <a:spcPct val="50000"/>
              </a:spcBef>
            </a:pPr>
            <a:r>
              <a:rPr lang="en-US" sz="1500" dirty="0"/>
              <a:t>Downtown Employment</a:t>
            </a:r>
          </a:p>
        </p:txBody>
      </p:sp>
      <p:sp>
        <p:nvSpPr>
          <p:cNvPr id="2071" name="Text Box 48"/>
          <p:cNvSpPr txBox="1">
            <a:spLocks noChangeArrowheads="1"/>
          </p:cNvSpPr>
          <p:nvPr/>
        </p:nvSpPr>
        <p:spPr bwMode="auto">
          <a:xfrm>
            <a:off x="2868706" y="415636"/>
            <a:ext cx="2106706" cy="819455"/>
          </a:xfrm>
          <a:prstGeom prst="rect">
            <a:avLst/>
          </a:prstGeom>
          <a:noFill/>
          <a:ln w="9525">
            <a:noFill/>
            <a:miter lim="800000"/>
            <a:headEnd/>
            <a:tailEnd/>
          </a:ln>
        </p:spPr>
        <p:txBody>
          <a:bodyPr lIns="57150" tIns="28575" rIns="57150" bIns="28575">
            <a:spAutoFit/>
          </a:bodyPr>
          <a:lstStyle/>
          <a:p>
            <a:pPr defTabSz="914797">
              <a:lnSpc>
                <a:spcPct val="50000"/>
              </a:lnSpc>
              <a:spcBef>
                <a:spcPct val="50000"/>
              </a:spcBef>
            </a:pPr>
            <a:r>
              <a:rPr lang="en-US" sz="1100" b="1" u="sng" dirty="0">
                <a:solidFill>
                  <a:srgbClr val="00CC00"/>
                </a:solidFill>
              </a:rPr>
              <a:t>Suburban Community</a:t>
            </a:r>
          </a:p>
          <a:p>
            <a:pPr defTabSz="914797">
              <a:lnSpc>
                <a:spcPct val="50000"/>
              </a:lnSpc>
              <a:spcBef>
                <a:spcPct val="50000"/>
              </a:spcBef>
            </a:pPr>
            <a:r>
              <a:rPr lang="en-US" sz="1100" b="1" dirty="0">
                <a:solidFill>
                  <a:srgbClr val="00CC00"/>
                </a:solidFill>
              </a:rPr>
              <a:t>Population 40,000</a:t>
            </a:r>
          </a:p>
          <a:p>
            <a:pPr defTabSz="914797">
              <a:lnSpc>
                <a:spcPct val="50000"/>
              </a:lnSpc>
              <a:spcBef>
                <a:spcPct val="50000"/>
              </a:spcBef>
            </a:pPr>
            <a:r>
              <a:rPr lang="en-US" sz="1100" b="1" dirty="0">
                <a:solidFill>
                  <a:srgbClr val="00CC00"/>
                </a:solidFill>
              </a:rPr>
              <a:t>$40k median income</a:t>
            </a:r>
          </a:p>
          <a:p>
            <a:pPr defTabSz="914797">
              <a:lnSpc>
                <a:spcPct val="50000"/>
              </a:lnSpc>
              <a:spcBef>
                <a:spcPct val="50000"/>
              </a:spcBef>
            </a:pPr>
            <a:r>
              <a:rPr lang="en-US" sz="1100" b="1" dirty="0">
                <a:solidFill>
                  <a:srgbClr val="00CC00"/>
                </a:solidFill>
              </a:rPr>
              <a:t>40% minorities</a:t>
            </a:r>
          </a:p>
          <a:p>
            <a:pPr defTabSz="914797">
              <a:lnSpc>
                <a:spcPct val="50000"/>
              </a:lnSpc>
              <a:spcBef>
                <a:spcPct val="50000"/>
              </a:spcBef>
            </a:pPr>
            <a:r>
              <a:rPr lang="en-US" sz="1100" b="1" dirty="0">
                <a:solidFill>
                  <a:srgbClr val="00CC00"/>
                </a:solidFill>
              </a:rPr>
              <a:t>1.3 autos per household</a:t>
            </a:r>
          </a:p>
        </p:txBody>
      </p:sp>
      <p:sp>
        <p:nvSpPr>
          <p:cNvPr id="2072" name="Text Box 49"/>
          <p:cNvSpPr txBox="1">
            <a:spLocks noChangeArrowheads="1"/>
          </p:cNvSpPr>
          <p:nvPr/>
        </p:nvSpPr>
        <p:spPr bwMode="auto">
          <a:xfrm>
            <a:off x="7440706" y="155864"/>
            <a:ext cx="2106706" cy="819455"/>
          </a:xfrm>
          <a:prstGeom prst="rect">
            <a:avLst/>
          </a:prstGeom>
          <a:noFill/>
          <a:ln w="9525">
            <a:noFill/>
            <a:miter lim="800000"/>
            <a:headEnd/>
            <a:tailEnd/>
          </a:ln>
        </p:spPr>
        <p:txBody>
          <a:bodyPr lIns="57150" tIns="28575" rIns="57150" bIns="28575">
            <a:spAutoFit/>
          </a:bodyPr>
          <a:lstStyle/>
          <a:p>
            <a:pPr defTabSz="914797">
              <a:lnSpc>
                <a:spcPct val="50000"/>
              </a:lnSpc>
              <a:spcBef>
                <a:spcPct val="50000"/>
              </a:spcBef>
            </a:pPr>
            <a:r>
              <a:rPr lang="en-US" sz="1100" b="1" u="sng" dirty="0">
                <a:solidFill>
                  <a:srgbClr val="00CC00"/>
                </a:solidFill>
              </a:rPr>
              <a:t>Suburban Community</a:t>
            </a:r>
          </a:p>
          <a:p>
            <a:pPr defTabSz="914797">
              <a:lnSpc>
                <a:spcPct val="50000"/>
              </a:lnSpc>
              <a:spcBef>
                <a:spcPct val="50000"/>
              </a:spcBef>
            </a:pPr>
            <a:r>
              <a:rPr lang="en-US" sz="1100" b="1" dirty="0">
                <a:solidFill>
                  <a:srgbClr val="00CC00"/>
                </a:solidFill>
              </a:rPr>
              <a:t>Population 20,000</a:t>
            </a:r>
          </a:p>
          <a:p>
            <a:pPr defTabSz="914797">
              <a:lnSpc>
                <a:spcPct val="50000"/>
              </a:lnSpc>
              <a:spcBef>
                <a:spcPct val="50000"/>
              </a:spcBef>
            </a:pPr>
            <a:r>
              <a:rPr lang="en-US" sz="1100" b="1" dirty="0">
                <a:solidFill>
                  <a:srgbClr val="00CC00"/>
                </a:solidFill>
              </a:rPr>
              <a:t>$75k median income</a:t>
            </a:r>
          </a:p>
          <a:p>
            <a:pPr defTabSz="914797">
              <a:lnSpc>
                <a:spcPct val="50000"/>
              </a:lnSpc>
              <a:spcBef>
                <a:spcPct val="50000"/>
              </a:spcBef>
            </a:pPr>
            <a:r>
              <a:rPr lang="en-US" sz="1100" b="1" dirty="0">
                <a:solidFill>
                  <a:srgbClr val="00CC00"/>
                </a:solidFill>
              </a:rPr>
              <a:t>20% minorities</a:t>
            </a:r>
          </a:p>
          <a:p>
            <a:pPr defTabSz="914797">
              <a:lnSpc>
                <a:spcPct val="50000"/>
              </a:lnSpc>
              <a:spcBef>
                <a:spcPct val="50000"/>
              </a:spcBef>
            </a:pPr>
            <a:r>
              <a:rPr lang="en-US" sz="1100" b="1" dirty="0">
                <a:solidFill>
                  <a:srgbClr val="00CC00"/>
                </a:solidFill>
              </a:rPr>
              <a:t>1.9 autos per household</a:t>
            </a:r>
          </a:p>
        </p:txBody>
      </p:sp>
      <p:grpSp>
        <p:nvGrpSpPr>
          <p:cNvPr id="2" name="Group 119"/>
          <p:cNvGrpSpPr>
            <a:grpSpLocks/>
          </p:cNvGrpSpPr>
          <p:nvPr/>
        </p:nvGrpSpPr>
        <p:grpSpPr bwMode="auto">
          <a:xfrm>
            <a:off x="4706470" y="2389909"/>
            <a:ext cx="806824" cy="415636"/>
            <a:chOff x="5136" y="2208"/>
            <a:chExt cx="864" cy="384"/>
          </a:xfrm>
        </p:grpSpPr>
        <p:sp>
          <p:nvSpPr>
            <p:cNvPr id="2116" name="Oval 51"/>
            <p:cNvSpPr>
              <a:spLocks noChangeArrowheads="1"/>
            </p:cNvSpPr>
            <p:nvPr/>
          </p:nvSpPr>
          <p:spPr bwMode="auto">
            <a:xfrm>
              <a:off x="5232" y="2208"/>
              <a:ext cx="672" cy="384"/>
            </a:xfrm>
            <a:prstGeom prst="ellipse">
              <a:avLst/>
            </a:prstGeom>
            <a:noFill/>
            <a:ln w="9525">
              <a:solidFill>
                <a:srgbClr val="FF0000"/>
              </a:solidFill>
              <a:round/>
              <a:headEnd/>
              <a:tailEnd/>
            </a:ln>
          </p:spPr>
          <p:txBody>
            <a:bodyPr wrap="none" anchor="ctr"/>
            <a:lstStyle/>
            <a:p>
              <a:endParaRPr lang="en-US"/>
            </a:p>
          </p:txBody>
        </p:sp>
        <p:sp>
          <p:nvSpPr>
            <p:cNvPr id="2117" name="Text Box 52"/>
            <p:cNvSpPr txBox="1">
              <a:spLocks noChangeArrowheads="1"/>
            </p:cNvSpPr>
            <p:nvPr/>
          </p:nvSpPr>
          <p:spPr bwMode="auto">
            <a:xfrm>
              <a:off x="5136" y="2208"/>
              <a:ext cx="864" cy="370"/>
            </a:xfrm>
            <a:prstGeom prst="rect">
              <a:avLst/>
            </a:prstGeom>
            <a:noFill/>
            <a:ln w="9525">
              <a:noFill/>
              <a:miter lim="800000"/>
              <a:headEnd/>
              <a:tailEnd/>
            </a:ln>
          </p:spPr>
          <p:txBody>
            <a:bodyPr>
              <a:spAutoFit/>
            </a:bodyPr>
            <a:lstStyle/>
            <a:p>
              <a:pPr algn="ctr" defTabSz="914797">
                <a:spcBef>
                  <a:spcPct val="50000"/>
                </a:spcBef>
              </a:pPr>
              <a:r>
                <a:rPr lang="en-US" sz="1000" dirty="0">
                  <a:solidFill>
                    <a:srgbClr val="FF0000"/>
                  </a:solidFill>
                </a:rPr>
                <a:t>Park and Ride</a:t>
              </a:r>
            </a:p>
          </p:txBody>
        </p:sp>
      </p:grpSp>
      <p:grpSp>
        <p:nvGrpSpPr>
          <p:cNvPr id="3" name="Group 120"/>
          <p:cNvGrpSpPr>
            <a:grpSpLocks/>
          </p:cNvGrpSpPr>
          <p:nvPr/>
        </p:nvGrpSpPr>
        <p:grpSpPr bwMode="auto">
          <a:xfrm>
            <a:off x="6768353" y="2182091"/>
            <a:ext cx="806824" cy="415636"/>
            <a:chOff x="7248" y="2016"/>
            <a:chExt cx="864" cy="384"/>
          </a:xfrm>
        </p:grpSpPr>
        <p:sp>
          <p:nvSpPr>
            <p:cNvPr id="2114" name="Text Box 55"/>
            <p:cNvSpPr txBox="1">
              <a:spLocks noChangeArrowheads="1"/>
            </p:cNvSpPr>
            <p:nvPr/>
          </p:nvSpPr>
          <p:spPr bwMode="auto">
            <a:xfrm>
              <a:off x="7248" y="2016"/>
              <a:ext cx="864" cy="370"/>
            </a:xfrm>
            <a:prstGeom prst="rect">
              <a:avLst/>
            </a:prstGeom>
            <a:noFill/>
            <a:ln w="9525">
              <a:noFill/>
              <a:miter lim="800000"/>
              <a:headEnd/>
              <a:tailEnd/>
            </a:ln>
          </p:spPr>
          <p:txBody>
            <a:bodyPr>
              <a:spAutoFit/>
            </a:bodyPr>
            <a:lstStyle/>
            <a:p>
              <a:pPr algn="ctr" defTabSz="914797">
                <a:spcBef>
                  <a:spcPct val="50000"/>
                </a:spcBef>
              </a:pPr>
              <a:r>
                <a:rPr lang="en-US" sz="1000" dirty="0">
                  <a:solidFill>
                    <a:srgbClr val="FF0000"/>
                  </a:solidFill>
                </a:rPr>
                <a:t>Park and Ride</a:t>
              </a:r>
            </a:p>
          </p:txBody>
        </p:sp>
        <p:sp>
          <p:nvSpPr>
            <p:cNvPr id="2115" name="Oval 56"/>
            <p:cNvSpPr>
              <a:spLocks noChangeArrowheads="1"/>
            </p:cNvSpPr>
            <p:nvPr/>
          </p:nvSpPr>
          <p:spPr bwMode="auto">
            <a:xfrm>
              <a:off x="7344" y="2016"/>
              <a:ext cx="672" cy="384"/>
            </a:xfrm>
            <a:prstGeom prst="ellipse">
              <a:avLst/>
            </a:prstGeom>
            <a:noFill/>
            <a:ln w="9525">
              <a:solidFill>
                <a:srgbClr val="FF0000"/>
              </a:solidFill>
              <a:round/>
              <a:headEnd/>
              <a:tailEnd/>
            </a:ln>
          </p:spPr>
          <p:txBody>
            <a:bodyPr wrap="none" anchor="ctr"/>
            <a:lstStyle/>
            <a:p>
              <a:endParaRPr lang="en-US"/>
            </a:p>
          </p:txBody>
        </p:sp>
      </p:grpSp>
      <p:pic>
        <p:nvPicPr>
          <p:cNvPr id="2075" name="Picture 57" descr="house-clipart-110x97"/>
          <p:cNvPicPr>
            <a:picLocks noChangeAspect="1" noChangeArrowheads="1"/>
          </p:cNvPicPr>
          <p:nvPr/>
        </p:nvPicPr>
        <p:blipFill>
          <a:blip r:embed="rId5"/>
          <a:srcRect/>
          <a:stretch>
            <a:fillRect/>
          </a:stretch>
        </p:blipFill>
        <p:spPr bwMode="auto">
          <a:xfrm>
            <a:off x="6454588" y="2597727"/>
            <a:ext cx="403412" cy="412390"/>
          </a:xfrm>
          <a:prstGeom prst="rect">
            <a:avLst/>
          </a:prstGeom>
          <a:noFill/>
          <a:ln w="9525">
            <a:noFill/>
            <a:miter lim="800000"/>
            <a:headEnd/>
            <a:tailEnd/>
          </a:ln>
        </p:spPr>
      </p:pic>
      <p:pic>
        <p:nvPicPr>
          <p:cNvPr id="2076" name="Picture 58" descr="12296939701790056732rg1024_Tree"/>
          <p:cNvPicPr>
            <a:picLocks noChangeAspect="1" noChangeArrowheads="1"/>
          </p:cNvPicPr>
          <p:nvPr/>
        </p:nvPicPr>
        <p:blipFill>
          <a:blip r:embed="rId7"/>
          <a:srcRect/>
          <a:stretch>
            <a:fillRect/>
          </a:stretch>
        </p:blipFill>
        <p:spPr bwMode="auto">
          <a:xfrm>
            <a:off x="6275294" y="2805546"/>
            <a:ext cx="168088" cy="207818"/>
          </a:xfrm>
          <a:prstGeom prst="rect">
            <a:avLst/>
          </a:prstGeom>
          <a:noFill/>
          <a:ln w="9525">
            <a:noFill/>
            <a:miter lim="800000"/>
            <a:headEnd/>
            <a:tailEnd/>
          </a:ln>
        </p:spPr>
      </p:pic>
      <p:pic>
        <p:nvPicPr>
          <p:cNvPr id="2077" name="Picture 59" descr="12296939701790056732rg1024_Tree"/>
          <p:cNvPicPr>
            <a:picLocks noChangeAspect="1" noChangeArrowheads="1"/>
          </p:cNvPicPr>
          <p:nvPr/>
        </p:nvPicPr>
        <p:blipFill>
          <a:blip r:embed="rId7"/>
          <a:srcRect/>
          <a:stretch>
            <a:fillRect/>
          </a:stretch>
        </p:blipFill>
        <p:spPr bwMode="auto">
          <a:xfrm>
            <a:off x="4078941" y="5922818"/>
            <a:ext cx="168088" cy="207818"/>
          </a:xfrm>
          <a:prstGeom prst="rect">
            <a:avLst/>
          </a:prstGeom>
          <a:noFill/>
          <a:ln w="9525">
            <a:noFill/>
            <a:miter lim="800000"/>
            <a:headEnd/>
            <a:tailEnd/>
          </a:ln>
        </p:spPr>
      </p:pic>
      <p:pic>
        <p:nvPicPr>
          <p:cNvPr id="2078" name="Picture 60" descr="house-clipart-110x97"/>
          <p:cNvPicPr>
            <a:picLocks noChangeAspect="1" noChangeArrowheads="1"/>
          </p:cNvPicPr>
          <p:nvPr/>
        </p:nvPicPr>
        <p:blipFill>
          <a:blip r:embed="rId5"/>
          <a:srcRect/>
          <a:stretch>
            <a:fillRect/>
          </a:stretch>
        </p:blipFill>
        <p:spPr bwMode="auto">
          <a:xfrm>
            <a:off x="3675529" y="5766954"/>
            <a:ext cx="403412" cy="412390"/>
          </a:xfrm>
          <a:prstGeom prst="rect">
            <a:avLst/>
          </a:prstGeom>
          <a:noFill/>
          <a:ln w="9525">
            <a:noFill/>
            <a:miter lim="800000"/>
            <a:headEnd/>
            <a:tailEnd/>
          </a:ln>
        </p:spPr>
      </p:pic>
      <p:sp>
        <p:nvSpPr>
          <p:cNvPr id="2079" name="Text Box 61"/>
          <p:cNvSpPr txBox="1">
            <a:spLocks noChangeArrowheads="1"/>
          </p:cNvSpPr>
          <p:nvPr/>
        </p:nvSpPr>
        <p:spPr bwMode="auto">
          <a:xfrm rot="5400000">
            <a:off x="8065112" y="3916892"/>
            <a:ext cx="792525" cy="1772397"/>
          </a:xfrm>
          <a:prstGeom prst="rect">
            <a:avLst/>
          </a:prstGeom>
          <a:noFill/>
          <a:ln w="9525">
            <a:noFill/>
            <a:miter lim="800000"/>
            <a:headEnd/>
            <a:tailEnd/>
          </a:ln>
        </p:spPr>
        <p:txBody>
          <a:bodyPr rot="10800000" vert="eaVert" lIns="57150" tIns="28575" rIns="57150" bIns="28575">
            <a:spAutoFit/>
          </a:bodyPr>
          <a:lstStyle/>
          <a:p>
            <a:pPr defTabSz="914797">
              <a:lnSpc>
                <a:spcPct val="50000"/>
              </a:lnSpc>
              <a:spcBef>
                <a:spcPct val="50000"/>
              </a:spcBef>
            </a:pPr>
            <a:r>
              <a:rPr lang="en-US" sz="1100" b="1" u="sng" dirty="0"/>
              <a:t>Competing Arterial</a:t>
            </a:r>
          </a:p>
          <a:p>
            <a:pPr defTabSz="914797">
              <a:lnSpc>
                <a:spcPct val="50000"/>
              </a:lnSpc>
              <a:spcBef>
                <a:spcPct val="50000"/>
              </a:spcBef>
            </a:pPr>
            <a:r>
              <a:rPr lang="en-US" sz="1100" dirty="0"/>
              <a:t>Length: 20 miles</a:t>
            </a:r>
          </a:p>
          <a:p>
            <a:pPr defTabSz="914797">
              <a:lnSpc>
                <a:spcPct val="50000"/>
              </a:lnSpc>
              <a:spcBef>
                <a:spcPct val="50000"/>
              </a:spcBef>
            </a:pPr>
            <a:r>
              <a:rPr lang="en-US" sz="1100" dirty="0"/>
              <a:t>Peak TT: 25-45 min</a:t>
            </a:r>
          </a:p>
          <a:p>
            <a:pPr defTabSz="914797">
              <a:spcBef>
                <a:spcPct val="50000"/>
              </a:spcBef>
            </a:pPr>
            <a:endParaRPr lang="en-US" sz="1100" dirty="0"/>
          </a:p>
        </p:txBody>
      </p:sp>
      <p:pic>
        <p:nvPicPr>
          <p:cNvPr id="2080" name="Picture 65" descr="12296939701790056732rg1024_Tree"/>
          <p:cNvPicPr>
            <a:picLocks noChangeAspect="1" noChangeArrowheads="1"/>
          </p:cNvPicPr>
          <p:nvPr/>
        </p:nvPicPr>
        <p:blipFill>
          <a:blip r:embed="rId7"/>
          <a:srcRect/>
          <a:stretch>
            <a:fillRect/>
          </a:stretch>
        </p:blipFill>
        <p:spPr bwMode="auto">
          <a:xfrm>
            <a:off x="3585882" y="4572000"/>
            <a:ext cx="168088" cy="207818"/>
          </a:xfrm>
          <a:prstGeom prst="rect">
            <a:avLst/>
          </a:prstGeom>
          <a:noFill/>
          <a:ln w="9525">
            <a:noFill/>
            <a:miter lim="800000"/>
            <a:headEnd/>
            <a:tailEnd/>
          </a:ln>
        </p:spPr>
      </p:pic>
      <p:pic>
        <p:nvPicPr>
          <p:cNvPr id="2081" name="Picture 66" descr="house-clipart-110x97"/>
          <p:cNvPicPr>
            <a:picLocks noChangeAspect="1" noChangeArrowheads="1"/>
          </p:cNvPicPr>
          <p:nvPr/>
        </p:nvPicPr>
        <p:blipFill>
          <a:blip r:embed="rId5"/>
          <a:srcRect/>
          <a:stretch>
            <a:fillRect/>
          </a:stretch>
        </p:blipFill>
        <p:spPr bwMode="auto">
          <a:xfrm>
            <a:off x="3765176" y="4364182"/>
            <a:ext cx="403412" cy="412390"/>
          </a:xfrm>
          <a:prstGeom prst="rect">
            <a:avLst/>
          </a:prstGeom>
          <a:noFill/>
          <a:ln w="9525">
            <a:noFill/>
            <a:miter lim="800000"/>
            <a:headEnd/>
            <a:tailEnd/>
          </a:ln>
        </p:spPr>
      </p:pic>
      <p:pic>
        <p:nvPicPr>
          <p:cNvPr id="2082" name="Picture 67" descr="12296939701790056732rg1024_Tree"/>
          <p:cNvPicPr>
            <a:picLocks noChangeAspect="1" noChangeArrowheads="1"/>
          </p:cNvPicPr>
          <p:nvPr/>
        </p:nvPicPr>
        <p:blipFill>
          <a:blip r:embed="rId7"/>
          <a:srcRect/>
          <a:stretch>
            <a:fillRect/>
          </a:stretch>
        </p:blipFill>
        <p:spPr bwMode="auto">
          <a:xfrm>
            <a:off x="5692588" y="3532909"/>
            <a:ext cx="168088" cy="207818"/>
          </a:xfrm>
          <a:prstGeom prst="rect">
            <a:avLst/>
          </a:prstGeom>
          <a:noFill/>
          <a:ln w="9525">
            <a:noFill/>
            <a:miter lim="800000"/>
            <a:headEnd/>
            <a:tailEnd/>
          </a:ln>
        </p:spPr>
      </p:pic>
      <p:sp>
        <p:nvSpPr>
          <p:cNvPr id="2083" name="Text Box 68"/>
          <p:cNvSpPr txBox="1">
            <a:spLocks noChangeArrowheads="1"/>
          </p:cNvSpPr>
          <p:nvPr/>
        </p:nvSpPr>
        <p:spPr bwMode="auto">
          <a:xfrm rot="5400000">
            <a:off x="-333782" y="1965550"/>
            <a:ext cx="2146742" cy="1210235"/>
          </a:xfrm>
          <a:prstGeom prst="rect">
            <a:avLst/>
          </a:prstGeom>
          <a:noFill/>
          <a:ln w="9525">
            <a:noFill/>
            <a:miter lim="800000"/>
            <a:headEnd/>
            <a:tailEnd/>
          </a:ln>
        </p:spPr>
        <p:txBody>
          <a:bodyPr rot="10800000" vert="eaVert" lIns="57150" tIns="28575" rIns="57150" bIns="28575">
            <a:spAutoFit/>
          </a:bodyPr>
          <a:lstStyle/>
          <a:p>
            <a:pPr defTabSz="914797">
              <a:lnSpc>
                <a:spcPct val="50000"/>
              </a:lnSpc>
              <a:spcBef>
                <a:spcPct val="50000"/>
              </a:spcBef>
            </a:pPr>
            <a:endParaRPr lang="en-US" sz="1100" b="1" u="sng" dirty="0" smtClean="0"/>
          </a:p>
          <a:p>
            <a:pPr defTabSz="914797">
              <a:lnSpc>
                <a:spcPct val="50000"/>
              </a:lnSpc>
              <a:spcBef>
                <a:spcPct val="50000"/>
              </a:spcBef>
            </a:pPr>
            <a:r>
              <a:rPr lang="en-US" sz="1100" b="1" u="sng" dirty="0" smtClean="0"/>
              <a:t>Competing </a:t>
            </a:r>
          </a:p>
          <a:p>
            <a:pPr defTabSz="914797">
              <a:lnSpc>
                <a:spcPct val="50000"/>
              </a:lnSpc>
              <a:spcBef>
                <a:spcPct val="50000"/>
              </a:spcBef>
            </a:pPr>
            <a:r>
              <a:rPr lang="en-US" sz="1100" b="1" u="sng" dirty="0" smtClean="0"/>
              <a:t>Radial </a:t>
            </a:r>
            <a:endParaRPr lang="en-US" sz="1100" b="1" u="sng" dirty="0"/>
          </a:p>
          <a:p>
            <a:pPr defTabSz="914797">
              <a:lnSpc>
                <a:spcPct val="50000"/>
              </a:lnSpc>
              <a:spcBef>
                <a:spcPct val="50000"/>
              </a:spcBef>
            </a:pPr>
            <a:r>
              <a:rPr lang="en-US" sz="1100" b="1" u="sng" dirty="0"/>
              <a:t>Freeway</a:t>
            </a:r>
          </a:p>
          <a:p>
            <a:pPr defTabSz="914797"/>
            <a:endParaRPr lang="en-US" sz="1100" dirty="0" smtClean="0"/>
          </a:p>
          <a:p>
            <a:pPr defTabSz="914797"/>
            <a:r>
              <a:rPr lang="en-US" sz="1100" dirty="0" smtClean="0"/>
              <a:t>Currently </a:t>
            </a:r>
            <a:r>
              <a:rPr lang="en-US" sz="1100" dirty="0"/>
              <a:t>4 lanes, very congested, to be expanded to </a:t>
            </a:r>
          </a:p>
          <a:p>
            <a:pPr defTabSz="914797"/>
            <a:r>
              <a:rPr lang="en-US" sz="1100" dirty="0"/>
              <a:t>6 lanes in the future</a:t>
            </a:r>
          </a:p>
          <a:p>
            <a:pPr defTabSz="914797">
              <a:lnSpc>
                <a:spcPct val="50000"/>
              </a:lnSpc>
              <a:spcBef>
                <a:spcPct val="50000"/>
              </a:spcBef>
            </a:pPr>
            <a:endParaRPr lang="en-US" sz="1100" dirty="0"/>
          </a:p>
          <a:p>
            <a:pPr defTabSz="914797">
              <a:spcBef>
                <a:spcPct val="50000"/>
              </a:spcBef>
            </a:pPr>
            <a:endParaRPr lang="en-US" sz="1100" dirty="0"/>
          </a:p>
        </p:txBody>
      </p:sp>
      <p:pic>
        <p:nvPicPr>
          <p:cNvPr id="2084" name="Picture 69" descr="MCj04338820000[1]"/>
          <p:cNvPicPr>
            <a:picLocks noChangeAspect="1" noChangeArrowheads="1"/>
          </p:cNvPicPr>
          <p:nvPr/>
        </p:nvPicPr>
        <p:blipFill>
          <a:blip r:embed="rId6"/>
          <a:srcRect/>
          <a:stretch>
            <a:fillRect/>
          </a:stretch>
        </p:blipFill>
        <p:spPr bwMode="auto">
          <a:xfrm>
            <a:off x="4168588" y="5247409"/>
            <a:ext cx="268941" cy="311727"/>
          </a:xfrm>
          <a:prstGeom prst="rect">
            <a:avLst/>
          </a:prstGeom>
          <a:noFill/>
          <a:ln w="9525">
            <a:noFill/>
            <a:miter lim="800000"/>
            <a:headEnd/>
            <a:tailEnd/>
          </a:ln>
        </p:spPr>
      </p:pic>
      <p:pic>
        <p:nvPicPr>
          <p:cNvPr id="2085" name="Picture 70" descr="MCj04338820000[1]"/>
          <p:cNvPicPr>
            <a:picLocks noChangeAspect="1" noChangeArrowheads="1"/>
          </p:cNvPicPr>
          <p:nvPr/>
        </p:nvPicPr>
        <p:blipFill>
          <a:blip r:embed="rId6"/>
          <a:srcRect/>
          <a:stretch>
            <a:fillRect/>
          </a:stretch>
        </p:blipFill>
        <p:spPr bwMode="auto">
          <a:xfrm>
            <a:off x="7126941" y="4727864"/>
            <a:ext cx="268941" cy="311727"/>
          </a:xfrm>
          <a:prstGeom prst="rect">
            <a:avLst/>
          </a:prstGeom>
          <a:noFill/>
          <a:ln w="9525">
            <a:noFill/>
            <a:miter lim="800000"/>
            <a:headEnd/>
            <a:tailEnd/>
          </a:ln>
        </p:spPr>
      </p:pic>
      <p:sp>
        <p:nvSpPr>
          <p:cNvPr id="2086" name="AutoShape 72"/>
          <p:cNvSpPr>
            <a:spLocks noChangeArrowheads="1"/>
          </p:cNvSpPr>
          <p:nvPr/>
        </p:nvSpPr>
        <p:spPr bwMode="auto">
          <a:xfrm>
            <a:off x="2868706" y="311728"/>
            <a:ext cx="1613647" cy="1091045"/>
          </a:xfrm>
          <a:prstGeom prst="wedgeRectCallout">
            <a:avLst>
              <a:gd name="adj1" fmla="val 12792"/>
              <a:gd name="adj2" fmla="val 66370"/>
            </a:avLst>
          </a:prstGeom>
          <a:noFill/>
          <a:ln w="9525">
            <a:solidFill>
              <a:srgbClr val="00CC00"/>
            </a:solidFill>
            <a:miter lim="800000"/>
            <a:headEnd/>
            <a:tailEnd/>
          </a:ln>
        </p:spPr>
        <p:txBody>
          <a:bodyPr lIns="57150" tIns="28575" rIns="57150" bIns="28575"/>
          <a:lstStyle/>
          <a:p>
            <a:pPr algn="ctr" defTabSz="914797"/>
            <a:endParaRPr lang="en-US" dirty="0"/>
          </a:p>
        </p:txBody>
      </p:sp>
      <p:grpSp>
        <p:nvGrpSpPr>
          <p:cNvPr id="4" name="Group 118"/>
          <p:cNvGrpSpPr>
            <a:grpSpLocks/>
          </p:cNvGrpSpPr>
          <p:nvPr/>
        </p:nvGrpSpPr>
        <p:grpSpPr bwMode="auto">
          <a:xfrm>
            <a:off x="4796118" y="3948545"/>
            <a:ext cx="1772397" cy="781483"/>
            <a:chOff x="5184" y="3600"/>
            <a:chExt cx="1898" cy="722"/>
          </a:xfrm>
        </p:grpSpPr>
        <p:sp>
          <p:nvSpPr>
            <p:cNvPr id="2112" name="Text Box 50"/>
            <p:cNvSpPr txBox="1">
              <a:spLocks noChangeArrowheads="1"/>
            </p:cNvSpPr>
            <p:nvPr/>
          </p:nvSpPr>
          <p:spPr bwMode="auto">
            <a:xfrm rot="5400000">
              <a:off x="5774" y="3014"/>
              <a:ext cx="718" cy="1898"/>
            </a:xfrm>
            <a:prstGeom prst="rect">
              <a:avLst/>
            </a:prstGeom>
            <a:noFill/>
            <a:ln w="9525">
              <a:noFill/>
              <a:miter lim="800000"/>
              <a:headEnd/>
              <a:tailEnd/>
            </a:ln>
          </p:spPr>
          <p:txBody>
            <a:bodyPr rot="10800000" vert="eaVert">
              <a:spAutoFit/>
            </a:bodyPr>
            <a:lstStyle/>
            <a:p>
              <a:pPr defTabSz="914797">
                <a:lnSpc>
                  <a:spcPct val="50000"/>
                </a:lnSpc>
                <a:spcBef>
                  <a:spcPct val="50000"/>
                </a:spcBef>
              </a:pPr>
              <a:r>
                <a:rPr lang="en-US" sz="1100" b="1" u="sng" dirty="0">
                  <a:solidFill>
                    <a:srgbClr val="0000FF"/>
                  </a:solidFill>
                </a:rPr>
                <a:t>Radial Freeway</a:t>
              </a:r>
            </a:p>
            <a:p>
              <a:pPr defTabSz="914797">
                <a:lnSpc>
                  <a:spcPct val="50000"/>
                </a:lnSpc>
                <a:spcBef>
                  <a:spcPct val="50000"/>
                </a:spcBef>
              </a:pPr>
              <a:r>
                <a:rPr lang="en-US" sz="1100" dirty="0">
                  <a:solidFill>
                    <a:srgbClr val="0000FF"/>
                  </a:solidFill>
                </a:rPr>
                <a:t>6 lanes</a:t>
              </a:r>
            </a:p>
            <a:p>
              <a:pPr defTabSz="914797">
                <a:lnSpc>
                  <a:spcPct val="50000"/>
                </a:lnSpc>
                <a:spcBef>
                  <a:spcPct val="50000"/>
                </a:spcBef>
              </a:pPr>
              <a:r>
                <a:rPr lang="en-US" sz="1100" dirty="0">
                  <a:solidFill>
                    <a:srgbClr val="0000FF"/>
                  </a:solidFill>
                </a:rPr>
                <a:t>Length: 15 miles</a:t>
              </a:r>
            </a:p>
            <a:p>
              <a:pPr defTabSz="914797">
                <a:lnSpc>
                  <a:spcPct val="50000"/>
                </a:lnSpc>
                <a:spcBef>
                  <a:spcPct val="50000"/>
                </a:spcBef>
              </a:pPr>
              <a:r>
                <a:rPr lang="en-US" sz="1100" dirty="0">
                  <a:solidFill>
                    <a:srgbClr val="0000FF"/>
                  </a:solidFill>
                </a:rPr>
                <a:t>165,000 AADT</a:t>
              </a:r>
              <a:endParaRPr lang="en-US" sz="1100" dirty="0">
                <a:solidFill>
                  <a:srgbClr val="FF0000"/>
                </a:solidFill>
              </a:endParaRPr>
            </a:p>
          </p:txBody>
        </p:sp>
        <p:sp>
          <p:nvSpPr>
            <p:cNvPr id="2113" name="AutoShape 73"/>
            <p:cNvSpPr>
              <a:spLocks noChangeArrowheads="1"/>
            </p:cNvSpPr>
            <p:nvPr/>
          </p:nvSpPr>
          <p:spPr bwMode="auto">
            <a:xfrm>
              <a:off x="5184" y="3600"/>
              <a:ext cx="1152" cy="720"/>
            </a:xfrm>
            <a:prstGeom prst="wedgeRectCallout">
              <a:avLst>
                <a:gd name="adj1" fmla="val -89671"/>
                <a:gd name="adj2" fmla="val -48056"/>
              </a:avLst>
            </a:prstGeom>
            <a:noFill/>
            <a:ln w="38100">
              <a:solidFill>
                <a:srgbClr val="0000FF"/>
              </a:solidFill>
              <a:miter lim="800000"/>
              <a:headEnd/>
              <a:tailEnd/>
            </a:ln>
          </p:spPr>
          <p:txBody>
            <a:bodyPr/>
            <a:lstStyle/>
            <a:p>
              <a:pPr algn="ctr" defTabSz="914797"/>
              <a:endParaRPr lang="en-US" dirty="0"/>
            </a:p>
          </p:txBody>
        </p:sp>
      </p:grpSp>
      <p:sp>
        <p:nvSpPr>
          <p:cNvPr id="2088" name="AutoShape 74"/>
          <p:cNvSpPr>
            <a:spLocks noChangeArrowheads="1"/>
          </p:cNvSpPr>
          <p:nvPr/>
        </p:nvSpPr>
        <p:spPr bwMode="auto">
          <a:xfrm>
            <a:off x="7575176" y="4312227"/>
            <a:ext cx="1344706" cy="675409"/>
          </a:xfrm>
          <a:prstGeom prst="wedgeRectCallout">
            <a:avLst>
              <a:gd name="adj1" fmla="val -52708"/>
              <a:gd name="adj2" fmla="val -121153"/>
            </a:avLst>
          </a:prstGeom>
          <a:noFill/>
          <a:ln w="9525">
            <a:solidFill>
              <a:schemeClr val="tx1"/>
            </a:solidFill>
            <a:miter lim="800000"/>
            <a:headEnd/>
            <a:tailEnd/>
          </a:ln>
        </p:spPr>
        <p:txBody>
          <a:bodyPr lIns="57150" tIns="28575" rIns="57150" bIns="28575"/>
          <a:lstStyle/>
          <a:p>
            <a:pPr algn="ctr" defTabSz="914797"/>
            <a:endParaRPr lang="en-US" dirty="0"/>
          </a:p>
        </p:txBody>
      </p:sp>
      <p:sp>
        <p:nvSpPr>
          <p:cNvPr id="2089" name="AutoShape 84"/>
          <p:cNvSpPr>
            <a:spLocks noChangeArrowheads="1"/>
          </p:cNvSpPr>
          <p:nvPr/>
        </p:nvSpPr>
        <p:spPr bwMode="auto">
          <a:xfrm>
            <a:off x="7395882" y="103909"/>
            <a:ext cx="1658471" cy="987136"/>
          </a:xfrm>
          <a:prstGeom prst="wedgeRectCallout">
            <a:avLst>
              <a:gd name="adj1" fmla="val -15880"/>
              <a:gd name="adj2" fmla="val 65792"/>
            </a:avLst>
          </a:prstGeom>
          <a:noFill/>
          <a:ln w="9525">
            <a:solidFill>
              <a:srgbClr val="00CC00"/>
            </a:solidFill>
            <a:miter lim="800000"/>
            <a:headEnd/>
            <a:tailEnd/>
          </a:ln>
        </p:spPr>
        <p:txBody>
          <a:bodyPr lIns="57150" tIns="28575" rIns="57150" bIns="28575"/>
          <a:lstStyle/>
          <a:p>
            <a:pPr algn="ctr" defTabSz="914797"/>
            <a:endParaRPr lang="en-US" dirty="0"/>
          </a:p>
        </p:txBody>
      </p:sp>
      <p:sp>
        <p:nvSpPr>
          <p:cNvPr id="2090" name="AutoShape 85"/>
          <p:cNvSpPr>
            <a:spLocks noChangeArrowheads="1"/>
          </p:cNvSpPr>
          <p:nvPr/>
        </p:nvSpPr>
        <p:spPr bwMode="auto">
          <a:xfrm>
            <a:off x="89647" y="1662545"/>
            <a:ext cx="1299882" cy="1714499"/>
          </a:xfrm>
          <a:prstGeom prst="wedgeRectCallout">
            <a:avLst>
              <a:gd name="adj1" fmla="val 52588"/>
              <a:gd name="adj2" fmla="val -80046"/>
            </a:avLst>
          </a:prstGeom>
          <a:noFill/>
          <a:ln w="9525">
            <a:solidFill>
              <a:schemeClr val="tx1"/>
            </a:solidFill>
            <a:miter lim="800000"/>
            <a:headEnd/>
            <a:tailEnd/>
          </a:ln>
        </p:spPr>
        <p:txBody>
          <a:bodyPr lIns="57150" tIns="28575" rIns="57150" bIns="28575"/>
          <a:lstStyle/>
          <a:p>
            <a:pPr algn="ctr" defTabSz="914797"/>
            <a:endParaRPr lang="en-US" dirty="0"/>
          </a:p>
        </p:txBody>
      </p:sp>
      <p:sp>
        <p:nvSpPr>
          <p:cNvPr id="2091" name="Text Box 86"/>
          <p:cNvSpPr txBox="1">
            <a:spLocks noChangeArrowheads="1"/>
          </p:cNvSpPr>
          <p:nvPr/>
        </p:nvSpPr>
        <p:spPr bwMode="auto">
          <a:xfrm>
            <a:off x="6568048" y="5870864"/>
            <a:ext cx="2419069" cy="819455"/>
          </a:xfrm>
          <a:prstGeom prst="rect">
            <a:avLst/>
          </a:prstGeom>
          <a:noFill/>
          <a:ln w="9525">
            <a:noFill/>
            <a:miter lim="800000"/>
            <a:headEnd/>
            <a:tailEnd/>
          </a:ln>
        </p:spPr>
        <p:txBody>
          <a:bodyPr wrap="square" lIns="57150" tIns="28575" rIns="57150" bIns="28575">
            <a:spAutoFit/>
          </a:bodyPr>
          <a:lstStyle/>
          <a:p>
            <a:pPr defTabSz="914797">
              <a:lnSpc>
                <a:spcPct val="50000"/>
              </a:lnSpc>
              <a:spcBef>
                <a:spcPct val="50000"/>
              </a:spcBef>
            </a:pPr>
            <a:r>
              <a:rPr lang="en-US" sz="1100" b="1" dirty="0">
                <a:solidFill>
                  <a:srgbClr val="00CC00"/>
                </a:solidFill>
              </a:rPr>
              <a:t>Total </a:t>
            </a:r>
            <a:r>
              <a:rPr lang="en-US" sz="1100" b="1" dirty="0" err="1">
                <a:solidFill>
                  <a:srgbClr val="00CC00"/>
                </a:solidFill>
              </a:rPr>
              <a:t>Travelshed</a:t>
            </a:r>
            <a:r>
              <a:rPr lang="en-US" sz="1100" b="1" dirty="0">
                <a:solidFill>
                  <a:srgbClr val="00CC00"/>
                </a:solidFill>
              </a:rPr>
              <a:t> Population</a:t>
            </a:r>
            <a:r>
              <a:rPr lang="en-US" sz="1100" b="1" dirty="0" smtClean="0">
                <a:solidFill>
                  <a:srgbClr val="00CC00"/>
                </a:solidFill>
              </a:rPr>
              <a:t>:</a:t>
            </a:r>
          </a:p>
          <a:p>
            <a:pPr defTabSz="914797">
              <a:lnSpc>
                <a:spcPct val="50000"/>
              </a:lnSpc>
              <a:spcBef>
                <a:spcPct val="50000"/>
              </a:spcBef>
            </a:pPr>
            <a:r>
              <a:rPr lang="en-US" sz="1100" b="1" dirty="0" smtClean="0">
                <a:solidFill>
                  <a:srgbClr val="00CC00"/>
                </a:solidFill>
              </a:rPr>
              <a:t> </a:t>
            </a:r>
            <a:r>
              <a:rPr lang="en-US" sz="1100" b="1" dirty="0">
                <a:solidFill>
                  <a:srgbClr val="00CC00"/>
                </a:solidFill>
              </a:rPr>
              <a:t>200,000</a:t>
            </a:r>
          </a:p>
          <a:p>
            <a:pPr defTabSz="914797">
              <a:lnSpc>
                <a:spcPct val="50000"/>
              </a:lnSpc>
              <a:spcBef>
                <a:spcPct val="50000"/>
              </a:spcBef>
            </a:pPr>
            <a:r>
              <a:rPr lang="en-US" sz="1100" b="1" dirty="0">
                <a:solidFill>
                  <a:srgbClr val="00CC00"/>
                </a:solidFill>
              </a:rPr>
              <a:t>$50k median income</a:t>
            </a:r>
          </a:p>
          <a:p>
            <a:pPr defTabSz="914797">
              <a:lnSpc>
                <a:spcPct val="50000"/>
              </a:lnSpc>
              <a:spcBef>
                <a:spcPct val="50000"/>
              </a:spcBef>
            </a:pPr>
            <a:r>
              <a:rPr lang="en-US" sz="1100" b="1" dirty="0">
                <a:solidFill>
                  <a:srgbClr val="00CC00"/>
                </a:solidFill>
              </a:rPr>
              <a:t>30% minorities</a:t>
            </a:r>
          </a:p>
          <a:p>
            <a:pPr defTabSz="914797">
              <a:lnSpc>
                <a:spcPct val="50000"/>
              </a:lnSpc>
              <a:spcBef>
                <a:spcPct val="50000"/>
              </a:spcBef>
            </a:pPr>
            <a:r>
              <a:rPr lang="en-US" sz="1100" b="1" dirty="0">
                <a:solidFill>
                  <a:srgbClr val="00CC00"/>
                </a:solidFill>
              </a:rPr>
              <a:t>1.5 autos per household</a:t>
            </a:r>
          </a:p>
        </p:txBody>
      </p:sp>
      <p:sp>
        <p:nvSpPr>
          <p:cNvPr id="2092" name="Line 87"/>
          <p:cNvSpPr>
            <a:spLocks noChangeShapeType="1"/>
          </p:cNvSpPr>
          <p:nvPr/>
        </p:nvSpPr>
        <p:spPr bwMode="auto">
          <a:xfrm flipV="1">
            <a:off x="2286000" y="3065318"/>
            <a:ext cx="2510118" cy="1662545"/>
          </a:xfrm>
          <a:prstGeom prst="line">
            <a:avLst/>
          </a:prstGeom>
          <a:noFill/>
          <a:ln w="9525">
            <a:solidFill>
              <a:srgbClr val="0000FF"/>
            </a:solidFill>
            <a:round/>
            <a:headEnd type="triangle" w="lg" len="lg"/>
            <a:tailEnd type="triangle" w="lg" len="lg"/>
          </a:ln>
        </p:spPr>
        <p:txBody>
          <a:bodyPr lIns="57150" tIns="28575" rIns="57150" bIns="28575"/>
          <a:lstStyle/>
          <a:p>
            <a:endParaRPr lang="en-US"/>
          </a:p>
        </p:txBody>
      </p:sp>
      <p:sp>
        <p:nvSpPr>
          <p:cNvPr id="2093" name="Text Box 88"/>
          <p:cNvSpPr txBox="1">
            <a:spLocks noChangeArrowheads="1"/>
          </p:cNvSpPr>
          <p:nvPr/>
        </p:nvSpPr>
        <p:spPr bwMode="auto">
          <a:xfrm rot="-1804577">
            <a:off x="3137647" y="3700296"/>
            <a:ext cx="582706" cy="226985"/>
          </a:xfrm>
          <a:prstGeom prst="rect">
            <a:avLst/>
          </a:prstGeom>
          <a:noFill/>
          <a:ln w="9525">
            <a:noFill/>
            <a:miter lim="800000"/>
            <a:headEnd/>
            <a:tailEnd/>
          </a:ln>
        </p:spPr>
        <p:txBody>
          <a:bodyPr lIns="57150" tIns="28575" rIns="57150" bIns="28575">
            <a:spAutoFit/>
          </a:bodyPr>
          <a:lstStyle/>
          <a:p>
            <a:pPr defTabSz="914797">
              <a:spcBef>
                <a:spcPct val="50000"/>
              </a:spcBef>
            </a:pPr>
            <a:r>
              <a:rPr lang="en-US" sz="1100" dirty="0">
                <a:solidFill>
                  <a:srgbClr val="0000FF"/>
                </a:solidFill>
              </a:rPr>
              <a:t>8 miles</a:t>
            </a:r>
          </a:p>
        </p:txBody>
      </p:sp>
      <p:sp>
        <p:nvSpPr>
          <p:cNvPr id="2094" name="Rectangle 89"/>
          <p:cNvSpPr>
            <a:spLocks noChangeArrowheads="1"/>
          </p:cNvSpPr>
          <p:nvPr/>
        </p:nvSpPr>
        <p:spPr bwMode="auto">
          <a:xfrm>
            <a:off x="4930588" y="571501"/>
            <a:ext cx="1882588" cy="779318"/>
          </a:xfrm>
          <a:prstGeom prst="rect">
            <a:avLst/>
          </a:prstGeom>
          <a:noFill/>
          <a:ln w="28575">
            <a:solidFill>
              <a:srgbClr val="FF0000"/>
            </a:solidFill>
            <a:miter lim="800000"/>
            <a:headEnd/>
            <a:tailEnd/>
          </a:ln>
        </p:spPr>
        <p:txBody>
          <a:bodyPr wrap="none" lIns="57150" tIns="28575" rIns="57150" bIns="28575" anchor="ctr"/>
          <a:lstStyle/>
          <a:p>
            <a:endParaRPr lang="en-US"/>
          </a:p>
        </p:txBody>
      </p:sp>
      <p:sp>
        <p:nvSpPr>
          <p:cNvPr id="2095" name="Line 90"/>
          <p:cNvSpPr>
            <a:spLocks noChangeShapeType="1"/>
          </p:cNvSpPr>
          <p:nvPr/>
        </p:nvSpPr>
        <p:spPr bwMode="auto">
          <a:xfrm flipH="1">
            <a:off x="5154706" y="1350818"/>
            <a:ext cx="268941" cy="1039091"/>
          </a:xfrm>
          <a:prstGeom prst="line">
            <a:avLst/>
          </a:prstGeom>
          <a:noFill/>
          <a:ln w="15875">
            <a:solidFill>
              <a:srgbClr val="FF0000"/>
            </a:solidFill>
            <a:round/>
            <a:headEnd/>
            <a:tailEnd type="triangle" w="med" len="med"/>
          </a:ln>
        </p:spPr>
        <p:txBody>
          <a:bodyPr lIns="57150" tIns="28575" rIns="57150" bIns="28575"/>
          <a:lstStyle/>
          <a:p>
            <a:endParaRPr lang="en-US"/>
          </a:p>
        </p:txBody>
      </p:sp>
      <p:sp>
        <p:nvSpPr>
          <p:cNvPr id="2096" name="Line 91"/>
          <p:cNvSpPr>
            <a:spLocks noChangeShapeType="1"/>
          </p:cNvSpPr>
          <p:nvPr/>
        </p:nvSpPr>
        <p:spPr bwMode="auto">
          <a:xfrm>
            <a:off x="6454588" y="1350818"/>
            <a:ext cx="493059" cy="831273"/>
          </a:xfrm>
          <a:prstGeom prst="line">
            <a:avLst/>
          </a:prstGeom>
          <a:noFill/>
          <a:ln w="15875">
            <a:solidFill>
              <a:srgbClr val="FF0000"/>
            </a:solidFill>
            <a:round/>
            <a:headEnd/>
            <a:tailEnd type="triangle" w="med" len="med"/>
          </a:ln>
        </p:spPr>
        <p:txBody>
          <a:bodyPr lIns="57150" tIns="28575" rIns="57150" bIns="28575"/>
          <a:lstStyle/>
          <a:p>
            <a:endParaRPr lang="en-US"/>
          </a:p>
        </p:txBody>
      </p:sp>
      <p:pic>
        <p:nvPicPr>
          <p:cNvPr id="2097" name="Picture 93" descr="bus"/>
          <p:cNvPicPr>
            <a:picLocks noChangeAspect="1" noChangeArrowheads="1"/>
          </p:cNvPicPr>
          <p:nvPr/>
        </p:nvPicPr>
        <p:blipFill>
          <a:blip r:embed="rId8"/>
          <a:srcRect/>
          <a:stretch>
            <a:fillRect/>
          </a:stretch>
        </p:blipFill>
        <p:spPr bwMode="auto">
          <a:xfrm>
            <a:off x="5647765" y="883227"/>
            <a:ext cx="515471" cy="415636"/>
          </a:xfrm>
          <a:prstGeom prst="rect">
            <a:avLst/>
          </a:prstGeom>
          <a:noFill/>
          <a:ln w="9525">
            <a:noFill/>
            <a:miter lim="800000"/>
            <a:headEnd/>
            <a:tailEnd/>
          </a:ln>
        </p:spPr>
      </p:pic>
      <p:sp>
        <p:nvSpPr>
          <p:cNvPr id="2098" name="Text Box 94"/>
          <p:cNvSpPr txBox="1">
            <a:spLocks noChangeArrowheads="1"/>
          </p:cNvSpPr>
          <p:nvPr/>
        </p:nvSpPr>
        <p:spPr bwMode="auto">
          <a:xfrm>
            <a:off x="5154706" y="688926"/>
            <a:ext cx="1613647" cy="142347"/>
          </a:xfrm>
          <a:prstGeom prst="rect">
            <a:avLst/>
          </a:prstGeom>
          <a:noFill/>
          <a:ln w="9525">
            <a:noFill/>
            <a:miter lim="800000"/>
            <a:headEnd/>
            <a:tailEnd/>
          </a:ln>
        </p:spPr>
        <p:txBody>
          <a:bodyPr wrap="square" lIns="57150" tIns="28575" rIns="57150" bIns="28575">
            <a:spAutoFit/>
          </a:bodyPr>
          <a:lstStyle/>
          <a:p>
            <a:pPr defTabSz="914797">
              <a:lnSpc>
                <a:spcPct val="50000"/>
              </a:lnSpc>
              <a:spcBef>
                <a:spcPct val="50000"/>
              </a:spcBef>
            </a:pPr>
            <a:r>
              <a:rPr lang="en-US" sz="1100" b="1" u="sng" dirty="0">
                <a:solidFill>
                  <a:srgbClr val="FF0000"/>
                </a:solidFill>
              </a:rPr>
              <a:t>Transit Service</a:t>
            </a:r>
          </a:p>
        </p:txBody>
      </p:sp>
      <p:sp>
        <p:nvSpPr>
          <p:cNvPr id="2099" name="Text Box 95"/>
          <p:cNvSpPr txBox="1">
            <a:spLocks noChangeArrowheads="1"/>
          </p:cNvSpPr>
          <p:nvPr/>
        </p:nvSpPr>
        <p:spPr bwMode="auto">
          <a:xfrm>
            <a:off x="6185647" y="883228"/>
            <a:ext cx="672353" cy="371640"/>
          </a:xfrm>
          <a:prstGeom prst="rect">
            <a:avLst/>
          </a:prstGeom>
          <a:noFill/>
          <a:ln w="9525">
            <a:noFill/>
            <a:miter lim="800000"/>
            <a:headEnd/>
            <a:tailEnd/>
          </a:ln>
        </p:spPr>
        <p:txBody>
          <a:bodyPr lIns="57150" tIns="28575" rIns="57150" bIns="28575">
            <a:spAutoFit/>
          </a:bodyPr>
          <a:lstStyle/>
          <a:p>
            <a:pPr defTabSz="914797">
              <a:lnSpc>
                <a:spcPct val="0"/>
              </a:lnSpc>
              <a:spcBef>
                <a:spcPct val="50000"/>
              </a:spcBef>
            </a:pPr>
            <a:endParaRPr lang="en-US" sz="1000" b="1" dirty="0">
              <a:solidFill>
                <a:srgbClr val="FF0000"/>
              </a:solidFill>
            </a:endParaRPr>
          </a:p>
          <a:p>
            <a:pPr defTabSz="914797">
              <a:lnSpc>
                <a:spcPct val="0"/>
              </a:lnSpc>
              <a:spcBef>
                <a:spcPct val="100000"/>
              </a:spcBef>
            </a:pPr>
            <a:r>
              <a:rPr lang="en-US" sz="1000" b="1" dirty="0">
                <a:solidFill>
                  <a:srgbClr val="FF0000"/>
                </a:solidFill>
              </a:rPr>
              <a:t>Peak TT:</a:t>
            </a:r>
          </a:p>
          <a:p>
            <a:pPr defTabSz="914797">
              <a:lnSpc>
                <a:spcPct val="0"/>
              </a:lnSpc>
              <a:spcBef>
                <a:spcPct val="100000"/>
              </a:spcBef>
            </a:pPr>
            <a:r>
              <a:rPr lang="en-US" sz="1000" b="1" dirty="0">
                <a:solidFill>
                  <a:srgbClr val="FF0000"/>
                </a:solidFill>
              </a:rPr>
              <a:t>25-30 min</a:t>
            </a:r>
            <a:endParaRPr lang="en-US" sz="1000" dirty="0">
              <a:solidFill>
                <a:srgbClr val="FF0000"/>
              </a:solidFill>
            </a:endParaRPr>
          </a:p>
        </p:txBody>
      </p:sp>
      <p:sp>
        <p:nvSpPr>
          <p:cNvPr id="2100" name="Text Box 96"/>
          <p:cNvSpPr txBox="1">
            <a:spLocks noChangeArrowheads="1"/>
          </p:cNvSpPr>
          <p:nvPr/>
        </p:nvSpPr>
        <p:spPr bwMode="auto">
          <a:xfrm>
            <a:off x="4975412" y="883228"/>
            <a:ext cx="717176" cy="370101"/>
          </a:xfrm>
          <a:prstGeom prst="rect">
            <a:avLst/>
          </a:prstGeom>
          <a:noFill/>
          <a:ln w="9525">
            <a:noFill/>
            <a:miter lim="800000"/>
            <a:headEnd/>
            <a:tailEnd/>
          </a:ln>
        </p:spPr>
        <p:txBody>
          <a:bodyPr lIns="57150" tIns="28575" rIns="57150" bIns="28575">
            <a:spAutoFit/>
          </a:bodyPr>
          <a:lstStyle/>
          <a:p>
            <a:pPr defTabSz="914797">
              <a:lnSpc>
                <a:spcPct val="0"/>
              </a:lnSpc>
              <a:spcBef>
                <a:spcPct val="50000"/>
              </a:spcBef>
            </a:pPr>
            <a:endParaRPr lang="en-US" sz="1000" b="1" dirty="0">
              <a:solidFill>
                <a:srgbClr val="FF0000"/>
              </a:solidFill>
            </a:endParaRPr>
          </a:p>
          <a:p>
            <a:pPr defTabSz="914797">
              <a:lnSpc>
                <a:spcPct val="0"/>
              </a:lnSpc>
              <a:spcBef>
                <a:spcPct val="100000"/>
              </a:spcBef>
            </a:pPr>
            <a:r>
              <a:rPr lang="en-US" sz="1000" b="1" dirty="0">
                <a:solidFill>
                  <a:srgbClr val="FF0000"/>
                </a:solidFill>
              </a:rPr>
              <a:t>Peak TT:</a:t>
            </a:r>
          </a:p>
          <a:p>
            <a:pPr defTabSz="914797">
              <a:lnSpc>
                <a:spcPct val="0"/>
              </a:lnSpc>
              <a:spcBef>
                <a:spcPct val="100000"/>
              </a:spcBef>
            </a:pPr>
            <a:r>
              <a:rPr lang="en-US" sz="1000" b="1" dirty="0">
                <a:solidFill>
                  <a:srgbClr val="FF0000"/>
                </a:solidFill>
              </a:rPr>
              <a:t>15-20 min</a:t>
            </a:r>
            <a:endParaRPr lang="en-US" sz="1000" dirty="0">
              <a:solidFill>
                <a:srgbClr val="FF0000"/>
              </a:solidFill>
            </a:endParaRPr>
          </a:p>
        </p:txBody>
      </p:sp>
      <p:pic>
        <p:nvPicPr>
          <p:cNvPr id="2101" name="Picture 98" descr="barn"/>
          <p:cNvPicPr>
            <a:picLocks noChangeAspect="1" noChangeArrowheads="1"/>
          </p:cNvPicPr>
          <p:nvPr/>
        </p:nvPicPr>
        <p:blipFill>
          <a:blip r:embed="rId9"/>
          <a:srcRect/>
          <a:stretch>
            <a:fillRect/>
          </a:stretch>
        </p:blipFill>
        <p:spPr bwMode="auto">
          <a:xfrm>
            <a:off x="941294" y="623455"/>
            <a:ext cx="313765" cy="326881"/>
          </a:xfrm>
          <a:prstGeom prst="rect">
            <a:avLst/>
          </a:prstGeom>
          <a:noFill/>
          <a:ln w="9525">
            <a:noFill/>
            <a:miter lim="800000"/>
            <a:headEnd/>
            <a:tailEnd/>
          </a:ln>
        </p:spPr>
      </p:pic>
      <p:pic>
        <p:nvPicPr>
          <p:cNvPr id="2102" name="Picture 100" descr="windmill"/>
          <p:cNvPicPr>
            <a:picLocks noChangeAspect="1" noChangeArrowheads="1"/>
          </p:cNvPicPr>
          <p:nvPr/>
        </p:nvPicPr>
        <p:blipFill>
          <a:blip r:embed="rId10"/>
          <a:srcRect/>
          <a:stretch>
            <a:fillRect/>
          </a:stretch>
        </p:blipFill>
        <p:spPr bwMode="auto">
          <a:xfrm>
            <a:off x="672353" y="571500"/>
            <a:ext cx="223184" cy="350693"/>
          </a:xfrm>
          <a:prstGeom prst="rect">
            <a:avLst/>
          </a:prstGeom>
          <a:noFill/>
          <a:ln w="9525">
            <a:noFill/>
            <a:miter lim="800000"/>
            <a:headEnd/>
            <a:tailEnd/>
          </a:ln>
        </p:spPr>
      </p:pic>
      <p:sp>
        <p:nvSpPr>
          <p:cNvPr id="2103" name="Text Box 105"/>
          <p:cNvSpPr txBox="1">
            <a:spLocks noChangeArrowheads="1"/>
          </p:cNvSpPr>
          <p:nvPr/>
        </p:nvSpPr>
        <p:spPr bwMode="auto">
          <a:xfrm>
            <a:off x="2779059" y="2372596"/>
            <a:ext cx="1703294" cy="365485"/>
          </a:xfrm>
          <a:prstGeom prst="rect">
            <a:avLst/>
          </a:prstGeom>
          <a:noFill/>
          <a:ln w="9525">
            <a:noFill/>
            <a:miter lim="800000"/>
            <a:headEnd/>
            <a:tailEnd/>
          </a:ln>
        </p:spPr>
        <p:txBody>
          <a:bodyPr lIns="57150" tIns="28575" rIns="57150" bIns="28575">
            <a:spAutoFit/>
          </a:bodyPr>
          <a:lstStyle/>
          <a:p>
            <a:pPr algn="ctr" defTabSz="914797">
              <a:spcBef>
                <a:spcPct val="50000"/>
              </a:spcBef>
            </a:pPr>
            <a:r>
              <a:rPr lang="en-US" sz="1000" b="1" u="sng" dirty="0">
                <a:solidFill>
                  <a:srgbClr val="0000FF"/>
                </a:solidFill>
              </a:rPr>
              <a:t>Freeway Travel Time to Downtown</a:t>
            </a:r>
          </a:p>
        </p:txBody>
      </p:sp>
      <p:sp>
        <p:nvSpPr>
          <p:cNvPr id="2104" name="Rectangle 104"/>
          <p:cNvSpPr>
            <a:spLocks noChangeArrowheads="1"/>
          </p:cNvSpPr>
          <p:nvPr/>
        </p:nvSpPr>
        <p:spPr bwMode="auto">
          <a:xfrm>
            <a:off x="2823883" y="2389909"/>
            <a:ext cx="1524000" cy="727364"/>
          </a:xfrm>
          <a:prstGeom prst="rect">
            <a:avLst/>
          </a:prstGeom>
          <a:noFill/>
          <a:ln w="9525">
            <a:solidFill>
              <a:srgbClr val="0000FF"/>
            </a:solidFill>
            <a:miter lim="800000"/>
            <a:headEnd/>
            <a:tailEnd/>
          </a:ln>
        </p:spPr>
        <p:txBody>
          <a:bodyPr wrap="none" lIns="57150" tIns="28575" rIns="57150" bIns="28575" anchor="ctr"/>
          <a:lstStyle/>
          <a:p>
            <a:endParaRPr lang="en-US"/>
          </a:p>
        </p:txBody>
      </p:sp>
      <p:sp>
        <p:nvSpPr>
          <p:cNvPr id="2105" name="Text Box 106"/>
          <p:cNvSpPr txBox="1">
            <a:spLocks noChangeArrowheads="1"/>
          </p:cNvSpPr>
          <p:nvPr/>
        </p:nvSpPr>
        <p:spPr bwMode="auto">
          <a:xfrm>
            <a:off x="3048000" y="2753591"/>
            <a:ext cx="1299882" cy="165430"/>
          </a:xfrm>
          <a:prstGeom prst="rect">
            <a:avLst/>
          </a:prstGeom>
          <a:noFill/>
          <a:ln w="9525">
            <a:noFill/>
            <a:miter lim="800000"/>
            <a:headEnd/>
            <a:tailEnd/>
          </a:ln>
        </p:spPr>
        <p:txBody>
          <a:bodyPr lIns="57150" tIns="28575" rIns="57150" bIns="28575">
            <a:spAutoFit/>
          </a:bodyPr>
          <a:lstStyle/>
          <a:p>
            <a:pPr defTabSz="914797">
              <a:lnSpc>
                <a:spcPct val="70000"/>
              </a:lnSpc>
              <a:spcBef>
                <a:spcPct val="50000"/>
              </a:spcBef>
            </a:pPr>
            <a:r>
              <a:rPr lang="en-US" sz="1000" dirty="0">
                <a:solidFill>
                  <a:srgbClr val="0000FF"/>
                </a:solidFill>
              </a:rPr>
              <a:t>GPL Peak: 12-16 min</a:t>
            </a:r>
          </a:p>
        </p:txBody>
      </p:sp>
      <p:pic>
        <p:nvPicPr>
          <p:cNvPr id="2106" name="Picture 110" descr="house-clipart-110x97"/>
          <p:cNvPicPr>
            <a:picLocks noChangeAspect="1" noChangeArrowheads="1"/>
          </p:cNvPicPr>
          <p:nvPr/>
        </p:nvPicPr>
        <p:blipFill>
          <a:blip r:embed="rId5"/>
          <a:srcRect/>
          <a:stretch>
            <a:fillRect/>
          </a:stretch>
        </p:blipFill>
        <p:spPr bwMode="auto">
          <a:xfrm>
            <a:off x="6858000" y="5195454"/>
            <a:ext cx="403412" cy="412390"/>
          </a:xfrm>
          <a:prstGeom prst="rect">
            <a:avLst/>
          </a:prstGeom>
          <a:noFill/>
          <a:ln w="9525">
            <a:noFill/>
            <a:miter lim="800000"/>
            <a:headEnd/>
            <a:tailEnd/>
          </a:ln>
        </p:spPr>
      </p:pic>
      <p:pic>
        <p:nvPicPr>
          <p:cNvPr id="2107" name="Picture 111" descr="12296939701790056732rg1024_Tree"/>
          <p:cNvPicPr>
            <a:picLocks noChangeAspect="1" noChangeArrowheads="1"/>
          </p:cNvPicPr>
          <p:nvPr/>
        </p:nvPicPr>
        <p:blipFill>
          <a:blip r:embed="rId7"/>
          <a:srcRect/>
          <a:stretch>
            <a:fillRect/>
          </a:stretch>
        </p:blipFill>
        <p:spPr bwMode="auto">
          <a:xfrm>
            <a:off x="7261412" y="5351318"/>
            <a:ext cx="168088" cy="207818"/>
          </a:xfrm>
          <a:prstGeom prst="rect">
            <a:avLst/>
          </a:prstGeom>
          <a:noFill/>
          <a:ln w="9525">
            <a:noFill/>
            <a:miter lim="800000"/>
            <a:headEnd/>
            <a:tailEnd/>
          </a:ln>
        </p:spPr>
      </p:pic>
      <p:sp>
        <p:nvSpPr>
          <p:cNvPr id="2108" name="Text Box 114"/>
          <p:cNvSpPr txBox="1">
            <a:spLocks noChangeArrowheads="1"/>
          </p:cNvSpPr>
          <p:nvPr/>
        </p:nvSpPr>
        <p:spPr bwMode="auto">
          <a:xfrm>
            <a:off x="7575177" y="1974273"/>
            <a:ext cx="1703294" cy="365485"/>
          </a:xfrm>
          <a:prstGeom prst="rect">
            <a:avLst/>
          </a:prstGeom>
          <a:noFill/>
          <a:ln w="9525">
            <a:noFill/>
            <a:miter lim="800000"/>
            <a:headEnd/>
            <a:tailEnd/>
          </a:ln>
        </p:spPr>
        <p:txBody>
          <a:bodyPr lIns="57150" tIns="28575" rIns="57150" bIns="28575">
            <a:spAutoFit/>
          </a:bodyPr>
          <a:lstStyle/>
          <a:p>
            <a:pPr algn="ctr" defTabSz="914797">
              <a:spcBef>
                <a:spcPct val="50000"/>
              </a:spcBef>
            </a:pPr>
            <a:r>
              <a:rPr lang="en-US" sz="1000" b="1" u="sng" dirty="0">
                <a:solidFill>
                  <a:srgbClr val="0000FF"/>
                </a:solidFill>
              </a:rPr>
              <a:t>Freeway Travel Time to Downtown</a:t>
            </a:r>
          </a:p>
        </p:txBody>
      </p:sp>
      <p:sp>
        <p:nvSpPr>
          <p:cNvPr id="2109" name="Rectangle 115"/>
          <p:cNvSpPr>
            <a:spLocks noChangeArrowheads="1"/>
          </p:cNvSpPr>
          <p:nvPr/>
        </p:nvSpPr>
        <p:spPr bwMode="auto">
          <a:xfrm>
            <a:off x="7709647" y="1974273"/>
            <a:ext cx="1434353" cy="779318"/>
          </a:xfrm>
          <a:prstGeom prst="rect">
            <a:avLst/>
          </a:prstGeom>
          <a:noFill/>
          <a:ln w="9525">
            <a:solidFill>
              <a:srgbClr val="0000FF"/>
            </a:solidFill>
            <a:miter lim="800000"/>
            <a:headEnd/>
            <a:tailEnd/>
          </a:ln>
        </p:spPr>
        <p:txBody>
          <a:bodyPr wrap="none" lIns="57150" tIns="28575" rIns="57150" bIns="28575" anchor="ctr"/>
          <a:lstStyle/>
          <a:p>
            <a:endParaRPr lang="en-US"/>
          </a:p>
        </p:txBody>
      </p:sp>
      <p:sp>
        <p:nvSpPr>
          <p:cNvPr id="2110" name="Text Box 116"/>
          <p:cNvSpPr txBox="1">
            <a:spLocks noChangeArrowheads="1"/>
          </p:cNvSpPr>
          <p:nvPr/>
        </p:nvSpPr>
        <p:spPr bwMode="auto">
          <a:xfrm>
            <a:off x="7799294" y="2389909"/>
            <a:ext cx="1299882" cy="165430"/>
          </a:xfrm>
          <a:prstGeom prst="rect">
            <a:avLst/>
          </a:prstGeom>
          <a:noFill/>
          <a:ln w="9525">
            <a:noFill/>
            <a:miter lim="800000"/>
            <a:headEnd/>
            <a:tailEnd/>
          </a:ln>
        </p:spPr>
        <p:txBody>
          <a:bodyPr lIns="57150" tIns="28575" rIns="57150" bIns="28575">
            <a:spAutoFit/>
          </a:bodyPr>
          <a:lstStyle/>
          <a:p>
            <a:pPr defTabSz="914797">
              <a:lnSpc>
                <a:spcPct val="70000"/>
              </a:lnSpc>
              <a:spcBef>
                <a:spcPct val="50000"/>
              </a:spcBef>
            </a:pPr>
            <a:r>
              <a:rPr lang="en-US" sz="1000" dirty="0">
                <a:solidFill>
                  <a:srgbClr val="0000FF"/>
                </a:solidFill>
              </a:rPr>
              <a:t>GPL Peak: 20-30 min</a:t>
            </a:r>
          </a:p>
        </p:txBody>
      </p:sp>
      <p:sp>
        <p:nvSpPr>
          <p:cNvPr id="2111" name="Rectangle 121"/>
          <p:cNvSpPr>
            <a:spLocks noChangeArrowheads="1"/>
          </p:cNvSpPr>
          <p:nvPr/>
        </p:nvSpPr>
        <p:spPr bwMode="auto">
          <a:xfrm>
            <a:off x="6499412" y="5766954"/>
            <a:ext cx="2510118" cy="935183"/>
          </a:xfrm>
          <a:prstGeom prst="rect">
            <a:avLst/>
          </a:prstGeom>
          <a:noFill/>
          <a:ln w="63500">
            <a:solidFill>
              <a:srgbClr val="00CC00"/>
            </a:solidFill>
            <a:miter lim="800000"/>
            <a:headEnd/>
            <a:tailEnd/>
          </a:ln>
        </p:spPr>
        <p:txBody>
          <a:bodyPr wrap="none" lIns="57150" tIns="28575" rIns="57150" bIns="28575" anchor="ct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7783830" cy="4075356"/>
          </a:xfrm>
        </p:spPr>
        <p:txBody>
          <a:bodyPr>
            <a:normAutofit fontScale="92500" lnSpcReduction="20000"/>
          </a:bodyPr>
          <a:lstStyle/>
          <a:p>
            <a:r>
              <a:rPr lang="en-US" dirty="0" smtClean="0"/>
              <a:t>Corridor History </a:t>
            </a:r>
          </a:p>
          <a:p>
            <a:pPr lvl="1"/>
            <a:r>
              <a:rPr lang="en-US" dirty="0" smtClean="0"/>
              <a:t>Congestion worsening</a:t>
            </a:r>
          </a:p>
          <a:p>
            <a:pPr lvl="1"/>
            <a:r>
              <a:rPr lang="en-US" dirty="0" smtClean="0"/>
              <a:t>Downtown businesses seeking alternatives to bring more commuters downtown</a:t>
            </a:r>
          </a:p>
          <a:p>
            <a:pPr lvl="1"/>
            <a:r>
              <a:rPr lang="en-US" dirty="0" smtClean="0"/>
              <a:t>Opposition to capacity improvements on adjacent radial corridor from environmental interests</a:t>
            </a:r>
          </a:p>
          <a:p>
            <a:r>
              <a:rPr lang="en-US" dirty="0" smtClean="0"/>
              <a:t>Corridor demographics</a:t>
            </a:r>
          </a:p>
          <a:p>
            <a:pPr lvl="1"/>
            <a:r>
              <a:rPr lang="en-US" dirty="0" smtClean="0"/>
              <a:t>Varies by sub-area</a:t>
            </a:r>
          </a:p>
          <a:p>
            <a:pPr lvl="1"/>
            <a:r>
              <a:rPr lang="en-US" dirty="0" smtClean="0"/>
              <a:t>Total </a:t>
            </a:r>
            <a:r>
              <a:rPr lang="en-US" dirty="0" err="1" smtClean="0"/>
              <a:t>travelshed</a:t>
            </a:r>
            <a:r>
              <a:rPr lang="en-US" dirty="0" smtClean="0"/>
              <a:t> population = 200,000</a:t>
            </a:r>
          </a:p>
          <a:p>
            <a:pPr lvl="1"/>
            <a:r>
              <a:rPr lang="en-US" dirty="0" smtClean="0"/>
              <a:t>$50,000 median income</a:t>
            </a:r>
          </a:p>
          <a:p>
            <a:pPr lvl="1"/>
            <a:r>
              <a:rPr lang="en-US" dirty="0" smtClean="0"/>
              <a:t>30% minorities</a:t>
            </a:r>
          </a:p>
          <a:p>
            <a:pPr lvl="1"/>
            <a:r>
              <a:rPr lang="en-US" dirty="0" smtClean="0"/>
              <a:t>1.5 autos per household</a:t>
            </a:r>
          </a:p>
          <a:p>
            <a:pPr defTabSz="1463675">
              <a:lnSpc>
                <a:spcPct val="50000"/>
              </a:lnSpc>
              <a:spcBef>
                <a:spcPct val="50000"/>
              </a:spcBef>
              <a:buNone/>
            </a:pPr>
            <a:endParaRPr lang="en-US" sz="1800" b="1" dirty="0" smtClean="0">
              <a:solidFill>
                <a:srgbClr val="00CC00"/>
              </a:solidFill>
            </a:endParaRPr>
          </a:p>
          <a:p>
            <a:pPr lvl="1"/>
            <a:endParaRPr lang="en-US" dirty="0" smtClean="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2913277" cy="4075356"/>
          </a:xfrm>
        </p:spPr>
        <p:txBody>
          <a:bodyPr/>
          <a:lstStyle/>
          <a:p>
            <a:pPr>
              <a:buNone/>
            </a:pPr>
            <a:r>
              <a:rPr lang="en-US" dirty="0" smtClean="0"/>
              <a:t>General Purpose Lanes</a:t>
            </a:r>
          </a:p>
          <a:p>
            <a:r>
              <a:rPr lang="en-US" dirty="0" smtClean="0"/>
              <a:t>6 lanes with 10’ shoulders</a:t>
            </a:r>
          </a:p>
          <a:p>
            <a:r>
              <a:rPr lang="en-US" dirty="0" smtClean="0"/>
              <a:t>165,000 AADT and growing</a:t>
            </a:r>
          </a:p>
        </p:txBody>
      </p:sp>
      <p:sp>
        <p:nvSpPr>
          <p:cNvPr id="5" name="Chart Placeholder 4"/>
          <p:cNvSpPr>
            <a:spLocks noGrp="1"/>
          </p:cNvSpPr>
          <p:nvPr>
            <p:ph type="chart" sz="quarter" idx="13"/>
          </p:nvPr>
        </p:nvSpPr>
        <p:spPr/>
      </p:sp>
      <p:graphicFrame>
        <p:nvGraphicFramePr>
          <p:cNvPr id="5122" name="Object 31"/>
          <p:cNvGraphicFramePr>
            <a:graphicFrameLocks noChangeAspect="1"/>
          </p:cNvGraphicFramePr>
          <p:nvPr/>
        </p:nvGraphicFramePr>
        <p:xfrm>
          <a:off x="3370477" y="1965325"/>
          <a:ext cx="5619870" cy="3591413"/>
        </p:xfrm>
        <a:graphic>
          <a:graphicData uri="http://schemas.openxmlformats.org/presentationml/2006/ole">
            <p:oleObj spid="_x0000_s5122" name="Chart" r:id="rId4" imgW="5352930" imgH="3505119" progId="Excel.Sheet.8">
              <p:embed/>
            </p:oleObj>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6926580" cy="4075356"/>
          </a:xfrm>
        </p:spPr>
        <p:txBody>
          <a:bodyPr>
            <a:normAutofit fontScale="77500" lnSpcReduction="20000"/>
          </a:bodyPr>
          <a:lstStyle/>
          <a:p>
            <a:pPr>
              <a:buNone/>
            </a:pPr>
            <a:r>
              <a:rPr lang="en-US" sz="3400" dirty="0" smtClean="0"/>
              <a:t>Project Partners </a:t>
            </a:r>
          </a:p>
          <a:p>
            <a:r>
              <a:rPr lang="en-US" dirty="0" smtClean="0"/>
              <a:t>State DOT </a:t>
            </a:r>
          </a:p>
          <a:p>
            <a:pPr lvl="1"/>
            <a:r>
              <a:rPr lang="en-US" dirty="0" smtClean="0"/>
              <a:t>Owner of lanes and ROW</a:t>
            </a:r>
          </a:p>
          <a:p>
            <a:pPr lvl="1"/>
            <a:r>
              <a:rPr lang="en-US" dirty="0" smtClean="0"/>
              <a:t>Operator of freeway</a:t>
            </a:r>
          </a:p>
          <a:p>
            <a:r>
              <a:rPr lang="en-US" dirty="0" smtClean="0"/>
              <a:t>Transit authority </a:t>
            </a:r>
          </a:p>
          <a:p>
            <a:pPr lvl="1"/>
            <a:r>
              <a:rPr lang="en-US" dirty="0" smtClean="0"/>
              <a:t>Operator of express bus service and park-and-ride facilities</a:t>
            </a:r>
          </a:p>
          <a:p>
            <a:r>
              <a:rPr lang="en-US" dirty="0" smtClean="0"/>
              <a:t>Regional toll authority</a:t>
            </a:r>
          </a:p>
          <a:p>
            <a:pPr lvl="1"/>
            <a:r>
              <a:rPr lang="en-US" dirty="0" smtClean="0"/>
              <a:t>Operates one toll road in region </a:t>
            </a:r>
          </a:p>
          <a:p>
            <a:pPr lvl="2"/>
            <a:r>
              <a:rPr lang="en-US" dirty="0" smtClean="0"/>
              <a:t>Cash and transponder-based electronic tolling</a:t>
            </a:r>
          </a:p>
          <a:p>
            <a:r>
              <a:rPr lang="en-US" dirty="0" smtClean="0"/>
              <a:t>Metropolitan Planning Organization</a:t>
            </a:r>
          </a:p>
          <a:p>
            <a:r>
              <a:rPr lang="en-US" dirty="0" smtClean="0"/>
              <a:t>State Police</a:t>
            </a:r>
          </a:p>
          <a:p>
            <a:pPr lvl="1"/>
            <a:r>
              <a:rPr lang="en-US" dirty="0" smtClean="0"/>
              <a:t>Enforces traffic laws on state highways</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houlder conversion slide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Shoulder conversion slides</Template>
  <TotalTime>477</TotalTime>
  <Words>2530</Words>
  <Application>Microsoft Office PowerPoint</Application>
  <PresentationFormat>On-screen Show (4:3)</PresentationFormat>
  <Paragraphs>332</Paragraphs>
  <Slides>24</Slides>
  <Notes>24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Shoulder conversion slides</vt:lpstr>
      <vt:lpstr>Chart</vt:lpstr>
      <vt:lpstr>Shoulder Conversion to  HOT Lane Workshop</vt:lpstr>
      <vt:lpstr>Workshop Purpose</vt:lpstr>
      <vt:lpstr>Workshop Agenda</vt:lpstr>
      <vt:lpstr>Subject Areas</vt:lpstr>
      <vt:lpstr>Our Project</vt:lpstr>
      <vt:lpstr>Slide 6</vt:lpstr>
      <vt:lpstr>Project Characteristics</vt:lpstr>
      <vt:lpstr>Project Characteristics</vt:lpstr>
      <vt:lpstr>Project Characteristics</vt:lpstr>
      <vt:lpstr>Project Characteristics</vt:lpstr>
      <vt:lpstr>Project Characteristics</vt:lpstr>
      <vt:lpstr>Project Characteristics</vt:lpstr>
      <vt:lpstr>Planning</vt:lpstr>
      <vt:lpstr>Planning Exercise</vt:lpstr>
      <vt:lpstr>Operations</vt:lpstr>
      <vt:lpstr>Operations</vt:lpstr>
      <vt:lpstr>Operations Exercise</vt:lpstr>
      <vt:lpstr>Design</vt:lpstr>
      <vt:lpstr>Design Exercise</vt:lpstr>
      <vt:lpstr>Funding and Finance</vt:lpstr>
      <vt:lpstr>Finance Exercise</vt:lpstr>
      <vt:lpstr>Outreach</vt:lpstr>
      <vt:lpstr>Outreach Exercise</vt:lpstr>
      <vt:lpstr>Breakout Group Reports</vt:lpstr>
    </vt:vector>
  </TitlesOfParts>
  <Company>Texas Transportation Institute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Shoulder Conversion to  HOT Lane Workshop</dc:title>
  <dc:creator>g-goodin</dc:creator>
  <cp:lastModifiedBy>C-Dusza</cp:lastModifiedBy>
  <cp:revision>38</cp:revision>
  <dcterms:created xsi:type="dcterms:W3CDTF">2010-06-15T19:31:12Z</dcterms:created>
  <dcterms:modified xsi:type="dcterms:W3CDTF">2010-10-12T13:28:33Z</dcterms:modified>
</cp:coreProperties>
</file>