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CD3B2-4547-495A-9604-7AFBBA7F0B94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D4C4CD-178B-46EB-9B2A-413483B4D06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D2A7C13-ED2C-4591-9AC7-2269D78AAB60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2DAF-1941-453B-97D8-07C1FE8CA1A0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5825-128C-416A-AF89-2A7665A1C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2DAF-1941-453B-97D8-07C1FE8CA1A0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5825-128C-416A-AF89-2A7665A1C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2DAF-1941-453B-97D8-07C1FE8CA1A0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5825-128C-416A-AF89-2A7665A1C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5753100" y="2057400"/>
            <a:ext cx="2933700" cy="4089401"/>
          </a:xfrm>
          <a:prstGeom prst="rect">
            <a:avLst/>
          </a:pr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946150" y="1568450"/>
            <a:ext cx="4089400" cy="50673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65F3-0A2E-4040-893B-36E66A86B16F}" type="datetimeFigureOut">
              <a:rPr lang="en-US" smtClean="0"/>
              <a:pPr/>
              <a:t>10/12/2010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45126-E9AA-2D4E-9BFB-55E271F2F58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5753100" y="2108200"/>
            <a:ext cx="2933700" cy="1588"/>
          </a:xfrm>
          <a:prstGeom prst="line">
            <a:avLst/>
          </a:prstGeom>
          <a:ln w="127000" cap="flat" cmpd="sng" algn="ctr">
            <a:solidFill>
              <a:srgbClr val="04617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918200" y="2336800"/>
            <a:ext cx="2603500" cy="36449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2DAF-1941-453B-97D8-07C1FE8CA1A0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5825-128C-416A-AF89-2A7665A1C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2DAF-1941-453B-97D8-07C1FE8CA1A0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5825-128C-416A-AF89-2A7665A1C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2DAF-1941-453B-97D8-07C1FE8CA1A0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5825-128C-416A-AF89-2A7665A1C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2DAF-1941-453B-97D8-07C1FE8CA1A0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5825-128C-416A-AF89-2A7665A1C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2DAF-1941-453B-97D8-07C1FE8CA1A0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5825-128C-416A-AF89-2A7665A1C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2DAF-1941-453B-97D8-07C1FE8CA1A0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5825-128C-416A-AF89-2A7665A1C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2DAF-1941-453B-97D8-07C1FE8CA1A0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5825-128C-416A-AF89-2A7665A1C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2DAF-1941-453B-97D8-07C1FE8CA1A0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5825-128C-416A-AF89-2A7665A1C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A2DAF-1941-453B-97D8-07C1FE8CA1A0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55825-128C-416A-AF89-2A7665A1CD5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0" name="AutoShape 5"/>
          <p:cNvSpPr>
            <a:spLocks noChangeArrowheads="1"/>
          </p:cNvSpPr>
          <p:nvPr/>
        </p:nvSpPr>
        <p:spPr bwMode="auto">
          <a:xfrm>
            <a:off x="358588" y="4831773"/>
            <a:ext cx="2330824" cy="176645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57150" tIns="28575" rIns="57150" bIns="28575" anchor="ctr"/>
          <a:lstStyle/>
          <a:p>
            <a:endParaRPr lang="en-US"/>
          </a:p>
        </p:txBody>
      </p:sp>
      <p:sp>
        <p:nvSpPr>
          <p:cNvPr id="2051" name="Line 7"/>
          <p:cNvSpPr>
            <a:spLocks noChangeShapeType="1"/>
          </p:cNvSpPr>
          <p:nvPr/>
        </p:nvSpPr>
        <p:spPr bwMode="auto">
          <a:xfrm flipV="1">
            <a:off x="2375647" y="1714500"/>
            <a:ext cx="4661647" cy="3117273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/>
          </a:ln>
        </p:spPr>
        <p:txBody>
          <a:bodyPr lIns="57150" tIns="28575" rIns="57150" bIns="28575"/>
          <a:lstStyle/>
          <a:p>
            <a:endParaRPr lang="en-US"/>
          </a:p>
        </p:txBody>
      </p:sp>
      <p:sp>
        <p:nvSpPr>
          <p:cNvPr id="2052" name="Line 8"/>
          <p:cNvSpPr>
            <a:spLocks noChangeShapeType="1"/>
          </p:cNvSpPr>
          <p:nvPr/>
        </p:nvSpPr>
        <p:spPr bwMode="auto">
          <a:xfrm flipV="1">
            <a:off x="2689412" y="1974273"/>
            <a:ext cx="4527176" cy="3065318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/>
          </a:ln>
        </p:spPr>
        <p:txBody>
          <a:bodyPr lIns="57150" tIns="28575" rIns="57150" bIns="28575"/>
          <a:lstStyle/>
          <a:p>
            <a:endParaRPr lang="en-US"/>
          </a:p>
        </p:txBody>
      </p:sp>
      <p:sp>
        <p:nvSpPr>
          <p:cNvPr id="2053" name="Line 10"/>
          <p:cNvSpPr>
            <a:spLocks noChangeShapeType="1"/>
          </p:cNvSpPr>
          <p:nvPr/>
        </p:nvSpPr>
        <p:spPr bwMode="auto">
          <a:xfrm flipV="1">
            <a:off x="2599765" y="1870363"/>
            <a:ext cx="4482353" cy="3013364"/>
          </a:xfrm>
          <a:prstGeom prst="line">
            <a:avLst/>
          </a:prstGeom>
          <a:noFill/>
          <a:ln w="50800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 lIns="57150" tIns="28575" rIns="57150" bIns="28575"/>
          <a:lstStyle/>
          <a:p>
            <a:endParaRPr lang="en-US"/>
          </a:p>
        </p:txBody>
      </p:sp>
      <p:pic>
        <p:nvPicPr>
          <p:cNvPr id="2054" name="Picture 16" descr="hs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7177" y="5247409"/>
            <a:ext cx="1613647" cy="1134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8" descr="row-of-houses-clip-art-house-thumb226898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3529" y="1562966"/>
            <a:ext cx="1344706" cy="866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9" descr="row-of-houses-clip-art-house-thumb226898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2118" y="1143000"/>
            <a:ext cx="1299882" cy="83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24" descr="house-clipart-110x9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44353" y="3377045"/>
            <a:ext cx="403412" cy="41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8" name="Line 30"/>
          <p:cNvSpPr>
            <a:spLocks noChangeShapeType="1"/>
          </p:cNvSpPr>
          <p:nvPr/>
        </p:nvSpPr>
        <p:spPr bwMode="auto">
          <a:xfrm flipH="1">
            <a:off x="7261412" y="1922318"/>
            <a:ext cx="313765" cy="296140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57150" tIns="28575" rIns="57150" bIns="28575"/>
          <a:lstStyle/>
          <a:p>
            <a:endParaRPr lang="en-US"/>
          </a:p>
        </p:txBody>
      </p:sp>
      <p:sp>
        <p:nvSpPr>
          <p:cNvPr id="2059" name="Line 31"/>
          <p:cNvSpPr>
            <a:spLocks noChangeShapeType="1"/>
          </p:cNvSpPr>
          <p:nvPr/>
        </p:nvSpPr>
        <p:spPr bwMode="auto">
          <a:xfrm flipH="1">
            <a:off x="7395882" y="1922318"/>
            <a:ext cx="313765" cy="311727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57150" tIns="28575" rIns="57150" bIns="28575"/>
          <a:lstStyle/>
          <a:p>
            <a:endParaRPr lang="en-US"/>
          </a:p>
        </p:txBody>
      </p:sp>
      <p:sp>
        <p:nvSpPr>
          <p:cNvPr id="2060" name="Line 33"/>
          <p:cNvSpPr>
            <a:spLocks noChangeShapeType="1"/>
          </p:cNvSpPr>
          <p:nvPr/>
        </p:nvSpPr>
        <p:spPr bwMode="auto">
          <a:xfrm flipH="1">
            <a:off x="2689412" y="4883727"/>
            <a:ext cx="4572000" cy="83127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57150" tIns="28575" rIns="57150" bIns="28575"/>
          <a:lstStyle/>
          <a:p>
            <a:endParaRPr lang="en-US"/>
          </a:p>
        </p:txBody>
      </p:sp>
      <p:sp>
        <p:nvSpPr>
          <p:cNvPr id="2061" name="Line 34"/>
          <p:cNvSpPr>
            <a:spLocks noChangeShapeType="1"/>
          </p:cNvSpPr>
          <p:nvPr/>
        </p:nvSpPr>
        <p:spPr bwMode="auto">
          <a:xfrm flipH="1">
            <a:off x="2689412" y="5039591"/>
            <a:ext cx="4706471" cy="83127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57150" tIns="28575" rIns="57150" bIns="28575"/>
          <a:lstStyle/>
          <a:p>
            <a:endParaRPr lang="en-US"/>
          </a:p>
        </p:txBody>
      </p:sp>
      <p:sp>
        <p:nvSpPr>
          <p:cNvPr id="2062" name="Line 35"/>
          <p:cNvSpPr>
            <a:spLocks noChangeShapeType="1"/>
          </p:cNvSpPr>
          <p:nvPr/>
        </p:nvSpPr>
        <p:spPr bwMode="auto">
          <a:xfrm flipV="1">
            <a:off x="1479176" y="831273"/>
            <a:ext cx="0" cy="4000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57150" tIns="28575" rIns="57150" bIns="28575"/>
          <a:lstStyle/>
          <a:p>
            <a:endParaRPr lang="en-US"/>
          </a:p>
        </p:txBody>
      </p:sp>
      <p:sp>
        <p:nvSpPr>
          <p:cNvPr id="2063" name="Line 36"/>
          <p:cNvSpPr>
            <a:spLocks noChangeShapeType="1"/>
          </p:cNvSpPr>
          <p:nvPr/>
        </p:nvSpPr>
        <p:spPr bwMode="auto">
          <a:xfrm flipV="1">
            <a:off x="1748118" y="831273"/>
            <a:ext cx="0" cy="4000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57150" tIns="28575" rIns="57150" bIns="28575"/>
          <a:lstStyle/>
          <a:p>
            <a:endParaRPr lang="en-US"/>
          </a:p>
        </p:txBody>
      </p:sp>
      <p:sp>
        <p:nvSpPr>
          <p:cNvPr id="2064" name="Line 37"/>
          <p:cNvSpPr>
            <a:spLocks noChangeShapeType="1"/>
          </p:cNvSpPr>
          <p:nvPr/>
        </p:nvSpPr>
        <p:spPr bwMode="auto">
          <a:xfrm flipV="1">
            <a:off x="1613647" y="831273"/>
            <a:ext cx="0" cy="40005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57150" tIns="28575" rIns="57150" bIns="28575"/>
          <a:lstStyle/>
          <a:p>
            <a:endParaRPr lang="en-US"/>
          </a:p>
        </p:txBody>
      </p:sp>
      <p:sp>
        <p:nvSpPr>
          <p:cNvPr id="2065" name="Line 38"/>
          <p:cNvSpPr>
            <a:spLocks noChangeShapeType="1"/>
          </p:cNvSpPr>
          <p:nvPr/>
        </p:nvSpPr>
        <p:spPr bwMode="auto">
          <a:xfrm flipH="1">
            <a:off x="1748118" y="1974273"/>
            <a:ext cx="1120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57150" tIns="28575" rIns="57150" bIns="28575"/>
          <a:lstStyle/>
          <a:p>
            <a:endParaRPr lang="en-US"/>
          </a:p>
        </p:txBody>
      </p:sp>
      <p:sp>
        <p:nvSpPr>
          <p:cNvPr id="2066" name="Line 39"/>
          <p:cNvSpPr>
            <a:spLocks noChangeShapeType="1"/>
          </p:cNvSpPr>
          <p:nvPr/>
        </p:nvSpPr>
        <p:spPr bwMode="auto">
          <a:xfrm flipH="1">
            <a:off x="1748118" y="2130136"/>
            <a:ext cx="1120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57150" tIns="28575" rIns="57150" bIns="28575"/>
          <a:lstStyle/>
          <a:p>
            <a:endParaRPr lang="en-US"/>
          </a:p>
        </p:txBody>
      </p:sp>
      <p:sp>
        <p:nvSpPr>
          <p:cNvPr id="2067" name="Line 40"/>
          <p:cNvSpPr>
            <a:spLocks noChangeShapeType="1"/>
          </p:cNvSpPr>
          <p:nvPr/>
        </p:nvSpPr>
        <p:spPr bwMode="auto">
          <a:xfrm>
            <a:off x="4258235" y="2234046"/>
            <a:ext cx="672353" cy="88322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57150" tIns="28575" rIns="57150" bIns="28575"/>
          <a:lstStyle/>
          <a:p>
            <a:endParaRPr lang="en-US"/>
          </a:p>
        </p:txBody>
      </p:sp>
      <p:sp>
        <p:nvSpPr>
          <p:cNvPr id="2068" name="Line 41"/>
          <p:cNvSpPr>
            <a:spLocks noChangeShapeType="1"/>
          </p:cNvSpPr>
          <p:nvPr/>
        </p:nvSpPr>
        <p:spPr bwMode="auto">
          <a:xfrm>
            <a:off x="4347883" y="2130136"/>
            <a:ext cx="717176" cy="93518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57150" tIns="28575" rIns="57150" bIns="28575"/>
          <a:lstStyle/>
          <a:p>
            <a:endParaRPr lang="en-US"/>
          </a:p>
        </p:txBody>
      </p:sp>
      <p:pic>
        <p:nvPicPr>
          <p:cNvPr id="2069" name="Picture 45" descr="MCj0433882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06706" y="1766455"/>
            <a:ext cx="268941" cy="311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0" name="Text Box 46"/>
          <p:cNvSpPr txBox="1">
            <a:spLocks noChangeArrowheads="1"/>
          </p:cNvSpPr>
          <p:nvPr/>
        </p:nvSpPr>
        <p:spPr bwMode="auto">
          <a:xfrm>
            <a:off x="493059" y="4935682"/>
            <a:ext cx="2061882" cy="519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7150" tIns="28575" rIns="57150" bIns="28575">
            <a:spAutoFit/>
          </a:bodyPr>
          <a:lstStyle/>
          <a:p>
            <a:pPr defTabSz="914797">
              <a:spcBef>
                <a:spcPct val="50000"/>
              </a:spcBef>
            </a:pPr>
            <a:r>
              <a:rPr lang="en-US" sz="1500" dirty="0"/>
              <a:t>Downtown Employment</a:t>
            </a:r>
          </a:p>
        </p:txBody>
      </p:sp>
      <p:sp>
        <p:nvSpPr>
          <p:cNvPr id="2071" name="Text Box 48"/>
          <p:cNvSpPr txBox="1">
            <a:spLocks noChangeArrowheads="1"/>
          </p:cNvSpPr>
          <p:nvPr/>
        </p:nvSpPr>
        <p:spPr bwMode="auto">
          <a:xfrm>
            <a:off x="2868706" y="415636"/>
            <a:ext cx="2106706" cy="819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7150" tIns="28575" rIns="57150" bIns="28575">
            <a:spAutoFit/>
          </a:bodyPr>
          <a:lstStyle/>
          <a:p>
            <a:pPr defTabSz="914797">
              <a:lnSpc>
                <a:spcPct val="50000"/>
              </a:lnSpc>
              <a:spcBef>
                <a:spcPct val="50000"/>
              </a:spcBef>
            </a:pPr>
            <a:r>
              <a:rPr lang="en-US" sz="1100" b="1" u="sng" dirty="0">
                <a:solidFill>
                  <a:srgbClr val="00CC00"/>
                </a:solidFill>
              </a:rPr>
              <a:t>Suburban Community</a:t>
            </a:r>
          </a:p>
          <a:p>
            <a:pPr defTabSz="914797">
              <a:lnSpc>
                <a:spcPct val="50000"/>
              </a:lnSpc>
              <a:spcBef>
                <a:spcPct val="50000"/>
              </a:spcBef>
            </a:pPr>
            <a:r>
              <a:rPr lang="en-US" sz="1100" b="1" dirty="0">
                <a:solidFill>
                  <a:srgbClr val="00CC00"/>
                </a:solidFill>
              </a:rPr>
              <a:t>Population 40,000</a:t>
            </a:r>
          </a:p>
          <a:p>
            <a:pPr defTabSz="914797">
              <a:lnSpc>
                <a:spcPct val="50000"/>
              </a:lnSpc>
              <a:spcBef>
                <a:spcPct val="50000"/>
              </a:spcBef>
            </a:pPr>
            <a:r>
              <a:rPr lang="en-US" sz="1100" b="1" dirty="0">
                <a:solidFill>
                  <a:srgbClr val="00CC00"/>
                </a:solidFill>
              </a:rPr>
              <a:t>$40k median income</a:t>
            </a:r>
          </a:p>
          <a:p>
            <a:pPr defTabSz="914797">
              <a:lnSpc>
                <a:spcPct val="50000"/>
              </a:lnSpc>
              <a:spcBef>
                <a:spcPct val="50000"/>
              </a:spcBef>
            </a:pPr>
            <a:r>
              <a:rPr lang="en-US" sz="1100" b="1" dirty="0">
                <a:solidFill>
                  <a:srgbClr val="00CC00"/>
                </a:solidFill>
              </a:rPr>
              <a:t>40% minorities</a:t>
            </a:r>
          </a:p>
          <a:p>
            <a:pPr defTabSz="914797">
              <a:lnSpc>
                <a:spcPct val="50000"/>
              </a:lnSpc>
              <a:spcBef>
                <a:spcPct val="50000"/>
              </a:spcBef>
            </a:pPr>
            <a:r>
              <a:rPr lang="en-US" sz="1100" b="1" dirty="0">
                <a:solidFill>
                  <a:srgbClr val="00CC00"/>
                </a:solidFill>
              </a:rPr>
              <a:t>1.3 autos per household</a:t>
            </a:r>
          </a:p>
        </p:txBody>
      </p:sp>
      <p:sp>
        <p:nvSpPr>
          <p:cNvPr id="2072" name="Text Box 49"/>
          <p:cNvSpPr txBox="1">
            <a:spLocks noChangeArrowheads="1"/>
          </p:cNvSpPr>
          <p:nvPr/>
        </p:nvSpPr>
        <p:spPr bwMode="auto">
          <a:xfrm>
            <a:off x="7440706" y="155864"/>
            <a:ext cx="2106706" cy="819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7150" tIns="28575" rIns="57150" bIns="28575">
            <a:spAutoFit/>
          </a:bodyPr>
          <a:lstStyle/>
          <a:p>
            <a:pPr defTabSz="914797">
              <a:lnSpc>
                <a:spcPct val="50000"/>
              </a:lnSpc>
              <a:spcBef>
                <a:spcPct val="50000"/>
              </a:spcBef>
            </a:pPr>
            <a:r>
              <a:rPr lang="en-US" sz="1100" b="1" u="sng" dirty="0">
                <a:solidFill>
                  <a:srgbClr val="00CC00"/>
                </a:solidFill>
              </a:rPr>
              <a:t>Suburban Community</a:t>
            </a:r>
          </a:p>
          <a:p>
            <a:pPr defTabSz="914797">
              <a:lnSpc>
                <a:spcPct val="50000"/>
              </a:lnSpc>
              <a:spcBef>
                <a:spcPct val="50000"/>
              </a:spcBef>
            </a:pPr>
            <a:r>
              <a:rPr lang="en-US" sz="1100" b="1" dirty="0">
                <a:solidFill>
                  <a:srgbClr val="00CC00"/>
                </a:solidFill>
              </a:rPr>
              <a:t>Population 20,000</a:t>
            </a:r>
          </a:p>
          <a:p>
            <a:pPr defTabSz="914797">
              <a:lnSpc>
                <a:spcPct val="50000"/>
              </a:lnSpc>
              <a:spcBef>
                <a:spcPct val="50000"/>
              </a:spcBef>
            </a:pPr>
            <a:r>
              <a:rPr lang="en-US" sz="1100" b="1" dirty="0">
                <a:solidFill>
                  <a:srgbClr val="00CC00"/>
                </a:solidFill>
              </a:rPr>
              <a:t>$75k median income</a:t>
            </a:r>
          </a:p>
          <a:p>
            <a:pPr defTabSz="914797">
              <a:lnSpc>
                <a:spcPct val="50000"/>
              </a:lnSpc>
              <a:spcBef>
                <a:spcPct val="50000"/>
              </a:spcBef>
            </a:pPr>
            <a:r>
              <a:rPr lang="en-US" sz="1100" b="1" dirty="0">
                <a:solidFill>
                  <a:srgbClr val="00CC00"/>
                </a:solidFill>
              </a:rPr>
              <a:t>20% minorities</a:t>
            </a:r>
          </a:p>
          <a:p>
            <a:pPr defTabSz="914797">
              <a:lnSpc>
                <a:spcPct val="50000"/>
              </a:lnSpc>
              <a:spcBef>
                <a:spcPct val="50000"/>
              </a:spcBef>
            </a:pPr>
            <a:r>
              <a:rPr lang="en-US" sz="1100" b="1" dirty="0">
                <a:solidFill>
                  <a:srgbClr val="00CC00"/>
                </a:solidFill>
              </a:rPr>
              <a:t>1.9 autos per household</a:t>
            </a:r>
          </a:p>
        </p:txBody>
      </p:sp>
      <p:grpSp>
        <p:nvGrpSpPr>
          <p:cNvPr id="2" name="Group 119"/>
          <p:cNvGrpSpPr>
            <a:grpSpLocks/>
          </p:cNvGrpSpPr>
          <p:nvPr/>
        </p:nvGrpSpPr>
        <p:grpSpPr bwMode="auto">
          <a:xfrm>
            <a:off x="4706470" y="2389909"/>
            <a:ext cx="806824" cy="415636"/>
            <a:chOff x="5136" y="2208"/>
            <a:chExt cx="864" cy="384"/>
          </a:xfrm>
        </p:grpSpPr>
        <p:sp>
          <p:nvSpPr>
            <p:cNvPr id="2116" name="Oval 51"/>
            <p:cNvSpPr>
              <a:spLocks noChangeArrowheads="1"/>
            </p:cNvSpPr>
            <p:nvPr/>
          </p:nvSpPr>
          <p:spPr bwMode="auto">
            <a:xfrm>
              <a:off x="5232" y="2208"/>
              <a:ext cx="672" cy="384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7" name="Text Box 52"/>
            <p:cNvSpPr txBox="1">
              <a:spLocks noChangeArrowheads="1"/>
            </p:cNvSpPr>
            <p:nvPr/>
          </p:nvSpPr>
          <p:spPr bwMode="auto">
            <a:xfrm>
              <a:off x="5136" y="2208"/>
              <a:ext cx="864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797">
                <a:spcBef>
                  <a:spcPct val="50000"/>
                </a:spcBef>
              </a:pPr>
              <a:r>
                <a:rPr lang="en-US" sz="1000" dirty="0">
                  <a:solidFill>
                    <a:srgbClr val="FF0000"/>
                  </a:solidFill>
                </a:rPr>
                <a:t>Park and Ride</a:t>
              </a:r>
            </a:p>
          </p:txBody>
        </p:sp>
      </p:grpSp>
      <p:grpSp>
        <p:nvGrpSpPr>
          <p:cNvPr id="3" name="Group 120"/>
          <p:cNvGrpSpPr>
            <a:grpSpLocks/>
          </p:cNvGrpSpPr>
          <p:nvPr/>
        </p:nvGrpSpPr>
        <p:grpSpPr bwMode="auto">
          <a:xfrm>
            <a:off x="6768353" y="2182091"/>
            <a:ext cx="806824" cy="415636"/>
            <a:chOff x="7248" y="2016"/>
            <a:chExt cx="864" cy="384"/>
          </a:xfrm>
        </p:grpSpPr>
        <p:sp>
          <p:nvSpPr>
            <p:cNvPr id="2114" name="Text Box 55"/>
            <p:cNvSpPr txBox="1">
              <a:spLocks noChangeArrowheads="1"/>
            </p:cNvSpPr>
            <p:nvPr/>
          </p:nvSpPr>
          <p:spPr bwMode="auto">
            <a:xfrm>
              <a:off x="7248" y="2016"/>
              <a:ext cx="864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797">
                <a:spcBef>
                  <a:spcPct val="50000"/>
                </a:spcBef>
              </a:pPr>
              <a:r>
                <a:rPr lang="en-US" sz="1000" dirty="0">
                  <a:solidFill>
                    <a:srgbClr val="FF0000"/>
                  </a:solidFill>
                </a:rPr>
                <a:t>Park and Ride</a:t>
              </a:r>
            </a:p>
          </p:txBody>
        </p:sp>
        <p:sp>
          <p:nvSpPr>
            <p:cNvPr id="2115" name="Oval 56"/>
            <p:cNvSpPr>
              <a:spLocks noChangeArrowheads="1"/>
            </p:cNvSpPr>
            <p:nvPr/>
          </p:nvSpPr>
          <p:spPr bwMode="auto">
            <a:xfrm>
              <a:off x="7344" y="2016"/>
              <a:ext cx="672" cy="384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075" name="Picture 57" descr="house-clipart-110x9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54588" y="2597727"/>
            <a:ext cx="403412" cy="41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6" name="Picture 58" descr="12296939701790056732rg1024_Tre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75294" y="2805546"/>
            <a:ext cx="168088" cy="207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7" name="Picture 59" descr="12296939701790056732rg1024_Tre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78941" y="5922818"/>
            <a:ext cx="168088" cy="207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8" name="Picture 60" descr="house-clipart-110x9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75529" y="5766954"/>
            <a:ext cx="403412" cy="41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9" name="Text Box 61"/>
          <p:cNvSpPr txBox="1">
            <a:spLocks noChangeArrowheads="1"/>
          </p:cNvSpPr>
          <p:nvPr/>
        </p:nvSpPr>
        <p:spPr bwMode="auto">
          <a:xfrm rot="5400000">
            <a:off x="8065112" y="3916892"/>
            <a:ext cx="792525" cy="1772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 vert="eaVert" lIns="57150" tIns="28575" rIns="57150" bIns="28575">
            <a:spAutoFit/>
          </a:bodyPr>
          <a:lstStyle/>
          <a:p>
            <a:pPr defTabSz="914797">
              <a:lnSpc>
                <a:spcPct val="50000"/>
              </a:lnSpc>
              <a:spcBef>
                <a:spcPct val="50000"/>
              </a:spcBef>
            </a:pPr>
            <a:r>
              <a:rPr lang="en-US" sz="1100" b="1" u="sng" dirty="0"/>
              <a:t>Competing Arterial</a:t>
            </a:r>
          </a:p>
          <a:p>
            <a:pPr defTabSz="914797">
              <a:lnSpc>
                <a:spcPct val="50000"/>
              </a:lnSpc>
              <a:spcBef>
                <a:spcPct val="50000"/>
              </a:spcBef>
            </a:pPr>
            <a:r>
              <a:rPr lang="en-US" sz="1100" dirty="0"/>
              <a:t>Length: 20 miles</a:t>
            </a:r>
          </a:p>
          <a:p>
            <a:pPr defTabSz="914797">
              <a:lnSpc>
                <a:spcPct val="50000"/>
              </a:lnSpc>
              <a:spcBef>
                <a:spcPct val="50000"/>
              </a:spcBef>
            </a:pPr>
            <a:r>
              <a:rPr lang="en-US" sz="1100" dirty="0"/>
              <a:t>Peak TT: 25-45 min</a:t>
            </a:r>
          </a:p>
          <a:p>
            <a:pPr defTabSz="914797">
              <a:spcBef>
                <a:spcPct val="50000"/>
              </a:spcBef>
            </a:pPr>
            <a:endParaRPr lang="en-US" sz="1100" dirty="0"/>
          </a:p>
        </p:txBody>
      </p:sp>
      <p:pic>
        <p:nvPicPr>
          <p:cNvPr id="2080" name="Picture 65" descr="12296939701790056732rg1024_Tre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85882" y="4572000"/>
            <a:ext cx="168088" cy="207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1" name="Picture 66" descr="house-clipart-110x9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65176" y="4364182"/>
            <a:ext cx="403412" cy="41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2" name="Picture 67" descr="12296939701790056732rg1024_Tre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92588" y="3532909"/>
            <a:ext cx="168088" cy="207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83" name="Text Box 68"/>
          <p:cNvSpPr txBox="1">
            <a:spLocks noChangeArrowheads="1"/>
          </p:cNvSpPr>
          <p:nvPr/>
        </p:nvSpPr>
        <p:spPr bwMode="auto">
          <a:xfrm rot="5400000">
            <a:off x="-333782" y="1965550"/>
            <a:ext cx="2146742" cy="1210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 vert="eaVert" lIns="57150" tIns="28575" rIns="57150" bIns="28575">
            <a:spAutoFit/>
          </a:bodyPr>
          <a:lstStyle/>
          <a:p>
            <a:pPr defTabSz="914797">
              <a:lnSpc>
                <a:spcPct val="50000"/>
              </a:lnSpc>
              <a:spcBef>
                <a:spcPct val="50000"/>
              </a:spcBef>
            </a:pPr>
            <a:endParaRPr lang="en-US" sz="1100" b="1" u="sng" dirty="0" smtClean="0"/>
          </a:p>
          <a:p>
            <a:pPr defTabSz="914797">
              <a:lnSpc>
                <a:spcPct val="50000"/>
              </a:lnSpc>
              <a:spcBef>
                <a:spcPct val="50000"/>
              </a:spcBef>
            </a:pPr>
            <a:r>
              <a:rPr lang="en-US" sz="1100" b="1" u="sng" dirty="0" smtClean="0"/>
              <a:t>Competing </a:t>
            </a:r>
          </a:p>
          <a:p>
            <a:pPr defTabSz="914797">
              <a:lnSpc>
                <a:spcPct val="50000"/>
              </a:lnSpc>
              <a:spcBef>
                <a:spcPct val="50000"/>
              </a:spcBef>
            </a:pPr>
            <a:r>
              <a:rPr lang="en-US" sz="1100" b="1" u="sng" dirty="0" smtClean="0"/>
              <a:t>Radial </a:t>
            </a:r>
            <a:endParaRPr lang="en-US" sz="1100" b="1" u="sng" dirty="0"/>
          </a:p>
          <a:p>
            <a:pPr defTabSz="914797">
              <a:lnSpc>
                <a:spcPct val="50000"/>
              </a:lnSpc>
              <a:spcBef>
                <a:spcPct val="50000"/>
              </a:spcBef>
            </a:pPr>
            <a:r>
              <a:rPr lang="en-US" sz="1100" b="1" u="sng" dirty="0"/>
              <a:t>Freeway</a:t>
            </a:r>
          </a:p>
          <a:p>
            <a:pPr defTabSz="914797"/>
            <a:endParaRPr lang="en-US" sz="1100" dirty="0" smtClean="0"/>
          </a:p>
          <a:p>
            <a:pPr defTabSz="914797"/>
            <a:r>
              <a:rPr lang="en-US" sz="1100" dirty="0" smtClean="0"/>
              <a:t>Currently </a:t>
            </a:r>
            <a:r>
              <a:rPr lang="en-US" sz="1100" dirty="0"/>
              <a:t>4 lanes, very congested, to be expanded to </a:t>
            </a:r>
          </a:p>
          <a:p>
            <a:pPr defTabSz="914797"/>
            <a:r>
              <a:rPr lang="en-US" sz="1100" dirty="0"/>
              <a:t>6 lanes in the future</a:t>
            </a:r>
          </a:p>
          <a:p>
            <a:pPr defTabSz="914797">
              <a:lnSpc>
                <a:spcPct val="50000"/>
              </a:lnSpc>
              <a:spcBef>
                <a:spcPct val="50000"/>
              </a:spcBef>
            </a:pPr>
            <a:endParaRPr lang="en-US" sz="1100" dirty="0"/>
          </a:p>
          <a:p>
            <a:pPr defTabSz="914797">
              <a:spcBef>
                <a:spcPct val="50000"/>
              </a:spcBef>
            </a:pPr>
            <a:endParaRPr lang="en-US" sz="1100" dirty="0"/>
          </a:p>
        </p:txBody>
      </p:sp>
      <p:pic>
        <p:nvPicPr>
          <p:cNvPr id="2084" name="Picture 69" descr="MCj0433882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68588" y="5247409"/>
            <a:ext cx="268941" cy="311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5" name="Picture 70" descr="MCj0433882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26941" y="4727864"/>
            <a:ext cx="268941" cy="311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86" name="AutoShape 72"/>
          <p:cNvSpPr>
            <a:spLocks noChangeArrowheads="1"/>
          </p:cNvSpPr>
          <p:nvPr/>
        </p:nvSpPr>
        <p:spPr bwMode="auto">
          <a:xfrm>
            <a:off x="2868706" y="311728"/>
            <a:ext cx="1613647" cy="1091045"/>
          </a:xfrm>
          <a:prstGeom prst="wedgeRectCallout">
            <a:avLst>
              <a:gd name="adj1" fmla="val 12792"/>
              <a:gd name="adj2" fmla="val 66370"/>
            </a:avLst>
          </a:prstGeom>
          <a:noFill/>
          <a:ln w="9525">
            <a:solidFill>
              <a:srgbClr val="00CC00"/>
            </a:solidFill>
            <a:miter lim="800000"/>
            <a:headEnd/>
            <a:tailEnd/>
          </a:ln>
        </p:spPr>
        <p:txBody>
          <a:bodyPr lIns="57150" tIns="28575" rIns="57150" bIns="28575"/>
          <a:lstStyle/>
          <a:p>
            <a:pPr algn="ctr" defTabSz="914797"/>
            <a:endParaRPr lang="en-US" dirty="0"/>
          </a:p>
        </p:txBody>
      </p:sp>
      <p:grpSp>
        <p:nvGrpSpPr>
          <p:cNvPr id="4" name="Group 118"/>
          <p:cNvGrpSpPr>
            <a:grpSpLocks/>
          </p:cNvGrpSpPr>
          <p:nvPr/>
        </p:nvGrpSpPr>
        <p:grpSpPr bwMode="auto">
          <a:xfrm>
            <a:off x="4796118" y="3948545"/>
            <a:ext cx="1772397" cy="781483"/>
            <a:chOff x="5184" y="3600"/>
            <a:chExt cx="1898" cy="722"/>
          </a:xfrm>
        </p:grpSpPr>
        <p:sp>
          <p:nvSpPr>
            <p:cNvPr id="2112" name="Text Box 50"/>
            <p:cNvSpPr txBox="1">
              <a:spLocks noChangeArrowheads="1"/>
            </p:cNvSpPr>
            <p:nvPr/>
          </p:nvSpPr>
          <p:spPr bwMode="auto">
            <a:xfrm rot="5400000">
              <a:off x="5774" y="3014"/>
              <a:ext cx="718" cy="18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10800000" vert="eaVert">
              <a:spAutoFit/>
            </a:bodyPr>
            <a:lstStyle/>
            <a:p>
              <a:pPr defTabSz="914797">
                <a:lnSpc>
                  <a:spcPct val="50000"/>
                </a:lnSpc>
                <a:spcBef>
                  <a:spcPct val="50000"/>
                </a:spcBef>
              </a:pPr>
              <a:r>
                <a:rPr lang="en-US" sz="1100" b="1" u="sng" dirty="0">
                  <a:solidFill>
                    <a:srgbClr val="0000FF"/>
                  </a:solidFill>
                </a:rPr>
                <a:t>Radial Freeway</a:t>
              </a:r>
            </a:p>
            <a:p>
              <a:pPr defTabSz="914797">
                <a:lnSpc>
                  <a:spcPct val="50000"/>
                </a:lnSpc>
                <a:spcBef>
                  <a:spcPct val="50000"/>
                </a:spcBef>
              </a:pPr>
              <a:r>
                <a:rPr lang="en-US" sz="1100" dirty="0">
                  <a:solidFill>
                    <a:srgbClr val="0000FF"/>
                  </a:solidFill>
                </a:rPr>
                <a:t>6 lanes</a:t>
              </a:r>
            </a:p>
            <a:p>
              <a:pPr defTabSz="914797">
                <a:lnSpc>
                  <a:spcPct val="50000"/>
                </a:lnSpc>
                <a:spcBef>
                  <a:spcPct val="50000"/>
                </a:spcBef>
              </a:pPr>
              <a:r>
                <a:rPr lang="en-US" sz="1100" dirty="0">
                  <a:solidFill>
                    <a:srgbClr val="0000FF"/>
                  </a:solidFill>
                </a:rPr>
                <a:t>Length: 15 miles</a:t>
              </a:r>
            </a:p>
            <a:p>
              <a:pPr defTabSz="914797">
                <a:lnSpc>
                  <a:spcPct val="50000"/>
                </a:lnSpc>
                <a:spcBef>
                  <a:spcPct val="50000"/>
                </a:spcBef>
              </a:pPr>
              <a:r>
                <a:rPr lang="en-US" sz="1100" dirty="0">
                  <a:solidFill>
                    <a:srgbClr val="0000FF"/>
                  </a:solidFill>
                </a:rPr>
                <a:t>165,000 AADT</a:t>
              </a:r>
              <a:endParaRPr lang="en-US" sz="1100" dirty="0">
                <a:solidFill>
                  <a:srgbClr val="FF0000"/>
                </a:solidFill>
              </a:endParaRPr>
            </a:p>
          </p:txBody>
        </p:sp>
        <p:sp>
          <p:nvSpPr>
            <p:cNvPr id="2113" name="AutoShape 73"/>
            <p:cNvSpPr>
              <a:spLocks noChangeArrowheads="1"/>
            </p:cNvSpPr>
            <p:nvPr/>
          </p:nvSpPr>
          <p:spPr bwMode="auto">
            <a:xfrm>
              <a:off x="5184" y="3600"/>
              <a:ext cx="1152" cy="720"/>
            </a:xfrm>
            <a:prstGeom prst="wedgeRectCallout">
              <a:avLst>
                <a:gd name="adj1" fmla="val -89671"/>
                <a:gd name="adj2" fmla="val -48056"/>
              </a:avLst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defTabSz="914797"/>
              <a:endParaRPr lang="en-US" dirty="0"/>
            </a:p>
          </p:txBody>
        </p:sp>
      </p:grpSp>
      <p:sp>
        <p:nvSpPr>
          <p:cNvPr id="2088" name="AutoShape 74"/>
          <p:cNvSpPr>
            <a:spLocks noChangeArrowheads="1"/>
          </p:cNvSpPr>
          <p:nvPr/>
        </p:nvSpPr>
        <p:spPr bwMode="auto">
          <a:xfrm>
            <a:off x="7575176" y="4312227"/>
            <a:ext cx="1344706" cy="675409"/>
          </a:xfrm>
          <a:prstGeom prst="wedgeRectCallout">
            <a:avLst>
              <a:gd name="adj1" fmla="val -52708"/>
              <a:gd name="adj2" fmla="val -12115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7150" tIns="28575" rIns="57150" bIns="28575"/>
          <a:lstStyle/>
          <a:p>
            <a:pPr algn="ctr" defTabSz="914797"/>
            <a:endParaRPr lang="en-US" dirty="0"/>
          </a:p>
        </p:txBody>
      </p:sp>
      <p:sp>
        <p:nvSpPr>
          <p:cNvPr id="2089" name="AutoShape 84"/>
          <p:cNvSpPr>
            <a:spLocks noChangeArrowheads="1"/>
          </p:cNvSpPr>
          <p:nvPr/>
        </p:nvSpPr>
        <p:spPr bwMode="auto">
          <a:xfrm>
            <a:off x="7395882" y="103909"/>
            <a:ext cx="1658471" cy="987136"/>
          </a:xfrm>
          <a:prstGeom prst="wedgeRectCallout">
            <a:avLst>
              <a:gd name="adj1" fmla="val -15880"/>
              <a:gd name="adj2" fmla="val 65792"/>
            </a:avLst>
          </a:prstGeom>
          <a:noFill/>
          <a:ln w="9525">
            <a:solidFill>
              <a:srgbClr val="00CC00"/>
            </a:solidFill>
            <a:miter lim="800000"/>
            <a:headEnd/>
            <a:tailEnd/>
          </a:ln>
        </p:spPr>
        <p:txBody>
          <a:bodyPr lIns="57150" tIns="28575" rIns="57150" bIns="28575"/>
          <a:lstStyle/>
          <a:p>
            <a:pPr algn="ctr" defTabSz="914797"/>
            <a:endParaRPr lang="en-US" dirty="0"/>
          </a:p>
        </p:txBody>
      </p:sp>
      <p:sp>
        <p:nvSpPr>
          <p:cNvPr id="2090" name="AutoShape 85"/>
          <p:cNvSpPr>
            <a:spLocks noChangeArrowheads="1"/>
          </p:cNvSpPr>
          <p:nvPr/>
        </p:nvSpPr>
        <p:spPr bwMode="auto">
          <a:xfrm>
            <a:off x="89647" y="1662545"/>
            <a:ext cx="1299882" cy="1714499"/>
          </a:xfrm>
          <a:prstGeom prst="wedgeRectCallout">
            <a:avLst>
              <a:gd name="adj1" fmla="val 52588"/>
              <a:gd name="adj2" fmla="val -8004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7150" tIns="28575" rIns="57150" bIns="28575"/>
          <a:lstStyle/>
          <a:p>
            <a:pPr algn="ctr" defTabSz="914797"/>
            <a:endParaRPr lang="en-US" dirty="0"/>
          </a:p>
        </p:txBody>
      </p:sp>
      <p:sp>
        <p:nvSpPr>
          <p:cNvPr id="2091" name="Text Box 86"/>
          <p:cNvSpPr txBox="1">
            <a:spLocks noChangeArrowheads="1"/>
          </p:cNvSpPr>
          <p:nvPr/>
        </p:nvSpPr>
        <p:spPr bwMode="auto">
          <a:xfrm>
            <a:off x="6568048" y="5870864"/>
            <a:ext cx="2419069" cy="819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7150" tIns="28575" rIns="57150" bIns="28575">
            <a:spAutoFit/>
          </a:bodyPr>
          <a:lstStyle/>
          <a:p>
            <a:pPr defTabSz="914797">
              <a:lnSpc>
                <a:spcPct val="50000"/>
              </a:lnSpc>
              <a:spcBef>
                <a:spcPct val="50000"/>
              </a:spcBef>
            </a:pPr>
            <a:r>
              <a:rPr lang="en-US" sz="1100" b="1" dirty="0">
                <a:solidFill>
                  <a:srgbClr val="00CC00"/>
                </a:solidFill>
              </a:rPr>
              <a:t>Total </a:t>
            </a:r>
            <a:r>
              <a:rPr lang="en-US" sz="1100" b="1" dirty="0" err="1">
                <a:solidFill>
                  <a:srgbClr val="00CC00"/>
                </a:solidFill>
              </a:rPr>
              <a:t>Travelshed</a:t>
            </a:r>
            <a:r>
              <a:rPr lang="en-US" sz="1100" b="1" dirty="0">
                <a:solidFill>
                  <a:srgbClr val="00CC00"/>
                </a:solidFill>
              </a:rPr>
              <a:t> Population</a:t>
            </a:r>
            <a:r>
              <a:rPr lang="en-US" sz="1100" b="1" dirty="0" smtClean="0">
                <a:solidFill>
                  <a:srgbClr val="00CC00"/>
                </a:solidFill>
              </a:rPr>
              <a:t>:</a:t>
            </a:r>
          </a:p>
          <a:p>
            <a:pPr defTabSz="914797">
              <a:lnSpc>
                <a:spcPct val="50000"/>
              </a:lnSpc>
              <a:spcBef>
                <a:spcPct val="50000"/>
              </a:spcBef>
            </a:pPr>
            <a:r>
              <a:rPr lang="en-US" sz="1100" b="1" dirty="0" smtClean="0">
                <a:solidFill>
                  <a:srgbClr val="00CC00"/>
                </a:solidFill>
              </a:rPr>
              <a:t> </a:t>
            </a:r>
            <a:r>
              <a:rPr lang="en-US" sz="1100" b="1" dirty="0">
                <a:solidFill>
                  <a:srgbClr val="00CC00"/>
                </a:solidFill>
              </a:rPr>
              <a:t>200,000</a:t>
            </a:r>
          </a:p>
          <a:p>
            <a:pPr defTabSz="914797">
              <a:lnSpc>
                <a:spcPct val="50000"/>
              </a:lnSpc>
              <a:spcBef>
                <a:spcPct val="50000"/>
              </a:spcBef>
            </a:pPr>
            <a:r>
              <a:rPr lang="en-US" sz="1100" b="1" dirty="0">
                <a:solidFill>
                  <a:srgbClr val="00CC00"/>
                </a:solidFill>
              </a:rPr>
              <a:t>$50k median income</a:t>
            </a:r>
          </a:p>
          <a:p>
            <a:pPr defTabSz="914797">
              <a:lnSpc>
                <a:spcPct val="50000"/>
              </a:lnSpc>
              <a:spcBef>
                <a:spcPct val="50000"/>
              </a:spcBef>
            </a:pPr>
            <a:r>
              <a:rPr lang="en-US" sz="1100" b="1" dirty="0">
                <a:solidFill>
                  <a:srgbClr val="00CC00"/>
                </a:solidFill>
              </a:rPr>
              <a:t>30% minorities</a:t>
            </a:r>
          </a:p>
          <a:p>
            <a:pPr defTabSz="914797">
              <a:lnSpc>
                <a:spcPct val="50000"/>
              </a:lnSpc>
              <a:spcBef>
                <a:spcPct val="50000"/>
              </a:spcBef>
            </a:pPr>
            <a:r>
              <a:rPr lang="en-US" sz="1100" b="1" dirty="0">
                <a:solidFill>
                  <a:srgbClr val="00CC00"/>
                </a:solidFill>
              </a:rPr>
              <a:t>1.5 autos per household</a:t>
            </a:r>
          </a:p>
        </p:txBody>
      </p:sp>
      <p:sp>
        <p:nvSpPr>
          <p:cNvPr id="2092" name="Line 87"/>
          <p:cNvSpPr>
            <a:spLocks noChangeShapeType="1"/>
          </p:cNvSpPr>
          <p:nvPr/>
        </p:nvSpPr>
        <p:spPr bwMode="auto">
          <a:xfrm flipV="1">
            <a:off x="2286000" y="3065318"/>
            <a:ext cx="2510118" cy="166254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triangle" w="lg" len="lg"/>
            <a:tailEnd type="triangle" w="lg" len="lg"/>
          </a:ln>
        </p:spPr>
        <p:txBody>
          <a:bodyPr lIns="57150" tIns="28575" rIns="57150" bIns="28575"/>
          <a:lstStyle/>
          <a:p>
            <a:endParaRPr lang="en-US"/>
          </a:p>
        </p:txBody>
      </p:sp>
      <p:sp>
        <p:nvSpPr>
          <p:cNvPr id="2093" name="Text Box 88"/>
          <p:cNvSpPr txBox="1">
            <a:spLocks noChangeArrowheads="1"/>
          </p:cNvSpPr>
          <p:nvPr/>
        </p:nvSpPr>
        <p:spPr bwMode="auto">
          <a:xfrm rot="-1804577">
            <a:off x="3137647" y="3700296"/>
            <a:ext cx="582706" cy="22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7150" tIns="28575" rIns="57150" bIns="28575">
            <a:spAutoFit/>
          </a:bodyPr>
          <a:lstStyle/>
          <a:p>
            <a:pPr defTabSz="914797">
              <a:spcBef>
                <a:spcPct val="50000"/>
              </a:spcBef>
            </a:pPr>
            <a:r>
              <a:rPr lang="en-US" sz="1100" dirty="0">
                <a:solidFill>
                  <a:srgbClr val="0000FF"/>
                </a:solidFill>
              </a:rPr>
              <a:t>8 miles</a:t>
            </a:r>
          </a:p>
        </p:txBody>
      </p:sp>
      <p:sp>
        <p:nvSpPr>
          <p:cNvPr id="2094" name="Rectangle 89"/>
          <p:cNvSpPr>
            <a:spLocks noChangeArrowheads="1"/>
          </p:cNvSpPr>
          <p:nvPr/>
        </p:nvSpPr>
        <p:spPr bwMode="auto">
          <a:xfrm>
            <a:off x="4930588" y="571501"/>
            <a:ext cx="1882588" cy="77931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lIns="57150" tIns="28575" rIns="57150" bIns="28575" anchor="ctr"/>
          <a:lstStyle/>
          <a:p>
            <a:endParaRPr lang="en-US"/>
          </a:p>
        </p:txBody>
      </p:sp>
      <p:sp>
        <p:nvSpPr>
          <p:cNvPr id="2095" name="Line 90"/>
          <p:cNvSpPr>
            <a:spLocks noChangeShapeType="1"/>
          </p:cNvSpPr>
          <p:nvPr/>
        </p:nvSpPr>
        <p:spPr bwMode="auto">
          <a:xfrm flipH="1">
            <a:off x="5154706" y="1350818"/>
            <a:ext cx="268941" cy="1039091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57150" tIns="28575" rIns="57150" bIns="28575"/>
          <a:lstStyle/>
          <a:p>
            <a:endParaRPr lang="en-US"/>
          </a:p>
        </p:txBody>
      </p:sp>
      <p:sp>
        <p:nvSpPr>
          <p:cNvPr id="2096" name="Line 91"/>
          <p:cNvSpPr>
            <a:spLocks noChangeShapeType="1"/>
          </p:cNvSpPr>
          <p:nvPr/>
        </p:nvSpPr>
        <p:spPr bwMode="auto">
          <a:xfrm>
            <a:off x="6454588" y="1350818"/>
            <a:ext cx="493059" cy="831273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57150" tIns="28575" rIns="57150" bIns="28575"/>
          <a:lstStyle/>
          <a:p>
            <a:endParaRPr lang="en-US"/>
          </a:p>
        </p:txBody>
      </p:sp>
      <p:pic>
        <p:nvPicPr>
          <p:cNvPr id="2097" name="Picture 93" descr="bus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47765" y="883227"/>
            <a:ext cx="515471" cy="415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98" name="Text Box 94"/>
          <p:cNvSpPr txBox="1">
            <a:spLocks noChangeArrowheads="1"/>
          </p:cNvSpPr>
          <p:nvPr/>
        </p:nvSpPr>
        <p:spPr bwMode="auto">
          <a:xfrm>
            <a:off x="5154706" y="688926"/>
            <a:ext cx="1613647" cy="142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7150" tIns="28575" rIns="57150" bIns="28575">
            <a:spAutoFit/>
          </a:bodyPr>
          <a:lstStyle/>
          <a:p>
            <a:pPr defTabSz="914797">
              <a:lnSpc>
                <a:spcPct val="50000"/>
              </a:lnSpc>
              <a:spcBef>
                <a:spcPct val="50000"/>
              </a:spcBef>
            </a:pPr>
            <a:r>
              <a:rPr lang="en-US" sz="1100" b="1" u="sng" dirty="0">
                <a:solidFill>
                  <a:srgbClr val="FF0000"/>
                </a:solidFill>
              </a:rPr>
              <a:t>Transit Service</a:t>
            </a:r>
          </a:p>
        </p:txBody>
      </p:sp>
      <p:sp>
        <p:nvSpPr>
          <p:cNvPr id="2099" name="Text Box 95"/>
          <p:cNvSpPr txBox="1">
            <a:spLocks noChangeArrowheads="1"/>
          </p:cNvSpPr>
          <p:nvPr/>
        </p:nvSpPr>
        <p:spPr bwMode="auto">
          <a:xfrm>
            <a:off x="6185647" y="883228"/>
            <a:ext cx="672353" cy="371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7150" tIns="28575" rIns="57150" bIns="28575">
            <a:spAutoFit/>
          </a:bodyPr>
          <a:lstStyle/>
          <a:p>
            <a:pPr defTabSz="914797">
              <a:lnSpc>
                <a:spcPct val="0"/>
              </a:lnSpc>
              <a:spcBef>
                <a:spcPct val="50000"/>
              </a:spcBef>
            </a:pPr>
            <a:endParaRPr lang="en-US" sz="1000" b="1" dirty="0">
              <a:solidFill>
                <a:srgbClr val="FF0000"/>
              </a:solidFill>
            </a:endParaRPr>
          </a:p>
          <a:p>
            <a:pPr defTabSz="914797">
              <a:lnSpc>
                <a:spcPct val="0"/>
              </a:lnSpc>
              <a:spcBef>
                <a:spcPct val="100000"/>
              </a:spcBef>
            </a:pPr>
            <a:r>
              <a:rPr lang="en-US" sz="1000" b="1" dirty="0">
                <a:solidFill>
                  <a:srgbClr val="FF0000"/>
                </a:solidFill>
              </a:rPr>
              <a:t>Peak TT:</a:t>
            </a:r>
          </a:p>
          <a:p>
            <a:pPr defTabSz="914797">
              <a:lnSpc>
                <a:spcPct val="0"/>
              </a:lnSpc>
              <a:spcBef>
                <a:spcPct val="100000"/>
              </a:spcBef>
            </a:pPr>
            <a:r>
              <a:rPr lang="en-US" sz="1000" b="1" dirty="0">
                <a:solidFill>
                  <a:srgbClr val="FF0000"/>
                </a:solidFill>
              </a:rPr>
              <a:t>25-30 min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2100" name="Text Box 96"/>
          <p:cNvSpPr txBox="1">
            <a:spLocks noChangeArrowheads="1"/>
          </p:cNvSpPr>
          <p:nvPr/>
        </p:nvSpPr>
        <p:spPr bwMode="auto">
          <a:xfrm>
            <a:off x="4975412" y="883228"/>
            <a:ext cx="717176" cy="370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7150" tIns="28575" rIns="57150" bIns="28575">
            <a:spAutoFit/>
          </a:bodyPr>
          <a:lstStyle/>
          <a:p>
            <a:pPr defTabSz="914797">
              <a:lnSpc>
                <a:spcPct val="0"/>
              </a:lnSpc>
              <a:spcBef>
                <a:spcPct val="50000"/>
              </a:spcBef>
            </a:pPr>
            <a:endParaRPr lang="en-US" sz="1000" b="1" dirty="0">
              <a:solidFill>
                <a:srgbClr val="FF0000"/>
              </a:solidFill>
            </a:endParaRPr>
          </a:p>
          <a:p>
            <a:pPr defTabSz="914797">
              <a:lnSpc>
                <a:spcPct val="0"/>
              </a:lnSpc>
              <a:spcBef>
                <a:spcPct val="100000"/>
              </a:spcBef>
            </a:pPr>
            <a:r>
              <a:rPr lang="en-US" sz="1000" b="1" dirty="0">
                <a:solidFill>
                  <a:srgbClr val="FF0000"/>
                </a:solidFill>
              </a:rPr>
              <a:t>Peak TT:</a:t>
            </a:r>
          </a:p>
          <a:p>
            <a:pPr defTabSz="914797">
              <a:lnSpc>
                <a:spcPct val="0"/>
              </a:lnSpc>
              <a:spcBef>
                <a:spcPct val="100000"/>
              </a:spcBef>
            </a:pPr>
            <a:r>
              <a:rPr lang="en-US" sz="1000" b="1" dirty="0">
                <a:solidFill>
                  <a:srgbClr val="FF0000"/>
                </a:solidFill>
              </a:rPr>
              <a:t>15-20 min</a:t>
            </a:r>
            <a:endParaRPr lang="en-US" sz="1000" dirty="0">
              <a:solidFill>
                <a:srgbClr val="FF0000"/>
              </a:solidFill>
            </a:endParaRPr>
          </a:p>
        </p:txBody>
      </p:sp>
      <p:pic>
        <p:nvPicPr>
          <p:cNvPr id="2101" name="Picture 98" descr="barn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41294" y="623455"/>
            <a:ext cx="313765" cy="326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02" name="Picture 100" descr="windmill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2353" y="571500"/>
            <a:ext cx="223184" cy="350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03" name="Text Box 105"/>
          <p:cNvSpPr txBox="1">
            <a:spLocks noChangeArrowheads="1"/>
          </p:cNvSpPr>
          <p:nvPr/>
        </p:nvSpPr>
        <p:spPr bwMode="auto">
          <a:xfrm>
            <a:off x="2779059" y="2372596"/>
            <a:ext cx="1703294" cy="365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7150" tIns="28575" rIns="57150" bIns="28575">
            <a:spAutoFit/>
          </a:bodyPr>
          <a:lstStyle/>
          <a:p>
            <a:pPr algn="ctr" defTabSz="914797">
              <a:spcBef>
                <a:spcPct val="50000"/>
              </a:spcBef>
            </a:pPr>
            <a:r>
              <a:rPr lang="en-US" sz="1000" b="1" u="sng" dirty="0">
                <a:solidFill>
                  <a:srgbClr val="0000FF"/>
                </a:solidFill>
              </a:rPr>
              <a:t>Freeway Travel Time to Downtown</a:t>
            </a:r>
          </a:p>
        </p:txBody>
      </p:sp>
      <p:sp>
        <p:nvSpPr>
          <p:cNvPr id="2104" name="Rectangle 104"/>
          <p:cNvSpPr>
            <a:spLocks noChangeArrowheads="1"/>
          </p:cNvSpPr>
          <p:nvPr/>
        </p:nvSpPr>
        <p:spPr bwMode="auto">
          <a:xfrm>
            <a:off x="2823883" y="2389909"/>
            <a:ext cx="1524000" cy="727364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lIns="57150" tIns="28575" rIns="57150" bIns="28575" anchor="ctr"/>
          <a:lstStyle/>
          <a:p>
            <a:endParaRPr lang="en-US"/>
          </a:p>
        </p:txBody>
      </p:sp>
      <p:sp>
        <p:nvSpPr>
          <p:cNvPr id="2105" name="Text Box 106"/>
          <p:cNvSpPr txBox="1">
            <a:spLocks noChangeArrowheads="1"/>
          </p:cNvSpPr>
          <p:nvPr/>
        </p:nvSpPr>
        <p:spPr bwMode="auto">
          <a:xfrm>
            <a:off x="3048000" y="2753591"/>
            <a:ext cx="1299882" cy="165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7150" tIns="28575" rIns="57150" bIns="28575">
            <a:spAutoFit/>
          </a:bodyPr>
          <a:lstStyle/>
          <a:p>
            <a:pPr defTabSz="914797">
              <a:lnSpc>
                <a:spcPct val="70000"/>
              </a:lnSpc>
              <a:spcBef>
                <a:spcPct val="50000"/>
              </a:spcBef>
            </a:pPr>
            <a:r>
              <a:rPr lang="en-US" sz="1000" dirty="0">
                <a:solidFill>
                  <a:srgbClr val="0000FF"/>
                </a:solidFill>
              </a:rPr>
              <a:t>GPL Peak: 12-16 min</a:t>
            </a:r>
          </a:p>
        </p:txBody>
      </p:sp>
      <p:pic>
        <p:nvPicPr>
          <p:cNvPr id="2106" name="Picture 110" descr="house-clipart-110x9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5195454"/>
            <a:ext cx="403412" cy="41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07" name="Picture 111" descr="12296939701790056732rg1024_Tre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61412" y="5351318"/>
            <a:ext cx="168088" cy="207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08" name="Text Box 114"/>
          <p:cNvSpPr txBox="1">
            <a:spLocks noChangeArrowheads="1"/>
          </p:cNvSpPr>
          <p:nvPr/>
        </p:nvSpPr>
        <p:spPr bwMode="auto">
          <a:xfrm>
            <a:off x="7575177" y="1974273"/>
            <a:ext cx="1703294" cy="365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7150" tIns="28575" rIns="57150" bIns="28575">
            <a:spAutoFit/>
          </a:bodyPr>
          <a:lstStyle/>
          <a:p>
            <a:pPr algn="ctr" defTabSz="914797">
              <a:spcBef>
                <a:spcPct val="50000"/>
              </a:spcBef>
            </a:pPr>
            <a:r>
              <a:rPr lang="en-US" sz="1000" b="1" u="sng" dirty="0">
                <a:solidFill>
                  <a:srgbClr val="0000FF"/>
                </a:solidFill>
              </a:rPr>
              <a:t>Freeway Travel Time to Downtown</a:t>
            </a:r>
          </a:p>
        </p:txBody>
      </p:sp>
      <p:sp>
        <p:nvSpPr>
          <p:cNvPr id="2109" name="Rectangle 115"/>
          <p:cNvSpPr>
            <a:spLocks noChangeArrowheads="1"/>
          </p:cNvSpPr>
          <p:nvPr/>
        </p:nvSpPr>
        <p:spPr bwMode="auto">
          <a:xfrm>
            <a:off x="7709647" y="1974273"/>
            <a:ext cx="1434353" cy="779318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lIns="57150" tIns="28575" rIns="57150" bIns="28575" anchor="ctr"/>
          <a:lstStyle/>
          <a:p>
            <a:endParaRPr lang="en-US"/>
          </a:p>
        </p:txBody>
      </p:sp>
      <p:sp>
        <p:nvSpPr>
          <p:cNvPr id="2110" name="Text Box 116"/>
          <p:cNvSpPr txBox="1">
            <a:spLocks noChangeArrowheads="1"/>
          </p:cNvSpPr>
          <p:nvPr/>
        </p:nvSpPr>
        <p:spPr bwMode="auto">
          <a:xfrm>
            <a:off x="7799294" y="2389909"/>
            <a:ext cx="1299882" cy="165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7150" tIns="28575" rIns="57150" bIns="28575">
            <a:spAutoFit/>
          </a:bodyPr>
          <a:lstStyle/>
          <a:p>
            <a:pPr defTabSz="914797">
              <a:lnSpc>
                <a:spcPct val="70000"/>
              </a:lnSpc>
              <a:spcBef>
                <a:spcPct val="50000"/>
              </a:spcBef>
            </a:pPr>
            <a:r>
              <a:rPr lang="en-US" sz="1000" dirty="0">
                <a:solidFill>
                  <a:srgbClr val="0000FF"/>
                </a:solidFill>
              </a:rPr>
              <a:t>GPL Peak: 20-30 min</a:t>
            </a:r>
          </a:p>
        </p:txBody>
      </p:sp>
      <p:sp>
        <p:nvSpPr>
          <p:cNvPr id="2111" name="Rectangle 121"/>
          <p:cNvSpPr>
            <a:spLocks noChangeArrowheads="1"/>
          </p:cNvSpPr>
          <p:nvPr/>
        </p:nvSpPr>
        <p:spPr bwMode="auto">
          <a:xfrm>
            <a:off x="6499412" y="5766954"/>
            <a:ext cx="2510118" cy="935183"/>
          </a:xfrm>
          <a:prstGeom prst="rect">
            <a:avLst/>
          </a:prstGeom>
          <a:noFill/>
          <a:ln w="63500">
            <a:solidFill>
              <a:srgbClr val="00CC00"/>
            </a:solidFill>
            <a:miter lim="800000"/>
            <a:headEnd/>
            <a:tailEnd/>
          </a:ln>
        </p:spPr>
        <p:txBody>
          <a:bodyPr wrap="none" lIns="57150" tIns="28575" rIns="57150" bIns="28575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Application>Microsoft Office PowerPoint</Application>
  <PresentationFormat>On-screen Show (4:3)</PresentationFormat>
  <Paragraphs>45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Texas Transportation Institute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C-Dusza</dc:creator>
  <cp:lastModifiedBy>C-Dusza</cp:lastModifiedBy>
  <cp:revision>1</cp:revision>
  <dcterms:created xsi:type="dcterms:W3CDTF">2010-10-12T13:33:22Z</dcterms:created>
  <dcterms:modified xsi:type="dcterms:W3CDTF">2010-10-12T13:34:11Z</dcterms:modified>
</cp:coreProperties>
</file>