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1"/>
  </p:notesMasterIdLst>
  <p:handoutMasterIdLst>
    <p:handoutMasterId r:id="rId402"/>
  </p:handoutMasterIdLst>
  <p:sldIdLst>
    <p:sldId id="258" r:id="rId2"/>
    <p:sldId id="953" r:id="rId3"/>
    <p:sldId id="286" r:id="rId4"/>
    <p:sldId id="260" r:id="rId5"/>
    <p:sldId id="1212" r:id="rId6"/>
    <p:sldId id="902" r:id="rId7"/>
    <p:sldId id="264" r:id="rId8"/>
    <p:sldId id="273" r:id="rId9"/>
    <p:sldId id="305" r:id="rId10"/>
    <p:sldId id="1213" r:id="rId11"/>
    <p:sldId id="901" r:id="rId12"/>
    <p:sldId id="287" r:id="rId13"/>
    <p:sldId id="573" r:id="rId14"/>
    <p:sldId id="655" r:id="rId15"/>
    <p:sldId id="921" r:id="rId16"/>
    <p:sldId id="922" r:id="rId17"/>
    <p:sldId id="923" r:id="rId18"/>
    <p:sldId id="911" r:id="rId19"/>
    <p:sldId id="920" r:id="rId20"/>
    <p:sldId id="439" r:id="rId21"/>
    <p:sldId id="285" r:id="rId22"/>
    <p:sldId id="297" r:id="rId23"/>
    <p:sldId id="885" r:id="rId24"/>
    <p:sldId id="884" r:id="rId25"/>
    <p:sldId id="301" r:id="rId26"/>
    <p:sldId id="905" r:id="rId27"/>
    <p:sldId id="292" r:id="rId28"/>
    <p:sldId id="906" r:id="rId29"/>
    <p:sldId id="1228" r:id="rId30"/>
    <p:sldId id="985" r:id="rId31"/>
    <p:sldId id="954" r:id="rId32"/>
    <p:sldId id="928" r:id="rId33"/>
    <p:sldId id="929" r:id="rId34"/>
    <p:sldId id="930" r:id="rId35"/>
    <p:sldId id="931" r:id="rId36"/>
    <p:sldId id="319" r:id="rId37"/>
    <p:sldId id="1214" r:id="rId38"/>
    <p:sldId id="1226" r:id="rId39"/>
    <p:sldId id="295" r:id="rId40"/>
    <p:sldId id="952" r:id="rId41"/>
    <p:sldId id="955" r:id="rId42"/>
    <p:sldId id="269" r:id="rId43"/>
    <p:sldId id="951" r:id="rId44"/>
    <p:sldId id="956" r:id="rId45"/>
    <p:sldId id="932" r:id="rId46"/>
    <p:sldId id="314" r:id="rId47"/>
    <p:sldId id="887" r:id="rId48"/>
    <p:sldId id="889" r:id="rId49"/>
    <p:sldId id="327" r:id="rId50"/>
    <p:sldId id="933" r:id="rId51"/>
    <p:sldId id="1215" r:id="rId52"/>
    <p:sldId id="934" r:id="rId53"/>
    <p:sldId id="1216" r:id="rId54"/>
    <p:sldId id="940" r:id="rId55"/>
    <p:sldId id="936" r:id="rId56"/>
    <p:sldId id="961" r:id="rId57"/>
    <p:sldId id="937" r:id="rId58"/>
    <p:sldId id="326" r:id="rId59"/>
    <p:sldId id="939" r:id="rId60"/>
    <p:sldId id="947" r:id="rId61"/>
    <p:sldId id="960" r:id="rId62"/>
    <p:sldId id="890" r:id="rId63"/>
    <p:sldId id="1220" r:id="rId64"/>
    <p:sldId id="352" r:id="rId65"/>
    <p:sldId id="1217" r:id="rId66"/>
    <p:sldId id="1218" r:id="rId67"/>
    <p:sldId id="1219" r:id="rId68"/>
    <p:sldId id="941" r:id="rId69"/>
    <p:sldId id="1221" r:id="rId70"/>
    <p:sldId id="1222" r:id="rId71"/>
    <p:sldId id="1224" r:id="rId72"/>
    <p:sldId id="942" r:id="rId73"/>
    <p:sldId id="943" r:id="rId74"/>
    <p:sldId id="1225" r:id="rId75"/>
    <p:sldId id="944" r:id="rId76"/>
    <p:sldId id="945" r:id="rId77"/>
    <p:sldId id="948" r:id="rId78"/>
    <p:sldId id="949" r:id="rId79"/>
    <p:sldId id="946" r:id="rId80"/>
    <p:sldId id="938" r:id="rId81"/>
    <p:sldId id="950" r:id="rId82"/>
    <p:sldId id="986" r:id="rId83"/>
    <p:sldId id="987" r:id="rId84"/>
    <p:sldId id="988" r:id="rId85"/>
    <p:sldId id="989" r:id="rId86"/>
    <p:sldId id="957" r:id="rId87"/>
    <p:sldId id="983" r:id="rId88"/>
    <p:sldId id="1227" r:id="rId89"/>
    <p:sldId id="959" r:id="rId90"/>
    <p:sldId id="984" r:id="rId91"/>
    <p:sldId id="991" r:id="rId92"/>
    <p:sldId id="992" r:id="rId93"/>
    <p:sldId id="1230" r:id="rId94"/>
    <p:sldId id="993" r:id="rId95"/>
    <p:sldId id="994" r:id="rId96"/>
    <p:sldId id="1231" r:id="rId97"/>
    <p:sldId id="963" r:id="rId98"/>
    <p:sldId id="990" r:id="rId99"/>
    <p:sldId id="1229" r:id="rId100"/>
    <p:sldId id="997" r:id="rId101"/>
    <p:sldId id="996" r:id="rId102"/>
    <p:sldId id="964" r:id="rId103"/>
    <p:sldId id="998" r:id="rId104"/>
    <p:sldId id="999" r:id="rId105"/>
    <p:sldId id="1000" r:id="rId106"/>
    <p:sldId id="1004" r:id="rId107"/>
    <p:sldId id="1005" r:id="rId108"/>
    <p:sldId id="1001" r:id="rId109"/>
    <p:sldId id="1002" r:id="rId110"/>
    <p:sldId id="1003" r:id="rId111"/>
    <p:sldId id="1006" r:id="rId112"/>
    <p:sldId id="1007" r:id="rId113"/>
    <p:sldId id="1008" r:id="rId114"/>
    <p:sldId id="965" r:id="rId115"/>
    <p:sldId id="1010" r:id="rId116"/>
    <p:sldId id="1011" r:id="rId117"/>
    <p:sldId id="1012" r:id="rId118"/>
    <p:sldId id="1013" r:id="rId119"/>
    <p:sldId id="1014" r:id="rId120"/>
    <p:sldId id="1015" r:id="rId121"/>
    <p:sldId id="1016" r:id="rId122"/>
    <p:sldId id="1017" r:id="rId123"/>
    <p:sldId id="1018" r:id="rId124"/>
    <p:sldId id="1019" r:id="rId125"/>
    <p:sldId id="1009" r:id="rId126"/>
    <p:sldId id="1020" r:id="rId127"/>
    <p:sldId id="1021" r:id="rId128"/>
    <p:sldId id="1022" r:id="rId129"/>
    <p:sldId id="1023" r:id="rId130"/>
    <p:sldId id="966" r:id="rId131"/>
    <p:sldId id="1024" r:id="rId132"/>
    <p:sldId id="1025" r:id="rId133"/>
    <p:sldId id="1026" r:id="rId134"/>
    <p:sldId id="1027" r:id="rId135"/>
    <p:sldId id="1028" r:id="rId136"/>
    <p:sldId id="1234" r:id="rId137"/>
    <p:sldId id="1236" r:id="rId138"/>
    <p:sldId id="1034" r:id="rId139"/>
    <p:sldId id="1033" r:id="rId140"/>
    <p:sldId id="1030" r:id="rId141"/>
    <p:sldId id="1031" r:id="rId142"/>
    <p:sldId id="1032" r:id="rId143"/>
    <p:sldId id="967" r:id="rId144"/>
    <p:sldId id="1035" r:id="rId145"/>
    <p:sldId id="1232" r:id="rId146"/>
    <p:sldId id="1038" r:id="rId147"/>
    <p:sldId id="1233" r:id="rId148"/>
    <p:sldId id="1039" r:id="rId149"/>
    <p:sldId id="1040" r:id="rId150"/>
    <p:sldId id="1042" r:id="rId151"/>
    <p:sldId id="1043" r:id="rId152"/>
    <p:sldId id="1044" r:id="rId153"/>
    <p:sldId id="1045" r:id="rId154"/>
    <p:sldId id="1049" r:id="rId155"/>
    <p:sldId id="1050" r:id="rId156"/>
    <p:sldId id="1051" r:id="rId157"/>
    <p:sldId id="1052" r:id="rId158"/>
    <p:sldId id="1053" r:id="rId159"/>
    <p:sldId id="1056" r:id="rId160"/>
    <p:sldId id="1036" r:id="rId161"/>
    <p:sldId id="1055" r:id="rId162"/>
    <p:sldId id="1054" r:id="rId163"/>
    <p:sldId id="1048" r:id="rId164"/>
    <p:sldId id="1057" r:id="rId165"/>
    <p:sldId id="968" r:id="rId166"/>
    <p:sldId id="1058" r:id="rId167"/>
    <p:sldId id="1059" r:id="rId168"/>
    <p:sldId id="1060" r:id="rId169"/>
    <p:sldId id="1061" r:id="rId170"/>
    <p:sldId id="1068" r:id="rId171"/>
    <p:sldId id="1290" r:id="rId172"/>
    <p:sldId id="1062" r:id="rId173"/>
    <p:sldId id="1064" r:id="rId174"/>
    <p:sldId id="1065" r:id="rId175"/>
    <p:sldId id="1066" r:id="rId176"/>
    <p:sldId id="1046" r:id="rId177"/>
    <p:sldId id="1037" r:id="rId178"/>
    <p:sldId id="1235" r:id="rId179"/>
    <p:sldId id="1063" r:id="rId180"/>
    <p:sldId id="969" r:id="rId181"/>
    <p:sldId id="1067" r:id="rId182"/>
    <p:sldId id="1069" r:id="rId183"/>
    <p:sldId id="1070" r:id="rId184"/>
    <p:sldId id="1237" r:id="rId185"/>
    <p:sldId id="1071" r:id="rId186"/>
    <p:sldId id="1072" r:id="rId187"/>
    <p:sldId id="1239" r:id="rId188"/>
    <p:sldId id="1240" r:id="rId189"/>
    <p:sldId id="1073" r:id="rId190"/>
    <p:sldId id="1238" r:id="rId191"/>
    <p:sldId id="1074" r:id="rId192"/>
    <p:sldId id="1075" r:id="rId193"/>
    <p:sldId id="1076" r:id="rId194"/>
    <p:sldId id="1081" r:id="rId195"/>
    <p:sldId id="1078" r:id="rId196"/>
    <p:sldId id="1079" r:id="rId197"/>
    <p:sldId id="970" r:id="rId198"/>
    <p:sldId id="529" r:id="rId199"/>
    <p:sldId id="384" r:id="rId200"/>
    <p:sldId id="480" r:id="rId201"/>
    <p:sldId id="531" r:id="rId202"/>
    <p:sldId id="532" r:id="rId203"/>
    <p:sldId id="1099" r:id="rId204"/>
    <p:sldId id="1100" r:id="rId205"/>
    <p:sldId id="1101" r:id="rId206"/>
    <p:sldId id="1102" r:id="rId207"/>
    <p:sldId id="1080" r:id="rId208"/>
    <p:sldId id="1082" r:id="rId209"/>
    <p:sldId id="1083" r:id="rId210"/>
    <p:sldId id="1084" r:id="rId211"/>
    <p:sldId id="1085" r:id="rId212"/>
    <p:sldId id="1086" r:id="rId213"/>
    <p:sldId id="1093" r:id="rId214"/>
    <p:sldId id="1087" r:id="rId215"/>
    <p:sldId id="1244" r:id="rId216"/>
    <p:sldId id="1088" r:id="rId217"/>
    <p:sldId id="1089" r:id="rId218"/>
    <p:sldId id="1090" r:id="rId219"/>
    <p:sldId id="1091" r:id="rId220"/>
    <p:sldId id="1092" r:id="rId221"/>
    <p:sldId id="1077" r:id="rId222"/>
    <p:sldId id="599" r:id="rId223"/>
    <p:sldId id="1109" r:id="rId224"/>
    <p:sldId id="1245" r:id="rId225"/>
    <p:sldId id="544" r:id="rId226"/>
    <p:sldId id="1247" r:id="rId227"/>
    <p:sldId id="1241" r:id="rId228"/>
    <p:sldId id="1251" r:id="rId229"/>
    <p:sldId id="1249" r:id="rId230"/>
    <p:sldId id="1248" r:id="rId231"/>
    <p:sldId id="1094" r:id="rId232"/>
    <p:sldId id="545" r:id="rId233"/>
    <p:sldId id="546" r:id="rId234"/>
    <p:sldId id="548" r:id="rId235"/>
    <p:sldId id="1242" r:id="rId236"/>
    <p:sldId id="604" r:id="rId237"/>
    <p:sldId id="1250" r:id="rId238"/>
    <p:sldId id="1243" r:id="rId239"/>
    <p:sldId id="555" r:id="rId240"/>
    <p:sldId id="1095" r:id="rId241"/>
    <p:sldId id="557" r:id="rId242"/>
    <p:sldId id="552" r:id="rId243"/>
    <p:sldId id="541" r:id="rId244"/>
    <p:sldId id="554" r:id="rId245"/>
    <p:sldId id="558" r:id="rId246"/>
    <p:sldId id="559" r:id="rId247"/>
    <p:sldId id="560" r:id="rId248"/>
    <p:sldId id="561" r:id="rId249"/>
    <p:sldId id="562" r:id="rId250"/>
    <p:sldId id="1252" r:id="rId251"/>
    <p:sldId id="1110" r:id="rId252"/>
    <p:sldId id="1253" r:id="rId253"/>
    <p:sldId id="1254" r:id="rId254"/>
    <p:sldId id="563" r:id="rId255"/>
    <p:sldId id="1246" r:id="rId256"/>
    <p:sldId id="1103" r:id="rId257"/>
    <p:sldId id="1113" r:id="rId258"/>
    <p:sldId id="1104" r:id="rId259"/>
    <p:sldId id="1105" r:id="rId260"/>
    <p:sldId id="1107" r:id="rId261"/>
    <p:sldId id="538" r:id="rId262"/>
    <p:sldId id="1111" r:id="rId263"/>
    <p:sldId id="1255" r:id="rId264"/>
    <p:sldId id="1256" r:id="rId265"/>
    <p:sldId id="971" r:id="rId266"/>
    <p:sldId id="1114" r:id="rId267"/>
    <p:sldId id="1115" r:id="rId268"/>
    <p:sldId id="1116" r:id="rId269"/>
    <p:sldId id="1117" r:id="rId270"/>
    <p:sldId id="1257" r:id="rId271"/>
    <p:sldId id="1260" r:id="rId272"/>
    <p:sldId id="1258" r:id="rId273"/>
    <p:sldId id="1261" r:id="rId274"/>
    <p:sldId id="1262" r:id="rId275"/>
    <p:sldId id="1263" r:id="rId276"/>
    <p:sldId id="1118" r:id="rId277"/>
    <p:sldId id="1119" r:id="rId278"/>
    <p:sldId id="1120" r:id="rId279"/>
    <p:sldId id="1259" r:id="rId280"/>
    <p:sldId id="973" r:id="rId281"/>
    <p:sldId id="1121" r:id="rId282"/>
    <p:sldId id="1266" r:id="rId283"/>
    <p:sldId id="1268" r:id="rId284"/>
    <p:sldId id="1267" r:id="rId285"/>
    <p:sldId id="1269" r:id="rId286"/>
    <p:sldId id="1264" r:id="rId287"/>
    <p:sldId id="1265" r:id="rId288"/>
    <p:sldId id="1122" r:id="rId289"/>
    <p:sldId id="1123" r:id="rId290"/>
    <p:sldId id="1124" r:id="rId291"/>
    <p:sldId id="1125" r:id="rId292"/>
    <p:sldId id="1126" r:id="rId293"/>
    <p:sldId id="1127" r:id="rId294"/>
    <p:sldId id="1128" r:id="rId295"/>
    <p:sldId id="1270" r:id="rId296"/>
    <p:sldId id="1131" r:id="rId297"/>
    <p:sldId id="1129" r:id="rId298"/>
    <p:sldId id="1132" r:id="rId299"/>
    <p:sldId id="1133" r:id="rId300"/>
    <p:sldId id="1137" r:id="rId301"/>
    <p:sldId id="1134" r:id="rId302"/>
    <p:sldId id="1135" r:id="rId303"/>
    <p:sldId id="1136" r:id="rId304"/>
    <p:sldId id="1138" r:id="rId305"/>
    <p:sldId id="1139" r:id="rId306"/>
    <p:sldId id="1140" r:id="rId307"/>
    <p:sldId id="1271" r:id="rId308"/>
    <p:sldId id="972" r:id="rId309"/>
    <p:sldId id="1141" r:id="rId310"/>
    <p:sldId id="1142" r:id="rId311"/>
    <p:sldId id="1272" r:id="rId312"/>
    <p:sldId id="1143" r:id="rId313"/>
    <p:sldId id="1144" r:id="rId314"/>
    <p:sldId id="1274" r:id="rId315"/>
    <p:sldId id="1148" r:id="rId316"/>
    <p:sldId id="1276" r:id="rId317"/>
    <p:sldId id="974" r:id="rId318"/>
    <p:sldId id="1150" r:id="rId319"/>
    <p:sldId id="1283" r:id="rId320"/>
    <p:sldId id="1153" r:id="rId321"/>
    <p:sldId id="1277" r:id="rId322"/>
    <p:sldId id="1278" r:id="rId323"/>
    <p:sldId id="1151" r:id="rId324"/>
    <p:sldId id="1273" r:id="rId325"/>
    <p:sldId id="1152" r:id="rId326"/>
    <p:sldId id="1154" r:id="rId327"/>
    <p:sldId id="1155" r:id="rId328"/>
    <p:sldId id="1157" r:id="rId329"/>
    <p:sldId id="1279" r:id="rId330"/>
    <p:sldId id="1156" r:id="rId331"/>
    <p:sldId id="1149" r:id="rId332"/>
    <p:sldId id="1159" r:id="rId333"/>
    <p:sldId id="1160" r:id="rId334"/>
    <p:sldId id="975" r:id="rId335"/>
    <p:sldId id="1161" r:id="rId336"/>
    <p:sldId id="1162" r:id="rId337"/>
    <p:sldId id="1163" r:id="rId338"/>
    <p:sldId id="1280" r:id="rId339"/>
    <p:sldId id="1281" r:id="rId340"/>
    <p:sldId id="1158" r:id="rId341"/>
    <p:sldId id="1147" r:id="rId342"/>
    <p:sldId id="976" r:id="rId343"/>
    <p:sldId id="1282" r:id="rId344"/>
    <p:sldId id="1171" r:id="rId345"/>
    <p:sldId id="1172" r:id="rId346"/>
    <p:sldId id="1174" r:id="rId347"/>
    <p:sldId id="1175" r:id="rId348"/>
    <p:sldId id="1284" r:id="rId349"/>
    <p:sldId id="1176" r:id="rId350"/>
    <p:sldId id="1170" r:id="rId351"/>
    <p:sldId id="1166" r:id="rId352"/>
    <p:sldId id="1168" r:id="rId353"/>
    <p:sldId id="1169" r:id="rId354"/>
    <p:sldId id="1167" r:id="rId355"/>
    <p:sldId id="978" r:id="rId356"/>
    <p:sldId id="1180" r:id="rId357"/>
    <p:sldId id="1181" r:id="rId358"/>
    <p:sldId id="1182" r:id="rId359"/>
    <p:sldId id="1183" r:id="rId360"/>
    <p:sldId id="1285" r:id="rId361"/>
    <p:sldId id="1184" r:id="rId362"/>
    <p:sldId id="1185" r:id="rId363"/>
    <p:sldId id="1186" r:id="rId364"/>
    <p:sldId id="1187" r:id="rId365"/>
    <p:sldId id="1164" r:id="rId366"/>
    <p:sldId id="1177" r:id="rId367"/>
    <p:sldId id="1178" r:id="rId368"/>
    <p:sldId id="1179" r:id="rId369"/>
    <p:sldId id="979" r:id="rId370"/>
    <p:sldId id="1189" r:id="rId371"/>
    <p:sldId id="1192" r:id="rId372"/>
    <p:sldId id="1193" r:id="rId373"/>
    <p:sldId id="1286" r:id="rId374"/>
    <p:sldId id="1188" r:id="rId375"/>
    <p:sldId id="1190" r:id="rId376"/>
    <p:sldId id="1191" r:id="rId377"/>
    <p:sldId id="980" r:id="rId378"/>
    <p:sldId id="1195" r:id="rId379"/>
    <p:sldId id="1198" r:id="rId380"/>
    <p:sldId id="1199" r:id="rId381"/>
    <p:sldId id="1200" r:id="rId382"/>
    <p:sldId id="1201" r:id="rId383"/>
    <p:sldId id="1202" r:id="rId384"/>
    <p:sldId id="1203" r:id="rId385"/>
    <p:sldId id="1205" r:id="rId386"/>
    <p:sldId id="1204" r:id="rId387"/>
    <p:sldId id="1194" r:id="rId388"/>
    <p:sldId id="1196" r:id="rId389"/>
    <p:sldId id="1287" r:id="rId390"/>
    <p:sldId id="1197" r:id="rId391"/>
    <p:sldId id="981" r:id="rId392"/>
    <p:sldId id="1208" r:id="rId393"/>
    <p:sldId id="1209" r:id="rId394"/>
    <p:sldId id="1210" r:id="rId395"/>
    <p:sldId id="1288" r:id="rId396"/>
    <p:sldId id="1206" r:id="rId397"/>
    <p:sldId id="1207" r:id="rId398"/>
    <p:sldId id="982" r:id="rId399"/>
    <p:sldId id="1289" r:id="rId400"/>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lard, Chip (FHWA)" initials="cm" lastIdx="22" clrIdx="0"/>
  <p:cmAuthor id="1" name="Chip.Millard" initials="CM" lastIdx="1" clrIdx="1"/>
  <p:cmAuthor id="2" name="Wood, Ken (FHWA)" initials="KCW" lastIdx="5" clrIdx="2"/>
  <p:cmAuthor id="3" name="Owens, Nick D." initials="OND"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3" autoAdjust="0"/>
    <p:restoredTop sz="75657" autoAdjust="0"/>
  </p:normalViewPr>
  <p:slideViewPr>
    <p:cSldViewPr snapToGrid="0" snapToObjects="1">
      <p:cViewPr>
        <p:scale>
          <a:sx n="67" d="100"/>
          <a:sy n="67" d="100"/>
        </p:scale>
        <p:origin x="-1123"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25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377" Type="http://schemas.openxmlformats.org/officeDocument/2006/relationships/slide" Target="slides/slide376.xml"/><Relationship Id="rId398" Type="http://schemas.openxmlformats.org/officeDocument/2006/relationships/slide" Target="slides/slide397.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402" Type="http://schemas.openxmlformats.org/officeDocument/2006/relationships/handoutMaster" Target="handoutMasters/handoutMaster1.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commentAuthors" Target="commentAuthors.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presProps" Target="presProps.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viewProps" Target="viewProps.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theme" Target="theme/theme1.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tableStyles" Target="tableStyle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notesMaster" Target="notesMasters/notesMaster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B506D-0942-B043-B47F-2FCC7611C3EC}" type="datetimeFigureOut">
              <a:rPr lang="en-US" smtClean="0"/>
              <a:pPr/>
              <a:t>2/17/2017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411D22-89B6-B04B-AFDB-83E9E529C98D}" type="slidenum">
              <a:rPr lang="en-US" smtClean="0"/>
              <a:pPr/>
              <a:t>‹#›</a:t>
            </a:fld>
            <a:endParaRPr lang="en-US" dirty="0"/>
          </a:p>
        </p:txBody>
      </p:sp>
    </p:spTree>
    <p:extLst>
      <p:ext uri="{BB962C8B-B14F-4D97-AF65-F5344CB8AC3E}">
        <p14:creationId xmlns:p14="http://schemas.microsoft.com/office/powerpoint/2010/main" val="37689250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06C084-2494-D44C-AC99-800A996F57A1}" type="datetimeFigureOut">
              <a:rPr lang="en-US" smtClean="0"/>
              <a:pPr/>
              <a:t>2/17/2017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58A897-A01E-6B4C-9E04-330B40BE44F4}" type="slidenum">
              <a:rPr lang="en-US" smtClean="0"/>
              <a:pPr/>
              <a:t>‹#›</a:t>
            </a:fld>
            <a:endParaRPr lang="en-US" dirty="0"/>
          </a:p>
        </p:txBody>
      </p:sp>
    </p:spTree>
    <p:extLst>
      <p:ext uri="{BB962C8B-B14F-4D97-AF65-F5344CB8AC3E}">
        <p14:creationId xmlns:p14="http://schemas.microsoft.com/office/powerpoint/2010/main" val="40868530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a:t>
            </a:fld>
            <a:endParaRPr lang="en-US" dirty="0"/>
          </a:p>
        </p:txBody>
      </p:sp>
    </p:spTree>
    <p:extLst>
      <p:ext uri="{BB962C8B-B14F-4D97-AF65-F5344CB8AC3E}">
        <p14:creationId xmlns:p14="http://schemas.microsoft.com/office/powerpoint/2010/main" val="1328931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21</a:t>
            </a:fld>
            <a:endParaRPr lang="en-US" dirty="0"/>
          </a:p>
        </p:txBody>
      </p:sp>
    </p:spTree>
    <p:extLst>
      <p:ext uri="{BB962C8B-B14F-4D97-AF65-F5344CB8AC3E}">
        <p14:creationId xmlns:p14="http://schemas.microsoft.com/office/powerpoint/2010/main" val="316779596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182</a:t>
            </a:fld>
            <a:endParaRPr lang="en-US" dirty="0"/>
          </a:p>
        </p:txBody>
      </p:sp>
    </p:spTree>
    <p:extLst>
      <p:ext uri="{BB962C8B-B14F-4D97-AF65-F5344CB8AC3E}">
        <p14:creationId xmlns:p14="http://schemas.microsoft.com/office/powerpoint/2010/main" val="214425044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183</a:t>
            </a:fld>
            <a:endParaRPr lang="en-US" dirty="0"/>
          </a:p>
        </p:txBody>
      </p:sp>
    </p:spTree>
    <p:extLst>
      <p:ext uri="{BB962C8B-B14F-4D97-AF65-F5344CB8AC3E}">
        <p14:creationId xmlns:p14="http://schemas.microsoft.com/office/powerpoint/2010/main" val="407858717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184</a:t>
            </a:fld>
            <a:endParaRPr lang="en-US" dirty="0"/>
          </a:p>
        </p:txBody>
      </p:sp>
    </p:spTree>
    <p:extLst>
      <p:ext uri="{BB962C8B-B14F-4D97-AF65-F5344CB8AC3E}">
        <p14:creationId xmlns:p14="http://schemas.microsoft.com/office/powerpoint/2010/main" val="28452606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185</a:t>
            </a:fld>
            <a:endParaRPr lang="en-US" dirty="0"/>
          </a:p>
        </p:txBody>
      </p:sp>
    </p:spTree>
    <p:extLst>
      <p:ext uri="{BB962C8B-B14F-4D97-AF65-F5344CB8AC3E}">
        <p14:creationId xmlns:p14="http://schemas.microsoft.com/office/powerpoint/2010/main" val="293780864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186</a:t>
            </a:fld>
            <a:endParaRPr lang="en-US" dirty="0"/>
          </a:p>
        </p:txBody>
      </p:sp>
    </p:spTree>
    <p:extLst>
      <p:ext uri="{BB962C8B-B14F-4D97-AF65-F5344CB8AC3E}">
        <p14:creationId xmlns:p14="http://schemas.microsoft.com/office/powerpoint/2010/main" val="262210493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187</a:t>
            </a:fld>
            <a:endParaRPr lang="en-US" dirty="0"/>
          </a:p>
        </p:txBody>
      </p:sp>
    </p:spTree>
    <p:extLst>
      <p:ext uri="{BB962C8B-B14F-4D97-AF65-F5344CB8AC3E}">
        <p14:creationId xmlns:p14="http://schemas.microsoft.com/office/powerpoint/2010/main" val="55320186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188</a:t>
            </a:fld>
            <a:endParaRPr lang="en-US" dirty="0"/>
          </a:p>
        </p:txBody>
      </p:sp>
    </p:spTree>
    <p:extLst>
      <p:ext uri="{BB962C8B-B14F-4D97-AF65-F5344CB8AC3E}">
        <p14:creationId xmlns:p14="http://schemas.microsoft.com/office/powerpoint/2010/main" val="384710452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189</a:t>
            </a:fld>
            <a:endParaRPr lang="en-US" dirty="0"/>
          </a:p>
        </p:txBody>
      </p:sp>
    </p:spTree>
    <p:extLst>
      <p:ext uri="{BB962C8B-B14F-4D97-AF65-F5344CB8AC3E}">
        <p14:creationId xmlns:p14="http://schemas.microsoft.com/office/powerpoint/2010/main" val="377358520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190</a:t>
            </a:fld>
            <a:endParaRPr lang="en-US" dirty="0"/>
          </a:p>
        </p:txBody>
      </p:sp>
    </p:spTree>
    <p:extLst>
      <p:ext uri="{BB962C8B-B14F-4D97-AF65-F5344CB8AC3E}">
        <p14:creationId xmlns:p14="http://schemas.microsoft.com/office/powerpoint/2010/main" val="415985246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191</a:t>
            </a:fld>
            <a:endParaRPr lang="en-US" dirty="0"/>
          </a:p>
        </p:txBody>
      </p:sp>
    </p:spTree>
    <p:extLst>
      <p:ext uri="{BB962C8B-B14F-4D97-AF65-F5344CB8AC3E}">
        <p14:creationId xmlns:p14="http://schemas.microsoft.com/office/powerpoint/2010/main" val="2221016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24</a:t>
            </a:fld>
            <a:endParaRPr lang="en-US" dirty="0"/>
          </a:p>
        </p:txBody>
      </p:sp>
    </p:spTree>
    <p:extLst>
      <p:ext uri="{BB962C8B-B14F-4D97-AF65-F5344CB8AC3E}">
        <p14:creationId xmlns:p14="http://schemas.microsoft.com/office/powerpoint/2010/main" val="102148261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192</a:t>
            </a:fld>
            <a:endParaRPr lang="en-US" dirty="0"/>
          </a:p>
        </p:txBody>
      </p:sp>
    </p:spTree>
    <p:extLst>
      <p:ext uri="{BB962C8B-B14F-4D97-AF65-F5344CB8AC3E}">
        <p14:creationId xmlns:p14="http://schemas.microsoft.com/office/powerpoint/2010/main" val="275497109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193</a:t>
            </a:fld>
            <a:endParaRPr lang="en-US" dirty="0"/>
          </a:p>
        </p:txBody>
      </p:sp>
    </p:spTree>
    <p:extLst>
      <p:ext uri="{BB962C8B-B14F-4D97-AF65-F5344CB8AC3E}">
        <p14:creationId xmlns:p14="http://schemas.microsoft.com/office/powerpoint/2010/main" val="142552215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195</a:t>
            </a:fld>
            <a:endParaRPr lang="en-US" dirty="0"/>
          </a:p>
        </p:txBody>
      </p:sp>
    </p:spTree>
    <p:extLst>
      <p:ext uri="{BB962C8B-B14F-4D97-AF65-F5344CB8AC3E}">
        <p14:creationId xmlns:p14="http://schemas.microsoft.com/office/powerpoint/2010/main" val="18958993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196</a:t>
            </a:fld>
            <a:endParaRPr lang="en-US" dirty="0"/>
          </a:p>
        </p:txBody>
      </p:sp>
    </p:spTree>
    <p:extLst>
      <p:ext uri="{BB962C8B-B14F-4D97-AF65-F5344CB8AC3E}">
        <p14:creationId xmlns:p14="http://schemas.microsoft.com/office/powerpoint/2010/main" val="92711787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198</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201</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202</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203</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204</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205</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36</a:t>
            </a:fld>
            <a:endParaRPr lang="en-US" dirty="0"/>
          </a:p>
        </p:txBody>
      </p:sp>
    </p:spTree>
    <p:extLst>
      <p:ext uri="{BB962C8B-B14F-4D97-AF65-F5344CB8AC3E}">
        <p14:creationId xmlns:p14="http://schemas.microsoft.com/office/powerpoint/2010/main" val="49466515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206</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207</a:t>
            </a:fld>
            <a:endParaRPr lang="en-US" dirty="0"/>
          </a:p>
        </p:txBody>
      </p:sp>
    </p:spTree>
    <p:extLst>
      <p:ext uri="{BB962C8B-B14F-4D97-AF65-F5344CB8AC3E}">
        <p14:creationId xmlns:p14="http://schemas.microsoft.com/office/powerpoint/2010/main" val="363037049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208</a:t>
            </a:fld>
            <a:endParaRPr lang="en-US" dirty="0"/>
          </a:p>
        </p:txBody>
      </p:sp>
    </p:spTree>
    <p:extLst>
      <p:ext uri="{BB962C8B-B14F-4D97-AF65-F5344CB8AC3E}">
        <p14:creationId xmlns:p14="http://schemas.microsoft.com/office/powerpoint/2010/main" val="378730897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209</a:t>
            </a:fld>
            <a:endParaRPr lang="en-US" dirty="0"/>
          </a:p>
        </p:txBody>
      </p:sp>
    </p:spTree>
    <p:extLst>
      <p:ext uri="{BB962C8B-B14F-4D97-AF65-F5344CB8AC3E}">
        <p14:creationId xmlns:p14="http://schemas.microsoft.com/office/powerpoint/2010/main" val="64128271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210</a:t>
            </a:fld>
            <a:endParaRPr lang="en-US" dirty="0"/>
          </a:p>
        </p:txBody>
      </p:sp>
    </p:spTree>
    <p:extLst>
      <p:ext uri="{BB962C8B-B14F-4D97-AF65-F5344CB8AC3E}">
        <p14:creationId xmlns:p14="http://schemas.microsoft.com/office/powerpoint/2010/main" val="52805157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211</a:t>
            </a:fld>
            <a:endParaRPr lang="en-US" dirty="0"/>
          </a:p>
        </p:txBody>
      </p:sp>
    </p:spTree>
    <p:extLst>
      <p:ext uri="{BB962C8B-B14F-4D97-AF65-F5344CB8AC3E}">
        <p14:creationId xmlns:p14="http://schemas.microsoft.com/office/powerpoint/2010/main" val="368781012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212</a:t>
            </a:fld>
            <a:endParaRPr lang="en-US" dirty="0"/>
          </a:p>
        </p:txBody>
      </p:sp>
    </p:spTree>
    <p:extLst>
      <p:ext uri="{BB962C8B-B14F-4D97-AF65-F5344CB8AC3E}">
        <p14:creationId xmlns:p14="http://schemas.microsoft.com/office/powerpoint/2010/main" val="356685675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213</a:t>
            </a:fld>
            <a:endParaRPr lang="en-US" dirty="0"/>
          </a:p>
        </p:txBody>
      </p:sp>
    </p:spTree>
    <p:extLst>
      <p:ext uri="{BB962C8B-B14F-4D97-AF65-F5344CB8AC3E}">
        <p14:creationId xmlns:p14="http://schemas.microsoft.com/office/powerpoint/2010/main" val="159716273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214</a:t>
            </a:fld>
            <a:endParaRPr lang="en-US" dirty="0"/>
          </a:p>
        </p:txBody>
      </p:sp>
    </p:spTree>
    <p:extLst>
      <p:ext uri="{BB962C8B-B14F-4D97-AF65-F5344CB8AC3E}">
        <p14:creationId xmlns:p14="http://schemas.microsoft.com/office/powerpoint/2010/main" val="391828322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216</a:t>
            </a:fld>
            <a:endParaRPr lang="en-US" dirty="0"/>
          </a:p>
        </p:txBody>
      </p:sp>
    </p:spTree>
    <p:extLst>
      <p:ext uri="{BB962C8B-B14F-4D97-AF65-F5344CB8AC3E}">
        <p14:creationId xmlns:p14="http://schemas.microsoft.com/office/powerpoint/2010/main" val="2412136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80</a:t>
            </a:fld>
            <a:endParaRPr lang="en-US" dirty="0"/>
          </a:p>
        </p:txBody>
      </p:sp>
    </p:spTree>
    <p:extLst>
      <p:ext uri="{BB962C8B-B14F-4D97-AF65-F5344CB8AC3E}">
        <p14:creationId xmlns:p14="http://schemas.microsoft.com/office/powerpoint/2010/main" val="336485333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217</a:t>
            </a:fld>
            <a:endParaRPr lang="en-US" dirty="0"/>
          </a:p>
        </p:txBody>
      </p:sp>
    </p:spTree>
    <p:extLst>
      <p:ext uri="{BB962C8B-B14F-4D97-AF65-F5344CB8AC3E}">
        <p14:creationId xmlns:p14="http://schemas.microsoft.com/office/powerpoint/2010/main" val="54555592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218</a:t>
            </a:fld>
            <a:endParaRPr lang="en-US" dirty="0"/>
          </a:p>
        </p:txBody>
      </p:sp>
    </p:spTree>
    <p:extLst>
      <p:ext uri="{BB962C8B-B14F-4D97-AF65-F5344CB8AC3E}">
        <p14:creationId xmlns:p14="http://schemas.microsoft.com/office/powerpoint/2010/main" val="399188190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219</a:t>
            </a:fld>
            <a:endParaRPr lang="en-US" dirty="0"/>
          </a:p>
        </p:txBody>
      </p:sp>
    </p:spTree>
    <p:extLst>
      <p:ext uri="{BB962C8B-B14F-4D97-AF65-F5344CB8AC3E}">
        <p14:creationId xmlns:p14="http://schemas.microsoft.com/office/powerpoint/2010/main" val="125435491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220</a:t>
            </a:fld>
            <a:endParaRPr lang="en-US" dirty="0"/>
          </a:p>
        </p:txBody>
      </p:sp>
    </p:spTree>
    <p:extLst>
      <p:ext uri="{BB962C8B-B14F-4D97-AF65-F5344CB8AC3E}">
        <p14:creationId xmlns:p14="http://schemas.microsoft.com/office/powerpoint/2010/main" val="84389313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225</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226</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227</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228</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230</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231</a:t>
            </a:fld>
            <a:endParaRPr lang="en-US" dirty="0"/>
          </a:p>
        </p:txBody>
      </p:sp>
    </p:spTree>
    <p:extLst>
      <p:ext uri="{BB962C8B-B14F-4D97-AF65-F5344CB8AC3E}">
        <p14:creationId xmlns:p14="http://schemas.microsoft.com/office/powerpoint/2010/main" val="4170324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81</a:t>
            </a:fld>
            <a:endParaRPr lang="en-US" dirty="0"/>
          </a:p>
        </p:txBody>
      </p:sp>
    </p:spTree>
    <p:extLst>
      <p:ext uri="{BB962C8B-B14F-4D97-AF65-F5344CB8AC3E}">
        <p14:creationId xmlns:p14="http://schemas.microsoft.com/office/powerpoint/2010/main" val="35059160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232</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233</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234</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239</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240</a:t>
            </a:fld>
            <a:endParaRPr lang="en-US" dirty="0"/>
          </a:p>
        </p:txBody>
      </p:sp>
    </p:spTree>
    <p:extLst>
      <p:ext uri="{BB962C8B-B14F-4D97-AF65-F5344CB8AC3E}">
        <p14:creationId xmlns:p14="http://schemas.microsoft.com/office/powerpoint/2010/main" val="135301299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241</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242</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243</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244</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245</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82</a:t>
            </a:fld>
            <a:endParaRPr lang="en-US" dirty="0"/>
          </a:p>
        </p:txBody>
      </p:sp>
    </p:spTree>
    <p:extLst>
      <p:ext uri="{BB962C8B-B14F-4D97-AF65-F5344CB8AC3E}">
        <p14:creationId xmlns:p14="http://schemas.microsoft.com/office/powerpoint/2010/main" val="246470208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246</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247</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248</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249</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254</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256</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257</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258</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259</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260</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83</a:t>
            </a:fld>
            <a:endParaRPr lang="en-US" dirty="0"/>
          </a:p>
        </p:txBody>
      </p:sp>
    </p:spTree>
    <p:extLst>
      <p:ext uri="{BB962C8B-B14F-4D97-AF65-F5344CB8AC3E}">
        <p14:creationId xmlns:p14="http://schemas.microsoft.com/office/powerpoint/2010/main" val="393698475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261</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266</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267</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268</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269</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270</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271</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272</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273</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274</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84</a:t>
            </a:fld>
            <a:endParaRPr lang="en-US" dirty="0"/>
          </a:p>
        </p:txBody>
      </p:sp>
    </p:spTree>
    <p:extLst>
      <p:ext uri="{BB962C8B-B14F-4D97-AF65-F5344CB8AC3E}">
        <p14:creationId xmlns:p14="http://schemas.microsoft.com/office/powerpoint/2010/main" val="206470423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275</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277</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278</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279</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281</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282</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283</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284</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285</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287</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85</a:t>
            </a:fld>
            <a:endParaRPr lang="en-US" dirty="0"/>
          </a:p>
        </p:txBody>
      </p:sp>
    </p:spTree>
    <p:extLst>
      <p:ext uri="{BB962C8B-B14F-4D97-AF65-F5344CB8AC3E}">
        <p14:creationId xmlns:p14="http://schemas.microsoft.com/office/powerpoint/2010/main" val="247010074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288</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289</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290</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291</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292</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293</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294</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295</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296</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297</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87</a:t>
            </a:fld>
            <a:endParaRPr lang="en-US" dirty="0"/>
          </a:p>
        </p:txBody>
      </p:sp>
    </p:spTree>
    <p:extLst>
      <p:ext uri="{BB962C8B-B14F-4D97-AF65-F5344CB8AC3E}">
        <p14:creationId xmlns:p14="http://schemas.microsoft.com/office/powerpoint/2010/main" val="227083021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298</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299</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300</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301</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302</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303</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305</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306</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307</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309</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a:t>
            </a:fld>
            <a:endParaRPr lang="en-US" dirty="0"/>
          </a:p>
        </p:txBody>
      </p:sp>
    </p:spTree>
    <p:extLst>
      <p:ext uri="{BB962C8B-B14F-4D97-AF65-F5344CB8AC3E}">
        <p14:creationId xmlns:p14="http://schemas.microsoft.com/office/powerpoint/2010/main" val="1328931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88</a:t>
            </a:fld>
            <a:endParaRPr lang="en-US" dirty="0"/>
          </a:p>
        </p:txBody>
      </p:sp>
    </p:spTree>
    <p:extLst>
      <p:ext uri="{BB962C8B-B14F-4D97-AF65-F5344CB8AC3E}">
        <p14:creationId xmlns:p14="http://schemas.microsoft.com/office/powerpoint/2010/main" val="324234136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310</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311</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312</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313</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314</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316</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318</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319</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320</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321</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90</a:t>
            </a:fld>
            <a:endParaRPr lang="en-US" dirty="0"/>
          </a:p>
        </p:txBody>
      </p:sp>
    </p:spTree>
    <p:extLst>
      <p:ext uri="{BB962C8B-B14F-4D97-AF65-F5344CB8AC3E}">
        <p14:creationId xmlns:p14="http://schemas.microsoft.com/office/powerpoint/2010/main" val="3604750717"/>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322</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323</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324</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325</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326</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327</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328</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329</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330</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332</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91</a:t>
            </a:fld>
            <a:endParaRPr lang="en-US" dirty="0"/>
          </a:p>
        </p:txBody>
      </p:sp>
    </p:spTree>
    <p:extLst>
      <p:ext uri="{BB962C8B-B14F-4D97-AF65-F5344CB8AC3E}">
        <p14:creationId xmlns:p14="http://schemas.microsoft.com/office/powerpoint/2010/main" val="1873081883"/>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333</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335</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336</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337</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338</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339</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341</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344</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345</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346</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92</a:t>
            </a:fld>
            <a:endParaRPr lang="en-US" dirty="0"/>
          </a:p>
        </p:txBody>
      </p:sp>
    </p:spTree>
    <p:extLst>
      <p:ext uri="{BB962C8B-B14F-4D97-AF65-F5344CB8AC3E}">
        <p14:creationId xmlns:p14="http://schemas.microsoft.com/office/powerpoint/2010/main" val="90466212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347</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348</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349</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351</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352</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353</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354</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356</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357</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358</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93</a:t>
            </a:fld>
            <a:endParaRPr lang="en-US" dirty="0"/>
          </a:p>
        </p:txBody>
      </p:sp>
    </p:spTree>
    <p:extLst>
      <p:ext uri="{BB962C8B-B14F-4D97-AF65-F5344CB8AC3E}">
        <p14:creationId xmlns:p14="http://schemas.microsoft.com/office/powerpoint/2010/main" val="292636384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359</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360</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361</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362</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363</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364</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366</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367</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368</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370</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94</a:t>
            </a:fld>
            <a:endParaRPr lang="en-US" dirty="0"/>
          </a:p>
        </p:txBody>
      </p:sp>
    </p:spTree>
    <p:extLst>
      <p:ext uri="{BB962C8B-B14F-4D97-AF65-F5344CB8AC3E}">
        <p14:creationId xmlns:p14="http://schemas.microsoft.com/office/powerpoint/2010/main" val="3198414214"/>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371</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372</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373</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375</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376</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378</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379</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380</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381</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382</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95</a:t>
            </a:fld>
            <a:endParaRPr lang="en-US" dirty="0"/>
          </a:p>
        </p:txBody>
      </p:sp>
    </p:spTree>
    <p:extLst>
      <p:ext uri="{BB962C8B-B14F-4D97-AF65-F5344CB8AC3E}">
        <p14:creationId xmlns:p14="http://schemas.microsoft.com/office/powerpoint/2010/main" val="93867088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383</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384</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385</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386</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388</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389</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390</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392</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393</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394</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96</a:t>
            </a:fld>
            <a:endParaRPr lang="en-US" dirty="0"/>
          </a:p>
        </p:txBody>
      </p:sp>
    </p:spTree>
    <p:extLst>
      <p:ext uri="{BB962C8B-B14F-4D97-AF65-F5344CB8AC3E}">
        <p14:creationId xmlns:p14="http://schemas.microsoft.com/office/powerpoint/2010/main" val="2538774959"/>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395</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397</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399</a:t>
            </a:fld>
            <a:endParaRPr lang="en-US" dirty="0"/>
          </a:p>
        </p:txBody>
      </p:sp>
    </p:spTree>
    <p:extLst>
      <p:ext uri="{BB962C8B-B14F-4D97-AF65-F5344CB8AC3E}">
        <p14:creationId xmlns:p14="http://schemas.microsoft.com/office/powerpoint/2010/main" val="1684289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98</a:t>
            </a:fld>
            <a:endParaRPr lang="en-US" dirty="0"/>
          </a:p>
        </p:txBody>
      </p:sp>
    </p:spTree>
    <p:extLst>
      <p:ext uri="{BB962C8B-B14F-4D97-AF65-F5344CB8AC3E}">
        <p14:creationId xmlns:p14="http://schemas.microsoft.com/office/powerpoint/2010/main" val="3662256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99</a:t>
            </a:fld>
            <a:endParaRPr lang="en-US" dirty="0"/>
          </a:p>
        </p:txBody>
      </p:sp>
    </p:spTree>
    <p:extLst>
      <p:ext uri="{BB962C8B-B14F-4D97-AF65-F5344CB8AC3E}">
        <p14:creationId xmlns:p14="http://schemas.microsoft.com/office/powerpoint/2010/main" val="103832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4</a:t>
            </a:fld>
            <a:endParaRPr lang="en-US" dirty="0"/>
          </a:p>
        </p:txBody>
      </p:sp>
    </p:spTree>
    <p:extLst>
      <p:ext uri="{BB962C8B-B14F-4D97-AF65-F5344CB8AC3E}">
        <p14:creationId xmlns:p14="http://schemas.microsoft.com/office/powerpoint/2010/main" val="1913484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100</a:t>
            </a:fld>
            <a:endParaRPr lang="en-US" dirty="0"/>
          </a:p>
        </p:txBody>
      </p:sp>
    </p:spTree>
    <p:extLst>
      <p:ext uri="{BB962C8B-B14F-4D97-AF65-F5344CB8AC3E}">
        <p14:creationId xmlns:p14="http://schemas.microsoft.com/office/powerpoint/2010/main" val="2955685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101</a:t>
            </a:fld>
            <a:endParaRPr lang="en-US" dirty="0"/>
          </a:p>
        </p:txBody>
      </p:sp>
    </p:spTree>
    <p:extLst>
      <p:ext uri="{BB962C8B-B14F-4D97-AF65-F5344CB8AC3E}">
        <p14:creationId xmlns:p14="http://schemas.microsoft.com/office/powerpoint/2010/main" val="2259583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103</a:t>
            </a:fld>
            <a:endParaRPr lang="en-US" dirty="0"/>
          </a:p>
        </p:txBody>
      </p:sp>
    </p:spTree>
    <p:extLst>
      <p:ext uri="{BB962C8B-B14F-4D97-AF65-F5344CB8AC3E}">
        <p14:creationId xmlns:p14="http://schemas.microsoft.com/office/powerpoint/2010/main" val="3235731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104</a:t>
            </a:fld>
            <a:endParaRPr lang="en-US" dirty="0"/>
          </a:p>
        </p:txBody>
      </p:sp>
    </p:spTree>
    <p:extLst>
      <p:ext uri="{BB962C8B-B14F-4D97-AF65-F5344CB8AC3E}">
        <p14:creationId xmlns:p14="http://schemas.microsoft.com/office/powerpoint/2010/main" val="862337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105</a:t>
            </a:fld>
            <a:endParaRPr lang="en-US" dirty="0"/>
          </a:p>
        </p:txBody>
      </p:sp>
    </p:spTree>
    <p:extLst>
      <p:ext uri="{BB962C8B-B14F-4D97-AF65-F5344CB8AC3E}">
        <p14:creationId xmlns:p14="http://schemas.microsoft.com/office/powerpoint/2010/main" val="296309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106</a:t>
            </a:fld>
            <a:endParaRPr lang="en-US" dirty="0"/>
          </a:p>
        </p:txBody>
      </p:sp>
    </p:spTree>
    <p:extLst>
      <p:ext uri="{BB962C8B-B14F-4D97-AF65-F5344CB8AC3E}">
        <p14:creationId xmlns:p14="http://schemas.microsoft.com/office/powerpoint/2010/main" val="2642900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107</a:t>
            </a:fld>
            <a:endParaRPr lang="en-US" dirty="0"/>
          </a:p>
        </p:txBody>
      </p:sp>
    </p:spTree>
    <p:extLst>
      <p:ext uri="{BB962C8B-B14F-4D97-AF65-F5344CB8AC3E}">
        <p14:creationId xmlns:p14="http://schemas.microsoft.com/office/powerpoint/2010/main" val="588099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108</a:t>
            </a:fld>
            <a:endParaRPr lang="en-US" dirty="0"/>
          </a:p>
        </p:txBody>
      </p:sp>
    </p:spTree>
    <p:extLst>
      <p:ext uri="{BB962C8B-B14F-4D97-AF65-F5344CB8AC3E}">
        <p14:creationId xmlns:p14="http://schemas.microsoft.com/office/powerpoint/2010/main" val="390145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109</a:t>
            </a:fld>
            <a:endParaRPr lang="en-US" dirty="0"/>
          </a:p>
        </p:txBody>
      </p:sp>
    </p:spTree>
    <p:extLst>
      <p:ext uri="{BB962C8B-B14F-4D97-AF65-F5344CB8AC3E}">
        <p14:creationId xmlns:p14="http://schemas.microsoft.com/office/powerpoint/2010/main" val="1803968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110</a:t>
            </a:fld>
            <a:endParaRPr lang="en-US" dirty="0"/>
          </a:p>
        </p:txBody>
      </p:sp>
    </p:spTree>
    <p:extLst>
      <p:ext uri="{BB962C8B-B14F-4D97-AF65-F5344CB8AC3E}">
        <p14:creationId xmlns:p14="http://schemas.microsoft.com/office/powerpoint/2010/main" val="158257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7</a:t>
            </a:fld>
            <a:endParaRPr lang="en-US" dirty="0"/>
          </a:p>
        </p:txBody>
      </p:sp>
    </p:spTree>
    <p:extLst>
      <p:ext uri="{BB962C8B-B14F-4D97-AF65-F5344CB8AC3E}">
        <p14:creationId xmlns:p14="http://schemas.microsoft.com/office/powerpoint/2010/main" val="37227050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112</a:t>
            </a:fld>
            <a:endParaRPr lang="en-US" dirty="0"/>
          </a:p>
        </p:txBody>
      </p:sp>
    </p:spTree>
    <p:extLst>
      <p:ext uri="{BB962C8B-B14F-4D97-AF65-F5344CB8AC3E}">
        <p14:creationId xmlns:p14="http://schemas.microsoft.com/office/powerpoint/2010/main" val="16012922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113</a:t>
            </a:fld>
            <a:endParaRPr lang="en-US" dirty="0"/>
          </a:p>
        </p:txBody>
      </p:sp>
    </p:spTree>
    <p:extLst>
      <p:ext uri="{BB962C8B-B14F-4D97-AF65-F5344CB8AC3E}">
        <p14:creationId xmlns:p14="http://schemas.microsoft.com/office/powerpoint/2010/main" val="3698188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115</a:t>
            </a:fld>
            <a:endParaRPr lang="en-US" dirty="0"/>
          </a:p>
        </p:txBody>
      </p:sp>
    </p:spTree>
    <p:extLst>
      <p:ext uri="{BB962C8B-B14F-4D97-AF65-F5344CB8AC3E}">
        <p14:creationId xmlns:p14="http://schemas.microsoft.com/office/powerpoint/2010/main" val="3175106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116</a:t>
            </a:fld>
            <a:endParaRPr lang="en-US" dirty="0"/>
          </a:p>
        </p:txBody>
      </p:sp>
    </p:spTree>
    <p:extLst>
      <p:ext uri="{BB962C8B-B14F-4D97-AF65-F5344CB8AC3E}">
        <p14:creationId xmlns:p14="http://schemas.microsoft.com/office/powerpoint/2010/main" val="39555153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117</a:t>
            </a:fld>
            <a:endParaRPr lang="en-US" dirty="0"/>
          </a:p>
        </p:txBody>
      </p:sp>
    </p:spTree>
    <p:extLst>
      <p:ext uri="{BB962C8B-B14F-4D97-AF65-F5344CB8AC3E}">
        <p14:creationId xmlns:p14="http://schemas.microsoft.com/office/powerpoint/2010/main" val="3665040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118</a:t>
            </a:fld>
            <a:endParaRPr lang="en-US" dirty="0"/>
          </a:p>
        </p:txBody>
      </p:sp>
    </p:spTree>
    <p:extLst>
      <p:ext uri="{BB962C8B-B14F-4D97-AF65-F5344CB8AC3E}">
        <p14:creationId xmlns:p14="http://schemas.microsoft.com/office/powerpoint/2010/main" val="16902456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119</a:t>
            </a:fld>
            <a:endParaRPr lang="en-US" dirty="0"/>
          </a:p>
        </p:txBody>
      </p:sp>
    </p:spTree>
    <p:extLst>
      <p:ext uri="{BB962C8B-B14F-4D97-AF65-F5344CB8AC3E}">
        <p14:creationId xmlns:p14="http://schemas.microsoft.com/office/powerpoint/2010/main" val="1358074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120</a:t>
            </a:fld>
            <a:endParaRPr lang="en-US" dirty="0"/>
          </a:p>
        </p:txBody>
      </p:sp>
    </p:spTree>
    <p:extLst>
      <p:ext uri="{BB962C8B-B14F-4D97-AF65-F5344CB8AC3E}">
        <p14:creationId xmlns:p14="http://schemas.microsoft.com/office/powerpoint/2010/main" val="5454040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121</a:t>
            </a:fld>
            <a:endParaRPr lang="en-US" dirty="0"/>
          </a:p>
        </p:txBody>
      </p:sp>
    </p:spTree>
    <p:extLst>
      <p:ext uri="{BB962C8B-B14F-4D97-AF65-F5344CB8AC3E}">
        <p14:creationId xmlns:p14="http://schemas.microsoft.com/office/powerpoint/2010/main" val="27302667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122</a:t>
            </a:fld>
            <a:endParaRPr lang="en-US" dirty="0"/>
          </a:p>
        </p:txBody>
      </p:sp>
    </p:spTree>
    <p:extLst>
      <p:ext uri="{BB962C8B-B14F-4D97-AF65-F5344CB8AC3E}">
        <p14:creationId xmlns:p14="http://schemas.microsoft.com/office/powerpoint/2010/main" val="424234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15</a:t>
            </a:fld>
            <a:endParaRPr lang="en-US" dirty="0"/>
          </a:p>
        </p:txBody>
      </p:sp>
    </p:spTree>
    <p:extLst>
      <p:ext uri="{BB962C8B-B14F-4D97-AF65-F5344CB8AC3E}">
        <p14:creationId xmlns:p14="http://schemas.microsoft.com/office/powerpoint/2010/main" val="42614515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123</a:t>
            </a:fld>
            <a:endParaRPr lang="en-US" dirty="0"/>
          </a:p>
        </p:txBody>
      </p:sp>
    </p:spTree>
    <p:extLst>
      <p:ext uri="{BB962C8B-B14F-4D97-AF65-F5344CB8AC3E}">
        <p14:creationId xmlns:p14="http://schemas.microsoft.com/office/powerpoint/2010/main" val="38850551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124</a:t>
            </a:fld>
            <a:endParaRPr lang="en-US" dirty="0"/>
          </a:p>
        </p:txBody>
      </p:sp>
    </p:spTree>
    <p:extLst>
      <p:ext uri="{BB962C8B-B14F-4D97-AF65-F5344CB8AC3E}">
        <p14:creationId xmlns:p14="http://schemas.microsoft.com/office/powerpoint/2010/main" val="23106505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126</a:t>
            </a:fld>
            <a:endParaRPr lang="en-US" dirty="0"/>
          </a:p>
        </p:txBody>
      </p:sp>
    </p:spTree>
    <p:extLst>
      <p:ext uri="{BB962C8B-B14F-4D97-AF65-F5344CB8AC3E}">
        <p14:creationId xmlns:p14="http://schemas.microsoft.com/office/powerpoint/2010/main" val="38800805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127</a:t>
            </a:fld>
            <a:endParaRPr lang="en-US" dirty="0"/>
          </a:p>
        </p:txBody>
      </p:sp>
    </p:spTree>
    <p:extLst>
      <p:ext uri="{BB962C8B-B14F-4D97-AF65-F5344CB8AC3E}">
        <p14:creationId xmlns:p14="http://schemas.microsoft.com/office/powerpoint/2010/main" val="37831059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128</a:t>
            </a:fld>
            <a:endParaRPr lang="en-US" dirty="0"/>
          </a:p>
        </p:txBody>
      </p:sp>
    </p:spTree>
    <p:extLst>
      <p:ext uri="{BB962C8B-B14F-4D97-AF65-F5344CB8AC3E}">
        <p14:creationId xmlns:p14="http://schemas.microsoft.com/office/powerpoint/2010/main" val="17201430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129</a:t>
            </a:fld>
            <a:endParaRPr lang="en-US" dirty="0"/>
          </a:p>
        </p:txBody>
      </p:sp>
    </p:spTree>
    <p:extLst>
      <p:ext uri="{BB962C8B-B14F-4D97-AF65-F5344CB8AC3E}">
        <p14:creationId xmlns:p14="http://schemas.microsoft.com/office/powerpoint/2010/main" val="40845635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131</a:t>
            </a:fld>
            <a:endParaRPr lang="en-US" dirty="0"/>
          </a:p>
        </p:txBody>
      </p:sp>
    </p:spTree>
    <p:extLst>
      <p:ext uri="{BB962C8B-B14F-4D97-AF65-F5344CB8AC3E}">
        <p14:creationId xmlns:p14="http://schemas.microsoft.com/office/powerpoint/2010/main" val="14384495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132</a:t>
            </a:fld>
            <a:endParaRPr lang="en-US" dirty="0"/>
          </a:p>
        </p:txBody>
      </p:sp>
    </p:spTree>
    <p:extLst>
      <p:ext uri="{BB962C8B-B14F-4D97-AF65-F5344CB8AC3E}">
        <p14:creationId xmlns:p14="http://schemas.microsoft.com/office/powerpoint/2010/main" val="4839319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133</a:t>
            </a:fld>
            <a:endParaRPr lang="en-US" dirty="0"/>
          </a:p>
        </p:txBody>
      </p:sp>
    </p:spTree>
    <p:extLst>
      <p:ext uri="{BB962C8B-B14F-4D97-AF65-F5344CB8AC3E}">
        <p14:creationId xmlns:p14="http://schemas.microsoft.com/office/powerpoint/2010/main" val="32021767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Blower, et.</a:t>
            </a:r>
            <a:r>
              <a:rPr lang="en-US" baseline="0" dirty="0" smtClean="0"/>
              <a:t> al, </a:t>
            </a:r>
            <a:r>
              <a:rPr lang="en-US" dirty="0" smtClean="0"/>
              <a:t>Transportation Research Record (2010).</a:t>
            </a:r>
          </a:p>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134</a:t>
            </a:fld>
            <a:endParaRPr lang="en-US" dirty="0"/>
          </a:p>
        </p:txBody>
      </p:sp>
    </p:spTree>
    <p:extLst>
      <p:ext uri="{BB962C8B-B14F-4D97-AF65-F5344CB8AC3E}">
        <p14:creationId xmlns:p14="http://schemas.microsoft.com/office/powerpoint/2010/main" val="244744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16</a:t>
            </a:fld>
            <a:endParaRPr lang="en-US" dirty="0"/>
          </a:p>
        </p:txBody>
      </p:sp>
    </p:spTree>
    <p:extLst>
      <p:ext uri="{BB962C8B-B14F-4D97-AF65-F5344CB8AC3E}">
        <p14:creationId xmlns:p14="http://schemas.microsoft.com/office/powerpoint/2010/main" val="42614515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135</a:t>
            </a:fld>
            <a:endParaRPr lang="en-US" dirty="0"/>
          </a:p>
        </p:txBody>
      </p:sp>
    </p:spTree>
    <p:extLst>
      <p:ext uri="{BB962C8B-B14F-4D97-AF65-F5344CB8AC3E}">
        <p14:creationId xmlns:p14="http://schemas.microsoft.com/office/powerpoint/2010/main" val="3998290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136</a:t>
            </a:fld>
            <a:endParaRPr lang="en-US" dirty="0"/>
          </a:p>
        </p:txBody>
      </p:sp>
    </p:spTree>
    <p:extLst>
      <p:ext uri="{BB962C8B-B14F-4D97-AF65-F5344CB8AC3E}">
        <p14:creationId xmlns:p14="http://schemas.microsoft.com/office/powerpoint/2010/main" val="11804479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137</a:t>
            </a:fld>
            <a:endParaRPr lang="en-US" dirty="0"/>
          </a:p>
        </p:txBody>
      </p:sp>
    </p:spTree>
    <p:extLst>
      <p:ext uri="{BB962C8B-B14F-4D97-AF65-F5344CB8AC3E}">
        <p14:creationId xmlns:p14="http://schemas.microsoft.com/office/powerpoint/2010/main" val="30467828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138</a:t>
            </a:fld>
            <a:endParaRPr lang="en-US" dirty="0"/>
          </a:p>
        </p:txBody>
      </p:sp>
    </p:spTree>
    <p:extLst>
      <p:ext uri="{BB962C8B-B14F-4D97-AF65-F5344CB8AC3E}">
        <p14:creationId xmlns:p14="http://schemas.microsoft.com/office/powerpoint/2010/main" val="33422398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139</a:t>
            </a:fld>
            <a:endParaRPr lang="en-US" dirty="0"/>
          </a:p>
        </p:txBody>
      </p:sp>
    </p:spTree>
    <p:extLst>
      <p:ext uri="{BB962C8B-B14F-4D97-AF65-F5344CB8AC3E}">
        <p14:creationId xmlns:p14="http://schemas.microsoft.com/office/powerpoint/2010/main" val="39773346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141</a:t>
            </a:fld>
            <a:endParaRPr lang="en-US" dirty="0"/>
          </a:p>
        </p:txBody>
      </p:sp>
    </p:spTree>
    <p:extLst>
      <p:ext uri="{BB962C8B-B14F-4D97-AF65-F5344CB8AC3E}">
        <p14:creationId xmlns:p14="http://schemas.microsoft.com/office/powerpoint/2010/main" val="5461272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142</a:t>
            </a:fld>
            <a:endParaRPr lang="en-US" dirty="0"/>
          </a:p>
        </p:txBody>
      </p:sp>
    </p:spTree>
    <p:extLst>
      <p:ext uri="{BB962C8B-B14F-4D97-AF65-F5344CB8AC3E}">
        <p14:creationId xmlns:p14="http://schemas.microsoft.com/office/powerpoint/2010/main" val="18365394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144</a:t>
            </a:fld>
            <a:endParaRPr lang="en-US" dirty="0"/>
          </a:p>
        </p:txBody>
      </p:sp>
    </p:spTree>
    <p:extLst>
      <p:ext uri="{BB962C8B-B14F-4D97-AF65-F5344CB8AC3E}">
        <p14:creationId xmlns:p14="http://schemas.microsoft.com/office/powerpoint/2010/main" val="8708678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145</a:t>
            </a:fld>
            <a:endParaRPr lang="en-US" dirty="0"/>
          </a:p>
        </p:txBody>
      </p:sp>
    </p:spTree>
    <p:extLst>
      <p:ext uri="{BB962C8B-B14F-4D97-AF65-F5344CB8AC3E}">
        <p14:creationId xmlns:p14="http://schemas.microsoft.com/office/powerpoint/2010/main" val="29758436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146</a:t>
            </a:fld>
            <a:endParaRPr lang="en-US" dirty="0"/>
          </a:p>
        </p:txBody>
      </p:sp>
    </p:spTree>
    <p:extLst>
      <p:ext uri="{BB962C8B-B14F-4D97-AF65-F5344CB8AC3E}">
        <p14:creationId xmlns:p14="http://schemas.microsoft.com/office/powerpoint/2010/main" val="65323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17</a:t>
            </a:fld>
            <a:endParaRPr lang="en-US" dirty="0"/>
          </a:p>
        </p:txBody>
      </p:sp>
    </p:spTree>
    <p:extLst>
      <p:ext uri="{BB962C8B-B14F-4D97-AF65-F5344CB8AC3E}">
        <p14:creationId xmlns:p14="http://schemas.microsoft.com/office/powerpoint/2010/main" val="42614515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147</a:t>
            </a:fld>
            <a:endParaRPr lang="en-US" dirty="0"/>
          </a:p>
        </p:txBody>
      </p:sp>
    </p:spTree>
    <p:extLst>
      <p:ext uri="{BB962C8B-B14F-4D97-AF65-F5344CB8AC3E}">
        <p14:creationId xmlns:p14="http://schemas.microsoft.com/office/powerpoint/2010/main" val="39455964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148</a:t>
            </a:fld>
            <a:endParaRPr lang="en-US" dirty="0"/>
          </a:p>
        </p:txBody>
      </p:sp>
    </p:spTree>
    <p:extLst>
      <p:ext uri="{BB962C8B-B14F-4D97-AF65-F5344CB8AC3E}">
        <p14:creationId xmlns:p14="http://schemas.microsoft.com/office/powerpoint/2010/main" val="32406017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149</a:t>
            </a:fld>
            <a:endParaRPr lang="en-US" dirty="0"/>
          </a:p>
        </p:txBody>
      </p:sp>
    </p:spTree>
    <p:extLst>
      <p:ext uri="{BB962C8B-B14F-4D97-AF65-F5344CB8AC3E}">
        <p14:creationId xmlns:p14="http://schemas.microsoft.com/office/powerpoint/2010/main" val="29264369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150</a:t>
            </a:fld>
            <a:endParaRPr lang="en-US" dirty="0"/>
          </a:p>
        </p:txBody>
      </p:sp>
    </p:spTree>
    <p:extLst>
      <p:ext uri="{BB962C8B-B14F-4D97-AF65-F5344CB8AC3E}">
        <p14:creationId xmlns:p14="http://schemas.microsoft.com/office/powerpoint/2010/main" val="2283775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151</a:t>
            </a:fld>
            <a:endParaRPr lang="en-US" dirty="0"/>
          </a:p>
        </p:txBody>
      </p:sp>
    </p:spTree>
    <p:extLst>
      <p:ext uri="{BB962C8B-B14F-4D97-AF65-F5344CB8AC3E}">
        <p14:creationId xmlns:p14="http://schemas.microsoft.com/office/powerpoint/2010/main" val="9721424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152</a:t>
            </a:fld>
            <a:endParaRPr lang="en-US" dirty="0"/>
          </a:p>
        </p:txBody>
      </p:sp>
    </p:spTree>
    <p:extLst>
      <p:ext uri="{BB962C8B-B14F-4D97-AF65-F5344CB8AC3E}">
        <p14:creationId xmlns:p14="http://schemas.microsoft.com/office/powerpoint/2010/main" val="33719349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153</a:t>
            </a:fld>
            <a:endParaRPr lang="en-US" dirty="0"/>
          </a:p>
        </p:txBody>
      </p:sp>
    </p:spTree>
    <p:extLst>
      <p:ext uri="{BB962C8B-B14F-4D97-AF65-F5344CB8AC3E}">
        <p14:creationId xmlns:p14="http://schemas.microsoft.com/office/powerpoint/2010/main" val="22547664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154</a:t>
            </a:fld>
            <a:endParaRPr lang="en-US" dirty="0"/>
          </a:p>
        </p:txBody>
      </p:sp>
    </p:spTree>
    <p:extLst>
      <p:ext uri="{BB962C8B-B14F-4D97-AF65-F5344CB8AC3E}">
        <p14:creationId xmlns:p14="http://schemas.microsoft.com/office/powerpoint/2010/main" val="33982384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155</a:t>
            </a:fld>
            <a:endParaRPr lang="en-US" dirty="0"/>
          </a:p>
        </p:txBody>
      </p:sp>
    </p:spTree>
    <p:extLst>
      <p:ext uri="{BB962C8B-B14F-4D97-AF65-F5344CB8AC3E}">
        <p14:creationId xmlns:p14="http://schemas.microsoft.com/office/powerpoint/2010/main" val="39837537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156</a:t>
            </a:fld>
            <a:endParaRPr lang="en-US" dirty="0"/>
          </a:p>
        </p:txBody>
      </p:sp>
    </p:spTree>
    <p:extLst>
      <p:ext uri="{BB962C8B-B14F-4D97-AF65-F5344CB8AC3E}">
        <p14:creationId xmlns:p14="http://schemas.microsoft.com/office/powerpoint/2010/main" val="2108013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19</a:t>
            </a:fld>
            <a:endParaRPr lang="en-US" dirty="0"/>
          </a:p>
        </p:txBody>
      </p:sp>
    </p:spTree>
    <p:extLst>
      <p:ext uri="{BB962C8B-B14F-4D97-AF65-F5344CB8AC3E}">
        <p14:creationId xmlns:p14="http://schemas.microsoft.com/office/powerpoint/2010/main" val="426145152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157</a:t>
            </a:fld>
            <a:endParaRPr lang="en-US" dirty="0"/>
          </a:p>
        </p:txBody>
      </p:sp>
    </p:spTree>
    <p:extLst>
      <p:ext uri="{BB962C8B-B14F-4D97-AF65-F5344CB8AC3E}">
        <p14:creationId xmlns:p14="http://schemas.microsoft.com/office/powerpoint/2010/main" val="28605426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158</a:t>
            </a:fld>
            <a:endParaRPr lang="en-US" dirty="0"/>
          </a:p>
        </p:txBody>
      </p:sp>
    </p:spTree>
    <p:extLst>
      <p:ext uri="{BB962C8B-B14F-4D97-AF65-F5344CB8AC3E}">
        <p14:creationId xmlns:p14="http://schemas.microsoft.com/office/powerpoint/2010/main" val="40324748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159</a:t>
            </a:fld>
            <a:endParaRPr lang="en-US" dirty="0"/>
          </a:p>
        </p:txBody>
      </p:sp>
    </p:spTree>
    <p:extLst>
      <p:ext uri="{BB962C8B-B14F-4D97-AF65-F5344CB8AC3E}">
        <p14:creationId xmlns:p14="http://schemas.microsoft.com/office/powerpoint/2010/main" val="669634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161</a:t>
            </a:fld>
            <a:endParaRPr lang="en-US" dirty="0"/>
          </a:p>
        </p:txBody>
      </p:sp>
    </p:spTree>
    <p:extLst>
      <p:ext uri="{BB962C8B-B14F-4D97-AF65-F5344CB8AC3E}">
        <p14:creationId xmlns:p14="http://schemas.microsoft.com/office/powerpoint/2010/main" val="7908122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162</a:t>
            </a:fld>
            <a:endParaRPr lang="en-US" dirty="0"/>
          </a:p>
        </p:txBody>
      </p:sp>
    </p:spTree>
    <p:extLst>
      <p:ext uri="{BB962C8B-B14F-4D97-AF65-F5344CB8AC3E}">
        <p14:creationId xmlns:p14="http://schemas.microsoft.com/office/powerpoint/2010/main" val="421533634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163</a:t>
            </a:fld>
            <a:endParaRPr lang="en-US" dirty="0"/>
          </a:p>
        </p:txBody>
      </p:sp>
    </p:spTree>
    <p:extLst>
      <p:ext uri="{BB962C8B-B14F-4D97-AF65-F5344CB8AC3E}">
        <p14:creationId xmlns:p14="http://schemas.microsoft.com/office/powerpoint/2010/main" val="119072363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164</a:t>
            </a:fld>
            <a:endParaRPr lang="en-US" dirty="0"/>
          </a:p>
        </p:txBody>
      </p:sp>
    </p:spTree>
    <p:extLst>
      <p:ext uri="{BB962C8B-B14F-4D97-AF65-F5344CB8AC3E}">
        <p14:creationId xmlns:p14="http://schemas.microsoft.com/office/powerpoint/2010/main" val="63782268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166</a:t>
            </a:fld>
            <a:endParaRPr lang="en-US" dirty="0"/>
          </a:p>
        </p:txBody>
      </p:sp>
    </p:spTree>
    <p:extLst>
      <p:ext uri="{BB962C8B-B14F-4D97-AF65-F5344CB8AC3E}">
        <p14:creationId xmlns:p14="http://schemas.microsoft.com/office/powerpoint/2010/main" val="24624256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167</a:t>
            </a:fld>
            <a:endParaRPr lang="en-US" dirty="0"/>
          </a:p>
        </p:txBody>
      </p:sp>
    </p:spTree>
    <p:extLst>
      <p:ext uri="{BB962C8B-B14F-4D97-AF65-F5344CB8AC3E}">
        <p14:creationId xmlns:p14="http://schemas.microsoft.com/office/powerpoint/2010/main" val="1682295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168</a:t>
            </a:fld>
            <a:endParaRPr lang="en-US" dirty="0"/>
          </a:p>
        </p:txBody>
      </p:sp>
    </p:spTree>
    <p:extLst>
      <p:ext uri="{BB962C8B-B14F-4D97-AF65-F5344CB8AC3E}">
        <p14:creationId xmlns:p14="http://schemas.microsoft.com/office/powerpoint/2010/main" val="3448836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20</a:t>
            </a:fld>
            <a:endParaRPr lang="en-US" dirty="0"/>
          </a:p>
        </p:txBody>
      </p:sp>
    </p:spTree>
    <p:extLst>
      <p:ext uri="{BB962C8B-B14F-4D97-AF65-F5344CB8AC3E}">
        <p14:creationId xmlns:p14="http://schemas.microsoft.com/office/powerpoint/2010/main" val="42614515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169</a:t>
            </a:fld>
            <a:endParaRPr lang="en-US" dirty="0"/>
          </a:p>
        </p:txBody>
      </p:sp>
    </p:spTree>
    <p:extLst>
      <p:ext uri="{BB962C8B-B14F-4D97-AF65-F5344CB8AC3E}">
        <p14:creationId xmlns:p14="http://schemas.microsoft.com/office/powerpoint/2010/main" val="41076244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170</a:t>
            </a:fld>
            <a:endParaRPr lang="en-US" dirty="0"/>
          </a:p>
        </p:txBody>
      </p:sp>
    </p:spTree>
    <p:extLst>
      <p:ext uri="{BB962C8B-B14F-4D97-AF65-F5344CB8AC3E}">
        <p14:creationId xmlns:p14="http://schemas.microsoft.com/office/powerpoint/2010/main" val="16358182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172</a:t>
            </a:fld>
            <a:endParaRPr lang="en-US" dirty="0"/>
          </a:p>
        </p:txBody>
      </p:sp>
    </p:spTree>
    <p:extLst>
      <p:ext uri="{BB962C8B-B14F-4D97-AF65-F5344CB8AC3E}">
        <p14:creationId xmlns:p14="http://schemas.microsoft.com/office/powerpoint/2010/main" val="34257826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173</a:t>
            </a:fld>
            <a:endParaRPr lang="en-US" dirty="0"/>
          </a:p>
        </p:txBody>
      </p:sp>
    </p:spTree>
    <p:extLst>
      <p:ext uri="{BB962C8B-B14F-4D97-AF65-F5344CB8AC3E}">
        <p14:creationId xmlns:p14="http://schemas.microsoft.com/office/powerpoint/2010/main" val="16904219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174</a:t>
            </a:fld>
            <a:endParaRPr lang="en-US" dirty="0"/>
          </a:p>
        </p:txBody>
      </p:sp>
    </p:spTree>
    <p:extLst>
      <p:ext uri="{BB962C8B-B14F-4D97-AF65-F5344CB8AC3E}">
        <p14:creationId xmlns:p14="http://schemas.microsoft.com/office/powerpoint/2010/main" val="41927084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175</a:t>
            </a:fld>
            <a:endParaRPr lang="en-US" dirty="0"/>
          </a:p>
        </p:txBody>
      </p:sp>
    </p:spTree>
    <p:extLst>
      <p:ext uri="{BB962C8B-B14F-4D97-AF65-F5344CB8AC3E}">
        <p14:creationId xmlns:p14="http://schemas.microsoft.com/office/powerpoint/2010/main" val="14615479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177</a:t>
            </a:fld>
            <a:endParaRPr lang="en-US" dirty="0"/>
          </a:p>
        </p:txBody>
      </p:sp>
    </p:spTree>
    <p:extLst>
      <p:ext uri="{BB962C8B-B14F-4D97-AF65-F5344CB8AC3E}">
        <p14:creationId xmlns:p14="http://schemas.microsoft.com/office/powerpoint/2010/main" val="4734154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178</a:t>
            </a:fld>
            <a:endParaRPr lang="en-US" dirty="0"/>
          </a:p>
        </p:txBody>
      </p:sp>
    </p:spTree>
    <p:extLst>
      <p:ext uri="{BB962C8B-B14F-4D97-AF65-F5344CB8AC3E}">
        <p14:creationId xmlns:p14="http://schemas.microsoft.com/office/powerpoint/2010/main" val="386570767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179</a:t>
            </a:fld>
            <a:endParaRPr lang="en-US" dirty="0"/>
          </a:p>
        </p:txBody>
      </p:sp>
    </p:spTree>
    <p:extLst>
      <p:ext uri="{BB962C8B-B14F-4D97-AF65-F5344CB8AC3E}">
        <p14:creationId xmlns:p14="http://schemas.microsoft.com/office/powerpoint/2010/main" val="10572982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8A897-A01E-6B4C-9E04-330B40BE44F4}" type="slidenum">
              <a:rPr lang="en-US" smtClean="0"/>
              <a:pPr/>
              <a:t>181</a:t>
            </a:fld>
            <a:endParaRPr lang="en-US" dirty="0"/>
          </a:p>
        </p:txBody>
      </p:sp>
    </p:spTree>
    <p:extLst>
      <p:ext uri="{BB962C8B-B14F-4D97-AF65-F5344CB8AC3E}">
        <p14:creationId xmlns:p14="http://schemas.microsoft.com/office/powerpoint/2010/main" val="79805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ACD52F1-736E-4108-947E-278B6C815E01}" type="datetime4">
              <a:rPr lang="en-US" smtClean="0"/>
              <a:t>February 17, 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BC41667-7291-42E8-B00B-345BA5840895}" type="slidenum">
              <a:rPr/>
              <a:pPr/>
              <a:t>‹#›</a:t>
            </a:fld>
            <a:endParaRPr/>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1688E-A577-4839-9F77-10B8EA74A7AA}" type="datetime4">
              <a:rPr lang="en-US" smtClean="0"/>
              <a:t>February 17,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D462E19-8DE9-438D-82D6-19BE0586BB95}" type="datetime4">
              <a:rPr lang="en-US" smtClean="0"/>
              <a:t>February 17,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EA748928-8A33-4F65-A9FB-23D4F6B7566F}" type="datetime4">
              <a:rPr lang="en-US" smtClean="0"/>
              <a:t>February 17,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C64740A-D68E-477A-8308-0BA698CAB4E7}" type="datetime4">
              <a:rPr lang="en-US" smtClean="0"/>
              <a:t>February 17,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dirty="0"/>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0C374F53-893B-46F3-93FD-7EA07E9F70EC}" type="datetime4">
              <a:rPr lang="en-US" smtClean="0"/>
              <a:t>February 17, 2017</a:t>
            </a:fld>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dirty="0"/>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dirty="0"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Ref idx="1002">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12FB06-E880-41AF-B270-DE56DA0B4FD4}" type="datetime4">
              <a:rPr lang="en-US" smtClean="0"/>
              <a:t>February 17, 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9E519841-B96A-4DD9-B158-9961937F6A4E}" type="slidenum">
              <a:rPr/>
              <a:pPr/>
              <a:t>‹#›</a:t>
            </a:fld>
            <a:endParaRPr/>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587681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6050E6E-6749-42D9-AFEC-943BECD67DDD}" type="datetime4">
              <a:rPr lang="en-US" smtClean="0"/>
              <a:t>February 17,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2776923-9B3C-43D4-8252-1ACAFFE4A13A}" type="datetime4">
              <a:rPr lang="en-US" smtClean="0"/>
              <a:t>February 17, 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1B51014-E2B6-4714-AE25-618FC86732A9}" type="datetime4">
              <a:rPr lang="en-US" smtClean="0"/>
              <a:t>February 17, 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dirty="0"/>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F8F36-E85D-499A-A569-D8C1FAB1327C}" type="datetime4">
              <a:rPr lang="en-US" smtClean="0"/>
              <a:t>February 17, 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82D6D-6D81-4ADC-B84F-EB728D2BC98E}" type="datetime4">
              <a:rPr lang="en-US" smtClean="0"/>
              <a:t>February 17,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dirty="0"/>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2442A-C770-46F3-98AD-0794E3AEFFA3}" type="datetime4">
              <a:rPr lang="en-US" smtClean="0"/>
              <a:t>February 17, 2017</a:t>
            </a:fld>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p:transition>
  <p:timing>
    <p:tnLst>
      <p:par>
        <p:cTn id="1" dur="indefinite" restart="never" nodeType="tmRoot"/>
      </p:par>
    </p:tnLst>
  </p:timing>
  <p:hf hdr="0" ftr="0" dt="0"/>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2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4.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4.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4.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4.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4.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4.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4.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4.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4.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4.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4.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4.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4.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4.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4.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4.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4.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4.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4.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4.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4.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4.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4.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4.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4.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4.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4.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4.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4.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4.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4.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4.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4.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4.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4.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4.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4.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4.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4.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4.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4.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4.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4.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4.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4.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4.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4.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4.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4.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4.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4.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4.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4.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4.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4.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4.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4.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4.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4.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4.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4.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4.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4.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4.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4.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4.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4.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4.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4.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4.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4.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4.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4.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4.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4.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4.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4.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4.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4.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4.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4.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4.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4.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4.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4.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4.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4.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4.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4.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4.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4.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4.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4.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4.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4.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4.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4.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4.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4.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4.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4.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4.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4.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4.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4.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21065879">
            <a:off x="75519" y="1107430"/>
            <a:ext cx="4514703" cy="2677656"/>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Pilot/Escort </a:t>
            </a:r>
            <a:r>
              <a:rPr lang="en-US" sz="5400" b="1" dirty="0" smtClean="0">
                <a:solidFill>
                  <a:srgbClr val="F9E3D2"/>
                </a:solidFill>
                <a:latin typeface="Britannic Bold"/>
                <a:cs typeface="Britannic Bold"/>
              </a:rPr>
              <a:t>Certification Course</a:t>
            </a:r>
            <a:endParaRPr lang="en-US" sz="5400" b="1" dirty="0">
              <a:solidFill>
                <a:srgbClr val="F9E3D2"/>
              </a:solidFill>
              <a:latin typeface="Britannic Bold"/>
              <a:cs typeface="Britannic Bold"/>
            </a:endParaRPr>
          </a:p>
        </p:txBody>
      </p:sp>
      <p:sp>
        <p:nvSpPr>
          <p:cNvPr id="2" name="Slide Number Placeholder 1"/>
          <p:cNvSpPr>
            <a:spLocks noGrp="1"/>
          </p:cNvSpPr>
          <p:nvPr>
            <p:ph type="sldNum" sz="quarter" idx="12"/>
          </p:nvPr>
        </p:nvSpPr>
        <p:spPr/>
        <p:txBody>
          <a:bodyPr/>
          <a:lstStyle/>
          <a:p>
            <a:fld id="{7BC41667-7291-42E8-B00B-345BA5840895}" type="slidenum">
              <a:rPr lang="en-US" smtClean="0"/>
              <a:pPr/>
              <a:t>1</a:t>
            </a:fld>
            <a:endParaRPr lang="en-US"/>
          </a:p>
        </p:txBody>
      </p:sp>
    </p:spTree>
    <p:extLst>
      <p:ext uri="{BB962C8B-B14F-4D97-AF65-F5344CB8AC3E}">
        <p14:creationId xmlns:p14="http://schemas.microsoft.com/office/powerpoint/2010/main" val="78705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Course Topics and Timetable</a:t>
            </a:r>
            <a:endParaRPr lang="en-US" sz="3600" dirty="0">
              <a:latin typeface="Optima ExtraBlack"/>
              <a:cs typeface="Optima ExtraBlack"/>
            </a:endParaRPr>
          </a:p>
        </p:txBody>
      </p:sp>
      <p:sp>
        <p:nvSpPr>
          <p:cNvPr id="8" name="TextBox 7"/>
          <p:cNvSpPr txBox="1"/>
          <p:nvPr/>
        </p:nvSpPr>
        <p:spPr>
          <a:xfrm>
            <a:off x="466971" y="1253800"/>
            <a:ext cx="8533002" cy="3785652"/>
          </a:xfrm>
          <a:prstGeom prst="rect">
            <a:avLst/>
          </a:prstGeom>
          <a:noFill/>
        </p:spPr>
        <p:txBody>
          <a:bodyPr wrap="square" rtlCol="0">
            <a:spAutoFit/>
          </a:bodyPr>
          <a:lstStyle/>
          <a:p>
            <a:endParaRPr lang="en-US" sz="3000" dirty="0" smtClean="0">
              <a:latin typeface="Optima"/>
              <a:cs typeface="Optima"/>
            </a:endParaRPr>
          </a:p>
          <a:p>
            <a:r>
              <a:rPr lang="en-US" sz="3000" dirty="0" smtClean="0">
                <a:latin typeface="Optima"/>
                <a:cs typeface="Optima"/>
              </a:rPr>
              <a:t>10:15 -11:45  Modules 3 and 4</a:t>
            </a:r>
          </a:p>
          <a:p>
            <a:pPr lvl="4"/>
            <a:r>
              <a:rPr lang="en-US" sz="3000" dirty="0" smtClean="0">
                <a:latin typeface="Optima"/>
                <a:cs typeface="Optima"/>
              </a:rPr>
              <a:t>     Route Planning/Route </a:t>
            </a:r>
            <a:r>
              <a:rPr lang="en-US" sz="3000" dirty="0">
                <a:latin typeface="Optima"/>
                <a:cs typeface="Optima"/>
              </a:rPr>
              <a:t>S</a:t>
            </a:r>
            <a:r>
              <a:rPr lang="en-US" sz="3000" dirty="0" smtClean="0">
                <a:latin typeface="Optima"/>
                <a:cs typeface="Optima"/>
              </a:rPr>
              <a:t>urveys</a:t>
            </a:r>
          </a:p>
          <a:p>
            <a:pPr lvl="4"/>
            <a:r>
              <a:rPr lang="en-US" sz="3000" dirty="0" smtClean="0">
                <a:latin typeface="Optima"/>
                <a:cs typeface="Optima"/>
              </a:rPr>
              <a:t>     Pre-trip Activities</a:t>
            </a:r>
          </a:p>
          <a:p>
            <a:endParaRPr lang="en-US" sz="3000" dirty="0" smtClean="0">
              <a:latin typeface="Optima"/>
              <a:cs typeface="Optima"/>
            </a:endParaRPr>
          </a:p>
          <a:p>
            <a:r>
              <a:rPr lang="en-US" sz="3000" dirty="0" smtClean="0">
                <a:latin typeface="Optima"/>
                <a:cs typeface="Optima"/>
              </a:rPr>
              <a:t>11:45 – 1:00   Lunch Break</a:t>
            </a:r>
          </a:p>
          <a:p>
            <a:r>
              <a:rPr lang="en-US" sz="3000" dirty="0" smtClean="0">
                <a:latin typeface="Optima"/>
                <a:cs typeface="Optima"/>
              </a:rPr>
              <a:t>		     Paperwork Issues</a:t>
            </a:r>
          </a:p>
          <a:p>
            <a:endParaRPr lang="en-US" sz="30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10</a:t>
            </a:fld>
            <a:endParaRPr lang="en-US"/>
          </a:p>
        </p:txBody>
      </p:sp>
    </p:spTree>
    <p:extLst>
      <p:ext uri="{BB962C8B-B14F-4D97-AF65-F5344CB8AC3E}">
        <p14:creationId xmlns:p14="http://schemas.microsoft.com/office/powerpoint/2010/main" val="304582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7" y="1595026"/>
            <a:ext cx="8422769" cy="5632312"/>
          </a:xfrm>
          <a:prstGeom prst="rect">
            <a:avLst/>
          </a:prstGeom>
          <a:noFill/>
        </p:spPr>
        <p:txBody>
          <a:bodyPr wrap="square" rtlCol="0">
            <a:spAutoFit/>
          </a:bodyPr>
          <a:lstStyle/>
          <a:p>
            <a:r>
              <a:rPr lang="en-US" sz="3600" dirty="0" smtClean="0">
                <a:latin typeface="Optima"/>
                <a:cs typeface="Optima"/>
              </a:rPr>
              <a:t>What equipment/materials are needed to conduct a route survey?</a:t>
            </a:r>
          </a:p>
          <a:p>
            <a:r>
              <a:rPr lang="en-US" sz="3600" dirty="0" smtClean="0">
                <a:latin typeface="Optima"/>
                <a:cs typeface="Optima"/>
              </a:rPr>
              <a:t> </a:t>
            </a:r>
          </a:p>
          <a:p>
            <a:r>
              <a:rPr lang="en-US" sz="3600" dirty="0" smtClean="0">
                <a:latin typeface="Optima"/>
                <a:cs typeface="Optima"/>
              </a:rPr>
              <a:t>What safety equipment should be used when conducting a route survey?</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100</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7" y="1595026"/>
            <a:ext cx="8422769" cy="5632312"/>
          </a:xfrm>
          <a:prstGeom prst="rect">
            <a:avLst/>
          </a:prstGeom>
          <a:noFill/>
        </p:spPr>
        <p:txBody>
          <a:bodyPr wrap="square" rtlCol="0">
            <a:spAutoFit/>
          </a:bodyPr>
          <a:lstStyle/>
          <a:p>
            <a:r>
              <a:rPr lang="en-US" sz="3600" dirty="0" smtClean="0">
                <a:latin typeface="Optima"/>
                <a:cs typeface="Optima"/>
              </a:rPr>
              <a:t>What should be included in a route survey? </a:t>
            </a:r>
          </a:p>
          <a:p>
            <a:endParaRPr lang="en-US" sz="3600" dirty="0" smtClean="0">
              <a:latin typeface="Optima"/>
              <a:cs typeface="Optima"/>
            </a:endParaRPr>
          </a:p>
          <a:p>
            <a:r>
              <a:rPr lang="en-US" sz="3600" dirty="0" smtClean="0">
                <a:latin typeface="Optima"/>
                <a:cs typeface="Optima"/>
              </a:rPr>
              <a:t>Under what two conditions do railroad crossings become most hazardous?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101</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867941"/>
            <a:ext cx="3815832" cy="2369880"/>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Four</a:t>
            </a:r>
          </a:p>
          <a:p>
            <a:pPr algn="ctr"/>
            <a:r>
              <a:rPr lang="en-US" sz="4000" b="1" dirty="0" smtClean="0">
                <a:solidFill>
                  <a:srgbClr val="F9E3D2"/>
                </a:solidFill>
                <a:latin typeface="Britannic Bold"/>
                <a:cs typeface="Britannic Bold"/>
              </a:rPr>
              <a:t>Lesson One</a:t>
            </a:r>
            <a:endParaRPr lang="en-US" sz="4000" b="1" dirty="0">
              <a:solidFill>
                <a:srgbClr val="F9E3D2"/>
              </a:solidFill>
              <a:latin typeface="Britannic Bold"/>
              <a:cs typeface="Britannic Bold"/>
            </a:endParaRPr>
          </a:p>
        </p:txBody>
      </p:sp>
      <p:sp>
        <p:nvSpPr>
          <p:cNvPr id="3" name="TextBox 2"/>
          <p:cNvSpPr txBox="1"/>
          <p:nvPr/>
        </p:nvSpPr>
        <p:spPr>
          <a:xfrm>
            <a:off x="4516591" y="2432276"/>
            <a:ext cx="4444709" cy="2308324"/>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Pre-trip Planning Procedures</a:t>
            </a:r>
          </a:p>
          <a:p>
            <a:pPr>
              <a:lnSpc>
                <a:spcPct val="150000"/>
              </a:lnSpc>
              <a:buFont typeface="Arial"/>
              <a:buChar char="•"/>
            </a:pPr>
            <a:r>
              <a:rPr lang="en-US" sz="2400" b="1" dirty="0" smtClean="0">
                <a:latin typeface="Optima"/>
                <a:cs typeface="Optima"/>
              </a:rPr>
              <a:t>Assignment Confirmation</a:t>
            </a:r>
          </a:p>
          <a:p>
            <a:pPr>
              <a:lnSpc>
                <a:spcPct val="150000"/>
              </a:lnSpc>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102</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Pre-Trip Activities</a:t>
            </a:r>
            <a:endParaRPr lang="en-US" sz="3600" dirty="0">
              <a:latin typeface="Optima ExtraBlack"/>
              <a:cs typeface="Optima ExtraBlack"/>
            </a:endParaRPr>
          </a:p>
        </p:txBody>
      </p:sp>
      <p:sp>
        <p:nvSpPr>
          <p:cNvPr id="8" name="TextBox 7"/>
          <p:cNvSpPr txBox="1"/>
          <p:nvPr/>
        </p:nvSpPr>
        <p:spPr>
          <a:xfrm>
            <a:off x="394767" y="1520726"/>
            <a:ext cx="8422769" cy="5078314"/>
          </a:xfrm>
          <a:prstGeom prst="rect">
            <a:avLst/>
          </a:prstGeom>
          <a:noFill/>
        </p:spPr>
        <p:txBody>
          <a:bodyPr wrap="square" rtlCol="0">
            <a:spAutoFit/>
          </a:bodyPr>
          <a:lstStyle/>
          <a:p>
            <a:r>
              <a:rPr lang="en-US" sz="3600" dirty="0" smtClean="0">
                <a:latin typeface="Optima"/>
                <a:cs typeface="Optima"/>
              </a:rPr>
              <a:t>The goals of pre-trip planning activities include minimizing risks, informing all load movement team members of hazards, and avoiding delays.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103</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Pre-Trip Activities</a:t>
            </a:r>
            <a:endParaRPr lang="en-US" sz="3600" dirty="0">
              <a:latin typeface="Optima ExtraBlack"/>
              <a:cs typeface="Optima ExtraBlack"/>
            </a:endParaRPr>
          </a:p>
        </p:txBody>
      </p:sp>
      <p:sp>
        <p:nvSpPr>
          <p:cNvPr id="8" name="TextBox 7"/>
          <p:cNvSpPr txBox="1"/>
          <p:nvPr/>
        </p:nvSpPr>
        <p:spPr>
          <a:xfrm>
            <a:off x="394767" y="1508274"/>
            <a:ext cx="8422769" cy="5078314"/>
          </a:xfrm>
          <a:prstGeom prst="rect">
            <a:avLst/>
          </a:prstGeom>
          <a:noFill/>
        </p:spPr>
        <p:txBody>
          <a:bodyPr wrap="square" rtlCol="0">
            <a:spAutoFit/>
          </a:bodyPr>
          <a:lstStyle/>
          <a:p>
            <a:r>
              <a:rPr lang="en-US" sz="3600" dirty="0" smtClean="0">
                <a:latin typeface="Optima"/>
                <a:cs typeface="Optima"/>
              </a:rPr>
              <a:t>Cultivating an open climate is critical. Every member of the load movement team must be able to raise questions and concerns at any time.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104</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Contingency Planning</a:t>
            </a:r>
            <a:endParaRPr lang="en-US" sz="3600" dirty="0">
              <a:latin typeface="Optima ExtraBlack"/>
              <a:cs typeface="Optima ExtraBlack"/>
            </a:endParaRPr>
          </a:p>
        </p:txBody>
      </p:sp>
      <p:sp>
        <p:nvSpPr>
          <p:cNvPr id="8" name="TextBox 7"/>
          <p:cNvSpPr txBox="1"/>
          <p:nvPr/>
        </p:nvSpPr>
        <p:spPr>
          <a:xfrm>
            <a:off x="394767" y="1483370"/>
            <a:ext cx="8422769" cy="5816978"/>
          </a:xfrm>
          <a:prstGeom prst="rect">
            <a:avLst/>
          </a:prstGeom>
          <a:noFill/>
        </p:spPr>
        <p:txBody>
          <a:bodyPr wrap="square" rtlCol="0">
            <a:spAutoFit/>
          </a:bodyPr>
          <a:lstStyle/>
          <a:p>
            <a:r>
              <a:rPr lang="en-US" sz="3600" dirty="0" smtClean="0">
                <a:latin typeface="Optima"/>
                <a:cs typeface="Optima"/>
              </a:rPr>
              <a:t>Contingency planning involves preparing for the unexpected. This kind of planning focuses on the question: </a:t>
            </a:r>
          </a:p>
          <a:p>
            <a:endParaRPr lang="en-US" sz="3600" dirty="0" smtClean="0">
              <a:latin typeface="Optima"/>
              <a:cs typeface="Optima"/>
            </a:endParaRPr>
          </a:p>
          <a:p>
            <a:pPr algn="ctr"/>
            <a:r>
              <a:rPr lang="en-US" sz="4800" dirty="0" smtClean="0">
                <a:latin typeface="Optima"/>
                <a:cs typeface="Optima"/>
              </a:rPr>
              <a:t>“What if …?”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105</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Contingency Planning</a:t>
            </a:r>
            <a:endParaRPr lang="en-US" sz="3600" dirty="0">
              <a:latin typeface="Optima ExtraBlack"/>
              <a:cs typeface="Optima ExtraBlack"/>
            </a:endParaRPr>
          </a:p>
        </p:txBody>
      </p:sp>
      <p:sp>
        <p:nvSpPr>
          <p:cNvPr id="8" name="TextBox 7"/>
          <p:cNvSpPr txBox="1"/>
          <p:nvPr/>
        </p:nvSpPr>
        <p:spPr>
          <a:xfrm>
            <a:off x="394767" y="1483370"/>
            <a:ext cx="8422769" cy="5632312"/>
          </a:xfrm>
          <a:prstGeom prst="rect">
            <a:avLst/>
          </a:prstGeom>
          <a:noFill/>
        </p:spPr>
        <p:txBody>
          <a:bodyPr wrap="square" rtlCol="0">
            <a:spAutoFit/>
          </a:bodyPr>
          <a:lstStyle/>
          <a:p>
            <a:r>
              <a:rPr lang="en-US" sz="3600" dirty="0" smtClean="0">
                <a:latin typeface="Optima"/>
                <a:cs typeface="Optima"/>
              </a:rPr>
              <a:t>What if the load vehicle breaks down? Or an escort vehicle?</a:t>
            </a:r>
          </a:p>
          <a:p>
            <a:endParaRPr lang="en-US" sz="3600" dirty="0" smtClean="0">
              <a:latin typeface="Optima"/>
              <a:cs typeface="Optima"/>
            </a:endParaRPr>
          </a:p>
          <a:p>
            <a:r>
              <a:rPr lang="en-US" sz="3600" dirty="0" smtClean="0">
                <a:latin typeface="Optima"/>
                <a:cs typeface="Optima"/>
              </a:rPr>
              <a:t>What if the load strikes a bridge? Or becomes lodged at a railroad crossing?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106</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Contingency Planning</a:t>
            </a:r>
            <a:endParaRPr lang="en-US" sz="3600" dirty="0">
              <a:latin typeface="Optima ExtraBlack"/>
              <a:cs typeface="Optima ExtraBlack"/>
            </a:endParaRPr>
          </a:p>
        </p:txBody>
      </p:sp>
      <p:sp>
        <p:nvSpPr>
          <p:cNvPr id="8" name="TextBox 7"/>
          <p:cNvSpPr txBox="1"/>
          <p:nvPr/>
        </p:nvSpPr>
        <p:spPr>
          <a:xfrm>
            <a:off x="394767" y="1483370"/>
            <a:ext cx="8422769" cy="5632312"/>
          </a:xfrm>
          <a:prstGeom prst="rect">
            <a:avLst/>
          </a:prstGeom>
          <a:noFill/>
        </p:spPr>
        <p:txBody>
          <a:bodyPr wrap="square" rtlCol="0">
            <a:spAutoFit/>
          </a:bodyPr>
          <a:lstStyle/>
          <a:p>
            <a:pPr>
              <a:lnSpc>
                <a:spcPct val="150000"/>
              </a:lnSpc>
            </a:pPr>
            <a:r>
              <a:rPr lang="en-US" sz="3600" dirty="0" smtClean="0">
                <a:latin typeface="Optima"/>
                <a:cs typeface="Optima"/>
              </a:rPr>
              <a:t>What if a vehicle catches fire?  </a:t>
            </a:r>
          </a:p>
          <a:p>
            <a:pPr>
              <a:lnSpc>
                <a:spcPct val="150000"/>
              </a:lnSpc>
            </a:pPr>
            <a:r>
              <a:rPr lang="en-US" sz="3600" dirty="0" smtClean="0">
                <a:latin typeface="Optima"/>
                <a:cs typeface="Optima"/>
              </a:rPr>
              <a:t>What if the load shifts?</a:t>
            </a:r>
          </a:p>
          <a:p>
            <a:pPr>
              <a:lnSpc>
                <a:spcPct val="150000"/>
              </a:lnSpc>
            </a:pPr>
            <a:r>
              <a:rPr lang="en-US" sz="3600" dirty="0" smtClean="0">
                <a:latin typeface="Optima"/>
                <a:cs typeface="Optima"/>
              </a:rPr>
              <a:t>What if the weather deteriorates?</a:t>
            </a:r>
          </a:p>
          <a:p>
            <a:pPr>
              <a:lnSpc>
                <a:spcPct val="150000"/>
              </a:lnSpc>
            </a:pPr>
            <a:r>
              <a:rPr lang="en-US" sz="3600" dirty="0" smtClean="0">
                <a:latin typeface="Optima"/>
                <a:cs typeface="Optima"/>
              </a:rPr>
              <a:t>What if a driver gets sick?</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107</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483370"/>
            <a:ext cx="8422769" cy="7294305"/>
          </a:xfrm>
          <a:prstGeom prst="rect">
            <a:avLst/>
          </a:prstGeom>
          <a:noFill/>
        </p:spPr>
        <p:txBody>
          <a:bodyPr wrap="square" rtlCol="0">
            <a:spAutoFit/>
          </a:bodyPr>
          <a:lstStyle/>
          <a:p>
            <a:r>
              <a:rPr lang="en-US" sz="3600" dirty="0" smtClean="0">
                <a:latin typeface="Optima"/>
                <a:cs typeface="Optima"/>
              </a:rPr>
              <a:t>Contingency plans have at least four benefits:</a:t>
            </a:r>
          </a:p>
          <a:p>
            <a:pPr marL="742950" indent="-742950">
              <a:buAutoNum type="arabicPeriod"/>
            </a:pPr>
            <a:r>
              <a:rPr lang="en-US" sz="3600" dirty="0" smtClean="0">
                <a:latin typeface="Optima"/>
                <a:cs typeface="Optima"/>
              </a:rPr>
              <a:t>Identifying risks and potential risks.</a:t>
            </a:r>
          </a:p>
          <a:p>
            <a:pPr marL="742950" indent="-742950">
              <a:buAutoNum type="arabicPeriod"/>
            </a:pPr>
            <a:endParaRPr lang="en-US" sz="3600" dirty="0" smtClean="0">
              <a:latin typeface="Optima"/>
              <a:cs typeface="Optima"/>
            </a:endParaRPr>
          </a:p>
          <a:p>
            <a:pPr marL="742950" indent="-742950">
              <a:buAutoNum type="arabicPeriod"/>
            </a:pPr>
            <a:r>
              <a:rPr lang="en-US" sz="3600" dirty="0" smtClean="0">
                <a:latin typeface="Optima"/>
                <a:cs typeface="Optima"/>
              </a:rPr>
              <a:t>Identifying measure needed to protect lives and property.</a:t>
            </a:r>
          </a:p>
          <a:p>
            <a:pPr marL="742950" indent="-742950">
              <a:buAutoNum type="arabicPeriod"/>
            </a:pPr>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r>
              <a:rPr lang="en-US" sz="3600" dirty="0" smtClean="0">
                <a:latin typeface="Optima"/>
                <a:cs typeface="Optima"/>
              </a:rPr>
              <a:t>.</a:t>
            </a:r>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Contingency Planning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108</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483370"/>
            <a:ext cx="8422769" cy="6740307"/>
          </a:xfrm>
          <a:prstGeom prst="rect">
            <a:avLst/>
          </a:prstGeom>
          <a:noFill/>
        </p:spPr>
        <p:txBody>
          <a:bodyPr wrap="square" rtlCol="0">
            <a:spAutoFit/>
          </a:bodyPr>
          <a:lstStyle/>
          <a:p>
            <a:r>
              <a:rPr lang="en-US" sz="3600" dirty="0" smtClean="0">
                <a:latin typeface="Optima"/>
                <a:cs typeface="Optima"/>
              </a:rPr>
              <a:t>3. Identifying individual roles and responsibilities.</a:t>
            </a:r>
          </a:p>
          <a:p>
            <a:endParaRPr lang="en-US" sz="3600" dirty="0" smtClean="0">
              <a:latin typeface="Optima"/>
              <a:cs typeface="Optima"/>
            </a:endParaRPr>
          </a:p>
          <a:p>
            <a:r>
              <a:rPr lang="en-US" sz="3600" dirty="0" smtClean="0">
                <a:latin typeface="Optima"/>
                <a:cs typeface="Optima"/>
              </a:rPr>
              <a:t>4. Establishing and developing networks among team members and support staff.</a:t>
            </a:r>
          </a:p>
          <a:p>
            <a:pPr marL="742950" indent="-742950">
              <a:buAutoNum type="arabicPeriod"/>
            </a:pPr>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Contingency Planning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109</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Course Topics and Timetable</a:t>
            </a:r>
            <a:endParaRPr lang="en-US" sz="3600" dirty="0">
              <a:latin typeface="Optima ExtraBlack"/>
              <a:cs typeface="Optima ExtraBlack"/>
            </a:endParaRPr>
          </a:p>
        </p:txBody>
      </p:sp>
      <p:sp>
        <p:nvSpPr>
          <p:cNvPr id="3" name="Rectangle 2"/>
          <p:cNvSpPr/>
          <p:nvPr/>
        </p:nvSpPr>
        <p:spPr>
          <a:xfrm>
            <a:off x="481852" y="1703452"/>
            <a:ext cx="8246387" cy="3323987"/>
          </a:xfrm>
          <a:prstGeom prst="rect">
            <a:avLst/>
          </a:prstGeom>
        </p:spPr>
        <p:txBody>
          <a:bodyPr wrap="square">
            <a:spAutoFit/>
          </a:bodyPr>
          <a:lstStyle/>
          <a:p>
            <a:r>
              <a:rPr lang="en-US" sz="3000" dirty="0" smtClean="0">
                <a:latin typeface="Optima"/>
                <a:cs typeface="Optima"/>
              </a:rPr>
              <a:t>1:00-2:15	Module 5</a:t>
            </a:r>
          </a:p>
          <a:p>
            <a:r>
              <a:rPr lang="en-US" sz="3000" dirty="0" smtClean="0">
                <a:latin typeface="Optima"/>
                <a:cs typeface="Optima"/>
              </a:rPr>
              <a:t>		Trip Operations</a:t>
            </a:r>
          </a:p>
          <a:p>
            <a:r>
              <a:rPr lang="en-US" sz="3000" dirty="0">
                <a:latin typeface="Optima"/>
                <a:cs typeface="Optima"/>
              </a:rPr>
              <a:t>				</a:t>
            </a:r>
            <a:endParaRPr lang="en-US" sz="3000" dirty="0" smtClean="0">
              <a:latin typeface="Optima"/>
              <a:cs typeface="Optima"/>
            </a:endParaRPr>
          </a:p>
          <a:p>
            <a:r>
              <a:rPr lang="en-US" sz="3000" dirty="0" smtClean="0">
                <a:latin typeface="Optima"/>
                <a:cs typeface="Optima"/>
              </a:rPr>
              <a:t>2:15-2:30	Break</a:t>
            </a:r>
          </a:p>
          <a:p>
            <a:endParaRPr lang="en-US" sz="3000" dirty="0" smtClean="0">
              <a:latin typeface="Optima"/>
              <a:cs typeface="Optima"/>
            </a:endParaRPr>
          </a:p>
          <a:p>
            <a:r>
              <a:rPr lang="en-US" sz="3000" dirty="0" smtClean="0">
                <a:latin typeface="Optima"/>
                <a:cs typeface="Optima"/>
              </a:rPr>
              <a:t>2:30 -</a:t>
            </a:r>
            <a:r>
              <a:rPr lang="en-US" sz="3000" dirty="0">
                <a:latin typeface="Optima"/>
                <a:cs typeface="Optima"/>
              </a:rPr>
              <a:t>3</a:t>
            </a:r>
            <a:r>
              <a:rPr lang="en-US" sz="3000" dirty="0" smtClean="0">
                <a:latin typeface="Optima"/>
                <a:cs typeface="Optima"/>
              </a:rPr>
              <a:t>:</a:t>
            </a:r>
            <a:r>
              <a:rPr lang="en-US" sz="3000" dirty="0">
                <a:latin typeface="Optima"/>
                <a:cs typeface="Optima"/>
              </a:rPr>
              <a:t>3</a:t>
            </a:r>
            <a:r>
              <a:rPr lang="en-US" sz="3000" dirty="0" smtClean="0">
                <a:latin typeface="Optima"/>
                <a:cs typeface="Optima"/>
              </a:rPr>
              <a:t>0	Modules 6 &amp; 7</a:t>
            </a:r>
          </a:p>
          <a:p>
            <a:r>
              <a:rPr lang="en-US" sz="3000" dirty="0" smtClean="0">
                <a:latin typeface="Optima"/>
                <a:cs typeface="Optima"/>
              </a:rPr>
              <a:t>		Post-trip Activities and Driver Safety</a:t>
            </a:r>
          </a:p>
          <a:p>
            <a:endParaRPr lang="en-US" sz="3000" dirty="0">
              <a:latin typeface="Optima"/>
              <a:cs typeface="Optima"/>
            </a:endParaRPr>
          </a:p>
        </p:txBody>
      </p:sp>
      <p:sp>
        <p:nvSpPr>
          <p:cNvPr id="4" name="Slide Number Placeholder 3"/>
          <p:cNvSpPr>
            <a:spLocks noGrp="1"/>
          </p:cNvSpPr>
          <p:nvPr>
            <p:ph type="sldNum" sz="quarter" idx="12"/>
          </p:nvPr>
        </p:nvSpPr>
        <p:spPr/>
        <p:txBody>
          <a:bodyPr/>
          <a:lstStyle/>
          <a:p>
            <a:fld id="{9E519841-B96A-4DD9-B158-9961937F6A4E}" type="slidenum">
              <a:rPr lang="en-US" smtClean="0"/>
              <a:pPr/>
              <a:t>11</a:t>
            </a:fld>
            <a:endParaRPr lang="en-US"/>
          </a:p>
        </p:txBody>
      </p:sp>
    </p:spTree>
    <p:extLst>
      <p:ext uri="{BB962C8B-B14F-4D97-AF65-F5344CB8AC3E}">
        <p14:creationId xmlns:p14="http://schemas.microsoft.com/office/powerpoint/2010/main" val="307107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483370"/>
            <a:ext cx="8422769" cy="6740308"/>
          </a:xfrm>
          <a:prstGeom prst="rect">
            <a:avLst/>
          </a:prstGeom>
          <a:noFill/>
        </p:spPr>
        <p:txBody>
          <a:bodyPr wrap="square" rtlCol="0">
            <a:spAutoFit/>
          </a:bodyPr>
          <a:lstStyle/>
          <a:p>
            <a:r>
              <a:rPr lang="en-US" sz="3600" dirty="0" smtClean="0">
                <a:latin typeface="Optima"/>
                <a:cs typeface="Optima"/>
              </a:rPr>
              <a:t>It is also critical that the load movement team address potential emergency situations during pre-trip planning.</a:t>
            </a:r>
          </a:p>
          <a:p>
            <a:endParaRPr lang="en-US" sz="3600" dirty="0" smtClean="0">
              <a:latin typeface="Optima"/>
              <a:cs typeface="Optima"/>
            </a:endParaRPr>
          </a:p>
          <a:p>
            <a:r>
              <a:rPr lang="en-US" sz="3600" dirty="0" smtClean="0">
                <a:latin typeface="Optima"/>
                <a:cs typeface="Optima"/>
              </a:rPr>
              <a:t>All pre-trip meetings should be documented and included in the trip log.</a:t>
            </a:r>
          </a:p>
          <a:p>
            <a:pPr marL="742950" indent="-742950"/>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Pre-Trip Activities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110</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111</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483370"/>
            <a:ext cx="8422769" cy="6740308"/>
          </a:xfrm>
          <a:prstGeom prst="rect">
            <a:avLst/>
          </a:prstGeom>
          <a:noFill/>
        </p:spPr>
        <p:txBody>
          <a:bodyPr wrap="square" rtlCol="0">
            <a:spAutoFit/>
          </a:bodyPr>
          <a:lstStyle/>
          <a:p>
            <a:r>
              <a:rPr lang="en-US" sz="3600" dirty="0" smtClean="0">
                <a:latin typeface="Optima"/>
                <a:cs typeface="Optima"/>
              </a:rPr>
              <a:t>Why is an open climate of cooperation among members of the load team critical to safety?</a:t>
            </a:r>
          </a:p>
          <a:p>
            <a:endParaRPr lang="en-US" sz="3600" dirty="0" smtClean="0">
              <a:latin typeface="Optima"/>
              <a:cs typeface="Optima"/>
            </a:endParaRPr>
          </a:p>
          <a:p>
            <a:r>
              <a:rPr lang="en-US" sz="3600" dirty="0" smtClean="0">
                <a:latin typeface="Optima"/>
                <a:cs typeface="Optima"/>
              </a:rPr>
              <a:t>What question does contingency planning address?</a:t>
            </a:r>
          </a:p>
          <a:p>
            <a:pPr marL="742950" indent="-742950"/>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112</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483370"/>
            <a:ext cx="8422769" cy="4524316"/>
          </a:xfrm>
          <a:prstGeom prst="rect">
            <a:avLst/>
          </a:prstGeom>
          <a:noFill/>
        </p:spPr>
        <p:txBody>
          <a:bodyPr wrap="square" rtlCol="0">
            <a:spAutoFit/>
          </a:bodyPr>
          <a:lstStyle/>
          <a:p>
            <a:r>
              <a:rPr lang="en-US" sz="3600" dirty="0" smtClean="0">
                <a:latin typeface="Optima"/>
                <a:cs typeface="Optima"/>
              </a:rPr>
              <a:t>What are some of the benefits of contingency planning?</a:t>
            </a:r>
          </a:p>
          <a:p>
            <a:pPr marL="742950" indent="-742950"/>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113</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867941"/>
            <a:ext cx="3815832" cy="2369880"/>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Four</a:t>
            </a:r>
          </a:p>
          <a:p>
            <a:pPr algn="ctr"/>
            <a:r>
              <a:rPr lang="en-US" sz="4000" b="1" dirty="0" smtClean="0">
                <a:solidFill>
                  <a:srgbClr val="F9E3D2"/>
                </a:solidFill>
                <a:latin typeface="Britannic Bold"/>
                <a:cs typeface="Britannic Bold"/>
              </a:rPr>
              <a:t>Lesson Two</a:t>
            </a:r>
            <a:endParaRPr lang="en-US" sz="4000" b="1" dirty="0">
              <a:solidFill>
                <a:srgbClr val="F9E3D2"/>
              </a:solidFill>
              <a:latin typeface="Britannic Bold"/>
              <a:cs typeface="Britannic Bold"/>
            </a:endParaRPr>
          </a:p>
        </p:txBody>
      </p:sp>
      <p:sp>
        <p:nvSpPr>
          <p:cNvPr id="3" name="TextBox 2"/>
          <p:cNvSpPr txBox="1"/>
          <p:nvPr/>
        </p:nvSpPr>
        <p:spPr>
          <a:xfrm>
            <a:off x="4516591" y="2432276"/>
            <a:ext cx="4444709" cy="1200329"/>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Pre-trip Safety </a:t>
            </a:r>
            <a:r>
              <a:rPr lang="en-US" sz="2400" b="1" dirty="0">
                <a:latin typeface="Optima"/>
                <a:cs typeface="Optima"/>
              </a:rPr>
              <a:t>M</a:t>
            </a:r>
            <a:r>
              <a:rPr lang="en-US" sz="2400" b="1" dirty="0" smtClean="0">
                <a:latin typeface="Optima"/>
                <a:cs typeface="Optima"/>
              </a:rPr>
              <a:t>eeting</a:t>
            </a: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114</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483370"/>
            <a:ext cx="8422769" cy="5078313"/>
          </a:xfrm>
          <a:prstGeom prst="rect">
            <a:avLst/>
          </a:prstGeom>
          <a:noFill/>
        </p:spPr>
        <p:txBody>
          <a:bodyPr wrap="square" rtlCol="0">
            <a:spAutoFit/>
          </a:bodyPr>
          <a:lstStyle/>
          <a:p>
            <a:r>
              <a:rPr lang="en-US" sz="3600" dirty="0" smtClean="0">
                <a:latin typeface="Optima"/>
                <a:cs typeface="Optima"/>
              </a:rPr>
              <a:t>Many States require a pre-trip safety meeting that involves the load driver as well as P/EVOs.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Pre-Trip Safety Meeting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115</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483370"/>
            <a:ext cx="8422769" cy="5632312"/>
          </a:xfrm>
          <a:prstGeom prst="rect">
            <a:avLst/>
          </a:prstGeom>
          <a:noFill/>
        </p:spPr>
        <p:txBody>
          <a:bodyPr wrap="square" rtlCol="0">
            <a:spAutoFit/>
          </a:bodyPr>
          <a:lstStyle/>
          <a:p>
            <a:r>
              <a:rPr lang="en-US" sz="3600" dirty="0" smtClean="0">
                <a:latin typeface="Optima"/>
                <a:cs typeface="Optima"/>
              </a:rPr>
              <a:t>Others who may need to be involved include law enforcement escorts, permit officials, public utility personnel, and others.</a:t>
            </a:r>
          </a:p>
          <a:p>
            <a:pPr marL="742950" indent="-742950"/>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Pre-Trip Safety Meeting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116</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483370"/>
            <a:ext cx="8422769" cy="5078314"/>
          </a:xfrm>
          <a:prstGeom prst="rect">
            <a:avLst/>
          </a:prstGeom>
          <a:noFill/>
        </p:spPr>
        <p:txBody>
          <a:bodyPr wrap="square" rtlCol="0">
            <a:spAutoFit/>
          </a:bodyPr>
          <a:lstStyle/>
          <a:p>
            <a:r>
              <a:rPr lang="en-US" sz="3600" dirty="0" smtClean="0">
                <a:latin typeface="Optima"/>
                <a:cs typeface="Optima"/>
              </a:rPr>
              <a:t>During the pre-trip safety meeting, it is important for team members to identify themselves and their role(s). </a:t>
            </a:r>
          </a:p>
          <a:p>
            <a:pPr marL="742950" indent="-742950"/>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Pre-Trip Safety Meeting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117</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483370"/>
            <a:ext cx="8422769" cy="5078314"/>
          </a:xfrm>
          <a:prstGeom prst="rect">
            <a:avLst/>
          </a:prstGeom>
          <a:noFill/>
        </p:spPr>
        <p:txBody>
          <a:bodyPr wrap="square" rtlCol="0">
            <a:spAutoFit/>
          </a:bodyPr>
          <a:lstStyle/>
          <a:p>
            <a:r>
              <a:rPr lang="en-US" sz="3600" dirty="0" smtClean="0">
                <a:latin typeface="Optima"/>
                <a:cs typeface="Optima"/>
              </a:rPr>
              <a:t>Load issues should be discussed in detail, especially loads with very low ground clearance and tall loads (13’ 6” or taller). </a:t>
            </a:r>
          </a:p>
          <a:p>
            <a:pPr marL="742950" indent="-742950"/>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Pre-Trip Safety Meeting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118</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483370"/>
            <a:ext cx="8422769" cy="5078314"/>
          </a:xfrm>
          <a:prstGeom prst="rect">
            <a:avLst/>
          </a:prstGeom>
          <a:noFill/>
        </p:spPr>
        <p:txBody>
          <a:bodyPr wrap="square" rtlCol="0">
            <a:spAutoFit/>
          </a:bodyPr>
          <a:lstStyle/>
          <a:p>
            <a:r>
              <a:rPr lang="en-US" sz="3600" dirty="0" smtClean="0">
                <a:latin typeface="Optima"/>
                <a:cs typeface="Optima"/>
              </a:rPr>
              <a:t>The route survey should be reviewed by all team members, and the route should be discussed in detail. </a:t>
            </a:r>
          </a:p>
          <a:p>
            <a:pPr marL="742950" indent="-742950"/>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Pre-Trip Safety Meeting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119</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Course Topics and Timetable</a:t>
            </a:r>
            <a:endParaRPr lang="en-US" sz="3600" dirty="0">
              <a:latin typeface="Optima ExtraBlack"/>
              <a:cs typeface="Optima ExtraBlack"/>
            </a:endParaRPr>
          </a:p>
        </p:txBody>
      </p:sp>
      <p:sp>
        <p:nvSpPr>
          <p:cNvPr id="8" name="TextBox 7"/>
          <p:cNvSpPr txBox="1"/>
          <p:nvPr/>
        </p:nvSpPr>
        <p:spPr>
          <a:xfrm>
            <a:off x="475240" y="1677432"/>
            <a:ext cx="6814017" cy="2862322"/>
          </a:xfrm>
          <a:prstGeom prst="rect">
            <a:avLst/>
          </a:prstGeom>
          <a:noFill/>
        </p:spPr>
        <p:txBody>
          <a:bodyPr wrap="square" rtlCol="0">
            <a:spAutoFit/>
          </a:bodyPr>
          <a:lstStyle/>
          <a:p>
            <a:r>
              <a:rPr lang="en-US" sz="3000" dirty="0" smtClean="0">
                <a:latin typeface="Optima"/>
                <a:cs typeface="Optima"/>
              </a:rPr>
              <a:t>3:30-3:45	Break</a:t>
            </a:r>
          </a:p>
          <a:p>
            <a:endParaRPr lang="en-US" sz="3000" dirty="0" smtClean="0">
              <a:latin typeface="Optima"/>
              <a:cs typeface="Optima"/>
            </a:endParaRPr>
          </a:p>
          <a:p>
            <a:r>
              <a:rPr lang="en-US" sz="3000" dirty="0" smtClean="0">
                <a:latin typeface="Optima"/>
                <a:cs typeface="Optima"/>
              </a:rPr>
              <a:t>3:45-4:30	Module 8</a:t>
            </a:r>
          </a:p>
          <a:p>
            <a:r>
              <a:rPr lang="en-US" sz="3000" dirty="0" smtClean="0">
                <a:latin typeface="Optima"/>
                <a:cs typeface="Optima"/>
              </a:rPr>
              <a:t>		Course Review and </a:t>
            </a:r>
            <a:r>
              <a:rPr lang="en-US" sz="3000" dirty="0">
                <a:latin typeface="Optima"/>
                <a:cs typeface="Optima"/>
              </a:rPr>
              <a:t>E</a:t>
            </a:r>
            <a:r>
              <a:rPr lang="en-US" sz="3000" dirty="0" smtClean="0">
                <a:latin typeface="Optima"/>
                <a:cs typeface="Optima"/>
              </a:rPr>
              <a:t>xam</a:t>
            </a:r>
          </a:p>
          <a:p>
            <a:endParaRPr lang="en-US" sz="3000" dirty="0" smtClean="0">
              <a:latin typeface="Optima"/>
              <a:cs typeface="Optima"/>
            </a:endParaRPr>
          </a:p>
          <a:p>
            <a:endParaRPr lang="en-US" sz="30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12</a:t>
            </a:fld>
            <a:endParaRPr lang="en-US"/>
          </a:p>
        </p:txBody>
      </p:sp>
    </p:spTree>
    <p:extLst>
      <p:ext uri="{BB962C8B-B14F-4D97-AF65-F5344CB8AC3E}">
        <p14:creationId xmlns:p14="http://schemas.microsoft.com/office/powerpoint/2010/main" val="340249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556515"/>
            <a:ext cx="8422769" cy="6186310"/>
          </a:xfrm>
          <a:prstGeom prst="rect">
            <a:avLst/>
          </a:prstGeom>
          <a:noFill/>
        </p:spPr>
        <p:txBody>
          <a:bodyPr wrap="square" rtlCol="0">
            <a:spAutoFit/>
          </a:bodyPr>
          <a:lstStyle/>
          <a:p>
            <a:r>
              <a:rPr lang="en-US" sz="3600" dirty="0" smtClean="0">
                <a:latin typeface="Optima"/>
                <a:cs typeface="Optima"/>
              </a:rPr>
              <a:t>Hazardous material transportation requires even more meticulous planning and a full understanding of emergency procedures by all load movement team members.</a:t>
            </a:r>
          </a:p>
          <a:p>
            <a:pPr marL="742950" indent="-742950"/>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Pre-Trip Safety Meeting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120</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545630"/>
            <a:ext cx="8422769" cy="7294305"/>
          </a:xfrm>
          <a:prstGeom prst="rect">
            <a:avLst/>
          </a:prstGeom>
          <a:noFill/>
        </p:spPr>
        <p:txBody>
          <a:bodyPr wrap="square" rtlCol="0">
            <a:spAutoFit/>
          </a:bodyPr>
          <a:lstStyle/>
          <a:p>
            <a:r>
              <a:rPr lang="en-US" sz="3600" dirty="0" smtClean="0">
                <a:latin typeface="Optima"/>
                <a:cs typeface="Optima"/>
              </a:rPr>
              <a:t>It is sometimes the case that pre-trip meetings are not possible. </a:t>
            </a:r>
          </a:p>
          <a:p>
            <a:endParaRPr lang="en-US" sz="3600" dirty="0" smtClean="0">
              <a:latin typeface="Optima"/>
              <a:cs typeface="Optima"/>
            </a:endParaRPr>
          </a:p>
          <a:p>
            <a:r>
              <a:rPr lang="en-US" sz="3600" dirty="0" smtClean="0">
                <a:latin typeface="Optima"/>
                <a:cs typeface="Optima"/>
              </a:rPr>
              <a:t>In this situation, a modified pre-trip meeting should (or as required by the States) be conducted.</a:t>
            </a:r>
          </a:p>
          <a:p>
            <a:pPr marL="742950" indent="-742950"/>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Modified Pre-Trip Meeting </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121</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18774"/>
            <a:ext cx="8422769" cy="5078314"/>
          </a:xfrm>
          <a:prstGeom prst="rect">
            <a:avLst/>
          </a:prstGeom>
          <a:noFill/>
        </p:spPr>
        <p:txBody>
          <a:bodyPr wrap="square" rtlCol="0">
            <a:spAutoFit/>
          </a:bodyPr>
          <a:lstStyle/>
          <a:p>
            <a:r>
              <a:rPr lang="en-US" sz="3600" dirty="0" smtClean="0">
                <a:latin typeface="Optima"/>
                <a:cs typeface="Optima"/>
              </a:rPr>
              <a:t>This situation is described as a “pick up on the move” or a “non-stationary transfer of responsibility.” </a:t>
            </a:r>
          </a:p>
          <a:p>
            <a:pPr marL="742950" indent="-742950"/>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Modified Pre-Trip Meeting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122</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31226"/>
            <a:ext cx="8422769" cy="5632312"/>
          </a:xfrm>
          <a:prstGeom prst="rect">
            <a:avLst/>
          </a:prstGeom>
          <a:noFill/>
        </p:spPr>
        <p:txBody>
          <a:bodyPr wrap="square" rtlCol="0">
            <a:spAutoFit/>
          </a:bodyPr>
          <a:lstStyle/>
          <a:p>
            <a:r>
              <a:rPr lang="en-US" sz="3600" dirty="0" smtClean="0">
                <a:latin typeface="Optima"/>
                <a:cs typeface="Optima"/>
              </a:rPr>
              <a:t>After the non-stationary transfer, the load movement team should stop at the first safe opportunity to conduct the pre-trip safety meeting.  </a:t>
            </a:r>
          </a:p>
          <a:p>
            <a:pPr marL="742950" indent="-742950"/>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Modified Pre-Trip Meeting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123</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593870"/>
            <a:ext cx="8422769" cy="5632312"/>
          </a:xfrm>
          <a:prstGeom prst="rect">
            <a:avLst/>
          </a:prstGeom>
          <a:noFill/>
        </p:spPr>
        <p:txBody>
          <a:bodyPr wrap="square" rtlCol="0">
            <a:spAutoFit/>
          </a:bodyPr>
          <a:lstStyle/>
          <a:p>
            <a:r>
              <a:rPr lang="en-US" sz="3600" dirty="0" smtClean="0">
                <a:latin typeface="Optima"/>
                <a:cs typeface="Optima"/>
              </a:rPr>
              <a:t>It is important to reduce pressure to “get back on the road” and to encourage team members to speak up any time they have questions and concerns.</a:t>
            </a:r>
          </a:p>
          <a:p>
            <a:pPr marL="742950" indent="-742950"/>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Modified Pre-Trip Meeting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124</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125</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556514"/>
            <a:ext cx="8422769" cy="6186310"/>
          </a:xfrm>
          <a:prstGeom prst="rect">
            <a:avLst/>
          </a:prstGeom>
          <a:noFill/>
        </p:spPr>
        <p:txBody>
          <a:bodyPr wrap="square" rtlCol="0">
            <a:spAutoFit/>
          </a:bodyPr>
          <a:lstStyle/>
          <a:p>
            <a:r>
              <a:rPr lang="en-US" sz="3600" dirty="0" smtClean="0">
                <a:latin typeface="Optima"/>
                <a:cs typeface="Optima"/>
              </a:rPr>
              <a:t>What information should be obtained when confirming a P/EVO assignment?</a:t>
            </a:r>
          </a:p>
          <a:p>
            <a:endParaRPr lang="en-US" sz="3600" dirty="0" smtClean="0">
              <a:latin typeface="Optima"/>
              <a:cs typeface="Optima"/>
            </a:endParaRPr>
          </a:p>
          <a:p>
            <a:r>
              <a:rPr lang="en-US" sz="3600" dirty="0" smtClean="0">
                <a:latin typeface="Optima"/>
                <a:cs typeface="Optima"/>
              </a:rPr>
              <a:t>What topics should be covered in a pre-trip safety meeting?</a:t>
            </a:r>
          </a:p>
          <a:p>
            <a:pPr marL="742950" indent="-742950"/>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126</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544063"/>
            <a:ext cx="8422769" cy="5632312"/>
          </a:xfrm>
          <a:prstGeom prst="rect">
            <a:avLst/>
          </a:prstGeom>
          <a:noFill/>
        </p:spPr>
        <p:txBody>
          <a:bodyPr wrap="square" rtlCol="0">
            <a:spAutoFit/>
          </a:bodyPr>
          <a:lstStyle/>
          <a:p>
            <a:r>
              <a:rPr lang="en-US" sz="3600" dirty="0" smtClean="0">
                <a:latin typeface="Optima"/>
                <a:cs typeface="Optima"/>
              </a:rPr>
              <a:t>What determines the number of escorts required for a specific load? What determines the route? Curfews? </a:t>
            </a:r>
          </a:p>
          <a:p>
            <a:endParaRPr lang="en-US" sz="3600" dirty="0" smtClean="0">
              <a:latin typeface="Optima"/>
              <a:cs typeface="Optima"/>
            </a:endParaRPr>
          </a:p>
          <a:p>
            <a:pPr indent="-742950"/>
            <a:r>
              <a:rPr lang="en-US" sz="3600" dirty="0" smtClean="0">
                <a:latin typeface="Optima"/>
                <a:cs typeface="Optima"/>
              </a:rPr>
              <a:t>What is a “pick up on the move?” What are the two types?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127</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531609"/>
            <a:ext cx="8422769" cy="5078314"/>
          </a:xfrm>
          <a:prstGeom prst="rect">
            <a:avLst/>
          </a:prstGeom>
          <a:noFill/>
        </p:spPr>
        <p:txBody>
          <a:bodyPr wrap="square" rtlCol="0">
            <a:spAutoFit/>
          </a:bodyPr>
          <a:lstStyle/>
          <a:p>
            <a:r>
              <a:rPr lang="en-US" sz="3600" dirty="0" smtClean="0">
                <a:latin typeface="Optima"/>
                <a:cs typeface="Optima"/>
              </a:rPr>
              <a:t>If communication cannot be established between the P/EVO(s) and the load driver, what should the team members do?</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128</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5078313"/>
          </a:xfrm>
          <a:prstGeom prst="rect">
            <a:avLst/>
          </a:prstGeom>
          <a:noFill/>
        </p:spPr>
        <p:txBody>
          <a:bodyPr wrap="square" rtlCol="0">
            <a:spAutoFit/>
          </a:bodyPr>
          <a:lstStyle/>
          <a:p>
            <a:pPr marL="742950" indent="-742950"/>
            <a:r>
              <a:rPr lang="en-US" sz="3600" dirty="0" smtClean="0">
                <a:latin typeface="Optima"/>
                <a:cs typeface="Optima"/>
              </a:rPr>
              <a:t>Explain the Statement: </a:t>
            </a:r>
          </a:p>
          <a:p>
            <a:pPr marL="742950" indent="-742950"/>
            <a:endParaRPr lang="en-US" sz="3600" dirty="0" smtClean="0">
              <a:latin typeface="Optima"/>
              <a:cs typeface="Optima"/>
            </a:endParaRPr>
          </a:p>
          <a:p>
            <a:pPr marL="742950" indent="-742950"/>
            <a:r>
              <a:rPr lang="en-US" sz="3600" dirty="0" smtClean="0">
                <a:latin typeface="Optima"/>
                <a:cs typeface="Optima"/>
              </a:rPr>
              <a:t>“For P/EVOs, every job is a proto-type.”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129</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1034545">
            <a:off x="145132" y="1424119"/>
            <a:ext cx="4522728" cy="1107996"/>
          </a:xfrm>
          <a:prstGeom prst="rect">
            <a:avLst/>
          </a:prstGeom>
          <a:noFill/>
        </p:spPr>
        <p:txBody>
          <a:bodyPr wrap="square" rtlCol="0">
            <a:spAutoFit/>
          </a:bodyPr>
          <a:lstStyle/>
          <a:p>
            <a:r>
              <a:rPr lang="en-US" sz="6400" b="1" dirty="0" smtClean="0">
                <a:solidFill>
                  <a:srgbClr val="F9E3D2"/>
                </a:solidFill>
                <a:latin typeface="Britannic Bold"/>
                <a:cs typeface="Britannic Bold"/>
              </a:rPr>
              <a:t>Questions?</a:t>
            </a:r>
            <a:endParaRPr lang="en-US" sz="6400" b="1" dirty="0">
              <a:solidFill>
                <a:srgbClr val="F9E3D2"/>
              </a:solidFill>
              <a:latin typeface="Britannic Bold"/>
              <a:cs typeface="Britannic Bold"/>
            </a:endParaRPr>
          </a:p>
        </p:txBody>
      </p:sp>
      <p:sp>
        <p:nvSpPr>
          <p:cNvPr id="2" name="Slide Number Placeholder 1"/>
          <p:cNvSpPr>
            <a:spLocks noGrp="1"/>
          </p:cNvSpPr>
          <p:nvPr>
            <p:ph type="sldNum" sz="quarter" idx="12"/>
          </p:nvPr>
        </p:nvSpPr>
        <p:spPr/>
        <p:txBody>
          <a:bodyPr/>
          <a:lstStyle/>
          <a:p>
            <a:fld id="{7BC41667-7291-42E8-B00B-345BA5840895}" type="slidenum">
              <a:rPr lang="en-US" smtClean="0"/>
              <a:pPr/>
              <a:t>13</a:t>
            </a:fld>
            <a:endParaRPr lang="en-US"/>
          </a:p>
        </p:txBody>
      </p:sp>
    </p:spTree>
    <p:extLst>
      <p:ext uri="{BB962C8B-B14F-4D97-AF65-F5344CB8AC3E}">
        <p14:creationId xmlns:p14="http://schemas.microsoft.com/office/powerpoint/2010/main" val="415180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867941"/>
            <a:ext cx="3815832" cy="2369880"/>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Four</a:t>
            </a:r>
          </a:p>
          <a:p>
            <a:pPr algn="ctr"/>
            <a:r>
              <a:rPr lang="en-US" sz="4000" b="1" dirty="0" smtClean="0">
                <a:solidFill>
                  <a:srgbClr val="F9E3D2"/>
                </a:solidFill>
                <a:latin typeface="Britannic Bold"/>
                <a:cs typeface="Britannic Bold"/>
              </a:rPr>
              <a:t>Lesson Three</a:t>
            </a:r>
            <a:endParaRPr lang="en-US" sz="4000" b="1" dirty="0">
              <a:solidFill>
                <a:srgbClr val="F9E3D2"/>
              </a:solidFill>
              <a:latin typeface="Britannic Bold"/>
              <a:cs typeface="Britannic Bold"/>
            </a:endParaRPr>
          </a:p>
        </p:txBody>
      </p:sp>
      <p:sp>
        <p:nvSpPr>
          <p:cNvPr id="3" name="TextBox 2"/>
          <p:cNvSpPr txBox="1"/>
          <p:nvPr/>
        </p:nvSpPr>
        <p:spPr>
          <a:xfrm>
            <a:off x="4516591" y="2432276"/>
            <a:ext cx="4444709" cy="1200329"/>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 Vehicle inspections</a:t>
            </a: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130</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5632311"/>
          </a:xfrm>
          <a:prstGeom prst="rect">
            <a:avLst/>
          </a:prstGeom>
          <a:noFill/>
        </p:spPr>
        <p:txBody>
          <a:bodyPr wrap="square" rtlCol="0">
            <a:spAutoFit/>
          </a:bodyPr>
          <a:lstStyle/>
          <a:p>
            <a:pPr marL="742950" indent="-742950"/>
            <a:endParaRPr lang="en-US" sz="3600" dirty="0" smtClean="0">
              <a:latin typeface="Optima"/>
              <a:cs typeface="Optima"/>
            </a:endParaRPr>
          </a:p>
          <a:p>
            <a:pPr marL="742950" indent="-742950"/>
            <a:r>
              <a:rPr lang="en-US" sz="3600" dirty="0" smtClean="0">
                <a:latin typeface="Optima"/>
                <a:cs typeface="Optima"/>
              </a:rPr>
              <a:t>Explain the Statement:</a:t>
            </a:r>
          </a:p>
          <a:p>
            <a:pPr marL="742950" indent="-742950"/>
            <a:endParaRPr lang="en-US" sz="3600" dirty="0" smtClean="0">
              <a:latin typeface="Optima"/>
              <a:cs typeface="Optima"/>
            </a:endParaRPr>
          </a:p>
          <a:p>
            <a:pPr marL="742950" indent="-742950"/>
            <a:r>
              <a:rPr lang="en-US" sz="3600" dirty="0" smtClean="0">
                <a:latin typeface="Optima"/>
                <a:cs typeface="Optima"/>
              </a:rPr>
              <a:t>“Inspection is a process, not an event.”</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Vehicle Inspections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131</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4524316"/>
          </a:xfrm>
          <a:prstGeom prst="rect">
            <a:avLst/>
          </a:prstGeom>
          <a:noFill/>
        </p:spPr>
        <p:txBody>
          <a:bodyPr wrap="square" rtlCol="0">
            <a:spAutoFit/>
          </a:bodyPr>
          <a:lstStyle/>
          <a:p>
            <a:r>
              <a:rPr lang="en-US" sz="3600" dirty="0" smtClean="0">
                <a:latin typeface="Optima"/>
                <a:cs typeface="Optima"/>
              </a:rPr>
              <a:t>Vehicles should be inspected not only before a trip begins, but also at every opportunity, such as fuel or food breaks.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Vehicle Inspections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132</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593870"/>
            <a:ext cx="8422769" cy="6740307"/>
          </a:xfrm>
          <a:prstGeom prst="rect">
            <a:avLst/>
          </a:prstGeom>
          <a:noFill/>
        </p:spPr>
        <p:txBody>
          <a:bodyPr wrap="square" rtlCol="0">
            <a:spAutoFit/>
          </a:bodyPr>
          <a:lstStyle/>
          <a:p>
            <a:r>
              <a:rPr lang="en-US" sz="3600" dirty="0" smtClean="0">
                <a:latin typeface="Optima"/>
                <a:cs typeface="Optima"/>
              </a:rPr>
              <a:t>Nearly 55% of trucks that crashed had at least one mechanical violation. </a:t>
            </a:r>
          </a:p>
          <a:p>
            <a:endParaRPr lang="en-US" sz="3600" dirty="0" smtClean="0">
              <a:latin typeface="Optima"/>
              <a:cs typeface="Optima"/>
            </a:endParaRPr>
          </a:p>
          <a:p>
            <a:r>
              <a:rPr lang="en-US" sz="3600" dirty="0" smtClean="0">
                <a:latin typeface="Optima"/>
                <a:cs typeface="Optima"/>
              </a:rPr>
              <a:t>Almost 30% had at least one condition serious enough to have taken the vehicle immediately out of service.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Vehicle Inspections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133</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3970318"/>
          </a:xfrm>
          <a:prstGeom prst="rect">
            <a:avLst/>
          </a:prstGeom>
          <a:noFill/>
        </p:spPr>
        <p:txBody>
          <a:bodyPr wrap="square" rtlCol="0">
            <a:spAutoFit/>
          </a:bodyPr>
          <a:lstStyle/>
          <a:p>
            <a:r>
              <a:rPr lang="en-US" sz="3600" dirty="0" smtClean="0">
                <a:latin typeface="Optima"/>
                <a:cs typeface="Optima"/>
              </a:rPr>
              <a:t>The two most common violations involved brakes (36%) and lights (19%).</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Vehicle Inspections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134</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186309"/>
          </a:xfrm>
          <a:prstGeom prst="rect">
            <a:avLst/>
          </a:prstGeom>
          <a:noFill/>
        </p:spPr>
        <p:txBody>
          <a:bodyPr wrap="square" rtlCol="0">
            <a:spAutoFit/>
          </a:bodyPr>
          <a:lstStyle/>
          <a:p>
            <a:r>
              <a:rPr lang="en-US" sz="3600" dirty="0" smtClean="0">
                <a:latin typeface="Optima"/>
                <a:cs typeface="Optima"/>
              </a:rPr>
              <a:t>Vehicle inspections are done for safety, but other benefits include:</a:t>
            </a:r>
          </a:p>
          <a:p>
            <a:endParaRPr lang="en-US" sz="3600" dirty="0" smtClean="0">
              <a:latin typeface="Optima"/>
              <a:cs typeface="Optima"/>
            </a:endParaRPr>
          </a:p>
          <a:p>
            <a:pPr>
              <a:buFont typeface="Arial"/>
              <a:buChar char="•"/>
            </a:pPr>
            <a:r>
              <a:rPr lang="en-US" sz="3600" dirty="0" smtClean="0">
                <a:latin typeface="Optima"/>
                <a:cs typeface="Optima"/>
              </a:rPr>
              <a:t> Discovering a malfunction before expensive repairs are necessary.</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Vehicle Inspections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135</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186309"/>
          </a:xfrm>
          <a:prstGeom prst="rect">
            <a:avLst/>
          </a:prstGeom>
          <a:noFill/>
        </p:spPr>
        <p:txBody>
          <a:bodyPr wrap="square" rtlCol="0">
            <a:spAutoFit/>
          </a:bodyPr>
          <a:lstStyle/>
          <a:p>
            <a:pPr>
              <a:buFont typeface="Arial"/>
              <a:buChar char="•"/>
            </a:pPr>
            <a:r>
              <a:rPr lang="en-US" sz="3600" dirty="0" smtClean="0">
                <a:latin typeface="Optima"/>
                <a:cs typeface="Optima"/>
              </a:rPr>
              <a:t>Avoiding delays in load movement related to a breakdown or failing inspection.</a:t>
            </a:r>
          </a:p>
          <a:p>
            <a:pPr>
              <a:buFont typeface="Arial"/>
              <a:buChar char="•"/>
            </a:pPr>
            <a:endParaRPr lang="en-US" sz="3600" dirty="0" smtClean="0">
              <a:latin typeface="Optima"/>
              <a:cs typeface="Optima"/>
            </a:endParaRPr>
          </a:p>
          <a:p>
            <a:pPr>
              <a:buFont typeface="Arial"/>
              <a:buChar char="•"/>
            </a:pPr>
            <a:r>
              <a:rPr lang="en-US" sz="3600" dirty="0" smtClean="0">
                <a:latin typeface="Optima"/>
                <a:cs typeface="Optima"/>
              </a:rPr>
              <a:t>Avoiding fines.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Vehicle Inspections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136</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5632312"/>
          </a:xfrm>
          <a:prstGeom prst="rect">
            <a:avLst/>
          </a:prstGeom>
          <a:noFill/>
        </p:spPr>
        <p:txBody>
          <a:bodyPr wrap="square" rtlCol="0">
            <a:spAutoFit/>
          </a:bodyPr>
          <a:lstStyle/>
          <a:p>
            <a:r>
              <a:rPr lang="en-US" sz="3600" dirty="0" smtClean="0">
                <a:latin typeface="Optima"/>
                <a:cs typeface="Optima"/>
              </a:rPr>
              <a:t>Continual monitoring of vehicles, not only on the outside, but also inside the vehicle, including gauges and communication equipment, is vital while on the road.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Vehicle Inspections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137</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4524316"/>
          </a:xfrm>
          <a:prstGeom prst="rect">
            <a:avLst/>
          </a:prstGeom>
          <a:noFill/>
        </p:spPr>
        <p:txBody>
          <a:bodyPr wrap="square" rtlCol="0">
            <a:spAutoFit/>
          </a:bodyPr>
          <a:lstStyle/>
          <a:p>
            <a:r>
              <a:rPr lang="en-US" sz="3600" dirty="0" smtClean="0">
                <a:latin typeface="Optima"/>
                <a:cs typeface="Optima"/>
              </a:rPr>
              <a:t>While on the road, drivers must monitor all gauges and continually “look, listen, smell, and feel.”</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Vehicle Inspections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138</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186309"/>
          </a:xfrm>
          <a:prstGeom prst="rect">
            <a:avLst/>
          </a:prstGeom>
          <a:noFill/>
        </p:spPr>
        <p:txBody>
          <a:bodyPr wrap="square" rtlCol="0">
            <a:spAutoFit/>
          </a:bodyPr>
          <a:lstStyle/>
          <a:p>
            <a:r>
              <a:rPr lang="en-US" sz="3600" dirty="0" smtClean="0">
                <a:latin typeface="Optima"/>
                <a:cs typeface="Optima"/>
              </a:rPr>
              <a:t>A paperwork inspection—checking licenses, certifications, insurance verifications, etc., to ensure all documents are current and adequate for the States on the route.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Vehicle Inspections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139</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984100">
            <a:off x="-32634" y="1084032"/>
            <a:ext cx="4522728" cy="2123658"/>
          </a:xfrm>
          <a:prstGeom prst="rect">
            <a:avLst/>
          </a:prstGeom>
          <a:noFill/>
        </p:spPr>
        <p:txBody>
          <a:bodyPr wrap="square" rtlCol="0">
            <a:spAutoFit/>
          </a:bodyPr>
          <a:lstStyle/>
          <a:p>
            <a:pPr algn="ctr"/>
            <a:r>
              <a:rPr lang="en-US" sz="6600" b="1" dirty="0" smtClean="0">
                <a:solidFill>
                  <a:srgbClr val="F9E3D2"/>
                </a:solidFill>
                <a:latin typeface="Britannic Bold"/>
                <a:cs typeface="Britannic Bold"/>
              </a:rPr>
              <a:t>Course Overview</a:t>
            </a:r>
            <a:endParaRPr lang="en-US" sz="66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14</a:t>
            </a:fld>
            <a:endParaRPr lang="en-US"/>
          </a:p>
        </p:txBody>
      </p:sp>
    </p:spTree>
    <p:extLst>
      <p:ext uri="{BB962C8B-B14F-4D97-AF65-F5344CB8AC3E}">
        <p14:creationId xmlns:p14="http://schemas.microsoft.com/office/powerpoint/2010/main" val="65636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140</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5078314"/>
          </a:xfrm>
          <a:prstGeom prst="rect">
            <a:avLst/>
          </a:prstGeom>
          <a:noFill/>
        </p:spPr>
        <p:txBody>
          <a:bodyPr wrap="square" rtlCol="0">
            <a:spAutoFit/>
          </a:bodyPr>
          <a:lstStyle/>
          <a:p>
            <a:r>
              <a:rPr lang="en-US" sz="3600" dirty="0" smtClean="0">
                <a:latin typeface="Optima"/>
                <a:cs typeface="Optima"/>
              </a:rPr>
              <a:t>What is the primary purpose of vehicle inspections? What are other benefits?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141</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186310"/>
          </a:xfrm>
          <a:prstGeom prst="rect">
            <a:avLst/>
          </a:prstGeom>
          <a:noFill/>
        </p:spPr>
        <p:txBody>
          <a:bodyPr wrap="square" rtlCol="0">
            <a:spAutoFit/>
          </a:bodyPr>
          <a:lstStyle/>
          <a:p>
            <a:r>
              <a:rPr lang="en-US" sz="3600" dirty="0" smtClean="0">
                <a:latin typeface="Optima"/>
                <a:cs typeface="Optima"/>
              </a:rPr>
              <a:t>In addition to vehicles, what else should be inspected and/or monitored?</a:t>
            </a:r>
          </a:p>
          <a:p>
            <a:endParaRPr lang="en-US" sz="3600" dirty="0" smtClean="0">
              <a:latin typeface="Optima"/>
              <a:cs typeface="Optima"/>
            </a:endParaRPr>
          </a:p>
          <a:p>
            <a:r>
              <a:rPr lang="en-US" sz="3600" dirty="0" smtClean="0">
                <a:latin typeface="Optima"/>
                <a:cs typeface="Optima"/>
              </a:rPr>
              <a:t>Explain the seven-step inspection method. Why is it useful?</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142</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1283439"/>
            <a:ext cx="3815832" cy="1538883"/>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Five</a:t>
            </a:r>
          </a:p>
          <a:p>
            <a:pPr algn="ctr"/>
            <a:r>
              <a:rPr lang="en-US" sz="4000" b="1" dirty="0" smtClean="0">
                <a:solidFill>
                  <a:srgbClr val="F9E3D2"/>
                </a:solidFill>
                <a:latin typeface="Britannic Bold"/>
                <a:cs typeface="Britannic Bold"/>
              </a:rPr>
              <a:t>Lesson One</a:t>
            </a:r>
            <a:endParaRPr lang="en-US" sz="4000" b="1" dirty="0">
              <a:solidFill>
                <a:srgbClr val="F9E3D2"/>
              </a:solidFill>
              <a:latin typeface="Britannic Bold"/>
              <a:cs typeface="Britannic Bold"/>
            </a:endParaRPr>
          </a:p>
        </p:txBody>
      </p:sp>
      <p:sp>
        <p:nvSpPr>
          <p:cNvPr id="3" name="TextBox 2"/>
          <p:cNvSpPr txBox="1"/>
          <p:nvPr/>
        </p:nvSpPr>
        <p:spPr>
          <a:xfrm>
            <a:off x="4542662" y="1939314"/>
            <a:ext cx="4649043" cy="2831544"/>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Characteristics of oversize loads</a:t>
            </a:r>
          </a:p>
          <a:p>
            <a:pPr>
              <a:lnSpc>
                <a:spcPct val="150000"/>
              </a:lnSpc>
              <a:buFont typeface="Arial"/>
              <a:buChar char="•"/>
            </a:pPr>
            <a:r>
              <a:rPr lang="en-US" sz="2400" b="1" dirty="0" smtClean="0">
                <a:latin typeface="Optima"/>
                <a:cs typeface="Optima"/>
              </a:rPr>
              <a:t>Stopping distances</a:t>
            </a:r>
          </a:p>
          <a:p>
            <a:pPr>
              <a:lnSpc>
                <a:spcPct val="150000"/>
              </a:lnSpc>
              <a:buFont typeface="Arial"/>
              <a:buChar char="•"/>
            </a:pPr>
            <a:r>
              <a:rPr lang="en-US" sz="2400" b="1" dirty="0" smtClean="0">
                <a:latin typeface="Optima"/>
                <a:cs typeface="Optima"/>
              </a:rPr>
              <a:t>Load movement</a:t>
            </a:r>
          </a:p>
          <a:p>
            <a:pPr>
              <a:lnSpc>
                <a:spcPct val="150000"/>
              </a:lnSpc>
              <a:buFont typeface="Arial"/>
              <a:buChar char="•"/>
            </a:pPr>
            <a:r>
              <a:rPr lang="en-US" sz="2400" b="1" dirty="0" smtClean="0">
                <a:latin typeface="Optima"/>
                <a:cs typeface="Optima"/>
              </a:rPr>
              <a:t>Roles of front &amp; rear P/EVOs</a:t>
            </a: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143</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740307"/>
          </a:xfrm>
          <a:prstGeom prst="rect">
            <a:avLst/>
          </a:prstGeom>
          <a:noFill/>
        </p:spPr>
        <p:txBody>
          <a:bodyPr wrap="square" rtlCol="0">
            <a:spAutoFit/>
          </a:bodyPr>
          <a:lstStyle/>
          <a:p>
            <a:r>
              <a:rPr lang="en-US" sz="3600" dirty="0" smtClean="0">
                <a:latin typeface="Optima"/>
                <a:cs typeface="Optima"/>
              </a:rPr>
              <a:t>P/EVOs must follow the laws and rules required of all drivers. </a:t>
            </a:r>
          </a:p>
          <a:p>
            <a:endParaRPr lang="en-US" sz="3600" dirty="0" smtClean="0">
              <a:latin typeface="Optima"/>
              <a:cs typeface="Optima"/>
            </a:endParaRPr>
          </a:p>
          <a:p>
            <a:r>
              <a:rPr lang="en-US" sz="3600" dirty="0" smtClean="0">
                <a:latin typeface="Optima"/>
                <a:cs typeface="Optima"/>
              </a:rPr>
              <a:t>P/EVOs are never allowed to run traffic signals or signs, cross the center line, or fail to yield.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Trip Operations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144</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3416320"/>
          </a:xfrm>
          <a:prstGeom prst="rect">
            <a:avLst/>
          </a:prstGeom>
          <a:noFill/>
        </p:spPr>
        <p:txBody>
          <a:bodyPr wrap="square" rtlCol="0">
            <a:spAutoFit/>
          </a:bodyPr>
          <a:lstStyle/>
          <a:p>
            <a:r>
              <a:rPr lang="en-US" sz="3600" dirty="0" smtClean="0">
                <a:latin typeface="Optima"/>
                <a:cs typeface="Optima"/>
              </a:rPr>
              <a:t>P/EVOs must never stop a vehicle in a roadway to block traffic.</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Trip Operations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145</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4524316"/>
          </a:xfrm>
          <a:prstGeom prst="rect">
            <a:avLst/>
          </a:prstGeom>
          <a:noFill/>
        </p:spPr>
        <p:txBody>
          <a:bodyPr wrap="square" rtlCol="0">
            <a:spAutoFit/>
          </a:bodyPr>
          <a:lstStyle/>
          <a:p>
            <a:r>
              <a:rPr lang="en-US" sz="3600" dirty="0" smtClean="0">
                <a:latin typeface="Optima"/>
                <a:cs typeface="Optima"/>
              </a:rPr>
              <a:t>In order for P/EVOs to understand how to improve safety, they must know the characteristics of typical oversize loads.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Characteristics of Oversize Loads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146</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4524316"/>
          </a:xfrm>
          <a:prstGeom prst="rect">
            <a:avLst/>
          </a:prstGeom>
          <a:noFill/>
        </p:spPr>
        <p:txBody>
          <a:bodyPr wrap="square" rtlCol="0">
            <a:spAutoFit/>
          </a:bodyPr>
          <a:lstStyle/>
          <a:p>
            <a:r>
              <a:rPr lang="en-US" sz="3600" dirty="0" smtClean="0">
                <a:latin typeface="Optima"/>
                <a:cs typeface="Optima"/>
              </a:rPr>
              <a:t>For example, oversize loads take longer to stop, change lanes, or pass other vehicles.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Characteristics of Oversize Loads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147</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186310"/>
          </a:xfrm>
          <a:prstGeom prst="rect">
            <a:avLst/>
          </a:prstGeom>
          <a:noFill/>
        </p:spPr>
        <p:txBody>
          <a:bodyPr wrap="square" rtlCol="0">
            <a:spAutoFit/>
          </a:bodyPr>
          <a:lstStyle/>
          <a:p>
            <a:r>
              <a:rPr lang="en-US" sz="3600" dirty="0" smtClean="0">
                <a:latin typeface="Optima"/>
                <a:cs typeface="Optima"/>
              </a:rPr>
              <a:t>Oversize loads have more blinds spots and the blind spots are bigger than those of other vehicles.</a:t>
            </a:r>
          </a:p>
          <a:p>
            <a:endParaRPr lang="en-US" sz="3600" dirty="0" smtClean="0">
              <a:latin typeface="Optima"/>
              <a:cs typeface="Optima"/>
            </a:endParaRPr>
          </a:p>
          <a:p>
            <a:r>
              <a:rPr lang="en-US" sz="3600" dirty="0" smtClean="0">
                <a:latin typeface="Optima"/>
                <a:cs typeface="Optima"/>
              </a:rPr>
              <a:t>Oversize loads take longer to get up to speed when entering highways.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Characteristics of Oversize Loads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148</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740307"/>
          </a:xfrm>
          <a:prstGeom prst="rect">
            <a:avLst/>
          </a:prstGeom>
          <a:noFill/>
        </p:spPr>
        <p:txBody>
          <a:bodyPr wrap="square" rtlCol="0">
            <a:spAutoFit/>
          </a:bodyPr>
          <a:lstStyle/>
          <a:p>
            <a:r>
              <a:rPr lang="en-US" sz="3600" dirty="0" smtClean="0">
                <a:latin typeface="Optima"/>
                <a:cs typeface="Optima"/>
              </a:rPr>
              <a:t>Oversize loads, especially long ones, often consume several lanes when making turns.  Anytime an oversize load must be moved in reverse, spotters should (or </a:t>
            </a:r>
            <a:r>
              <a:rPr lang="en-US" sz="3600" dirty="0">
                <a:latin typeface="Optima"/>
                <a:cs typeface="Optima"/>
              </a:rPr>
              <a:t>as required by the </a:t>
            </a:r>
            <a:r>
              <a:rPr lang="en-US" sz="3600" dirty="0" smtClean="0">
                <a:latin typeface="Optima"/>
                <a:cs typeface="Optima"/>
              </a:rPr>
              <a:t>States) be used.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Characteristics of Oversize Loads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149</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Course Content</a:t>
            </a:r>
            <a:endParaRPr lang="en-US" sz="3600" dirty="0">
              <a:latin typeface="Optima ExtraBlack"/>
              <a:cs typeface="Optima ExtraBlack"/>
            </a:endParaRPr>
          </a:p>
        </p:txBody>
      </p:sp>
      <p:sp>
        <p:nvSpPr>
          <p:cNvPr id="4" name="TextBox 3"/>
          <p:cNvSpPr txBox="1"/>
          <p:nvPr/>
        </p:nvSpPr>
        <p:spPr>
          <a:xfrm>
            <a:off x="143766" y="1645572"/>
            <a:ext cx="9000234" cy="4308872"/>
          </a:xfrm>
          <a:prstGeom prst="rect">
            <a:avLst/>
          </a:prstGeom>
          <a:noFill/>
        </p:spPr>
        <p:txBody>
          <a:bodyPr wrap="square" rtlCol="0">
            <a:spAutoFit/>
          </a:bodyPr>
          <a:lstStyle/>
          <a:p>
            <a:r>
              <a:rPr lang="en-US" sz="3200" dirty="0" smtClean="0">
                <a:solidFill>
                  <a:srgbClr val="FFFFFF"/>
                </a:solidFill>
                <a:latin typeface="Optima"/>
                <a:cs typeface="Optima"/>
              </a:rPr>
              <a:t>This manual includes 7 modules:</a:t>
            </a:r>
          </a:p>
          <a:p>
            <a:endParaRPr lang="en-US" sz="3200" b="1" dirty="0" smtClean="0">
              <a:solidFill>
                <a:srgbClr val="FFFFFF"/>
              </a:solidFill>
              <a:latin typeface="Optima"/>
              <a:cs typeface="Optima"/>
            </a:endParaRPr>
          </a:p>
          <a:p>
            <a:r>
              <a:rPr lang="en-US" sz="3600" dirty="0" smtClean="0">
                <a:solidFill>
                  <a:srgbClr val="FFFFFF"/>
                </a:solidFill>
                <a:latin typeface="Optima"/>
                <a:cs typeface="Optima"/>
              </a:rPr>
              <a:t>Module 1</a:t>
            </a:r>
          </a:p>
          <a:p>
            <a:r>
              <a:rPr lang="en-US" sz="3600" b="1" dirty="0" smtClean="0">
                <a:solidFill>
                  <a:srgbClr val="FFFFFF"/>
                </a:solidFill>
                <a:latin typeface="Optima"/>
                <a:cs typeface="Optima"/>
              </a:rPr>
              <a:t>	</a:t>
            </a:r>
            <a:r>
              <a:rPr lang="en-US" sz="3000" dirty="0" smtClean="0">
                <a:solidFill>
                  <a:srgbClr val="FFFFFF"/>
                </a:solidFill>
                <a:latin typeface="Optima"/>
                <a:cs typeface="Optima"/>
              </a:rPr>
              <a:t>Course Introduction &amp; Industry Background.</a:t>
            </a:r>
          </a:p>
          <a:p>
            <a:r>
              <a:rPr lang="en-US" sz="3600" dirty="0" smtClean="0">
                <a:solidFill>
                  <a:srgbClr val="FFFFFF"/>
                </a:solidFill>
                <a:latin typeface="Optima"/>
                <a:cs typeface="Optima"/>
              </a:rPr>
              <a:t>Module 2</a:t>
            </a:r>
          </a:p>
          <a:p>
            <a:r>
              <a:rPr lang="en-US" sz="2800" b="1" dirty="0" smtClean="0">
                <a:solidFill>
                  <a:srgbClr val="FFFFFF"/>
                </a:solidFill>
                <a:latin typeface="Optima"/>
                <a:cs typeface="Optima"/>
              </a:rPr>
              <a:t>	</a:t>
            </a:r>
            <a:r>
              <a:rPr lang="en-US" sz="3000" dirty="0" smtClean="0">
                <a:solidFill>
                  <a:srgbClr val="FFFFFF"/>
                </a:solidFill>
                <a:latin typeface="Optima"/>
                <a:cs typeface="Optima"/>
              </a:rPr>
              <a:t>Pilot Escort Operator &amp; Vehicle Requirements.</a:t>
            </a:r>
          </a:p>
          <a:p>
            <a:endParaRPr lang="en-US" sz="3600" b="1" dirty="0" smtClean="0">
              <a:solidFill>
                <a:srgbClr val="FFFFFF"/>
              </a:solidFill>
              <a:latin typeface="Optima"/>
              <a:cs typeface="Optima"/>
            </a:endParaRPr>
          </a:p>
          <a:p>
            <a:endParaRPr lang="en-US" sz="3600" b="1" dirty="0" smtClean="0">
              <a:solidFill>
                <a:srgbClr val="FFFFFF"/>
              </a:solidFill>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15</a:t>
            </a:fld>
            <a:endParaRPr lang="en-US"/>
          </a:p>
        </p:txBody>
      </p:sp>
    </p:spTree>
    <p:extLst>
      <p:ext uri="{BB962C8B-B14F-4D97-AF65-F5344CB8AC3E}">
        <p14:creationId xmlns:p14="http://schemas.microsoft.com/office/powerpoint/2010/main" val="11550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5078314"/>
          </a:xfrm>
          <a:prstGeom prst="rect">
            <a:avLst/>
          </a:prstGeom>
          <a:noFill/>
        </p:spPr>
        <p:txBody>
          <a:bodyPr wrap="square" rtlCol="0">
            <a:spAutoFit/>
          </a:bodyPr>
          <a:lstStyle/>
          <a:p>
            <a:r>
              <a:rPr lang="en-US" sz="3600" dirty="0" smtClean="0">
                <a:latin typeface="Optima"/>
                <a:cs typeface="Optima"/>
              </a:rPr>
              <a:t>When establishing how far the P/EVOs should be from the load vehicle, stopping distances are the most important criteria to consider.</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Trip Operations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150</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740307"/>
          </a:xfrm>
          <a:prstGeom prst="rect">
            <a:avLst/>
          </a:prstGeom>
          <a:noFill/>
        </p:spPr>
        <p:txBody>
          <a:bodyPr wrap="square" rtlCol="0">
            <a:spAutoFit/>
          </a:bodyPr>
          <a:lstStyle/>
          <a:p>
            <a:r>
              <a:rPr lang="en-US" sz="3600" dirty="0" smtClean="0">
                <a:latin typeface="Optima"/>
                <a:cs typeface="Optima"/>
              </a:rPr>
              <a:t>Typical tractor-trailers often weigh 20 to 30 times as much as passenger vehicles.</a:t>
            </a:r>
          </a:p>
          <a:p>
            <a:endParaRPr lang="en-US" sz="3600" dirty="0" smtClean="0">
              <a:latin typeface="Optima"/>
              <a:cs typeface="Optima"/>
            </a:endParaRPr>
          </a:p>
          <a:p>
            <a:r>
              <a:rPr lang="en-US" sz="3600" dirty="0" smtClean="0">
                <a:latin typeface="Optima"/>
                <a:cs typeface="Optima"/>
              </a:rPr>
              <a:t>Weight is a central determinant of stopping distance.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Stopping Distance</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151</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5632312"/>
          </a:xfrm>
          <a:prstGeom prst="rect">
            <a:avLst/>
          </a:prstGeom>
          <a:noFill/>
        </p:spPr>
        <p:txBody>
          <a:bodyPr wrap="square" rtlCol="0">
            <a:spAutoFit/>
          </a:bodyPr>
          <a:lstStyle/>
          <a:p>
            <a:r>
              <a:rPr lang="en-US" sz="3600" dirty="0" smtClean="0">
                <a:latin typeface="Optima"/>
                <a:cs typeface="Optima"/>
              </a:rPr>
              <a:t>How fast a vehicle is moving also affects stopping distance. </a:t>
            </a:r>
          </a:p>
          <a:p>
            <a:endParaRPr lang="en-US" sz="3600" dirty="0" smtClean="0">
              <a:latin typeface="Optima"/>
              <a:cs typeface="Optima"/>
            </a:endParaRPr>
          </a:p>
          <a:p>
            <a:r>
              <a:rPr lang="en-US" sz="3600" dirty="0" smtClean="0">
                <a:latin typeface="Optima"/>
                <a:cs typeface="Optima"/>
              </a:rPr>
              <a:t>Stopping distance increases by the square of the amount the speed increases.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Stopping Distance</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152</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5078313"/>
          </a:xfrm>
          <a:prstGeom prst="rect">
            <a:avLst/>
          </a:prstGeom>
          <a:noFill/>
        </p:spPr>
        <p:txBody>
          <a:bodyPr wrap="square" rtlCol="0">
            <a:spAutoFit/>
          </a:bodyPr>
          <a:lstStyle/>
          <a:p>
            <a:r>
              <a:rPr lang="en-US" sz="3600" dirty="0" smtClean="0">
                <a:latin typeface="Optima"/>
                <a:cs typeface="Optima"/>
              </a:rPr>
              <a:t>So if </a:t>
            </a:r>
            <a:r>
              <a:rPr lang="en-US" sz="3600" b="1" dirty="0" smtClean="0">
                <a:latin typeface="Optima"/>
                <a:cs typeface="Optima"/>
              </a:rPr>
              <a:t>speed doubles from 20 to 40 mph</a:t>
            </a:r>
            <a:r>
              <a:rPr lang="en-US" sz="3600" dirty="0" smtClean="0">
                <a:latin typeface="Optima"/>
                <a:cs typeface="Optima"/>
              </a:rPr>
              <a:t>, </a:t>
            </a:r>
            <a:r>
              <a:rPr lang="en-US" sz="3600" b="1" dirty="0" smtClean="0">
                <a:latin typeface="Optima"/>
                <a:cs typeface="Optima"/>
              </a:rPr>
              <a:t>stopping distance increases by 4 times.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Stopping Distance</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153</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186310"/>
          </a:xfrm>
          <a:prstGeom prst="rect">
            <a:avLst/>
          </a:prstGeom>
          <a:noFill/>
        </p:spPr>
        <p:txBody>
          <a:bodyPr wrap="square" rtlCol="0">
            <a:spAutoFit/>
          </a:bodyPr>
          <a:lstStyle/>
          <a:p>
            <a:r>
              <a:rPr lang="en-US" sz="3600" dirty="0" smtClean="0">
                <a:latin typeface="Optima"/>
                <a:cs typeface="Optima"/>
              </a:rPr>
              <a:t>P/EVOs are in place primarily to enhance safety by warning motorists of the oversize load.</a:t>
            </a:r>
          </a:p>
          <a:p>
            <a:endParaRPr lang="en-US" sz="3600" dirty="0" smtClean="0">
              <a:latin typeface="Optima"/>
              <a:cs typeface="Optima"/>
            </a:endParaRPr>
          </a:p>
          <a:p>
            <a:r>
              <a:rPr lang="en-US" sz="3600" dirty="0" smtClean="0">
                <a:latin typeface="Optima"/>
                <a:cs typeface="Optima"/>
              </a:rPr>
              <a:t>P/EVOs also enhance safety by warning the load driver of hazards.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The Roles of P/EVOs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154</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186310"/>
          </a:xfrm>
          <a:prstGeom prst="rect">
            <a:avLst/>
          </a:prstGeom>
          <a:noFill/>
        </p:spPr>
        <p:txBody>
          <a:bodyPr wrap="square" rtlCol="0">
            <a:spAutoFit/>
          </a:bodyPr>
          <a:lstStyle/>
          <a:p>
            <a:r>
              <a:rPr lang="en-US" sz="3600" dirty="0" smtClean="0">
                <a:latin typeface="Optima"/>
                <a:cs typeface="Optima"/>
              </a:rPr>
              <a:t>Lead P/EVOs have responsibilities related to navigation, communication, height pole operation, and providing adequate warning to motorists and to the load movement team.</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Lead P/EVOs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155</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294305"/>
          </a:xfrm>
          <a:prstGeom prst="rect">
            <a:avLst/>
          </a:prstGeom>
          <a:noFill/>
        </p:spPr>
        <p:txBody>
          <a:bodyPr wrap="square" rtlCol="0">
            <a:spAutoFit/>
          </a:bodyPr>
          <a:lstStyle/>
          <a:p>
            <a:r>
              <a:rPr lang="en-US" sz="3600" dirty="0" smtClean="0">
                <a:latin typeface="Optima"/>
                <a:cs typeface="Optima"/>
              </a:rPr>
              <a:t>In order to meet these responsibilities, it is critical the lead P/EVO maintain an </a:t>
            </a:r>
            <a:r>
              <a:rPr lang="en-US" sz="3600" b="1" dirty="0" smtClean="0">
                <a:latin typeface="Optima"/>
                <a:cs typeface="Optima"/>
              </a:rPr>
              <a:t>attentive and proactive visual lead </a:t>
            </a:r>
            <a:r>
              <a:rPr lang="en-US" sz="3600" dirty="0" smtClean="0">
                <a:latin typeface="Optima"/>
                <a:cs typeface="Optima"/>
              </a:rPr>
              <a:t>in order to detect hazards in time to warn motorists including the load movement team.</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Lead P/EVOs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156</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533752"/>
            <a:ext cx="8422769" cy="7848302"/>
          </a:xfrm>
          <a:prstGeom prst="rect">
            <a:avLst/>
          </a:prstGeom>
          <a:noFill/>
        </p:spPr>
        <p:txBody>
          <a:bodyPr wrap="square" rtlCol="0">
            <a:spAutoFit/>
          </a:bodyPr>
          <a:lstStyle/>
          <a:p>
            <a:r>
              <a:rPr lang="en-US" sz="3600" dirty="0" smtClean="0">
                <a:latin typeface="Optima"/>
                <a:cs typeface="Optima"/>
              </a:rPr>
              <a:t>Potential hazards include:</a:t>
            </a:r>
          </a:p>
          <a:p>
            <a:endParaRPr lang="en-US" sz="3600" dirty="0" smtClean="0">
              <a:latin typeface="Optima"/>
              <a:cs typeface="Optima"/>
            </a:endParaRPr>
          </a:p>
          <a:p>
            <a:pPr>
              <a:buFont typeface="Arial"/>
              <a:buChar char="•"/>
            </a:pPr>
            <a:r>
              <a:rPr lang="en-US" sz="3600" dirty="0" smtClean="0">
                <a:latin typeface="Optima"/>
                <a:cs typeface="Optima"/>
              </a:rPr>
              <a:t>Foreign objects in the roadway.</a:t>
            </a:r>
          </a:p>
          <a:p>
            <a:pPr>
              <a:buFont typeface="Arial"/>
              <a:buChar char="•"/>
            </a:pPr>
            <a:r>
              <a:rPr lang="en-US" sz="3600" dirty="0" smtClean="0">
                <a:latin typeface="Optima"/>
                <a:cs typeface="Optima"/>
              </a:rPr>
              <a:t>Defective roadway surface.</a:t>
            </a:r>
          </a:p>
          <a:p>
            <a:pPr>
              <a:buFont typeface="Arial"/>
              <a:buChar char="•"/>
            </a:pPr>
            <a:r>
              <a:rPr lang="en-US" sz="3600" dirty="0" smtClean="0">
                <a:latin typeface="Optima"/>
                <a:cs typeface="Optima"/>
              </a:rPr>
              <a:t>Other large vehicles.</a:t>
            </a:r>
          </a:p>
          <a:p>
            <a:pPr>
              <a:buFont typeface="Arial"/>
              <a:buChar char="•"/>
            </a:pPr>
            <a:r>
              <a:rPr lang="en-US" sz="3600" dirty="0" smtClean="0">
                <a:latin typeface="Optima"/>
                <a:cs typeface="Optima"/>
              </a:rPr>
              <a:t>Edge drop off, potholes.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Lead P/EVOs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157</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836127"/>
            <a:ext cx="8422769" cy="7294305"/>
          </a:xfrm>
          <a:prstGeom prst="rect">
            <a:avLst/>
          </a:prstGeom>
          <a:noFill/>
        </p:spPr>
        <p:txBody>
          <a:bodyPr wrap="square" rtlCol="0">
            <a:spAutoFit/>
          </a:bodyPr>
          <a:lstStyle/>
          <a:p>
            <a:pPr>
              <a:buFont typeface="Arial"/>
              <a:buChar char="•"/>
            </a:pPr>
            <a:r>
              <a:rPr lang="en-US" sz="3600" dirty="0" smtClean="0">
                <a:latin typeface="Optima"/>
                <a:cs typeface="Optima"/>
              </a:rPr>
              <a:t>Work zones</a:t>
            </a:r>
          </a:p>
          <a:p>
            <a:pPr>
              <a:buFont typeface="Arial"/>
              <a:buChar char="•"/>
            </a:pPr>
            <a:r>
              <a:rPr lang="en-US" sz="3600" dirty="0" smtClean="0">
                <a:latin typeface="Optima"/>
                <a:cs typeface="Optima"/>
              </a:rPr>
              <a:t>Collisions or disabled vehicles.</a:t>
            </a:r>
          </a:p>
          <a:p>
            <a:pPr>
              <a:buFont typeface="Arial"/>
              <a:buChar char="•"/>
            </a:pPr>
            <a:r>
              <a:rPr lang="en-US" sz="3600" dirty="0" smtClean="0">
                <a:latin typeface="Optima"/>
                <a:cs typeface="Optima"/>
              </a:rPr>
              <a:t>Other large vehicles.</a:t>
            </a:r>
          </a:p>
          <a:p>
            <a:pPr>
              <a:buFont typeface="Arial"/>
              <a:buChar char="•"/>
            </a:pPr>
            <a:r>
              <a:rPr lang="en-US" sz="3600" dirty="0" smtClean="0">
                <a:latin typeface="Optima"/>
                <a:cs typeface="Optima"/>
              </a:rPr>
              <a:t>Signs, overpasses.</a:t>
            </a:r>
          </a:p>
          <a:p>
            <a:pPr>
              <a:buFont typeface="Arial"/>
              <a:buChar char="•"/>
            </a:pPr>
            <a:r>
              <a:rPr lang="en-US" sz="3600" dirty="0" smtClean="0">
                <a:latin typeface="Optima"/>
                <a:cs typeface="Optima"/>
              </a:rPr>
              <a:t>Railroad crossings/elevation changes.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Lead P/EVOs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158</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860317"/>
            <a:ext cx="8422769" cy="7294305"/>
          </a:xfrm>
          <a:prstGeom prst="rect">
            <a:avLst/>
          </a:prstGeom>
          <a:noFill/>
        </p:spPr>
        <p:txBody>
          <a:bodyPr wrap="square" rtlCol="0">
            <a:spAutoFit/>
          </a:bodyPr>
          <a:lstStyle/>
          <a:p>
            <a:r>
              <a:rPr lang="en-US" sz="3600" dirty="0" smtClean="0">
                <a:latin typeface="Optima"/>
                <a:cs typeface="Optima"/>
              </a:rPr>
              <a:t>Duties of the rear P/EVO include:</a:t>
            </a:r>
          </a:p>
          <a:p>
            <a:pPr marL="571500" indent="-571500">
              <a:buFont typeface="Arial" panose="020B0604020202020204" pitchFamily="34" charset="0"/>
              <a:buChar char="•"/>
            </a:pPr>
            <a:r>
              <a:rPr lang="en-US" sz="3600" dirty="0" smtClean="0">
                <a:latin typeface="Optima"/>
                <a:cs typeface="Optima"/>
              </a:rPr>
              <a:t>Monitoring the load and load vehicle.</a:t>
            </a:r>
          </a:p>
          <a:p>
            <a:pPr marL="571500" indent="-571500">
              <a:buFont typeface="Arial" panose="020B0604020202020204" pitchFamily="34" charset="0"/>
              <a:buChar char="•"/>
            </a:pPr>
            <a:r>
              <a:rPr lang="en-US" sz="3600" dirty="0" smtClean="0">
                <a:latin typeface="Optima"/>
                <a:cs typeface="Optima"/>
              </a:rPr>
              <a:t>Watching to the side and rear of the load.</a:t>
            </a:r>
          </a:p>
          <a:p>
            <a:pPr marL="571500" indent="-571500">
              <a:buFont typeface="Arial" panose="020B0604020202020204" pitchFamily="34" charset="0"/>
              <a:buChar char="•"/>
            </a:pPr>
            <a:r>
              <a:rPr lang="en-US" sz="3600" dirty="0" smtClean="0">
                <a:latin typeface="Optima"/>
                <a:cs typeface="Optima"/>
              </a:rPr>
              <a:t>Monitoring </a:t>
            </a:r>
            <a:r>
              <a:rPr lang="en-US" sz="3600" dirty="0" err="1" smtClean="0">
                <a:latin typeface="Optima"/>
                <a:cs typeface="Optima"/>
              </a:rPr>
              <a:t>offtracking</a:t>
            </a:r>
            <a:r>
              <a:rPr lang="en-US" sz="3600" dirty="0" smtClean="0">
                <a:latin typeface="Optima"/>
                <a:cs typeface="Optima"/>
              </a:rPr>
              <a:t> risks.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Rear P/EVOs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159</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Course Content</a:t>
            </a:r>
            <a:endParaRPr lang="en-US" sz="3600" dirty="0">
              <a:latin typeface="Optima ExtraBlack"/>
              <a:cs typeface="Optima ExtraBlack"/>
            </a:endParaRPr>
          </a:p>
        </p:txBody>
      </p:sp>
      <p:sp>
        <p:nvSpPr>
          <p:cNvPr id="4" name="TextBox 3"/>
          <p:cNvSpPr txBox="1"/>
          <p:nvPr/>
        </p:nvSpPr>
        <p:spPr>
          <a:xfrm>
            <a:off x="287527" y="1521670"/>
            <a:ext cx="8290401" cy="3416320"/>
          </a:xfrm>
          <a:prstGeom prst="rect">
            <a:avLst/>
          </a:prstGeom>
          <a:noFill/>
        </p:spPr>
        <p:txBody>
          <a:bodyPr wrap="square" rtlCol="0">
            <a:spAutoFit/>
          </a:bodyPr>
          <a:lstStyle/>
          <a:p>
            <a:r>
              <a:rPr lang="en-US" sz="3600" b="1" dirty="0" smtClean="0">
                <a:solidFill>
                  <a:srgbClr val="FFFFFF"/>
                </a:solidFill>
                <a:latin typeface="Optima"/>
                <a:cs typeface="Optima"/>
              </a:rPr>
              <a:t>Module 3</a:t>
            </a:r>
          </a:p>
          <a:p>
            <a:r>
              <a:rPr lang="en-US" sz="4000" b="1" dirty="0" smtClean="0">
                <a:solidFill>
                  <a:srgbClr val="FFFFFF"/>
                </a:solidFill>
                <a:latin typeface="Optima"/>
                <a:cs typeface="Optima"/>
              </a:rPr>
              <a:t>	</a:t>
            </a:r>
            <a:r>
              <a:rPr lang="en-US" sz="3200" dirty="0" smtClean="0">
                <a:solidFill>
                  <a:srgbClr val="FFFFFF"/>
                </a:solidFill>
                <a:latin typeface="Optima"/>
                <a:cs typeface="Optima"/>
              </a:rPr>
              <a:t>Route Planning</a:t>
            </a:r>
          </a:p>
          <a:p>
            <a:r>
              <a:rPr lang="en-US" sz="3600" b="1" dirty="0" smtClean="0">
                <a:solidFill>
                  <a:srgbClr val="FFFFFF"/>
                </a:solidFill>
                <a:latin typeface="Optima"/>
                <a:cs typeface="Optima"/>
              </a:rPr>
              <a:t>Module 4</a:t>
            </a:r>
          </a:p>
          <a:p>
            <a:r>
              <a:rPr lang="en-US" sz="3200" b="1" dirty="0" smtClean="0">
                <a:solidFill>
                  <a:srgbClr val="FFFFFF"/>
                </a:solidFill>
                <a:latin typeface="Optima"/>
                <a:cs typeface="Optima"/>
              </a:rPr>
              <a:t>	</a:t>
            </a:r>
            <a:r>
              <a:rPr lang="en-US" sz="3200" dirty="0" smtClean="0">
                <a:solidFill>
                  <a:srgbClr val="FFFFFF"/>
                </a:solidFill>
                <a:latin typeface="Optima"/>
                <a:cs typeface="Optima"/>
              </a:rPr>
              <a:t>Pre-trip Activities</a:t>
            </a:r>
          </a:p>
          <a:p>
            <a:r>
              <a:rPr lang="en-US" sz="3600" b="1" dirty="0" smtClean="0">
                <a:solidFill>
                  <a:srgbClr val="FFFFFF"/>
                </a:solidFill>
                <a:latin typeface="Optima"/>
                <a:cs typeface="Optima"/>
              </a:rPr>
              <a:t>Module 5</a:t>
            </a:r>
          </a:p>
          <a:p>
            <a:r>
              <a:rPr lang="en-US" sz="3200" b="1" dirty="0" smtClean="0">
                <a:solidFill>
                  <a:srgbClr val="FFFFFF"/>
                </a:solidFill>
                <a:latin typeface="Optima"/>
                <a:cs typeface="Optima"/>
              </a:rPr>
              <a:t>	</a:t>
            </a:r>
            <a:r>
              <a:rPr lang="en-US" sz="3200" dirty="0" smtClean="0">
                <a:solidFill>
                  <a:srgbClr val="FFFFFF"/>
                </a:solidFill>
                <a:latin typeface="Optima"/>
                <a:cs typeface="Optima"/>
              </a:rPr>
              <a:t>Trip Operations</a:t>
            </a:r>
            <a:endParaRPr lang="en-US" sz="3600" dirty="0" smtClean="0">
              <a:solidFill>
                <a:srgbClr val="FFFFFF"/>
              </a:solidFill>
              <a:latin typeface="Optima"/>
              <a:cs typeface="Optima"/>
            </a:endParaRPr>
          </a:p>
          <a:p>
            <a:endParaRPr lang="en-US" sz="3600" b="1" dirty="0" smtClean="0">
              <a:solidFill>
                <a:srgbClr val="FFFFFF"/>
              </a:solidFill>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16</a:t>
            </a:fld>
            <a:endParaRPr lang="en-US"/>
          </a:p>
        </p:txBody>
      </p:sp>
    </p:spTree>
    <p:extLst>
      <p:ext uri="{BB962C8B-B14F-4D97-AF65-F5344CB8AC3E}">
        <p14:creationId xmlns:p14="http://schemas.microsoft.com/office/powerpoint/2010/main" val="11550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160</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5078314"/>
          </a:xfrm>
          <a:prstGeom prst="rect">
            <a:avLst/>
          </a:prstGeom>
          <a:noFill/>
        </p:spPr>
        <p:txBody>
          <a:bodyPr wrap="square" rtlCol="0">
            <a:spAutoFit/>
          </a:bodyPr>
          <a:lstStyle/>
          <a:p>
            <a:r>
              <a:rPr lang="en-US" sz="3600" dirty="0" smtClean="0">
                <a:latin typeface="Optima"/>
                <a:cs typeface="Optima"/>
              </a:rPr>
              <a:t>What is the primary skill that lead P/EVOs must develop?</a:t>
            </a:r>
          </a:p>
          <a:p>
            <a:endParaRPr lang="en-US" sz="3600" dirty="0" smtClean="0">
              <a:latin typeface="Optima"/>
              <a:cs typeface="Optima"/>
            </a:endParaRPr>
          </a:p>
          <a:p>
            <a:r>
              <a:rPr lang="en-US" sz="3600" dirty="0" smtClean="0">
                <a:latin typeface="Optima"/>
                <a:cs typeface="Optima"/>
              </a:rPr>
              <a:t>What is the number one cause of injuries and death in construction work zones?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161</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568966"/>
            <a:ext cx="8422769" cy="5632312"/>
          </a:xfrm>
          <a:prstGeom prst="rect">
            <a:avLst/>
          </a:prstGeom>
          <a:noFill/>
        </p:spPr>
        <p:txBody>
          <a:bodyPr wrap="square" rtlCol="0">
            <a:spAutoFit/>
          </a:bodyPr>
          <a:lstStyle/>
          <a:p>
            <a:r>
              <a:rPr lang="en-US" sz="3600" dirty="0" smtClean="0">
                <a:latin typeface="Optima"/>
                <a:cs typeface="Optima"/>
              </a:rPr>
              <a:t>What are some of the hazards about which P/EVOs need to alert the load movement team?</a:t>
            </a:r>
          </a:p>
          <a:p>
            <a:endParaRPr lang="en-US" sz="3600" dirty="0" smtClean="0">
              <a:latin typeface="Optima"/>
              <a:cs typeface="Optima"/>
            </a:endParaRPr>
          </a:p>
          <a:p>
            <a:r>
              <a:rPr lang="en-US" sz="3600" dirty="0" smtClean="0">
                <a:latin typeface="Optima"/>
                <a:cs typeface="Optima"/>
              </a:rPr>
              <a:t>What are some benefits of standardizing P/EVO rules?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162</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5632312"/>
          </a:xfrm>
          <a:prstGeom prst="rect">
            <a:avLst/>
          </a:prstGeom>
          <a:noFill/>
        </p:spPr>
        <p:txBody>
          <a:bodyPr wrap="square" rtlCol="0">
            <a:spAutoFit/>
          </a:bodyPr>
          <a:lstStyle/>
          <a:p>
            <a:r>
              <a:rPr lang="en-US" sz="3600" dirty="0" smtClean="0">
                <a:latin typeface="Optima"/>
                <a:cs typeface="Optima"/>
              </a:rPr>
              <a:t>How is stopping distance affected by speed?</a:t>
            </a:r>
          </a:p>
          <a:p>
            <a:endParaRPr lang="en-US" sz="3600" dirty="0" smtClean="0">
              <a:latin typeface="Optima"/>
              <a:cs typeface="Optima"/>
            </a:endParaRPr>
          </a:p>
          <a:p>
            <a:r>
              <a:rPr lang="en-US" sz="3600" dirty="0" smtClean="0">
                <a:latin typeface="Optima"/>
                <a:cs typeface="Optima"/>
              </a:rPr>
              <a:t>What are the primary duties of P/EVOs? The lead P/EVO? Rear?</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163</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5078314"/>
          </a:xfrm>
          <a:prstGeom prst="rect">
            <a:avLst/>
          </a:prstGeom>
          <a:noFill/>
        </p:spPr>
        <p:txBody>
          <a:bodyPr wrap="square" rtlCol="0">
            <a:spAutoFit/>
          </a:bodyPr>
          <a:lstStyle/>
          <a:p>
            <a:r>
              <a:rPr lang="en-US" sz="3600" dirty="0" smtClean="0">
                <a:latin typeface="Optima"/>
                <a:cs typeface="Optima"/>
              </a:rPr>
              <a:t>What is “offtracking?”</a:t>
            </a:r>
          </a:p>
          <a:p>
            <a:endParaRPr lang="en-US" sz="3600" dirty="0" smtClean="0">
              <a:latin typeface="Optima"/>
              <a:cs typeface="Optima"/>
            </a:endParaRPr>
          </a:p>
          <a:p>
            <a:r>
              <a:rPr lang="en-US" sz="3600" dirty="0" smtClean="0">
                <a:latin typeface="Optima"/>
                <a:cs typeface="Optima"/>
              </a:rPr>
              <a:t>What is a primary hazard for loads with low ground clearance?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164</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1283439"/>
            <a:ext cx="3815832" cy="1538883"/>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Five</a:t>
            </a:r>
          </a:p>
          <a:p>
            <a:pPr algn="ctr"/>
            <a:r>
              <a:rPr lang="en-US" sz="4000" b="1" dirty="0" smtClean="0">
                <a:solidFill>
                  <a:srgbClr val="F9E3D2"/>
                </a:solidFill>
                <a:latin typeface="Britannic Bold"/>
                <a:cs typeface="Britannic Bold"/>
              </a:rPr>
              <a:t>Lesson Two</a:t>
            </a:r>
            <a:endParaRPr lang="en-US" sz="4000" b="1" dirty="0">
              <a:solidFill>
                <a:srgbClr val="F9E3D2"/>
              </a:solidFill>
              <a:latin typeface="Britannic Bold"/>
              <a:cs typeface="Britannic Bold"/>
            </a:endParaRPr>
          </a:p>
        </p:txBody>
      </p:sp>
      <p:sp>
        <p:nvSpPr>
          <p:cNvPr id="3" name="TextBox 2"/>
          <p:cNvSpPr txBox="1"/>
          <p:nvPr/>
        </p:nvSpPr>
        <p:spPr>
          <a:xfrm>
            <a:off x="4494956" y="2432276"/>
            <a:ext cx="4649043" cy="3385542"/>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Equipment use</a:t>
            </a:r>
          </a:p>
          <a:p>
            <a:pPr>
              <a:lnSpc>
                <a:spcPct val="150000"/>
              </a:lnSpc>
              <a:buFont typeface="Arial"/>
              <a:buChar char="•"/>
            </a:pPr>
            <a:r>
              <a:rPr lang="en-US" sz="2400" b="1" dirty="0" smtClean="0">
                <a:latin typeface="Optima"/>
                <a:cs typeface="Optima"/>
              </a:rPr>
              <a:t>Flagging Equipment</a:t>
            </a:r>
          </a:p>
          <a:p>
            <a:pPr>
              <a:lnSpc>
                <a:spcPct val="150000"/>
              </a:lnSpc>
              <a:buFont typeface="Arial"/>
              <a:buChar char="•"/>
            </a:pPr>
            <a:r>
              <a:rPr lang="en-US" sz="2400" b="1" dirty="0" smtClean="0">
                <a:latin typeface="Optima"/>
                <a:cs typeface="Optima"/>
              </a:rPr>
              <a:t>Emergency Equipment</a:t>
            </a:r>
          </a:p>
          <a:p>
            <a:pPr>
              <a:lnSpc>
                <a:spcPct val="150000"/>
              </a:lnSpc>
              <a:buFont typeface="Arial"/>
              <a:buChar char="•"/>
            </a:pPr>
            <a:r>
              <a:rPr lang="en-US" sz="2400" b="1" dirty="0" smtClean="0">
                <a:latin typeface="Optima"/>
                <a:cs typeface="Optima"/>
              </a:rPr>
              <a:t>P/EVO special skill areas</a:t>
            </a: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165</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478697"/>
          </a:xfrm>
          <a:prstGeom prst="rect">
            <a:avLst/>
          </a:prstGeom>
          <a:noFill/>
        </p:spPr>
        <p:txBody>
          <a:bodyPr wrap="square" rtlCol="0">
            <a:spAutoFit/>
          </a:bodyPr>
          <a:lstStyle/>
          <a:p>
            <a:r>
              <a:rPr lang="en-US" sz="3600" dirty="0" smtClean="0">
                <a:latin typeface="Optima"/>
                <a:cs typeface="Optima"/>
              </a:rPr>
              <a:t>Traffic Control Equipment; </a:t>
            </a:r>
          </a:p>
          <a:p>
            <a:r>
              <a:rPr lang="en-US" sz="3600" dirty="0" smtClean="0">
                <a:latin typeface="Optima"/>
                <a:cs typeface="Optima"/>
              </a:rPr>
              <a:t>For flagging traffic, P/EVOs should (or as required by the States) wear a hardhat and retro-reflective high visibility garment as required by the MUTCD Section 6D.03*. </a:t>
            </a:r>
          </a:p>
          <a:p>
            <a:pPr>
              <a:lnSpc>
                <a:spcPts val="2160"/>
              </a:lnSpc>
            </a:pPr>
            <a:endParaRPr lang="en-US" smtClean="0">
              <a:latin typeface="Optima"/>
              <a:cs typeface="Optima"/>
            </a:endParaRPr>
          </a:p>
          <a:p>
            <a:pPr>
              <a:lnSpc>
                <a:spcPts val="2160"/>
              </a:lnSpc>
            </a:pPr>
            <a:r>
              <a:rPr lang="en-US" smtClean="0">
                <a:latin typeface="Optima"/>
                <a:cs typeface="Optima"/>
              </a:rPr>
              <a:t>*</a:t>
            </a:r>
            <a:r>
              <a:rPr lang="en-US" smtClean="0"/>
              <a:t>  </a:t>
            </a:r>
            <a:r>
              <a:rPr lang="en-US" dirty="0" smtClean="0"/>
              <a:t>The </a:t>
            </a:r>
            <a:r>
              <a:rPr lang="en-US" dirty="0"/>
              <a:t>FHWA has incorporated by reference the Manual on Uniform </a:t>
            </a:r>
            <a:r>
              <a:rPr lang="en-US"/>
              <a:t>Traffic </a:t>
            </a:r>
            <a:r>
              <a:rPr lang="en-US" smtClean="0"/>
              <a:t>Control Devices </a:t>
            </a:r>
            <a:r>
              <a:rPr lang="en-US" dirty="0"/>
              <a:t>for Streets and Highways (MUTCD, pursuant to 23 CFR 655.601(d)(2</a:t>
            </a:r>
            <a:r>
              <a:rPr lang="en-US" dirty="0" smtClean="0"/>
              <a:t>).</a:t>
            </a:r>
            <a:r>
              <a:rPr lang="en-US" sz="3600" dirty="0"/>
              <a:t>  </a:t>
            </a:r>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Equipment Deployment &amp; Operation</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166</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186310"/>
          </a:xfrm>
          <a:prstGeom prst="rect">
            <a:avLst/>
          </a:prstGeom>
          <a:noFill/>
        </p:spPr>
        <p:txBody>
          <a:bodyPr wrap="square" rtlCol="0">
            <a:spAutoFit/>
          </a:bodyPr>
          <a:lstStyle/>
          <a:p>
            <a:r>
              <a:rPr lang="en-US" sz="3600" dirty="0" smtClean="0">
                <a:latin typeface="Optima"/>
                <a:cs typeface="Optima"/>
              </a:rPr>
              <a:t>Traffic Control Equipment</a:t>
            </a:r>
          </a:p>
          <a:p>
            <a:endParaRPr lang="en-US" sz="3600" dirty="0" smtClean="0">
              <a:latin typeface="Optima"/>
              <a:cs typeface="Optima"/>
            </a:endParaRPr>
          </a:p>
          <a:p>
            <a:r>
              <a:rPr lang="en-US" sz="3600" dirty="0" smtClean="0">
                <a:latin typeface="Optima"/>
                <a:cs typeface="Optima"/>
              </a:rPr>
              <a:t>Traffic control requires use of a STOP/SLOW paddle and a two-way radio to notify other members of the load movement team.</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Equipment Deployment &amp; Operation</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167</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740307"/>
          </a:xfrm>
          <a:prstGeom prst="rect">
            <a:avLst/>
          </a:prstGeom>
          <a:noFill/>
        </p:spPr>
        <p:txBody>
          <a:bodyPr wrap="square" rtlCol="0">
            <a:spAutoFit/>
          </a:bodyPr>
          <a:lstStyle/>
          <a:p>
            <a:r>
              <a:rPr lang="en-US" sz="3600" dirty="0" smtClean="0">
                <a:latin typeface="Optima"/>
                <a:cs typeface="Optima"/>
              </a:rPr>
              <a:t>Traffic Control Equipment</a:t>
            </a:r>
          </a:p>
          <a:p>
            <a:endParaRPr lang="en-US" sz="3600" dirty="0" smtClean="0">
              <a:latin typeface="Optima"/>
              <a:cs typeface="Optima"/>
            </a:endParaRPr>
          </a:p>
          <a:p>
            <a:r>
              <a:rPr lang="en-US" sz="3600" dirty="0" smtClean="0">
                <a:latin typeface="Optima"/>
                <a:cs typeface="Optima"/>
              </a:rPr>
              <a:t>Many States require a flashlight and safety cone. This is highly recommended for all P/EVOs, especially when moving loads at night.</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Equipment Deployment &amp; Operation</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168</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740307"/>
          </a:xfrm>
          <a:prstGeom prst="rect">
            <a:avLst/>
          </a:prstGeom>
          <a:noFill/>
        </p:spPr>
        <p:txBody>
          <a:bodyPr wrap="square" rtlCol="0">
            <a:spAutoFit/>
          </a:bodyPr>
          <a:lstStyle/>
          <a:p>
            <a:r>
              <a:rPr lang="en-US" sz="3600" dirty="0" smtClean="0">
                <a:latin typeface="Optima"/>
                <a:cs typeface="Optima"/>
              </a:rPr>
              <a:t>Emergency equipment required by many States includes:</a:t>
            </a:r>
          </a:p>
          <a:p>
            <a:endParaRPr lang="en-US" sz="3600" dirty="0" smtClean="0">
              <a:latin typeface="Optima"/>
              <a:cs typeface="Optima"/>
            </a:endParaRPr>
          </a:p>
          <a:p>
            <a:pPr marL="571500" indent="-571500">
              <a:buFont typeface="Arial" panose="020B0604020202020204" pitchFamily="34" charset="0"/>
              <a:buChar char="•"/>
            </a:pPr>
            <a:r>
              <a:rPr lang="en-US" sz="3600" dirty="0" smtClean="0">
                <a:latin typeface="Optima"/>
                <a:cs typeface="Optima"/>
              </a:rPr>
              <a:t>Fire extinguishers.</a:t>
            </a:r>
          </a:p>
          <a:p>
            <a:pPr marL="571500" indent="-571500">
              <a:buFont typeface="Arial" panose="020B0604020202020204" pitchFamily="34" charset="0"/>
              <a:buChar char="•"/>
            </a:pPr>
            <a:r>
              <a:rPr lang="en-US" sz="3600" dirty="0" smtClean="0">
                <a:latin typeface="Optima"/>
                <a:cs typeface="Optima"/>
              </a:rPr>
              <a:t>Warning devices (flares, cones, reflectors).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Equipment Deployment &amp; Operation</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169</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Course Content</a:t>
            </a:r>
            <a:endParaRPr lang="en-US" sz="3600" dirty="0">
              <a:latin typeface="Optima ExtraBlack"/>
              <a:cs typeface="Optima ExtraBlack"/>
            </a:endParaRPr>
          </a:p>
        </p:txBody>
      </p:sp>
      <p:sp>
        <p:nvSpPr>
          <p:cNvPr id="4" name="TextBox 3"/>
          <p:cNvSpPr txBox="1"/>
          <p:nvPr/>
        </p:nvSpPr>
        <p:spPr>
          <a:xfrm>
            <a:off x="287527" y="1533651"/>
            <a:ext cx="8290401" cy="3416320"/>
          </a:xfrm>
          <a:prstGeom prst="rect">
            <a:avLst/>
          </a:prstGeom>
          <a:noFill/>
        </p:spPr>
        <p:txBody>
          <a:bodyPr wrap="square" rtlCol="0">
            <a:spAutoFit/>
          </a:bodyPr>
          <a:lstStyle/>
          <a:p>
            <a:r>
              <a:rPr lang="en-US" sz="3600" b="1" dirty="0" smtClean="0">
                <a:solidFill>
                  <a:srgbClr val="FFFFFF"/>
                </a:solidFill>
                <a:latin typeface="Optima"/>
                <a:cs typeface="Optima"/>
              </a:rPr>
              <a:t>Module 6</a:t>
            </a:r>
          </a:p>
          <a:p>
            <a:r>
              <a:rPr lang="en-US" sz="4000" b="1" dirty="0" smtClean="0">
                <a:solidFill>
                  <a:srgbClr val="FFFFFF"/>
                </a:solidFill>
                <a:latin typeface="Optima"/>
                <a:cs typeface="Optima"/>
              </a:rPr>
              <a:t>	</a:t>
            </a:r>
            <a:r>
              <a:rPr lang="en-US" sz="3200" dirty="0" smtClean="0">
                <a:solidFill>
                  <a:srgbClr val="FFFFFF"/>
                </a:solidFill>
                <a:latin typeface="Optima"/>
                <a:cs typeface="Optima"/>
              </a:rPr>
              <a:t>Post-Trip Activities</a:t>
            </a:r>
          </a:p>
          <a:p>
            <a:r>
              <a:rPr lang="en-US" sz="3600" b="1" dirty="0" smtClean="0">
                <a:solidFill>
                  <a:srgbClr val="FFFFFF"/>
                </a:solidFill>
                <a:latin typeface="Optima"/>
                <a:cs typeface="Optima"/>
              </a:rPr>
              <a:t>Module 7</a:t>
            </a:r>
          </a:p>
          <a:p>
            <a:r>
              <a:rPr lang="en-US" sz="3200" b="1" dirty="0" smtClean="0">
                <a:solidFill>
                  <a:srgbClr val="FFFFFF"/>
                </a:solidFill>
                <a:latin typeface="Optima"/>
                <a:cs typeface="Optima"/>
              </a:rPr>
              <a:t>	</a:t>
            </a:r>
            <a:r>
              <a:rPr lang="en-US" sz="3200" dirty="0" smtClean="0">
                <a:solidFill>
                  <a:srgbClr val="FFFFFF"/>
                </a:solidFill>
                <a:latin typeface="Optima"/>
                <a:cs typeface="Optima"/>
              </a:rPr>
              <a:t>Driver Safety Issues</a:t>
            </a:r>
          </a:p>
          <a:p>
            <a:r>
              <a:rPr lang="en-US" sz="3600" b="1" dirty="0" smtClean="0">
                <a:solidFill>
                  <a:srgbClr val="FFFFFF"/>
                </a:solidFill>
                <a:latin typeface="Optima"/>
                <a:cs typeface="Optima"/>
              </a:rPr>
              <a:t>Module 8</a:t>
            </a:r>
          </a:p>
          <a:p>
            <a:r>
              <a:rPr lang="en-US" sz="3200" b="1" dirty="0" smtClean="0">
                <a:solidFill>
                  <a:srgbClr val="FFFFFF"/>
                </a:solidFill>
                <a:latin typeface="Optima"/>
                <a:cs typeface="Optima"/>
              </a:rPr>
              <a:t>	</a:t>
            </a:r>
            <a:r>
              <a:rPr lang="en-US" sz="3200" dirty="0" smtClean="0">
                <a:solidFill>
                  <a:srgbClr val="FFFFFF"/>
                </a:solidFill>
                <a:latin typeface="Optima"/>
                <a:cs typeface="Optima"/>
              </a:rPr>
              <a:t>Course Review, Exam, Final Paperwork</a:t>
            </a:r>
            <a:endParaRPr lang="en-US" sz="3600" dirty="0" smtClean="0">
              <a:solidFill>
                <a:srgbClr val="FFFFFF"/>
              </a:solidFill>
              <a:latin typeface="Optima"/>
              <a:cs typeface="Optima"/>
            </a:endParaRPr>
          </a:p>
          <a:p>
            <a:endParaRPr lang="en-US" sz="3600" b="1" dirty="0" smtClean="0">
              <a:solidFill>
                <a:srgbClr val="FFFFFF"/>
              </a:solidFill>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17</a:t>
            </a:fld>
            <a:endParaRPr lang="en-US"/>
          </a:p>
        </p:txBody>
      </p:sp>
    </p:spTree>
    <p:extLst>
      <p:ext uri="{BB962C8B-B14F-4D97-AF65-F5344CB8AC3E}">
        <p14:creationId xmlns:p14="http://schemas.microsoft.com/office/powerpoint/2010/main" val="11550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5632312"/>
          </a:xfrm>
          <a:prstGeom prst="rect">
            <a:avLst/>
          </a:prstGeom>
          <a:noFill/>
        </p:spPr>
        <p:txBody>
          <a:bodyPr wrap="square" rtlCol="0">
            <a:spAutoFit/>
          </a:bodyPr>
          <a:lstStyle/>
          <a:p>
            <a:r>
              <a:rPr lang="en-US" sz="3600" dirty="0" smtClean="0">
                <a:latin typeface="Optima"/>
                <a:cs typeface="Optima"/>
              </a:rPr>
              <a:t>Deployment and placement of warning devices must be understood by all team members. In an emergency situation, the first obligation of the team is to warn approaching motorists of hazards.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Equipment Deployment &amp; Operation</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170</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760219"/>
            <a:ext cx="3815832" cy="2585323"/>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Special </a:t>
            </a:r>
          </a:p>
          <a:p>
            <a:pPr algn="ctr"/>
            <a:r>
              <a:rPr lang="en-US" sz="5400" b="1" dirty="0" smtClean="0">
                <a:solidFill>
                  <a:srgbClr val="F9E3D2"/>
                </a:solidFill>
                <a:latin typeface="Britannic Bold"/>
                <a:cs typeface="Britannic Bold"/>
              </a:rPr>
              <a:t>P/EVO Operations</a:t>
            </a:r>
            <a:endParaRPr lang="en-US" sz="4000" b="1" dirty="0">
              <a:solidFill>
                <a:srgbClr val="F9E3D2"/>
              </a:solidFill>
              <a:latin typeface="Britannic Bold"/>
              <a:cs typeface="Britannic Bold"/>
            </a:endParaRPr>
          </a:p>
        </p:txBody>
      </p:sp>
      <p:sp>
        <p:nvSpPr>
          <p:cNvPr id="3" name="TextBox 2"/>
          <p:cNvSpPr txBox="1"/>
          <p:nvPr/>
        </p:nvSpPr>
        <p:spPr>
          <a:xfrm>
            <a:off x="4494956" y="2432276"/>
            <a:ext cx="4649043" cy="2277547"/>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Height pole operations</a:t>
            </a:r>
          </a:p>
          <a:p>
            <a:pPr>
              <a:lnSpc>
                <a:spcPct val="150000"/>
              </a:lnSpc>
              <a:buFont typeface="Arial"/>
              <a:buChar char="•"/>
            </a:pPr>
            <a:r>
              <a:rPr lang="en-US" sz="2400" b="1" dirty="0" smtClean="0">
                <a:latin typeface="Optima"/>
                <a:cs typeface="Optima"/>
              </a:rPr>
              <a:t>Tillerman duties/requirements</a:t>
            </a: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171</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5078313"/>
          </a:xfrm>
          <a:prstGeom prst="rect">
            <a:avLst/>
          </a:prstGeom>
          <a:noFill/>
        </p:spPr>
        <p:txBody>
          <a:bodyPr wrap="square" rtlCol="0">
            <a:spAutoFit/>
          </a:bodyPr>
          <a:lstStyle/>
          <a:p>
            <a:r>
              <a:rPr lang="en-US" sz="3600" dirty="0" smtClean="0">
                <a:latin typeface="Optima"/>
                <a:cs typeface="Optima"/>
              </a:rPr>
              <a:t>Height pole operation:</a:t>
            </a:r>
          </a:p>
          <a:p>
            <a:r>
              <a:rPr lang="en-US" sz="3600" dirty="0" smtClean="0">
                <a:latin typeface="Optima"/>
                <a:cs typeface="Optima"/>
              </a:rPr>
              <a:t>A height pole is required for </a:t>
            </a:r>
            <a:r>
              <a:rPr lang="en-US" sz="3600" dirty="0" err="1" smtClean="0">
                <a:latin typeface="Optima"/>
                <a:cs typeface="Optima"/>
              </a:rPr>
              <a:t>overheight</a:t>
            </a:r>
            <a:r>
              <a:rPr lang="en-US" sz="3600" dirty="0" smtClean="0">
                <a:latin typeface="Optima"/>
                <a:cs typeface="Optima"/>
              </a:rPr>
              <a:t> loads. </a:t>
            </a:r>
          </a:p>
          <a:p>
            <a:endParaRPr lang="en-US" sz="3600" dirty="0" smtClean="0">
              <a:latin typeface="Optima"/>
              <a:cs typeface="Optima"/>
            </a:endParaRPr>
          </a:p>
          <a:p>
            <a:r>
              <a:rPr lang="en-US" sz="3600" dirty="0" smtClean="0">
                <a:latin typeface="Optima"/>
                <a:cs typeface="Optima"/>
              </a:rPr>
              <a:t>The height pole operator warns the load driver about overhead obstructions. </a:t>
            </a: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Specialized P/EVO Skills-Height Pole</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172</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3970318"/>
          </a:xfrm>
          <a:prstGeom prst="rect">
            <a:avLst/>
          </a:prstGeom>
          <a:noFill/>
        </p:spPr>
        <p:txBody>
          <a:bodyPr wrap="square" rtlCol="0">
            <a:spAutoFit/>
          </a:bodyPr>
          <a:lstStyle/>
          <a:p>
            <a:r>
              <a:rPr lang="en-US" sz="3600" dirty="0" smtClean="0">
                <a:latin typeface="Optima"/>
                <a:cs typeface="Optima"/>
              </a:rPr>
              <a:t>The height pole must be made of non-destructive, non-conductive material.</a:t>
            </a:r>
          </a:p>
          <a:p>
            <a:endParaRPr lang="en-US" sz="3600" dirty="0" smtClean="0">
              <a:latin typeface="Optima"/>
              <a:cs typeface="Optima"/>
            </a:endParaRPr>
          </a:p>
          <a:p>
            <a:r>
              <a:rPr lang="en-US" sz="3600" dirty="0" smtClean="0">
                <a:latin typeface="Optima"/>
                <a:cs typeface="Optima"/>
              </a:rPr>
              <a:t>The height pole should be set 3 to 6 inches above the tallest part of the load.</a:t>
            </a: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Specialized P/EVO Skills-Height Pole</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173</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2308324"/>
          </a:xfrm>
          <a:prstGeom prst="rect">
            <a:avLst/>
          </a:prstGeom>
          <a:noFill/>
        </p:spPr>
        <p:txBody>
          <a:bodyPr wrap="square" rtlCol="0">
            <a:spAutoFit/>
          </a:bodyPr>
          <a:lstStyle/>
          <a:p>
            <a:r>
              <a:rPr lang="en-US" sz="3600" dirty="0" smtClean="0">
                <a:latin typeface="Optima"/>
                <a:cs typeface="Optima"/>
              </a:rPr>
              <a:t>A tillerman or steerman controls articulated trailers, typically involved in moving long loads.</a:t>
            </a: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Specialized P/EVO Skills-Tillerman</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174</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4339650"/>
          </a:xfrm>
          <a:prstGeom prst="rect">
            <a:avLst/>
          </a:prstGeom>
          <a:noFill/>
        </p:spPr>
        <p:txBody>
          <a:bodyPr wrap="square" rtlCol="0">
            <a:spAutoFit/>
          </a:bodyPr>
          <a:lstStyle/>
          <a:p>
            <a:r>
              <a:rPr lang="en-US" sz="3600" dirty="0" smtClean="0">
                <a:latin typeface="Optima"/>
                <a:cs typeface="Optima"/>
              </a:rPr>
              <a:t>Many States require a tillerman to have a Class A CDL. </a:t>
            </a:r>
          </a:p>
          <a:p>
            <a:endParaRPr lang="en-US" sz="3600" dirty="0" smtClean="0">
              <a:latin typeface="Optima"/>
              <a:cs typeface="Optima"/>
            </a:endParaRPr>
          </a:p>
          <a:p>
            <a:r>
              <a:rPr lang="en-US" sz="3600" dirty="0" smtClean="0">
                <a:latin typeface="Optima"/>
                <a:cs typeface="Optima"/>
              </a:rPr>
              <a:t>Many States prohibit P/EVOs from simultaneously serving as the tillerman.</a:t>
            </a:r>
          </a:p>
          <a:p>
            <a:r>
              <a:rPr lang="en-US" sz="2400" dirty="0" smtClean="0">
                <a:latin typeface="Optima"/>
                <a:cs typeface="Optima"/>
              </a:rPr>
              <a:t>(See 49 CFR 383.3) </a:t>
            </a: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Specialized P/EVO Skills-Tillerman</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175</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176</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542182"/>
            <a:ext cx="8422769" cy="3970318"/>
          </a:xfrm>
          <a:prstGeom prst="rect">
            <a:avLst/>
          </a:prstGeom>
          <a:noFill/>
        </p:spPr>
        <p:txBody>
          <a:bodyPr wrap="square" rtlCol="0">
            <a:spAutoFit/>
          </a:bodyPr>
          <a:lstStyle/>
          <a:p>
            <a:r>
              <a:rPr lang="en-US" sz="3600" dirty="0" smtClean="0">
                <a:latin typeface="Optima"/>
                <a:cs typeface="Optima"/>
              </a:rPr>
              <a:t>What size is recommended for controlling traffic in speed zones higher than 60 mph?</a:t>
            </a:r>
          </a:p>
          <a:p>
            <a:endParaRPr lang="en-US" sz="3600" dirty="0" smtClean="0">
              <a:latin typeface="Optima"/>
              <a:cs typeface="Optima"/>
            </a:endParaRPr>
          </a:p>
          <a:p>
            <a:r>
              <a:rPr lang="en-US" sz="3600" dirty="0" smtClean="0">
                <a:latin typeface="Optima"/>
                <a:cs typeface="Optima"/>
              </a:rPr>
              <a:t>How tall should the pole for the STOP/SLOW paddle?  Why?</a:t>
            </a:r>
          </a:p>
          <a:p>
            <a:r>
              <a:rPr lang="en-US" sz="3600" dirty="0" smtClean="0">
                <a:latin typeface="Optima"/>
                <a:cs typeface="Optima"/>
              </a:rPr>
              <a:t> </a:t>
            </a: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177</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740308"/>
          </a:xfrm>
          <a:prstGeom prst="rect">
            <a:avLst/>
          </a:prstGeom>
          <a:noFill/>
        </p:spPr>
        <p:txBody>
          <a:bodyPr wrap="square" rtlCol="0">
            <a:spAutoFit/>
          </a:bodyPr>
          <a:lstStyle/>
          <a:p>
            <a:r>
              <a:rPr lang="en-US" sz="3600" dirty="0" smtClean="0">
                <a:latin typeface="Optima"/>
                <a:cs typeface="Optima"/>
              </a:rPr>
              <a:t>What equipment must flaggers wear?</a:t>
            </a:r>
          </a:p>
          <a:p>
            <a:endParaRPr lang="en-US" sz="3600" dirty="0" smtClean="0">
              <a:latin typeface="Optima"/>
              <a:cs typeface="Optima"/>
            </a:endParaRPr>
          </a:p>
          <a:p>
            <a:r>
              <a:rPr lang="en-US" sz="3600" dirty="0" smtClean="0">
                <a:latin typeface="Optima"/>
                <a:cs typeface="Optima"/>
              </a:rPr>
              <a:t>What equipment is used to control traffic?</a:t>
            </a:r>
          </a:p>
          <a:p>
            <a:endParaRPr lang="en-US" sz="3600" dirty="0" smtClean="0">
              <a:latin typeface="Optima"/>
              <a:cs typeface="Optima"/>
            </a:endParaRPr>
          </a:p>
          <a:p>
            <a:r>
              <a:rPr lang="en-US" sz="3600" dirty="0" smtClean="0">
                <a:latin typeface="Optima"/>
                <a:cs typeface="Optima"/>
              </a:rPr>
              <a:t>What must flaggers NOT have?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178</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848304"/>
          </a:xfrm>
          <a:prstGeom prst="rect">
            <a:avLst/>
          </a:prstGeom>
          <a:noFill/>
        </p:spPr>
        <p:txBody>
          <a:bodyPr wrap="square" rtlCol="0">
            <a:spAutoFit/>
          </a:bodyPr>
          <a:lstStyle/>
          <a:p>
            <a:r>
              <a:rPr lang="en-US" sz="3600" dirty="0" smtClean="0">
                <a:latin typeface="Optima"/>
                <a:cs typeface="Optima"/>
              </a:rPr>
              <a:t>Where should warning devices be placed in roadside emergency situations?</a:t>
            </a:r>
          </a:p>
          <a:p>
            <a:endParaRPr lang="en-US" sz="3600" dirty="0" smtClean="0">
              <a:latin typeface="Optima"/>
              <a:cs typeface="Optima"/>
            </a:endParaRPr>
          </a:p>
          <a:p>
            <a:r>
              <a:rPr lang="en-US" sz="3600" dirty="0" smtClean="0">
                <a:latin typeface="Optima"/>
                <a:cs typeface="Optima"/>
              </a:rPr>
              <a:t>What is the function of a height pole?</a:t>
            </a:r>
          </a:p>
          <a:p>
            <a:endParaRPr lang="en-US" sz="3600" dirty="0" smtClean="0">
              <a:latin typeface="Optima"/>
              <a:cs typeface="Optima"/>
            </a:endParaRPr>
          </a:p>
          <a:p>
            <a:r>
              <a:rPr lang="en-US" sz="3600" dirty="0" smtClean="0">
                <a:latin typeface="Optima"/>
                <a:cs typeface="Optima"/>
              </a:rPr>
              <a:t>What is a tillerman/steerman?</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179</a:t>
            </a:fld>
            <a:endParaRPr lang="en-US" dirty="0"/>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1283439"/>
            <a:ext cx="3815832" cy="1538883"/>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One</a:t>
            </a:r>
          </a:p>
          <a:p>
            <a:pPr algn="ctr"/>
            <a:r>
              <a:rPr lang="en-US" sz="4000" b="1" dirty="0" smtClean="0">
                <a:solidFill>
                  <a:srgbClr val="F9E3D2"/>
                </a:solidFill>
                <a:latin typeface="Britannic Bold"/>
                <a:cs typeface="Britannic Bold"/>
              </a:rPr>
              <a:t>Lesson One</a:t>
            </a:r>
            <a:endParaRPr lang="en-US" sz="4000" b="1" dirty="0">
              <a:solidFill>
                <a:srgbClr val="F9E3D2"/>
              </a:solidFill>
              <a:latin typeface="Britannic Bold"/>
              <a:cs typeface="Britannic Bold"/>
            </a:endParaRPr>
          </a:p>
        </p:txBody>
      </p:sp>
      <p:sp>
        <p:nvSpPr>
          <p:cNvPr id="3" name="TextBox 2"/>
          <p:cNvSpPr txBox="1"/>
          <p:nvPr/>
        </p:nvSpPr>
        <p:spPr>
          <a:xfrm>
            <a:off x="4699291" y="1521441"/>
            <a:ext cx="4444709" cy="2862322"/>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P/EVO Industry </a:t>
            </a:r>
            <a:r>
              <a:rPr lang="en-US" sz="2400" b="1" dirty="0">
                <a:latin typeface="Optima"/>
                <a:cs typeface="Optima"/>
              </a:rPr>
              <a:t>S</a:t>
            </a:r>
            <a:r>
              <a:rPr lang="en-US" sz="2400" b="1" dirty="0" smtClean="0">
                <a:latin typeface="Optima"/>
                <a:cs typeface="Optima"/>
              </a:rPr>
              <a:t>afety </a:t>
            </a:r>
            <a:r>
              <a:rPr lang="en-US" sz="2400" b="1" dirty="0">
                <a:latin typeface="Optima"/>
                <a:cs typeface="Optima"/>
              </a:rPr>
              <a:t>E</a:t>
            </a:r>
            <a:r>
              <a:rPr lang="en-US" sz="2400" b="1" dirty="0" smtClean="0">
                <a:latin typeface="Optima"/>
                <a:cs typeface="Optima"/>
              </a:rPr>
              <a:t>fforts</a:t>
            </a:r>
          </a:p>
          <a:p>
            <a:pPr>
              <a:lnSpc>
                <a:spcPct val="150000"/>
              </a:lnSpc>
              <a:buFont typeface="Arial"/>
              <a:buChar char="•"/>
            </a:pPr>
            <a:r>
              <a:rPr lang="en-US" sz="2400" b="1" dirty="0" smtClean="0">
                <a:latin typeface="Optima"/>
                <a:cs typeface="Optima"/>
              </a:rPr>
              <a:t>Lack of </a:t>
            </a:r>
            <a:r>
              <a:rPr lang="en-US" sz="2400" b="1" dirty="0">
                <a:latin typeface="Optima"/>
                <a:cs typeface="Optima"/>
              </a:rPr>
              <a:t>U</a:t>
            </a:r>
            <a:r>
              <a:rPr lang="en-US" sz="2400" b="1" dirty="0" smtClean="0">
                <a:latin typeface="Optima"/>
                <a:cs typeface="Optima"/>
              </a:rPr>
              <a:t>niformity</a:t>
            </a:r>
          </a:p>
          <a:p>
            <a:pPr>
              <a:lnSpc>
                <a:spcPct val="150000"/>
              </a:lnSpc>
              <a:buFont typeface="Arial"/>
              <a:buChar char="•"/>
            </a:pPr>
            <a:r>
              <a:rPr lang="en-US" sz="2400" b="1" dirty="0" smtClean="0">
                <a:latin typeface="Optima"/>
                <a:cs typeface="Optima"/>
              </a:rPr>
              <a:t>Purposes and Roles of P/EVOs</a:t>
            </a:r>
          </a:p>
        </p:txBody>
      </p:sp>
      <p:sp>
        <p:nvSpPr>
          <p:cNvPr id="4" name="Slide Number Placeholder 3"/>
          <p:cNvSpPr>
            <a:spLocks noGrp="1"/>
          </p:cNvSpPr>
          <p:nvPr>
            <p:ph type="sldNum" sz="quarter" idx="12"/>
          </p:nvPr>
        </p:nvSpPr>
        <p:spPr/>
        <p:txBody>
          <a:bodyPr/>
          <a:lstStyle/>
          <a:p>
            <a:fld id="{7BC41667-7291-42E8-B00B-345BA5840895}" type="slidenum">
              <a:rPr lang="en-US" smtClean="0"/>
              <a:pPr/>
              <a:t>18</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1283439"/>
            <a:ext cx="3815832" cy="1538883"/>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Five</a:t>
            </a:r>
          </a:p>
          <a:p>
            <a:pPr algn="ctr"/>
            <a:r>
              <a:rPr lang="en-US" sz="4000" b="1" dirty="0" smtClean="0">
                <a:solidFill>
                  <a:srgbClr val="F9E3D2"/>
                </a:solidFill>
                <a:latin typeface="Britannic Bold"/>
                <a:cs typeface="Britannic Bold"/>
              </a:rPr>
              <a:t>Lesson Three</a:t>
            </a:r>
            <a:endParaRPr lang="en-US" sz="4000" b="1" dirty="0">
              <a:solidFill>
                <a:srgbClr val="F9E3D2"/>
              </a:solidFill>
              <a:latin typeface="Britannic Bold"/>
              <a:cs typeface="Britannic Bold"/>
            </a:endParaRPr>
          </a:p>
        </p:txBody>
      </p:sp>
      <p:sp>
        <p:nvSpPr>
          <p:cNvPr id="3" name="TextBox 2"/>
          <p:cNvSpPr txBox="1"/>
          <p:nvPr/>
        </p:nvSpPr>
        <p:spPr>
          <a:xfrm>
            <a:off x="4494956" y="2432276"/>
            <a:ext cx="4649043" cy="1723549"/>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P/EVO positions &amp; procedures</a:t>
            </a: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180</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545847"/>
            <a:ext cx="8749233" cy="7848304"/>
          </a:xfrm>
          <a:prstGeom prst="rect">
            <a:avLst/>
          </a:prstGeom>
          <a:noFill/>
        </p:spPr>
        <p:txBody>
          <a:bodyPr wrap="square" rtlCol="0">
            <a:spAutoFit/>
          </a:bodyPr>
          <a:lstStyle/>
          <a:p>
            <a:r>
              <a:rPr lang="en-US" sz="3600" dirty="0" smtClean="0">
                <a:latin typeface="Optima"/>
                <a:cs typeface="Optima"/>
              </a:rPr>
              <a:t>P/EVOs:</a:t>
            </a:r>
          </a:p>
          <a:p>
            <a:pPr>
              <a:buFont typeface="Arial"/>
              <a:buChar char="•"/>
            </a:pPr>
            <a:r>
              <a:rPr lang="en-US" sz="3600" dirty="0" smtClean="0">
                <a:latin typeface="Optima"/>
                <a:cs typeface="Optima"/>
              </a:rPr>
              <a:t>Warn motorists about an oversize load</a:t>
            </a:r>
          </a:p>
          <a:p>
            <a:pPr>
              <a:buFont typeface="Arial"/>
              <a:buChar char="•"/>
            </a:pPr>
            <a:r>
              <a:rPr lang="en-US" sz="3600" dirty="0" smtClean="0">
                <a:latin typeface="Optima"/>
                <a:cs typeface="Optima"/>
              </a:rPr>
              <a:t>Control traffic, when allowed, and </a:t>
            </a:r>
          </a:p>
          <a:p>
            <a:pPr>
              <a:buFont typeface="Arial"/>
              <a:buChar char="•"/>
            </a:pPr>
            <a:r>
              <a:rPr lang="en-US" sz="3600" dirty="0" smtClean="0">
                <a:latin typeface="Optima"/>
                <a:cs typeface="Optima"/>
              </a:rPr>
              <a:t>Assist the load driver to successfully negotiate obstructions and complete challenging maneuvers.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Positions and Procedures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181</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294305"/>
          </a:xfrm>
          <a:prstGeom prst="rect">
            <a:avLst/>
          </a:prstGeom>
          <a:noFill/>
        </p:spPr>
        <p:txBody>
          <a:bodyPr wrap="square" rtlCol="0">
            <a:spAutoFit/>
          </a:bodyPr>
          <a:lstStyle/>
          <a:p>
            <a:r>
              <a:rPr lang="en-US" sz="3600" dirty="0" smtClean="0">
                <a:latin typeface="Optima"/>
                <a:cs typeface="Optima"/>
              </a:rPr>
              <a:t>The number of P/EVOs varies from State to State, however, permits typically indicate the number of escorts required for a specific load, and the placement (front or rear) of the P/EVOs.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Positions and Procedures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182</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294305"/>
          </a:xfrm>
          <a:prstGeom prst="rect">
            <a:avLst/>
          </a:prstGeom>
          <a:noFill/>
        </p:spPr>
        <p:txBody>
          <a:bodyPr wrap="square" rtlCol="0">
            <a:spAutoFit/>
          </a:bodyPr>
          <a:lstStyle/>
          <a:p>
            <a:r>
              <a:rPr lang="en-US" sz="3600" dirty="0" smtClean="0">
                <a:latin typeface="Optima"/>
                <a:cs typeface="Optima"/>
              </a:rPr>
              <a:t>Establishing a safe distance between the escort vehicle and the load is dependent on several factors:</a:t>
            </a:r>
          </a:p>
          <a:p>
            <a:pPr>
              <a:buFont typeface="Arial"/>
              <a:buChar char="•"/>
            </a:pPr>
            <a:r>
              <a:rPr lang="en-US" sz="3600" dirty="0" smtClean="0">
                <a:latin typeface="Optima"/>
                <a:cs typeface="Optima"/>
              </a:rPr>
              <a:t>Speed of traffic.</a:t>
            </a:r>
          </a:p>
          <a:p>
            <a:pPr>
              <a:buFont typeface="Arial"/>
              <a:buChar char="•"/>
            </a:pPr>
            <a:r>
              <a:rPr lang="en-US" sz="3600" dirty="0" smtClean="0">
                <a:latin typeface="Optima"/>
                <a:cs typeface="Optima"/>
              </a:rPr>
              <a:t>Traffic volume.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Positions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183</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294305"/>
          </a:xfrm>
          <a:prstGeom prst="rect">
            <a:avLst/>
          </a:prstGeom>
          <a:noFill/>
        </p:spPr>
        <p:txBody>
          <a:bodyPr wrap="square" rtlCol="0">
            <a:spAutoFit/>
          </a:bodyPr>
          <a:lstStyle/>
          <a:p>
            <a:pPr>
              <a:buFont typeface="Arial"/>
              <a:buChar char="•"/>
            </a:pPr>
            <a:endParaRPr lang="en-US" sz="3600" dirty="0" smtClean="0">
              <a:latin typeface="Optima"/>
              <a:cs typeface="Optima"/>
            </a:endParaRPr>
          </a:p>
          <a:p>
            <a:pPr>
              <a:buFont typeface="Arial"/>
              <a:buChar char="•"/>
            </a:pPr>
            <a:r>
              <a:rPr lang="en-US" sz="3600" dirty="0" smtClean="0">
                <a:latin typeface="Optima"/>
                <a:cs typeface="Optima"/>
              </a:rPr>
              <a:t>Roadway conditions (wet or dry).</a:t>
            </a:r>
          </a:p>
          <a:p>
            <a:pPr>
              <a:buFont typeface="Arial"/>
              <a:buChar char="•"/>
            </a:pPr>
            <a:r>
              <a:rPr lang="en-US" sz="3600" dirty="0" smtClean="0">
                <a:latin typeface="Optima"/>
                <a:cs typeface="Optima"/>
              </a:rPr>
              <a:t>Roadway surface (asphalt, gravel, etc.).</a:t>
            </a:r>
          </a:p>
          <a:p>
            <a:pPr>
              <a:buFont typeface="Arial"/>
              <a:buChar char="•"/>
            </a:pPr>
            <a:r>
              <a:rPr lang="en-US" sz="3600" dirty="0" smtClean="0">
                <a:latin typeface="Optima"/>
                <a:cs typeface="Optima"/>
              </a:rPr>
              <a:t>Features of the terrain (curves and hills)</a:t>
            </a:r>
          </a:p>
          <a:p>
            <a:pPr>
              <a:buFont typeface="Arial"/>
              <a:buChar char="•"/>
            </a:pPr>
            <a:r>
              <a:rPr lang="en-US" sz="3600" dirty="0" smtClean="0">
                <a:latin typeface="Optima"/>
                <a:cs typeface="Optima"/>
              </a:rPr>
              <a:t>Visibility.</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Positions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184</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294306"/>
          </a:xfrm>
          <a:prstGeom prst="rect">
            <a:avLst/>
          </a:prstGeom>
          <a:noFill/>
        </p:spPr>
        <p:txBody>
          <a:bodyPr wrap="square" rtlCol="0">
            <a:spAutoFit/>
          </a:bodyPr>
          <a:lstStyle/>
          <a:p>
            <a:r>
              <a:rPr lang="en-US" sz="3600" dirty="0" smtClean="0">
                <a:latin typeface="Optima"/>
                <a:cs typeface="Optima"/>
              </a:rPr>
              <a:t>In good conditions, P/EVOs should be approximately 4 seconds ahead or behind the load. </a:t>
            </a:r>
          </a:p>
          <a:p>
            <a:endParaRPr lang="en-US" sz="3600" dirty="0" smtClean="0">
              <a:latin typeface="Optima"/>
              <a:cs typeface="Optima"/>
            </a:endParaRPr>
          </a:p>
          <a:p>
            <a:r>
              <a:rPr lang="en-US" sz="3600" dirty="0" smtClean="0">
                <a:latin typeface="Optima"/>
                <a:cs typeface="Optima"/>
              </a:rPr>
              <a:t>Good conditions: Flat, level, dry pavement in the daytime.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Positions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185</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294306"/>
          </a:xfrm>
          <a:prstGeom prst="rect">
            <a:avLst/>
          </a:prstGeom>
          <a:noFill/>
        </p:spPr>
        <p:txBody>
          <a:bodyPr wrap="square" rtlCol="0">
            <a:spAutoFit/>
          </a:bodyPr>
          <a:lstStyle/>
          <a:p>
            <a:r>
              <a:rPr lang="en-US" sz="3600" dirty="0" smtClean="0">
                <a:latin typeface="Optima"/>
                <a:cs typeface="Optima"/>
              </a:rPr>
              <a:t>At least one second should be added for each hazardous condition.</a:t>
            </a:r>
          </a:p>
          <a:p>
            <a:endParaRPr lang="en-US" sz="3600" dirty="0" smtClean="0">
              <a:latin typeface="Optima"/>
              <a:cs typeface="Optima"/>
            </a:endParaRPr>
          </a:p>
          <a:p>
            <a:r>
              <a:rPr lang="en-US" sz="3600" dirty="0" smtClean="0">
                <a:latin typeface="Optima"/>
                <a:cs typeface="Optima"/>
              </a:rPr>
              <a:t>Hazardous conditions: Anything that negatively affects visibility, traction, or braking.</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Positions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186</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740308"/>
          </a:xfrm>
          <a:prstGeom prst="rect">
            <a:avLst/>
          </a:prstGeom>
          <a:noFill/>
        </p:spPr>
        <p:txBody>
          <a:bodyPr wrap="square" rtlCol="0">
            <a:spAutoFit/>
          </a:bodyPr>
          <a:lstStyle/>
          <a:p>
            <a:r>
              <a:rPr lang="en-US" sz="3600" dirty="0" smtClean="0">
                <a:latin typeface="Optima"/>
                <a:cs typeface="Optima"/>
              </a:rPr>
              <a:t>For example, if it is raining, add 1 second of following distance for the visibility hazard, and 1 second for the reduction in traction from operating on a wet surface. AND . .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Positions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187</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5632312"/>
          </a:xfrm>
          <a:prstGeom prst="rect">
            <a:avLst/>
          </a:prstGeom>
          <a:noFill/>
        </p:spPr>
        <p:txBody>
          <a:bodyPr wrap="square" rtlCol="0">
            <a:spAutoFit/>
          </a:bodyPr>
          <a:lstStyle/>
          <a:p>
            <a:r>
              <a:rPr lang="en-US" sz="3600" dirty="0" smtClean="0">
                <a:latin typeface="Optima"/>
                <a:cs typeface="Optima"/>
              </a:rPr>
              <a:t>If it has been raining for several hours, add a THIRD second for the standing water hazard that now exists.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Positions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188</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294306"/>
          </a:xfrm>
          <a:prstGeom prst="rect">
            <a:avLst/>
          </a:prstGeom>
          <a:noFill/>
        </p:spPr>
        <p:txBody>
          <a:bodyPr wrap="square" rtlCol="0">
            <a:spAutoFit/>
          </a:bodyPr>
          <a:lstStyle/>
          <a:p>
            <a:r>
              <a:rPr lang="en-US" sz="3600" dirty="0" smtClean="0">
                <a:latin typeface="Optima"/>
                <a:cs typeface="Optima"/>
              </a:rPr>
              <a:t>The lead P/EVO must be: </a:t>
            </a:r>
          </a:p>
          <a:p>
            <a:pPr>
              <a:buFont typeface="Arial"/>
              <a:buChar char="•"/>
            </a:pPr>
            <a:r>
              <a:rPr lang="en-US" sz="3600" dirty="0" smtClean="0">
                <a:latin typeface="Optima"/>
                <a:cs typeface="Optima"/>
              </a:rPr>
              <a:t>Far enough ahead of the load to be safe;</a:t>
            </a:r>
          </a:p>
          <a:p>
            <a:pPr>
              <a:buFont typeface="Arial"/>
              <a:buChar char="•"/>
            </a:pPr>
            <a:r>
              <a:rPr lang="en-US" sz="3600" dirty="0" smtClean="0">
                <a:latin typeface="Optima"/>
                <a:cs typeface="Optima"/>
              </a:rPr>
              <a:t>Close enough to warn motorists of the load; and</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Positions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189</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Course Content</a:t>
            </a:r>
            <a:endParaRPr lang="en-US" sz="3600" dirty="0">
              <a:latin typeface="Optima ExtraBlack"/>
              <a:cs typeface="Optima ExtraBlack"/>
            </a:endParaRPr>
          </a:p>
        </p:txBody>
      </p:sp>
      <p:sp>
        <p:nvSpPr>
          <p:cNvPr id="4" name="TextBox 3"/>
          <p:cNvSpPr txBox="1"/>
          <p:nvPr/>
        </p:nvSpPr>
        <p:spPr>
          <a:xfrm>
            <a:off x="407333" y="1789356"/>
            <a:ext cx="8110695" cy="2308324"/>
          </a:xfrm>
          <a:prstGeom prst="rect">
            <a:avLst/>
          </a:prstGeom>
          <a:noFill/>
        </p:spPr>
        <p:txBody>
          <a:bodyPr wrap="square" rtlCol="0">
            <a:spAutoFit/>
          </a:bodyPr>
          <a:lstStyle/>
          <a:p>
            <a:r>
              <a:rPr lang="en-US" sz="3600" dirty="0" smtClean="0">
                <a:solidFill>
                  <a:srgbClr val="FFFFFF"/>
                </a:solidFill>
                <a:latin typeface="Optima"/>
                <a:cs typeface="Optima"/>
              </a:rPr>
              <a:t>Gaining skill as a P/EVO is similar to most jobs: A person </a:t>
            </a:r>
            <a:r>
              <a:rPr lang="en-US" sz="3600" b="1" dirty="0" smtClean="0">
                <a:solidFill>
                  <a:srgbClr val="FFFFFF"/>
                </a:solidFill>
                <a:latin typeface="Optima"/>
                <a:cs typeface="Optima"/>
              </a:rPr>
              <a:t>learns</a:t>
            </a:r>
            <a:r>
              <a:rPr lang="en-US" sz="3600" dirty="0" smtClean="0">
                <a:solidFill>
                  <a:srgbClr val="FFFFFF"/>
                </a:solidFill>
                <a:latin typeface="Optima"/>
                <a:cs typeface="Optima"/>
              </a:rPr>
              <a:t> a job </a:t>
            </a:r>
            <a:r>
              <a:rPr lang="en-US" sz="3600" b="1" dirty="0" smtClean="0">
                <a:solidFill>
                  <a:srgbClr val="FFFFFF"/>
                </a:solidFill>
                <a:latin typeface="Optima"/>
                <a:cs typeface="Optima"/>
              </a:rPr>
              <a:t>by doing</a:t>
            </a:r>
            <a:r>
              <a:rPr lang="en-US" sz="3600" dirty="0" smtClean="0">
                <a:solidFill>
                  <a:srgbClr val="FFFFFF"/>
                </a:solidFill>
                <a:latin typeface="Optima"/>
                <a:cs typeface="Optima"/>
              </a:rPr>
              <a:t> that job. People typically improve their skills over time.  </a:t>
            </a:r>
            <a:endParaRPr lang="en-US" sz="3600" dirty="0">
              <a:solidFill>
                <a:srgbClr val="FFFFFF"/>
              </a:solidFill>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19</a:t>
            </a:fld>
            <a:endParaRPr lang="en-US"/>
          </a:p>
        </p:txBody>
      </p:sp>
    </p:spTree>
    <p:extLst>
      <p:ext uri="{BB962C8B-B14F-4D97-AF65-F5344CB8AC3E}">
        <p14:creationId xmlns:p14="http://schemas.microsoft.com/office/powerpoint/2010/main" val="11550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294305"/>
          </a:xfrm>
          <a:prstGeom prst="rect">
            <a:avLst/>
          </a:prstGeom>
          <a:noFill/>
        </p:spPr>
        <p:txBody>
          <a:bodyPr wrap="square" rtlCol="0">
            <a:spAutoFit/>
          </a:bodyPr>
          <a:lstStyle/>
          <a:p>
            <a:pPr>
              <a:buFont typeface="Arial"/>
              <a:buChar char="•"/>
            </a:pPr>
            <a:r>
              <a:rPr lang="en-US" sz="3600" dirty="0" smtClean="0">
                <a:latin typeface="Optima"/>
                <a:cs typeface="Optima"/>
              </a:rPr>
              <a:t>Close enough to remain in radio contact with the load driver and other P/EVOs.</a:t>
            </a:r>
          </a:p>
          <a:p>
            <a:pPr>
              <a:buFont typeface="Arial"/>
              <a:buChar char="•"/>
            </a:pPr>
            <a:endParaRPr lang="en-US" sz="3600" dirty="0" smtClean="0">
              <a:latin typeface="Optima"/>
              <a:cs typeface="Optima"/>
            </a:endParaRPr>
          </a:p>
          <a:p>
            <a:pPr>
              <a:buFont typeface="Arial"/>
              <a:buChar char="•"/>
            </a:pPr>
            <a:r>
              <a:rPr lang="en-US" sz="3600" dirty="0" smtClean="0">
                <a:latin typeface="Optima"/>
                <a:cs typeface="Optima"/>
              </a:rPr>
              <a:t>Distance must be monitored and adjusted as driving conditions change.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Positions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190</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8402300"/>
          </a:xfrm>
          <a:prstGeom prst="rect">
            <a:avLst/>
          </a:prstGeom>
          <a:noFill/>
        </p:spPr>
        <p:txBody>
          <a:bodyPr wrap="square" rtlCol="0">
            <a:spAutoFit/>
          </a:bodyPr>
          <a:lstStyle/>
          <a:p>
            <a:r>
              <a:rPr lang="en-US" sz="3600" dirty="0" smtClean="0">
                <a:latin typeface="Optima"/>
                <a:cs typeface="Optima"/>
              </a:rPr>
              <a:t>Basic maneuvers are vastly more challenging when escorting an oversize load. These maneuvers include:</a:t>
            </a:r>
          </a:p>
          <a:p>
            <a:pPr>
              <a:lnSpc>
                <a:spcPct val="150000"/>
              </a:lnSpc>
              <a:buFont typeface="Arial"/>
              <a:buChar char="•"/>
            </a:pPr>
            <a:r>
              <a:rPr lang="en-US" sz="3600" dirty="0" smtClean="0">
                <a:latin typeface="Optima"/>
                <a:cs typeface="Optima"/>
              </a:rPr>
              <a:t>Passing a slower vehicle.</a:t>
            </a:r>
          </a:p>
          <a:p>
            <a:pPr>
              <a:lnSpc>
                <a:spcPct val="150000"/>
              </a:lnSpc>
              <a:buFont typeface="Arial"/>
              <a:buChar char="•"/>
            </a:pPr>
            <a:r>
              <a:rPr lang="en-US" sz="3600" dirty="0" smtClean="0">
                <a:latin typeface="Optima"/>
                <a:cs typeface="Optima"/>
              </a:rPr>
              <a:t>Changing lanes.</a:t>
            </a:r>
          </a:p>
          <a:p>
            <a:r>
              <a:rPr lang="en-US" sz="3600" dirty="0" smtClean="0">
                <a:latin typeface="Optima"/>
                <a:cs typeface="Optima"/>
              </a:rPr>
              <a:t>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Procedures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191</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017306"/>
          </a:xfrm>
          <a:prstGeom prst="rect">
            <a:avLst/>
          </a:prstGeom>
          <a:noFill/>
        </p:spPr>
        <p:txBody>
          <a:bodyPr wrap="square" rtlCol="0">
            <a:spAutoFit/>
          </a:bodyPr>
          <a:lstStyle/>
          <a:p>
            <a:pPr>
              <a:lnSpc>
                <a:spcPct val="150000"/>
              </a:lnSpc>
              <a:buFont typeface="Arial"/>
              <a:buChar char="•"/>
            </a:pPr>
            <a:r>
              <a:rPr lang="en-US" sz="3600" dirty="0" smtClean="0">
                <a:latin typeface="Optima"/>
                <a:cs typeface="Optima"/>
              </a:rPr>
              <a:t>Merging onto multi-lane highways.</a:t>
            </a:r>
          </a:p>
          <a:p>
            <a:pPr>
              <a:lnSpc>
                <a:spcPct val="150000"/>
              </a:lnSpc>
              <a:buFont typeface="Arial"/>
              <a:buChar char="•"/>
            </a:pPr>
            <a:r>
              <a:rPr lang="en-US" sz="3600" dirty="0" smtClean="0">
                <a:latin typeface="Optima"/>
                <a:cs typeface="Optima"/>
              </a:rPr>
              <a:t>Operating with restricted visibility.</a:t>
            </a:r>
          </a:p>
          <a:p>
            <a:pPr>
              <a:lnSpc>
                <a:spcPct val="150000"/>
              </a:lnSpc>
              <a:buFont typeface="Arial"/>
              <a:buChar char="•"/>
            </a:pPr>
            <a:r>
              <a:rPr lang="en-US" sz="3600" dirty="0" smtClean="0">
                <a:latin typeface="Optima"/>
                <a:cs typeface="Optima"/>
              </a:rPr>
              <a:t>Turning long loads.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Procedures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192</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5632312"/>
          </a:xfrm>
          <a:prstGeom prst="rect">
            <a:avLst/>
          </a:prstGeom>
          <a:noFill/>
        </p:spPr>
        <p:txBody>
          <a:bodyPr wrap="square" rtlCol="0">
            <a:spAutoFit/>
          </a:bodyPr>
          <a:lstStyle/>
          <a:p>
            <a:r>
              <a:rPr lang="en-US" sz="3600" dirty="0" smtClean="0">
                <a:latin typeface="Optima"/>
                <a:cs typeface="Optima"/>
              </a:rPr>
              <a:t>P/EVOs must become familiar with load limitations and ways of minimizing risks when executing these maneuvers.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Procedures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193</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194</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294306"/>
          </a:xfrm>
          <a:prstGeom prst="rect">
            <a:avLst/>
          </a:prstGeom>
          <a:noFill/>
        </p:spPr>
        <p:txBody>
          <a:bodyPr wrap="square" rtlCol="0">
            <a:spAutoFit/>
          </a:bodyPr>
          <a:lstStyle/>
          <a:p>
            <a:r>
              <a:rPr lang="en-US" sz="3600" dirty="0" smtClean="0">
                <a:latin typeface="Optima"/>
                <a:cs typeface="Optima"/>
              </a:rPr>
              <a:t>What determines the number of escorts and their placement relative to the load?</a:t>
            </a:r>
          </a:p>
          <a:p>
            <a:endParaRPr lang="en-US" sz="3600" dirty="0" smtClean="0">
              <a:latin typeface="Optima"/>
              <a:cs typeface="Optima"/>
            </a:endParaRPr>
          </a:p>
          <a:p>
            <a:r>
              <a:rPr lang="en-US" sz="3600" dirty="0" smtClean="0">
                <a:latin typeface="Optima"/>
                <a:cs typeface="Optima"/>
              </a:rPr>
              <a:t>What should be considered when establishing distance between the P/EVOs and the load vehicle?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195</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294306"/>
          </a:xfrm>
          <a:prstGeom prst="rect">
            <a:avLst/>
          </a:prstGeom>
          <a:noFill/>
        </p:spPr>
        <p:txBody>
          <a:bodyPr wrap="square" rtlCol="0">
            <a:spAutoFit/>
          </a:bodyPr>
          <a:lstStyle/>
          <a:p>
            <a:r>
              <a:rPr lang="en-US" sz="3600" dirty="0" smtClean="0">
                <a:latin typeface="Optima"/>
                <a:cs typeface="Optima"/>
              </a:rPr>
              <a:t>What common traffic maneuvers require extra vigilance on the part of P/EVOs?</a:t>
            </a:r>
          </a:p>
          <a:p>
            <a:endParaRPr lang="en-US" sz="3600" dirty="0" smtClean="0">
              <a:latin typeface="Optima"/>
              <a:cs typeface="Optima"/>
            </a:endParaRPr>
          </a:p>
          <a:p>
            <a:r>
              <a:rPr lang="en-US" sz="3600" dirty="0" smtClean="0">
                <a:latin typeface="Optima"/>
                <a:cs typeface="Optima"/>
              </a:rPr>
              <a:t>Why are many laws and rules governing P/EVOs ambiguous and non-specific?</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196</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1283439"/>
            <a:ext cx="3815832" cy="1538883"/>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Five</a:t>
            </a:r>
          </a:p>
          <a:p>
            <a:pPr algn="ctr"/>
            <a:r>
              <a:rPr lang="en-US" sz="4000" b="1" dirty="0" smtClean="0">
                <a:solidFill>
                  <a:srgbClr val="F9E3D2"/>
                </a:solidFill>
                <a:latin typeface="Britannic Bold"/>
                <a:cs typeface="Britannic Bold"/>
              </a:rPr>
              <a:t>Lesson Four</a:t>
            </a:r>
            <a:endParaRPr lang="en-US" sz="4000" b="1" dirty="0">
              <a:solidFill>
                <a:srgbClr val="F9E3D2"/>
              </a:solidFill>
              <a:latin typeface="Britannic Bold"/>
              <a:cs typeface="Britannic Bold"/>
            </a:endParaRPr>
          </a:p>
        </p:txBody>
      </p:sp>
      <p:sp>
        <p:nvSpPr>
          <p:cNvPr id="3" name="TextBox 2"/>
          <p:cNvSpPr txBox="1"/>
          <p:nvPr/>
        </p:nvSpPr>
        <p:spPr>
          <a:xfrm>
            <a:off x="4494956" y="2432276"/>
            <a:ext cx="4649043" cy="2831544"/>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Defensive flagging operations</a:t>
            </a:r>
          </a:p>
          <a:p>
            <a:pPr>
              <a:lnSpc>
                <a:spcPct val="150000"/>
              </a:lnSpc>
              <a:buFont typeface="Arial"/>
              <a:buChar char="•"/>
            </a:pPr>
            <a:r>
              <a:rPr lang="en-US" sz="2400" b="1" dirty="0" smtClean="0">
                <a:latin typeface="Optima"/>
                <a:cs typeface="Optima"/>
              </a:rPr>
              <a:t>Equipment and use</a:t>
            </a:r>
          </a:p>
          <a:p>
            <a:pPr>
              <a:lnSpc>
                <a:spcPct val="150000"/>
              </a:lnSpc>
              <a:buFont typeface="Arial"/>
              <a:buChar char="•"/>
            </a:pPr>
            <a:r>
              <a:rPr lang="en-US" sz="2400" b="1" dirty="0" smtClean="0">
                <a:latin typeface="Optima"/>
                <a:cs typeface="Optima"/>
              </a:rPr>
              <a:t>Traffic control authority</a:t>
            </a: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197</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Defensive Flagging</a:t>
            </a:r>
            <a:endParaRPr lang="en-US" sz="3600" dirty="0">
              <a:latin typeface="Optima ExtraBlack"/>
              <a:cs typeface="Optima ExtraBlack"/>
            </a:endParaRPr>
          </a:p>
        </p:txBody>
      </p:sp>
      <p:sp>
        <p:nvSpPr>
          <p:cNvPr id="3" name="Rectangle 2"/>
          <p:cNvSpPr/>
          <p:nvPr/>
        </p:nvSpPr>
        <p:spPr>
          <a:xfrm>
            <a:off x="360168" y="1683997"/>
            <a:ext cx="8321774" cy="1754327"/>
          </a:xfrm>
          <a:prstGeom prst="rect">
            <a:avLst/>
          </a:prstGeom>
        </p:spPr>
        <p:txBody>
          <a:bodyPr wrap="square">
            <a:spAutoFit/>
          </a:bodyPr>
          <a:lstStyle/>
          <a:p>
            <a:r>
              <a:rPr lang="en-US" sz="3600" dirty="0" smtClean="0">
                <a:latin typeface="Optima"/>
                <a:cs typeface="Optima"/>
              </a:rPr>
              <a:t>The 2009 MUTCD includes federal standards for flagging operations including equipment and methods. </a:t>
            </a:r>
          </a:p>
          <a:p>
            <a:endParaRPr lang="en-US" sz="3600" dirty="0">
              <a:latin typeface="Optima"/>
              <a:cs typeface="Optima"/>
            </a:endParaRPr>
          </a:p>
        </p:txBody>
      </p:sp>
      <p:sp>
        <p:nvSpPr>
          <p:cNvPr id="4" name="Slide Number Placeholder 3"/>
          <p:cNvSpPr>
            <a:spLocks noGrp="1"/>
          </p:cNvSpPr>
          <p:nvPr>
            <p:ph type="sldNum" sz="quarter" idx="12"/>
          </p:nvPr>
        </p:nvSpPr>
        <p:spPr/>
        <p:txBody>
          <a:bodyPr/>
          <a:lstStyle/>
          <a:p>
            <a:fld id="{1D72EBF8-7CF5-44B7-B2BF-E22DE4D0703D}" type="slidenum">
              <a:rPr lang="en-US" smtClean="0"/>
              <a:pPr/>
              <a:t>198</a:t>
            </a:fld>
            <a:endParaRPr lang="en-US" dirty="0"/>
          </a:p>
        </p:txBody>
      </p:sp>
    </p:spTree>
    <p:extLst>
      <p:ext uri="{BB962C8B-B14F-4D97-AF65-F5344CB8AC3E}">
        <p14:creationId xmlns:p14="http://schemas.microsoft.com/office/powerpoint/2010/main" val="21842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Defensive Flagging</a:t>
            </a:r>
            <a:endParaRPr lang="en-US" sz="3600" dirty="0">
              <a:latin typeface="Optima ExtraBlack"/>
              <a:cs typeface="Optima ExtraBlack"/>
            </a:endParaRPr>
          </a:p>
        </p:txBody>
      </p:sp>
      <p:sp>
        <p:nvSpPr>
          <p:cNvPr id="4" name="TextBox 3"/>
          <p:cNvSpPr txBox="1"/>
          <p:nvPr/>
        </p:nvSpPr>
        <p:spPr>
          <a:xfrm>
            <a:off x="353894" y="1516949"/>
            <a:ext cx="8472642" cy="1077218"/>
          </a:xfrm>
          <a:prstGeom prst="rect">
            <a:avLst/>
          </a:prstGeom>
          <a:noFill/>
        </p:spPr>
        <p:txBody>
          <a:bodyPr wrap="square" rtlCol="0">
            <a:spAutoFit/>
          </a:bodyPr>
          <a:lstStyle/>
          <a:p>
            <a:endParaRPr lang="en-US" sz="2800" dirty="0">
              <a:solidFill>
                <a:schemeClr val="accent3">
                  <a:lumMod val="40000"/>
                  <a:lumOff val="60000"/>
                </a:schemeClr>
              </a:solidFill>
              <a:latin typeface="Optima"/>
            </a:endParaRPr>
          </a:p>
          <a:p>
            <a:r>
              <a:rPr lang="en-US" sz="3600" dirty="0">
                <a:solidFill>
                  <a:schemeClr val="accent3">
                    <a:lumMod val="40000"/>
                    <a:lumOff val="60000"/>
                  </a:schemeClr>
                </a:solidFill>
                <a:latin typeface="Optima"/>
              </a:rPr>
              <a:t> </a:t>
            </a:r>
          </a:p>
        </p:txBody>
      </p:sp>
      <p:pic>
        <p:nvPicPr>
          <p:cNvPr id="8" name="Picture 7"/>
          <p:cNvPicPr/>
          <p:nvPr/>
        </p:nvPicPr>
        <p:blipFill>
          <a:blip r:embed="rId2"/>
          <a:srcRect/>
          <a:stretch>
            <a:fillRect/>
          </a:stretch>
        </p:blipFill>
        <p:spPr bwMode="auto">
          <a:xfrm rot="667176">
            <a:off x="3254385" y="1558409"/>
            <a:ext cx="3489252" cy="4756761"/>
          </a:xfrm>
          <a:prstGeom prst="rect">
            <a:avLst/>
          </a:prstGeom>
          <a:noFill/>
          <a:ln w="9525">
            <a:noFill/>
            <a:miter lim="800000"/>
            <a:headEnd/>
            <a:tailEnd/>
          </a:ln>
          <a:effectLst>
            <a:outerShdw blurRad="50800" dist="38100" dir="2700000" sx="102000" sy="102000" algn="tl" rotWithShape="0">
              <a:schemeClr val="tx1">
                <a:alpha val="43000"/>
              </a:schemeClr>
            </a:outerShdw>
          </a:effectLst>
        </p:spPr>
      </p:pic>
      <p:sp>
        <p:nvSpPr>
          <p:cNvPr id="3" name="Slide Number Placeholder 2"/>
          <p:cNvSpPr>
            <a:spLocks noGrp="1"/>
          </p:cNvSpPr>
          <p:nvPr>
            <p:ph type="sldNum" sz="quarter" idx="12"/>
          </p:nvPr>
        </p:nvSpPr>
        <p:spPr/>
        <p:txBody>
          <a:bodyPr/>
          <a:lstStyle/>
          <a:p>
            <a:fld id="{1D72EBF8-7CF5-44B7-B2BF-E22DE4D0703D}" type="slidenum">
              <a:rPr lang="en-US" smtClean="0"/>
              <a:pPr/>
              <a:t>199</a:t>
            </a:fld>
            <a:endParaRPr lang="en-US" dirty="0"/>
          </a:p>
        </p:txBody>
      </p:sp>
    </p:spTree>
    <p:extLst>
      <p:ext uri="{BB962C8B-B14F-4D97-AF65-F5344CB8AC3E}">
        <p14:creationId xmlns:p14="http://schemas.microsoft.com/office/powerpoint/2010/main" val="41726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21065879">
            <a:off x="34576" y="1616674"/>
            <a:ext cx="4514703" cy="1107996"/>
          </a:xfrm>
          <a:prstGeom prst="rect">
            <a:avLst/>
          </a:prstGeom>
          <a:noFill/>
        </p:spPr>
        <p:txBody>
          <a:bodyPr wrap="square" rtlCol="0">
            <a:spAutoFit/>
          </a:bodyPr>
          <a:lstStyle/>
          <a:p>
            <a:pPr algn="ctr"/>
            <a:r>
              <a:rPr lang="en-US" sz="6600" b="1" dirty="0" smtClean="0">
                <a:solidFill>
                  <a:srgbClr val="F9E3D2"/>
                </a:solidFill>
                <a:latin typeface="Britannic Bold"/>
                <a:cs typeface="Britannic Bold"/>
              </a:rPr>
              <a:t>Welcome!</a:t>
            </a:r>
            <a:endParaRPr lang="en-US" sz="6600" b="1" dirty="0">
              <a:solidFill>
                <a:srgbClr val="F9E3D2"/>
              </a:solidFill>
              <a:latin typeface="Britannic Bold"/>
              <a:cs typeface="Britannic Bold"/>
            </a:endParaRPr>
          </a:p>
        </p:txBody>
      </p:sp>
      <p:sp>
        <p:nvSpPr>
          <p:cNvPr id="2" name="Slide Number Placeholder 1"/>
          <p:cNvSpPr>
            <a:spLocks noGrp="1"/>
          </p:cNvSpPr>
          <p:nvPr>
            <p:ph type="sldNum" sz="quarter" idx="12"/>
          </p:nvPr>
        </p:nvSpPr>
        <p:spPr/>
        <p:txBody>
          <a:bodyPr/>
          <a:lstStyle/>
          <a:p>
            <a:fld id="{7BC41667-7291-42E8-B00B-345BA5840895}" type="slidenum">
              <a:rPr lang="en-US" smtClean="0"/>
              <a:pPr/>
              <a:t>2</a:t>
            </a:fld>
            <a:endParaRPr lang="en-US"/>
          </a:p>
        </p:txBody>
      </p:sp>
    </p:spTree>
    <p:extLst>
      <p:ext uri="{BB962C8B-B14F-4D97-AF65-F5344CB8AC3E}">
        <p14:creationId xmlns:p14="http://schemas.microsoft.com/office/powerpoint/2010/main" val="78705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Course Content</a:t>
            </a:r>
            <a:endParaRPr lang="en-US" sz="3600" dirty="0">
              <a:latin typeface="Optima ExtraBlack"/>
              <a:cs typeface="Optima ExtraBlack"/>
            </a:endParaRPr>
          </a:p>
        </p:txBody>
      </p:sp>
      <p:sp>
        <p:nvSpPr>
          <p:cNvPr id="4" name="TextBox 3"/>
          <p:cNvSpPr txBox="1"/>
          <p:nvPr/>
        </p:nvSpPr>
        <p:spPr>
          <a:xfrm>
            <a:off x="353894" y="1588634"/>
            <a:ext cx="8472642" cy="2862322"/>
          </a:xfrm>
          <a:prstGeom prst="rect">
            <a:avLst/>
          </a:prstGeom>
          <a:noFill/>
        </p:spPr>
        <p:txBody>
          <a:bodyPr wrap="square" rtlCol="0">
            <a:spAutoFit/>
          </a:bodyPr>
          <a:lstStyle/>
          <a:p>
            <a:r>
              <a:rPr lang="en-US" sz="3600" dirty="0" smtClean="0">
                <a:solidFill>
                  <a:srgbClr val="FFFFFF"/>
                </a:solidFill>
                <a:latin typeface="Optima"/>
                <a:cs typeface="Optima"/>
              </a:rPr>
              <a:t>It is necessary to learn the laws of the road before doing the job. </a:t>
            </a:r>
          </a:p>
          <a:p>
            <a:endParaRPr lang="en-US" sz="3600" dirty="0" smtClean="0">
              <a:solidFill>
                <a:srgbClr val="FFFFFF"/>
              </a:solidFill>
              <a:latin typeface="Optima"/>
              <a:cs typeface="Optima"/>
            </a:endParaRPr>
          </a:p>
          <a:p>
            <a:r>
              <a:rPr lang="en-US" sz="3600" dirty="0" smtClean="0">
                <a:solidFill>
                  <a:srgbClr val="FFFFFF"/>
                </a:solidFill>
                <a:latin typeface="Optima"/>
                <a:cs typeface="Optima"/>
              </a:rPr>
              <a:t>In this way, P/EVO certification is similar to the process of getting a driver’s license.</a:t>
            </a:r>
          </a:p>
          <a:p>
            <a:endParaRPr lang="en-US" sz="3600" dirty="0">
              <a:solidFill>
                <a:srgbClr val="FFFFFF"/>
              </a:solidFill>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20</a:t>
            </a:fld>
            <a:endParaRPr lang="en-US"/>
          </a:p>
        </p:txBody>
      </p:sp>
    </p:spTree>
    <p:extLst>
      <p:ext uri="{BB962C8B-B14F-4D97-AF65-F5344CB8AC3E}">
        <p14:creationId xmlns:p14="http://schemas.microsoft.com/office/powerpoint/2010/main" val="11550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40939">
            <a:off x="-81513" y="1089855"/>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Defensive Flagging</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200</a:t>
            </a:fld>
            <a:endParaRPr lang="en-US"/>
          </a:p>
        </p:txBody>
      </p:sp>
    </p:spTree>
    <p:extLst>
      <p:ext uri="{BB962C8B-B14F-4D97-AF65-F5344CB8AC3E}">
        <p14:creationId xmlns:p14="http://schemas.microsoft.com/office/powerpoint/2010/main" val="91874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Defensive Flagging</a:t>
            </a:r>
            <a:endParaRPr lang="en-US" sz="3600" dirty="0">
              <a:latin typeface="Optima ExtraBlack"/>
              <a:cs typeface="Optima ExtraBlack"/>
            </a:endParaRPr>
          </a:p>
        </p:txBody>
      </p:sp>
      <p:sp>
        <p:nvSpPr>
          <p:cNvPr id="3" name="Rectangle 2"/>
          <p:cNvSpPr/>
          <p:nvPr/>
        </p:nvSpPr>
        <p:spPr>
          <a:xfrm>
            <a:off x="360167" y="1499349"/>
            <a:ext cx="8662181" cy="3416320"/>
          </a:xfrm>
          <a:prstGeom prst="rect">
            <a:avLst/>
          </a:prstGeom>
        </p:spPr>
        <p:txBody>
          <a:bodyPr wrap="square">
            <a:spAutoFit/>
          </a:bodyPr>
          <a:lstStyle/>
          <a:p>
            <a:r>
              <a:rPr lang="en-US" sz="3600" dirty="0" smtClean="0">
                <a:solidFill>
                  <a:srgbClr val="FFFFFF"/>
                </a:solidFill>
                <a:latin typeface="Optima"/>
                <a:cs typeface="Optima"/>
              </a:rPr>
              <a:t>Goals: </a:t>
            </a:r>
          </a:p>
          <a:p>
            <a:pPr>
              <a:buFont typeface="Arial"/>
              <a:buChar char="•"/>
            </a:pPr>
            <a:r>
              <a:rPr lang="en-US" sz="3600" dirty="0" smtClean="0">
                <a:solidFill>
                  <a:srgbClr val="FFFFFF"/>
                </a:solidFill>
                <a:latin typeface="Optima"/>
                <a:cs typeface="Optima"/>
              </a:rPr>
              <a:t>To guide traffic safely around obstructions.</a:t>
            </a:r>
          </a:p>
          <a:p>
            <a:pPr>
              <a:buFont typeface="Arial"/>
              <a:buChar char="•"/>
            </a:pPr>
            <a:r>
              <a:rPr lang="en-US" sz="3600" dirty="0" smtClean="0">
                <a:solidFill>
                  <a:srgbClr val="FFFFFF"/>
                </a:solidFill>
                <a:latin typeface="Optima"/>
                <a:cs typeface="Optima"/>
              </a:rPr>
              <a:t>To protect lives and property.</a:t>
            </a:r>
          </a:p>
          <a:p>
            <a:pPr>
              <a:buFont typeface="Arial"/>
              <a:buChar char="•"/>
            </a:pPr>
            <a:r>
              <a:rPr lang="en-US" sz="3600" dirty="0" smtClean="0">
                <a:solidFill>
                  <a:srgbClr val="FFFFFF"/>
                </a:solidFill>
                <a:latin typeface="Optima"/>
                <a:cs typeface="Optima"/>
              </a:rPr>
              <a:t>To avoid unreasonable delays.</a:t>
            </a:r>
          </a:p>
          <a:p>
            <a:endParaRPr lang="en-US" sz="3600" dirty="0">
              <a:solidFill>
                <a:srgbClr val="F3C8A5"/>
              </a:solidFill>
              <a:latin typeface="Optima"/>
              <a:cs typeface="Optima"/>
            </a:endParaRPr>
          </a:p>
        </p:txBody>
      </p:sp>
      <p:sp>
        <p:nvSpPr>
          <p:cNvPr id="4" name="Slide Number Placeholder 3"/>
          <p:cNvSpPr>
            <a:spLocks noGrp="1"/>
          </p:cNvSpPr>
          <p:nvPr>
            <p:ph type="sldNum" sz="quarter" idx="12"/>
          </p:nvPr>
        </p:nvSpPr>
        <p:spPr/>
        <p:txBody>
          <a:bodyPr/>
          <a:lstStyle/>
          <a:p>
            <a:fld id="{9E519841-B96A-4DD9-B158-9961937F6A4E}" type="slidenum">
              <a:rPr lang="en-US" smtClean="0"/>
              <a:pPr/>
              <a:t>201</a:t>
            </a:fld>
            <a:endParaRPr lang="en-US"/>
          </a:p>
        </p:txBody>
      </p:sp>
    </p:spTree>
    <p:extLst>
      <p:ext uri="{BB962C8B-B14F-4D97-AF65-F5344CB8AC3E}">
        <p14:creationId xmlns:p14="http://schemas.microsoft.com/office/powerpoint/2010/main" val="274585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Defensive Flagging</a:t>
            </a:r>
            <a:endParaRPr lang="en-US" sz="3600" dirty="0">
              <a:latin typeface="Optima ExtraBlack"/>
              <a:cs typeface="Optima ExtraBlack"/>
            </a:endParaRPr>
          </a:p>
        </p:txBody>
      </p:sp>
      <p:sp>
        <p:nvSpPr>
          <p:cNvPr id="3" name="Rectangle 2"/>
          <p:cNvSpPr/>
          <p:nvPr/>
        </p:nvSpPr>
        <p:spPr>
          <a:xfrm>
            <a:off x="360167" y="1609914"/>
            <a:ext cx="8662181" cy="4524315"/>
          </a:xfrm>
          <a:prstGeom prst="rect">
            <a:avLst/>
          </a:prstGeom>
        </p:spPr>
        <p:txBody>
          <a:bodyPr wrap="square">
            <a:spAutoFit/>
          </a:bodyPr>
          <a:lstStyle/>
          <a:p>
            <a:r>
              <a:rPr lang="en-US" sz="3600" dirty="0" smtClean="0">
                <a:solidFill>
                  <a:srgbClr val="FFFFFF"/>
                </a:solidFill>
                <a:latin typeface="Optima"/>
                <a:cs typeface="Optima"/>
              </a:rPr>
              <a:t>Flaggers must:</a:t>
            </a:r>
          </a:p>
          <a:p>
            <a:pPr>
              <a:buFont typeface="Arial"/>
              <a:buChar char="•"/>
            </a:pPr>
            <a:endParaRPr lang="en-US" sz="3600" dirty="0" smtClean="0">
              <a:solidFill>
                <a:srgbClr val="FFFFFF"/>
              </a:solidFill>
              <a:latin typeface="Optima"/>
              <a:cs typeface="Optima"/>
            </a:endParaRPr>
          </a:p>
          <a:p>
            <a:pPr>
              <a:buFont typeface="Arial"/>
              <a:buChar char="•"/>
            </a:pPr>
            <a:r>
              <a:rPr lang="en-US" sz="3600" dirty="0" smtClean="0">
                <a:solidFill>
                  <a:srgbClr val="FFFFFF"/>
                </a:solidFill>
                <a:latin typeface="Optima"/>
                <a:cs typeface="Optima"/>
              </a:rPr>
              <a:t>Command attention and respect.</a:t>
            </a:r>
          </a:p>
          <a:p>
            <a:pPr>
              <a:buFont typeface="Arial"/>
              <a:buChar char="•"/>
            </a:pPr>
            <a:r>
              <a:rPr lang="en-US" sz="3600" dirty="0" smtClean="0">
                <a:solidFill>
                  <a:srgbClr val="FFFFFF"/>
                </a:solidFill>
                <a:latin typeface="Optima"/>
                <a:cs typeface="Optima"/>
              </a:rPr>
              <a:t>Convey clear, simple messages.</a:t>
            </a:r>
          </a:p>
          <a:p>
            <a:pPr>
              <a:buFont typeface="Arial"/>
              <a:buChar char="•"/>
            </a:pPr>
            <a:r>
              <a:rPr lang="en-US" sz="3600" dirty="0" smtClean="0">
                <a:solidFill>
                  <a:srgbClr val="FFFFFF"/>
                </a:solidFill>
                <a:latin typeface="Optima"/>
                <a:cs typeface="Optima"/>
              </a:rPr>
              <a:t>Give enough time for motorists to respond.</a:t>
            </a:r>
          </a:p>
          <a:p>
            <a:pPr>
              <a:buFont typeface="Arial"/>
              <a:buChar char="•"/>
            </a:pPr>
            <a:r>
              <a:rPr lang="en-US" sz="3600" dirty="0" smtClean="0">
                <a:solidFill>
                  <a:srgbClr val="FFFFFF"/>
                </a:solidFill>
                <a:latin typeface="Optima"/>
                <a:cs typeface="Optima"/>
              </a:rPr>
              <a:t>Understand the importance of the job.</a:t>
            </a:r>
          </a:p>
          <a:p>
            <a:endParaRPr lang="en-US" sz="3600" dirty="0" smtClean="0">
              <a:solidFill>
                <a:srgbClr val="FFFFFF"/>
              </a:solidFill>
              <a:latin typeface="Optima"/>
              <a:cs typeface="Optima"/>
            </a:endParaRPr>
          </a:p>
        </p:txBody>
      </p:sp>
      <p:sp>
        <p:nvSpPr>
          <p:cNvPr id="4" name="Slide Number Placeholder 3"/>
          <p:cNvSpPr>
            <a:spLocks noGrp="1"/>
          </p:cNvSpPr>
          <p:nvPr>
            <p:ph type="sldNum" sz="quarter" idx="12"/>
          </p:nvPr>
        </p:nvSpPr>
        <p:spPr/>
        <p:txBody>
          <a:bodyPr/>
          <a:lstStyle/>
          <a:p>
            <a:fld id="{1D72EBF8-7CF5-44B7-B2BF-E22DE4D0703D}" type="slidenum">
              <a:rPr lang="en-US" smtClean="0"/>
              <a:pPr/>
              <a:t>202</a:t>
            </a:fld>
            <a:endParaRPr lang="en-US" dirty="0"/>
          </a:p>
        </p:txBody>
      </p:sp>
    </p:spTree>
    <p:extLst>
      <p:ext uri="{BB962C8B-B14F-4D97-AF65-F5344CB8AC3E}">
        <p14:creationId xmlns:p14="http://schemas.microsoft.com/office/powerpoint/2010/main" val="238753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Defensive Flagging</a:t>
            </a:r>
            <a:endParaRPr lang="en-US" sz="3600" dirty="0">
              <a:latin typeface="Optima ExtraBlack"/>
              <a:cs typeface="Optima ExtraBlack"/>
            </a:endParaRPr>
          </a:p>
        </p:txBody>
      </p:sp>
      <p:sp>
        <p:nvSpPr>
          <p:cNvPr id="3" name="Rectangle 2"/>
          <p:cNvSpPr/>
          <p:nvPr/>
        </p:nvSpPr>
        <p:spPr>
          <a:xfrm>
            <a:off x="360167" y="1546306"/>
            <a:ext cx="8662181" cy="5078313"/>
          </a:xfrm>
          <a:prstGeom prst="rect">
            <a:avLst/>
          </a:prstGeom>
        </p:spPr>
        <p:txBody>
          <a:bodyPr wrap="square">
            <a:spAutoFit/>
          </a:bodyPr>
          <a:lstStyle/>
          <a:p>
            <a:r>
              <a:rPr lang="en-US" sz="3600" dirty="0" smtClean="0">
                <a:solidFill>
                  <a:srgbClr val="FFFFFF"/>
                </a:solidFill>
                <a:latin typeface="Optima"/>
                <a:cs typeface="Optima"/>
              </a:rPr>
              <a:t>Good flaggers are: </a:t>
            </a:r>
          </a:p>
          <a:p>
            <a:pPr>
              <a:buFont typeface="Arial"/>
              <a:buChar char="•"/>
            </a:pPr>
            <a:endParaRPr lang="en-US" sz="3600" dirty="0" smtClean="0">
              <a:solidFill>
                <a:srgbClr val="FFFFFF"/>
              </a:solidFill>
              <a:latin typeface="Optima"/>
              <a:cs typeface="Optima"/>
            </a:endParaRPr>
          </a:p>
          <a:p>
            <a:pPr>
              <a:buFont typeface="Arial"/>
              <a:buChar char="•"/>
            </a:pPr>
            <a:r>
              <a:rPr lang="en-US" sz="3600" dirty="0" smtClean="0">
                <a:solidFill>
                  <a:srgbClr val="FFFFFF"/>
                </a:solidFill>
                <a:latin typeface="Optima"/>
                <a:cs typeface="Optima"/>
              </a:rPr>
              <a:t>Serious.</a:t>
            </a:r>
          </a:p>
          <a:p>
            <a:pPr>
              <a:buFont typeface="Arial"/>
              <a:buChar char="•"/>
            </a:pPr>
            <a:r>
              <a:rPr lang="en-US" sz="3600" dirty="0" smtClean="0">
                <a:solidFill>
                  <a:srgbClr val="FFFFFF"/>
                </a:solidFill>
                <a:latin typeface="Optima"/>
                <a:cs typeface="Optima"/>
              </a:rPr>
              <a:t>Alert.</a:t>
            </a:r>
          </a:p>
          <a:p>
            <a:pPr>
              <a:buFont typeface="Arial"/>
              <a:buChar char="•"/>
            </a:pPr>
            <a:r>
              <a:rPr lang="en-US" sz="3600" dirty="0" smtClean="0">
                <a:solidFill>
                  <a:srgbClr val="FFFFFF"/>
                </a:solidFill>
                <a:latin typeface="Optima"/>
                <a:cs typeface="Optima"/>
              </a:rPr>
              <a:t>Courteous.</a:t>
            </a:r>
          </a:p>
          <a:p>
            <a:pPr>
              <a:buFont typeface="Arial"/>
              <a:buChar char="•"/>
            </a:pPr>
            <a:r>
              <a:rPr lang="en-US" sz="3600" dirty="0" smtClean="0">
                <a:solidFill>
                  <a:srgbClr val="FFFFFF"/>
                </a:solidFill>
                <a:latin typeface="Optima"/>
                <a:cs typeface="Optima"/>
              </a:rPr>
              <a:t>Patient.</a:t>
            </a:r>
          </a:p>
          <a:p>
            <a:endParaRPr lang="en-US" sz="3600" dirty="0" smtClean="0">
              <a:solidFill>
                <a:srgbClr val="F3C8A5"/>
              </a:solidFill>
              <a:latin typeface="Optima"/>
              <a:cs typeface="Optima"/>
            </a:endParaRPr>
          </a:p>
          <a:p>
            <a:endParaRPr lang="en-US" sz="3600" dirty="0" smtClean="0">
              <a:solidFill>
                <a:srgbClr val="F3C8A5"/>
              </a:solidFill>
              <a:latin typeface="Optima"/>
              <a:cs typeface="Optima"/>
            </a:endParaRPr>
          </a:p>
          <a:p>
            <a:endParaRPr lang="en-US" sz="3600" dirty="0" smtClean="0">
              <a:solidFill>
                <a:srgbClr val="FFFFFF"/>
              </a:solidFill>
              <a:latin typeface="Optima"/>
              <a:cs typeface="Optima"/>
            </a:endParaRPr>
          </a:p>
        </p:txBody>
      </p:sp>
      <p:sp>
        <p:nvSpPr>
          <p:cNvPr id="4" name="Slide Number Placeholder 3"/>
          <p:cNvSpPr>
            <a:spLocks noGrp="1"/>
          </p:cNvSpPr>
          <p:nvPr>
            <p:ph type="sldNum" sz="quarter" idx="12"/>
          </p:nvPr>
        </p:nvSpPr>
        <p:spPr/>
        <p:txBody>
          <a:bodyPr/>
          <a:lstStyle/>
          <a:p>
            <a:fld id="{9E519841-B96A-4DD9-B158-9961937F6A4E}" type="slidenum">
              <a:rPr lang="en-US" smtClean="0"/>
              <a:pPr/>
              <a:t>203</a:t>
            </a:fld>
            <a:endParaRPr lang="en-US"/>
          </a:p>
        </p:txBody>
      </p:sp>
    </p:spTree>
    <p:extLst>
      <p:ext uri="{BB962C8B-B14F-4D97-AF65-F5344CB8AC3E}">
        <p14:creationId xmlns:p14="http://schemas.microsoft.com/office/powerpoint/2010/main" val="238753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Defensive Flagging</a:t>
            </a:r>
            <a:endParaRPr lang="en-US" sz="3600" dirty="0">
              <a:latin typeface="Optima ExtraBlack"/>
              <a:cs typeface="Optima ExtraBlack"/>
            </a:endParaRPr>
          </a:p>
        </p:txBody>
      </p:sp>
      <p:sp>
        <p:nvSpPr>
          <p:cNvPr id="3" name="Rectangle 2"/>
          <p:cNvSpPr/>
          <p:nvPr/>
        </p:nvSpPr>
        <p:spPr>
          <a:xfrm>
            <a:off x="321321" y="1546306"/>
            <a:ext cx="8662181" cy="5632311"/>
          </a:xfrm>
          <a:prstGeom prst="rect">
            <a:avLst/>
          </a:prstGeom>
        </p:spPr>
        <p:txBody>
          <a:bodyPr wrap="square">
            <a:spAutoFit/>
          </a:bodyPr>
          <a:lstStyle/>
          <a:p>
            <a:r>
              <a:rPr lang="en-US" sz="3600" dirty="0" smtClean="0">
                <a:solidFill>
                  <a:srgbClr val="FFFFFF"/>
                </a:solidFill>
                <a:latin typeface="Optima"/>
                <a:cs typeface="Optima"/>
              </a:rPr>
              <a:t>Good flaggers are:</a:t>
            </a:r>
          </a:p>
          <a:p>
            <a:r>
              <a:rPr lang="en-US" sz="3600" dirty="0" smtClean="0">
                <a:solidFill>
                  <a:srgbClr val="FFFFFF"/>
                </a:solidFill>
                <a:latin typeface="Optima"/>
                <a:cs typeface="Optima"/>
              </a:rPr>
              <a:t> </a:t>
            </a:r>
          </a:p>
          <a:p>
            <a:pPr>
              <a:buFont typeface="Arial"/>
              <a:buChar char="•"/>
            </a:pPr>
            <a:r>
              <a:rPr lang="en-US" sz="3600" dirty="0" smtClean="0">
                <a:solidFill>
                  <a:srgbClr val="FFFFFF"/>
                </a:solidFill>
                <a:latin typeface="Optima"/>
                <a:cs typeface="Optima"/>
              </a:rPr>
              <a:t>In good physical condition.</a:t>
            </a:r>
          </a:p>
          <a:p>
            <a:pPr>
              <a:buFont typeface="Arial"/>
              <a:buChar char="•"/>
            </a:pPr>
            <a:r>
              <a:rPr lang="en-US" sz="3600" dirty="0" smtClean="0">
                <a:solidFill>
                  <a:srgbClr val="FFFFFF"/>
                </a:solidFill>
                <a:latin typeface="Optima"/>
                <a:cs typeface="Optima"/>
              </a:rPr>
              <a:t>Have good eyesight, mobility, and hearing.</a:t>
            </a:r>
          </a:p>
          <a:p>
            <a:pPr>
              <a:buFont typeface="Arial"/>
              <a:buChar char="•"/>
            </a:pPr>
            <a:r>
              <a:rPr lang="en-US" sz="3600" dirty="0" smtClean="0">
                <a:solidFill>
                  <a:srgbClr val="FFFFFF"/>
                </a:solidFill>
                <a:latin typeface="Optima"/>
                <a:cs typeface="Optima"/>
              </a:rPr>
              <a:t>Neat, clean, professional appearance.</a:t>
            </a:r>
          </a:p>
          <a:p>
            <a:pPr>
              <a:buFont typeface="Arial"/>
              <a:buChar char="•"/>
            </a:pPr>
            <a:endParaRPr lang="en-US" sz="3600" dirty="0" smtClean="0">
              <a:solidFill>
                <a:srgbClr val="FFFFFF"/>
              </a:solidFill>
              <a:latin typeface="Optima"/>
              <a:cs typeface="Optima"/>
            </a:endParaRPr>
          </a:p>
          <a:p>
            <a:endParaRPr lang="en-US" sz="3600" dirty="0" smtClean="0">
              <a:solidFill>
                <a:srgbClr val="F3C8A5"/>
              </a:solidFill>
              <a:latin typeface="Optima"/>
              <a:cs typeface="Optima"/>
            </a:endParaRPr>
          </a:p>
          <a:p>
            <a:endParaRPr lang="en-US" sz="3600" dirty="0" smtClean="0">
              <a:solidFill>
                <a:srgbClr val="F3C8A5"/>
              </a:solidFill>
              <a:latin typeface="Optima"/>
              <a:cs typeface="Optima"/>
            </a:endParaRPr>
          </a:p>
          <a:p>
            <a:endParaRPr lang="en-US" sz="3600" dirty="0" smtClean="0">
              <a:solidFill>
                <a:srgbClr val="FFFFFF"/>
              </a:solidFill>
              <a:latin typeface="Optima"/>
              <a:cs typeface="Optima"/>
            </a:endParaRPr>
          </a:p>
        </p:txBody>
      </p:sp>
      <p:sp>
        <p:nvSpPr>
          <p:cNvPr id="4" name="Slide Number Placeholder 3"/>
          <p:cNvSpPr>
            <a:spLocks noGrp="1"/>
          </p:cNvSpPr>
          <p:nvPr>
            <p:ph type="sldNum" sz="quarter" idx="12"/>
          </p:nvPr>
        </p:nvSpPr>
        <p:spPr/>
        <p:txBody>
          <a:bodyPr/>
          <a:lstStyle/>
          <a:p>
            <a:fld id="{9E519841-B96A-4DD9-B158-9961937F6A4E}" type="slidenum">
              <a:rPr lang="en-US" smtClean="0"/>
              <a:pPr/>
              <a:t>204</a:t>
            </a:fld>
            <a:endParaRPr lang="en-US"/>
          </a:p>
        </p:txBody>
      </p:sp>
    </p:spTree>
    <p:extLst>
      <p:ext uri="{BB962C8B-B14F-4D97-AF65-F5344CB8AC3E}">
        <p14:creationId xmlns:p14="http://schemas.microsoft.com/office/powerpoint/2010/main" val="238753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Defensive Flagging</a:t>
            </a:r>
            <a:endParaRPr lang="en-US" sz="3600" dirty="0">
              <a:latin typeface="Optima ExtraBlack"/>
              <a:cs typeface="Optima ExtraBlack"/>
            </a:endParaRPr>
          </a:p>
        </p:txBody>
      </p:sp>
      <p:sp>
        <p:nvSpPr>
          <p:cNvPr id="3" name="Rectangle 2"/>
          <p:cNvSpPr/>
          <p:nvPr/>
        </p:nvSpPr>
        <p:spPr>
          <a:xfrm>
            <a:off x="321321" y="1546306"/>
            <a:ext cx="8662181" cy="5632311"/>
          </a:xfrm>
          <a:prstGeom prst="rect">
            <a:avLst/>
          </a:prstGeom>
        </p:spPr>
        <p:txBody>
          <a:bodyPr wrap="square">
            <a:spAutoFit/>
          </a:bodyPr>
          <a:lstStyle/>
          <a:p>
            <a:r>
              <a:rPr lang="en-US" sz="3600" dirty="0" smtClean="0">
                <a:solidFill>
                  <a:srgbClr val="FFFFFF"/>
                </a:solidFill>
                <a:latin typeface="Optima"/>
                <a:cs typeface="Optima"/>
              </a:rPr>
              <a:t>Flaggers need:</a:t>
            </a:r>
          </a:p>
          <a:p>
            <a:endParaRPr lang="en-US" sz="3600" dirty="0" smtClean="0">
              <a:solidFill>
                <a:srgbClr val="FFFFFF"/>
              </a:solidFill>
              <a:latin typeface="Optima"/>
              <a:cs typeface="Optima"/>
            </a:endParaRPr>
          </a:p>
          <a:p>
            <a:pPr>
              <a:buFont typeface="Arial"/>
              <a:buChar char="•"/>
            </a:pPr>
            <a:r>
              <a:rPr lang="en-US" sz="3600" dirty="0" smtClean="0">
                <a:solidFill>
                  <a:srgbClr val="FFFFFF"/>
                </a:solidFill>
                <a:latin typeface="Optima"/>
                <a:cs typeface="Optima"/>
              </a:rPr>
              <a:t>Adequate number of breaks.</a:t>
            </a:r>
          </a:p>
          <a:p>
            <a:pPr>
              <a:buFont typeface="Arial"/>
              <a:buChar char="•"/>
            </a:pPr>
            <a:r>
              <a:rPr lang="en-US" sz="3600" dirty="0" smtClean="0">
                <a:solidFill>
                  <a:srgbClr val="FFFFFF"/>
                </a:solidFill>
                <a:latin typeface="Optima"/>
                <a:cs typeface="Optima"/>
              </a:rPr>
              <a:t>Proper equipment.</a:t>
            </a:r>
          </a:p>
          <a:p>
            <a:pPr>
              <a:buFont typeface="Arial"/>
              <a:buChar char="•"/>
            </a:pPr>
            <a:r>
              <a:rPr lang="en-US" sz="3600" dirty="0" smtClean="0">
                <a:solidFill>
                  <a:srgbClr val="FFFFFF"/>
                </a:solidFill>
                <a:latin typeface="Optima"/>
                <a:cs typeface="Optima"/>
              </a:rPr>
              <a:t>Radio.</a:t>
            </a:r>
          </a:p>
          <a:p>
            <a:pPr>
              <a:buFont typeface="Arial"/>
              <a:buChar char="•"/>
            </a:pPr>
            <a:r>
              <a:rPr lang="en-US" sz="3600" dirty="0" smtClean="0">
                <a:solidFill>
                  <a:srgbClr val="FFFFFF"/>
                </a:solidFill>
                <a:latin typeface="Optima"/>
                <a:cs typeface="Optima"/>
              </a:rPr>
              <a:t>Water.</a:t>
            </a:r>
          </a:p>
          <a:p>
            <a:pPr>
              <a:buFont typeface="Arial"/>
              <a:buChar char="•"/>
            </a:pPr>
            <a:endParaRPr lang="en-US" sz="3600" dirty="0" smtClean="0">
              <a:solidFill>
                <a:srgbClr val="FFFFFF"/>
              </a:solidFill>
              <a:latin typeface="Optima"/>
              <a:cs typeface="Optima"/>
            </a:endParaRPr>
          </a:p>
          <a:p>
            <a:endParaRPr lang="en-US" sz="3600" dirty="0" smtClean="0">
              <a:solidFill>
                <a:srgbClr val="F3C8A5"/>
              </a:solidFill>
              <a:latin typeface="Optima"/>
              <a:cs typeface="Optima"/>
            </a:endParaRPr>
          </a:p>
          <a:p>
            <a:endParaRPr lang="en-US" sz="3600" dirty="0" smtClean="0">
              <a:solidFill>
                <a:srgbClr val="F3C8A5"/>
              </a:solidFill>
              <a:latin typeface="Optima"/>
              <a:cs typeface="Optima"/>
            </a:endParaRPr>
          </a:p>
          <a:p>
            <a:endParaRPr lang="en-US" sz="3600" dirty="0" smtClean="0">
              <a:solidFill>
                <a:srgbClr val="FFFFFF"/>
              </a:solidFill>
              <a:latin typeface="Optima"/>
              <a:cs typeface="Optima"/>
            </a:endParaRPr>
          </a:p>
        </p:txBody>
      </p:sp>
      <p:sp>
        <p:nvSpPr>
          <p:cNvPr id="4" name="Slide Number Placeholder 3"/>
          <p:cNvSpPr>
            <a:spLocks noGrp="1"/>
          </p:cNvSpPr>
          <p:nvPr>
            <p:ph type="sldNum" sz="quarter" idx="12"/>
          </p:nvPr>
        </p:nvSpPr>
        <p:spPr/>
        <p:txBody>
          <a:bodyPr/>
          <a:lstStyle/>
          <a:p>
            <a:fld id="{9E519841-B96A-4DD9-B158-9961937F6A4E}" type="slidenum">
              <a:rPr lang="en-US" smtClean="0"/>
              <a:pPr/>
              <a:t>205</a:t>
            </a:fld>
            <a:endParaRPr lang="en-US"/>
          </a:p>
        </p:txBody>
      </p:sp>
    </p:spTree>
    <p:extLst>
      <p:ext uri="{BB962C8B-B14F-4D97-AF65-F5344CB8AC3E}">
        <p14:creationId xmlns:p14="http://schemas.microsoft.com/office/powerpoint/2010/main" val="238753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Defensive Flagging</a:t>
            </a:r>
            <a:endParaRPr lang="en-US" sz="3600" dirty="0">
              <a:latin typeface="Optima ExtraBlack"/>
              <a:cs typeface="Optima ExtraBlack"/>
            </a:endParaRPr>
          </a:p>
        </p:txBody>
      </p:sp>
      <p:sp>
        <p:nvSpPr>
          <p:cNvPr id="3" name="Rectangle 2"/>
          <p:cNvSpPr/>
          <p:nvPr/>
        </p:nvSpPr>
        <p:spPr>
          <a:xfrm>
            <a:off x="321321" y="1546306"/>
            <a:ext cx="8662181" cy="6186309"/>
          </a:xfrm>
          <a:prstGeom prst="rect">
            <a:avLst/>
          </a:prstGeom>
        </p:spPr>
        <p:txBody>
          <a:bodyPr wrap="square">
            <a:spAutoFit/>
          </a:bodyPr>
          <a:lstStyle/>
          <a:p>
            <a:r>
              <a:rPr lang="en-US" sz="3600" dirty="0" smtClean="0">
                <a:solidFill>
                  <a:srgbClr val="FFFFFF"/>
                </a:solidFill>
                <a:latin typeface="Optima"/>
                <a:cs typeface="Optima"/>
              </a:rPr>
              <a:t>Flaggers should not (or as required by the States) have:</a:t>
            </a:r>
          </a:p>
          <a:p>
            <a:pPr>
              <a:buFont typeface="Arial"/>
              <a:buChar char="•"/>
            </a:pPr>
            <a:r>
              <a:rPr lang="en-US" sz="3600" dirty="0" smtClean="0">
                <a:solidFill>
                  <a:srgbClr val="FFFFFF"/>
                </a:solidFill>
                <a:latin typeface="Optima"/>
                <a:cs typeface="Optima"/>
              </a:rPr>
              <a:t>Cell phones.</a:t>
            </a:r>
          </a:p>
          <a:p>
            <a:pPr>
              <a:buFont typeface="Arial"/>
              <a:buChar char="•"/>
            </a:pPr>
            <a:r>
              <a:rPr lang="en-US" sz="3600" dirty="0" smtClean="0">
                <a:solidFill>
                  <a:srgbClr val="FFFFFF"/>
                </a:solidFill>
                <a:latin typeface="Optima"/>
                <a:cs typeface="Optima"/>
              </a:rPr>
              <a:t>Music players.</a:t>
            </a:r>
          </a:p>
          <a:p>
            <a:pPr>
              <a:buFont typeface="Arial"/>
              <a:buChar char="•"/>
            </a:pPr>
            <a:r>
              <a:rPr lang="en-US" sz="3600" dirty="0" smtClean="0">
                <a:solidFill>
                  <a:srgbClr val="FFFFFF"/>
                </a:solidFill>
                <a:latin typeface="Optima"/>
                <a:cs typeface="Optima"/>
              </a:rPr>
              <a:t>Books.</a:t>
            </a:r>
          </a:p>
          <a:p>
            <a:pPr>
              <a:buFont typeface="Arial"/>
              <a:buChar char="•"/>
            </a:pPr>
            <a:r>
              <a:rPr lang="en-US" sz="3600" dirty="0" smtClean="0">
                <a:solidFill>
                  <a:srgbClr val="FFFFFF"/>
                </a:solidFill>
                <a:latin typeface="Optima"/>
                <a:cs typeface="Optima"/>
              </a:rPr>
              <a:t>Food.</a:t>
            </a:r>
          </a:p>
          <a:p>
            <a:pPr>
              <a:buFont typeface="Arial"/>
              <a:buChar char="•"/>
            </a:pPr>
            <a:endParaRPr lang="en-US" sz="3600" dirty="0" smtClean="0">
              <a:solidFill>
                <a:srgbClr val="FFFFFF"/>
              </a:solidFill>
              <a:latin typeface="Optima"/>
              <a:cs typeface="Optima"/>
            </a:endParaRPr>
          </a:p>
          <a:p>
            <a:pPr>
              <a:buFont typeface="Arial"/>
              <a:buChar char="•"/>
            </a:pPr>
            <a:endParaRPr lang="en-US" sz="3600" dirty="0" smtClean="0">
              <a:solidFill>
                <a:srgbClr val="FFFFFF"/>
              </a:solidFill>
              <a:latin typeface="Optima"/>
              <a:cs typeface="Optima"/>
            </a:endParaRPr>
          </a:p>
          <a:p>
            <a:endParaRPr lang="en-US" sz="3600" dirty="0" smtClean="0">
              <a:solidFill>
                <a:srgbClr val="F3C8A5"/>
              </a:solidFill>
              <a:latin typeface="Optima"/>
              <a:cs typeface="Optima"/>
            </a:endParaRPr>
          </a:p>
          <a:p>
            <a:endParaRPr lang="en-US" sz="3600" dirty="0" smtClean="0">
              <a:solidFill>
                <a:srgbClr val="F3C8A5"/>
              </a:solidFill>
              <a:latin typeface="Optima"/>
              <a:cs typeface="Optima"/>
            </a:endParaRPr>
          </a:p>
          <a:p>
            <a:endParaRPr lang="en-US" sz="3600" dirty="0" smtClean="0">
              <a:solidFill>
                <a:srgbClr val="FFFFFF"/>
              </a:solidFill>
              <a:latin typeface="Optima"/>
              <a:cs typeface="Optima"/>
            </a:endParaRPr>
          </a:p>
        </p:txBody>
      </p:sp>
      <p:sp>
        <p:nvSpPr>
          <p:cNvPr id="4" name="Slide Number Placeholder 3"/>
          <p:cNvSpPr>
            <a:spLocks noGrp="1"/>
          </p:cNvSpPr>
          <p:nvPr>
            <p:ph type="sldNum" sz="quarter" idx="12"/>
          </p:nvPr>
        </p:nvSpPr>
        <p:spPr/>
        <p:txBody>
          <a:bodyPr/>
          <a:lstStyle/>
          <a:p>
            <a:fld id="{9E519841-B96A-4DD9-B158-9961937F6A4E}" type="slidenum">
              <a:rPr lang="en-US" smtClean="0"/>
              <a:pPr/>
              <a:t>206</a:t>
            </a:fld>
            <a:endParaRPr lang="en-US"/>
          </a:p>
        </p:txBody>
      </p:sp>
    </p:spTree>
    <p:extLst>
      <p:ext uri="{BB962C8B-B14F-4D97-AF65-F5344CB8AC3E}">
        <p14:creationId xmlns:p14="http://schemas.microsoft.com/office/powerpoint/2010/main" val="238753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8402300"/>
          </a:xfrm>
          <a:prstGeom prst="rect">
            <a:avLst/>
          </a:prstGeom>
          <a:noFill/>
        </p:spPr>
        <p:txBody>
          <a:bodyPr wrap="square" rtlCol="0">
            <a:spAutoFit/>
          </a:bodyPr>
          <a:lstStyle/>
          <a:p>
            <a:r>
              <a:rPr lang="en-US" sz="3600" dirty="0" smtClean="0">
                <a:latin typeface="Optima"/>
                <a:cs typeface="Optima"/>
              </a:rPr>
              <a:t>P/EVOs are sometimes needed to flag traffic in </a:t>
            </a:r>
            <a:r>
              <a:rPr lang="en-US" sz="3600" b="1" dirty="0" smtClean="0">
                <a:latin typeface="Optima"/>
                <a:cs typeface="Optima"/>
              </a:rPr>
              <a:t>planned</a:t>
            </a:r>
            <a:r>
              <a:rPr lang="en-US" sz="3600" dirty="0" smtClean="0">
                <a:latin typeface="Optima"/>
                <a:cs typeface="Optima"/>
              </a:rPr>
              <a:t> and </a:t>
            </a:r>
            <a:r>
              <a:rPr lang="en-US" sz="3600" b="1" dirty="0" smtClean="0">
                <a:latin typeface="Optima"/>
                <a:cs typeface="Optima"/>
              </a:rPr>
              <a:t>unplanned situations</a:t>
            </a:r>
            <a:r>
              <a:rPr lang="en-US" sz="3600" dirty="0" smtClean="0">
                <a:latin typeface="Optima"/>
                <a:cs typeface="Optima"/>
              </a:rPr>
              <a:t>. </a:t>
            </a:r>
          </a:p>
          <a:p>
            <a:endParaRPr lang="en-US" sz="3600" dirty="0" smtClean="0">
              <a:latin typeface="Optima"/>
              <a:cs typeface="Optima"/>
            </a:endParaRPr>
          </a:p>
          <a:p>
            <a:r>
              <a:rPr lang="en-US" sz="3600" dirty="0" smtClean="0">
                <a:latin typeface="Optima"/>
                <a:cs typeface="Optima"/>
              </a:rPr>
              <a:t>State rules vary in whether or not P/EVOs are allowed to flag traffic.</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5" name="TextBox 4"/>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Defensive Flagging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207</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848304"/>
          </a:xfrm>
          <a:prstGeom prst="rect">
            <a:avLst/>
          </a:prstGeom>
          <a:noFill/>
        </p:spPr>
        <p:txBody>
          <a:bodyPr wrap="square" rtlCol="0">
            <a:spAutoFit/>
          </a:bodyPr>
          <a:lstStyle/>
          <a:p>
            <a:r>
              <a:rPr lang="en-US" sz="3600" b="1" dirty="0" smtClean="0">
                <a:latin typeface="Optima"/>
                <a:cs typeface="Optima"/>
              </a:rPr>
              <a:t>Planned</a:t>
            </a:r>
            <a:r>
              <a:rPr lang="en-US" sz="3600" dirty="0" smtClean="0">
                <a:latin typeface="Optima"/>
                <a:cs typeface="Optima"/>
              </a:rPr>
              <a:t> traffic control situations, for example, involve closing narrow bridges to allow the oversize load to cross, or controlling traffic when the load must encroach into oncoming traffic in order to complete a turn.</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5" name="TextBox 4"/>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Defensive Flagging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208</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294306"/>
          </a:xfrm>
          <a:prstGeom prst="rect">
            <a:avLst/>
          </a:prstGeom>
          <a:noFill/>
        </p:spPr>
        <p:txBody>
          <a:bodyPr wrap="square" rtlCol="0">
            <a:spAutoFit/>
          </a:bodyPr>
          <a:lstStyle/>
          <a:p>
            <a:r>
              <a:rPr lang="en-US" sz="3600" b="1" dirty="0" smtClean="0">
                <a:latin typeface="Optima"/>
                <a:cs typeface="Optima"/>
              </a:rPr>
              <a:t>Unplanned</a:t>
            </a:r>
            <a:r>
              <a:rPr lang="en-US" sz="3600" dirty="0" smtClean="0">
                <a:latin typeface="Optima"/>
                <a:cs typeface="Optima"/>
              </a:rPr>
              <a:t> traffic control situations include the unexpected—vehicle breakdowns, the load shifting, tie down failure, weather conditions, or collisions for example.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5" name="TextBox 4"/>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Defensive Flagging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209</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Course Content</a:t>
            </a:r>
            <a:endParaRPr lang="en-US" sz="3600" dirty="0">
              <a:latin typeface="Optima ExtraBlack"/>
              <a:cs typeface="Optima ExtraBlack"/>
            </a:endParaRPr>
          </a:p>
        </p:txBody>
      </p:sp>
      <p:sp>
        <p:nvSpPr>
          <p:cNvPr id="4" name="TextBox 3"/>
          <p:cNvSpPr txBox="1"/>
          <p:nvPr/>
        </p:nvSpPr>
        <p:spPr>
          <a:xfrm>
            <a:off x="563079" y="1986108"/>
            <a:ext cx="7326463"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solidFill>
                  <a:srgbClr val="FFFFFF"/>
                </a:solidFill>
                <a:latin typeface="Optima"/>
                <a:cs typeface="Optima"/>
              </a:rPr>
              <a:t>What you Need to know.</a:t>
            </a:r>
          </a:p>
          <a:p>
            <a:pPr marL="571500" indent="-571500">
              <a:buFont typeface="Arial" panose="020B0604020202020204" pitchFamily="34" charset="0"/>
              <a:buChar char="•"/>
            </a:pPr>
            <a:endParaRPr lang="en-US" sz="3600" dirty="0" smtClean="0">
              <a:solidFill>
                <a:srgbClr val="FFFFFF"/>
              </a:solidFill>
              <a:latin typeface="Optima"/>
              <a:cs typeface="Optima"/>
            </a:endParaRPr>
          </a:p>
          <a:p>
            <a:pPr marL="571500" indent="-571500">
              <a:buFont typeface="Arial" panose="020B0604020202020204" pitchFamily="34" charset="0"/>
              <a:buChar char="•"/>
            </a:pPr>
            <a:r>
              <a:rPr lang="en-US" sz="3600" dirty="0" smtClean="0">
                <a:solidFill>
                  <a:srgbClr val="FFFFFF"/>
                </a:solidFill>
                <a:latin typeface="Optima"/>
                <a:cs typeface="Optima"/>
              </a:rPr>
              <a:t>What is Nice to know.</a:t>
            </a:r>
          </a:p>
          <a:p>
            <a:pPr marL="571500" indent="-571500">
              <a:buFont typeface="Arial" panose="020B0604020202020204" pitchFamily="34" charset="0"/>
              <a:buChar char="•"/>
            </a:pPr>
            <a:endParaRPr lang="en-US" sz="3600" dirty="0" smtClean="0">
              <a:solidFill>
                <a:srgbClr val="FFFFFF"/>
              </a:solidFill>
              <a:latin typeface="Optima"/>
              <a:cs typeface="Optima"/>
            </a:endParaRPr>
          </a:p>
          <a:p>
            <a:pPr marL="571500" indent="-571500">
              <a:buFont typeface="Arial" panose="020B0604020202020204" pitchFamily="34" charset="0"/>
              <a:buChar char="•"/>
            </a:pPr>
            <a:r>
              <a:rPr lang="en-US" sz="3600" dirty="0" smtClean="0">
                <a:solidFill>
                  <a:srgbClr val="FFFFFF"/>
                </a:solidFill>
                <a:latin typeface="Optima"/>
                <a:cs typeface="Optima"/>
              </a:rPr>
              <a:t>Where to go.</a:t>
            </a:r>
            <a:endParaRPr lang="en-US" sz="3600" dirty="0">
              <a:solidFill>
                <a:srgbClr val="FFFFFF"/>
              </a:solidFill>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21</a:t>
            </a:fld>
            <a:endParaRPr lang="en-US"/>
          </a:p>
        </p:txBody>
      </p:sp>
    </p:spTree>
    <p:extLst>
      <p:ext uri="{BB962C8B-B14F-4D97-AF65-F5344CB8AC3E}">
        <p14:creationId xmlns:p14="http://schemas.microsoft.com/office/powerpoint/2010/main" val="307190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6740308"/>
          </a:xfrm>
          <a:prstGeom prst="rect">
            <a:avLst/>
          </a:prstGeom>
          <a:noFill/>
        </p:spPr>
        <p:txBody>
          <a:bodyPr wrap="square" rtlCol="0">
            <a:spAutoFit/>
          </a:bodyPr>
          <a:lstStyle/>
          <a:p>
            <a:r>
              <a:rPr lang="en-US" sz="3600" dirty="0" smtClean="0">
                <a:latin typeface="Optima"/>
                <a:cs typeface="Optima"/>
              </a:rPr>
              <a:t>Given the possibility of unplanned flagging operations, P/EVOs must be prepared to flag traffic night or day, wet or dry, hot or cold, etc.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5" name="TextBox 4"/>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Defensive Flagging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210</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848302"/>
          </a:xfrm>
          <a:prstGeom prst="rect">
            <a:avLst/>
          </a:prstGeom>
          <a:noFill/>
        </p:spPr>
        <p:txBody>
          <a:bodyPr wrap="square" rtlCol="0">
            <a:spAutoFit/>
          </a:bodyPr>
          <a:lstStyle/>
          <a:p>
            <a:r>
              <a:rPr lang="en-US" sz="3600" dirty="0" smtClean="0">
                <a:latin typeface="Optima"/>
                <a:cs typeface="Optima"/>
              </a:rPr>
              <a:t>Even if a permit specifies daylight to dark operations, a breakdown may require P/EVOs to flag traffic until the disabled vehicle can be repaired or removed from the roadside.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5" name="TextBox 4"/>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Defensive Flagging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211</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582132"/>
            <a:ext cx="8422769" cy="9264075"/>
          </a:xfrm>
          <a:prstGeom prst="rect">
            <a:avLst/>
          </a:prstGeom>
          <a:noFill/>
        </p:spPr>
        <p:txBody>
          <a:bodyPr wrap="square" rtlCol="0">
            <a:spAutoFit/>
          </a:bodyPr>
          <a:lstStyle/>
          <a:p>
            <a:r>
              <a:rPr lang="en-US" sz="3400" dirty="0" smtClean="0">
                <a:latin typeface="Optima"/>
                <a:cs typeface="Optima"/>
              </a:rPr>
              <a:t>P/EVOs should use hard hats (or as required by the States) and shall use retro-reflective high visibility garments as required by the MUTCD Section 6D.03. </a:t>
            </a:r>
          </a:p>
          <a:p>
            <a:endParaRPr lang="en-US" sz="3400" dirty="0" smtClean="0">
              <a:latin typeface="Optima"/>
              <a:cs typeface="Optima"/>
            </a:endParaRPr>
          </a:p>
          <a:p>
            <a:r>
              <a:rPr lang="en-US" sz="3400" dirty="0">
                <a:latin typeface="Optima"/>
                <a:cs typeface="Optima"/>
              </a:rPr>
              <a:t>P/EVOs should </a:t>
            </a:r>
            <a:r>
              <a:rPr lang="en-US" sz="3400" dirty="0" smtClean="0">
                <a:latin typeface="Optima"/>
                <a:cs typeface="Optima"/>
              </a:rPr>
              <a:t>not (or as required by the States) attempt to control traffic from inside a vehicle.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5" name="TextBox 4"/>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Defensive Flagging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212</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294306"/>
          </a:xfrm>
          <a:prstGeom prst="rect">
            <a:avLst/>
          </a:prstGeom>
          <a:noFill/>
        </p:spPr>
        <p:txBody>
          <a:bodyPr wrap="square" rtlCol="0">
            <a:spAutoFit/>
          </a:bodyPr>
          <a:lstStyle/>
          <a:p>
            <a:r>
              <a:rPr lang="en-US" sz="3600" dirty="0" smtClean="0">
                <a:latin typeface="Optima"/>
                <a:cs typeface="Optima"/>
              </a:rPr>
              <a:t>It is </a:t>
            </a:r>
            <a:r>
              <a:rPr lang="en-US" sz="3600" b="1" dirty="0" smtClean="0">
                <a:latin typeface="Optima"/>
                <a:cs typeface="Optima"/>
              </a:rPr>
              <a:t>never</a:t>
            </a:r>
            <a:r>
              <a:rPr lang="en-US" sz="3600" dirty="0" smtClean="0">
                <a:latin typeface="Optima"/>
                <a:cs typeface="Optima"/>
              </a:rPr>
              <a:t> appropriate to attempt to stop traffic by parking a vehicle across lanes of traffic. This is exceedingly dangerous for highway users, the P/EVOs and load driver, and the vehicles.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5" name="TextBox 4"/>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Defensive Flagging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213</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3147" y="1606322"/>
            <a:ext cx="8422769" cy="6740308"/>
          </a:xfrm>
          <a:prstGeom prst="rect">
            <a:avLst/>
          </a:prstGeom>
          <a:noFill/>
        </p:spPr>
        <p:txBody>
          <a:bodyPr wrap="square" rtlCol="0">
            <a:spAutoFit/>
          </a:bodyPr>
          <a:lstStyle/>
          <a:p>
            <a:r>
              <a:rPr lang="en-US" sz="3600" dirty="0" smtClean="0">
                <a:latin typeface="Optima"/>
                <a:cs typeface="Optima"/>
              </a:rPr>
              <a:t>Standards for flagging equipment and operations can be found in the Manual on Uniform Traffic Control Devices (MUTCD), Part 6.</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5" name="TextBox 4"/>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Defensive Flagging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214</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40939">
            <a:off x="-352601" y="1350327"/>
            <a:ext cx="5248601" cy="1754327"/>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Temporary </a:t>
            </a:r>
            <a:r>
              <a:rPr lang="en-US" sz="4800" b="1" dirty="0" smtClean="0">
                <a:solidFill>
                  <a:srgbClr val="F9E3D2"/>
                </a:solidFill>
                <a:latin typeface="Britannic Bold"/>
                <a:cs typeface="Britannic Bold"/>
              </a:rPr>
              <a:t>Traffic Control</a:t>
            </a:r>
            <a:endParaRPr lang="en-US" sz="48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215</a:t>
            </a:fld>
            <a:endParaRPr lang="en-US"/>
          </a:p>
        </p:txBody>
      </p:sp>
    </p:spTree>
    <p:extLst>
      <p:ext uri="{BB962C8B-B14F-4D97-AF65-F5344CB8AC3E}">
        <p14:creationId xmlns:p14="http://schemas.microsoft.com/office/powerpoint/2010/main" val="91874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5003" y="1561499"/>
            <a:ext cx="8422769" cy="7848304"/>
          </a:xfrm>
          <a:prstGeom prst="rect">
            <a:avLst/>
          </a:prstGeom>
          <a:noFill/>
        </p:spPr>
        <p:txBody>
          <a:bodyPr wrap="square" rtlCol="0">
            <a:spAutoFit/>
          </a:bodyPr>
          <a:lstStyle/>
          <a:p>
            <a:r>
              <a:rPr lang="en-US" sz="3600" dirty="0" smtClean="0">
                <a:latin typeface="Optima"/>
                <a:cs typeface="Optima"/>
              </a:rPr>
              <a:t>Temporary Traffic Control (TTC) is the type of flagging done by P/EVOs. </a:t>
            </a:r>
          </a:p>
          <a:p>
            <a:endParaRPr lang="en-US" sz="3600" dirty="0" smtClean="0">
              <a:latin typeface="Optima"/>
              <a:cs typeface="Optima"/>
            </a:endParaRPr>
          </a:p>
          <a:p>
            <a:r>
              <a:rPr lang="en-US" sz="3600" dirty="0" smtClean="0">
                <a:latin typeface="Optima"/>
                <a:cs typeface="Optima"/>
              </a:rPr>
              <a:t>TTC is particularly dangerous due in part to the fact that P/EVOs do not have the advantage of advance warning signs.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5" name="TextBox 4"/>
          <p:cNvSpPr txBox="1"/>
          <p:nvPr/>
        </p:nvSpPr>
        <p:spPr>
          <a:xfrm>
            <a:off x="0" y="577587"/>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Temporary Traffic Control</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216</a:t>
            </a:fld>
            <a:endParaRPr lang="en-US" dirty="0"/>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294306"/>
          </a:xfrm>
          <a:prstGeom prst="rect">
            <a:avLst/>
          </a:prstGeom>
          <a:noFill/>
        </p:spPr>
        <p:txBody>
          <a:bodyPr wrap="square" rtlCol="0">
            <a:spAutoFit/>
          </a:bodyPr>
          <a:lstStyle/>
          <a:p>
            <a:r>
              <a:rPr lang="en-US" sz="3600" dirty="0" smtClean="0">
                <a:latin typeface="Optima"/>
                <a:cs typeface="Optima"/>
              </a:rPr>
              <a:t>For this reason it is vital that the flagger is visible to traffic and has the ability to move in any direction should it be necessary to avoid being struck by a vehicle.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5" name="TextBox 4"/>
          <p:cNvSpPr txBox="1"/>
          <p:nvPr/>
        </p:nvSpPr>
        <p:spPr>
          <a:xfrm>
            <a:off x="0" y="592528"/>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Temporary Traffic Control</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217</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294306"/>
          </a:xfrm>
          <a:prstGeom prst="rect">
            <a:avLst/>
          </a:prstGeom>
          <a:noFill/>
        </p:spPr>
        <p:txBody>
          <a:bodyPr wrap="square" rtlCol="0">
            <a:spAutoFit/>
          </a:bodyPr>
          <a:lstStyle/>
          <a:p>
            <a:r>
              <a:rPr lang="en-US" sz="3600" dirty="0" smtClean="0">
                <a:latin typeface="Optima"/>
                <a:cs typeface="Optima"/>
              </a:rPr>
              <a:t>Nothing should be near the flagger, including vehicles and other workers.</a:t>
            </a:r>
          </a:p>
          <a:p>
            <a:endParaRPr lang="en-US" sz="3600" dirty="0" smtClean="0">
              <a:latin typeface="Optima"/>
              <a:cs typeface="Optima"/>
            </a:endParaRPr>
          </a:p>
          <a:p>
            <a:r>
              <a:rPr lang="en-US" sz="3600" dirty="0" smtClean="0">
                <a:latin typeface="Optima"/>
                <a:cs typeface="Optima"/>
              </a:rPr>
              <a:t>The flagger must be vigilant and monitor traffic conditions.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Traffic Control Operations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218</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294306"/>
          </a:xfrm>
          <a:prstGeom prst="rect">
            <a:avLst/>
          </a:prstGeom>
          <a:noFill/>
        </p:spPr>
        <p:txBody>
          <a:bodyPr wrap="square" rtlCol="0">
            <a:spAutoFit/>
          </a:bodyPr>
          <a:lstStyle/>
          <a:p>
            <a:r>
              <a:rPr lang="en-US" sz="3600" dirty="0" smtClean="0">
                <a:latin typeface="Optima"/>
                <a:cs typeface="Optima"/>
              </a:rPr>
              <a:t>Flaggers should have </a:t>
            </a:r>
            <a:r>
              <a:rPr lang="en-US" sz="3600" b="1" dirty="0" smtClean="0">
                <a:latin typeface="Optima"/>
                <a:cs typeface="Optima"/>
              </a:rPr>
              <a:t>only</a:t>
            </a:r>
            <a:r>
              <a:rPr lang="en-US" sz="3600" dirty="0" smtClean="0">
                <a:latin typeface="Optima"/>
                <a:cs typeface="Optima"/>
              </a:rPr>
              <a:t> the STOP/SLOW paddle and radio. Flagger should not have cell phones or music players or any other device that may distract the flagger from his/her duties.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Traffic Control Operations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219</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913939">
            <a:off x="84079" y="1061139"/>
            <a:ext cx="4290601" cy="1938992"/>
          </a:xfrm>
          <a:prstGeom prst="rect">
            <a:avLst/>
          </a:prstGeom>
          <a:noFill/>
        </p:spPr>
        <p:txBody>
          <a:bodyPr wrap="square" rtlCol="0">
            <a:spAutoFit/>
          </a:bodyPr>
          <a:lstStyle/>
          <a:p>
            <a:pPr algn="ctr"/>
            <a:r>
              <a:rPr lang="en-US" sz="5800" b="1" dirty="0" smtClean="0">
                <a:solidFill>
                  <a:srgbClr val="F9E3D2"/>
                </a:solidFill>
                <a:latin typeface="Britannic Bold"/>
                <a:cs typeface="Britannic Bold"/>
              </a:rPr>
              <a:t>Sources of Information</a:t>
            </a:r>
            <a:endParaRPr lang="en-US" sz="5800" b="1" dirty="0">
              <a:solidFill>
                <a:srgbClr val="F9E3D2"/>
              </a:solidFill>
              <a:latin typeface="Britannic Bold"/>
              <a:cs typeface="Britannic Bold"/>
            </a:endParaRPr>
          </a:p>
        </p:txBody>
      </p:sp>
      <p:sp>
        <p:nvSpPr>
          <p:cNvPr id="6" name="TextBox 5"/>
          <p:cNvSpPr txBox="1"/>
          <p:nvPr/>
        </p:nvSpPr>
        <p:spPr>
          <a:xfrm>
            <a:off x="4833205" y="2976378"/>
            <a:ext cx="6861754" cy="830997"/>
          </a:xfrm>
          <a:prstGeom prst="rect">
            <a:avLst/>
          </a:prstGeom>
          <a:noFill/>
        </p:spPr>
        <p:txBody>
          <a:bodyPr wrap="square" rtlCol="0">
            <a:spAutoFit/>
          </a:bodyPr>
          <a:lstStyle/>
          <a:p>
            <a:r>
              <a:rPr lang="en-US" sz="4800" b="1" dirty="0" smtClean="0">
                <a:solidFill>
                  <a:schemeClr val="accent3">
                    <a:lumMod val="40000"/>
                    <a:lumOff val="60000"/>
                  </a:schemeClr>
                </a:solidFill>
                <a:latin typeface="Optima"/>
              </a:rPr>
              <a:t>Where to Go</a:t>
            </a:r>
            <a:endParaRPr lang="en-US" sz="4800" b="1" dirty="0">
              <a:solidFill>
                <a:schemeClr val="accent3">
                  <a:lumMod val="40000"/>
                  <a:lumOff val="60000"/>
                </a:schemeClr>
              </a:solidFill>
              <a:latin typeface="Optima"/>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22</a:t>
            </a:fld>
            <a:endParaRPr lang="en-US"/>
          </a:p>
        </p:txBody>
      </p:sp>
    </p:spTree>
    <p:extLst>
      <p:ext uri="{BB962C8B-B14F-4D97-AF65-F5344CB8AC3E}">
        <p14:creationId xmlns:p14="http://schemas.microsoft.com/office/powerpoint/2010/main" val="47213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7294306"/>
          </a:xfrm>
          <a:prstGeom prst="rect">
            <a:avLst/>
          </a:prstGeom>
          <a:noFill/>
        </p:spPr>
        <p:txBody>
          <a:bodyPr wrap="square" rtlCol="0">
            <a:spAutoFit/>
          </a:bodyPr>
          <a:lstStyle/>
          <a:p>
            <a:r>
              <a:rPr lang="en-US" sz="3600" dirty="0" smtClean="0">
                <a:latin typeface="Optima"/>
                <a:cs typeface="Optima"/>
              </a:rPr>
              <a:t>Flaggers must be given adequate breaks. The hotter, colder, or wetter the weather, the more frequent breaks should be.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Traffic Control Operations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220</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221</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8" y="1735534"/>
            <a:ext cx="8358756" cy="5304016"/>
          </a:xfrm>
          <a:prstGeom prst="rect">
            <a:avLst/>
          </a:prstGeom>
          <a:noFill/>
        </p:spPr>
        <p:txBody>
          <a:bodyPr wrap="square" rtlCol="0">
            <a:spAutoFit/>
          </a:bodyPr>
          <a:lstStyle/>
          <a:p>
            <a:pPr marL="742950" indent="-742950">
              <a:lnSpc>
                <a:spcPts val="4000"/>
              </a:lnSpc>
            </a:pPr>
            <a:r>
              <a:rPr lang="en-US" sz="3600" dirty="0" smtClean="0">
                <a:latin typeface="Optima"/>
                <a:cs typeface="Optima"/>
              </a:rPr>
              <a:t>In what situations might P/EVOs be required to control (flag) traffic?</a:t>
            </a:r>
          </a:p>
          <a:p>
            <a:pPr marL="742950" indent="-742950">
              <a:lnSpc>
                <a:spcPts val="4000"/>
              </a:lnSpc>
            </a:pPr>
            <a:r>
              <a:rPr lang="en-US" sz="3600" dirty="0" smtClean="0">
                <a:latin typeface="Optima"/>
                <a:cs typeface="Optima"/>
              </a:rPr>
              <a:t>  </a:t>
            </a:r>
          </a:p>
          <a:p>
            <a:pPr marL="742950" indent="-742950">
              <a:lnSpc>
                <a:spcPts val="4000"/>
              </a:lnSpc>
            </a:pPr>
            <a:r>
              <a:rPr lang="en-US" sz="3600" dirty="0" smtClean="0">
                <a:latin typeface="Optima"/>
                <a:cs typeface="Optima"/>
              </a:rPr>
              <a:t>When is it appropriate to control traffic from inside a vehicle?</a:t>
            </a:r>
          </a:p>
          <a:p>
            <a:pPr marL="742950" indent="-742950">
              <a:lnSpc>
                <a:spcPts val="4000"/>
              </a:lnSpc>
            </a:pPr>
            <a:endParaRPr lang="en-US" sz="3600" dirty="0" smtClean="0">
              <a:latin typeface="Optima"/>
              <a:cs typeface="Optima"/>
            </a:endParaRPr>
          </a:p>
          <a:p>
            <a:pPr marL="742950" indent="-742950">
              <a:lnSpc>
                <a:spcPts val="4000"/>
              </a:lnSpc>
            </a:pPr>
            <a:r>
              <a:rPr lang="en-US" sz="3600" dirty="0" smtClean="0">
                <a:latin typeface="Optima"/>
                <a:cs typeface="Optima"/>
              </a:rPr>
              <a:t>What does TTC stand for? Why is it dangerous?</a:t>
            </a:r>
          </a:p>
          <a:p>
            <a:pPr marL="742950" indent="-742950"/>
            <a:endParaRPr lang="en-US" sz="3600" dirty="0" smtClean="0">
              <a:latin typeface="Optima"/>
              <a:cs typeface="Optima"/>
            </a:endParaRPr>
          </a:p>
          <a:p>
            <a:pPr marL="742950" indent="-742950"/>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222</a:t>
            </a:fld>
            <a:endParaRPr lang="en-US" dirty="0"/>
          </a:p>
        </p:txBody>
      </p:sp>
    </p:spTree>
    <p:extLst>
      <p:ext uri="{BB962C8B-B14F-4D97-AF65-F5344CB8AC3E}">
        <p14:creationId xmlns:p14="http://schemas.microsoft.com/office/powerpoint/2010/main" val="91639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8" y="1720235"/>
            <a:ext cx="8358756" cy="5304016"/>
          </a:xfrm>
          <a:prstGeom prst="rect">
            <a:avLst/>
          </a:prstGeom>
          <a:noFill/>
        </p:spPr>
        <p:txBody>
          <a:bodyPr wrap="square" rtlCol="0">
            <a:spAutoFit/>
          </a:bodyPr>
          <a:lstStyle/>
          <a:p>
            <a:pPr marL="742950" indent="-742950">
              <a:lnSpc>
                <a:spcPts val="4000"/>
              </a:lnSpc>
            </a:pPr>
            <a:r>
              <a:rPr lang="en-US" sz="3600" dirty="0" smtClean="0">
                <a:latin typeface="Optima"/>
                <a:cs typeface="Optima"/>
              </a:rPr>
              <a:t> Where are federal standards regarding flagging found?</a:t>
            </a:r>
          </a:p>
          <a:p>
            <a:pPr>
              <a:lnSpc>
                <a:spcPts val="4000"/>
              </a:lnSpc>
            </a:pPr>
            <a:endParaRPr lang="en-US" sz="3600" dirty="0">
              <a:latin typeface="Optima"/>
              <a:cs typeface="Optima"/>
            </a:endParaRPr>
          </a:p>
          <a:p>
            <a:pPr>
              <a:lnSpc>
                <a:spcPts val="4000"/>
              </a:lnSpc>
            </a:pPr>
            <a:r>
              <a:rPr lang="en-US" sz="3600" dirty="0" smtClean="0">
                <a:latin typeface="Optima"/>
                <a:cs typeface="Optima"/>
              </a:rPr>
              <a:t>Who or what should be near a flagger?</a:t>
            </a:r>
          </a:p>
          <a:p>
            <a:pPr>
              <a:lnSpc>
                <a:spcPts val="4000"/>
              </a:lnSpc>
            </a:pPr>
            <a:endParaRPr lang="en-US" sz="3600" dirty="0" smtClean="0">
              <a:latin typeface="Optima"/>
              <a:cs typeface="Optima"/>
            </a:endParaRPr>
          </a:p>
          <a:p>
            <a:pPr>
              <a:lnSpc>
                <a:spcPts val="4000"/>
              </a:lnSpc>
            </a:pPr>
            <a:r>
              <a:rPr lang="en-US" sz="3600" dirty="0" smtClean="0">
                <a:latin typeface="Optima"/>
                <a:cs typeface="Optima"/>
              </a:rPr>
              <a:t> When is it appropriate to control traffic</a:t>
            </a:r>
          </a:p>
          <a:p>
            <a:pPr>
              <a:lnSpc>
                <a:spcPts val="4000"/>
              </a:lnSpc>
            </a:pPr>
            <a:r>
              <a:rPr lang="en-US" sz="3600" dirty="0" smtClean="0">
                <a:latin typeface="Optima"/>
                <a:cs typeface="Optima"/>
              </a:rPr>
              <a:t>   by parking a vehicle across lanes of</a:t>
            </a:r>
          </a:p>
          <a:p>
            <a:pPr>
              <a:lnSpc>
                <a:spcPts val="4000"/>
              </a:lnSpc>
            </a:pPr>
            <a:r>
              <a:rPr lang="en-US" sz="3600" dirty="0" smtClean="0">
                <a:latin typeface="Optima"/>
                <a:cs typeface="Optima"/>
              </a:rPr>
              <a:t>   traffic?</a:t>
            </a: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223</a:t>
            </a:fld>
            <a:endParaRPr lang="en-US" dirty="0"/>
          </a:p>
        </p:txBody>
      </p:sp>
    </p:spTree>
    <p:extLst>
      <p:ext uri="{BB962C8B-B14F-4D97-AF65-F5344CB8AC3E}">
        <p14:creationId xmlns:p14="http://schemas.microsoft.com/office/powerpoint/2010/main" val="91639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40939">
            <a:off x="-81513" y="1089855"/>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Flagging Equipment</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224</a:t>
            </a:fld>
            <a:endParaRPr lang="en-US"/>
          </a:p>
        </p:txBody>
      </p:sp>
    </p:spTree>
    <p:extLst>
      <p:ext uri="{BB962C8B-B14F-4D97-AF65-F5344CB8AC3E}">
        <p14:creationId xmlns:p14="http://schemas.microsoft.com/office/powerpoint/2010/main" val="91874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Flagging Equipment</a:t>
            </a:r>
            <a:endParaRPr lang="en-US" sz="3600" dirty="0">
              <a:latin typeface="Optima ExtraBlack"/>
              <a:cs typeface="Optima ExtraBlack"/>
            </a:endParaRPr>
          </a:p>
        </p:txBody>
      </p:sp>
      <p:sp>
        <p:nvSpPr>
          <p:cNvPr id="3" name="Rectangle 2"/>
          <p:cNvSpPr/>
          <p:nvPr/>
        </p:nvSpPr>
        <p:spPr>
          <a:xfrm>
            <a:off x="360167" y="1649707"/>
            <a:ext cx="8662181" cy="5586145"/>
          </a:xfrm>
          <a:prstGeom prst="rect">
            <a:avLst/>
          </a:prstGeom>
        </p:spPr>
        <p:txBody>
          <a:bodyPr wrap="square">
            <a:spAutoFit/>
          </a:bodyPr>
          <a:lstStyle/>
          <a:p>
            <a:pPr>
              <a:lnSpc>
                <a:spcPts val="3800"/>
              </a:lnSpc>
            </a:pPr>
            <a:r>
              <a:rPr lang="en-US" sz="3600" dirty="0" smtClean="0">
                <a:solidFill>
                  <a:srgbClr val="FFFFFF"/>
                </a:solidFill>
                <a:latin typeface="Optima"/>
                <a:cs typeface="Optima"/>
              </a:rPr>
              <a:t>The STOP/SLOW paddle is the </a:t>
            </a:r>
            <a:r>
              <a:rPr lang="en-US" sz="3600" b="1" dirty="0" smtClean="0">
                <a:solidFill>
                  <a:srgbClr val="FFFFFF"/>
                </a:solidFill>
                <a:latin typeface="Optima"/>
                <a:cs typeface="Optima"/>
              </a:rPr>
              <a:t>preferred hand signaling device</a:t>
            </a:r>
            <a:r>
              <a:rPr lang="en-US" sz="3600" dirty="0" smtClean="0">
                <a:solidFill>
                  <a:srgbClr val="FFFFFF"/>
                </a:solidFill>
                <a:latin typeface="Optima"/>
                <a:cs typeface="Optima"/>
              </a:rPr>
              <a:t>—it provides clearer guidance to motorists than the red flag.</a:t>
            </a:r>
          </a:p>
          <a:p>
            <a:pPr>
              <a:lnSpc>
                <a:spcPts val="3000"/>
              </a:lnSpc>
            </a:pPr>
            <a:endParaRPr lang="en-US" sz="3600" dirty="0" smtClean="0">
              <a:solidFill>
                <a:srgbClr val="FFFFFF"/>
              </a:solidFill>
              <a:latin typeface="Optima"/>
              <a:cs typeface="Optima"/>
            </a:endParaRPr>
          </a:p>
          <a:p>
            <a:pPr>
              <a:lnSpc>
                <a:spcPts val="3800"/>
              </a:lnSpc>
            </a:pPr>
            <a:r>
              <a:rPr lang="en-US" sz="3600" dirty="0" smtClean="0">
                <a:solidFill>
                  <a:srgbClr val="FFFFFF"/>
                </a:solidFill>
                <a:latin typeface="Optima"/>
                <a:cs typeface="Optima"/>
              </a:rPr>
              <a:t>P/EVOs should carry a 24” x 24” red flag to control traffic in an emergency, for use when no STOP/SLOW paddle is available.</a:t>
            </a:r>
          </a:p>
          <a:p>
            <a:endParaRPr lang="en-US" sz="3600" dirty="0">
              <a:solidFill>
                <a:srgbClr val="FFFFFF"/>
              </a:solidFill>
              <a:latin typeface="Optima"/>
              <a:cs typeface="Optima"/>
            </a:endParaRPr>
          </a:p>
          <a:p>
            <a:endParaRPr lang="en-US" sz="3600" dirty="0" smtClean="0">
              <a:solidFill>
                <a:srgbClr val="FFFFFF"/>
              </a:solidFill>
              <a:latin typeface="Optima"/>
              <a:cs typeface="Optima"/>
            </a:endParaRPr>
          </a:p>
        </p:txBody>
      </p:sp>
      <p:sp>
        <p:nvSpPr>
          <p:cNvPr id="4" name="Slide Number Placeholder 3"/>
          <p:cNvSpPr>
            <a:spLocks noGrp="1"/>
          </p:cNvSpPr>
          <p:nvPr>
            <p:ph type="sldNum" sz="quarter" idx="12"/>
          </p:nvPr>
        </p:nvSpPr>
        <p:spPr/>
        <p:txBody>
          <a:bodyPr/>
          <a:lstStyle/>
          <a:p>
            <a:fld id="{1D72EBF8-7CF5-44B7-B2BF-E22DE4D0703D}" type="slidenum">
              <a:rPr lang="en-US" smtClean="0"/>
              <a:pPr/>
              <a:t>225</a:t>
            </a:fld>
            <a:endParaRPr lang="en-US" dirty="0"/>
          </a:p>
        </p:txBody>
      </p:sp>
    </p:spTree>
    <p:extLst>
      <p:ext uri="{BB962C8B-B14F-4D97-AF65-F5344CB8AC3E}">
        <p14:creationId xmlns:p14="http://schemas.microsoft.com/office/powerpoint/2010/main" val="86627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Flagging Equipment</a:t>
            </a:r>
            <a:endParaRPr lang="en-US" sz="3600" dirty="0">
              <a:latin typeface="Optima ExtraBlack"/>
              <a:cs typeface="Optima ExtraBlack"/>
            </a:endParaRPr>
          </a:p>
        </p:txBody>
      </p:sp>
      <p:sp>
        <p:nvSpPr>
          <p:cNvPr id="3" name="Rectangle 2"/>
          <p:cNvSpPr/>
          <p:nvPr/>
        </p:nvSpPr>
        <p:spPr>
          <a:xfrm>
            <a:off x="360167" y="1683997"/>
            <a:ext cx="8662181" cy="4524315"/>
          </a:xfrm>
          <a:prstGeom prst="rect">
            <a:avLst/>
          </a:prstGeom>
        </p:spPr>
        <p:txBody>
          <a:bodyPr wrap="square">
            <a:spAutoFit/>
          </a:bodyPr>
          <a:lstStyle/>
          <a:p>
            <a:r>
              <a:rPr lang="en-US" sz="3600" dirty="0" smtClean="0">
                <a:latin typeface="Optima"/>
                <a:cs typeface="Optima"/>
              </a:rPr>
              <a:t>Flaggers must use the standard STOP/SLOW paddle, though States differ in the size required (18” or 24”).</a:t>
            </a:r>
          </a:p>
          <a:p>
            <a:endParaRPr lang="en-US" sz="3600" dirty="0" smtClean="0">
              <a:latin typeface="Optima"/>
              <a:cs typeface="Optima"/>
            </a:endParaRPr>
          </a:p>
          <a:p>
            <a:r>
              <a:rPr lang="en-US" sz="3600" dirty="0" smtClean="0">
                <a:latin typeface="Optima"/>
                <a:cs typeface="Optima"/>
              </a:rPr>
              <a:t>A 7-foot pole is recommended, as that is the height at which most stop signs are installed. </a:t>
            </a:r>
          </a:p>
          <a:p>
            <a:endParaRPr lang="en-US" sz="3600" dirty="0" smtClean="0">
              <a:solidFill>
                <a:srgbClr val="FFFFFF"/>
              </a:solidFill>
              <a:latin typeface="Optima"/>
              <a:cs typeface="Optima"/>
            </a:endParaRPr>
          </a:p>
        </p:txBody>
      </p:sp>
      <p:sp>
        <p:nvSpPr>
          <p:cNvPr id="4" name="Slide Number Placeholder 3"/>
          <p:cNvSpPr>
            <a:spLocks noGrp="1"/>
          </p:cNvSpPr>
          <p:nvPr>
            <p:ph type="sldNum" sz="quarter" idx="12"/>
          </p:nvPr>
        </p:nvSpPr>
        <p:spPr/>
        <p:txBody>
          <a:bodyPr/>
          <a:lstStyle/>
          <a:p>
            <a:fld id="{1D72EBF8-7CF5-44B7-B2BF-E22DE4D0703D}" type="slidenum">
              <a:rPr lang="en-US" smtClean="0"/>
              <a:pPr/>
              <a:t>226</a:t>
            </a:fld>
            <a:endParaRPr lang="en-US" dirty="0"/>
          </a:p>
        </p:txBody>
      </p:sp>
    </p:spTree>
    <p:extLst>
      <p:ext uri="{BB962C8B-B14F-4D97-AF65-F5344CB8AC3E}">
        <p14:creationId xmlns:p14="http://schemas.microsoft.com/office/powerpoint/2010/main" val="86627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Flagging Equipment</a:t>
            </a:r>
            <a:endParaRPr lang="en-US" sz="3600" dirty="0">
              <a:latin typeface="Optima ExtraBlack"/>
              <a:cs typeface="Optima ExtraBlack"/>
            </a:endParaRPr>
          </a:p>
        </p:txBody>
      </p:sp>
      <p:sp>
        <p:nvSpPr>
          <p:cNvPr id="3" name="Rectangle 2"/>
          <p:cNvSpPr/>
          <p:nvPr/>
        </p:nvSpPr>
        <p:spPr>
          <a:xfrm>
            <a:off x="360167" y="1683997"/>
            <a:ext cx="8662181" cy="5632312"/>
          </a:xfrm>
          <a:prstGeom prst="rect">
            <a:avLst/>
          </a:prstGeom>
        </p:spPr>
        <p:txBody>
          <a:bodyPr wrap="square">
            <a:spAutoFit/>
          </a:bodyPr>
          <a:lstStyle/>
          <a:p>
            <a:r>
              <a:rPr lang="en-US" sz="3600" dirty="0" smtClean="0">
                <a:solidFill>
                  <a:srgbClr val="FFFFFF"/>
                </a:solidFill>
                <a:latin typeface="Optima"/>
                <a:cs typeface="Optima"/>
              </a:rPr>
              <a:t>Flaggers must be in radio contact with other members of the load movement team, including other flaggers.</a:t>
            </a:r>
          </a:p>
          <a:p>
            <a:endParaRPr lang="en-US" sz="3600" dirty="0" smtClean="0">
              <a:solidFill>
                <a:srgbClr val="FFFFFF"/>
              </a:solidFill>
              <a:latin typeface="Optima"/>
              <a:cs typeface="Optima"/>
            </a:endParaRPr>
          </a:p>
          <a:p>
            <a:r>
              <a:rPr lang="en-US" sz="3600" dirty="0" smtClean="0">
                <a:solidFill>
                  <a:srgbClr val="FFFFFF"/>
                </a:solidFill>
                <a:latin typeface="Optima"/>
                <a:cs typeface="Optima"/>
              </a:rPr>
              <a:t>A flashlight with safety cone is strongly recommended, especially for nighttime flagging.</a:t>
            </a:r>
          </a:p>
          <a:p>
            <a:endParaRPr lang="en-US" sz="3600" dirty="0" smtClean="0">
              <a:solidFill>
                <a:srgbClr val="FFFFFF"/>
              </a:solidFill>
              <a:latin typeface="Optima"/>
              <a:cs typeface="Optima"/>
            </a:endParaRPr>
          </a:p>
          <a:p>
            <a:endParaRPr lang="en-US" sz="3600" dirty="0" smtClean="0">
              <a:solidFill>
                <a:srgbClr val="FFFFFF"/>
              </a:solidFill>
              <a:latin typeface="Optima"/>
              <a:cs typeface="Optima"/>
            </a:endParaRPr>
          </a:p>
          <a:p>
            <a:endParaRPr lang="en-US" sz="3600" dirty="0">
              <a:solidFill>
                <a:srgbClr val="FFFFFF"/>
              </a:solidFill>
              <a:latin typeface="Optima"/>
              <a:cs typeface="Optima"/>
            </a:endParaRPr>
          </a:p>
          <a:p>
            <a:endParaRPr lang="en-US" sz="3600" dirty="0" smtClean="0">
              <a:solidFill>
                <a:srgbClr val="FFFFFF"/>
              </a:solidFill>
              <a:latin typeface="Optima"/>
              <a:cs typeface="Optima"/>
            </a:endParaRPr>
          </a:p>
        </p:txBody>
      </p:sp>
      <p:sp>
        <p:nvSpPr>
          <p:cNvPr id="4" name="Slide Number Placeholder 3"/>
          <p:cNvSpPr>
            <a:spLocks noGrp="1"/>
          </p:cNvSpPr>
          <p:nvPr>
            <p:ph type="sldNum" sz="quarter" idx="12"/>
          </p:nvPr>
        </p:nvSpPr>
        <p:spPr/>
        <p:txBody>
          <a:bodyPr/>
          <a:lstStyle/>
          <a:p>
            <a:fld id="{1D72EBF8-7CF5-44B7-B2BF-E22DE4D0703D}" type="slidenum">
              <a:rPr lang="en-US" smtClean="0"/>
              <a:pPr/>
              <a:t>227</a:t>
            </a:fld>
            <a:endParaRPr lang="en-US" dirty="0"/>
          </a:p>
        </p:txBody>
      </p:sp>
    </p:spTree>
    <p:extLst>
      <p:ext uri="{BB962C8B-B14F-4D97-AF65-F5344CB8AC3E}">
        <p14:creationId xmlns:p14="http://schemas.microsoft.com/office/powerpoint/2010/main" val="86627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Flagging Equipment</a:t>
            </a:r>
            <a:endParaRPr lang="en-US" sz="3600" dirty="0">
              <a:latin typeface="Optima ExtraBlack"/>
              <a:cs typeface="Optima ExtraBlack"/>
            </a:endParaRPr>
          </a:p>
        </p:txBody>
      </p:sp>
      <p:sp>
        <p:nvSpPr>
          <p:cNvPr id="3" name="Rectangle 2"/>
          <p:cNvSpPr/>
          <p:nvPr/>
        </p:nvSpPr>
        <p:spPr>
          <a:xfrm>
            <a:off x="360167" y="1683997"/>
            <a:ext cx="8662181" cy="3970318"/>
          </a:xfrm>
          <a:prstGeom prst="rect">
            <a:avLst/>
          </a:prstGeom>
        </p:spPr>
        <p:txBody>
          <a:bodyPr wrap="square">
            <a:spAutoFit/>
          </a:bodyPr>
          <a:lstStyle/>
          <a:p>
            <a:r>
              <a:rPr lang="en-US" sz="3600" dirty="0" smtClean="0">
                <a:solidFill>
                  <a:srgbClr val="FFFFFF"/>
                </a:solidFill>
                <a:latin typeface="Optima"/>
                <a:cs typeface="Optima"/>
              </a:rPr>
              <a:t>All flagging equipment should have </a:t>
            </a:r>
            <a:r>
              <a:rPr lang="en-US" sz="3600" b="1" dirty="0" smtClean="0">
                <a:solidFill>
                  <a:srgbClr val="FFFFFF"/>
                </a:solidFill>
                <a:latin typeface="Optima"/>
                <a:cs typeface="Optima"/>
              </a:rPr>
              <a:t>retroreflective</a:t>
            </a:r>
            <a:r>
              <a:rPr lang="en-US" sz="3600" dirty="0" smtClean="0">
                <a:solidFill>
                  <a:srgbClr val="FFFFFF"/>
                </a:solidFill>
                <a:latin typeface="Optima"/>
                <a:cs typeface="Optima"/>
              </a:rPr>
              <a:t> surfaces, including the STOP/SLOW paddle, high visibility garments, as well as adding reflective tape to poles, gloves, footwear and hardhat.</a:t>
            </a:r>
          </a:p>
          <a:p>
            <a:endParaRPr lang="en-US" sz="3600" dirty="0" smtClean="0">
              <a:solidFill>
                <a:srgbClr val="FFFFFF"/>
              </a:solidFill>
              <a:latin typeface="Optima"/>
              <a:cs typeface="Optima"/>
            </a:endParaRPr>
          </a:p>
        </p:txBody>
      </p:sp>
      <p:sp>
        <p:nvSpPr>
          <p:cNvPr id="4" name="Slide Number Placeholder 3"/>
          <p:cNvSpPr>
            <a:spLocks noGrp="1"/>
          </p:cNvSpPr>
          <p:nvPr>
            <p:ph type="sldNum" sz="quarter" idx="12"/>
          </p:nvPr>
        </p:nvSpPr>
        <p:spPr/>
        <p:txBody>
          <a:bodyPr/>
          <a:lstStyle/>
          <a:p>
            <a:fld id="{1D72EBF8-7CF5-44B7-B2BF-E22DE4D0703D}" type="slidenum">
              <a:rPr lang="en-US" smtClean="0"/>
              <a:pPr/>
              <a:t>228</a:t>
            </a:fld>
            <a:endParaRPr lang="en-US" dirty="0"/>
          </a:p>
        </p:txBody>
      </p:sp>
    </p:spTree>
    <p:extLst>
      <p:ext uri="{BB962C8B-B14F-4D97-AF65-F5344CB8AC3E}">
        <p14:creationId xmlns:p14="http://schemas.microsoft.com/office/powerpoint/2010/main" val="86627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40939">
            <a:off x="-81513" y="1089855"/>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Flagging Procedure</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229</a:t>
            </a:fld>
            <a:endParaRPr lang="en-US"/>
          </a:p>
        </p:txBody>
      </p:sp>
    </p:spTree>
    <p:extLst>
      <p:ext uri="{BB962C8B-B14F-4D97-AF65-F5344CB8AC3E}">
        <p14:creationId xmlns:p14="http://schemas.microsoft.com/office/powerpoint/2010/main" val="91874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36985"/>
            <a:ext cx="8993817" cy="3539430"/>
          </a:xfrm>
          <a:prstGeom prst="rect">
            <a:avLst/>
          </a:prstGeom>
          <a:noFill/>
        </p:spPr>
        <p:txBody>
          <a:bodyPr wrap="square" rtlCol="0">
            <a:spAutoFit/>
          </a:bodyPr>
          <a:lstStyle/>
          <a:p>
            <a:pPr algn="ctr"/>
            <a:r>
              <a:rPr lang="en-US" sz="4800" dirty="0" smtClean="0">
                <a:solidFill>
                  <a:schemeClr val="accent3">
                    <a:lumMod val="40000"/>
                    <a:lumOff val="60000"/>
                  </a:schemeClr>
                </a:solidFill>
                <a:latin typeface="Optima"/>
              </a:rPr>
              <a:t>Best Practices </a:t>
            </a:r>
          </a:p>
          <a:p>
            <a:pPr algn="ctr"/>
            <a:r>
              <a:rPr lang="en-US" sz="4800" dirty="0" smtClean="0">
                <a:solidFill>
                  <a:schemeClr val="accent3">
                    <a:lumMod val="40000"/>
                    <a:lumOff val="60000"/>
                  </a:schemeClr>
                </a:solidFill>
                <a:latin typeface="Optima"/>
              </a:rPr>
              <a:t>for Pilot/Escort Operators</a:t>
            </a:r>
          </a:p>
          <a:p>
            <a:pPr algn="ctr"/>
            <a:r>
              <a:rPr lang="en-US" sz="4000" dirty="0" smtClean="0">
                <a:solidFill>
                  <a:schemeClr val="accent3">
                    <a:lumMod val="40000"/>
                    <a:lumOff val="60000"/>
                  </a:schemeClr>
                </a:solidFill>
                <a:latin typeface="Optima"/>
              </a:rPr>
              <a:t>Federal Highway Administration</a:t>
            </a:r>
          </a:p>
          <a:p>
            <a:pPr algn="ctr"/>
            <a:r>
              <a:rPr lang="en-US" sz="4000" dirty="0" smtClean="0">
                <a:solidFill>
                  <a:schemeClr val="accent3">
                    <a:lumMod val="40000"/>
                    <a:lumOff val="60000"/>
                  </a:schemeClr>
                </a:solidFill>
                <a:latin typeface="Optima"/>
              </a:rPr>
              <a:t>(</a:t>
            </a:r>
            <a:r>
              <a:rPr lang="en-US" sz="4000" b="1" dirty="0" smtClean="0">
                <a:latin typeface="Optima"/>
              </a:rPr>
              <a:t>FHWA)</a:t>
            </a:r>
            <a:endParaRPr lang="en-US" sz="4000" dirty="0">
              <a:solidFill>
                <a:schemeClr val="accent3">
                  <a:lumMod val="40000"/>
                  <a:lumOff val="60000"/>
                </a:schemeClr>
              </a:solidFill>
              <a:latin typeface="Optima"/>
            </a:endParaRPr>
          </a:p>
          <a:p>
            <a:pPr algn="ctr"/>
            <a:endParaRPr lang="en-US" sz="4000" dirty="0" smtClean="0">
              <a:solidFill>
                <a:schemeClr val="accent3">
                  <a:lumMod val="40000"/>
                  <a:lumOff val="60000"/>
                </a:schemeClr>
              </a:solidFill>
              <a:latin typeface="Optima"/>
            </a:endParaRPr>
          </a:p>
        </p:txBody>
      </p:sp>
      <p:sp>
        <p:nvSpPr>
          <p:cNvPr id="4" name="TextBox 3"/>
          <p:cNvSpPr txBox="1"/>
          <p:nvPr/>
        </p:nvSpPr>
        <p:spPr>
          <a:xfrm>
            <a:off x="0" y="643415"/>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Sources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23</a:t>
            </a:fld>
            <a:endParaRPr lang="en-US"/>
          </a:p>
        </p:txBody>
      </p:sp>
    </p:spTree>
    <p:extLst>
      <p:ext uri="{BB962C8B-B14F-4D97-AF65-F5344CB8AC3E}">
        <p14:creationId xmlns:p14="http://schemas.microsoft.com/office/powerpoint/2010/main" val="322173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Flagging Procedure</a:t>
            </a:r>
            <a:endParaRPr lang="en-US" sz="3600" dirty="0">
              <a:latin typeface="Optima ExtraBlack"/>
              <a:cs typeface="Optima ExtraBlack"/>
            </a:endParaRPr>
          </a:p>
        </p:txBody>
      </p:sp>
      <p:sp>
        <p:nvSpPr>
          <p:cNvPr id="3" name="Rectangle 2"/>
          <p:cNvSpPr/>
          <p:nvPr/>
        </p:nvSpPr>
        <p:spPr>
          <a:xfrm>
            <a:off x="360167" y="1683997"/>
            <a:ext cx="8662181" cy="1754327"/>
          </a:xfrm>
          <a:prstGeom prst="rect">
            <a:avLst/>
          </a:prstGeom>
        </p:spPr>
        <p:txBody>
          <a:bodyPr wrap="square">
            <a:spAutoFit/>
          </a:bodyPr>
          <a:lstStyle/>
          <a:p>
            <a:r>
              <a:rPr lang="en-US" sz="3600" dirty="0" smtClean="0">
                <a:latin typeface="Optima"/>
                <a:cs typeface="Optima"/>
              </a:rPr>
              <a:t>Flaggers must be located on the right side of the road where motorists are accustomed to seeing stop signs.</a:t>
            </a:r>
            <a:endParaRPr lang="en-US" sz="3600" dirty="0" smtClean="0">
              <a:solidFill>
                <a:srgbClr val="FFFFFF"/>
              </a:solidFill>
              <a:latin typeface="Optima"/>
              <a:cs typeface="Optima"/>
            </a:endParaRPr>
          </a:p>
          <a:p>
            <a:endParaRPr lang="en-US" sz="3600" dirty="0" smtClean="0">
              <a:solidFill>
                <a:srgbClr val="FFFFFF"/>
              </a:solidFill>
              <a:latin typeface="Optima"/>
              <a:cs typeface="Optima"/>
            </a:endParaRPr>
          </a:p>
        </p:txBody>
      </p:sp>
      <p:sp>
        <p:nvSpPr>
          <p:cNvPr id="4" name="Slide Number Placeholder 3"/>
          <p:cNvSpPr>
            <a:spLocks noGrp="1"/>
          </p:cNvSpPr>
          <p:nvPr>
            <p:ph type="sldNum" sz="quarter" idx="12"/>
          </p:nvPr>
        </p:nvSpPr>
        <p:spPr/>
        <p:txBody>
          <a:bodyPr/>
          <a:lstStyle/>
          <a:p>
            <a:fld id="{1D72EBF8-7CF5-44B7-B2BF-E22DE4D0703D}" type="slidenum">
              <a:rPr lang="en-US" smtClean="0"/>
              <a:pPr/>
              <a:t>230</a:t>
            </a:fld>
            <a:endParaRPr lang="en-US" dirty="0"/>
          </a:p>
        </p:txBody>
      </p:sp>
    </p:spTree>
    <p:extLst>
      <p:ext uri="{BB962C8B-B14F-4D97-AF65-F5344CB8AC3E}">
        <p14:creationId xmlns:p14="http://schemas.microsoft.com/office/powerpoint/2010/main" val="86627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7" y="1606322"/>
            <a:ext cx="8422769" cy="2862322"/>
          </a:xfrm>
          <a:prstGeom prst="rect">
            <a:avLst/>
          </a:prstGeom>
          <a:noFill/>
        </p:spPr>
        <p:txBody>
          <a:bodyPr wrap="square" rtlCol="0">
            <a:spAutoFit/>
          </a:bodyPr>
          <a:lstStyle/>
          <a:p>
            <a:r>
              <a:rPr lang="en-US" sz="3600" dirty="0" smtClean="0">
                <a:latin typeface="Optima"/>
                <a:cs typeface="Optima"/>
              </a:rPr>
              <a:t>Always stop traffic from the side of the road. Once traffic is stopped, (and ONLY after traffic is stopped) the flagger may take a position near the center line to be more visible to oncoming traffic.  </a:t>
            </a: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Flagging Procedure</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231</a:t>
            </a:fld>
            <a:endParaRPr lang="en-US" dirty="0"/>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Flagging Procedure</a:t>
            </a:r>
            <a:endParaRPr lang="en-US" sz="3600" dirty="0">
              <a:latin typeface="Optima ExtraBlack"/>
              <a:cs typeface="Optima ExtraBlack"/>
            </a:endParaRPr>
          </a:p>
        </p:txBody>
      </p:sp>
      <p:sp>
        <p:nvSpPr>
          <p:cNvPr id="3" name="Rectangle 2"/>
          <p:cNvSpPr/>
          <p:nvPr/>
        </p:nvSpPr>
        <p:spPr>
          <a:xfrm>
            <a:off x="360167" y="1683997"/>
            <a:ext cx="8662181" cy="1754327"/>
          </a:xfrm>
          <a:prstGeom prst="rect">
            <a:avLst/>
          </a:prstGeom>
        </p:spPr>
        <p:txBody>
          <a:bodyPr wrap="square">
            <a:spAutoFit/>
          </a:bodyPr>
          <a:lstStyle/>
          <a:p>
            <a:r>
              <a:rPr lang="en-US" sz="3600" dirty="0" smtClean="0">
                <a:solidFill>
                  <a:srgbClr val="FFFFFF"/>
                </a:solidFill>
                <a:latin typeface="Optima"/>
                <a:cs typeface="Optima"/>
              </a:rPr>
              <a:t>It is important for flaggers to use standardized hand signals.</a:t>
            </a:r>
          </a:p>
          <a:p>
            <a:endParaRPr lang="en-US" sz="3600" dirty="0" smtClean="0">
              <a:solidFill>
                <a:srgbClr val="FFFFFF"/>
              </a:solidFill>
              <a:latin typeface="Optima"/>
              <a:cs typeface="Optima"/>
            </a:endParaRPr>
          </a:p>
          <a:p>
            <a:endParaRPr lang="en-US" sz="3600" dirty="0" smtClean="0">
              <a:solidFill>
                <a:srgbClr val="FFFFFF"/>
              </a:solidFill>
              <a:latin typeface="Optima"/>
              <a:cs typeface="Optima"/>
            </a:endParaRPr>
          </a:p>
        </p:txBody>
      </p:sp>
      <p:sp>
        <p:nvSpPr>
          <p:cNvPr id="4" name="Slide Number Placeholder 3"/>
          <p:cNvSpPr>
            <a:spLocks noGrp="1"/>
          </p:cNvSpPr>
          <p:nvPr>
            <p:ph type="sldNum" sz="quarter" idx="12"/>
          </p:nvPr>
        </p:nvSpPr>
        <p:spPr/>
        <p:txBody>
          <a:bodyPr/>
          <a:lstStyle/>
          <a:p>
            <a:fld id="{1D72EBF8-7CF5-44B7-B2BF-E22DE4D0703D}" type="slidenum">
              <a:rPr lang="en-US" smtClean="0"/>
              <a:pPr/>
              <a:t>232</a:t>
            </a:fld>
            <a:endParaRPr lang="en-US" dirty="0"/>
          </a:p>
        </p:txBody>
      </p:sp>
    </p:spTree>
    <p:extLst>
      <p:ext uri="{BB962C8B-B14F-4D97-AF65-F5344CB8AC3E}">
        <p14:creationId xmlns:p14="http://schemas.microsoft.com/office/powerpoint/2010/main" val="40195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Flagging with the Stop/Slow Paddle</a:t>
            </a:r>
            <a:endParaRPr lang="en-US" sz="3600" dirty="0">
              <a:latin typeface="Optima ExtraBlack"/>
              <a:cs typeface="Optima ExtraBlack"/>
            </a:endParaRPr>
          </a:p>
        </p:txBody>
      </p:sp>
      <p:sp>
        <p:nvSpPr>
          <p:cNvPr id="3" name="Rectangle 2"/>
          <p:cNvSpPr/>
          <p:nvPr/>
        </p:nvSpPr>
        <p:spPr>
          <a:xfrm>
            <a:off x="360167" y="1683997"/>
            <a:ext cx="8662181" cy="1200329"/>
          </a:xfrm>
          <a:prstGeom prst="rect">
            <a:avLst/>
          </a:prstGeom>
        </p:spPr>
        <p:txBody>
          <a:bodyPr wrap="square">
            <a:spAutoFit/>
          </a:bodyPr>
          <a:lstStyle/>
          <a:p>
            <a:r>
              <a:rPr lang="en-US" sz="3600" dirty="0" smtClean="0">
                <a:solidFill>
                  <a:srgbClr val="F3C8A5"/>
                </a:solidFill>
                <a:latin typeface="Optima"/>
                <a:cs typeface="Optima"/>
              </a:rPr>
              <a:t>Use standard hand signals:</a:t>
            </a:r>
          </a:p>
          <a:p>
            <a:endParaRPr lang="en-US" sz="3600" dirty="0" smtClean="0">
              <a:solidFill>
                <a:srgbClr val="F3C8A5"/>
              </a:solidFill>
              <a:latin typeface="Optima"/>
              <a:cs typeface="Optima"/>
            </a:endParaRPr>
          </a:p>
        </p:txBody>
      </p:sp>
      <p:pic>
        <p:nvPicPr>
          <p:cNvPr id="8" name="Picture 5"/>
          <p:cNvPicPr>
            <a:picLocks noChangeAspect="1" noChangeArrowheads="1"/>
          </p:cNvPicPr>
          <p:nvPr/>
        </p:nvPicPr>
        <p:blipFill>
          <a:blip r:embed="rId3"/>
          <a:srcRect/>
          <a:stretch>
            <a:fillRect/>
          </a:stretch>
        </p:blipFill>
        <p:spPr bwMode="auto">
          <a:xfrm>
            <a:off x="180958" y="2670372"/>
            <a:ext cx="3202111" cy="3822928"/>
          </a:xfrm>
          <a:prstGeom prst="rect">
            <a:avLst/>
          </a:prstGeom>
          <a:noFill/>
          <a:ln w="12700">
            <a:noFill/>
            <a:miter lim="800000"/>
            <a:headEnd type="none" w="sm" len="sm"/>
            <a:tailEnd type="none" w="sm" len="sm"/>
          </a:ln>
          <a:effectLst/>
        </p:spPr>
      </p:pic>
      <p:pic>
        <p:nvPicPr>
          <p:cNvPr id="9" name="Picture 5"/>
          <p:cNvPicPr>
            <a:picLocks noChangeAspect="1" noChangeArrowheads="1"/>
          </p:cNvPicPr>
          <p:nvPr/>
        </p:nvPicPr>
        <p:blipFill>
          <a:blip r:embed="rId4"/>
          <a:srcRect/>
          <a:stretch>
            <a:fillRect/>
          </a:stretch>
        </p:blipFill>
        <p:spPr bwMode="auto">
          <a:xfrm>
            <a:off x="6446250" y="2160451"/>
            <a:ext cx="2576098" cy="2937656"/>
          </a:xfrm>
          <a:prstGeom prst="rect">
            <a:avLst/>
          </a:prstGeom>
          <a:noFill/>
          <a:ln w="12700">
            <a:noFill/>
            <a:miter lim="800000"/>
            <a:headEnd type="none" w="sm" len="sm"/>
            <a:tailEnd type="none" w="sm" len="sm"/>
          </a:ln>
          <a:effectLst/>
        </p:spPr>
      </p:pic>
      <p:pic>
        <p:nvPicPr>
          <p:cNvPr id="10" name="Picture 5"/>
          <p:cNvPicPr>
            <a:picLocks noChangeAspect="1" noChangeArrowheads="1"/>
          </p:cNvPicPr>
          <p:nvPr/>
        </p:nvPicPr>
        <p:blipFill>
          <a:blip r:embed="rId5"/>
          <a:srcRect/>
          <a:stretch>
            <a:fillRect/>
          </a:stretch>
        </p:blipFill>
        <p:spPr bwMode="auto">
          <a:xfrm>
            <a:off x="3717909" y="2670372"/>
            <a:ext cx="2431222" cy="2986030"/>
          </a:xfrm>
          <a:prstGeom prst="rect">
            <a:avLst/>
          </a:prstGeom>
          <a:noFill/>
          <a:ln w="12700">
            <a:noFill/>
            <a:miter lim="800000"/>
            <a:headEnd type="none" w="sm" len="sm"/>
            <a:tailEnd type="none" w="sm" len="sm"/>
          </a:ln>
          <a:effectLst/>
        </p:spPr>
      </p:pic>
      <p:sp>
        <p:nvSpPr>
          <p:cNvPr id="4" name="Slide Number Placeholder 3"/>
          <p:cNvSpPr>
            <a:spLocks noGrp="1"/>
          </p:cNvSpPr>
          <p:nvPr>
            <p:ph type="sldNum" sz="quarter" idx="12"/>
          </p:nvPr>
        </p:nvSpPr>
        <p:spPr/>
        <p:txBody>
          <a:bodyPr/>
          <a:lstStyle/>
          <a:p>
            <a:fld id="{1D72EBF8-7CF5-44B7-B2BF-E22DE4D0703D}" type="slidenum">
              <a:rPr lang="en-US" smtClean="0"/>
              <a:pPr/>
              <a:t>233</a:t>
            </a:fld>
            <a:endParaRPr lang="en-US" dirty="0"/>
          </a:p>
        </p:txBody>
      </p:sp>
    </p:spTree>
    <p:extLst>
      <p:ext uri="{BB962C8B-B14F-4D97-AF65-F5344CB8AC3E}">
        <p14:creationId xmlns:p14="http://schemas.microsoft.com/office/powerpoint/2010/main" val="228491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Using a Flag to Control Traffic</a:t>
            </a:r>
            <a:endParaRPr lang="en-US" sz="3600" dirty="0">
              <a:latin typeface="Optima ExtraBlack"/>
              <a:cs typeface="Optima ExtraBlack"/>
            </a:endParaRPr>
          </a:p>
        </p:txBody>
      </p:sp>
      <p:sp>
        <p:nvSpPr>
          <p:cNvPr id="3" name="Rectangle 2"/>
          <p:cNvSpPr/>
          <p:nvPr/>
        </p:nvSpPr>
        <p:spPr>
          <a:xfrm>
            <a:off x="234437" y="1683997"/>
            <a:ext cx="8662181" cy="1200329"/>
          </a:xfrm>
          <a:prstGeom prst="rect">
            <a:avLst/>
          </a:prstGeom>
        </p:spPr>
        <p:txBody>
          <a:bodyPr wrap="square">
            <a:spAutoFit/>
          </a:bodyPr>
          <a:lstStyle/>
          <a:p>
            <a:r>
              <a:rPr lang="en-US" sz="3600" dirty="0" smtClean="0">
                <a:solidFill>
                  <a:srgbClr val="F3C8A5"/>
                </a:solidFill>
                <a:latin typeface="Optima"/>
                <a:cs typeface="Optima"/>
              </a:rPr>
              <a:t>Use standard hand signals:</a:t>
            </a:r>
          </a:p>
          <a:p>
            <a:endParaRPr lang="en-US" sz="3600" dirty="0" smtClean="0">
              <a:solidFill>
                <a:srgbClr val="F3C8A5"/>
              </a:solidFill>
              <a:latin typeface="Optima"/>
              <a:cs typeface="Optima"/>
            </a:endParaRPr>
          </a:p>
        </p:txBody>
      </p:sp>
      <p:pic>
        <p:nvPicPr>
          <p:cNvPr id="11" name="Picture 10"/>
          <p:cNvPicPr>
            <a:picLocks noChangeAspect="1" noChangeArrowheads="1"/>
          </p:cNvPicPr>
          <p:nvPr/>
        </p:nvPicPr>
        <p:blipFill>
          <a:blip r:embed="rId3"/>
          <a:srcRect/>
          <a:stretch>
            <a:fillRect/>
          </a:stretch>
        </p:blipFill>
        <p:spPr bwMode="auto">
          <a:xfrm>
            <a:off x="205431" y="2482654"/>
            <a:ext cx="2988082" cy="2421714"/>
          </a:xfrm>
          <a:prstGeom prst="rect">
            <a:avLst/>
          </a:prstGeom>
          <a:noFill/>
          <a:ln w="12700">
            <a:noFill/>
            <a:miter lim="800000"/>
            <a:headEnd type="none" w="sm" len="sm"/>
            <a:tailEnd type="none" w="sm" len="sm"/>
          </a:ln>
          <a:effectLst/>
        </p:spPr>
      </p:pic>
      <p:pic>
        <p:nvPicPr>
          <p:cNvPr id="12" name="Picture 11"/>
          <p:cNvPicPr>
            <a:picLocks noChangeAspect="1" noChangeArrowheads="1"/>
          </p:cNvPicPr>
          <p:nvPr/>
        </p:nvPicPr>
        <p:blipFill>
          <a:blip r:embed="rId4"/>
          <a:srcRect/>
          <a:stretch>
            <a:fillRect/>
          </a:stretch>
        </p:blipFill>
        <p:spPr bwMode="auto">
          <a:xfrm>
            <a:off x="5867400" y="1385519"/>
            <a:ext cx="3276600" cy="2997614"/>
          </a:xfrm>
          <a:prstGeom prst="rect">
            <a:avLst/>
          </a:prstGeom>
          <a:noFill/>
          <a:ln w="12700">
            <a:noFill/>
            <a:miter lim="800000"/>
            <a:headEnd type="none" w="sm" len="sm"/>
            <a:tailEnd type="none" w="sm" len="sm"/>
          </a:ln>
          <a:effectLst/>
        </p:spPr>
      </p:pic>
      <p:pic>
        <p:nvPicPr>
          <p:cNvPr id="13" name="Picture 12"/>
          <p:cNvPicPr>
            <a:picLocks noChangeAspect="1" noChangeArrowheads="1"/>
          </p:cNvPicPr>
          <p:nvPr/>
        </p:nvPicPr>
        <p:blipFill>
          <a:blip r:embed="rId5"/>
          <a:srcRect/>
          <a:stretch>
            <a:fillRect/>
          </a:stretch>
        </p:blipFill>
        <p:spPr bwMode="auto">
          <a:xfrm>
            <a:off x="3193513" y="3201782"/>
            <a:ext cx="2971800" cy="2971800"/>
          </a:xfrm>
          <a:prstGeom prst="rect">
            <a:avLst/>
          </a:prstGeom>
          <a:noFill/>
          <a:ln w="12700">
            <a:noFill/>
            <a:miter lim="800000"/>
            <a:headEnd type="none" w="sm" len="sm"/>
            <a:tailEnd type="none" w="sm" len="sm"/>
          </a:ln>
          <a:effectLst/>
        </p:spPr>
      </p:pic>
      <p:sp>
        <p:nvSpPr>
          <p:cNvPr id="4" name="Slide Number Placeholder 3"/>
          <p:cNvSpPr>
            <a:spLocks noGrp="1"/>
          </p:cNvSpPr>
          <p:nvPr>
            <p:ph type="sldNum" sz="quarter" idx="12"/>
          </p:nvPr>
        </p:nvSpPr>
        <p:spPr/>
        <p:txBody>
          <a:bodyPr/>
          <a:lstStyle/>
          <a:p>
            <a:fld id="{1D72EBF8-7CF5-44B7-B2BF-E22DE4D0703D}" type="slidenum">
              <a:rPr lang="en-US" smtClean="0"/>
              <a:pPr/>
              <a:t>234</a:t>
            </a:fld>
            <a:endParaRPr lang="en-US" dirty="0"/>
          </a:p>
        </p:txBody>
      </p:sp>
    </p:spTree>
    <p:extLst>
      <p:ext uri="{BB962C8B-B14F-4D97-AF65-F5344CB8AC3E}">
        <p14:creationId xmlns:p14="http://schemas.microsoft.com/office/powerpoint/2010/main" val="15648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235</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8" y="1613142"/>
            <a:ext cx="8358756" cy="3416320"/>
          </a:xfrm>
          <a:prstGeom prst="rect">
            <a:avLst/>
          </a:prstGeom>
          <a:noFill/>
        </p:spPr>
        <p:txBody>
          <a:bodyPr wrap="square" rtlCol="0">
            <a:spAutoFit/>
          </a:bodyPr>
          <a:lstStyle/>
          <a:p>
            <a:r>
              <a:rPr lang="en-US" sz="3600" dirty="0" smtClean="0">
                <a:latin typeface="Optima"/>
                <a:cs typeface="Optima"/>
              </a:rPr>
              <a:t>Why is radio contact important for flaggers? In what situations is it most important?</a:t>
            </a:r>
          </a:p>
          <a:p>
            <a:endParaRPr lang="en-US" sz="3600" dirty="0" smtClean="0">
              <a:latin typeface="Optima"/>
              <a:cs typeface="Optima"/>
            </a:endParaRPr>
          </a:p>
          <a:p>
            <a:r>
              <a:rPr lang="en-US" sz="3600" dirty="0" smtClean="0">
                <a:latin typeface="Optima"/>
                <a:cs typeface="Optima"/>
              </a:rPr>
              <a:t>Are P/EVOs authorized to control traffic in all States? </a:t>
            </a:r>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236</a:t>
            </a:fld>
            <a:endParaRPr lang="en-US" dirty="0"/>
          </a:p>
        </p:txBody>
      </p:sp>
    </p:spTree>
    <p:extLst>
      <p:ext uri="{BB962C8B-B14F-4D97-AF65-F5344CB8AC3E}">
        <p14:creationId xmlns:p14="http://schemas.microsoft.com/office/powerpoint/2010/main" val="352248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8" y="1613142"/>
            <a:ext cx="8358756" cy="2862322"/>
          </a:xfrm>
          <a:prstGeom prst="rect">
            <a:avLst/>
          </a:prstGeom>
          <a:noFill/>
        </p:spPr>
        <p:txBody>
          <a:bodyPr wrap="square" rtlCol="0">
            <a:spAutoFit/>
          </a:bodyPr>
          <a:lstStyle/>
          <a:p>
            <a:r>
              <a:rPr lang="en-US" sz="3600" dirty="0" smtClean="0">
                <a:latin typeface="Optima"/>
                <a:cs typeface="Optima"/>
              </a:rPr>
              <a:t>With a STOP/SLOW paddle, is it necessary to use standard hand signals?</a:t>
            </a:r>
          </a:p>
          <a:p>
            <a:endParaRPr lang="en-US" sz="3600" dirty="0">
              <a:latin typeface="Optima"/>
              <a:cs typeface="Optima"/>
            </a:endParaRPr>
          </a:p>
          <a:p>
            <a:r>
              <a:rPr lang="en-US" sz="3600" dirty="0" smtClean="0">
                <a:latin typeface="Optima"/>
                <a:cs typeface="Optima"/>
              </a:rPr>
              <a:t>What equipment should be used when engaged in nighttime flagging?</a:t>
            </a:r>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237</a:t>
            </a:fld>
            <a:endParaRPr lang="en-US" dirty="0"/>
          </a:p>
        </p:txBody>
      </p:sp>
    </p:spTree>
    <p:extLst>
      <p:ext uri="{BB962C8B-B14F-4D97-AF65-F5344CB8AC3E}">
        <p14:creationId xmlns:p14="http://schemas.microsoft.com/office/powerpoint/2010/main" val="352248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40939">
            <a:off x="-81513" y="1089855"/>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Flagger Position</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238</a:t>
            </a:fld>
            <a:endParaRPr lang="en-US"/>
          </a:p>
        </p:txBody>
      </p:sp>
    </p:spTree>
    <p:extLst>
      <p:ext uri="{BB962C8B-B14F-4D97-AF65-F5344CB8AC3E}">
        <p14:creationId xmlns:p14="http://schemas.microsoft.com/office/powerpoint/2010/main" val="91874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Traffic Control Plans</a:t>
            </a:r>
            <a:endParaRPr lang="en-US" sz="3600" dirty="0">
              <a:latin typeface="Optima ExtraBlack"/>
              <a:cs typeface="Optima ExtraBlack"/>
            </a:endParaRPr>
          </a:p>
        </p:txBody>
      </p:sp>
      <p:sp>
        <p:nvSpPr>
          <p:cNvPr id="9" name="TextBox 8"/>
          <p:cNvSpPr txBox="1"/>
          <p:nvPr/>
        </p:nvSpPr>
        <p:spPr>
          <a:xfrm>
            <a:off x="394768" y="1613142"/>
            <a:ext cx="8358756" cy="1815882"/>
          </a:xfrm>
          <a:prstGeom prst="rect">
            <a:avLst/>
          </a:prstGeom>
          <a:noFill/>
        </p:spPr>
        <p:txBody>
          <a:bodyPr wrap="square" rtlCol="0">
            <a:spAutoFit/>
          </a:bodyPr>
          <a:lstStyle/>
          <a:p>
            <a:r>
              <a:rPr lang="en-US" sz="3600" dirty="0" smtClean="0">
                <a:solidFill>
                  <a:srgbClr val="F3C8A5"/>
                </a:solidFill>
                <a:latin typeface="Optima"/>
                <a:cs typeface="Optima"/>
              </a:rPr>
              <a:t>Escort should prepare a </a:t>
            </a:r>
          </a:p>
          <a:p>
            <a:pPr algn="ctr"/>
            <a:r>
              <a:rPr lang="en-US" sz="4000" b="1" dirty="0" smtClean="0">
                <a:solidFill>
                  <a:schemeClr val="accent3">
                    <a:lumMod val="20000"/>
                    <a:lumOff val="80000"/>
                  </a:schemeClr>
                </a:solidFill>
                <a:latin typeface="Optima"/>
                <a:cs typeface="Optima"/>
              </a:rPr>
              <a:t>Traffic Control Plan (TCP)</a:t>
            </a:r>
          </a:p>
          <a:p>
            <a:endParaRPr lang="en-US" sz="3600" dirty="0" smtClean="0">
              <a:solidFill>
                <a:srgbClr val="F3C8A5"/>
              </a:solidFill>
              <a:latin typeface="Optima"/>
              <a:cs typeface="Optima"/>
            </a:endParaRPr>
          </a:p>
        </p:txBody>
      </p:sp>
      <p:sp>
        <p:nvSpPr>
          <p:cNvPr id="3" name="Rectangle 2"/>
          <p:cNvSpPr/>
          <p:nvPr/>
        </p:nvSpPr>
        <p:spPr>
          <a:xfrm>
            <a:off x="154475" y="2871072"/>
            <a:ext cx="8719196" cy="3046988"/>
          </a:xfrm>
          <a:prstGeom prst="rect">
            <a:avLst/>
          </a:prstGeom>
        </p:spPr>
        <p:txBody>
          <a:bodyPr wrap="square">
            <a:spAutoFit/>
          </a:bodyPr>
          <a:lstStyle/>
          <a:p>
            <a:r>
              <a:rPr lang="en-US" sz="3200" dirty="0" smtClean="0">
                <a:solidFill>
                  <a:srgbClr val="F3C8A5"/>
                </a:solidFill>
                <a:latin typeface="Optima"/>
                <a:cs typeface="Optima"/>
              </a:rPr>
              <a:t>The four parts of a TCP are: </a:t>
            </a:r>
            <a:r>
              <a:rPr lang="en-US" sz="3200" i="1" dirty="0">
                <a:solidFill>
                  <a:srgbClr val="F3C8A5"/>
                </a:solidFill>
                <a:latin typeface="Optima"/>
                <a:cs typeface="Optima"/>
              </a:rPr>
              <a:t>(Remember: ATAT)</a:t>
            </a:r>
          </a:p>
          <a:p>
            <a:endParaRPr lang="en-US" sz="3200" dirty="0">
              <a:solidFill>
                <a:srgbClr val="F3C8A5"/>
              </a:solidFill>
              <a:latin typeface="Optima"/>
              <a:cs typeface="Optima"/>
            </a:endParaRPr>
          </a:p>
          <a:p>
            <a:r>
              <a:rPr lang="en-US" sz="3200" dirty="0" smtClean="0">
                <a:solidFill>
                  <a:srgbClr val="F3C8A5"/>
                </a:solidFill>
                <a:latin typeface="Optima"/>
                <a:cs typeface="Optima"/>
              </a:rPr>
              <a:t>1) </a:t>
            </a:r>
            <a:r>
              <a:rPr lang="en-US" sz="3200" b="1" dirty="0" smtClean="0">
                <a:solidFill>
                  <a:srgbClr val="F9E3D2"/>
                </a:solidFill>
                <a:latin typeface="Optima"/>
                <a:cs typeface="Optima"/>
              </a:rPr>
              <a:t>Advance </a:t>
            </a:r>
            <a:r>
              <a:rPr lang="en-US" sz="3200" dirty="0">
                <a:solidFill>
                  <a:srgbClr val="F3C8A5"/>
                </a:solidFill>
                <a:latin typeface="Optima"/>
                <a:cs typeface="Optima"/>
              </a:rPr>
              <a:t>warning </a:t>
            </a:r>
            <a:r>
              <a:rPr lang="en-US" sz="3200" dirty="0" smtClean="0">
                <a:solidFill>
                  <a:srgbClr val="F3C8A5"/>
                </a:solidFill>
                <a:latin typeface="Optima"/>
                <a:cs typeface="Optima"/>
              </a:rPr>
              <a:t>area	3) </a:t>
            </a:r>
            <a:r>
              <a:rPr lang="en-US" sz="3200" b="1" dirty="0" smtClean="0">
                <a:solidFill>
                  <a:srgbClr val="F9E3D2"/>
                </a:solidFill>
                <a:latin typeface="Optima"/>
                <a:cs typeface="Optima"/>
              </a:rPr>
              <a:t>Activity</a:t>
            </a:r>
            <a:r>
              <a:rPr lang="en-US" sz="3200" dirty="0" smtClean="0">
                <a:solidFill>
                  <a:srgbClr val="F3C8A5"/>
                </a:solidFill>
                <a:latin typeface="Optima"/>
                <a:cs typeface="Optima"/>
              </a:rPr>
              <a:t> area</a:t>
            </a:r>
            <a:endParaRPr lang="en-US" sz="3200" dirty="0">
              <a:solidFill>
                <a:srgbClr val="F3C8A5"/>
              </a:solidFill>
              <a:latin typeface="Optima"/>
              <a:cs typeface="Optima"/>
            </a:endParaRPr>
          </a:p>
          <a:p>
            <a:r>
              <a:rPr lang="en-US" sz="3200" dirty="0" smtClean="0">
                <a:solidFill>
                  <a:srgbClr val="F3C8A5"/>
                </a:solidFill>
                <a:latin typeface="Optima"/>
                <a:cs typeface="Optima"/>
              </a:rPr>
              <a:t>2) </a:t>
            </a:r>
            <a:r>
              <a:rPr lang="en-US" sz="3200" b="1" dirty="0" smtClean="0">
                <a:solidFill>
                  <a:srgbClr val="F9E3D2"/>
                </a:solidFill>
                <a:latin typeface="Optima"/>
                <a:cs typeface="Optima"/>
              </a:rPr>
              <a:t>Transition</a:t>
            </a:r>
            <a:r>
              <a:rPr lang="en-US" sz="3200" dirty="0" smtClean="0">
                <a:solidFill>
                  <a:srgbClr val="F3C8A5"/>
                </a:solidFill>
                <a:latin typeface="Optima"/>
                <a:cs typeface="Optima"/>
              </a:rPr>
              <a:t> area		   	4) </a:t>
            </a:r>
            <a:r>
              <a:rPr lang="en-US" sz="3200" b="1" dirty="0" smtClean="0">
                <a:solidFill>
                  <a:srgbClr val="F9E3D2"/>
                </a:solidFill>
                <a:latin typeface="Optima"/>
                <a:cs typeface="Optima"/>
              </a:rPr>
              <a:t>Termination</a:t>
            </a:r>
            <a:r>
              <a:rPr lang="en-US" sz="3200" dirty="0" smtClean="0">
                <a:solidFill>
                  <a:srgbClr val="F3C8A5"/>
                </a:solidFill>
                <a:latin typeface="Optima"/>
                <a:cs typeface="Optima"/>
              </a:rPr>
              <a:t> 							area</a:t>
            </a:r>
            <a:endParaRPr lang="en-US" sz="3200" dirty="0">
              <a:solidFill>
                <a:srgbClr val="F3C8A5"/>
              </a:solidFill>
              <a:latin typeface="Optima"/>
              <a:cs typeface="Optima"/>
            </a:endParaRPr>
          </a:p>
        </p:txBody>
      </p:sp>
      <p:sp>
        <p:nvSpPr>
          <p:cNvPr id="4" name="Slide Number Placeholder 3"/>
          <p:cNvSpPr>
            <a:spLocks noGrp="1"/>
          </p:cNvSpPr>
          <p:nvPr>
            <p:ph type="sldNum" sz="quarter" idx="12"/>
          </p:nvPr>
        </p:nvSpPr>
        <p:spPr/>
        <p:txBody>
          <a:bodyPr/>
          <a:lstStyle/>
          <a:p>
            <a:fld id="{1D72EBF8-7CF5-44B7-B2BF-E22DE4D0703D}" type="slidenum">
              <a:rPr lang="en-US" smtClean="0"/>
              <a:pPr/>
              <a:t>239</a:t>
            </a:fld>
            <a:endParaRPr lang="en-US" dirty="0"/>
          </a:p>
        </p:txBody>
      </p:sp>
    </p:spTree>
    <p:extLst>
      <p:ext uri="{BB962C8B-B14F-4D97-AF65-F5344CB8AC3E}">
        <p14:creationId xmlns:p14="http://schemas.microsoft.com/office/powerpoint/2010/main" val="212861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36985"/>
            <a:ext cx="9144000" cy="2062103"/>
          </a:xfrm>
          <a:prstGeom prst="rect">
            <a:avLst/>
          </a:prstGeom>
          <a:noFill/>
        </p:spPr>
        <p:txBody>
          <a:bodyPr wrap="square" rtlCol="0">
            <a:spAutoFit/>
          </a:bodyPr>
          <a:lstStyle/>
          <a:p>
            <a:pPr algn="ctr"/>
            <a:r>
              <a:rPr lang="en-US" sz="4400" dirty="0" smtClean="0">
                <a:solidFill>
                  <a:schemeClr val="accent3">
                    <a:lumMod val="40000"/>
                    <a:lumOff val="60000"/>
                  </a:schemeClr>
                </a:solidFill>
                <a:latin typeface="Optima"/>
              </a:rPr>
              <a:t>Flagging Standards</a:t>
            </a:r>
          </a:p>
          <a:p>
            <a:pPr algn="ctr"/>
            <a:r>
              <a:rPr lang="en-US" sz="4800" b="1" dirty="0" smtClean="0">
                <a:latin typeface="Optima"/>
              </a:rPr>
              <a:t>MUTCD</a:t>
            </a:r>
          </a:p>
          <a:p>
            <a:pPr algn="ctr"/>
            <a:r>
              <a:rPr lang="en-US" sz="3400" dirty="0" smtClean="0">
                <a:solidFill>
                  <a:schemeClr val="accent3">
                    <a:lumMod val="40000"/>
                    <a:lumOff val="60000"/>
                  </a:schemeClr>
                </a:solidFill>
                <a:latin typeface="Optima"/>
              </a:rPr>
              <a:t>(Manual on Uniform Traffic Control Devices)</a:t>
            </a:r>
          </a:p>
        </p:txBody>
      </p:sp>
      <p:sp>
        <p:nvSpPr>
          <p:cNvPr id="5" name="TextBox 4"/>
          <p:cNvSpPr txBox="1"/>
          <p:nvPr/>
        </p:nvSpPr>
        <p:spPr>
          <a:xfrm>
            <a:off x="0" y="617227"/>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Sources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24</a:t>
            </a:fld>
            <a:endParaRPr lang="en-US"/>
          </a:p>
        </p:txBody>
      </p:sp>
    </p:spTree>
    <p:extLst>
      <p:ext uri="{BB962C8B-B14F-4D97-AF65-F5344CB8AC3E}">
        <p14:creationId xmlns:p14="http://schemas.microsoft.com/office/powerpoint/2010/main" val="322173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68" y="1557942"/>
            <a:ext cx="8047708" cy="10618291"/>
          </a:xfrm>
          <a:prstGeom prst="rect">
            <a:avLst/>
          </a:prstGeom>
          <a:noFill/>
        </p:spPr>
        <p:txBody>
          <a:bodyPr wrap="square" rtlCol="0">
            <a:spAutoFit/>
          </a:bodyPr>
          <a:lstStyle/>
          <a:p>
            <a:r>
              <a:rPr lang="en-US" sz="3600" dirty="0" smtClean="0">
                <a:latin typeface="Optima"/>
                <a:cs typeface="Optima"/>
              </a:rPr>
              <a:t>When deciding the flagger location, consider:</a:t>
            </a:r>
          </a:p>
          <a:p>
            <a:endParaRPr lang="en-US" sz="3600" dirty="0" smtClean="0">
              <a:latin typeface="Optima"/>
              <a:cs typeface="Optima"/>
            </a:endParaRPr>
          </a:p>
          <a:p>
            <a:pPr>
              <a:buFont typeface="Arial"/>
              <a:buChar char="•"/>
            </a:pPr>
            <a:r>
              <a:rPr lang="en-US" sz="3600" dirty="0" smtClean="0">
                <a:latin typeface="Optima"/>
                <a:cs typeface="Optima"/>
              </a:rPr>
              <a:t>How fast traffic is moving.</a:t>
            </a:r>
          </a:p>
          <a:p>
            <a:pPr>
              <a:buFont typeface="Arial"/>
              <a:buChar char="•"/>
            </a:pPr>
            <a:r>
              <a:rPr lang="en-US" sz="3600" dirty="0" smtClean="0">
                <a:latin typeface="Optima"/>
                <a:cs typeface="Optima"/>
              </a:rPr>
              <a:t>Features of the terrain.</a:t>
            </a:r>
          </a:p>
          <a:p>
            <a:pPr>
              <a:buFont typeface="Arial"/>
              <a:buChar char="•"/>
            </a:pPr>
            <a:r>
              <a:rPr lang="en-US" sz="3600" dirty="0" smtClean="0">
                <a:latin typeface="Optima"/>
                <a:cs typeface="Optima"/>
              </a:rPr>
              <a:t>Type and condition of roadway surface.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Flagger Position</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240</a:t>
            </a:fld>
            <a:endParaRPr lang="en-US" dirty="0"/>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Flagger Position</a:t>
            </a:r>
            <a:endParaRPr lang="en-US" sz="3600" dirty="0">
              <a:latin typeface="Optima ExtraBlack"/>
              <a:cs typeface="Optima ExtraBlack"/>
            </a:endParaRPr>
          </a:p>
        </p:txBody>
      </p:sp>
      <p:sp>
        <p:nvSpPr>
          <p:cNvPr id="9" name="TextBox 8"/>
          <p:cNvSpPr txBox="1"/>
          <p:nvPr/>
        </p:nvSpPr>
        <p:spPr>
          <a:xfrm>
            <a:off x="394768" y="1613142"/>
            <a:ext cx="8358756" cy="3416320"/>
          </a:xfrm>
          <a:prstGeom prst="rect">
            <a:avLst/>
          </a:prstGeom>
          <a:noFill/>
        </p:spPr>
        <p:txBody>
          <a:bodyPr wrap="square" rtlCol="0">
            <a:spAutoFit/>
          </a:bodyPr>
          <a:lstStyle/>
          <a:p>
            <a:r>
              <a:rPr lang="en-US" sz="3600" dirty="0" smtClean="0">
                <a:solidFill>
                  <a:srgbClr val="FFFFFF"/>
                </a:solidFill>
                <a:latin typeface="Optima"/>
                <a:cs typeface="Optima"/>
              </a:rPr>
              <a:t>Flagger location depends on:</a:t>
            </a:r>
          </a:p>
          <a:p>
            <a:endParaRPr lang="en-US" sz="3600" dirty="0">
              <a:solidFill>
                <a:srgbClr val="FFFFFF"/>
              </a:solidFill>
              <a:latin typeface="Optima"/>
              <a:cs typeface="Optima"/>
            </a:endParaRPr>
          </a:p>
          <a:p>
            <a:pPr>
              <a:buFont typeface="Arial"/>
              <a:buChar char="•"/>
            </a:pPr>
            <a:r>
              <a:rPr lang="en-US" sz="3600" dirty="0" smtClean="0">
                <a:solidFill>
                  <a:srgbClr val="FFFFFF"/>
                </a:solidFill>
                <a:latin typeface="Optima"/>
                <a:cs typeface="Optima"/>
              </a:rPr>
              <a:t>How fast traffic is moving.</a:t>
            </a:r>
          </a:p>
          <a:p>
            <a:pPr>
              <a:buFont typeface="Arial"/>
              <a:buChar char="•"/>
            </a:pPr>
            <a:r>
              <a:rPr lang="en-US" sz="3600" dirty="0" smtClean="0">
                <a:solidFill>
                  <a:srgbClr val="FFFFFF"/>
                </a:solidFill>
                <a:latin typeface="Optima"/>
                <a:cs typeface="Optima"/>
              </a:rPr>
              <a:t>Hills and curves.</a:t>
            </a:r>
          </a:p>
          <a:p>
            <a:pPr>
              <a:buFont typeface="Arial"/>
              <a:buChar char="•"/>
            </a:pPr>
            <a:r>
              <a:rPr lang="en-US" sz="3600" dirty="0" smtClean="0">
                <a:solidFill>
                  <a:srgbClr val="FFFFFF"/>
                </a:solidFill>
                <a:latin typeface="Optima"/>
                <a:cs typeface="Optima"/>
              </a:rPr>
              <a:t>Type of roadway surface.</a:t>
            </a:r>
          </a:p>
          <a:p>
            <a:pPr>
              <a:buFont typeface="Arial"/>
              <a:buChar char="•"/>
            </a:pPr>
            <a:r>
              <a:rPr lang="en-US" sz="3600" dirty="0" smtClean="0">
                <a:solidFill>
                  <a:srgbClr val="FFFFFF"/>
                </a:solidFill>
                <a:latin typeface="Optima"/>
                <a:cs typeface="Optima"/>
              </a:rPr>
              <a:t>Condition of roadway surface.</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241</a:t>
            </a:fld>
            <a:endParaRPr lang="en-US" dirty="0"/>
          </a:p>
        </p:txBody>
      </p:sp>
    </p:spTree>
    <p:extLst>
      <p:ext uri="{BB962C8B-B14F-4D97-AF65-F5344CB8AC3E}">
        <p14:creationId xmlns:p14="http://schemas.microsoft.com/office/powerpoint/2010/main" val="169367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Flagger Position</a:t>
            </a:r>
            <a:endParaRPr lang="en-US" sz="3600" dirty="0">
              <a:latin typeface="Optima ExtraBlack"/>
              <a:cs typeface="Optima ExtraBlack"/>
            </a:endParaRPr>
          </a:p>
        </p:txBody>
      </p:sp>
      <p:sp>
        <p:nvSpPr>
          <p:cNvPr id="4" name="Rectangle 3"/>
          <p:cNvSpPr/>
          <p:nvPr/>
        </p:nvSpPr>
        <p:spPr>
          <a:xfrm rot="365624">
            <a:off x="4271809" y="705512"/>
            <a:ext cx="3575444" cy="5693867"/>
          </a:xfrm>
          <a:prstGeom prst="rect">
            <a:avLst/>
          </a:prstGeom>
          <a:solidFill>
            <a:schemeClr val="accent1">
              <a:lumMod val="75000"/>
            </a:schemeClr>
          </a:solidFill>
        </p:spPr>
        <p:txBody>
          <a:bodyPr wrap="square">
            <a:spAutoFit/>
          </a:bodyPr>
          <a:lstStyle/>
          <a:p>
            <a:r>
              <a:rPr lang="en-US" sz="2800" dirty="0" smtClean="0"/>
              <a:t>Speed </a:t>
            </a:r>
            <a:r>
              <a:rPr lang="en-US" sz="2800" dirty="0"/>
              <a:t>	</a:t>
            </a:r>
            <a:r>
              <a:rPr lang="en-US" sz="2800" dirty="0" smtClean="0"/>
              <a:t>Distance</a:t>
            </a:r>
            <a:endParaRPr lang="en-US" sz="2800" dirty="0"/>
          </a:p>
          <a:p>
            <a:r>
              <a:rPr lang="en-US" sz="2800" dirty="0"/>
              <a:t>20 mph 	115 feet</a:t>
            </a:r>
          </a:p>
          <a:p>
            <a:r>
              <a:rPr lang="en-US" sz="2800" dirty="0"/>
              <a:t>25 mph 	155 feet</a:t>
            </a:r>
          </a:p>
          <a:p>
            <a:r>
              <a:rPr lang="en-US" sz="2800" dirty="0"/>
              <a:t>30 mph 	200 feet</a:t>
            </a:r>
          </a:p>
          <a:p>
            <a:r>
              <a:rPr lang="en-US" sz="2800" dirty="0"/>
              <a:t>35 mph 	250 feet</a:t>
            </a:r>
          </a:p>
          <a:p>
            <a:r>
              <a:rPr lang="en-US" sz="2800" dirty="0"/>
              <a:t>40 mph 	305 feet</a:t>
            </a:r>
          </a:p>
          <a:p>
            <a:r>
              <a:rPr lang="en-US" sz="2800" dirty="0"/>
              <a:t>45 mph 	</a:t>
            </a:r>
            <a:r>
              <a:rPr lang="en-US" sz="2800" dirty="0" smtClean="0"/>
              <a:t>360 </a:t>
            </a:r>
            <a:r>
              <a:rPr lang="en-US" sz="2800" dirty="0"/>
              <a:t>feet</a:t>
            </a:r>
          </a:p>
          <a:p>
            <a:r>
              <a:rPr lang="en-US" sz="2800" dirty="0"/>
              <a:t>50 mph 	425 feet</a:t>
            </a:r>
          </a:p>
          <a:p>
            <a:r>
              <a:rPr lang="en-US" sz="2800" dirty="0"/>
              <a:t>55 mph 	495 feet</a:t>
            </a:r>
          </a:p>
          <a:p>
            <a:r>
              <a:rPr lang="en-US" sz="2800" dirty="0"/>
              <a:t>60 mph 	570 feet</a:t>
            </a:r>
          </a:p>
          <a:p>
            <a:r>
              <a:rPr lang="en-US" sz="2800" dirty="0"/>
              <a:t>65 mph 	645 feet</a:t>
            </a:r>
          </a:p>
          <a:p>
            <a:r>
              <a:rPr lang="en-US" sz="2800" b="1" dirty="0">
                <a:solidFill>
                  <a:schemeClr val="accent2">
                    <a:lumMod val="90000"/>
                  </a:schemeClr>
                </a:solidFill>
              </a:rPr>
              <a:t>70 mph 	730 feet</a:t>
            </a:r>
          </a:p>
          <a:p>
            <a:r>
              <a:rPr lang="en-US" sz="2800" dirty="0"/>
              <a:t>75 mph 	820 </a:t>
            </a:r>
            <a:r>
              <a:rPr lang="en-US" sz="2800" dirty="0" smtClean="0"/>
              <a:t>feet</a:t>
            </a:r>
            <a:endParaRPr lang="en-US" sz="2800" dirty="0"/>
          </a:p>
        </p:txBody>
      </p:sp>
      <p:sp>
        <p:nvSpPr>
          <p:cNvPr id="6" name="TextBox 5"/>
          <p:cNvSpPr txBox="1"/>
          <p:nvPr/>
        </p:nvSpPr>
        <p:spPr>
          <a:xfrm>
            <a:off x="397815" y="2320405"/>
            <a:ext cx="3581878" cy="2185214"/>
          </a:xfrm>
          <a:prstGeom prst="rect">
            <a:avLst/>
          </a:prstGeom>
          <a:noFill/>
        </p:spPr>
        <p:txBody>
          <a:bodyPr wrap="square" rtlCol="0">
            <a:spAutoFit/>
          </a:bodyPr>
          <a:lstStyle/>
          <a:p>
            <a:r>
              <a:rPr lang="en-US" sz="5400" b="1" dirty="0" smtClean="0">
                <a:latin typeface="Optima"/>
                <a:cs typeface="Optima"/>
              </a:rPr>
              <a:t>Decision Distance </a:t>
            </a:r>
            <a:r>
              <a:rPr lang="en-US" sz="2800" dirty="0" smtClean="0">
                <a:latin typeface="Optima"/>
                <a:cs typeface="Optima"/>
              </a:rPr>
              <a:t>(MUTCD)</a:t>
            </a:r>
            <a:endParaRPr lang="en-US" sz="28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242</a:t>
            </a:fld>
            <a:endParaRPr lang="en-US" dirty="0"/>
          </a:p>
        </p:txBody>
      </p:sp>
    </p:spTree>
    <p:extLst>
      <p:ext uri="{BB962C8B-B14F-4D97-AF65-F5344CB8AC3E}">
        <p14:creationId xmlns:p14="http://schemas.microsoft.com/office/powerpoint/2010/main" val="2017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Flagger Position</a:t>
            </a:r>
            <a:endParaRPr lang="en-US" sz="3600" dirty="0">
              <a:latin typeface="Optima ExtraBlack"/>
              <a:cs typeface="Optima ExtraBlack"/>
            </a:endParaRPr>
          </a:p>
        </p:txBody>
      </p:sp>
      <p:sp>
        <p:nvSpPr>
          <p:cNvPr id="9" name="TextBox 8"/>
          <p:cNvSpPr txBox="1"/>
          <p:nvPr/>
        </p:nvSpPr>
        <p:spPr>
          <a:xfrm>
            <a:off x="394768" y="1613142"/>
            <a:ext cx="8358756" cy="3416320"/>
          </a:xfrm>
          <a:prstGeom prst="rect">
            <a:avLst/>
          </a:prstGeom>
          <a:noFill/>
        </p:spPr>
        <p:txBody>
          <a:bodyPr wrap="square" rtlCol="0">
            <a:spAutoFit/>
          </a:bodyPr>
          <a:lstStyle/>
          <a:p>
            <a:r>
              <a:rPr lang="en-US" sz="3600" dirty="0" smtClean="0">
                <a:latin typeface="Optima"/>
                <a:cs typeface="Optima"/>
              </a:rPr>
              <a:t>Always have an escape route in all directions.</a:t>
            </a:r>
          </a:p>
          <a:p>
            <a:endParaRPr lang="en-US" sz="3600" dirty="0">
              <a:latin typeface="Optima"/>
              <a:cs typeface="Optima"/>
            </a:endParaRPr>
          </a:p>
          <a:p>
            <a:r>
              <a:rPr lang="en-US" sz="3600" dirty="0" smtClean="0">
                <a:latin typeface="Optima"/>
                <a:cs typeface="Optima"/>
              </a:rPr>
              <a:t>Flagger must be far enough ahead of the problem area so that approaching traffic has time to stop.</a:t>
            </a:r>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243</a:t>
            </a:fld>
            <a:endParaRPr lang="en-US" dirty="0"/>
          </a:p>
        </p:txBody>
      </p:sp>
    </p:spTree>
    <p:extLst>
      <p:ext uri="{BB962C8B-B14F-4D97-AF65-F5344CB8AC3E}">
        <p14:creationId xmlns:p14="http://schemas.microsoft.com/office/powerpoint/2010/main" val="305075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Flagger Position</a:t>
            </a:r>
            <a:endParaRPr lang="en-US" sz="3600" dirty="0">
              <a:latin typeface="Optima ExtraBlack"/>
              <a:cs typeface="Optima ExtraBlack"/>
            </a:endParaRPr>
          </a:p>
        </p:txBody>
      </p:sp>
      <p:sp>
        <p:nvSpPr>
          <p:cNvPr id="9" name="TextBox 8"/>
          <p:cNvSpPr txBox="1"/>
          <p:nvPr/>
        </p:nvSpPr>
        <p:spPr>
          <a:xfrm>
            <a:off x="394768" y="1613142"/>
            <a:ext cx="8358756" cy="3416320"/>
          </a:xfrm>
          <a:prstGeom prst="rect">
            <a:avLst/>
          </a:prstGeom>
          <a:noFill/>
        </p:spPr>
        <p:txBody>
          <a:bodyPr wrap="square" rtlCol="0">
            <a:spAutoFit/>
          </a:bodyPr>
          <a:lstStyle/>
          <a:p>
            <a:r>
              <a:rPr lang="en-US" sz="3600" dirty="0" smtClean="0">
                <a:solidFill>
                  <a:srgbClr val="FFFFFF"/>
                </a:solidFill>
                <a:latin typeface="Optima"/>
                <a:cs typeface="Optima"/>
              </a:rPr>
              <a:t>Flagger must be clearly visible to approaching traffic in all directions.</a:t>
            </a:r>
          </a:p>
          <a:p>
            <a:endParaRPr lang="en-US" sz="3600" dirty="0">
              <a:solidFill>
                <a:srgbClr val="FFFFFF"/>
              </a:solidFill>
              <a:latin typeface="Optima"/>
              <a:cs typeface="Optima"/>
            </a:endParaRPr>
          </a:p>
          <a:p>
            <a:r>
              <a:rPr lang="en-US" sz="3600" dirty="0" smtClean="0">
                <a:solidFill>
                  <a:srgbClr val="FFFFFF"/>
                </a:solidFill>
                <a:latin typeface="Optima"/>
                <a:cs typeface="Optima"/>
              </a:rPr>
              <a:t>Never stand near or between vehicles parked on the side of the road.</a:t>
            </a:r>
          </a:p>
          <a:p>
            <a:endParaRPr lang="en-US" sz="3600" dirty="0">
              <a:solidFill>
                <a:srgbClr val="FFFFFF"/>
              </a:solidFill>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244</a:t>
            </a:fld>
            <a:endParaRPr lang="en-US" dirty="0"/>
          </a:p>
        </p:txBody>
      </p:sp>
    </p:spTree>
    <p:extLst>
      <p:ext uri="{BB962C8B-B14F-4D97-AF65-F5344CB8AC3E}">
        <p14:creationId xmlns:p14="http://schemas.microsoft.com/office/powerpoint/2010/main" val="309781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Flagger Position</a:t>
            </a:r>
            <a:endParaRPr lang="en-US" sz="3600" dirty="0">
              <a:latin typeface="Optima ExtraBlack"/>
              <a:cs typeface="Optima ExtraBlack"/>
            </a:endParaRPr>
          </a:p>
        </p:txBody>
      </p:sp>
      <p:sp>
        <p:nvSpPr>
          <p:cNvPr id="9" name="TextBox 8"/>
          <p:cNvSpPr txBox="1"/>
          <p:nvPr/>
        </p:nvSpPr>
        <p:spPr>
          <a:xfrm>
            <a:off x="394768" y="1613142"/>
            <a:ext cx="8358756" cy="3970318"/>
          </a:xfrm>
          <a:prstGeom prst="rect">
            <a:avLst/>
          </a:prstGeom>
          <a:noFill/>
        </p:spPr>
        <p:txBody>
          <a:bodyPr wrap="square" rtlCol="0">
            <a:spAutoFit/>
          </a:bodyPr>
          <a:lstStyle/>
          <a:p>
            <a:r>
              <a:rPr lang="en-US" sz="3600" dirty="0" smtClean="0">
                <a:latin typeface="Optima"/>
                <a:cs typeface="Optima"/>
              </a:rPr>
              <a:t>Ways to measure distance:</a:t>
            </a:r>
          </a:p>
          <a:p>
            <a:endParaRPr lang="en-US" sz="3600" dirty="0">
              <a:latin typeface="Optima"/>
              <a:cs typeface="Optima"/>
            </a:endParaRPr>
          </a:p>
          <a:p>
            <a:r>
              <a:rPr lang="en-US" sz="3600" dirty="0" smtClean="0">
                <a:latin typeface="Optima"/>
                <a:cs typeface="Optima"/>
              </a:rPr>
              <a:t>Skip line method: On highways, painted (as specified in the MUTCD) lines are 10 feet long with a gap of 30 feet, so from beginning of one line to the beginning of the next is 40 feet.</a:t>
            </a: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245</a:t>
            </a:fld>
            <a:endParaRPr lang="en-US" dirty="0"/>
          </a:p>
        </p:txBody>
      </p:sp>
    </p:spTree>
    <p:extLst>
      <p:ext uri="{BB962C8B-B14F-4D97-AF65-F5344CB8AC3E}">
        <p14:creationId xmlns:p14="http://schemas.microsoft.com/office/powerpoint/2010/main" val="318393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Flagger Position</a:t>
            </a:r>
            <a:endParaRPr lang="en-US" sz="3600" dirty="0">
              <a:latin typeface="Optima ExtraBlack"/>
              <a:cs typeface="Optima ExtraBlack"/>
            </a:endParaRPr>
          </a:p>
        </p:txBody>
      </p:sp>
      <p:sp>
        <p:nvSpPr>
          <p:cNvPr id="9" name="TextBox 8"/>
          <p:cNvSpPr txBox="1"/>
          <p:nvPr/>
        </p:nvSpPr>
        <p:spPr>
          <a:xfrm>
            <a:off x="394768" y="1613142"/>
            <a:ext cx="8358756" cy="4524315"/>
          </a:xfrm>
          <a:prstGeom prst="rect">
            <a:avLst/>
          </a:prstGeom>
          <a:noFill/>
        </p:spPr>
        <p:txBody>
          <a:bodyPr wrap="square" rtlCol="0">
            <a:spAutoFit/>
          </a:bodyPr>
          <a:lstStyle/>
          <a:p>
            <a:r>
              <a:rPr lang="en-US" sz="3600" dirty="0" smtClean="0">
                <a:solidFill>
                  <a:srgbClr val="FFFFFF"/>
                </a:solidFill>
                <a:latin typeface="Optima"/>
                <a:cs typeface="Optima"/>
              </a:rPr>
              <a:t>Telephone poles are about 100 feet apart.</a:t>
            </a:r>
          </a:p>
          <a:p>
            <a:endParaRPr lang="en-US" sz="3600" dirty="0" smtClean="0">
              <a:solidFill>
                <a:srgbClr val="FFFFFF"/>
              </a:solidFill>
              <a:latin typeface="Optima"/>
              <a:cs typeface="Optima"/>
            </a:endParaRPr>
          </a:p>
          <a:p>
            <a:r>
              <a:rPr lang="en-US" sz="3600" dirty="0" smtClean="0">
                <a:solidFill>
                  <a:srgbClr val="FFFFFF"/>
                </a:solidFill>
                <a:latin typeface="Optima"/>
                <a:cs typeface="Optima"/>
              </a:rPr>
              <a:t>Count steps (average is about 3 feet), or</a:t>
            </a:r>
          </a:p>
          <a:p>
            <a:endParaRPr lang="en-US" sz="3600" dirty="0">
              <a:solidFill>
                <a:srgbClr val="FFFFFF"/>
              </a:solidFill>
              <a:latin typeface="Optima"/>
              <a:cs typeface="Optima"/>
            </a:endParaRPr>
          </a:p>
          <a:p>
            <a:r>
              <a:rPr lang="en-US" sz="3600" dirty="0" smtClean="0">
                <a:solidFill>
                  <a:srgbClr val="FFFFFF"/>
                </a:solidFill>
                <a:latin typeface="Optima"/>
                <a:cs typeface="Optima"/>
              </a:rPr>
              <a:t>Use a distance measuring wheel.</a:t>
            </a:r>
          </a:p>
          <a:p>
            <a:endParaRPr lang="en-US" sz="3600" dirty="0" smtClean="0">
              <a:solidFill>
                <a:srgbClr val="FFFFFF"/>
              </a:solidFill>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246</a:t>
            </a:fld>
            <a:endParaRPr lang="en-US" dirty="0"/>
          </a:p>
        </p:txBody>
      </p:sp>
    </p:spTree>
    <p:extLst>
      <p:ext uri="{BB962C8B-B14F-4D97-AF65-F5344CB8AC3E}">
        <p14:creationId xmlns:p14="http://schemas.microsoft.com/office/powerpoint/2010/main" val="318526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Flagger Position</a:t>
            </a:r>
            <a:endParaRPr lang="en-US" sz="3600" dirty="0">
              <a:latin typeface="Optima ExtraBlack"/>
              <a:cs typeface="Optima ExtraBlack"/>
            </a:endParaRPr>
          </a:p>
        </p:txBody>
      </p:sp>
      <p:sp>
        <p:nvSpPr>
          <p:cNvPr id="9" name="TextBox 8"/>
          <p:cNvSpPr txBox="1"/>
          <p:nvPr/>
        </p:nvSpPr>
        <p:spPr>
          <a:xfrm>
            <a:off x="394768" y="1659039"/>
            <a:ext cx="8358756" cy="2308324"/>
          </a:xfrm>
          <a:prstGeom prst="rect">
            <a:avLst/>
          </a:prstGeom>
          <a:noFill/>
        </p:spPr>
        <p:txBody>
          <a:bodyPr wrap="square" rtlCol="0">
            <a:spAutoFit/>
          </a:bodyPr>
          <a:lstStyle/>
          <a:p>
            <a:r>
              <a:rPr lang="en-US" sz="3600" dirty="0" smtClean="0">
                <a:solidFill>
                  <a:srgbClr val="FFFFFF"/>
                </a:solidFill>
                <a:latin typeface="Optima"/>
                <a:cs typeface="Optima"/>
              </a:rPr>
              <a:t>The most important thing to consider is whether the biggest, heaviest vehicle that may come along can stop given the specific conditions.</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247</a:t>
            </a:fld>
            <a:endParaRPr lang="en-US" dirty="0"/>
          </a:p>
        </p:txBody>
      </p:sp>
    </p:spTree>
    <p:extLst>
      <p:ext uri="{BB962C8B-B14F-4D97-AF65-F5344CB8AC3E}">
        <p14:creationId xmlns:p14="http://schemas.microsoft.com/office/powerpoint/2010/main" val="24903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Flagger Position</a:t>
            </a:r>
            <a:endParaRPr lang="en-US" sz="3600" dirty="0">
              <a:latin typeface="Optima ExtraBlack"/>
              <a:cs typeface="Optima ExtraBlack"/>
            </a:endParaRPr>
          </a:p>
        </p:txBody>
      </p:sp>
      <p:sp>
        <p:nvSpPr>
          <p:cNvPr id="9" name="TextBox 8"/>
          <p:cNvSpPr txBox="1"/>
          <p:nvPr/>
        </p:nvSpPr>
        <p:spPr>
          <a:xfrm>
            <a:off x="394768" y="1613142"/>
            <a:ext cx="8358756" cy="5078314"/>
          </a:xfrm>
          <a:prstGeom prst="rect">
            <a:avLst/>
          </a:prstGeom>
          <a:noFill/>
        </p:spPr>
        <p:txBody>
          <a:bodyPr wrap="square" rtlCol="0">
            <a:spAutoFit/>
          </a:bodyPr>
          <a:lstStyle/>
          <a:p>
            <a:r>
              <a:rPr lang="en-US" sz="3600" dirty="0" smtClean="0">
                <a:solidFill>
                  <a:srgbClr val="FFFFFF"/>
                </a:solidFill>
                <a:latin typeface="Optima"/>
                <a:cs typeface="Optima"/>
              </a:rPr>
              <a:t>Stopping distance is related to:</a:t>
            </a:r>
          </a:p>
          <a:p>
            <a:pPr>
              <a:lnSpc>
                <a:spcPts val="3000"/>
              </a:lnSpc>
            </a:pPr>
            <a:endParaRPr lang="en-US" sz="3600" dirty="0" smtClean="0">
              <a:solidFill>
                <a:srgbClr val="FFFFFF"/>
              </a:solidFill>
              <a:latin typeface="Optima"/>
              <a:cs typeface="Optima"/>
            </a:endParaRPr>
          </a:p>
          <a:p>
            <a:pPr>
              <a:buFont typeface="Arial"/>
              <a:buChar char="•"/>
            </a:pPr>
            <a:r>
              <a:rPr lang="en-US" sz="3600" dirty="0">
                <a:solidFill>
                  <a:srgbClr val="FFFFFF"/>
                </a:solidFill>
                <a:latin typeface="Optima"/>
                <a:cs typeface="Optima"/>
              </a:rPr>
              <a:t>H</a:t>
            </a:r>
            <a:r>
              <a:rPr lang="en-US" sz="3600" dirty="0" smtClean="0">
                <a:solidFill>
                  <a:srgbClr val="FFFFFF"/>
                </a:solidFill>
                <a:latin typeface="Optima"/>
                <a:cs typeface="Optima"/>
              </a:rPr>
              <a:t>ow much a vehicle weighs. </a:t>
            </a:r>
          </a:p>
          <a:p>
            <a:pPr>
              <a:buFont typeface="Arial"/>
              <a:buChar char="•"/>
            </a:pPr>
            <a:r>
              <a:rPr lang="en-US" sz="3600" dirty="0">
                <a:solidFill>
                  <a:srgbClr val="FFFFFF"/>
                </a:solidFill>
                <a:latin typeface="Optima"/>
                <a:cs typeface="Optima"/>
              </a:rPr>
              <a:t>H</a:t>
            </a:r>
            <a:r>
              <a:rPr lang="en-US" sz="3600" dirty="0" smtClean="0">
                <a:solidFill>
                  <a:srgbClr val="FFFFFF"/>
                </a:solidFill>
                <a:latin typeface="Optima"/>
                <a:cs typeface="Optima"/>
              </a:rPr>
              <a:t>ow fast it is moving.</a:t>
            </a:r>
          </a:p>
          <a:p>
            <a:pPr>
              <a:buFont typeface="Arial"/>
              <a:buChar char="•"/>
            </a:pPr>
            <a:r>
              <a:rPr lang="en-US" sz="3600" dirty="0" smtClean="0">
                <a:solidFill>
                  <a:srgbClr val="FFFFFF"/>
                </a:solidFill>
                <a:latin typeface="Optima"/>
                <a:cs typeface="Optima"/>
              </a:rPr>
              <a:t>Wet or dry surface, asphalt or gravel.</a:t>
            </a:r>
          </a:p>
          <a:p>
            <a:pPr>
              <a:buFont typeface="Arial"/>
              <a:buChar char="•"/>
            </a:pPr>
            <a:r>
              <a:rPr lang="en-US" sz="3600" dirty="0" smtClean="0">
                <a:solidFill>
                  <a:srgbClr val="FFFFFF"/>
                </a:solidFill>
                <a:latin typeface="Optima"/>
                <a:cs typeface="Optima"/>
              </a:rPr>
              <a:t>Moving uphill or down.</a:t>
            </a:r>
          </a:p>
          <a:p>
            <a:pPr>
              <a:buFont typeface="Arial"/>
              <a:buChar char="•"/>
            </a:pPr>
            <a:r>
              <a:rPr lang="en-US" sz="3600" dirty="0" smtClean="0">
                <a:solidFill>
                  <a:srgbClr val="FFFFFF"/>
                </a:solidFill>
                <a:latin typeface="Optima"/>
                <a:cs typeface="Optima"/>
              </a:rPr>
              <a:t>Condition of the brakes.</a:t>
            </a:r>
          </a:p>
          <a:p>
            <a:pPr>
              <a:buFont typeface="Arial"/>
              <a:buChar char="•"/>
            </a:pPr>
            <a:r>
              <a:rPr lang="en-US" sz="3600" dirty="0" smtClean="0">
                <a:solidFill>
                  <a:srgbClr val="FFFFFF"/>
                </a:solidFill>
                <a:latin typeface="Optima"/>
                <a:cs typeface="Optima"/>
              </a:rPr>
              <a:t>Driver’s vigilance and reaction time.</a:t>
            </a:r>
          </a:p>
          <a:p>
            <a:pPr>
              <a:buFont typeface="Arial"/>
              <a:buChar char="•"/>
            </a:pPr>
            <a:endParaRPr lang="en-US" sz="3600" dirty="0" smtClean="0">
              <a:solidFill>
                <a:srgbClr val="FFFFFF"/>
              </a:solidFill>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248</a:t>
            </a:fld>
            <a:endParaRPr lang="en-US" dirty="0"/>
          </a:p>
        </p:txBody>
      </p:sp>
    </p:spTree>
    <p:extLst>
      <p:ext uri="{BB962C8B-B14F-4D97-AF65-F5344CB8AC3E}">
        <p14:creationId xmlns:p14="http://schemas.microsoft.com/office/powerpoint/2010/main" val="128131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Flagger Position</a:t>
            </a:r>
            <a:endParaRPr lang="en-US" sz="3600" dirty="0">
              <a:latin typeface="Optima ExtraBlack"/>
              <a:cs typeface="Optima ExtraBlack"/>
            </a:endParaRPr>
          </a:p>
        </p:txBody>
      </p:sp>
      <p:sp>
        <p:nvSpPr>
          <p:cNvPr id="9" name="TextBox 8"/>
          <p:cNvSpPr txBox="1"/>
          <p:nvPr/>
        </p:nvSpPr>
        <p:spPr>
          <a:xfrm>
            <a:off x="394768" y="1613142"/>
            <a:ext cx="8358756" cy="2985433"/>
          </a:xfrm>
          <a:prstGeom prst="rect">
            <a:avLst/>
          </a:prstGeom>
          <a:noFill/>
        </p:spPr>
        <p:txBody>
          <a:bodyPr wrap="square" rtlCol="0">
            <a:spAutoFit/>
          </a:bodyPr>
          <a:lstStyle/>
          <a:p>
            <a:endParaRPr lang="en-US" sz="3600" dirty="0" smtClean="0">
              <a:solidFill>
                <a:srgbClr val="FFFFFF"/>
              </a:solidFill>
              <a:latin typeface="Optima"/>
              <a:cs typeface="Optima"/>
            </a:endParaRPr>
          </a:p>
          <a:p>
            <a:r>
              <a:rPr lang="en-US" sz="3600" dirty="0" smtClean="0">
                <a:solidFill>
                  <a:srgbClr val="FFFFFF"/>
                </a:solidFill>
                <a:latin typeface="Optima"/>
                <a:cs typeface="Optima"/>
              </a:rPr>
              <a:t>And remember, </a:t>
            </a:r>
          </a:p>
          <a:p>
            <a:endParaRPr lang="en-US" sz="3600" dirty="0" smtClean="0">
              <a:solidFill>
                <a:srgbClr val="FFFFFF"/>
              </a:solidFill>
              <a:latin typeface="Optima"/>
              <a:cs typeface="Optima"/>
            </a:endParaRPr>
          </a:p>
          <a:p>
            <a:r>
              <a:rPr lang="en-US" sz="4000" dirty="0" smtClean="0">
                <a:solidFill>
                  <a:srgbClr val="FFFFFF"/>
                </a:solidFill>
                <a:latin typeface="Optima"/>
                <a:cs typeface="Optima"/>
              </a:rPr>
              <a:t>Stopping distances are </a:t>
            </a:r>
          </a:p>
          <a:p>
            <a:r>
              <a:rPr lang="en-US" sz="4000" b="1" dirty="0" smtClean="0">
                <a:solidFill>
                  <a:srgbClr val="FFFFFF"/>
                </a:solidFill>
                <a:latin typeface="Optima"/>
                <a:cs typeface="Optima"/>
              </a:rPr>
              <a:t>DOUBLED </a:t>
            </a:r>
            <a:r>
              <a:rPr lang="en-US" sz="4000" dirty="0" smtClean="0">
                <a:solidFill>
                  <a:srgbClr val="FFFFFF"/>
                </a:solidFill>
                <a:latin typeface="Optima"/>
                <a:cs typeface="Optima"/>
              </a:rPr>
              <a:t>when roadway is wet.</a:t>
            </a:r>
            <a:endParaRPr lang="en-US" sz="4000" dirty="0">
              <a:solidFill>
                <a:srgbClr val="FFFFFF"/>
              </a:solidFill>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249</a:t>
            </a:fld>
            <a:endParaRPr lang="en-US" dirty="0"/>
          </a:p>
        </p:txBody>
      </p:sp>
    </p:spTree>
    <p:extLst>
      <p:ext uri="{BB962C8B-B14F-4D97-AF65-F5344CB8AC3E}">
        <p14:creationId xmlns:p14="http://schemas.microsoft.com/office/powerpoint/2010/main" val="202189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36985"/>
            <a:ext cx="8993817" cy="2062103"/>
          </a:xfrm>
          <a:prstGeom prst="rect">
            <a:avLst/>
          </a:prstGeom>
          <a:noFill/>
        </p:spPr>
        <p:txBody>
          <a:bodyPr wrap="square" rtlCol="0">
            <a:spAutoFit/>
          </a:bodyPr>
          <a:lstStyle/>
          <a:p>
            <a:pPr algn="ctr"/>
            <a:r>
              <a:rPr lang="en-US" sz="4400" dirty="0" smtClean="0">
                <a:solidFill>
                  <a:schemeClr val="accent3">
                    <a:lumMod val="40000"/>
                    <a:lumOff val="60000"/>
                  </a:schemeClr>
                </a:solidFill>
                <a:latin typeface="Optima"/>
              </a:rPr>
              <a:t>Driver Safety Information</a:t>
            </a:r>
          </a:p>
          <a:p>
            <a:pPr algn="ctr"/>
            <a:r>
              <a:rPr lang="en-US" sz="4800" b="1" dirty="0" smtClean="0">
                <a:solidFill>
                  <a:srgbClr val="FFFFFF"/>
                </a:solidFill>
                <a:latin typeface="Optima"/>
              </a:rPr>
              <a:t>AAA</a:t>
            </a:r>
          </a:p>
          <a:p>
            <a:pPr algn="ctr"/>
            <a:r>
              <a:rPr lang="en-US" sz="3600" dirty="0" smtClean="0">
                <a:solidFill>
                  <a:schemeClr val="accent3">
                    <a:lumMod val="40000"/>
                    <a:lumOff val="60000"/>
                  </a:schemeClr>
                </a:solidFill>
                <a:latin typeface="Optima"/>
              </a:rPr>
              <a:t>(American Automobile Association)</a:t>
            </a: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Sources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25</a:t>
            </a:fld>
            <a:endParaRPr lang="en-US"/>
          </a:p>
        </p:txBody>
      </p:sp>
    </p:spTree>
    <p:extLst>
      <p:ext uri="{BB962C8B-B14F-4D97-AF65-F5344CB8AC3E}">
        <p14:creationId xmlns:p14="http://schemas.microsoft.com/office/powerpoint/2010/main" val="322173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250</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471273" y="1643740"/>
            <a:ext cx="8358756" cy="3970318"/>
          </a:xfrm>
          <a:prstGeom prst="rect">
            <a:avLst/>
          </a:prstGeom>
          <a:noFill/>
        </p:spPr>
        <p:txBody>
          <a:bodyPr wrap="square" rtlCol="0">
            <a:spAutoFit/>
          </a:bodyPr>
          <a:lstStyle/>
          <a:p>
            <a:r>
              <a:rPr lang="en-US" sz="3600" dirty="0" smtClean="0">
                <a:latin typeface="Optima"/>
                <a:cs typeface="Optima"/>
              </a:rPr>
              <a:t>What should be considered when deciding where to place a flagger?</a:t>
            </a:r>
          </a:p>
          <a:p>
            <a:endParaRPr lang="en-US" sz="3600" dirty="0" smtClean="0">
              <a:latin typeface="Optima"/>
              <a:cs typeface="Optima"/>
            </a:endParaRPr>
          </a:p>
          <a:p>
            <a:r>
              <a:rPr lang="en-US" sz="3600" dirty="0" smtClean="0">
                <a:latin typeface="Optima"/>
                <a:cs typeface="Optima"/>
              </a:rPr>
              <a:t>How big, according to the MUTCD, are typical stop signs on highways with speed limits of 60 mph or more?</a:t>
            </a: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251</a:t>
            </a:fld>
            <a:endParaRPr lang="en-US" dirty="0"/>
          </a:p>
        </p:txBody>
      </p:sp>
    </p:spTree>
    <p:extLst>
      <p:ext uri="{BB962C8B-B14F-4D97-AF65-F5344CB8AC3E}">
        <p14:creationId xmlns:p14="http://schemas.microsoft.com/office/powerpoint/2010/main" val="91639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471273" y="1643740"/>
            <a:ext cx="8358756" cy="3970318"/>
          </a:xfrm>
          <a:prstGeom prst="rect">
            <a:avLst/>
          </a:prstGeom>
          <a:noFill/>
        </p:spPr>
        <p:txBody>
          <a:bodyPr wrap="square" rtlCol="0">
            <a:spAutoFit/>
          </a:bodyPr>
          <a:lstStyle/>
          <a:p>
            <a:r>
              <a:rPr lang="en-US" sz="3600" dirty="0" smtClean="0">
                <a:latin typeface="Optima"/>
                <a:cs typeface="Optima"/>
              </a:rPr>
              <a:t>What does “decision distance” refer to?</a:t>
            </a:r>
          </a:p>
          <a:p>
            <a:endParaRPr lang="en-US" sz="3600" dirty="0" smtClean="0">
              <a:latin typeface="Optima"/>
              <a:cs typeface="Optima"/>
            </a:endParaRPr>
          </a:p>
          <a:p>
            <a:r>
              <a:rPr lang="en-US" sz="3600" dirty="0" smtClean="0">
                <a:latin typeface="Optima"/>
                <a:cs typeface="Optima"/>
              </a:rPr>
              <a:t>What methods can be used to measure distances when positioning flaggers?</a:t>
            </a:r>
          </a:p>
          <a:p>
            <a:endParaRPr lang="en-US" sz="3600" dirty="0" smtClean="0">
              <a:latin typeface="Optima"/>
              <a:cs typeface="Optima"/>
            </a:endParaRPr>
          </a:p>
          <a:p>
            <a:r>
              <a:rPr lang="en-US" sz="3600" dirty="0" smtClean="0">
                <a:latin typeface="Optima"/>
                <a:cs typeface="Optima"/>
              </a:rPr>
              <a:t>What factors affect stopping distance?</a:t>
            </a: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252</a:t>
            </a:fld>
            <a:endParaRPr lang="en-US" dirty="0"/>
          </a:p>
        </p:txBody>
      </p:sp>
    </p:spTree>
    <p:extLst>
      <p:ext uri="{BB962C8B-B14F-4D97-AF65-F5344CB8AC3E}">
        <p14:creationId xmlns:p14="http://schemas.microsoft.com/office/powerpoint/2010/main" val="91639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471273" y="1643740"/>
            <a:ext cx="8358756" cy="1754327"/>
          </a:xfrm>
          <a:prstGeom prst="rect">
            <a:avLst/>
          </a:prstGeom>
          <a:noFill/>
        </p:spPr>
        <p:txBody>
          <a:bodyPr wrap="square" rtlCol="0">
            <a:spAutoFit/>
          </a:bodyPr>
          <a:lstStyle/>
          <a:p>
            <a:r>
              <a:rPr lang="en-US" sz="3600" dirty="0" smtClean="0">
                <a:latin typeface="Optima"/>
                <a:cs typeface="Optima"/>
              </a:rPr>
              <a:t>How does stopping distance relate to flagger position?</a:t>
            </a: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253</a:t>
            </a:fld>
            <a:endParaRPr lang="en-US" dirty="0"/>
          </a:p>
        </p:txBody>
      </p:sp>
    </p:spTree>
    <p:extLst>
      <p:ext uri="{BB962C8B-B14F-4D97-AF65-F5344CB8AC3E}">
        <p14:creationId xmlns:p14="http://schemas.microsoft.com/office/powerpoint/2010/main" val="91639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Traffic Control Authorization</a:t>
            </a:r>
            <a:endParaRPr lang="en-US" sz="3600" dirty="0">
              <a:latin typeface="Optima ExtraBlack"/>
              <a:cs typeface="Optima ExtraBlack"/>
            </a:endParaRPr>
          </a:p>
        </p:txBody>
      </p:sp>
      <p:sp>
        <p:nvSpPr>
          <p:cNvPr id="9" name="TextBox 8"/>
          <p:cNvSpPr txBox="1"/>
          <p:nvPr/>
        </p:nvSpPr>
        <p:spPr>
          <a:xfrm>
            <a:off x="394768" y="1704936"/>
            <a:ext cx="8358756" cy="4770537"/>
          </a:xfrm>
          <a:prstGeom prst="rect">
            <a:avLst/>
          </a:prstGeom>
          <a:noFill/>
        </p:spPr>
        <p:txBody>
          <a:bodyPr wrap="square" rtlCol="0">
            <a:spAutoFit/>
          </a:bodyPr>
          <a:lstStyle/>
          <a:p>
            <a:r>
              <a:rPr lang="en-US" sz="3600" dirty="0" smtClean="0">
                <a:solidFill>
                  <a:srgbClr val="FFFFFF"/>
                </a:solidFill>
                <a:latin typeface="Optima"/>
                <a:cs typeface="Optima"/>
              </a:rPr>
              <a:t> All States </a:t>
            </a:r>
            <a:r>
              <a:rPr lang="en-US" sz="3600" b="1" i="1" dirty="0" smtClean="0">
                <a:solidFill>
                  <a:srgbClr val="FFFFFF"/>
                </a:solidFill>
                <a:latin typeface="Optima"/>
                <a:cs typeface="Optima"/>
              </a:rPr>
              <a:t>do not </a:t>
            </a:r>
            <a:r>
              <a:rPr lang="en-US" sz="3600" dirty="0" smtClean="0">
                <a:solidFill>
                  <a:srgbClr val="FFFFFF"/>
                </a:solidFill>
                <a:latin typeface="Optima"/>
                <a:cs typeface="Optima"/>
              </a:rPr>
              <a:t>authorize P/EVOs to control traffic, specifically to direct traffic to </a:t>
            </a:r>
            <a:r>
              <a:rPr lang="en-US" sz="3600" b="1" dirty="0" smtClean="0">
                <a:solidFill>
                  <a:srgbClr val="FFFFFF"/>
                </a:solidFill>
                <a:latin typeface="Optima"/>
                <a:cs typeface="Optima"/>
              </a:rPr>
              <a:t>stop</a:t>
            </a:r>
            <a:r>
              <a:rPr lang="en-US" sz="3600" dirty="0" smtClean="0">
                <a:solidFill>
                  <a:srgbClr val="FFFFFF"/>
                </a:solidFill>
                <a:latin typeface="Optima"/>
                <a:cs typeface="Optima"/>
              </a:rPr>
              <a:t>, </a:t>
            </a:r>
            <a:r>
              <a:rPr lang="en-US" sz="3600" b="1" dirty="0" smtClean="0">
                <a:solidFill>
                  <a:srgbClr val="FFFFFF"/>
                </a:solidFill>
                <a:latin typeface="Optima"/>
                <a:cs typeface="Optima"/>
              </a:rPr>
              <a:t>slow down</a:t>
            </a:r>
            <a:r>
              <a:rPr lang="en-US" sz="3600" dirty="0" smtClean="0">
                <a:solidFill>
                  <a:srgbClr val="FFFFFF"/>
                </a:solidFill>
                <a:latin typeface="Optima"/>
                <a:cs typeface="Optima"/>
              </a:rPr>
              <a:t>, or </a:t>
            </a:r>
            <a:r>
              <a:rPr lang="en-US" sz="3600" b="1" dirty="0" smtClean="0">
                <a:solidFill>
                  <a:srgbClr val="FFFFFF"/>
                </a:solidFill>
                <a:latin typeface="Optima"/>
                <a:cs typeface="Optima"/>
              </a:rPr>
              <a:t>proceed</a:t>
            </a:r>
            <a:r>
              <a:rPr lang="en-US" sz="3600" dirty="0" smtClean="0">
                <a:solidFill>
                  <a:srgbClr val="FFFFFF"/>
                </a:solidFill>
                <a:latin typeface="Optima"/>
                <a:cs typeface="Optima"/>
              </a:rPr>
              <a:t>.</a:t>
            </a:r>
          </a:p>
          <a:p>
            <a:endParaRPr lang="en-US" sz="3600" b="1" dirty="0" smtClean="0">
              <a:solidFill>
                <a:srgbClr val="FFFFFF"/>
              </a:solidFill>
              <a:latin typeface="Optima"/>
              <a:cs typeface="Optima"/>
            </a:endParaRPr>
          </a:p>
          <a:p>
            <a:r>
              <a:rPr lang="en-US" sz="4000" dirty="0" smtClean="0">
                <a:solidFill>
                  <a:srgbClr val="FFFFFF"/>
                </a:solidFill>
                <a:latin typeface="Optima"/>
                <a:cs typeface="Optima"/>
              </a:rPr>
              <a:t>As stressed throughout, P/EVOs must know the rules in the States in which they operate.</a:t>
            </a:r>
          </a:p>
          <a:p>
            <a:endParaRPr lang="en-US" sz="4000" b="1" dirty="0">
              <a:solidFill>
                <a:srgbClr val="FFFFFF"/>
              </a:solidFill>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254</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40939">
            <a:off x="-236565" y="1094179"/>
            <a:ext cx="4943667" cy="1754327"/>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Flagging</a:t>
            </a:r>
          </a:p>
          <a:p>
            <a:pPr algn="ctr"/>
            <a:r>
              <a:rPr lang="en-US" sz="4800" b="1" dirty="0" smtClean="0">
                <a:solidFill>
                  <a:srgbClr val="F9E3D2"/>
                </a:solidFill>
                <a:latin typeface="Britannic Bold"/>
                <a:cs typeface="Britannic Bold"/>
              </a:rPr>
              <a:t>DOs and DON’Ts</a:t>
            </a:r>
            <a:endParaRPr lang="en-US" sz="48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255</a:t>
            </a:fld>
            <a:endParaRPr lang="en-US"/>
          </a:p>
        </p:txBody>
      </p:sp>
    </p:spTree>
    <p:extLst>
      <p:ext uri="{BB962C8B-B14F-4D97-AF65-F5344CB8AC3E}">
        <p14:creationId xmlns:p14="http://schemas.microsoft.com/office/powerpoint/2010/main" val="91874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4768" y="1673617"/>
            <a:ext cx="8358756" cy="2862322"/>
          </a:xfrm>
          <a:prstGeom prst="rect">
            <a:avLst/>
          </a:prstGeom>
          <a:noFill/>
        </p:spPr>
        <p:txBody>
          <a:bodyPr wrap="square" rtlCol="0">
            <a:spAutoFit/>
          </a:bodyPr>
          <a:lstStyle/>
          <a:p>
            <a:r>
              <a:rPr lang="en-US" sz="3600" dirty="0" smtClean="0">
                <a:solidFill>
                  <a:srgbClr val="FFFFFF"/>
                </a:solidFill>
                <a:latin typeface="Optima"/>
                <a:cs typeface="Optima"/>
              </a:rPr>
              <a:t>It is </a:t>
            </a:r>
            <a:r>
              <a:rPr lang="en-US" sz="3600" b="1" i="1" dirty="0" smtClean="0">
                <a:solidFill>
                  <a:srgbClr val="FFFFFF"/>
                </a:solidFill>
                <a:latin typeface="Optima"/>
                <a:cs typeface="Optima"/>
              </a:rPr>
              <a:t>never</a:t>
            </a:r>
            <a:r>
              <a:rPr lang="en-US" sz="3600" dirty="0" smtClean="0">
                <a:solidFill>
                  <a:srgbClr val="FFFFFF"/>
                </a:solidFill>
                <a:latin typeface="Optima"/>
                <a:cs typeface="Optima"/>
              </a:rPr>
              <a:t> appropriate to control traffic in an intersection where a working traffic light is in place.</a:t>
            </a:r>
          </a:p>
          <a:p>
            <a:endParaRPr lang="en-US" sz="3600" dirty="0" smtClean="0">
              <a:solidFill>
                <a:srgbClr val="FFFFFF"/>
              </a:solidFill>
              <a:latin typeface="Optima"/>
              <a:cs typeface="Optima"/>
            </a:endParaRPr>
          </a:p>
          <a:p>
            <a:r>
              <a:rPr lang="en-US" sz="3600" dirty="0" smtClean="0">
                <a:solidFill>
                  <a:srgbClr val="FFFFFF"/>
                </a:solidFill>
                <a:latin typeface="Optima"/>
                <a:cs typeface="Optima"/>
              </a:rPr>
              <a:t>Why?</a:t>
            </a:r>
          </a:p>
          <a:p>
            <a:endParaRPr lang="en-US" sz="3600" dirty="0" smtClean="0">
              <a:solidFill>
                <a:srgbClr val="FFFFFF"/>
              </a:solidFill>
              <a:latin typeface="Optima"/>
              <a:cs typeface="Optima"/>
            </a:endParaRPr>
          </a:p>
        </p:txBody>
      </p:sp>
      <p:sp>
        <p:nvSpPr>
          <p:cNvPr id="4" name="TextBox 3"/>
          <p:cNvSpPr txBox="1"/>
          <p:nvPr/>
        </p:nvSpPr>
        <p:spPr>
          <a:xfrm>
            <a:off x="0" y="619564"/>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Flagging DOs and DON’Ts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256</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Flagging DOs and DON’Ts</a:t>
            </a:r>
            <a:endParaRPr lang="en-US" sz="3600" dirty="0">
              <a:latin typeface="Optima ExtraBlack"/>
              <a:cs typeface="Optima ExtraBlack"/>
            </a:endParaRPr>
          </a:p>
        </p:txBody>
      </p:sp>
      <p:sp>
        <p:nvSpPr>
          <p:cNvPr id="9" name="TextBox 8"/>
          <p:cNvSpPr txBox="1"/>
          <p:nvPr/>
        </p:nvSpPr>
        <p:spPr>
          <a:xfrm>
            <a:off x="364166" y="1689637"/>
            <a:ext cx="8358756" cy="4190891"/>
          </a:xfrm>
          <a:prstGeom prst="rect">
            <a:avLst/>
          </a:prstGeom>
          <a:noFill/>
        </p:spPr>
        <p:txBody>
          <a:bodyPr wrap="square" rtlCol="0">
            <a:spAutoFit/>
          </a:bodyPr>
          <a:lstStyle/>
          <a:p>
            <a:pPr lvl="0">
              <a:lnSpc>
                <a:spcPts val="4000"/>
              </a:lnSpc>
            </a:pPr>
            <a:r>
              <a:rPr lang="en-US" sz="3600" dirty="0" smtClean="0">
                <a:latin typeface="Optima"/>
                <a:cs typeface="Optima"/>
              </a:rPr>
              <a:t>Under no circumstances should a flagger stop flagging until blocked lane(s) are clear. </a:t>
            </a:r>
          </a:p>
          <a:p>
            <a:pPr lvl="0">
              <a:lnSpc>
                <a:spcPts val="3000"/>
              </a:lnSpc>
            </a:pPr>
            <a:endParaRPr lang="en-US" sz="3600" dirty="0" smtClean="0">
              <a:latin typeface="Optima"/>
              <a:cs typeface="Optima"/>
            </a:endParaRPr>
          </a:p>
          <a:p>
            <a:pPr lvl="0">
              <a:lnSpc>
                <a:spcPts val="4000"/>
              </a:lnSpc>
            </a:pPr>
            <a:r>
              <a:rPr lang="en-US" sz="3600" dirty="0" smtClean="0">
                <a:latin typeface="Optima"/>
                <a:cs typeface="Optima"/>
              </a:rPr>
              <a:t>This is true regardless of whether the </a:t>
            </a:r>
          </a:p>
          <a:p>
            <a:pPr lvl="0">
              <a:lnSpc>
                <a:spcPts val="4000"/>
              </a:lnSpc>
            </a:pPr>
            <a:r>
              <a:rPr lang="en-US" sz="3600" dirty="0" smtClean="0">
                <a:latin typeface="Optima"/>
                <a:cs typeface="Optima"/>
              </a:rPr>
              <a:t>P/EVO is controlling traffic behind the load or controlling oncoming lane(s) of traffic in front.</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257</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Flagging DOs and DON’Ts</a:t>
            </a:r>
            <a:endParaRPr lang="en-US" sz="3600" dirty="0">
              <a:latin typeface="Optima ExtraBlack"/>
              <a:cs typeface="Optima ExtraBlack"/>
            </a:endParaRPr>
          </a:p>
        </p:txBody>
      </p:sp>
      <p:sp>
        <p:nvSpPr>
          <p:cNvPr id="9" name="TextBox 8"/>
          <p:cNvSpPr txBox="1"/>
          <p:nvPr/>
        </p:nvSpPr>
        <p:spPr>
          <a:xfrm>
            <a:off x="394768" y="1494442"/>
            <a:ext cx="8358756" cy="4852610"/>
          </a:xfrm>
          <a:prstGeom prst="rect">
            <a:avLst/>
          </a:prstGeom>
          <a:noFill/>
        </p:spPr>
        <p:txBody>
          <a:bodyPr wrap="square" rtlCol="0">
            <a:spAutoFit/>
          </a:bodyPr>
          <a:lstStyle/>
          <a:p>
            <a:pPr lvl="0">
              <a:lnSpc>
                <a:spcPts val="4100"/>
              </a:lnSpc>
              <a:buFont typeface="Arial"/>
              <a:buChar char="•"/>
            </a:pPr>
            <a:r>
              <a:rPr lang="en-US" sz="3600" dirty="0" smtClean="0">
                <a:latin typeface="Optima"/>
                <a:cs typeface="Optima"/>
              </a:rPr>
              <a:t>Be alert.</a:t>
            </a:r>
          </a:p>
          <a:p>
            <a:pPr lvl="0">
              <a:lnSpc>
                <a:spcPts val="4100"/>
              </a:lnSpc>
              <a:buFont typeface="Arial"/>
              <a:buChar char="•"/>
            </a:pPr>
            <a:r>
              <a:rPr lang="en-US" sz="3600" dirty="0" smtClean="0">
                <a:latin typeface="Optima"/>
                <a:cs typeface="Optima"/>
              </a:rPr>
              <a:t>Remain standing at all times, facing</a:t>
            </a:r>
          </a:p>
          <a:p>
            <a:pPr lvl="0">
              <a:lnSpc>
                <a:spcPts val="4100"/>
              </a:lnSpc>
            </a:pPr>
            <a:r>
              <a:rPr lang="en-US" sz="3600" dirty="0" smtClean="0">
                <a:latin typeface="Optima"/>
                <a:cs typeface="Optima"/>
              </a:rPr>
              <a:t>  oncoming traffic.</a:t>
            </a:r>
          </a:p>
          <a:p>
            <a:pPr lvl="0">
              <a:lnSpc>
                <a:spcPts val="4100"/>
              </a:lnSpc>
              <a:buFont typeface="Arial"/>
              <a:buChar char="•"/>
            </a:pPr>
            <a:r>
              <a:rPr lang="en-US" sz="3600" dirty="0" smtClean="0">
                <a:latin typeface="Optima"/>
                <a:cs typeface="Optima"/>
              </a:rPr>
              <a:t>Park vehicles: </a:t>
            </a:r>
          </a:p>
          <a:p>
            <a:pPr lvl="1">
              <a:lnSpc>
                <a:spcPts val="4100"/>
              </a:lnSpc>
              <a:buFont typeface="Arial"/>
              <a:buChar char="•"/>
            </a:pPr>
            <a:r>
              <a:rPr lang="en-US" sz="3600" dirty="0" smtClean="0">
                <a:latin typeface="Optima"/>
                <a:cs typeface="Optima"/>
              </a:rPr>
              <a:t>off the road. </a:t>
            </a:r>
          </a:p>
          <a:p>
            <a:pPr lvl="1">
              <a:lnSpc>
                <a:spcPts val="4100"/>
              </a:lnSpc>
              <a:buFont typeface="Arial"/>
              <a:buChar char="•"/>
            </a:pPr>
            <a:r>
              <a:rPr lang="en-US" sz="3600" dirty="0" smtClean="0">
                <a:latin typeface="Optima"/>
                <a:cs typeface="Optima"/>
              </a:rPr>
              <a:t>away from the </a:t>
            </a:r>
            <a:r>
              <a:rPr lang="en-US" sz="3600" smtClean="0">
                <a:latin typeface="Optima"/>
                <a:cs typeface="Optima"/>
              </a:rPr>
              <a:t>flagger station</a:t>
            </a:r>
            <a:r>
              <a:rPr lang="en-US" sz="3600" dirty="0" smtClean="0">
                <a:latin typeface="Optima"/>
                <a:cs typeface="Optima"/>
              </a:rPr>
              <a:t>.</a:t>
            </a:r>
          </a:p>
          <a:p>
            <a:pPr>
              <a:lnSpc>
                <a:spcPts val="4100"/>
              </a:lnSpc>
              <a:buFont typeface="Arial"/>
              <a:buChar char="•"/>
            </a:pPr>
            <a:r>
              <a:rPr lang="en-US" sz="3600" dirty="0" smtClean="0">
                <a:latin typeface="Optima"/>
                <a:cs typeface="Optima"/>
              </a:rPr>
              <a:t>Never turn or look away from oncoming</a:t>
            </a:r>
          </a:p>
          <a:p>
            <a:pPr>
              <a:lnSpc>
                <a:spcPts val="4100"/>
              </a:lnSpc>
            </a:pPr>
            <a:r>
              <a:rPr lang="en-US" sz="3600" dirty="0" smtClean="0">
                <a:latin typeface="Optima"/>
                <a:cs typeface="Optima"/>
              </a:rPr>
              <a:t>  traffic.</a:t>
            </a: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258</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Flagging DOs and DON’Ts</a:t>
            </a:r>
            <a:endParaRPr lang="en-US" sz="3600" dirty="0">
              <a:latin typeface="Optima ExtraBlack"/>
              <a:cs typeface="Optima ExtraBlack"/>
            </a:endParaRPr>
          </a:p>
        </p:txBody>
      </p:sp>
      <p:sp>
        <p:nvSpPr>
          <p:cNvPr id="9" name="TextBox 8"/>
          <p:cNvSpPr txBox="1"/>
          <p:nvPr/>
        </p:nvSpPr>
        <p:spPr>
          <a:xfrm>
            <a:off x="394768" y="1689637"/>
            <a:ext cx="8358756" cy="5078313"/>
          </a:xfrm>
          <a:prstGeom prst="rect">
            <a:avLst/>
          </a:prstGeom>
          <a:noFill/>
        </p:spPr>
        <p:txBody>
          <a:bodyPr wrap="square" rtlCol="0">
            <a:spAutoFit/>
          </a:bodyPr>
          <a:lstStyle/>
          <a:p>
            <a:pPr lvl="0">
              <a:buFont typeface="Arial"/>
              <a:buChar char="•"/>
            </a:pPr>
            <a:r>
              <a:rPr lang="en-US" sz="3600" dirty="0" smtClean="0">
                <a:latin typeface="Optima"/>
                <a:cs typeface="Optima"/>
              </a:rPr>
              <a:t>Never stand in the path of moving traffic.</a:t>
            </a:r>
          </a:p>
          <a:p>
            <a:pPr lvl="0">
              <a:buFont typeface="Arial"/>
              <a:buChar char="•"/>
            </a:pPr>
            <a:r>
              <a:rPr lang="en-US" sz="3600" dirty="0" smtClean="0">
                <a:latin typeface="Optima"/>
                <a:cs typeface="Optima"/>
              </a:rPr>
              <a:t>Never stand near or between parked</a:t>
            </a:r>
          </a:p>
          <a:p>
            <a:pPr lvl="0"/>
            <a:r>
              <a:rPr lang="en-US" sz="3600" dirty="0" smtClean="0">
                <a:latin typeface="Optima"/>
                <a:cs typeface="Optima"/>
              </a:rPr>
              <a:t>   vehicles on the roadside.</a:t>
            </a:r>
          </a:p>
          <a:p>
            <a:pPr lvl="0">
              <a:buFont typeface="Arial"/>
              <a:buChar char="•"/>
            </a:pPr>
            <a:r>
              <a:rPr lang="en-US" sz="3600" dirty="0" smtClean="0">
                <a:latin typeface="Optima"/>
                <a:cs typeface="Optima"/>
              </a:rPr>
              <a:t>Flaggers must be free from </a:t>
            </a:r>
            <a:r>
              <a:rPr lang="en-US" sz="3600" dirty="0">
                <a:latin typeface="Optima"/>
                <a:cs typeface="Optima"/>
              </a:rPr>
              <a:t> </a:t>
            </a:r>
            <a:r>
              <a:rPr lang="en-US" sz="3600" dirty="0" smtClean="0">
                <a:latin typeface="Optima"/>
                <a:cs typeface="Optima"/>
              </a:rPr>
              <a:t>              	distractions— </a:t>
            </a:r>
          </a:p>
          <a:p>
            <a:pPr lvl="0"/>
            <a:r>
              <a:rPr lang="en-US" sz="3600" dirty="0" smtClean="0">
                <a:latin typeface="Optima"/>
                <a:cs typeface="Optima"/>
              </a:rPr>
              <a:t>   (no music players, smart phones).</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259</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36985"/>
            <a:ext cx="8993817" cy="2123658"/>
          </a:xfrm>
          <a:prstGeom prst="rect">
            <a:avLst/>
          </a:prstGeom>
          <a:noFill/>
        </p:spPr>
        <p:txBody>
          <a:bodyPr wrap="square" rtlCol="0">
            <a:spAutoFit/>
          </a:bodyPr>
          <a:lstStyle/>
          <a:p>
            <a:pPr algn="ctr"/>
            <a:r>
              <a:rPr lang="en-US" sz="4400" dirty="0" smtClean="0">
                <a:solidFill>
                  <a:schemeClr val="accent3">
                    <a:lumMod val="40000"/>
                    <a:lumOff val="60000"/>
                  </a:schemeClr>
                </a:solidFill>
                <a:latin typeface="Optima"/>
              </a:rPr>
              <a:t>State Agencies </a:t>
            </a:r>
          </a:p>
          <a:p>
            <a:pPr algn="ctr"/>
            <a:r>
              <a:rPr lang="en-US" sz="4400" dirty="0" smtClean="0">
                <a:solidFill>
                  <a:schemeClr val="accent3">
                    <a:lumMod val="40000"/>
                    <a:lumOff val="60000"/>
                  </a:schemeClr>
                </a:solidFill>
                <a:latin typeface="Optima"/>
              </a:rPr>
              <a:t>Websites and Documents</a:t>
            </a:r>
          </a:p>
          <a:p>
            <a:pPr algn="ctr"/>
            <a:r>
              <a:rPr lang="en-US" sz="4400" dirty="0" smtClean="0">
                <a:solidFill>
                  <a:schemeClr val="accent3">
                    <a:lumMod val="40000"/>
                    <a:lumOff val="60000"/>
                  </a:schemeClr>
                </a:solidFill>
                <a:latin typeface="Optima"/>
              </a:rPr>
              <a:t>Laws and Rules</a:t>
            </a:r>
            <a:endParaRPr lang="en-US" sz="3600" dirty="0" smtClean="0">
              <a:solidFill>
                <a:schemeClr val="accent3">
                  <a:lumMod val="40000"/>
                  <a:lumOff val="60000"/>
                </a:schemeClr>
              </a:solidFill>
              <a:latin typeface="Optima"/>
            </a:endParaRPr>
          </a:p>
        </p:txBody>
      </p:sp>
      <p:sp>
        <p:nvSpPr>
          <p:cNvPr id="4" name="TextBox 3"/>
          <p:cNvSpPr txBox="1"/>
          <p:nvPr/>
        </p:nvSpPr>
        <p:spPr>
          <a:xfrm>
            <a:off x="0" y="619451"/>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Sources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9E519841-B96A-4DD9-B158-9961937F6A4E}" type="slidenum">
              <a:rPr lang="en-US" smtClean="0"/>
              <a:pPr/>
              <a:t>26</a:t>
            </a:fld>
            <a:endParaRPr lang="en-US"/>
          </a:p>
        </p:txBody>
      </p:sp>
    </p:spTree>
    <p:extLst>
      <p:ext uri="{BB962C8B-B14F-4D97-AF65-F5344CB8AC3E}">
        <p14:creationId xmlns:p14="http://schemas.microsoft.com/office/powerpoint/2010/main" val="322173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Flagging DOs and DON’Ts</a:t>
            </a:r>
            <a:endParaRPr lang="en-US" sz="3600" dirty="0">
              <a:latin typeface="Optima ExtraBlack"/>
              <a:cs typeface="Optima ExtraBlack"/>
            </a:endParaRPr>
          </a:p>
        </p:txBody>
      </p:sp>
      <p:sp>
        <p:nvSpPr>
          <p:cNvPr id="9" name="TextBox 8"/>
          <p:cNvSpPr txBox="1"/>
          <p:nvPr/>
        </p:nvSpPr>
        <p:spPr>
          <a:xfrm>
            <a:off x="394768" y="1674338"/>
            <a:ext cx="8358756" cy="2308324"/>
          </a:xfrm>
          <a:prstGeom prst="rect">
            <a:avLst/>
          </a:prstGeom>
          <a:noFill/>
        </p:spPr>
        <p:txBody>
          <a:bodyPr wrap="square" rtlCol="0">
            <a:spAutoFit/>
          </a:bodyPr>
          <a:lstStyle/>
          <a:p>
            <a:pPr lvl="0">
              <a:buFont typeface="Arial"/>
              <a:buChar char="•"/>
            </a:pPr>
            <a:r>
              <a:rPr lang="en-US" sz="3600" dirty="0" smtClean="0">
                <a:latin typeface="Optima"/>
                <a:cs typeface="Optima"/>
              </a:rPr>
              <a:t>No person should be near any flagger.</a:t>
            </a:r>
          </a:p>
          <a:p>
            <a:pPr lvl="0">
              <a:buFont typeface="Arial"/>
              <a:buChar char="•"/>
            </a:pPr>
            <a:r>
              <a:rPr lang="en-US" sz="3600" dirty="0" smtClean="0">
                <a:latin typeface="Optima"/>
                <a:cs typeface="Optima"/>
              </a:rPr>
              <a:t>Never lean on vehicles; be polite but</a:t>
            </a:r>
          </a:p>
          <a:p>
            <a:pPr lvl="0"/>
            <a:r>
              <a:rPr lang="en-US" sz="3600" dirty="0" smtClean="0">
                <a:latin typeface="Optima"/>
                <a:cs typeface="Optima"/>
              </a:rPr>
              <a:t>  brief.</a:t>
            </a:r>
          </a:p>
          <a:p>
            <a:pPr lvl="0">
              <a:buFont typeface="Arial"/>
              <a:buChar char="•"/>
            </a:pPr>
            <a:r>
              <a:rPr lang="en-US" sz="3600" dirty="0" smtClean="0">
                <a:latin typeface="Optima"/>
                <a:cs typeface="Optima"/>
              </a:rPr>
              <a:t>Never argue with a motorist.</a:t>
            </a:r>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260</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167" y="1683997"/>
            <a:ext cx="8662181" cy="3970318"/>
          </a:xfrm>
          <a:prstGeom prst="rect">
            <a:avLst/>
          </a:prstGeom>
        </p:spPr>
        <p:txBody>
          <a:bodyPr wrap="square">
            <a:spAutoFit/>
          </a:bodyPr>
          <a:lstStyle/>
          <a:p>
            <a:r>
              <a:rPr lang="en-US" sz="3600" dirty="0" smtClean="0">
                <a:solidFill>
                  <a:srgbClr val="FFFFFF"/>
                </a:solidFill>
                <a:latin typeface="Optima"/>
                <a:cs typeface="Optima"/>
              </a:rPr>
              <a:t>If a motorist ignores the flagger’s instructions, immediately notify workers in the activity area. </a:t>
            </a:r>
          </a:p>
          <a:p>
            <a:endParaRPr lang="en-US" sz="3600" dirty="0" smtClean="0">
              <a:solidFill>
                <a:srgbClr val="FFFFFF"/>
              </a:solidFill>
              <a:latin typeface="Optima"/>
              <a:cs typeface="Optima"/>
            </a:endParaRPr>
          </a:p>
          <a:p>
            <a:r>
              <a:rPr lang="en-US" sz="3600" dirty="0" smtClean="0">
                <a:solidFill>
                  <a:srgbClr val="FFFFFF"/>
                </a:solidFill>
                <a:latin typeface="Optima"/>
                <a:cs typeface="Optima"/>
              </a:rPr>
              <a:t>Do not stop flagging. Try to get license number and report incident when possible.</a:t>
            </a:r>
          </a:p>
          <a:p>
            <a:endParaRPr lang="en-US" sz="3600" dirty="0">
              <a:solidFill>
                <a:srgbClr val="FFFFFF"/>
              </a:solidFill>
              <a:latin typeface="Optima"/>
              <a:cs typeface="Optima"/>
            </a:endParaRPr>
          </a:p>
          <a:p>
            <a:endParaRPr lang="en-US" sz="3600" dirty="0" smtClean="0">
              <a:solidFill>
                <a:srgbClr val="FFFFFF"/>
              </a:solidFill>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Flagging DOs and DON’Ts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261</a:t>
            </a:fld>
            <a:endParaRPr lang="en-US" dirty="0"/>
          </a:p>
        </p:txBody>
      </p:sp>
    </p:spTree>
    <p:extLst>
      <p:ext uri="{BB962C8B-B14F-4D97-AF65-F5344CB8AC3E}">
        <p14:creationId xmlns:p14="http://schemas.microsoft.com/office/powerpoint/2010/main" val="14260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262</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471273" y="1643740"/>
            <a:ext cx="8358756" cy="3970318"/>
          </a:xfrm>
          <a:prstGeom prst="rect">
            <a:avLst/>
          </a:prstGeom>
          <a:noFill/>
        </p:spPr>
        <p:txBody>
          <a:bodyPr wrap="square" rtlCol="0">
            <a:spAutoFit/>
          </a:bodyPr>
          <a:lstStyle/>
          <a:p>
            <a:r>
              <a:rPr lang="en-US" sz="3600" dirty="0" smtClean="0">
                <a:latin typeface="Optima"/>
                <a:cs typeface="Optima"/>
              </a:rPr>
              <a:t>Why is it important for flaggers to remain standing?</a:t>
            </a:r>
          </a:p>
          <a:p>
            <a:endParaRPr lang="en-US" sz="3600" dirty="0" smtClean="0">
              <a:latin typeface="Optima"/>
              <a:cs typeface="Optima"/>
            </a:endParaRPr>
          </a:p>
          <a:p>
            <a:r>
              <a:rPr lang="en-US" sz="3600" dirty="0" smtClean="0">
                <a:latin typeface="Optima"/>
                <a:cs typeface="Optima"/>
              </a:rPr>
              <a:t>Why is it important for flaggers (and others) to avoid standing near or between vehicles parked on the roadside?</a:t>
            </a: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263</a:t>
            </a:fld>
            <a:endParaRPr lang="en-US" dirty="0"/>
          </a:p>
        </p:txBody>
      </p:sp>
    </p:spTree>
    <p:extLst>
      <p:ext uri="{BB962C8B-B14F-4D97-AF65-F5344CB8AC3E}">
        <p14:creationId xmlns:p14="http://schemas.microsoft.com/office/powerpoint/2010/main" val="91639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471273" y="1552300"/>
            <a:ext cx="8358756" cy="5650265"/>
          </a:xfrm>
          <a:prstGeom prst="rect">
            <a:avLst/>
          </a:prstGeom>
          <a:noFill/>
        </p:spPr>
        <p:txBody>
          <a:bodyPr wrap="square" rtlCol="0">
            <a:spAutoFit/>
          </a:bodyPr>
          <a:lstStyle/>
          <a:p>
            <a:pPr>
              <a:lnSpc>
                <a:spcPts val="4000"/>
              </a:lnSpc>
            </a:pPr>
            <a:r>
              <a:rPr lang="en-US" sz="3600" dirty="0" smtClean="0">
                <a:latin typeface="Optima"/>
                <a:cs typeface="Optima"/>
              </a:rPr>
              <a:t>What three things, in </a:t>
            </a:r>
            <a:r>
              <a:rPr lang="en-US" sz="3600" b="1" dirty="0" smtClean="0">
                <a:latin typeface="Optima"/>
                <a:cs typeface="Optima"/>
              </a:rPr>
              <a:t>SOME</a:t>
            </a:r>
            <a:r>
              <a:rPr lang="en-US" sz="3600" dirty="0" smtClean="0">
                <a:latin typeface="Optima"/>
                <a:cs typeface="Optima"/>
              </a:rPr>
              <a:t> States, are </a:t>
            </a:r>
          </a:p>
          <a:p>
            <a:pPr>
              <a:lnSpc>
                <a:spcPts val="4000"/>
              </a:lnSpc>
            </a:pPr>
            <a:r>
              <a:rPr lang="en-US" sz="3600" dirty="0" smtClean="0">
                <a:latin typeface="Optima"/>
                <a:cs typeface="Optima"/>
              </a:rPr>
              <a:t>P/EVOs authorized to direct traffic to do?</a:t>
            </a:r>
          </a:p>
          <a:p>
            <a:pPr>
              <a:lnSpc>
                <a:spcPts val="2800"/>
              </a:lnSpc>
            </a:pPr>
            <a:endParaRPr lang="en-US" sz="3600" dirty="0" smtClean="0">
              <a:latin typeface="Optima"/>
              <a:cs typeface="Optima"/>
            </a:endParaRPr>
          </a:p>
          <a:p>
            <a:pPr>
              <a:lnSpc>
                <a:spcPts val="4000"/>
              </a:lnSpc>
            </a:pPr>
            <a:r>
              <a:rPr lang="en-US" sz="3600" dirty="0" smtClean="0">
                <a:latin typeface="Optima"/>
                <a:cs typeface="Optima"/>
              </a:rPr>
              <a:t>Why should other workers stay away from flaggers?</a:t>
            </a:r>
          </a:p>
          <a:p>
            <a:pPr>
              <a:lnSpc>
                <a:spcPts val="2800"/>
              </a:lnSpc>
            </a:pPr>
            <a:endParaRPr lang="en-US" sz="3600" dirty="0" smtClean="0">
              <a:latin typeface="Optima"/>
              <a:cs typeface="Optima"/>
            </a:endParaRPr>
          </a:p>
          <a:p>
            <a:pPr>
              <a:lnSpc>
                <a:spcPts val="4000"/>
              </a:lnSpc>
            </a:pPr>
            <a:r>
              <a:rPr lang="en-US" sz="3600" dirty="0" smtClean="0">
                <a:latin typeface="Optima"/>
                <a:cs typeface="Optima"/>
              </a:rPr>
              <a:t>What should a flagger do if a motorist ignores the flagger’s instructions?</a:t>
            </a: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264</a:t>
            </a:fld>
            <a:endParaRPr lang="en-US" dirty="0"/>
          </a:p>
        </p:txBody>
      </p:sp>
    </p:spTree>
    <p:extLst>
      <p:ext uri="{BB962C8B-B14F-4D97-AF65-F5344CB8AC3E}">
        <p14:creationId xmlns:p14="http://schemas.microsoft.com/office/powerpoint/2010/main" val="91639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1283439"/>
            <a:ext cx="3815832" cy="1538883"/>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Five</a:t>
            </a:r>
          </a:p>
          <a:p>
            <a:pPr algn="ctr"/>
            <a:r>
              <a:rPr lang="en-US" sz="4000" b="1" dirty="0" smtClean="0">
                <a:solidFill>
                  <a:srgbClr val="F9E3D2"/>
                </a:solidFill>
                <a:latin typeface="Britannic Bold"/>
                <a:cs typeface="Britannic Bold"/>
              </a:rPr>
              <a:t>Lesson Five</a:t>
            </a:r>
            <a:endParaRPr lang="en-US" sz="4000" b="1" dirty="0">
              <a:solidFill>
                <a:srgbClr val="F9E3D2"/>
              </a:solidFill>
              <a:latin typeface="Britannic Bold"/>
              <a:cs typeface="Britannic Bold"/>
            </a:endParaRPr>
          </a:p>
        </p:txBody>
      </p:sp>
      <p:sp>
        <p:nvSpPr>
          <p:cNvPr id="3" name="TextBox 2"/>
          <p:cNvSpPr txBox="1"/>
          <p:nvPr/>
        </p:nvSpPr>
        <p:spPr>
          <a:xfrm>
            <a:off x="4494956" y="2432276"/>
            <a:ext cx="4649043" cy="2831544"/>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Railroad crossings</a:t>
            </a:r>
          </a:p>
          <a:p>
            <a:pPr>
              <a:lnSpc>
                <a:spcPct val="150000"/>
              </a:lnSpc>
              <a:buFont typeface="Arial"/>
              <a:buChar char="•"/>
            </a:pPr>
            <a:r>
              <a:rPr lang="en-US" sz="2400" b="1" dirty="0" smtClean="0">
                <a:latin typeface="Optima"/>
                <a:cs typeface="Optima"/>
              </a:rPr>
              <a:t>Oversize load issues</a:t>
            </a:r>
          </a:p>
          <a:p>
            <a:pPr>
              <a:lnSpc>
                <a:spcPct val="150000"/>
              </a:lnSpc>
              <a:buFont typeface="Arial"/>
              <a:buChar char="•"/>
            </a:pPr>
            <a:r>
              <a:rPr lang="en-US" sz="2400" b="1" dirty="0" smtClean="0">
                <a:latin typeface="Optima"/>
                <a:cs typeface="Optima"/>
              </a:rPr>
              <a:t>Railroad crossing safety issues</a:t>
            </a: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265</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Railroad Crossings</a:t>
            </a:r>
            <a:endParaRPr lang="en-US" sz="3600" dirty="0">
              <a:latin typeface="Optima ExtraBlack"/>
              <a:cs typeface="Optima ExtraBlack"/>
            </a:endParaRPr>
          </a:p>
        </p:txBody>
      </p:sp>
      <p:sp>
        <p:nvSpPr>
          <p:cNvPr id="9" name="TextBox 8"/>
          <p:cNvSpPr txBox="1"/>
          <p:nvPr/>
        </p:nvSpPr>
        <p:spPr>
          <a:xfrm>
            <a:off x="364166" y="1689637"/>
            <a:ext cx="8358756" cy="4196020"/>
          </a:xfrm>
          <a:prstGeom prst="rect">
            <a:avLst/>
          </a:prstGeom>
          <a:noFill/>
        </p:spPr>
        <p:txBody>
          <a:bodyPr wrap="square" rtlCol="0">
            <a:spAutoFit/>
          </a:bodyPr>
          <a:lstStyle/>
          <a:p>
            <a:pPr lvl="0">
              <a:lnSpc>
                <a:spcPts val="4000"/>
              </a:lnSpc>
            </a:pPr>
            <a:r>
              <a:rPr lang="en-US" sz="3600" dirty="0" smtClean="0">
                <a:latin typeface="Optima"/>
                <a:cs typeface="Optima"/>
              </a:rPr>
              <a:t>Railroad crossings and other elevation changes present high risks for oversize loads with low ground clearance.</a:t>
            </a:r>
          </a:p>
          <a:p>
            <a:pPr lvl="0">
              <a:lnSpc>
                <a:spcPts val="4000"/>
              </a:lnSpc>
            </a:pPr>
            <a:endParaRPr lang="en-US" sz="3600" dirty="0" smtClean="0">
              <a:latin typeface="Optima"/>
              <a:cs typeface="Optima"/>
            </a:endParaRPr>
          </a:p>
          <a:p>
            <a:pPr lvl="0">
              <a:lnSpc>
                <a:spcPts val="4000"/>
              </a:lnSpc>
            </a:pPr>
            <a:r>
              <a:rPr lang="en-US" sz="3600" dirty="0" smtClean="0">
                <a:latin typeface="Optima"/>
                <a:cs typeface="Optima"/>
              </a:rPr>
              <a:t>All railroad crossings should be (or as required by the States) included in the route survey, and this information should be reviewed by the team daily.</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266</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Railroad Crossings</a:t>
            </a:r>
            <a:endParaRPr lang="en-US" sz="3600" dirty="0">
              <a:latin typeface="Optima ExtraBlack"/>
              <a:cs typeface="Optima ExtraBlack"/>
            </a:endParaRPr>
          </a:p>
        </p:txBody>
      </p:sp>
      <p:sp>
        <p:nvSpPr>
          <p:cNvPr id="9" name="TextBox 8"/>
          <p:cNvSpPr txBox="1"/>
          <p:nvPr/>
        </p:nvSpPr>
        <p:spPr>
          <a:xfrm>
            <a:off x="364166" y="1689637"/>
            <a:ext cx="8358756" cy="3970318"/>
          </a:xfrm>
          <a:prstGeom prst="rect">
            <a:avLst/>
          </a:prstGeom>
          <a:noFill/>
        </p:spPr>
        <p:txBody>
          <a:bodyPr wrap="square" rtlCol="0">
            <a:spAutoFit/>
          </a:bodyPr>
          <a:lstStyle/>
          <a:p>
            <a:pPr lvl="0"/>
            <a:r>
              <a:rPr lang="en-US" sz="3600" dirty="0" smtClean="0">
                <a:latin typeface="Optima"/>
                <a:cs typeface="Optima"/>
              </a:rPr>
              <a:t>Emergency procedures related to loads becoming lodged at a railroad crossing should be reviewed.</a:t>
            </a:r>
          </a:p>
          <a:p>
            <a:pPr lvl="0"/>
            <a:endParaRPr lang="en-US" sz="3600" dirty="0" smtClean="0">
              <a:latin typeface="Optima"/>
              <a:cs typeface="Optima"/>
            </a:endParaRPr>
          </a:p>
          <a:p>
            <a:pPr lvl="0"/>
            <a:r>
              <a:rPr lang="en-US" sz="3600" dirty="0" smtClean="0">
                <a:latin typeface="Optima"/>
                <a:cs typeface="Optima"/>
              </a:rPr>
              <a:t>A 150-car freight train takes more than a mile and a half to stop. Passenger trains are similar.</a:t>
            </a: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267</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Railroad Crossings</a:t>
            </a:r>
            <a:endParaRPr lang="en-US" sz="3600" dirty="0">
              <a:latin typeface="Optima ExtraBlack"/>
              <a:cs typeface="Optima ExtraBlack"/>
            </a:endParaRPr>
          </a:p>
        </p:txBody>
      </p:sp>
      <p:sp>
        <p:nvSpPr>
          <p:cNvPr id="9" name="TextBox 8"/>
          <p:cNvSpPr txBox="1"/>
          <p:nvPr/>
        </p:nvSpPr>
        <p:spPr>
          <a:xfrm>
            <a:off x="364166" y="1689637"/>
            <a:ext cx="8358756" cy="3416320"/>
          </a:xfrm>
          <a:prstGeom prst="rect">
            <a:avLst/>
          </a:prstGeom>
          <a:noFill/>
        </p:spPr>
        <p:txBody>
          <a:bodyPr wrap="square" rtlCol="0">
            <a:spAutoFit/>
          </a:bodyPr>
          <a:lstStyle/>
          <a:p>
            <a:pPr lvl="0"/>
            <a:r>
              <a:rPr lang="en-US" sz="3600" dirty="0" smtClean="0">
                <a:latin typeface="Optima"/>
                <a:cs typeface="Optima"/>
              </a:rPr>
              <a:t>The first thing to do the load becomes lodged at a railroad crossing is:</a:t>
            </a:r>
          </a:p>
          <a:p>
            <a:pPr lvl="0"/>
            <a:endParaRPr lang="en-US" sz="3600" dirty="0" smtClean="0">
              <a:latin typeface="Optima"/>
              <a:cs typeface="Optima"/>
            </a:endParaRPr>
          </a:p>
          <a:p>
            <a:pPr lvl="0"/>
            <a:r>
              <a:rPr lang="en-US" sz="3600" dirty="0" smtClean="0">
                <a:latin typeface="Optima"/>
                <a:cs typeface="Optima"/>
              </a:rPr>
              <a:t>Get out of the vehicle and off the tracks.</a:t>
            </a:r>
          </a:p>
          <a:p>
            <a:pPr lvl="0"/>
            <a:endParaRPr lang="en-US" sz="3600" dirty="0" smtClean="0">
              <a:latin typeface="Optima"/>
              <a:cs typeface="Optima"/>
            </a:endParaRPr>
          </a:p>
          <a:p>
            <a:pPr lvl="0"/>
            <a:r>
              <a:rPr lang="en-US" sz="3600" dirty="0" smtClean="0">
                <a:latin typeface="Optima"/>
                <a:cs typeface="Optima"/>
              </a:rPr>
              <a:t>Notify the railroad and local authorities.</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268</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Railroad Crossings</a:t>
            </a:r>
            <a:endParaRPr lang="en-US" sz="3600" dirty="0">
              <a:latin typeface="Optima ExtraBlack"/>
              <a:cs typeface="Optima ExtraBlack"/>
            </a:endParaRPr>
          </a:p>
        </p:txBody>
      </p:sp>
      <p:sp>
        <p:nvSpPr>
          <p:cNvPr id="9" name="TextBox 8"/>
          <p:cNvSpPr txBox="1"/>
          <p:nvPr/>
        </p:nvSpPr>
        <p:spPr>
          <a:xfrm>
            <a:off x="364166" y="1689637"/>
            <a:ext cx="8358756" cy="5632312"/>
          </a:xfrm>
          <a:prstGeom prst="rect">
            <a:avLst/>
          </a:prstGeom>
          <a:noFill/>
        </p:spPr>
        <p:txBody>
          <a:bodyPr wrap="square" rtlCol="0">
            <a:spAutoFit/>
          </a:bodyPr>
          <a:lstStyle/>
          <a:p>
            <a:pPr lvl="0"/>
            <a:r>
              <a:rPr lang="en-US" sz="3600" dirty="0" smtClean="0">
                <a:latin typeface="Optima"/>
                <a:cs typeface="Optima"/>
              </a:rPr>
              <a:t>If a collision is imminent: Move away from the tracks. Move TOWARD an oncoming train, and at the same time, AWAY from the tracks.</a:t>
            </a:r>
          </a:p>
          <a:p>
            <a:pPr lvl="0"/>
            <a:endParaRPr lang="en-US" sz="3600" dirty="0" smtClean="0">
              <a:latin typeface="Optima"/>
              <a:cs typeface="Optima"/>
            </a:endParaRPr>
          </a:p>
          <a:p>
            <a:r>
              <a:rPr lang="en-US" sz="3600" dirty="0" smtClean="0">
                <a:latin typeface="Optima"/>
                <a:cs typeface="Optima"/>
              </a:rPr>
              <a:t>Many trains have hundreds of riders during peak travel times.</a:t>
            </a:r>
          </a:p>
          <a:p>
            <a:pPr lvl="0"/>
            <a:endParaRPr lang="en-US" sz="3600" dirty="0" smtClean="0">
              <a:latin typeface="Optima"/>
              <a:cs typeface="Optima"/>
            </a:endParaRPr>
          </a:p>
          <a:p>
            <a:pPr lvl="0"/>
            <a:endParaRPr lang="en-US" sz="3600" dirty="0" smtClean="0">
              <a:latin typeface="Optima"/>
              <a:cs typeface="Optima"/>
            </a:endParaRPr>
          </a:p>
          <a:p>
            <a:pPr lvl="0"/>
            <a:r>
              <a:rPr lang="en-US" sz="3600" dirty="0" smtClean="0">
                <a:latin typeface="Optima"/>
                <a:cs typeface="Optima"/>
              </a:rPr>
              <a:t> </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269</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General Information</a:t>
            </a:r>
            <a:endParaRPr lang="en-US" sz="3600" dirty="0">
              <a:latin typeface="Optima ExtraBlack"/>
              <a:cs typeface="Optima ExtraBlack"/>
            </a:endParaRPr>
          </a:p>
        </p:txBody>
      </p:sp>
      <p:sp>
        <p:nvSpPr>
          <p:cNvPr id="4" name="TextBox 3"/>
          <p:cNvSpPr txBox="1"/>
          <p:nvPr/>
        </p:nvSpPr>
        <p:spPr>
          <a:xfrm>
            <a:off x="313734" y="1625768"/>
            <a:ext cx="8472642" cy="2862322"/>
          </a:xfrm>
          <a:prstGeom prst="rect">
            <a:avLst/>
          </a:prstGeom>
          <a:noFill/>
        </p:spPr>
        <p:txBody>
          <a:bodyPr wrap="square" rtlCol="0">
            <a:spAutoFit/>
          </a:bodyPr>
          <a:lstStyle/>
          <a:p>
            <a:r>
              <a:rPr lang="en-US" sz="3600" dirty="0" smtClean="0">
                <a:solidFill>
                  <a:srgbClr val="FFFFFF"/>
                </a:solidFill>
                <a:latin typeface="Optima"/>
              </a:rPr>
              <a:t>Pilot/Escort rules vary from State to</a:t>
            </a:r>
            <a:r>
              <a:rPr lang="en-US" sz="3600" dirty="0">
                <a:solidFill>
                  <a:srgbClr val="FFFFFF"/>
                </a:solidFill>
                <a:latin typeface="Optima"/>
              </a:rPr>
              <a:t> </a:t>
            </a:r>
            <a:r>
              <a:rPr lang="en-US" sz="3600" dirty="0" smtClean="0">
                <a:solidFill>
                  <a:srgbClr val="FFFFFF"/>
                </a:solidFill>
                <a:latin typeface="Optima"/>
              </a:rPr>
              <a:t>State.</a:t>
            </a:r>
          </a:p>
          <a:p>
            <a:r>
              <a:rPr lang="en-US" sz="3600" dirty="0" smtClean="0">
                <a:solidFill>
                  <a:srgbClr val="FFFFFF"/>
                </a:solidFill>
                <a:latin typeface="Optima"/>
              </a:rPr>
              <a:t>Escort drivers must be aware of the rules in any State in which they operate, as it is with all drivers.</a:t>
            </a:r>
          </a:p>
        </p:txBody>
      </p:sp>
      <p:sp>
        <p:nvSpPr>
          <p:cNvPr id="3" name="Slide Number Placeholder 2"/>
          <p:cNvSpPr>
            <a:spLocks noGrp="1"/>
          </p:cNvSpPr>
          <p:nvPr>
            <p:ph type="sldNum" sz="quarter" idx="12"/>
          </p:nvPr>
        </p:nvSpPr>
        <p:spPr/>
        <p:txBody>
          <a:bodyPr/>
          <a:lstStyle/>
          <a:p>
            <a:fld id="{9E519841-B96A-4DD9-B158-9961937F6A4E}" type="slidenum">
              <a:rPr lang="en-US" smtClean="0"/>
              <a:pPr/>
              <a:t>27</a:t>
            </a:fld>
            <a:endParaRPr lang="en-US"/>
          </a:p>
        </p:txBody>
      </p:sp>
    </p:spTree>
    <p:extLst>
      <p:ext uri="{BB962C8B-B14F-4D97-AF65-F5344CB8AC3E}">
        <p14:creationId xmlns:p14="http://schemas.microsoft.com/office/powerpoint/2010/main" val="265514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Railroad Crossings</a:t>
            </a:r>
            <a:endParaRPr lang="en-US" sz="3600" dirty="0">
              <a:latin typeface="Optima ExtraBlack"/>
              <a:cs typeface="Optima ExtraBlack"/>
            </a:endParaRPr>
          </a:p>
        </p:txBody>
      </p:sp>
      <p:sp>
        <p:nvSpPr>
          <p:cNvPr id="9" name="TextBox 8"/>
          <p:cNvSpPr txBox="1"/>
          <p:nvPr/>
        </p:nvSpPr>
        <p:spPr>
          <a:xfrm>
            <a:off x="364166" y="1689637"/>
            <a:ext cx="8358756" cy="3970318"/>
          </a:xfrm>
          <a:prstGeom prst="rect">
            <a:avLst/>
          </a:prstGeom>
          <a:noFill/>
        </p:spPr>
        <p:txBody>
          <a:bodyPr wrap="square" rtlCol="0">
            <a:spAutoFit/>
          </a:bodyPr>
          <a:lstStyle/>
          <a:p>
            <a:pPr lvl="0"/>
            <a:r>
              <a:rPr lang="en-US" sz="3600" dirty="0" smtClean="0">
                <a:latin typeface="Optima"/>
                <a:cs typeface="Optima"/>
              </a:rPr>
              <a:t>The primary problem with oversize loads and railroad crossings is low ground clearance. This problem is sometimes compounded by the length of the load.</a:t>
            </a:r>
          </a:p>
          <a:p>
            <a:pPr lvl="0"/>
            <a:endParaRPr lang="en-US" sz="3600" dirty="0" smtClean="0">
              <a:latin typeface="Optima"/>
              <a:cs typeface="Optima"/>
            </a:endParaRPr>
          </a:p>
          <a:p>
            <a:pPr lvl="0"/>
            <a:endParaRPr lang="en-US" sz="3600" dirty="0" smtClean="0">
              <a:latin typeface="Optima"/>
              <a:cs typeface="Optima"/>
            </a:endParaRPr>
          </a:p>
          <a:p>
            <a:pPr lvl="0"/>
            <a:r>
              <a:rPr lang="en-US" sz="3600" dirty="0" smtClean="0">
                <a:latin typeface="Optima"/>
                <a:cs typeface="Optima"/>
              </a:rPr>
              <a:t> </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270</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Railroad Crossings</a:t>
            </a:r>
            <a:endParaRPr lang="en-US" sz="3600" dirty="0">
              <a:latin typeface="Optima ExtraBlack"/>
              <a:cs typeface="Optima ExtraBlack"/>
            </a:endParaRPr>
          </a:p>
        </p:txBody>
      </p:sp>
      <p:sp>
        <p:nvSpPr>
          <p:cNvPr id="9" name="TextBox 8"/>
          <p:cNvSpPr txBox="1"/>
          <p:nvPr/>
        </p:nvSpPr>
        <p:spPr>
          <a:xfrm>
            <a:off x="364166" y="1689637"/>
            <a:ext cx="8358756" cy="5883662"/>
          </a:xfrm>
          <a:prstGeom prst="rect">
            <a:avLst/>
          </a:prstGeom>
          <a:noFill/>
        </p:spPr>
        <p:txBody>
          <a:bodyPr wrap="square" rtlCol="0">
            <a:spAutoFit/>
          </a:bodyPr>
          <a:lstStyle/>
          <a:p>
            <a:pPr lvl="0">
              <a:lnSpc>
                <a:spcPts val="4100"/>
              </a:lnSpc>
            </a:pPr>
            <a:r>
              <a:rPr lang="en-US" sz="3600" dirty="0" smtClean="0">
                <a:latin typeface="Optima"/>
                <a:cs typeface="Optima"/>
              </a:rPr>
              <a:t>The length of loads also means it takes longer to cross tracks and the load must have enough room to fully clear the tracks plus 6 feet. Nearby stop signs and lights need to be noted on the route survey. </a:t>
            </a:r>
          </a:p>
          <a:p>
            <a:pPr lvl="0">
              <a:lnSpc>
                <a:spcPts val="3500"/>
              </a:lnSpc>
            </a:pPr>
            <a:endParaRPr lang="en-US" sz="3600" dirty="0" smtClean="0">
              <a:latin typeface="Optima"/>
              <a:cs typeface="Optima"/>
            </a:endParaRPr>
          </a:p>
          <a:p>
            <a:pPr lvl="0">
              <a:lnSpc>
                <a:spcPts val="4100"/>
              </a:lnSpc>
            </a:pPr>
            <a:r>
              <a:rPr lang="en-US" sz="3600" dirty="0" smtClean="0">
                <a:latin typeface="Optima"/>
                <a:cs typeface="Optima"/>
              </a:rPr>
              <a:t>Trains extend 6 feet beyond the tracks.</a:t>
            </a:r>
          </a:p>
          <a:p>
            <a:pPr lvl="0"/>
            <a:endParaRPr lang="en-US" sz="3600" dirty="0" smtClean="0">
              <a:latin typeface="Optima"/>
              <a:cs typeface="Optima"/>
            </a:endParaRPr>
          </a:p>
          <a:p>
            <a:pPr lvl="0"/>
            <a:endParaRPr lang="en-US" sz="3600" dirty="0" smtClean="0">
              <a:latin typeface="Optima"/>
              <a:cs typeface="Optima"/>
            </a:endParaRPr>
          </a:p>
          <a:p>
            <a:pPr lvl="0"/>
            <a:r>
              <a:rPr lang="en-US" sz="3600" dirty="0" smtClean="0">
                <a:latin typeface="Optima"/>
                <a:cs typeface="Optima"/>
              </a:rPr>
              <a:t> </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271</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Railroad Crossings</a:t>
            </a:r>
            <a:endParaRPr lang="en-US" sz="3600" dirty="0">
              <a:latin typeface="Optima ExtraBlack"/>
              <a:cs typeface="Optima ExtraBlack"/>
            </a:endParaRPr>
          </a:p>
        </p:txBody>
      </p:sp>
      <p:sp>
        <p:nvSpPr>
          <p:cNvPr id="9" name="TextBox 8"/>
          <p:cNvSpPr txBox="1"/>
          <p:nvPr/>
        </p:nvSpPr>
        <p:spPr>
          <a:xfrm>
            <a:off x="412546" y="1689637"/>
            <a:ext cx="8358756" cy="5304016"/>
          </a:xfrm>
          <a:prstGeom prst="rect">
            <a:avLst/>
          </a:prstGeom>
          <a:noFill/>
        </p:spPr>
        <p:txBody>
          <a:bodyPr wrap="square" rtlCol="0">
            <a:spAutoFit/>
          </a:bodyPr>
          <a:lstStyle/>
          <a:p>
            <a:pPr>
              <a:lnSpc>
                <a:spcPts val="4000"/>
              </a:lnSpc>
            </a:pPr>
            <a:r>
              <a:rPr lang="en-US" sz="3600" dirty="0" smtClean="0">
                <a:latin typeface="Optima"/>
                <a:cs typeface="Optima"/>
              </a:rPr>
              <a:t>Railroad crossings (and any other elevation changes) should be reviewed daily when moving long loads with low ground clearance.</a:t>
            </a:r>
          </a:p>
          <a:p>
            <a:pPr>
              <a:lnSpc>
                <a:spcPts val="4000"/>
              </a:lnSpc>
            </a:pPr>
            <a:endParaRPr lang="en-US" sz="3600" dirty="0" smtClean="0">
              <a:latin typeface="Optima"/>
              <a:cs typeface="Optima"/>
            </a:endParaRPr>
          </a:p>
          <a:p>
            <a:pPr lvl="0">
              <a:lnSpc>
                <a:spcPts val="4000"/>
              </a:lnSpc>
            </a:pPr>
            <a:r>
              <a:rPr lang="en-US" sz="3600" dirty="0" smtClean="0">
                <a:latin typeface="Optima"/>
                <a:cs typeface="Optima"/>
              </a:rPr>
              <a:t>Railroad crossings and emergency numbers from each of them should be included on the route survey.</a:t>
            </a:r>
          </a:p>
          <a:p>
            <a:pPr lvl="0"/>
            <a:endParaRPr lang="en-US" sz="3600" dirty="0" smtClean="0">
              <a:latin typeface="Optima"/>
              <a:cs typeface="Optima"/>
            </a:endParaRPr>
          </a:p>
          <a:p>
            <a:pPr lvl="0"/>
            <a:r>
              <a:rPr lang="en-US" sz="3600" dirty="0" smtClean="0">
                <a:latin typeface="Optima"/>
                <a:cs typeface="Optima"/>
              </a:rPr>
              <a:t> </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272</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Railroad Crossings</a:t>
            </a:r>
            <a:endParaRPr lang="en-US" sz="3600" dirty="0">
              <a:latin typeface="Optima ExtraBlack"/>
              <a:cs typeface="Optima ExtraBlack"/>
            </a:endParaRPr>
          </a:p>
        </p:txBody>
      </p:sp>
      <p:sp>
        <p:nvSpPr>
          <p:cNvPr id="9" name="TextBox 8"/>
          <p:cNvSpPr txBox="1"/>
          <p:nvPr/>
        </p:nvSpPr>
        <p:spPr>
          <a:xfrm>
            <a:off x="412546" y="1689637"/>
            <a:ext cx="8358756" cy="4524316"/>
          </a:xfrm>
          <a:prstGeom prst="rect">
            <a:avLst/>
          </a:prstGeom>
          <a:noFill/>
        </p:spPr>
        <p:txBody>
          <a:bodyPr wrap="square" rtlCol="0">
            <a:spAutoFit/>
          </a:bodyPr>
          <a:lstStyle/>
          <a:p>
            <a:r>
              <a:rPr lang="en-US" sz="3600" dirty="0" smtClean="0">
                <a:latin typeface="Optima"/>
                <a:cs typeface="Optima"/>
              </a:rPr>
              <a:t>Railroad crossings may be active or passive.</a:t>
            </a:r>
          </a:p>
          <a:p>
            <a:endParaRPr lang="en-US" sz="3600" dirty="0" smtClean="0">
              <a:latin typeface="Optima"/>
              <a:cs typeface="Optima"/>
            </a:endParaRPr>
          </a:p>
          <a:p>
            <a:r>
              <a:rPr lang="en-US" sz="3600" dirty="0" smtClean="0">
                <a:latin typeface="Optima"/>
                <a:cs typeface="Optima"/>
              </a:rPr>
              <a:t>Special care must be taken at passive crossings (those </a:t>
            </a:r>
            <a:r>
              <a:rPr lang="en-US" sz="3600" b="1" i="1" dirty="0" smtClean="0">
                <a:latin typeface="Optima"/>
                <a:cs typeface="Optima"/>
              </a:rPr>
              <a:t>without</a:t>
            </a:r>
            <a:r>
              <a:rPr lang="en-US" sz="3600" dirty="0" smtClean="0">
                <a:latin typeface="Optima"/>
                <a:cs typeface="Optima"/>
              </a:rPr>
              <a:t> gates, lights, or other active warning devices).</a:t>
            </a:r>
          </a:p>
          <a:p>
            <a:pPr lvl="0"/>
            <a:endParaRPr lang="en-US" sz="3600" dirty="0" smtClean="0">
              <a:latin typeface="Optima"/>
              <a:cs typeface="Optima"/>
            </a:endParaRPr>
          </a:p>
          <a:p>
            <a:pPr lvl="0"/>
            <a:endParaRPr lang="en-US" sz="3600" dirty="0" smtClean="0">
              <a:latin typeface="Optima"/>
              <a:cs typeface="Optima"/>
            </a:endParaRPr>
          </a:p>
          <a:p>
            <a:pPr lvl="0"/>
            <a:r>
              <a:rPr lang="en-US" sz="3600" dirty="0" smtClean="0">
                <a:latin typeface="Optima"/>
                <a:cs typeface="Optima"/>
              </a:rPr>
              <a:t> </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273</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Railroad Crossing Emergency</a:t>
            </a:r>
            <a:endParaRPr lang="en-US" sz="3600" dirty="0">
              <a:latin typeface="Optima ExtraBlack"/>
              <a:cs typeface="Optima ExtraBlack"/>
            </a:endParaRPr>
          </a:p>
        </p:txBody>
      </p:sp>
      <p:sp>
        <p:nvSpPr>
          <p:cNvPr id="9" name="TextBox 8"/>
          <p:cNvSpPr txBox="1"/>
          <p:nvPr/>
        </p:nvSpPr>
        <p:spPr>
          <a:xfrm>
            <a:off x="412546" y="1689637"/>
            <a:ext cx="8358756" cy="5883662"/>
          </a:xfrm>
          <a:prstGeom prst="rect">
            <a:avLst/>
          </a:prstGeom>
          <a:noFill/>
        </p:spPr>
        <p:txBody>
          <a:bodyPr wrap="square" rtlCol="0">
            <a:spAutoFit/>
          </a:bodyPr>
          <a:lstStyle/>
          <a:p>
            <a:pPr>
              <a:lnSpc>
                <a:spcPts val="4100"/>
              </a:lnSpc>
            </a:pPr>
            <a:r>
              <a:rPr lang="en-US" sz="3600" dirty="0" smtClean="0">
                <a:latin typeface="Optima"/>
                <a:cs typeface="Optima"/>
              </a:rPr>
              <a:t>If the load stalls or hangs up at a crossing:</a:t>
            </a:r>
          </a:p>
          <a:p>
            <a:pPr>
              <a:lnSpc>
                <a:spcPts val="3500"/>
              </a:lnSpc>
            </a:pPr>
            <a:endParaRPr lang="en-US" sz="3600" dirty="0" smtClean="0">
              <a:latin typeface="Optima"/>
              <a:cs typeface="Optima"/>
            </a:endParaRPr>
          </a:p>
          <a:p>
            <a:pPr marL="742950" indent="-742950">
              <a:lnSpc>
                <a:spcPts val="4100"/>
              </a:lnSpc>
              <a:buAutoNum type="arabicPeriod"/>
            </a:pPr>
            <a:r>
              <a:rPr lang="en-US" sz="3600" dirty="0" smtClean="0">
                <a:latin typeface="Optima"/>
                <a:cs typeface="Optima"/>
              </a:rPr>
              <a:t>Get out of the vehicle and off the tracks.</a:t>
            </a:r>
          </a:p>
          <a:p>
            <a:pPr marL="742950" indent="-742950">
              <a:lnSpc>
                <a:spcPts val="4100"/>
              </a:lnSpc>
              <a:buAutoNum type="arabicPeriod"/>
            </a:pPr>
            <a:r>
              <a:rPr lang="en-US" sz="3600" dirty="0" smtClean="0">
                <a:latin typeface="Optima"/>
                <a:cs typeface="Optima"/>
              </a:rPr>
              <a:t>Move away from the tracks—Toward the oncoming train and away from the tracks at a 45-degree angle.</a:t>
            </a:r>
          </a:p>
          <a:p>
            <a:pPr lvl="0"/>
            <a:endParaRPr lang="en-US" sz="3600" dirty="0" smtClean="0">
              <a:latin typeface="Optima"/>
              <a:cs typeface="Optima"/>
            </a:endParaRPr>
          </a:p>
          <a:p>
            <a:pPr lvl="0"/>
            <a:endParaRPr lang="en-US" sz="3600" dirty="0" smtClean="0">
              <a:latin typeface="Optima"/>
              <a:cs typeface="Optima"/>
            </a:endParaRPr>
          </a:p>
          <a:p>
            <a:pPr lvl="0"/>
            <a:r>
              <a:rPr lang="en-US" sz="3600" dirty="0" smtClean="0">
                <a:latin typeface="Optima"/>
                <a:cs typeface="Optima"/>
              </a:rPr>
              <a:t> </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274</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Railroad Crossing Emergency</a:t>
            </a:r>
            <a:endParaRPr lang="en-US" sz="3600" dirty="0">
              <a:latin typeface="Optima ExtraBlack"/>
              <a:cs typeface="Optima ExtraBlack"/>
            </a:endParaRPr>
          </a:p>
        </p:txBody>
      </p:sp>
      <p:sp>
        <p:nvSpPr>
          <p:cNvPr id="9" name="TextBox 8"/>
          <p:cNvSpPr txBox="1"/>
          <p:nvPr/>
        </p:nvSpPr>
        <p:spPr>
          <a:xfrm>
            <a:off x="412546" y="1689637"/>
            <a:ext cx="8358756" cy="4298613"/>
          </a:xfrm>
          <a:prstGeom prst="rect">
            <a:avLst/>
          </a:prstGeom>
          <a:noFill/>
        </p:spPr>
        <p:txBody>
          <a:bodyPr wrap="square" rtlCol="0">
            <a:spAutoFit/>
          </a:bodyPr>
          <a:lstStyle/>
          <a:p>
            <a:pPr marL="742950" indent="-742950">
              <a:lnSpc>
                <a:spcPts val="4000"/>
              </a:lnSpc>
              <a:buAutoNum type="arabicPeriod" startAt="3"/>
            </a:pPr>
            <a:r>
              <a:rPr lang="en-US" sz="3600" dirty="0" smtClean="0">
                <a:latin typeface="Optima"/>
                <a:cs typeface="Optima"/>
              </a:rPr>
              <a:t>Locate the emergency phone number (from the route survey, the P/EVOs own pre-trip information, and/or at the crossing itself). </a:t>
            </a:r>
          </a:p>
          <a:p>
            <a:pPr marL="742950" indent="-742950">
              <a:lnSpc>
                <a:spcPts val="4000"/>
              </a:lnSpc>
              <a:buAutoNum type="arabicPeriod" startAt="3"/>
            </a:pPr>
            <a:r>
              <a:rPr lang="en-US" sz="3600" dirty="0" smtClean="0">
                <a:latin typeface="Optima"/>
                <a:cs typeface="Optima"/>
              </a:rPr>
              <a:t>Call for help! In addition to the railroad company, call 911 and local authorities, or request a specific person do it.</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275</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276</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5632312"/>
          </a:xfrm>
          <a:prstGeom prst="rect">
            <a:avLst/>
          </a:prstGeom>
          <a:noFill/>
        </p:spPr>
        <p:txBody>
          <a:bodyPr wrap="square" rtlCol="0">
            <a:spAutoFit/>
          </a:bodyPr>
          <a:lstStyle/>
          <a:p>
            <a:pPr lvl="0"/>
            <a:r>
              <a:rPr lang="en-US" sz="3600" dirty="0" smtClean="0">
                <a:latin typeface="Optima"/>
                <a:cs typeface="Optima"/>
              </a:rPr>
              <a:t>When escorting a load with low ground clearance, what must P/EVOs do </a:t>
            </a:r>
            <a:r>
              <a:rPr lang="en-US" sz="3600" i="1" dirty="0" smtClean="0">
                <a:latin typeface="Optima"/>
                <a:cs typeface="Optima"/>
              </a:rPr>
              <a:t>daily</a:t>
            </a:r>
            <a:r>
              <a:rPr lang="en-US" sz="3600" dirty="0" smtClean="0">
                <a:latin typeface="Optima"/>
                <a:cs typeface="Optima"/>
              </a:rPr>
              <a:t>?</a:t>
            </a:r>
          </a:p>
          <a:p>
            <a:pPr lvl="0"/>
            <a:endParaRPr lang="en-US" sz="3600" dirty="0" smtClean="0">
              <a:latin typeface="Optima"/>
              <a:cs typeface="Optima"/>
            </a:endParaRPr>
          </a:p>
          <a:p>
            <a:pPr lvl="0"/>
            <a:r>
              <a:rPr lang="en-US" sz="3600" dirty="0" smtClean="0">
                <a:latin typeface="Optima"/>
                <a:cs typeface="Optima"/>
              </a:rPr>
              <a:t>How long does it take a train to stop? Do freight trains and passenger trains differ dramatically in stopping distance?</a:t>
            </a:r>
          </a:p>
          <a:p>
            <a:pPr lvl="0"/>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a:p>
            <a:pPr lvl="0"/>
            <a:r>
              <a:rPr lang="en-US" sz="3600" dirty="0" smtClean="0">
                <a:latin typeface="Optima"/>
                <a:cs typeface="Optima"/>
              </a:rPr>
              <a:t> </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277</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586767"/>
            <a:ext cx="8358756" cy="5560497"/>
          </a:xfrm>
          <a:prstGeom prst="rect">
            <a:avLst/>
          </a:prstGeom>
          <a:noFill/>
        </p:spPr>
        <p:txBody>
          <a:bodyPr wrap="square" rtlCol="0">
            <a:spAutoFit/>
          </a:bodyPr>
          <a:lstStyle/>
          <a:p>
            <a:pPr lvl="0">
              <a:lnSpc>
                <a:spcPts val="4000"/>
              </a:lnSpc>
            </a:pPr>
            <a:r>
              <a:rPr lang="en-US" sz="3600" dirty="0" smtClean="0">
                <a:latin typeface="Optima"/>
                <a:cs typeface="Optima"/>
              </a:rPr>
              <a:t>What are two types of railroad crossings?</a:t>
            </a:r>
          </a:p>
          <a:p>
            <a:pPr lvl="0">
              <a:lnSpc>
                <a:spcPts val="2500"/>
              </a:lnSpc>
            </a:pPr>
            <a:endParaRPr lang="en-US" sz="3600" dirty="0" smtClean="0">
              <a:latin typeface="Optima"/>
              <a:cs typeface="Optima"/>
            </a:endParaRPr>
          </a:p>
          <a:p>
            <a:pPr lvl="0">
              <a:lnSpc>
                <a:spcPts val="4000"/>
              </a:lnSpc>
            </a:pPr>
            <a:r>
              <a:rPr lang="en-US" sz="3600" dirty="0" smtClean="0">
                <a:latin typeface="Optima"/>
                <a:cs typeface="Optima"/>
              </a:rPr>
              <a:t>Where should the load stop in relation to the tracks? How does this affect where the P/EVOs should be?</a:t>
            </a:r>
          </a:p>
          <a:p>
            <a:pPr lvl="0">
              <a:lnSpc>
                <a:spcPts val="2500"/>
              </a:lnSpc>
            </a:pPr>
            <a:endParaRPr lang="en-US" sz="3600" dirty="0" smtClean="0">
              <a:latin typeface="Optima"/>
              <a:cs typeface="Optima"/>
            </a:endParaRPr>
          </a:p>
          <a:p>
            <a:pPr lvl="0">
              <a:lnSpc>
                <a:spcPts val="4000"/>
              </a:lnSpc>
            </a:pPr>
            <a:r>
              <a:rPr lang="en-US" sz="3600" dirty="0" smtClean="0">
                <a:latin typeface="Optima"/>
                <a:cs typeface="Optima"/>
              </a:rPr>
              <a:t>What must be done if a load becomes lodged at a railroad crossing?</a:t>
            </a:r>
          </a:p>
          <a:p>
            <a:pPr lvl="0"/>
            <a:endParaRPr lang="en-US" sz="3600" dirty="0" smtClean="0">
              <a:latin typeface="Optima"/>
              <a:cs typeface="Optima"/>
            </a:endParaRPr>
          </a:p>
          <a:p>
            <a:pPr lvl="0"/>
            <a:r>
              <a:rPr lang="en-US" sz="3600" dirty="0" smtClean="0">
                <a:latin typeface="Optima"/>
                <a:cs typeface="Optima"/>
              </a:rPr>
              <a:t> </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278</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4524316"/>
          </a:xfrm>
          <a:prstGeom prst="rect">
            <a:avLst/>
          </a:prstGeom>
          <a:noFill/>
        </p:spPr>
        <p:txBody>
          <a:bodyPr wrap="square" rtlCol="0">
            <a:spAutoFit/>
          </a:bodyPr>
          <a:lstStyle/>
          <a:p>
            <a:pPr lvl="0"/>
            <a:r>
              <a:rPr lang="en-US" sz="3600" dirty="0" smtClean="0">
                <a:latin typeface="Optima"/>
                <a:cs typeface="Optima"/>
              </a:rPr>
              <a:t>What information about railroad crossings should be included in a route survey?</a:t>
            </a:r>
          </a:p>
          <a:p>
            <a:pPr lvl="0"/>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a:p>
            <a:pPr lvl="0"/>
            <a:r>
              <a:rPr lang="en-US" sz="3600" dirty="0" smtClean="0">
                <a:latin typeface="Optima"/>
                <a:cs typeface="Optima"/>
              </a:rPr>
              <a:t> </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279</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General Information</a:t>
            </a:r>
            <a:endParaRPr lang="en-US" sz="3600" dirty="0">
              <a:latin typeface="Optima ExtraBlack"/>
              <a:cs typeface="Optima ExtraBlack"/>
            </a:endParaRPr>
          </a:p>
        </p:txBody>
      </p:sp>
      <p:sp>
        <p:nvSpPr>
          <p:cNvPr id="4" name="TextBox 3"/>
          <p:cNvSpPr txBox="1"/>
          <p:nvPr/>
        </p:nvSpPr>
        <p:spPr>
          <a:xfrm>
            <a:off x="313734" y="1638862"/>
            <a:ext cx="8472642" cy="2308324"/>
          </a:xfrm>
          <a:prstGeom prst="rect">
            <a:avLst/>
          </a:prstGeom>
          <a:noFill/>
        </p:spPr>
        <p:txBody>
          <a:bodyPr wrap="square" rtlCol="0">
            <a:spAutoFit/>
          </a:bodyPr>
          <a:lstStyle/>
          <a:p>
            <a:r>
              <a:rPr lang="en-US" sz="3600" dirty="0" smtClean="0">
                <a:solidFill>
                  <a:srgbClr val="FFFFFF"/>
                </a:solidFill>
                <a:latin typeface="Optima"/>
              </a:rPr>
              <a:t>Pilot/escort operations are administered by various agencies and this, too, varies from State-to-State.</a:t>
            </a:r>
          </a:p>
          <a:p>
            <a:endParaRPr lang="en-US" sz="3600" dirty="0" smtClean="0">
              <a:solidFill>
                <a:srgbClr val="FFFFFF"/>
              </a:solidFill>
              <a:latin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28</a:t>
            </a:fld>
            <a:endParaRPr lang="en-US"/>
          </a:p>
        </p:txBody>
      </p:sp>
    </p:spTree>
    <p:extLst>
      <p:ext uri="{BB962C8B-B14F-4D97-AF65-F5344CB8AC3E}">
        <p14:creationId xmlns:p14="http://schemas.microsoft.com/office/powerpoint/2010/main" val="265514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760219"/>
            <a:ext cx="3815832" cy="2585323"/>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Railroad Safety Reminders</a:t>
            </a:r>
            <a:endParaRPr lang="en-US" sz="4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280</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Railroad Safety Reminders</a:t>
            </a:r>
            <a:endParaRPr lang="en-US" sz="3600" dirty="0">
              <a:latin typeface="Optima ExtraBlack"/>
              <a:cs typeface="Optima ExtraBlack"/>
            </a:endParaRPr>
          </a:p>
        </p:txBody>
      </p:sp>
      <p:sp>
        <p:nvSpPr>
          <p:cNvPr id="9" name="TextBox 8"/>
          <p:cNvSpPr txBox="1"/>
          <p:nvPr/>
        </p:nvSpPr>
        <p:spPr>
          <a:xfrm>
            <a:off x="364166" y="1689637"/>
            <a:ext cx="8358756" cy="3970318"/>
          </a:xfrm>
          <a:prstGeom prst="rect">
            <a:avLst/>
          </a:prstGeom>
          <a:noFill/>
        </p:spPr>
        <p:txBody>
          <a:bodyPr wrap="square" rtlCol="0">
            <a:spAutoFit/>
          </a:bodyPr>
          <a:lstStyle/>
          <a:p>
            <a:pPr lvl="0"/>
            <a:r>
              <a:rPr lang="en-US" sz="3600" dirty="0" smtClean="0">
                <a:latin typeface="Optima"/>
                <a:cs typeface="Optima"/>
              </a:rPr>
              <a:t>Never race a train to a crossing.</a:t>
            </a:r>
          </a:p>
          <a:p>
            <a:pPr lvl="0"/>
            <a:endParaRPr lang="en-US" sz="3600" dirty="0" smtClean="0">
              <a:latin typeface="Optima"/>
              <a:cs typeface="Optima"/>
            </a:endParaRPr>
          </a:p>
          <a:p>
            <a:pPr lvl="0"/>
            <a:r>
              <a:rPr lang="en-US" sz="3600" dirty="0" smtClean="0">
                <a:latin typeface="Optima"/>
                <a:cs typeface="Optima"/>
              </a:rPr>
              <a:t>Remember some vehicles must come to a complete stop at railroad crossings (School and transit buses, hazmat loads, and tankers, for example). </a:t>
            </a: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281</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Railroad Safety Reminders</a:t>
            </a:r>
            <a:endParaRPr lang="en-US" sz="3600" dirty="0">
              <a:latin typeface="Optima ExtraBlack"/>
              <a:cs typeface="Optima ExtraBlack"/>
            </a:endParaRPr>
          </a:p>
        </p:txBody>
      </p:sp>
      <p:sp>
        <p:nvSpPr>
          <p:cNvPr id="9" name="TextBox 8"/>
          <p:cNvSpPr txBox="1"/>
          <p:nvPr/>
        </p:nvSpPr>
        <p:spPr>
          <a:xfrm>
            <a:off x="364166" y="1689637"/>
            <a:ext cx="8358756" cy="3416320"/>
          </a:xfrm>
          <a:prstGeom prst="rect">
            <a:avLst/>
          </a:prstGeom>
          <a:noFill/>
        </p:spPr>
        <p:txBody>
          <a:bodyPr wrap="square" rtlCol="0">
            <a:spAutoFit/>
          </a:bodyPr>
          <a:lstStyle/>
          <a:p>
            <a:pPr lvl="0"/>
            <a:r>
              <a:rPr lang="en-US" sz="3600" dirty="0" smtClean="0">
                <a:latin typeface="Optima"/>
                <a:cs typeface="Optima"/>
              </a:rPr>
              <a:t>Look up and down the tracks. </a:t>
            </a:r>
          </a:p>
          <a:p>
            <a:pPr lvl="0"/>
            <a:endParaRPr lang="en-US" sz="3600" dirty="0" smtClean="0">
              <a:latin typeface="Optima"/>
              <a:cs typeface="Optima"/>
            </a:endParaRPr>
          </a:p>
          <a:p>
            <a:pPr lvl="0"/>
            <a:r>
              <a:rPr lang="en-US" sz="3600" dirty="0" smtClean="0">
                <a:latin typeface="Optima"/>
                <a:cs typeface="Optima"/>
              </a:rPr>
              <a:t>Don’t expect to hear a train with engine and cab sounds present.</a:t>
            </a:r>
          </a:p>
          <a:p>
            <a:pPr lvl="0"/>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282</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Railroad Safety Reminders</a:t>
            </a:r>
            <a:endParaRPr lang="en-US" sz="3600" dirty="0">
              <a:latin typeface="Optima ExtraBlack"/>
              <a:cs typeface="Optima ExtraBlack"/>
            </a:endParaRPr>
          </a:p>
        </p:txBody>
      </p:sp>
      <p:sp>
        <p:nvSpPr>
          <p:cNvPr id="9" name="TextBox 8"/>
          <p:cNvSpPr txBox="1"/>
          <p:nvPr/>
        </p:nvSpPr>
        <p:spPr>
          <a:xfrm>
            <a:off x="364166" y="1689637"/>
            <a:ext cx="8358756" cy="5858014"/>
          </a:xfrm>
          <a:prstGeom prst="rect">
            <a:avLst/>
          </a:prstGeom>
          <a:noFill/>
        </p:spPr>
        <p:txBody>
          <a:bodyPr wrap="square" rtlCol="0">
            <a:spAutoFit/>
          </a:bodyPr>
          <a:lstStyle/>
          <a:p>
            <a:pPr lvl="0">
              <a:lnSpc>
                <a:spcPts val="4000"/>
              </a:lnSpc>
            </a:pPr>
            <a:r>
              <a:rPr lang="en-US" sz="3600" dirty="0" smtClean="0">
                <a:latin typeface="Optima"/>
                <a:cs typeface="Optima"/>
              </a:rPr>
              <a:t>Multiple tracks require multiple checks and much more time to cross.</a:t>
            </a:r>
          </a:p>
          <a:p>
            <a:pPr lvl="0">
              <a:lnSpc>
                <a:spcPts val="4000"/>
              </a:lnSpc>
            </a:pPr>
            <a:endParaRPr lang="en-US" sz="3600" dirty="0" smtClean="0">
              <a:latin typeface="Optima"/>
              <a:cs typeface="Optima"/>
            </a:endParaRPr>
          </a:p>
          <a:p>
            <a:pPr lvl="0">
              <a:lnSpc>
                <a:spcPts val="4000"/>
              </a:lnSpc>
            </a:pPr>
            <a:r>
              <a:rPr lang="en-US" sz="3600" dirty="0" smtClean="0">
                <a:latin typeface="Optima"/>
                <a:cs typeface="Optima"/>
              </a:rPr>
              <a:t>Beware of obstructions that may block the view of an approaching train (vegetation, buildings, standing railcars or moving trains on other tracks, for example).</a:t>
            </a:r>
          </a:p>
          <a:p>
            <a:pPr lvl="0"/>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283</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Railroad Safety Reminders</a:t>
            </a:r>
            <a:endParaRPr lang="en-US" sz="3600" dirty="0">
              <a:latin typeface="Optima ExtraBlack"/>
              <a:cs typeface="Optima ExtraBlack"/>
            </a:endParaRPr>
          </a:p>
        </p:txBody>
      </p:sp>
      <p:sp>
        <p:nvSpPr>
          <p:cNvPr id="9" name="TextBox 8"/>
          <p:cNvSpPr txBox="1"/>
          <p:nvPr/>
        </p:nvSpPr>
        <p:spPr>
          <a:xfrm>
            <a:off x="364166" y="1689637"/>
            <a:ext cx="8358756" cy="2862322"/>
          </a:xfrm>
          <a:prstGeom prst="rect">
            <a:avLst/>
          </a:prstGeom>
          <a:noFill/>
        </p:spPr>
        <p:txBody>
          <a:bodyPr wrap="square" rtlCol="0">
            <a:spAutoFit/>
          </a:bodyPr>
          <a:lstStyle/>
          <a:p>
            <a:pPr lvl="0"/>
            <a:r>
              <a:rPr lang="en-US" sz="3600" dirty="0" smtClean="0">
                <a:latin typeface="Optima"/>
                <a:cs typeface="Optima"/>
              </a:rPr>
              <a:t>Load must be able to cross all tracks without changing gears, braking, or stopping.</a:t>
            </a:r>
          </a:p>
          <a:p>
            <a:pPr lvl="0"/>
            <a:endParaRPr lang="en-US" sz="3600" dirty="0" smtClean="0">
              <a:latin typeface="Optima"/>
              <a:cs typeface="Optima"/>
            </a:endParaRPr>
          </a:p>
          <a:p>
            <a:pPr lvl="0"/>
            <a:r>
              <a:rPr lang="en-US" sz="3600" dirty="0" smtClean="0">
                <a:latin typeface="Optima"/>
                <a:cs typeface="Optima"/>
              </a:rPr>
              <a:t>Expect a train on any track at any time.</a:t>
            </a: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284</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A note about notifications</a:t>
            </a:r>
            <a:endParaRPr lang="en-US" sz="3600" dirty="0">
              <a:latin typeface="Optima ExtraBlack"/>
              <a:cs typeface="Optima ExtraBlack"/>
            </a:endParaRPr>
          </a:p>
        </p:txBody>
      </p:sp>
      <p:sp>
        <p:nvSpPr>
          <p:cNvPr id="9" name="TextBox 8"/>
          <p:cNvSpPr txBox="1"/>
          <p:nvPr/>
        </p:nvSpPr>
        <p:spPr>
          <a:xfrm>
            <a:off x="364166" y="1689637"/>
            <a:ext cx="8358756" cy="2308324"/>
          </a:xfrm>
          <a:prstGeom prst="rect">
            <a:avLst/>
          </a:prstGeom>
          <a:noFill/>
        </p:spPr>
        <p:txBody>
          <a:bodyPr wrap="square" rtlCol="0">
            <a:spAutoFit/>
          </a:bodyPr>
          <a:lstStyle/>
          <a:p>
            <a:pPr lvl="0"/>
            <a:r>
              <a:rPr lang="en-US" sz="3600" dirty="0" smtClean="0">
                <a:latin typeface="Optima"/>
                <a:cs typeface="Optima"/>
              </a:rPr>
              <a:t>When notifications are required (often specified on permits), it is the carrier/load driver who is required to make those notifications.</a:t>
            </a: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285</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1283439"/>
            <a:ext cx="3815832" cy="1538883"/>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Five</a:t>
            </a:r>
          </a:p>
          <a:p>
            <a:pPr algn="ctr"/>
            <a:r>
              <a:rPr lang="en-US" sz="4000" b="1" dirty="0" smtClean="0">
                <a:solidFill>
                  <a:srgbClr val="F9E3D2"/>
                </a:solidFill>
                <a:latin typeface="Britannic Bold"/>
                <a:cs typeface="Britannic Bold"/>
              </a:rPr>
              <a:t>Lesson Six</a:t>
            </a:r>
            <a:endParaRPr lang="en-US" sz="4000" b="1" dirty="0">
              <a:solidFill>
                <a:srgbClr val="F9E3D2"/>
              </a:solidFill>
              <a:latin typeface="Britannic Bold"/>
              <a:cs typeface="Britannic Bold"/>
            </a:endParaRPr>
          </a:p>
        </p:txBody>
      </p:sp>
      <p:sp>
        <p:nvSpPr>
          <p:cNvPr id="3" name="TextBox 2"/>
          <p:cNvSpPr txBox="1"/>
          <p:nvPr/>
        </p:nvSpPr>
        <p:spPr>
          <a:xfrm>
            <a:off x="4494956" y="2432276"/>
            <a:ext cx="4649043" cy="2831544"/>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Emergency procedures</a:t>
            </a:r>
          </a:p>
          <a:p>
            <a:pPr>
              <a:lnSpc>
                <a:spcPct val="150000"/>
              </a:lnSpc>
              <a:buFont typeface="Arial"/>
              <a:buChar char="•"/>
            </a:pPr>
            <a:r>
              <a:rPr lang="en-US" sz="2400" b="1" dirty="0" smtClean="0">
                <a:latin typeface="Optima"/>
                <a:cs typeface="Optima"/>
              </a:rPr>
              <a:t>Traffic emergencies</a:t>
            </a:r>
          </a:p>
          <a:p>
            <a:pPr>
              <a:lnSpc>
                <a:spcPct val="150000"/>
              </a:lnSpc>
              <a:buFont typeface="Arial"/>
              <a:buChar char="•"/>
            </a:pPr>
            <a:r>
              <a:rPr lang="en-US" sz="2400" b="1" dirty="0" smtClean="0">
                <a:latin typeface="Optima"/>
                <a:cs typeface="Optima"/>
              </a:rPr>
              <a:t>Vehicle emergencies</a:t>
            </a: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286</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Emergency Procedures</a:t>
            </a:r>
            <a:endParaRPr lang="en-US" sz="3600" dirty="0">
              <a:latin typeface="Optima ExtraBlack"/>
              <a:cs typeface="Optima ExtraBlack"/>
            </a:endParaRPr>
          </a:p>
        </p:txBody>
      </p:sp>
      <p:sp>
        <p:nvSpPr>
          <p:cNvPr id="9" name="TextBox 8"/>
          <p:cNvSpPr txBox="1"/>
          <p:nvPr/>
        </p:nvSpPr>
        <p:spPr>
          <a:xfrm>
            <a:off x="364166" y="1689637"/>
            <a:ext cx="8358756" cy="4524316"/>
          </a:xfrm>
          <a:prstGeom prst="rect">
            <a:avLst/>
          </a:prstGeom>
          <a:noFill/>
        </p:spPr>
        <p:txBody>
          <a:bodyPr wrap="square" rtlCol="0">
            <a:spAutoFit/>
          </a:bodyPr>
          <a:lstStyle/>
          <a:p>
            <a:pPr lvl="0"/>
            <a:r>
              <a:rPr lang="en-US" sz="3600" dirty="0" smtClean="0">
                <a:latin typeface="Optima"/>
                <a:cs typeface="Optima"/>
              </a:rPr>
              <a:t>What is an emergency?</a:t>
            </a:r>
          </a:p>
          <a:p>
            <a:pPr lvl="0"/>
            <a:endParaRPr lang="en-US" sz="3600" dirty="0" smtClean="0">
              <a:latin typeface="Optima"/>
              <a:cs typeface="Optima"/>
            </a:endParaRPr>
          </a:p>
          <a:p>
            <a:pPr lvl="0"/>
            <a:r>
              <a:rPr lang="en-US" sz="3600" dirty="0" smtClean="0">
                <a:latin typeface="Optima"/>
                <a:cs typeface="Optima"/>
              </a:rPr>
              <a:t>An emergency is unexpected.</a:t>
            </a:r>
          </a:p>
          <a:p>
            <a:pPr lvl="0"/>
            <a:endParaRPr lang="en-US" sz="3600" dirty="0" smtClean="0">
              <a:latin typeface="Optima"/>
              <a:cs typeface="Optima"/>
            </a:endParaRPr>
          </a:p>
          <a:p>
            <a:pPr lvl="0"/>
            <a:r>
              <a:rPr lang="en-US" sz="3600" dirty="0" smtClean="0">
                <a:latin typeface="Optima"/>
                <a:cs typeface="Optima"/>
              </a:rPr>
              <a:t>An emergency threatens a population; the threat may be real or possible.</a:t>
            </a:r>
          </a:p>
          <a:p>
            <a:pPr lvl="0"/>
            <a:endParaRPr lang="en-US" sz="3600" dirty="0" smtClean="0">
              <a:latin typeface="Optima"/>
              <a:cs typeface="Optima"/>
            </a:endParaRPr>
          </a:p>
          <a:p>
            <a:pPr lvl="0"/>
            <a:r>
              <a:rPr lang="en-US" sz="3600" dirty="0" smtClean="0">
                <a:latin typeface="Optima"/>
                <a:cs typeface="Optima"/>
              </a:rPr>
              <a:t> </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287</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Emergency Procedures</a:t>
            </a:r>
            <a:endParaRPr lang="en-US" sz="3600" dirty="0">
              <a:latin typeface="Optima ExtraBlack"/>
              <a:cs typeface="Optima ExtraBlack"/>
            </a:endParaRPr>
          </a:p>
        </p:txBody>
      </p:sp>
      <p:sp>
        <p:nvSpPr>
          <p:cNvPr id="9" name="TextBox 8"/>
          <p:cNvSpPr txBox="1"/>
          <p:nvPr/>
        </p:nvSpPr>
        <p:spPr>
          <a:xfrm>
            <a:off x="364166" y="1689637"/>
            <a:ext cx="8358756" cy="5304016"/>
          </a:xfrm>
          <a:prstGeom prst="rect">
            <a:avLst/>
          </a:prstGeom>
          <a:noFill/>
        </p:spPr>
        <p:txBody>
          <a:bodyPr wrap="square" rtlCol="0">
            <a:spAutoFit/>
          </a:bodyPr>
          <a:lstStyle/>
          <a:p>
            <a:pPr lvl="0">
              <a:lnSpc>
                <a:spcPts val="4000"/>
              </a:lnSpc>
            </a:pPr>
            <a:r>
              <a:rPr lang="en-US" sz="3600" dirty="0" smtClean="0">
                <a:latin typeface="Optima"/>
                <a:cs typeface="Optima"/>
              </a:rPr>
              <a:t>Emergencies demand a rapid, sometimes immediate response.</a:t>
            </a:r>
          </a:p>
          <a:p>
            <a:pPr lvl="0">
              <a:lnSpc>
                <a:spcPts val="4000"/>
              </a:lnSpc>
            </a:pPr>
            <a:endParaRPr lang="en-US" sz="3600" dirty="0" smtClean="0">
              <a:latin typeface="Optima"/>
              <a:cs typeface="Optima"/>
            </a:endParaRPr>
          </a:p>
          <a:p>
            <a:pPr lvl="0">
              <a:lnSpc>
                <a:spcPts val="4000"/>
              </a:lnSpc>
            </a:pPr>
            <a:r>
              <a:rPr lang="en-US" sz="3600" dirty="0" smtClean="0">
                <a:latin typeface="Optima"/>
                <a:cs typeface="Optima"/>
              </a:rPr>
              <a:t>Responses made by the load movement team </a:t>
            </a:r>
            <a:r>
              <a:rPr lang="en-US" sz="3600" b="1" dirty="0" smtClean="0">
                <a:latin typeface="Optima"/>
                <a:cs typeface="Optima"/>
              </a:rPr>
              <a:t>will either reduce or enhance </a:t>
            </a:r>
            <a:r>
              <a:rPr lang="en-US" sz="3600" dirty="0" smtClean="0">
                <a:latin typeface="Optima"/>
                <a:cs typeface="Optima"/>
              </a:rPr>
              <a:t>an emergency. Managing risk is a key to reducing emergencies and their impacts.</a:t>
            </a:r>
          </a:p>
          <a:p>
            <a:pPr lvl="0"/>
            <a:endParaRPr lang="en-US" sz="3600" dirty="0" smtClean="0">
              <a:latin typeface="Optima"/>
              <a:cs typeface="Optima"/>
            </a:endParaRPr>
          </a:p>
          <a:p>
            <a:pPr lvl="0"/>
            <a:r>
              <a:rPr lang="en-US" sz="3600" dirty="0" smtClean="0">
                <a:latin typeface="Optima"/>
                <a:cs typeface="Optima"/>
              </a:rPr>
              <a:t> </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288</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Emergency Procedures</a:t>
            </a:r>
            <a:endParaRPr lang="en-US" sz="3600" dirty="0">
              <a:latin typeface="Optima ExtraBlack"/>
              <a:cs typeface="Optima ExtraBlack"/>
            </a:endParaRPr>
          </a:p>
        </p:txBody>
      </p:sp>
      <p:sp>
        <p:nvSpPr>
          <p:cNvPr id="9" name="TextBox 8"/>
          <p:cNvSpPr txBox="1"/>
          <p:nvPr/>
        </p:nvSpPr>
        <p:spPr>
          <a:xfrm>
            <a:off x="364166" y="1689637"/>
            <a:ext cx="8358756" cy="3970318"/>
          </a:xfrm>
          <a:prstGeom prst="rect">
            <a:avLst/>
          </a:prstGeom>
          <a:noFill/>
        </p:spPr>
        <p:txBody>
          <a:bodyPr wrap="square" rtlCol="0">
            <a:spAutoFit/>
          </a:bodyPr>
          <a:lstStyle/>
          <a:p>
            <a:pPr lvl="0"/>
            <a:r>
              <a:rPr lang="en-US" sz="3600" dirty="0" smtClean="0">
                <a:latin typeface="Optima"/>
                <a:cs typeface="Optima"/>
              </a:rPr>
              <a:t>The importance of the response to an emergency is the primary reason P/EVOs must </a:t>
            </a:r>
            <a:r>
              <a:rPr lang="en-US" sz="3600" b="1" dirty="0" smtClean="0">
                <a:latin typeface="Optima"/>
                <a:cs typeface="Optima"/>
              </a:rPr>
              <a:t>discuss emergency responses and contingency plans </a:t>
            </a:r>
            <a:r>
              <a:rPr lang="en-US" sz="3600" dirty="0" smtClean="0">
                <a:latin typeface="Optima"/>
                <a:cs typeface="Optima"/>
              </a:rPr>
              <a:t>with all members of the load movement team.</a:t>
            </a:r>
          </a:p>
          <a:p>
            <a:pPr lvl="0"/>
            <a:endParaRPr lang="en-US" sz="3600" dirty="0" smtClean="0">
              <a:latin typeface="Optima"/>
              <a:cs typeface="Optima"/>
            </a:endParaRPr>
          </a:p>
          <a:p>
            <a:pPr lvl="0"/>
            <a:r>
              <a:rPr lang="en-US" sz="3600" dirty="0" smtClean="0">
                <a:latin typeface="Optima"/>
                <a:cs typeface="Optima"/>
              </a:rPr>
              <a:t> </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289</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General Information</a:t>
            </a:r>
            <a:endParaRPr lang="en-US" sz="3600" dirty="0">
              <a:latin typeface="Optima ExtraBlack"/>
              <a:cs typeface="Optima ExtraBlack"/>
            </a:endParaRPr>
          </a:p>
        </p:txBody>
      </p:sp>
      <p:sp>
        <p:nvSpPr>
          <p:cNvPr id="4" name="TextBox 3"/>
          <p:cNvSpPr txBox="1"/>
          <p:nvPr/>
        </p:nvSpPr>
        <p:spPr>
          <a:xfrm>
            <a:off x="313734" y="1638862"/>
            <a:ext cx="8472642" cy="4001095"/>
          </a:xfrm>
          <a:prstGeom prst="rect">
            <a:avLst/>
          </a:prstGeom>
          <a:noFill/>
        </p:spPr>
        <p:txBody>
          <a:bodyPr wrap="square" rtlCol="0">
            <a:spAutoFit/>
          </a:bodyPr>
          <a:lstStyle/>
          <a:p>
            <a:r>
              <a:rPr lang="en-US" sz="3400" dirty="0" smtClean="0">
                <a:latin typeface="Optima"/>
                <a:cs typeface="Optima"/>
              </a:rPr>
              <a:t>FHWA maintains a list of all State permit offices (and Canadian provinces) that includes websites and telephone numbers. </a:t>
            </a:r>
          </a:p>
          <a:p>
            <a:endParaRPr lang="en-US" sz="3400" dirty="0">
              <a:latin typeface="Optima"/>
              <a:cs typeface="Optima"/>
            </a:endParaRPr>
          </a:p>
          <a:p>
            <a:endParaRPr lang="en-US" sz="3400" dirty="0" smtClean="0">
              <a:latin typeface="Optima"/>
              <a:cs typeface="Optima"/>
            </a:endParaRPr>
          </a:p>
          <a:p>
            <a:r>
              <a:rPr lang="en-US" sz="2800" smtClean="0">
                <a:latin typeface="Optima"/>
                <a:cs typeface="Optima"/>
              </a:rPr>
              <a:t>Link</a:t>
            </a:r>
            <a:r>
              <a:rPr lang="en-US" sz="2800" dirty="0" smtClean="0">
                <a:latin typeface="Optima"/>
                <a:cs typeface="Optima"/>
              </a:rPr>
              <a:t>: </a:t>
            </a:r>
          </a:p>
          <a:p>
            <a:r>
              <a:rPr lang="en-US" sz="2800" dirty="0" smtClean="0">
                <a:latin typeface="Optima"/>
                <a:cs typeface="Optima"/>
              </a:rPr>
              <a:t>http://www.ops.fhwa.dot.gov/freight/sw/permit_report/index.htm </a:t>
            </a:r>
            <a:r>
              <a:rPr lang="en-US" sz="2800" dirty="0" smtClean="0">
                <a:solidFill>
                  <a:srgbClr val="FFFFFF"/>
                </a:solidFill>
                <a:latin typeface="Optima"/>
                <a:cs typeface="Optima"/>
              </a:rPr>
              <a:t> </a:t>
            </a:r>
            <a:endParaRPr lang="en-US" sz="2800" dirty="0">
              <a:solidFill>
                <a:srgbClr val="FFFFFF"/>
              </a:solidFill>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29</a:t>
            </a:fld>
            <a:endParaRPr lang="en-US"/>
          </a:p>
        </p:txBody>
      </p:sp>
    </p:spTree>
    <p:extLst>
      <p:ext uri="{BB962C8B-B14F-4D97-AF65-F5344CB8AC3E}">
        <p14:creationId xmlns:p14="http://schemas.microsoft.com/office/powerpoint/2010/main" val="265514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Types of Emergencies</a:t>
            </a:r>
            <a:endParaRPr lang="en-US" sz="3600" dirty="0">
              <a:latin typeface="Optima ExtraBlack"/>
              <a:cs typeface="Optima ExtraBlack"/>
            </a:endParaRPr>
          </a:p>
        </p:txBody>
      </p:sp>
      <p:sp>
        <p:nvSpPr>
          <p:cNvPr id="9" name="TextBox 8"/>
          <p:cNvSpPr txBox="1"/>
          <p:nvPr/>
        </p:nvSpPr>
        <p:spPr>
          <a:xfrm>
            <a:off x="364166" y="1689637"/>
            <a:ext cx="8358756" cy="4524315"/>
          </a:xfrm>
          <a:prstGeom prst="rect">
            <a:avLst/>
          </a:prstGeom>
          <a:noFill/>
        </p:spPr>
        <p:txBody>
          <a:bodyPr wrap="square" rtlCol="0">
            <a:spAutoFit/>
          </a:bodyPr>
          <a:lstStyle/>
          <a:p>
            <a:pPr lvl="0"/>
            <a:r>
              <a:rPr lang="en-US" sz="3600" dirty="0" smtClean="0">
                <a:latin typeface="Optima"/>
                <a:cs typeface="Optima"/>
              </a:rPr>
              <a:t>Emergencies that are most common when moving oversize loads can be categorized as:</a:t>
            </a:r>
          </a:p>
          <a:p>
            <a:pPr lvl="0"/>
            <a:endParaRPr lang="en-US" sz="3600" dirty="0" smtClean="0">
              <a:latin typeface="Optima"/>
              <a:cs typeface="Optima"/>
            </a:endParaRPr>
          </a:p>
          <a:p>
            <a:pPr lvl="0" algn="ctr"/>
            <a:r>
              <a:rPr lang="en-US" sz="3600" dirty="0" smtClean="0">
                <a:latin typeface="Optima"/>
                <a:cs typeface="Optima"/>
              </a:rPr>
              <a:t>Traffic Emergencies</a:t>
            </a:r>
          </a:p>
          <a:p>
            <a:pPr lvl="0" algn="ctr"/>
            <a:r>
              <a:rPr lang="en-US" sz="3600" dirty="0" smtClean="0">
                <a:latin typeface="Optima"/>
                <a:cs typeface="Optima"/>
              </a:rPr>
              <a:t>or</a:t>
            </a:r>
          </a:p>
          <a:p>
            <a:pPr lvl="0" algn="ctr"/>
            <a:r>
              <a:rPr lang="en-US" sz="3600" dirty="0" smtClean="0">
                <a:latin typeface="Optima"/>
                <a:cs typeface="Optima"/>
              </a:rPr>
              <a:t>Vehicle Emergencies</a:t>
            </a: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290</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Traffic Emergencies</a:t>
            </a:r>
            <a:endParaRPr lang="en-US" sz="3600" dirty="0">
              <a:latin typeface="Optima ExtraBlack"/>
              <a:cs typeface="Optima ExtraBlack"/>
            </a:endParaRPr>
          </a:p>
        </p:txBody>
      </p:sp>
      <p:sp>
        <p:nvSpPr>
          <p:cNvPr id="9" name="TextBox 8"/>
          <p:cNvSpPr txBox="1"/>
          <p:nvPr/>
        </p:nvSpPr>
        <p:spPr>
          <a:xfrm>
            <a:off x="364166" y="1689637"/>
            <a:ext cx="8358756" cy="4093428"/>
          </a:xfrm>
          <a:prstGeom prst="rect">
            <a:avLst/>
          </a:prstGeom>
          <a:noFill/>
        </p:spPr>
        <p:txBody>
          <a:bodyPr wrap="square" rtlCol="0">
            <a:spAutoFit/>
          </a:bodyPr>
          <a:lstStyle/>
          <a:p>
            <a:pPr lvl="0"/>
            <a:r>
              <a:rPr lang="en-US" sz="3600" dirty="0" smtClean="0">
                <a:latin typeface="Optima"/>
                <a:cs typeface="Optima"/>
              </a:rPr>
              <a:t>When faced with a traffic emergency, drivers have two choices:</a:t>
            </a:r>
          </a:p>
          <a:p>
            <a:pPr lvl="0"/>
            <a:endParaRPr lang="en-US" sz="3600" dirty="0" smtClean="0">
              <a:latin typeface="Optima"/>
              <a:cs typeface="Optima"/>
            </a:endParaRPr>
          </a:p>
          <a:p>
            <a:pPr lvl="0"/>
            <a:r>
              <a:rPr lang="en-US" sz="4000" b="1" dirty="0" smtClean="0">
                <a:latin typeface="Optima"/>
                <a:cs typeface="Optima"/>
              </a:rPr>
              <a:t>Stop</a:t>
            </a:r>
            <a:r>
              <a:rPr lang="en-US" sz="3600" dirty="0" smtClean="0">
                <a:latin typeface="Optima"/>
                <a:cs typeface="Optima"/>
              </a:rPr>
              <a:t> before hitting a vehicle or object, or</a:t>
            </a:r>
          </a:p>
          <a:p>
            <a:pPr lvl="0"/>
            <a:r>
              <a:rPr lang="en-US" sz="4000" b="1" dirty="0" smtClean="0">
                <a:latin typeface="Optima"/>
                <a:cs typeface="Optima"/>
              </a:rPr>
              <a:t>Steer</a:t>
            </a:r>
            <a:r>
              <a:rPr lang="en-US" sz="3600" dirty="0" smtClean="0">
                <a:latin typeface="Optima"/>
                <a:cs typeface="Optima"/>
              </a:rPr>
              <a:t> around a vehicle or object.</a:t>
            </a: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291</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Traffic Emergencies</a:t>
            </a:r>
            <a:endParaRPr lang="en-US" sz="3600" dirty="0">
              <a:latin typeface="Optima ExtraBlack"/>
              <a:cs typeface="Optima ExtraBlack"/>
            </a:endParaRPr>
          </a:p>
        </p:txBody>
      </p:sp>
      <p:sp>
        <p:nvSpPr>
          <p:cNvPr id="9" name="TextBox 8"/>
          <p:cNvSpPr txBox="1"/>
          <p:nvPr/>
        </p:nvSpPr>
        <p:spPr>
          <a:xfrm>
            <a:off x="364166" y="1689637"/>
            <a:ext cx="8358756" cy="3416320"/>
          </a:xfrm>
          <a:prstGeom prst="rect">
            <a:avLst/>
          </a:prstGeom>
          <a:noFill/>
        </p:spPr>
        <p:txBody>
          <a:bodyPr wrap="square" rtlCol="0">
            <a:spAutoFit/>
          </a:bodyPr>
          <a:lstStyle/>
          <a:p>
            <a:pPr lvl="0"/>
            <a:r>
              <a:rPr lang="en-US" sz="3600" dirty="0" smtClean="0">
                <a:latin typeface="Optima"/>
                <a:cs typeface="Optima"/>
              </a:rPr>
              <a:t>The importance of adequate following distance in an emergency is clear. In fact, adequate following distance is </a:t>
            </a:r>
            <a:r>
              <a:rPr lang="en-US" sz="3600" b="1" dirty="0" smtClean="0">
                <a:latin typeface="Optima"/>
                <a:cs typeface="Optima"/>
              </a:rPr>
              <a:t>the most effective strategy a driver can use </a:t>
            </a:r>
            <a:r>
              <a:rPr lang="en-US" sz="3600" dirty="0" smtClean="0">
                <a:latin typeface="Optima"/>
                <a:cs typeface="Optima"/>
              </a:rPr>
              <a:t>to avoid and/or minimize negative effects of both traffic and vehicle emergencies.</a:t>
            </a: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292</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Vehicle Emergencies</a:t>
            </a:r>
            <a:endParaRPr lang="en-US" sz="3600" dirty="0">
              <a:latin typeface="Optima ExtraBlack"/>
              <a:cs typeface="Optima ExtraBlack"/>
            </a:endParaRPr>
          </a:p>
        </p:txBody>
      </p:sp>
      <p:sp>
        <p:nvSpPr>
          <p:cNvPr id="9" name="TextBox 8"/>
          <p:cNvSpPr txBox="1"/>
          <p:nvPr/>
        </p:nvSpPr>
        <p:spPr>
          <a:xfrm>
            <a:off x="364166" y="1689637"/>
            <a:ext cx="8358756" cy="4909036"/>
          </a:xfrm>
          <a:prstGeom prst="rect">
            <a:avLst/>
          </a:prstGeom>
          <a:noFill/>
        </p:spPr>
        <p:txBody>
          <a:bodyPr wrap="square" rtlCol="0">
            <a:spAutoFit/>
          </a:bodyPr>
          <a:lstStyle/>
          <a:p>
            <a:pPr lvl="0">
              <a:lnSpc>
                <a:spcPts val="4100"/>
              </a:lnSpc>
            </a:pPr>
            <a:r>
              <a:rPr lang="en-US" sz="3600" dirty="0" smtClean="0">
                <a:latin typeface="Optima"/>
                <a:cs typeface="Optima"/>
              </a:rPr>
              <a:t>Vehicle  emergencies include brake failure, tire failure, skids, fire, and other problems.</a:t>
            </a:r>
          </a:p>
          <a:p>
            <a:pPr lvl="0">
              <a:lnSpc>
                <a:spcPts val="3500"/>
              </a:lnSpc>
            </a:pPr>
            <a:endParaRPr lang="en-US" sz="3600" dirty="0" smtClean="0">
              <a:latin typeface="Optima"/>
              <a:cs typeface="Optima"/>
            </a:endParaRPr>
          </a:p>
          <a:p>
            <a:pPr lvl="0">
              <a:lnSpc>
                <a:spcPts val="4100"/>
              </a:lnSpc>
            </a:pPr>
            <a:r>
              <a:rPr lang="en-US" sz="3600" dirty="0" smtClean="0">
                <a:latin typeface="Optima"/>
                <a:cs typeface="Optima"/>
              </a:rPr>
              <a:t>Always having an escape route in mind, and creating as much space as possible between vehicles reduces the impact of vehicle failures.</a:t>
            </a: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293</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Emergency Roadside Parking</a:t>
            </a:r>
            <a:endParaRPr lang="en-US" sz="3600" dirty="0">
              <a:latin typeface="Optima ExtraBlack"/>
              <a:cs typeface="Optima ExtraBlack"/>
            </a:endParaRPr>
          </a:p>
        </p:txBody>
      </p:sp>
      <p:sp>
        <p:nvSpPr>
          <p:cNvPr id="9" name="TextBox 8"/>
          <p:cNvSpPr txBox="1"/>
          <p:nvPr/>
        </p:nvSpPr>
        <p:spPr>
          <a:xfrm>
            <a:off x="364166" y="1689637"/>
            <a:ext cx="8358756" cy="2308324"/>
          </a:xfrm>
          <a:prstGeom prst="rect">
            <a:avLst/>
          </a:prstGeom>
          <a:noFill/>
        </p:spPr>
        <p:txBody>
          <a:bodyPr wrap="square" rtlCol="0">
            <a:spAutoFit/>
          </a:bodyPr>
          <a:lstStyle/>
          <a:p>
            <a:pPr lvl="0"/>
            <a:r>
              <a:rPr lang="en-US" sz="3600" dirty="0" smtClean="0">
                <a:latin typeface="Optima"/>
                <a:cs typeface="Optima"/>
              </a:rPr>
              <a:t>It is vital that P/EVOs give adequate warning to motorists especially when in hilly or curvy terrain or during nighttime operations.</a:t>
            </a: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294</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Emergency Roadside Parking</a:t>
            </a:r>
            <a:endParaRPr lang="en-US" sz="3600" dirty="0">
              <a:latin typeface="Optima ExtraBlack"/>
              <a:cs typeface="Optima ExtraBlack"/>
            </a:endParaRPr>
          </a:p>
        </p:txBody>
      </p:sp>
      <p:sp>
        <p:nvSpPr>
          <p:cNvPr id="9" name="TextBox 8"/>
          <p:cNvSpPr txBox="1"/>
          <p:nvPr/>
        </p:nvSpPr>
        <p:spPr>
          <a:xfrm>
            <a:off x="364166" y="1689637"/>
            <a:ext cx="8358756" cy="4852610"/>
          </a:xfrm>
          <a:prstGeom prst="rect">
            <a:avLst/>
          </a:prstGeom>
          <a:noFill/>
        </p:spPr>
        <p:txBody>
          <a:bodyPr wrap="square" rtlCol="0">
            <a:spAutoFit/>
          </a:bodyPr>
          <a:lstStyle/>
          <a:p>
            <a:pPr lvl="0">
              <a:lnSpc>
                <a:spcPts val="4100"/>
              </a:lnSpc>
            </a:pPr>
            <a:r>
              <a:rPr lang="en-US" sz="3600" dirty="0" smtClean="0">
                <a:latin typeface="Optima"/>
                <a:cs typeface="Optima"/>
              </a:rPr>
              <a:t>P/EVOs must assist the load driver in getting the oversize load as far off the roadway as possible when continued movement is too hazardous. </a:t>
            </a:r>
          </a:p>
          <a:p>
            <a:pPr lvl="0">
              <a:lnSpc>
                <a:spcPts val="3000"/>
              </a:lnSpc>
            </a:pPr>
            <a:endParaRPr lang="en-US" sz="3600" dirty="0" smtClean="0">
              <a:latin typeface="Optima"/>
              <a:cs typeface="Optima"/>
            </a:endParaRPr>
          </a:p>
          <a:p>
            <a:pPr lvl="0">
              <a:lnSpc>
                <a:spcPts val="4100"/>
              </a:lnSpc>
            </a:pPr>
            <a:r>
              <a:rPr lang="en-US" sz="3600" dirty="0" smtClean="0">
                <a:latin typeface="Optima"/>
                <a:cs typeface="Optima"/>
              </a:rPr>
              <a:t>At the same time, the P/EVO (especially the rear) must alert approaching motorists of the hazard.  </a:t>
            </a: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295</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Emergency Roadside Parking</a:t>
            </a:r>
            <a:endParaRPr lang="en-US" sz="3600" dirty="0">
              <a:latin typeface="Optima ExtraBlack"/>
              <a:cs typeface="Optima ExtraBlack"/>
            </a:endParaRPr>
          </a:p>
        </p:txBody>
      </p:sp>
      <p:sp>
        <p:nvSpPr>
          <p:cNvPr id="9" name="TextBox 8"/>
          <p:cNvSpPr txBox="1"/>
          <p:nvPr/>
        </p:nvSpPr>
        <p:spPr>
          <a:xfrm>
            <a:off x="364166" y="1575337"/>
            <a:ext cx="8516944" cy="4414029"/>
          </a:xfrm>
          <a:prstGeom prst="rect">
            <a:avLst/>
          </a:prstGeom>
          <a:noFill/>
        </p:spPr>
        <p:txBody>
          <a:bodyPr wrap="square" rtlCol="0">
            <a:spAutoFit/>
          </a:bodyPr>
          <a:lstStyle/>
          <a:p>
            <a:pPr lvl="0">
              <a:lnSpc>
                <a:spcPts val="3900"/>
              </a:lnSpc>
            </a:pPr>
            <a:r>
              <a:rPr lang="en-US" sz="3600" dirty="0" smtClean="0">
                <a:latin typeface="Optima"/>
                <a:cs typeface="Optima"/>
              </a:rPr>
              <a:t>All drivers should wear hardhats (as required by the States) and shall wear high visibility </a:t>
            </a:r>
            <a:r>
              <a:rPr lang="en-US" sz="3600" dirty="0">
                <a:latin typeface="Optima"/>
                <a:cs typeface="Optima"/>
              </a:rPr>
              <a:t>garments (as required by the MUTCD Section 6D.03) </a:t>
            </a:r>
            <a:r>
              <a:rPr lang="en-US" sz="3600" dirty="0" smtClean="0">
                <a:latin typeface="Optima"/>
                <a:cs typeface="Optima"/>
              </a:rPr>
              <a:t>during roadside operations.</a:t>
            </a:r>
          </a:p>
          <a:p>
            <a:pPr lvl="0">
              <a:lnSpc>
                <a:spcPts val="2500"/>
              </a:lnSpc>
            </a:pPr>
            <a:endParaRPr lang="en-US" sz="3600" dirty="0" smtClean="0">
              <a:latin typeface="Optima"/>
              <a:cs typeface="Optima"/>
            </a:endParaRPr>
          </a:p>
          <a:p>
            <a:pPr lvl="0">
              <a:lnSpc>
                <a:spcPts val="3900"/>
              </a:lnSpc>
            </a:pPr>
            <a:r>
              <a:rPr lang="en-US" sz="3600" dirty="0" smtClean="0">
                <a:latin typeface="Optima"/>
                <a:cs typeface="Optima"/>
              </a:rPr>
              <a:t>All members of the load movement team should know the location of warning devices and their proper use.</a:t>
            </a:r>
          </a:p>
        </p:txBody>
      </p:sp>
      <p:sp>
        <p:nvSpPr>
          <p:cNvPr id="3" name="Slide Number Placeholder 2"/>
          <p:cNvSpPr>
            <a:spLocks noGrp="1"/>
          </p:cNvSpPr>
          <p:nvPr>
            <p:ph type="sldNum" sz="quarter" idx="12"/>
          </p:nvPr>
        </p:nvSpPr>
        <p:spPr/>
        <p:txBody>
          <a:bodyPr/>
          <a:lstStyle/>
          <a:p>
            <a:fld id="{1D72EBF8-7CF5-44B7-B2BF-E22DE4D0703D}" type="slidenum">
              <a:rPr lang="en-US" smtClean="0"/>
              <a:pPr/>
              <a:t>296</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Emergency Roadside Parking</a:t>
            </a:r>
            <a:endParaRPr lang="en-US" sz="3600" dirty="0">
              <a:latin typeface="Optima ExtraBlack"/>
              <a:cs typeface="Optima ExtraBlack"/>
            </a:endParaRPr>
          </a:p>
        </p:txBody>
      </p:sp>
      <p:sp>
        <p:nvSpPr>
          <p:cNvPr id="9" name="TextBox 8"/>
          <p:cNvSpPr txBox="1"/>
          <p:nvPr/>
        </p:nvSpPr>
        <p:spPr>
          <a:xfrm>
            <a:off x="364166" y="1689637"/>
            <a:ext cx="8358756" cy="3970318"/>
          </a:xfrm>
          <a:prstGeom prst="rect">
            <a:avLst/>
          </a:prstGeom>
          <a:noFill/>
        </p:spPr>
        <p:txBody>
          <a:bodyPr wrap="square" rtlCol="0">
            <a:spAutoFit/>
          </a:bodyPr>
          <a:lstStyle/>
          <a:p>
            <a:pPr lvl="0"/>
            <a:r>
              <a:rPr lang="en-US" sz="3600" dirty="0" smtClean="0">
                <a:latin typeface="Optima"/>
                <a:cs typeface="Optima"/>
              </a:rPr>
              <a:t>P/EVOs must assist with the immediate deployment of warning devices (reflectors, flares, cones, etc.)</a:t>
            </a:r>
          </a:p>
          <a:p>
            <a:pPr lvl="0"/>
            <a:endParaRPr lang="en-US" sz="3600" dirty="0" smtClean="0">
              <a:latin typeface="Optima"/>
              <a:cs typeface="Optima"/>
            </a:endParaRPr>
          </a:p>
          <a:p>
            <a:r>
              <a:rPr lang="en-US" sz="3600" dirty="0" smtClean="0">
                <a:latin typeface="Optima"/>
                <a:cs typeface="Optima"/>
              </a:rPr>
              <a:t>All vehicles involved with the movement of the load should turn on emergency flashers.</a:t>
            </a: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297</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Emergency Roadside Parking</a:t>
            </a:r>
            <a:endParaRPr lang="en-US" sz="3600" dirty="0">
              <a:latin typeface="Optima ExtraBlack"/>
              <a:cs typeface="Optima ExtraBlack"/>
            </a:endParaRPr>
          </a:p>
        </p:txBody>
      </p:sp>
      <p:sp>
        <p:nvSpPr>
          <p:cNvPr id="9" name="TextBox 8"/>
          <p:cNvSpPr txBox="1"/>
          <p:nvPr/>
        </p:nvSpPr>
        <p:spPr>
          <a:xfrm>
            <a:off x="364166" y="1689637"/>
            <a:ext cx="8358756" cy="2308324"/>
          </a:xfrm>
          <a:prstGeom prst="rect">
            <a:avLst/>
          </a:prstGeom>
          <a:noFill/>
        </p:spPr>
        <p:txBody>
          <a:bodyPr wrap="square" rtlCol="0">
            <a:spAutoFit/>
          </a:bodyPr>
          <a:lstStyle/>
          <a:p>
            <a:pPr lvl="0"/>
            <a:r>
              <a:rPr lang="en-US" sz="3600" dirty="0" smtClean="0">
                <a:latin typeface="Optima"/>
                <a:cs typeface="Optima"/>
              </a:rPr>
              <a:t>P/EVOs must control traffic around the disabled load or incident scene when necessary and allowed in the jurisdiction.</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298</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Vehicle Emergencies-Fighting Fire</a:t>
            </a:r>
            <a:endParaRPr lang="en-US" sz="3600" dirty="0">
              <a:latin typeface="Optima ExtraBlack"/>
              <a:cs typeface="Optima ExtraBlack"/>
            </a:endParaRPr>
          </a:p>
        </p:txBody>
      </p:sp>
      <p:sp>
        <p:nvSpPr>
          <p:cNvPr id="9" name="TextBox 8"/>
          <p:cNvSpPr txBox="1"/>
          <p:nvPr/>
        </p:nvSpPr>
        <p:spPr>
          <a:xfrm>
            <a:off x="364166" y="1689637"/>
            <a:ext cx="8358756" cy="4524316"/>
          </a:xfrm>
          <a:prstGeom prst="rect">
            <a:avLst/>
          </a:prstGeom>
          <a:noFill/>
        </p:spPr>
        <p:txBody>
          <a:bodyPr wrap="square" rtlCol="0">
            <a:spAutoFit/>
          </a:bodyPr>
          <a:lstStyle/>
          <a:p>
            <a:pPr lvl="0"/>
            <a:r>
              <a:rPr lang="en-US" sz="3600" dirty="0" smtClean="0">
                <a:latin typeface="Optima"/>
                <a:cs typeface="Optima"/>
              </a:rPr>
              <a:t>All P/EVOs must be familiar with the location and operation of fire extinguishers. </a:t>
            </a:r>
          </a:p>
          <a:p>
            <a:pPr lvl="0"/>
            <a:endParaRPr lang="en-US" sz="3600" dirty="0" smtClean="0">
              <a:latin typeface="Optima"/>
              <a:cs typeface="Optima"/>
            </a:endParaRPr>
          </a:p>
          <a:p>
            <a:pPr lvl="0"/>
            <a:r>
              <a:rPr lang="en-US" sz="3600" dirty="0" smtClean="0">
                <a:latin typeface="Optima"/>
                <a:cs typeface="Optima"/>
              </a:rPr>
              <a:t>Avoiding fires starts with the pre-trip inspection and proper maintenance of electrical, fuel, and exhaust systems.</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299</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2"/>
          <p:cNvSpPr>
            <a:spLocks noGrp="1"/>
          </p:cNvSpPr>
          <p:nvPr>
            <p:ph type="body" idx="4294967295"/>
          </p:nvPr>
        </p:nvSpPr>
        <p:spPr>
          <a:xfrm>
            <a:off x="697230" y="2408873"/>
            <a:ext cx="7987983" cy="2128837"/>
          </a:xfrm>
        </p:spPr>
        <p:txBody>
          <a:bodyPr>
            <a:noAutofit/>
          </a:bodyPr>
          <a:lstStyle/>
          <a:p>
            <a:pPr algn="l">
              <a:buSzPct val="87000"/>
              <a:buFont typeface="Wingdings" charset="2"/>
              <a:buChar char="Ø"/>
            </a:pPr>
            <a:r>
              <a:rPr lang="en-US" sz="3600" b="0" dirty="0" smtClean="0">
                <a:effectLst/>
                <a:latin typeface="Optima"/>
                <a:cs typeface="Optima"/>
              </a:rPr>
              <a:t>Student Introductions</a:t>
            </a:r>
          </a:p>
          <a:p>
            <a:pPr algn="l">
              <a:buSzPct val="87000"/>
              <a:buFont typeface="Wingdings" charset="2"/>
              <a:buChar char="Ø"/>
            </a:pPr>
            <a:r>
              <a:rPr lang="en-US" sz="3600" b="0" dirty="0" smtClean="0">
                <a:effectLst/>
                <a:latin typeface="Optima"/>
                <a:cs typeface="Optima"/>
              </a:rPr>
              <a:t>Instructor Introduction</a:t>
            </a:r>
          </a:p>
          <a:p>
            <a:pPr algn="l">
              <a:buSzPct val="87000"/>
              <a:buFont typeface="Wingdings" charset="2"/>
              <a:buChar char="Ø"/>
            </a:pPr>
            <a:r>
              <a:rPr lang="en-US" sz="3600" b="0" dirty="0" smtClean="0">
                <a:effectLst/>
                <a:latin typeface="Optima"/>
                <a:cs typeface="Optima"/>
              </a:rPr>
              <a:t>Course Schedule</a:t>
            </a:r>
          </a:p>
          <a:p>
            <a:pPr>
              <a:buSzPct val="87000"/>
              <a:buNone/>
            </a:pPr>
            <a:endParaRPr lang="en-US" sz="3600" b="0" dirty="0" smtClean="0">
              <a:effectLst/>
              <a:latin typeface="Optima"/>
              <a:cs typeface="Optima"/>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a:t>
            </a:fld>
            <a:endParaRPr lang="en-US" dirty="0"/>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Course Content</a:t>
            </a:r>
            <a:endParaRPr lang="en-US" sz="3600" dirty="0">
              <a:latin typeface="Optima ExtraBlack"/>
              <a:cs typeface="Optima ExtraBlack"/>
            </a:endParaRPr>
          </a:p>
        </p:txBody>
      </p:sp>
    </p:spTree>
    <p:extLst>
      <p:ext uri="{BB962C8B-B14F-4D97-AF65-F5344CB8AC3E}">
        <p14:creationId xmlns:p14="http://schemas.microsoft.com/office/powerpoint/2010/main" val="307107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Certification Examination</a:t>
            </a:r>
            <a:endParaRPr lang="en-US" sz="3600" dirty="0">
              <a:latin typeface="Optima ExtraBlack"/>
              <a:cs typeface="Optima ExtraBlack"/>
            </a:endParaRPr>
          </a:p>
        </p:txBody>
      </p:sp>
      <p:sp>
        <p:nvSpPr>
          <p:cNvPr id="4" name="TextBox 3"/>
          <p:cNvSpPr txBox="1"/>
          <p:nvPr/>
        </p:nvSpPr>
        <p:spPr>
          <a:xfrm>
            <a:off x="379199" y="1678144"/>
            <a:ext cx="8472642" cy="2862322"/>
          </a:xfrm>
          <a:prstGeom prst="rect">
            <a:avLst/>
          </a:prstGeom>
          <a:noFill/>
        </p:spPr>
        <p:txBody>
          <a:bodyPr wrap="square" rtlCol="0">
            <a:spAutoFit/>
          </a:bodyPr>
          <a:lstStyle/>
          <a:p>
            <a:r>
              <a:rPr lang="en-US" sz="3600" dirty="0" smtClean="0">
                <a:solidFill>
                  <a:srgbClr val="FFFFFF"/>
                </a:solidFill>
                <a:latin typeface="Optima"/>
              </a:rPr>
              <a:t>States vary in the type and number of test questions and in the score required to pass the test. There are also differences in the number and type of questions. </a:t>
            </a:r>
            <a:endParaRPr lang="en-US" sz="2800" dirty="0">
              <a:solidFill>
                <a:srgbClr val="FFFFFF"/>
              </a:solidFill>
              <a:latin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30</a:t>
            </a:fld>
            <a:endParaRPr lang="en-US"/>
          </a:p>
        </p:txBody>
      </p:sp>
    </p:spTree>
    <p:extLst>
      <p:ext uri="{BB962C8B-B14F-4D97-AF65-F5344CB8AC3E}">
        <p14:creationId xmlns:p14="http://schemas.microsoft.com/office/powerpoint/2010/main" val="265514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4524316"/>
          </a:xfrm>
          <a:prstGeom prst="rect">
            <a:avLst/>
          </a:prstGeom>
          <a:noFill/>
        </p:spPr>
        <p:txBody>
          <a:bodyPr wrap="square" rtlCol="0">
            <a:spAutoFit/>
          </a:bodyPr>
          <a:lstStyle/>
          <a:p>
            <a:pPr lvl="0"/>
            <a:r>
              <a:rPr lang="en-US" sz="3600" dirty="0" smtClean="0">
                <a:latin typeface="Optima"/>
                <a:cs typeface="Optima"/>
              </a:rPr>
              <a:t>P/EVOs should know basic fire fighting rules, for example, as a matter of personal responsibility if not law.  </a:t>
            </a:r>
          </a:p>
          <a:p>
            <a:pPr lvl="0"/>
            <a:endParaRPr lang="en-US" sz="3600" dirty="0" smtClean="0">
              <a:latin typeface="Optima"/>
              <a:cs typeface="Optima"/>
            </a:endParaRPr>
          </a:p>
          <a:p>
            <a:pPr lvl="0"/>
            <a:r>
              <a:rPr lang="en-US" sz="3600" dirty="0" smtClean="0">
                <a:latin typeface="Optima"/>
                <a:cs typeface="Optima"/>
              </a:rPr>
              <a:t>Never use water on an electrical fire (can produce shock) or on a gasoline fire (water spreads flammable liquids).</a:t>
            </a:r>
          </a:p>
          <a:p>
            <a:pPr lvl="0"/>
            <a:endParaRPr lang="en-US" sz="3600" dirty="0" smtClean="0">
              <a:latin typeface="Optima"/>
              <a:cs typeface="Optima"/>
            </a:endParaRPr>
          </a:p>
          <a:p>
            <a:pPr lvl="0"/>
            <a:endParaRPr lang="en-US" sz="3600" dirty="0" smtClean="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Vehicle Emergencies-Fighting Fire</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300</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5858014"/>
          </a:xfrm>
          <a:prstGeom prst="rect">
            <a:avLst/>
          </a:prstGeom>
          <a:noFill/>
        </p:spPr>
        <p:txBody>
          <a:bodyPr wrap="square" rtlCol="0">
            <a:spAutoFit/>
          </a:bodyPr>
          <a:lstStyle/>
          <a:p>
            <a:pPr lvl="0">
              <a:lnSpc>
                <a:spcPts val="4000"/>
              </a:lnSpc>
            </a:pPr>
            <a:r>
              <a:rPr lang="en-US" sz="3600" dirty="0" smtClean="0">
                <a:latin typeface="Optima"/>
                <a:cs typeface="Optima"/>
              </a:rPr>
              <a:t>If a vehicle catches fire, do NOT pull into a service station.</a:t>
            </a:r>
          </a:p>
          <a:p>
            <a:pPr lvl="0">
              <a:lnSpc>
                <a:spcPts val="4000"/>
              </a:lnSpc>
            </a:pPr>
            <a:endParaRPr lang="en-US" sz="3600" dirty="0" smtClean="0">
              <a:latin typeface="Optima"/>
              <a:cs typeface="Optima"/>
            </a:endParaRPr>
          </a:p>
          <a:p>
            <a:pPr lvl="0">
              <a:lnSpc>
                <a:spcPts val="4000"/>
              </a:lnSpc>
            </a:pPr>
            <a:r>
              <a:rPr lang="en-US" sz="3600" dirty="0" smtClean="0">
                <a:latin typeface="Optima"/>
                <a:cs typeface="Optima"/>
              </a:rPr>
              <a:t>Turn off the engine as soon as possible and do not open the hood. If fire is in cargo area, don’t open the doors. </a:t>
            </a:r>
          </a:p>
          <a:p>
            <a:pPr lvl="0">
              <a:lnSpc>
                <a:spcPts val="4000"/>
              </a:lnSpc>
            </a:pPr>
            <a:endParaRPr lang="en-US" sz="3600" dirty="0" smtClean="0">
              <a:latin typeface="Optima"/>
              <a:cs typeface="Optima"/>
            </a:endParaRPr>
          </a:p>
          <a:p>
            <a:pPr lvl="0">
              <a:lnSpc>
                <a:spcPts val="4000"/>
              </a:lnSpc>
            </a:pPr>
            <a:r>
              <a:rPr lang="en-US" sz="3600" dirty="0" smtClean="0">
                <a:latin typeface="Optima"/>
                <a:cs typeface="Optima"/>
              </a:rPr>
              <a:t>Call 911 immediately. </a:t>
            </a:r>
          </a:p>
          <a:p>
            <a:pPr lvl="0"/>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Vehicle Emergencies-Fighting Fire</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301</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Incidents with Injuries or Fatalities</a:t>
            </a:r>
            <a:endParaRPr lang="en-US" sz="3600" dirty="0">
              <a:latin typeface="Optima ExtraBlack"/>
              <a:cs typeface="Optima ExtraBlack"/>
            </a:endParaRPr>
          </a:p>
        </p:txBody>
      </p:sp>
      <p:sp>
        <p:nvSpPr>
          <p:cNvPr id="9" name="TextBox 8"/>
          <p:cNvSpPr txBox="1"/>
          <p:nvPr/>
        </p:nvSpPr>
        <p:spPr>
          <a:xfrm>
            <a:off x="364166" y="1689637"/>
            <a:ext cx="8358756" cy="6412012"/>
          </a:xfrm>
          <a:prstGeom prst="rect">
            <a:avLst/>
          </a:prstGeom>
          <a:noFill/>
        </p:spPr>
        <p:txBody>
          <a:bodyPr wrap="square" rtlCol="0">
            <a:spAutoFit/>
          </a:bodyPr>
          <a:lstStyle/>
          <a:p>
            <a:pPr lvl="0">
              <a:lnSpc>
                <a:spcPts val="4000"/>
              </a:lnSpc>
            </a:pPr>
            <a:r>
              <a:rPr lang="en-US" sz="3600" dirty="0" smtClean="0">
                <a:latin typeface="Optima"/>
                <a:cs typeface="Optima"/>
              </a:rPr>
              <a:t>Each State has laws and rules about what motorists are required to do in incidents involving injury and/or property damage.</a:t>
            </a:r>
          </a:p>
          <a:p>
            <a:pPr lvl="0">
              <a:lnSpc>
                <a:spcPts val="4000"/>
              </a:lnSpc>
            </a:pPr>
            <a:endParaRPr lang="en-US" sz="3600" dirty="0" smtClean="0">
              <a:latin typeface="Optima"/>
              <a:cs typeface="Optima"/>
            </a:endParaRPr>
          </a:p>
          <a:p>
            <a:pPr lvl="0">
              <a:lnSpc>
                <a:spcPts val="4000"/>
              </a:lnSpc>
            </a:pPr>
            <a:r>
              <a:rPr lang="en-US" sz="3600" dirty="0" smtClean="0">
                <a:latin typeface="Optima"/>
                <a:cs typeface="Optima"/>
              </a:rPr>
              <a:t>As we know, it is the responsibility of all drivers to know these laws and rules in each State in which they operate.</a:t>
            </a:r>
          </a:p>
          <a:p>
            <a:pPr lvl="0"/>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302</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4524316"/>
          </a:xfrm>
          <a:prstGeom prst="rect">
            <a:avLst/>
          </a:prstGeom>
          <a:noFill/>
        </p:spPr>
        <p:txBody>
          <a:bodyPr wrap="square" rtlCol="0">
            <a:spAutoFit/>
          </a:bodyPr>
          <a:lstStyle/>
          <a:p>
            <a:pPr lvl="0"/>
            <a:r>
              <a:rPr lang="en-US" sz="3600" dirty="0" smtClean="0">
                <a:latin typeface="Optima"/>
                <a:cs typeface="Optima"/>
              </a:rPr>
              <a:t>It is also frequently the case that carriers have set procedures for dealing with emergencies and incidents. These procedures should be available to all members of the load movement team. </a:t>
            </a:r>
          </a:p>
          <a:p>
            <a:pPr lvl="0"/>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Incidents with Injuries or Fatalities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303</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304</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3416320"/>
          </a:xfrm>
          <a:prstGeom prst="rect">
            <a:avLst/>
          </a:prstGeom>
          <a:noFill/>
        </p:spPr>
        <p:txBody>
          <a:bodyPr wrap="square" rtlCol="0">
            <a:spAutoFit/>
          </a:bodyPr>
          <a:lstStyle/>
          <a:p>
            <a:pPr lvl="0"/>
            <a:r>
              <a:rPr lang="en-US" sz="3600" dirty="0" smtClean="0">
                <a:latin typeface="Optima"/>
                <a:cs typeface="Optima"/>
              </a:rPr>
              <a:t>What common characteristics do emergencies have?</a:t>
            </a:r>
          </a:p>
          <a:p>
            <a:pPr lvl="0"/>
            <a:endParaRPr lang="en-US" sz="3600" dirty="0" smtClean="0">
              <a:latin typeface="Optima"/>
              <a:cs typeface="Optima"/>
            </a:endParaRPr>
          </a:p>
          <a:p>
            <a:pPr lvl="0"/>
            <a:r>
              <a:rPr lang="en-US" sz="3600" dirty="0" smtClean="0">
                <a:latin typeface="Optima"/>
                <a:cs typeface="Optima"/>
              </a:rPr>
              <a:t>What two options do drivers have when confronting an obstacle in the roadway?</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305</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3970318"/>
          </a:xfrm>
          <a:prstGeom prst="rect">
            <a:avLst/>
          </a:prstGeom>
          <a:noFill/>
        </p:spPr>
        <p:txBody>
          <a:bodyPr wrap="square" rtlCol="0">
            <a:spAutoFit/>
          </a:bodyPr>
          <a:lstStyle/>
          <a:p>
            <a:pPr lvl="0"/>
            <a:r>
              <a:rPr lang="en-US" sz="3600" dirty="0" smtClean="0">
                <a:latin typeface="Optima"/>
                <a:cs typeface="Optima"/>
              </a:rPr>
              <a:t>For P/EVOs, what two types of emergencies are most common? Give examples of each.</a:t>
            </a:r>
          </a:p>
          <a:p>
            <a:pPr lvl="0"/>
            <a:endParaRPr lang="en-US" sz="3600" dirty="0" smtClean="0">
              <a:latin typeface="Optima"/>
              <a:cs typeface="Optima"/>
            </a:endParaRPr>
          </a:p>
          <a:p>
            <a:pPr lvl="0"/>
            <a:r>
              <a:rPr lang="en-US" sz="3600" dirty="0" smtClean="0">
                <a:latin typeface="Optima"/>
                <a:cs typeface="Optima"/>
              </a:rPr>
              <a:t>What must P/EVOs wear during roadside operations?</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306</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4524316"/>
          </a:xfrm>
          <a:prstGeom prst="rect">
            <a:avLst/>
          </a:prstGeom>
          <a:noFill/>
        </p:spPr>
        <p:txBody>
          <a:bodyPr wrap="square" rtlCol="0">
            <a:spAutoFit/>
          </a:bodyPr>
          <a:lstStyle/>
          <a:p>
            <a:pPr lvl="0"/>
            <a:r>
              <a:rPr lang="en-US" sz="3600" dirty="0" smtClean="0">
                <a:latin typeface="Optima"/>
                <a:cs typeface="Optima"/>
              </a:rPr>
              <a:t>How do contingency plans reduce the likelihood and impacts of emergencies?</a:t>
            </a:r>
          </a:p>
          <a:p>
            <a:pPr lvl="0"/>
            <a:endParaRPr lang="en-US" sz="3600" dirty="0" smtClean="0">
              <a:latin typeface="Optima"/>
              <a:cs typeface="Optima"/>
            </a:endParaRPr>
          </a:p>
          <a:p>
            <a:pPr lvl="0"/>
            <a:r>
              <a:rPr lang="en-US" sz="3600" dirty="0" smtClean="0">
                <a:latin typeface="Optima"/>
                <a:cs typeface="Optima"/>
              </a:rPr>
              <a:t>What is the best overall strategy for drivers to minimize likelihood and impacts of traffic and vehicle emergencies?</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307</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1283439"/>
            <a:ext cx="3815832" cy="1538883"/>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Six</a:t>
            </a:r>
          </a:p>
          <a:p>
            <a:pPr algn="ctr"/>
            <a:r>
              <a:rPr lang="en-US" sz="4000" b="1" dirty="0" smtClean="0">
                <a:solidFill>
                  <a:srgbClr val="F9E3D2"/>
                </a:solidFill>
                <a:latin typeface="Britannic Bold"/>
                <a:cs typeface="Britannic Bold"/>
              </a:rPr>
              <a:t>Lesson One</a:t>
            </a:r>
            <a:endParaRPr lang="en-US" sz="4000" b="1" dirty="0">
              <a:solidFill>
                <a:srgbClr val="F9E3D2"/>
              </a:solidFill>
              <a:latin typeface="Britannic Bold"/>
              <a:cs typeface="Britannic Bold"/>
            </a:endParaRPr>
          </a:p>
        </p:txBody>
      </p:sp>
      <p:sp>
        <p:nvSpPr>
          <p:cNvPr id="3" name="TextBox 2"/>
          <p:cNvSpPr txBox="1"/>
          <p:nvPr/>
        </p:nvSpPr>
        <p:spPr>
          <a:xfrm>
            <a:off x="4494956" y="2432276"/>
            <a:ext cx="4649043" cy="2277547"/>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Post-trip responsibilities</a:t>
            </a: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308</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Responsibilities </a:t>
            </a:r>
            <a:endParaRPr lang="en-US" sz="3600" dirty="0">
              <a:latin typeface="Optima ExtraBlack"/>
              <a:cs typeface="Optima ExtraBlack"/>
            </a:endParaRPr>
          </a:p>
        </p:txBody>
      </p:sp>
      <p:sp>
        <p:nvSpPr>
          <p:cNvPr id="9" name="TextBox 8"/>
          <p:cNvSpPr txBox="1"/>
          <p:nvPr/>
        </p:nvSpPr>
        <p:spPr>
          <a:xfrm>
            <a:off x="364166" y="1689637"/>
            <a:ext cx="8358756" cy="5960606"/>
          </a:xfrm>
          <a:prstGeom prst="rect">
            <a:avLst/>
          </a:prstGeom>
          <a:noFill/>
        </p:spPr>
        <p:txBody>
          <a:bodyPr wrap="square" rtlCol="0">
            <a:spAutoFit/>
          </a:bodyPr>
          <a:lstStyle/>
          <a:p>
            <a:pPr lvl="0">
              <a:lnSpc>
                <a:spcPts val="4100"/>
              </a:lnSpc>
            </a:pPr>
            <a:r>
              <a:rPr lang="en-US" sz="3600" dirty="0" smtClean="0">
                <a:latin typeface="Optima"/>
                <a:cs typeface="Optima"/>
              </a:rPr>
              <a:t>Given the idea that P/EVOs projects are prototypical in nature, post-trip review and evaluation are significant learning opportunities.</a:t>
            </a:r>
          </a:p>
          <a:p>
            <a:pPr lvl="0">
              <a:lnSpc>
                <a:spcPts val="3200"/>
              </a:lnSpc>
            </a:pPr>
            <a:endParaRPr lang="en-US" sz="3600" dirty="0" smtClean="0">
              <a:latin typeface="Optima"/>
              <a:cs typeface="Optima"/>
            </a:endParaRPr>
          </a:p>
          <a:p>
            <a:pPr lvl="0">
              <a:lnSpc>
                <a:spcPts val="4100"/>
              </a:lnSpc>
            </a:pPr>
            <a:r>
              <a:rPr lang="en-US" sz="3600" dirty="0" smtClean="0">
                <a:latin typeface="Optima"/>
                <a:cs typeface="Optima"/>
              </a:rPr>
              <a:t>Of equal importance are post-trip vehicle-related responsibilities, and team-related evaluations of the trip.</a:t>
            </a:r>
          </a:p>
          <a:p>
            <a:pPr lvl="0"/>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309</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1283439"/>
            <a:ext cx="3815832" cy="1538883"/>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One</a:t>
            </a:r>
          </a:p>
          <a:p>
            <a:pPr algn="ctr"/>
            <a:r>
              <a:rPr lang="en-US" sz="4000" b="1" dirty="0" smtClean="0">
                <a:solidFill>
                  <a:srgbClr val="F9E3D2"/>
                </a:solidFill>
                <a:latin typeface="Britannic Bold"/>
                <a:cs typeface="Britannic Bold"/>
              </a:rPr>
              <a:t>Lesson Two</a:t>
            </a:r>
            <a:endParaRPr lang="en-US" sz="4000" b="1" dirty="0">
              <a:solidFill>
                <a:srgbClr val="F9E3D2"/>
              </a:solidFill>
              <a:latin typeface="Britannic Bold"/>
              <a:cs typeface="Britannic Bold"/>
            </a:endParaRPr>
          </a:p>
        </p:txBody>
      </p:sp>
      <p:sp>
        <p:nvSpPr>
          <p:cNvPr id="3" name="TextBox 2"/>
          <p:cNvSpPr txBox="1"/>
          <p:nvPr/>
        </p:nvSpPr>
        <p:spPr>
          <a:xfrm>
            <a:off x="4572000" y="1788810"/>
            <a:ext cx="4444709" cy="341632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b="1" dirty="0" smtClean="0">
                <a:latin typeface="Optima"/>
                <a:cs typeface="Optima"/>
              </a:rPr>
              <a:t>P/EVO Industry </a:t>
            </a:r>
            <a:r>
              <a:rPr lang="en-US" sz="2400" b="1" dirty="0">
                <a:latin typeface="Optima"/>
                <a:cs typeface="Optima"/>
              </a:rPr>
              <a:t>B</a:t>
            </a:r>
            <a:r>
              <a:rPr lang="en-US" sz="2400" b="1" dirty="0" smtClean="0">
                <a:latin typeface="Optima"/>
                <a:cs typeface="Optima"/>
              </a:rPr>
              <a:t>ackground</a:t>
            </a:r>
          </a:p>
          <a:p>
            <a:pPr marL="342900" indent="-342900">
              <a:lnSpc>
                <a:spcPct val="150000"/>
              </a:lnSpc>
              <a:buFont typeface="Arial" panose="020B0604020202020204" pitchFamily="34" charset="0"/>
              <a:buChar char="•"/>
            </a:pPr>
            <a:r>
              <a:rPr lang="en-US" sz="2400" b="1" dirty="0" smtClean="0">
                <a:latin typeface="Optima"/>
                <a:cs typeface="Optima"/>
              </a:rPr>
              <a:t>Regulation of Industry</a:t>
            </a:r>
          </a:p>
          <a:p>
            <a:pPr marL="342900" indent="-342900">
              <a:lnSpc>
                <a:spcPct val="150000"/>
              </a:lnSpc>
              <a:buFont typeface="Arial" panose="020B0604020202020204" pitchFamily="34" charset="0"/>
              <a:buChar char="•"/>
            </a:pPr>
            <a:r>
              <a:rPr lang="en-US" sz="2400" b="1" dirty="0" smtClean="0">
                <a:latin typeface="Optima"/>
                <a:cs typeface="Optima"/>
              </a:rPr>
              <a:t>Purpose of P/EVO Certification </a:t>
            </a:r>
          </a:p>
          <a:p>
            <a:pPr marL="342900" indent="-342900">
              <a:lnSpc>
                <a:spcPct val="150000"/>
              </a:lnSpc>
              <a:buFont typeface="Arial" panose="020B0604020202020204" pitchFamily="34" charset="0"/>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31</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2862322"/>
          </a:xfrm>
          <a:prstGeom prst="rect">
            <a:avLst/>
          </a:prstGeom>
          <a:noFill/>
        </p:spPr>
        <p:txBody>
          <a:bodyPr wrap="square" rtlCol="0">
            <a:spAutoFit/>
          </a:bodyPr>
          <a:lstStyle/>
          <a:p>
            <a:pPr lvl="0"/>
            <a:r>
              <a:rPr lang="en-US" sz="3600" dirty="0" smtClean="0">
                <a:latin typeface="Optima"/>
                <a:cs typeface="Optima"/>
              </a:rPr>
              <a:t>Once the load is delivered, the P/EVOs must remove signs and flags, and turn off and/or cover warning lights.</a:t>
            </a:r>
          </a:p>
          <a:p>
            <a:pPr lvl="0"/>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Vehicle and Equipment </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310</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2308324"/>
          </a:xfrm>
          <a:prstGeom prst="rect">
            <a:avLst/>
          </a:prstGeom>
          <a:noFill/>
        </p:spPr>
        <p:txBody>
          <a:bodyPr wrap="square" rtlCol="0">
            <a:spAutoFit/>
          </a:bodyPr>
          <a:lstStyle/>
          <a:p>
            <a:pPr lvl="0"/>
            <a:r>
              <a:rPr lang="en-US" sz="3600" dirty="0" smtClean="0">
                <a:latin typeface="Optima"/>
                <a:cs typeface="Optima"/>
              </a:rPr>
              <a:t>When removing equipment, inspect it for any needed cleaning, repairs, or replacement.</a:t>
            </a:r>
          </a:p>
          <a:p>
            <a:pPr lvl="0"/>
            <a:endParaRPr lang="en-US" sz="3600" dirty="0" smtClean="0">
              <a:latin typeface="Optima"/>
              <a:cs typeface="Optima"/>
            </a:endParaRPr>
          </a:p>
          <a:p>
            <a:pPr lvl="0"/>
            <a:endParaRPr lang="en-US" sz="3600" dirty="0" smtClean="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Vehicle and Equipment </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311</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Documentation &amp; Trip Log </a:t>
            </a:r>
            <a:endParaRPr lang="en-US" sz="3600" dirty="0">
              <a:latin typeface="Optima ExtraBlack"/>
              <a:cs typeface="Optima ExtraBlack"/>
            </a:endParaRPr>
          </a:p>
        </p:txBody>
      </p:sp>
      <p:sp>
        <p:nvSpPr>
          <p:cNvPr id="9" name="TextBox 8"/>
          <p:cNvSpPr txBox="1"/>
          <p:nvPr/>
        </p:nvSpPr>
        <p:spPr>
          <a:xfrm>
            <a:off x="364166" y="1689637"/>
            <a:ext cx="8358756" cy="4524316"/>
          </a:xfrm>
          <a:prstGeom prst="rect">
            <a:avLst/>
          </a:prstGeom>
          <a:noFill/>
        </p:spPr>
        <p:txBody>
          <a:bodyPr wrap="square" rtlCol="0">
            <a:spAutoFit/>
          </a:bodyPr>
          <a:lstStyle/>
          <a:p>
            <a:pPr lvl="0"/>
            <a:r>
              <a:rPr lang="en-US" sz="3600" dirty="0" smtClean="0">
                <a:latin typeface="Optima"/>
                <a:cs typeface="Optima"/>
              </a:rPr>
              <a:t>Once vehicle related tasks are complete, record all data for trip logs. </a:t>
            </a:r>
          </a:p>
          <a:p>
            <a:pPr lvl="0"/>
            <a:endParaRPr lang="en-US" sz="3600" dirty="0" smtClean="0">
              <a:latin typeface="Optima"/>
              <a:cs typeface="Optima"/>
            </a:endParaRPr>
          </a:p>
          <a:p>
            <a:pPr lvl="0"/>
            <a:r>
              <a:rPr lang="en-US" sz="3600" dirty="0" smtClean="0">
                <a:latin typeface="Optima"/>
                <a:cs typeface="Optima"/>
              </a:rPr>
              <a:t>Vehicle mileage, date and time of delivery, names of individuals related to the delivery, exact location of the load when delivered should be recorded. </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312</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5406608"/>
          </a:xfrm>
          <a:prstGeom prst="rect">
            <a:avLst/>
          </a:prstGeom>
          <a:noFill/>
        </p:spPr>
        <p:txBody>
          <a:bodyPr wrap="square" rtlCol="0">
            <a:spAutoFit/>
          </a:bodyPr>
          <a:lstStyle/>
          <a:p>
            <a:pPr lvl="0">
              <a:lnSpc>
                <a:spcPts val="4100"/>
              </a:lnSpc>
            </a:pPr>
            <a:r>
              <a:rPr lang="en-US" sz="3600" dirty="0" smtClean="0">
                <a:latin typeface="Optima"/>
                <a:cs typeface="Optima"/>
              </a:rPr>
              <a:t>Provide all required paperwork to the carrier/load driver upon delivery of the load, or as agreed. </a:t>
            </a:r>
          </a:p>
          <a:p>
            <a:pPr lvl="0">
              <a:lnSpc>
                <a:spcPts val="3000"/>
              </a:lnSpc>
            </a:pPr>
            <a:endParaRPr lang="en-US" sz="3600" dirty="0" smtClean="0">
              <a:latin typeface="Optima"/>
              <a:cs typeface="Optima"/>
            </a:endParaRPr>
          </a:p>
          <a:p>
            <a:pPr lvl="0">
              <a:lnSpc>
                <a:spcPts val="4100"/>
              </a:lnSpc>
            </a:pPr>
            <a:r>
              <a:rPr lang="en-US" sz="3600" dirty="0" smtClean="0">
                <a:latin typeface="Optima"/>
                <a:cs typeface="Optima"/>
              </a:rPr>
              <a:t>Video and audio logs are recommended. Files should be downloaded or otherwise stored, and clearly labeled, regardless of format.</a:t>
            </a:r>
          </a:p>
          <a:p>
            <a:pPr lvl="0"/>
            <a:endParaRPr lang="en-US" sz="3600" dirty="0" smtClean="0">
              <a:latin typeface="Optima"/>
              <a:cs typeface="Optima"/>
            </a:endParaRPr>
          </a:p>
          <a:p>
            <a:pPr lvl="0"/>
            <a:endParaRPr lang="en-US" sz="3600" dirty="0" smtClean="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Documentation &amp; Trip Log </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313</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4909036"/>
          </a:xfrm>
          <a:prstGeom prst="rect">
            <a:avLst/>
          </a:prstGeom>
          <a:noFill/>
        </p:spPr>
        <p:txBody>
          <a:bodyPr wrap="square" rtlCol="0">
            <a:spAutoFit/>
          </a:bodyPr>
          <a:lstStyle/>
          <a:p>
            <a:pPr lvl="0"/>
            <a:r>
              <a:rPr lang="en-US" sz="3600" dirty="0" smtClean="0">
                <a:latin typeface="Optima"/>
                <a:cs typeface="Optima"/>
              </a:rPr>
              <a:t>Documentation of daily pre-trip meetings should be part of the trip log.</a:t>
            </a:r>
          </a:p>
          <a:p>
            <a:pPr lvl="0">
              <a:lnSpc>
                <a:spcPts val="3000"/>
              </a:lnSpc>
            </a:pPr>
            <a:endParaRPr lang="en-US" sz="3600" dirty="0" smtClean="0">
              <a:latin typeface="Optima"/>
              <a:cs typeface="Optima"/>
            </a:endParaRPr>
          </a:p>
          <a:p>
            <a:pPr lvl="0"/>
            <a:r>
              <a:rPr lang="en-US" sz="3600" dirty="0" smtClean="0">
                <a:latin typeface="Optima"/>
                <a:cs typeface="Optima"/>
              </a:rPr>
              <a:t>Video and audio logs are recommended. Files should be downloaded or otherwise stored, and clearly labeled, regardless of format.</a:t>
            </a:r>
          </a:p>
          <a:p>
            <a:pPr lvl="0"/>
            <a:endParaRPr lang="en-US" sz="3600" dirty="0" smtClean="0">
              <a:latin typeface="Optima"/>
              <a:cs typeface="Optima"/>
            </a:endParaRPr>
          </a:p>
          <a:p>
            <a:pPr lvl="0"/>
            <a:endParaRPr lang="en-US" sz="3600" dirty="0" smtClean="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Documentation &amp; Trip Log </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314</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315</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5304016"/>
          </a:xfrm>
          <a:prstGeom prst="rect">
            <a:avLst/>
          </a:prstGeom>
          <a:noFill/>
        </p:spPr>
        <p:txBody>
          <a:bodyPr wrap="square" rtlCol="0">
            <a:spAutoFit/>
          </a:bodyPr>
          <a:lstStyle/>
          <a:p>
            <a:pPr>
              <a:lnSpc>
                <a:spcPts val="4000"/>
              </a:lnSpc>
            </a:pPr>
            <a:r>
              <a:rPr lang="en-US" sz="3600" dirty="0" smtClean="0">
                <a:latin typeface="Optima"/>
                <a:cs typeface="Optima"/>
              </a:rPr>
              <a:t>What are recommended/required post-trip P/EVO responsibilities related to the escort vehicle and equipment?</a:t>
            </a:r>
          </a:p>
          <a:p>
            <a:pPr>
              <a:lnSpc>
                <a:spcPts val="4000"/>
              </a:lnSpc>
            </a:pPr>
            <a:endParaRPr lang="en-US" sz="3600" dirty="0" smtClean="0">
              <a:latin typeface="Optima"/>
              <a:cs typeface="Optima"/>
            </a:endParaRPr>
          </a:p>
          <a:p>
            <a:pPr lvl="0">
              <a:lnSpc>
                <a:spcPts val="4000"/>
              </a:lnSpc>
            </a:pPr>
            <a:r>
              <a:rPr lang="en-US" sz="3600" dirty="0" smtClean="0">
                <a:latin typeface="Optima"/>
                <a:cs typeface="Optima"/>
              </a:rPr>
              <a:t>What other tasks, in addition to those related to the escort vehicle, must be completed by the P/EVO at the end of the trip?</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316</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1283439"/>
            <a:ext cx="3815832" cy="1538883"/>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Six</a:t>
            </a:r>
          </a:p>
          <a:p>
            <a:pPr algn="ctr"/>
            <a:r>
              <a:rPr lang="en-US" sz="4000" b="1" dirty="0" smtClean="0">
                <a:solidFill>
                  <a:srgbClr val="F9E3D2"/>
                </a:solidFill>
                <a:latin typeface="Britannic Bold"/>
                <a:cs typeface="Britannic Bold"/>
              </a:rPr>
              <a:t>Lesson Two</a:t>
            </a:r>
            <a:endParaRPr lang="en-US" sz="4000" b="1" dirty="0">
              <a:solidFill>
                <a:srgbClr val="F9E3D2"/>
              </a:solidFill>
              <a:latin typeface="Britannic Bold"/>
              <a:cs typeface="Britannic Bold"/>
            </a:endParaRPr>
          </a:p>
        </p:txBody>
      </p:sp>
      <p:sp>
        <p:nvSpPr>
          <p:cNvPr id="3" name="TextBox 2"/>
          <p:cNvSpPr txBox="1"/>
          <p:nvPr/>
        </p:nvSpPr>
        <p:spPr>
          <a:xfrm>
            <a:off x="4494956" y="2432276"/>
            <a:ext cx="4649043" cy="3385542"/>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Post-trip evaluation</a:t>
            </a:r>
          </a:p>
          <a:p>
            <a:pPr>
              <a:lnSpc>
                <a:spcPct val="150000"/>
              </a:lnSpc>
              <a:buFont typeface="Arial"/>
              <a:buChar char="•"/>
            </a:pPr>
            <a:r>
              <a:rPr lang="en-US" sz="2400" b="1" dirty="0" smtClean="0">
                <a:latin typeface="Optima"/>
                <a:cs typeface="Optima"/>
              </a:rPr>
              <a:t>Route survey evaluation</a:t>
            </a:r>
          </a:p>
          <a:p>
            <a:pPr>
              <a:lnSpc>
                <a:spcPct val="150000"/>
              </a:lnSpc>
              <a:buFont typeface="Arial"/>
              <a:buChar char="•"/>
            </a:pPr>
            <a:r>
              <a:rPr lang="en-US" sz="2400" b="1" dirty="0" smtClean="0">
                <a:latin typeface="Optima"/>
                <a:cs typeface="Optima"/>
              </a:rPr>
              <a:t>Communication effectiveness</a:t>
            </a: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317</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Evaluation</a:t>
            </a:r>
            <a:endParaRPr lang="en-US" sz="3600" dirty="0">
              <a:latin typeface="Optima ExtraBlack"/>
              <a:cs typeface="Optima ExtraBlack"/>
            </a:endParaRPr>
          </a:p>
        </p:txBody>
      </p:sp>
      <p:sp>
        <p:nvSpPr>
          <p:cNvPr id="9" name="TextBox 8"/>
          <p:cNvSpPr txBox="1"/>
          <p:nvPr/>
        </p:nvSpPr>
        <p:spPr>
          <a:xfrm>
            <a:off x="364166" y="1689637"/>
            <a:ext cx="8358756" cy="2862322"/>
          </a:xfrm>
          <a:prstGeom prst="rect">
            <a:avLst/>
          </a:prstGeom>
          <a:noFill/>
        </p:spPr>
        <p:txBody>
          <a:bodyPr wrap="square" rtlCol="0">
            <a:spAutoFit/>
          </a:bodyPr>
          <a:lstStyle/>
          <a:p>
            <a:r>
              <a:rPr lang="en-US" sz="3600" dirty="0" smtClean="0">
                <a:latin typeface="Optima"/>
                <a:cs typeface="Optima"/>
              </a:rPr>
              <a:t>As a reminder, and as a matter of safety, an open climate of information sharing is vital, and this is especially important during post-trip evaluations. </a:t>
            </a:r>
          </a:p>
          <a:p>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318</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Evaluation</a:t>
            </a:r>
            <a:endParaRPr lang="en-US" sz="3600" dirty="0">
              <a:latin typeface="Optima ExtraBlack"/>
              <a:cs typeface="Optima ExtraBlack"/>
            </a:endParaRPr>
          </a:p>
        </p:txBody>
      </p:sp>
      <p:sp>
        <p:nvSpPr>
          <p:cNvPr id="9" name="TextBox 8"/>
          <p:cNvSpPr txBox="1"/>
          <p:nvPr/>
        </p:nvSpPr>
        <p:spPr>
          <a:xfrm>
            <a:off x="364166" y="1689637"/>
            <a:ext cx="8358756" cy="3970318"/>
          </a:xfrm>
          <a:prstGeom prst="rect">
            <a:avLst/>
          </a:prstGeom>
          <a:noFill/>
        </p:spPr>
        <p:txBody>
          <a:bodyPr wrap="square" rtlCol="0">
            <a:spAutoFit/>
          </a:bodyPr>
          <a:lstStyle/>
          <a:p>
            <a:r>
              <a:rPr lang="en-US" sz="3600" dirty="0" smtClean="0">
                <a:latin typeface="Optima"/>
                <a:cs typeface="Optima"/>
              </a:rPr>
              <a:t>If team members are to learn from experience, openly discussing mistakes and concerns is crucial. </a:t>
            </a:r>
          </a:p>
          <a:p>
            <a:endParaRPr lang="en-US" sz="3600" dirty="0" smtClean="0">
              <a:latin typeface="Optima"/>
              <a:cs typeface="Optima"/>
            </a:endParaRPr>
          </a:p>
          <a:p>
            <a:r>
              <a:rPr lang="en-US" sz="3600" dirty="0" smtClean="0">
                <a:latin typeface="Optima"/>
                <a:cs typeface="Optima"/>
              </a:rPr>
              <a:t>Learning from the experiences and mistakes of others is also highly effective: Read and share case studies.</a:t>
            </a: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319</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Purposes of P/EVO Certification</a:t>
            </a:r>
            <a:endParaRPr lang="en-US" sz="3600" dirty="0">
              <a:latin typeface="Optima ExtraBlack"/>
              <a:cs typeface="Optima ExtraBlack"/>
            </a:endParaRPr>
          </a:p>
        </p:txBody>
      </p:sp>
      <p:sp>
        <p:nvSpPr>
          <p:cNvPr id="4" name="TextBox 3"/>
          <p:cNvSpPr txBox="1"/>
          <p:nvPr/>
        </p:nvSpPr>
        <p:spPr>
          <a:xfrm>
            <a:off x="353894" y="1516949"/>
            <a:ext cx="8472642" cy="1692771"/>
          </a:xfrm>
          <a:prstGeom prst="rect">
            <a:avLst/>
          </a:prstGeom>
          <a:noFill/>
        </p:spPr>
        <p:txBody>
          <a:bodyPr wrap="square" rtlCol="0">
            <a:spAutoFit/>
          </a:bodyPr>
          <a:lstStyle/>
          <a:p>
            <a:endParaRPr lang="en-US" sz="3600" dirty="0" smtClean="0">
              <a:solidFill>
                <a:schemeClr val="accent3">
                  <a:lumMod val="40000"/>
                  <a:lumOff val="60000"/>
                </a:schemeClr>
              </a:solidFill>
              <a:latin typeface="Optima"/>
            </a:endParaRPr>
          </a:p>
          <a:p>
            <a:endParaRPr lang="en-US" sz="3200" dirty="0" smtClean="0">
              <a:solidFill>
                <a:schemeClr val="accent3">
                  <a:lumMod val="40000"/>
                  <a:lumOff val="60000"/>
                </a:schemeClr>
              </a:solidFill>
              <a:latin typeface="Optima"/>
            </a:endParaRPr>
          </a:p>
          <a:p>
            <a:r>
              <a:rPr lang="en-US" sz="3600" dirty="0" smtClean="0">
                <a:solidFill>
                  <a:schemeClr val="accent3">
                    <a:lumMod val="40000"/>
                    <a:lumOff val="60000"/>
                  </a:schemeClr>
                </a:solidFill>
                <a:latin typeface="Optima"/>
              </a:rPr>
              <a:t> </a:t>
            </a:r>
            <a:endParaRPr lang="en-US" sz="3600" dirty="0">
              <a:solidFill>
                <a:schemeClr val="accent3">
                  <a:lumMod val="40000"/>
                  <a:lumOff val="60000"/>
                </a:schemeClr>
              </a:solidFill>
              <a:latin typeface="Optima"/>
            </a:endParaRPr>
          </a:p>
        </p:txBody>
      </p:sp>
      <p:sp>
        <p:nvSpPr>
          <p:cNvPr id="8" name="TextBox 7"/>
          <p:cNvSpPr txBox="1"/>
          <p:nvPr/>
        </p:nvSpPr>
        <p:spPr>
          <a:xfrm>
            <a:off x="353894" y="1654470"/>
            <a:ext cx="8472642" cy="3416320"/>
          </a:xfrm>
          <a:prstGeom prst="rect">
            <a:avLst/>
          </a:prstGeom>
          <a:noFill/>
        </p:spPr>
        <p:txBody>
          <a:bodyPr wrap="square" rtlCol="0">
            <a:spAutoFit/>
          </a:bodyPr>
          <a:lstStyle/>
          <a:p>
            <a:r>
              <a:rPr lang="en-US" sz="3600" dirty="0" smtClean="0">
                <a:latin typeface="Optima"/>
                <a:cs typeface="Candara"/>
              </a:rPr>
              <a:t>Escorting oversize loads requires skill and awareness similar to that of emergency vehicle operators, tow truck drivers, roadside mechanics, and others who perform dangerous roadside operations</a:t>
            </a:r>
            <a:r>
              <a:rPr lang="en-US" dirty="0" smtClean="0">
                <a:latin typeface="Optima"/>
              </a:rPr>
              <a:t>.</a:t>
            </a:r>
            <a:endParaRPr lang="en-US" sz="3600" dirty="0">
              <a:latin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32</a:t>
            </a:fld>
            <a:endParaRPr lang="en-US"/>
          </a:p>
        </p:txBody>
      </p:sp>
    </p:spTree>
    <p:extLst>
      <p:ext uri="{BB962C8B-B14F-4D97-AF65-F5344CB8AC3E}">
        <p14:creationId xmlns:p14="http://schemas.microsoft.com/office/powerpoint/2010/main" val="182635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Evaluation</a:t>
            </a:r>
            <a:endParaRPr lang="en-US" sz="3600" dirty="0">
              <a:latin typeface="Optima ExtraBlack"/>
              <a:cs typeface="Optima ExtraBlack"/>
            </a:endParaRPr>
          </a:p>
        </p:txBody>
      </p:sp>
      <p:sp>
        <p:nvSpPr>
          <p:cNvPr id="9" name="TextBox 8"/>
          <p:cNvSpPr txBox="1"/>
          <p:nvPr/>
        </p:nvSpPr>
        <p:spPr>
          <a:xfrm>
            <a:off x="364166" y="1689637"/>
            <a:ext cx="8358756" cy="2862322"/>
          </a:xfrm>
          <a:prstGeom prst="rect">
            <a:avLst/>
          </a:prstGeom>
          <a:noFill/>
        </p:spPr>
        <p:txBody>
          <a:bodyPr wrap="square" rtlCol="0">
            <a:spAutoFit/>
          </a:bodyPr>
          <a:lstStyle/>
          <a:p>
            <a:r>
              <a:rPr lang="en-US" sz="3600" dirty="0" smtClean="0">
                <a:latin typeface="Optima"/>
                <a:cs typeface="Optima"/>
              </a:rPr>
              <a:t>Each team member should be encouraged to discuss risks, hazards, dangerous equipment or behaviors, and potential hazards that need to be addressed and understood.</a:t>
            </a: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320</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Evaluation</a:t>
            </a:r>
            <a:endParaRPr lang="en-US" sz="3600" dirty="0">
              <a:latin typeface="Optima ExtraBlack"/>
              <a:cs typeface="Optima ExtraBlack"/>
            </a:endParaRPr>
          </a:p>
        </p:txBody>
      </p:sp>
      <p:sp>
        <p:nvSpPr>
          <p:cNvPr id="9" name="TextBox 8"/>
          <p:cNvSpPr txBox="1"/>
          <p:nvPr/>
        </p:nvSpPr>
        <p:spPr>
          <a:xfrm>
            <a:off x="364166" y="1689637"/>
            <a:ext cx="8358756" cy="2862322"/>
          </a:xfrm>
          <a:prstGeom prst="rect">
            <a:avLst/>
          </a:prstGeom>
          <a:noFill/>
        </p:spPr>
        <p:txBody>
          <a:bodyPr wrap="square" rtlCol="0">
            <a:spAutoFit/>
          </a:bodyPr>
          <a:lstStyle/>
          <a:p>
            <a:r>
              <a:rPr lang="en-US" sz="3600" dirty="0" smtClean="0">
                <a:latin typeface="Optima"/>
                <a:cs typeface="Optima"/>
              </a:rPr>
              <a:t>For individuals who are unwilling to speak up in a group context, they should be contacted in a one-to-one environment.</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321</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Evaluation</a:t>
            </a:r>
            <a:endParaRPr lang="en-US" sz="3600" dirty="0">
              <a:latin typeface="Optima ExtraBlack"/>
              <a:cs typeface="Optima ExtraBlack"/>
            </a:endParaRPr>
          </a:p>
        </p:txBody>
      </p:sp>
      <p:sp>
        <p:nvSpPr>
          <p:cNvPr id="9" name="TextBox 8"/>
          <p:cNvSpPr txBox="1"/>
          <p:nvPr/>
        </p:nvSpPr>
        <p:spPr>
          <a:xfrm>
            <a:off x="364166" y="1689637"/>
            <a:ext cx="8358756" cy="2862322"/>
          </a:xfrm>
          <a:prstGeom prst="rect">
            <a:avLst/>
          </a:prstGeom>
          <a:noFill/>
        </p:spPr>
        <p:txBody>
          <a:bodyPr wrap="square" rtlCol="0">
            <a:spAutoFit/>
          </a:bodyPr>
          <a:lstStyle/>
          <a:p>
            <a:r>
              <a:rPr lang="en-US" sz="3600" dirty="0" smtClean="0">
                <a:latin typeface="Optima"/>
                <a:cs typeface="Optima"/>
              </a:rPr>
              <a:t>How questions are asked is also important. Rather than “What was wrong with X?” rephrase to “How could X be better?”</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322</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Evaluation</a:t>
            </a:r>
            <a:endParaRPr lang="en-US" sz="3600" dirty="0">
              <a:latin typeface="Optima ExtraBlack"/>
              <a:cs typeface="Optima ExtraBlack"/>
            </a:endParaRPr>
          </a:p>
        </p:txBody>
      </p:sp>
      <p:sp>
        <p:nvSpPr>
          <p:cNvPr id="9" name="TextBox 8"/>
          <p:cNvSpPr txBox="1"/>
          <p:nvPr/>
        </p:nvSpPr>
        <p:spPr>
          <a:xfrm>
            <a:off x="364166" y="1621057"/>
            <a:ext cx="8358756" cy="5973430"/>
          </a:xfrm>
          <a:prstGeom prst="rect">
            <a:avLst/>
          </a:prstGeom>
          <a:noFill/>
        </p:spPr>
        <p:txBody>
          <a:bodyPr wrap="square" rtlCol="0">
            <a:spAutoFit/>
          </a:bodyPr>
          <a:lstStyle/>
          <a:p>
            <a:pPr>
              <a:lnSpc>
                <a:spcPts val="3800"/>
              </a:lnSpc>
            </a:pPr>
            <a:r>
              <a:rPr lang="en-US" sz="3600" dirty="0" smtClean="0">
                <a:latin typeface="Optima"/>
                <a:cs typeface="Optima"/>
              </a:rPr>
              <a:t>Topics to include in post-trip evaluation:</a:t>
            </a:r>
          </a:p>
          <a:p>
            <a:pPr>
              <a:lnSpc>
                <a:spcPts val="2500"/>
              </a:lnSpc>
            </a:pPr>
            <a:endParaRPr lang="en-US" sz="3600" dirty="0" smtClean="0">
              <a:latin typeface="Optima"/>
              <a:cs typeface="Optima"/>
            </a:endParaRPr>
          </a:p>
          <a:p>
            <a:pPr>
              <a:lnSpc>
                <a:spcPts val="3800"/>
              </a:lnSpc>
            </a:pPr>
            <a:r>
              <a:rPr lang="en-US" sz="3600" dirty="0" smtClean="0">
                <a:latin typeface="Optima"/>
                <a:cs typeface="Optima"/>
              </a:rPr>
              <a:t>Go back to the beginning of the assignment. </a:t>
            </a:r>
          </a:p>
          <a:p>
            <a:pPr marL="571500" indent="-571500">
              <a:lnSpc>
                <a:spcPts val="3800"/>
              </a:lnSpc>
              <a:buFontTx/>
              <a:buChar char="-"/>
            </a:pPr>
            <a:r>
              <a:rPr lang="en-US" sz="3600" smtClean="0">
                <a:latin typeface="Optima"/>
                <a:cs typeface="Optima"/>
              </a:rPr>
              <a:t>Was </a:t>
            </a:r>
            <a:r>
              <a:rPr lang="en-US" sz="3600" dirty="0" smtClean="0">
                <a:latin typeface="Optima"/>
                <a:cs typeface="Optima"/>
              </a:rPr>
              <a:t>initial information about the load accurate</a:t>
            </a:r>
            <a:r>
              <a:rPr lang="en-US" sz="3600" smtClean="0">
                <a:latin typeface="Optima"/>
                <a:cs typeface="Optima"/>
              </a:rPr>
              <a:t>? </a:t>
            </a:r>
          </a:p>
          <a:p>
            <a:pPr marL="571500" indent="-571500">
              <a:lnSpc>
                <a:spcPts val="3800"/>
              </a:lnSpc>
              <a:buFontTx/>
              <a:buChar char="-"/>
            </a:pPr>
            <a:r>
              <a:rPr lang="en-US" sz="3600" smtClean="0">
                <a:latin typeface="Optima"/>
                <a:cs typeface="Optima"/>
              </a:rPr>
              <a:t>Was </a:t>
            </a:r>
            <a:r>
              <a:rPr lang="en-US" sz="3600" dirty="0" smtClean="0">
                <a:latin typeface="Optima"/>
                <a:cs typeface="Optima"/>
              </a:rPr>
              <a:t>pre-trip planning adequate</a:t>
            </a:r>
            <a:r>
              <a:rPr lang="en-US" sz="3600" smtClean="0">
                <a:latin typeface="Optima"/>
                <a:cs typeface="Optima"/>
              </a:rPr>
              <a:t>? </a:t>
            </a:r>
          </a:p>
          <a:p>
            <a:pPr marL="571500" indent="-571500">
              <a:lnSpc>
                <a:spcPts val="3800"/>
              </a:lnSpc>
              <a:buFontTx/>
              <a:buChar char="-"/>
            </a:pPr>
            <a:r>
              <a:rPr lang="en-US" sz="3600" smtClean="0">
                <a:latin typeface="Optima"/>
                <a:cs typeface="Optima"/>
              </a:rPr>
              <a:t>Were </a:t>
            </a:r>
            <a:r>
              <a:rPr lang="en-US" sz="3600" dirty="0" smtClean="0">
                <a:latin typeface="Optima"/>
                <a:cs typeface="Optima"/>
              </a:rPr>
              <a:t>risks addressed</a:t>
            </a:r>
            <a:r>
              <a:rPr lang="en-US" sz="3600" smtClean="0">
                <a:latin typeface="Optima"/>
                <a:cs typeface="Optima"/>
              </a:rPr>
              <a:t>? </a:t>
            </a:r>
          </a:p>
          <a:p>
            <a:pPr marL="571500" indent="-571500">
              <a:lnSpc>
                <a:spcPts val="3800"/>
              </a:lnSpc>
              <a:buFontTx/>
              <a:buChar char="-"/>
            </a:pPr>
            <a:r>
              <a:rPr lang="en-US" sz="3600" smtClean="0">
                <a:latin typeface="Optima"/>
                <a:cs typeface="Optima"/>
              </a:rPr>
              <a:t>Were contingency </a:t>
            </a:r>
            <a:r>
              <a:rPr lang="en-US" sz="3600" dirty="0" smtClean="0">
                <a:latin typeface="Optima"/>
                <a:cs typeface="Optima"/>
              </a:rPr>
              <a:t>plans adequate?</a:t>
            </a: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323</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Evaluation</a:t>
            </a:r>
            <a:endParaRPr lang="en-US" sz="3600" dirty="0">
              <a:latin typeface="Optima ExtraBlack"/>
              <a:cs typeface="Optima ExtraBlack"/>
            </a:endParaRPr>
          </a:p>
        </p:txBody>
      </p:sp>
      <p:sp>
        <p:nvSpPr>
          <p:cNvPr id="9" name="TextBox 8"/>
          <p:cNvSpPr txBox="1"/>
          <p:nvPr/>
        </p:nvSpPr>
        <p:spPr>
          <a:xfrm>
            <a:off x="364166" y="1689637"/>
            <a:ext cx="8358756" cy="6186309"/>
          </a:xfrm>
          <a:prstGeom prst="rect">
            <a:avLst/>
          </a:prstGeom>
          <a:noFill/>
        </p:spPr>
        <p:txBody>
          <a:bodyPr wrap="square" rtlCol="0">
            <a:spAutoFit/>
          </a:bodyPr>
          <a:lstStyle/>
          <a:p>
            <a:pPr marL="571500" indent="-571500">
              <a:buFontTx/>
              <a:buChar char="-"/>
            </a:pPr>
            <a:r>
              <a:rPr lang="en-US" sz="3600" smtClean="0">
                <a:latin typeface="Optima"/>
                <a:cs typeface="Optima"/>
              </a:rPr>
              <a:t>Was </a:t>
            </a:r>
            <a:r>
              <a:rPr lang="en-US" sz="3600" dirty="0" smtClean="0">
                <a:latin typeface="Optima"/>
                <a:cs typeface="Optima"/>
              </a:rPr>
              <a:t>the route survey adequate</a:t>
            </a:r>
            <a:r>
              <a:rPr lang="en-US" sz="3600" smtClean="0">
                <a:latin typeface="Optima"/>
                <a:cs typeface="Optima"/>
              </a:rPr>
              <a:t>? </a:t>
            </a:r>
          </a:p>
          <a:p>
            <a:pPr marL="571500" indent="-571500">
              <a:buFontTx/>
              <a:buChar char="-"/>
            </a:pPr>
            <a:r>
              <a:rPr lang="en-US" sz="3600" smtClean="0">
                <a:latin typeface="Optima"/>
                <a:cs typeface="Optima"/>
              </a:rPr>
              <a:t>Accurate? </a:t>
            </a:r>
          </a:p>
          <a:p>
            <a:pPr marL="571500" indent="-571500">
              <a:buFontTx/>
              <a:buChar char="-"/>
            </a:pPr>
            <a:r>
              <a:rPr lang="en-US" sz="3600" smtClean="0">
                <a:latin typeface="Optima"/>
                <a:cs typeface="Optima"/>
              </a:rPr>
              <a:t>Was </a:t>
            </a:r>
            <a:r>
              <a:rPr lang="en-US" sz="3600" dirty="0" smtClean="0">
                <a:latin typeface="Optima"/>
                <a:cs typeface="Optima"/>
              </a:rPr>
              <a:t>information provided by the carrier accurate</a:t>
            </a:r>
            <a:r>
              <a:rPr lang="en-US" sz="3600" smtClean="0">
                <a:latin typeface="Optima"/>
                <a:cs typeface="Optima"/>
              </a:rPr>
              <a:t>? </a:t>
            </a:r>
          </a:p>
          <a:p>
            <a:pPr marL="571500" indent="-571500">
              <a:buFontTx/>
              <a:buChar char="-"/>
            </a:pPr>
            <a:r>
              <a:rPr lang="en-US" sz="3600" smtClean="0">
                <a:latin typeface="Optima"/>
                <a:cs typeface="Optima"/>
              </a:rPr>
              <a:t>Was </a:t>
            </a:r>
            <a:r>
              <a:rPr lang="en-US" sz="3600" dirty="0" smtClean="0">
                <a:latin typeface="Optima"/>
                <a:cs typeface="Optima"/>
              </a:rPr>
              <a:t>information provided by other P/EVOs?</a:t>
            </a:r>
          </a:p>
          <a:p>
            <a:endParaRPr lang="en-US" sz="3600" dirty="0" smtClean="0">
              <a:latin typeface="Optima"/>
              <a:cs typeface="Optima"/>
            </a:endParaRPr>
          </a:p>
          <a:p>
            <a:r>
              <a:rPr lang="en-US" sz="3600" dirty="0" smtClean="0">
                <a:latin typeface="Optima"/>
                <a:cs typeface="Optima"/>
              </a:rPr>
              <a:t> </a:t>
            </a: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324</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Evaluation</a:t>
            </a:r>
            <a:endParaRPr lang="en-US" sz="3600" dirty="0">
              <a:latin typeface="Optima ExtraBlack"/>
              <a:cs typeface="Optima ExtraBlack"/>
            </a:endParaRPr>
          </a:p>
        </p:txBody>
      </p:sp>
      <p:sp>
        <p:nvSpPr>
          <p:cNvPr id="9" name="TextBox 8"/>
          <p:cNvSpPr txBox="1"/>
          <p:nvPr/>
        </p:nvSpPr>
        <p:spPr>
          <a:xfrm>
            <a:off x="364166" y="1689637"/>
            <a:ext cx="8358756" cy="6966010"/>
          </a:xfrm>
          <a:prstGeom prst="rect">
            <a:avLst/>
          </a:prstGeom>
          <a:noFill/>
        </p:spPr>
        <p:txBody>
          <a:bodyPr wrap="square" rtlCol="0">
            <a:spAutoFit/>
          </a:bodyPr>
          <a:lstStyle/>
          <a:p>
            <a:pPr>
              <a:lnSpc>
                <a:spcPts val="4000"/>
              </a:lnSpc>
            </a:pPr>
            <a:r>
              <a:rPr lang="en-US" sz="3600" dirty="0" smtClean="0">
                <a:latin typeface="Optima"/>
                <a:cs typeface="Optima"/>
              </a:rPr>
              <a:t>In summary, how could the assignment confirmation and pre-trip planning processes have been better?</a:t>
            </a:r>
          </a:p>
          <a:p>
            <a:pPr>
              <a:lnSpc>
                <a:spcPts val="4000"/>
              </a:lnSpc>
            </a:pPr>
            <a:endParaRPr lang="en-US" sz="3600" dirty="0" smtClean="0">
              <a:latin typeface="Optima"/>
              <a:cs typeface="Optima"/>
            </a:endParaRPr>
          </a:p>
          <a:p>
            <a:pPr>
              <a:lnSpc>
                <a:spcPts val="4000"/>
              </a:lnSpc>
            </a:pPr>
            <a:r>
              <a:rPr lang="en-US" sz="3600" dirty="0" smtClean="0">
                <a:latin typeface="Optima"/>
                <a:cs typeface="Optima"/>
              </a:rPr>
              <a:t>Then turn to aspects of the actual load movement. Were hazards properly described? If an emergency occurred, was the team response adequate?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325</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Evaluation</a:t>
            </a:r>
            <a:endParaRPr lang="en-US" sz="3600" dirty="0">
              <a:latin typeface="Optima ExtraBlack"/>
              <a:cs typeface="Optima ExtraBlack"/>
            </a:endParaRPr>
          </a:p>
        </p:txBody>
      </p:sp>
      <p:sp>
        <p:nvSpPr>
          <p:cNvPr id="9" name="TextBox 8"/>
          <p:cNvSpPr txBox="1"/>
          <p:nvPr/>
        </p:nvSpPr>
        <p:spPr>
          <a:xfrm>
            <a:off x="364166" y="1689637"/>
            <a:ext cx="8358756" cy="6186310"/>
          </a:xfrm>
          <a:prstGeom prst="rect">
            <a:avLst/>
          </a:prstGeom>
          <a:noFill/>
        </p:spPr>
        <p:txBody>
          <a:bodyPr wrap="square" rtlCol="0">
            <a:spAutoFit/>
          </a:bodyPr>
          <a:lstStyle/>
          <a:p>
            <a:r>
              <a:rPr lang="en-US" sz="3600" dirty="0" smtClean="0">
                <a:latin typeface="Optima"/>
                <a:cs typeface="Optima"/>
              </a:rPr>
              <a:t>Was communication adequate? What would improve future communication among load members?</a:t>
            </a:r>
          </a:p>
          <a:p>
            <a:endParaRPr lang="en-US" sz="3600" dirty="0" smtClean="0">
              <a:latin typeface="Optima"/>
              <a:cs typeface="Optima"/>
            </a:endParaRPr>
          </a:p>
          <a:p>
            <a:r>
              <a:rPr lang="en-US" sz="3600" dirty="0" smtClean="0">
                <a:latin typeface="Optima"/>
                <a:cs typeface="Optima"/>
              </a:rPr>
              <a:t>Were nearby hazards discussed each day before departing? Were estimates of distance-per-day accurate? </a:t>
            </a:r>
          </a:p>
          <a:p>
            <a:endParaRPr lang="en-US" sz="3600" dirty="0" smtClean="0">
              <a:latin typeface="Optima"/>
              <a:cs typeface="Optima"/>
            </a:endParaRPr>
          </a:p>
          <a:p>
            <a:r>
              <a:rPr lang="en-US" sz="3600" dirty="0" smtClean="0">
                <a:latin typeface="Optima"/>
                <a:cs typeface="Optima"/>
              </a:rPr>
              <a:t> </a:t>
            </a: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326</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Evaluation</a:t>
            </a:r>
            <a:endParaRPr lang="en-US" sz="3600" dirty="0">
              <a:latin typeface="Optima ExtraBlack"/>
              <a:cs typeface="Optima ExtraBlack"/>
            </a:endParaRPr>
          </a:p>
        </p:txBody>
      </p:sp>
      <p:sp>
        <p:nvSpPr>
          <p:cNvPr id="9" name="TextBox 8"/>
          <p:cNvSpPr txBox="1"/>
          <p:nvPr/>
        </p:nvSpPr>
        <p:spPr>
          <a:xfrm>
            <a:off x="364166" y="1689637"/>
            <a:ext cx="8358756" cy="3416320"/>
          </a:xfrm>
          <a:prstGeom prst="rect">
            <a:avLst/>
          </a:prstGeom>
          <a:noFill/>
        </p:spPr>
        <p:txBody>
          <a:bodyPr wrap="square" rtlCol="0">
            <a:spAutoFit/>
          </a:bodyPr>
          <a:lstStyle/>
          <a:p>
            <a:r>
              <a:rPr lang="en-US" sz="3600" dirty="0">
                <a:latin typeface="Optima"/>
              </a:rPr>
              <a:t>Finally, if an emergency or incident was experienced during the load movement, it is important to work hard to identify causes and contributing factors in order to avoid future incidents.  Be thorough and candid in the </a:t>
            </a:r>
            <a:r>
              <a:rPr lang="en-US" sz="3600">
                <a:latin typeface="Optima"/>
              </a:rPr>
              <a:t>descriptions</a:t>
            </a:r>
            <a:r>
              <a:rPr lang="en-US" sz="3600" smtClean="0">
                <a:latin typeface="Optima"/>
              </a:rPr>
              <a:t>. </a:t>
            </a:r>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327</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Evaluation</a:t>
            </a:r>
            <a:endParaRPr lang="en-US" sz="3600" dirty="0">
              <a:latin typeface="Optima ExtraBlack"/>
              <a:cs typeface="Optima ExtraBlack"/>
            </a:endParaRPr>
          </a:p>
        </p:txBody>
      </p:sp>
      <p:sp>
        <p:nvSpPr>
          <p:cNvPr id="9" name="TextBox 8"/>
          <p:cNvSpPr txBox="1"/>
          <p:nvPr/>
        </p:nvSpPr>
        <p:spPr>
          <a:xfrm>
            <a:off x="364166" y="1689637"/>
            <a:ext cx="8358756" cy="3970318"/>
          </a:xfrm>
          <a:prstGeom prst="rect">
            <a:avLst/>
          </a:prstGeom>
          <a:noFill/>
        </p:spPr>
        <p:txBody>
          <a:bodyPr wrap="square" rtlCol="0">
            <a:spAutoFit/>
          </a:bodyPr>
          <a:lstStyle/>
          <a:p>
            <a:r>
              <a:rPr lang="en-US" sz="3600" dirty="0" smtClean="0">
                <a:latin typeface="Optima"/>
                <a:cs typeface="Optima"/>
              </a:rPr>
              <a:t>Emergencies prompt questions about the adequacy and relevance of the response, and more significantly, should focus on prevention and in communicating the information to all members of the load movement team. </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328</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Evaluation</a:t>
            </a:r>
            <a:endParaRPr lang="en-US" sz="3600" dirty="0">
              <a:latin typeface="Optima ExtraBlack"/>
              <a:cs typeface="Optima ExtraBlack"/>
            </a:endParaRPr>
          </a:p>
        </p:txBody>
      </p:sp>
      <p:sp>
        <p:nvSpPr>
          <p:cNvPr id="9" name="TextBox 8"/>
          <p:cNvSpPr txBox="1"/>
          <p:nvPr/>
        </p:nvSpPr>
        <p:spPr>
          <a:xfrm>
            <a:off x="364166" y="1689637"/>
            <a:ext cx="8358756" cy="7068602"/>
          </a:xfrm>
          <a:prstGeom prst="rect">
            <a:avLst/>
          </a:prstGeom>
          <a:noFill/>
        </p:spPr>
        <p:txBody>
          <a:bodyPr wrap="square" rtlCol="0">
            <a:spAutoFit/>
          </a:bodyPr>
          <a:lstStyle/>
          <a:p>
            <a:pPr>
              <a:lnSpc>
                <a:spcPts val="4100"/>
              </a:lnSpc>
            </a:pPr>
            <a:r>
              <a:rPr lang="en-US" sz="3600" dirty="0" smtClean="0">
                <a:latin typeface="Optima"/>
                <a:cs typeface="Optima"/>
              </a:rPr>
              <a:t>How could emergencies or problems have been avoided? What will be done differently in the future? </a:t>
            </a:r>
          </a:p>
          <a:p>
            <a:pPr>
              <a:lnSpc>
                <a:spcPts val="3500"/>
              </a:lnSpc>
            </a:pPr>
            <a:endParaRPr lang="en-US" sz="3600" dirty="0" smtClean="0">
              <a:latin typeface="Optima"/>
              <a:cs typeface="Optima"/>
            </a:endParaRPr>
          </a:p>
          <a:p>
            <a:pPr>
              <a:lnSpc>
                <a:spcPts val="4100"/>
              </a:lnSpc>
            </a:pPr>
            <a:r>
              <a:rPr lang="en-US" sz="3600" dirty="0" smtClean="0">
                <a:latin typeface="Optima"/>
                <a:cs typeface="Optima"/>
              </a:rPr>
              <a:t>How could the team response be better? What would the team do differently next time? Any preventative measures to be taken?</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329</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Purposes of P/EVO Certification</a:t>
            </a:r>
            <a:endParaRPr lang="en-US" sz="3600" dirty="0">
              <a:latin typeface="Optima ExtraBlack"/>
              <a:cs typeface="Optima ExtraBlack"/>
            </a:endParaRPr>
          </a:p>
        </p:txBody>
      </p:sp>
      <p:sp>
        <p:nvSpPr>
          <p:cNvPr id="4" name="TextBox 3"/>
          <p:cNvSpPr txBox="1"/>
          <p:nvPr/>
        </p:nvSpPr>
        <p:spPr>
          <a:xfrm>
            <a:off x="353894" y="1516949"/>
            <a:ext cx="8472642" cy="1692771"/>
          </a:xfrm>
          <a:prstGeom prst="rect">
            <a:avLst/>
          </a:prstGeom>
          <a:noFill/>
        </p:spPr>
        <p:txBody>
          <a:bodyPr wrap="square" rtlCol="0">
            <a:spAutoFit/>
          </a:bodyPr>
          <a:lstStyle/>
          <a:p>
            <a:endParaRPr lang="en-US" sz="3600" dirty="0" smtClean="0">
              <a:solidFill>
                <a:schemeClr val="accent3">
                  <a:lumMod val="40000"/>
                  <a:lumOff val="60000"/>
                </a:schemeClr>
              </a:solidFill>
              <a:latin typeface="Optima"/>
            </a:endParaRPr>
          </a:p>
          <a:p>
            <a:endParaRPr lang="en-US" sz="3200" dirty="0" smtClean="0">
              <a:solidFill>
                <a:schemeClr val="accent3">
                  <a:lumMod val="40000"/>
                  <a:lumOff val="60000"/>
                </a:schemeClr>
              </a:solidFill>
              <a:latin typeface="Optima"/>
            </a:endParaRPr>
          </a:p>
          <a:p>
            <a:r>
              <a:rPr lang="en-US" sz="3600" dirty="0" smtClean="0">
                <a:solidFill>
                  <a:schemeClr val="accent3">
                    <a:lumMod val="40000"/>
                    <a:lumOff val="60000"/>
                  </a:schemeClr>
                </a:solidFill>
                <a:latin typeface="Optima"/>
              </a:rPr>
              <a:t> </a:t>
            </a:r>
            <a:endParaRPr lang="en-US" sz="3600" dirty="0">
              <a:solidFill>
                <a:schemeClr val="accent3">
                  <a:lumMod val="40000"/>
                  <a:lumOff val="60000"/>
                </a:schemeClr>
              </a:solidFill>
              <a:latin typeface="Optima"/>
            </a:endParaRPr>
          </a:p>
        </p:txBody>
      </p:sp>
      <p:sp>
        <p:nvSpPr>
          <p:cNvPr id="5" name="Rectangle 4"/>
          <p:cNvSpPr/>
          <p:nvPr/>
        </p:nvSpPr>
        <p:spPr>
          <a:xfrm>
            <a:off x="401815" y="2012916"/>
            <a:ext cx="7744820" cy="2000548"/>
          </a:xfrm>
          <a:prstGeom prst="rect">
            <a:avLst/>
          </a:prstGeom>
        </p:spPr>
        <p:txBody>
          <a:bodyPr wrap="square">
            <a:spAutoFit/>
          </a:bodyPr>
          <a:lstStyle/>
          <a:p>
            <a:r>
              <a:rPr lang="en-US" sz="4000" b="1" i="1" dirty="0" smtClean="0"/>
              <a:t>“</a:t>
            </a:r>
            <a:r>
              <a:rPr lang="en-US" sz="3600" b="1" i="1" dirty="0" smtClean="0"/>
              <a:t>Large trucks are involved in about 1 in 10 highway deaths</a:t>
            </a:r>
            <a:r>
              <a:rPr lang="en-US" sz="3200" b="1" i="1" dirty="0" smtClean="0"/>
              <a:t>.”</a:t>
            </a:r>
            <a:r>
              <a:rPr lang="en-US" sz="3200" dirty="0" smtClean="0"/>
              <a:t> </a:t>
            </a:r>
          </a:p>
          <a:p>
            <a:pPr algn="r"/>
            <a:r>
              <a:rPr lang="en-US" sz="2400" dirty="0" smtClean="0"/>
              <a:t>Insurance Institute for Highway Safety, </a:t>
            </a:r>
          </a:p>
          <a:p>
            <a:pPr algn="r"/>
            <a:r>
              <a:rPr lang="en-US" sz="2400" dirty="0" smtClean="0"/>
              <a:t>Large Trucks Fatality Facts 2013</a:t>
            </a:r>
            <a:endParaRPr lang="en-US" sz="2400" dirty="0"/>
          </a:p>
        </p:txBody>
      </p:sp>
      <p:sp>
        <p:nvSpPr>
          <p:cNvPr id="3" name="Slide Number Placeholder 2"/>
          <p:cNvSpPr>
            <a:spLocks noGrp="1"/>
          </p:cNvSpPr>
          <p:nvPr>
            <p:ph type="sldNum" sz="quarter" idx="12"/>
          </p:nvPr>
        </p:nvSpPr>
        <p:spPr/>
        <p:txBody>
          <a:bodyPr/>
          <a:lstStyle/>
          <a:p>
            <a:fld id="{9E519841-B96A-4DD9-B158-9961937F6A4E}" type="slidenum">
              <a:rPr lang="en-US" smtClean="0"/>
              <a:pPr/>
              <a:t>33</a:t>
            </a:fld>
            <a:endParaRPr lang="en-US"/>
          </a:p>
        </p:txBody>
      </p:sp>
    </p:spTree>
    <p:extLst>
      <p:ext uri="{BB962C8B-B14F-4D97-AF65-F5344CB8AC3E}">
        <p14:creationId xmlns:p14="http://schemas.microsoft.com/office/powerpoint/2010/main" val="182635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Post-Trip Evaluation</a:t>
            </a:r>
            <a:endParaRPr lang="en-US" sz="3600" dirty="0">
              <a:latin typeface="Optima ExtraBlack"/>
              <a:cs typeface="Optima ExtraBlack"/>
            </a:endParaRPr>
          </a:p>
        </p:txBody>
      </p:sp>
      <p:sp>
        <p:nvSpPr>
          <p:cNvPr id="9" name="TextBox 8"/>
          <p:cNvSpPr txBox="1"/>
          <p:nvPr/>
        </p:nvSpPr>
        <p:spPr>
          <a:xfrm>
            <a:off x="364166" y="1689637"/>
            <a:ext cx="8358756" cy="2308324"/>
          </a:xfrm>
          <a:prstGeom prst="rect">
            <a:avLst/>
          </a:prstGeom>
          <a:noFill/>
        </p:spPr>
        <p:txBody>
          <a:bodyPr wrap="square" rtlCol="0">
            <a:spAutoFit/>
          </a:bodyPr>
          <a:lstStyle/>
          <a:p>
            <a:r>
              <a:rPr lang="en-US" sz="3600" dirty="0" smtClean="0">
                <a:latin typeface="Optima"/>
                <a:cs typeface="Optima"/>
              </a:rPr>
              <a:t>Sharing everything learned from incidents and accidents is vital to safe operations. </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330</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331</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4185761"/>
          </a:xfrm>
          <a:prstGeom prst="rect">
            <a:avLst/>
          </a:prstGeom>
          <a:noFill/>
        </p:spPr>
        <p:txBody>
          <a:bodyPr wrap="square" rtlCol="0">
            <a:spAutoFit/>
          </a:bodyPr>
          <a:lstStyle/>
          <a:p>
            <a:pPr lvl="0"/>
            <a:r>
              <a:rPr lang="en-US" sz="3600" dirty="0" smtClean="0">
                <a:latin typeface="Optima"/>
                <a:cs typeface="Optima"/>
              </a:rPr>
              <a:t>What information should, at a minimum, be included in a post-trip evaluation?</a:t>
            </a:r>
          </a:p>
          <a:p>
            <a:pPr lvl="0">
              <a:lnSpc>
                <a:spcPts val="3000"/>
              </a:lnSpc>
            </a:pPr>
            <a:endParaRPr lang="en-US" sz="3600" dirty="0" smtClean="0">
              <a:latin typeface="Optima"/>
              <a:cs typeface="Optima"/>
            </a:endParaRPr>
          </a:p>
          <a:p>
            <a:pPr lvl="0"/>
            <a:r>
              <a:rPr lang="en-US" sz="3600" dirty="0" smtClean="0">
                <a:latin typeface="Optima"/>
                <a:cs typeface="Optima"/>
              </a:rPr>
              <a:t>Which aspects of pre-trip activities should be evaluated? During the trip? </a:t>
            </a:r>
          </a:p>
          <a:p>
            <a:pPr lvl="0">
              <a:lnSpc>
                <a:spcPts val="3000"/>
              </a:lnSpc>
            </a:pPr>
            <a:endParaRPr lang="en-US" sz="3600" dirty="0" smtClean="0">
              <a:latin typeface="Optima"/>
              <a:cs typeface="Optima"/>
            </a:endParaRPr>
          </a:p>
          <a:p>
            <a:pPr lvl="0"/>
            <a:r>
              <a:rPr lang="en-US" sz="3600" dirty="0" smtClean="0">
                <a:latin typeface="Optima"/>
                <a:cs typeface="Optima"/>
              </a:rPr>
              <a:t>Why is the post-trip evaluation so important?</a:t>
            </a:r>
          </a:p>
        </p:txBody>
      </p:sp>
      <p:sp>
        <p:nvSpPr>
          <p:cNvPr id="3" name="Slide Number Placeholder 2"/>
          <p:cNvSpPr>
            <a:spLocks noGrp="1"/>
          </p:cNvSpPr>
          <p:nvPr>
            <p:ph type="sldNum" sz="quarter" idx="12"/>
          </p:nvPr>
        </p:nvSpPr>
        <p:spPr/>
        <p:txBody>
          <a:bodyPr/>
          <a:lstStyle/>
          <a:p>
            <a:fld id="{1D72EBF8-7CF5-44B7-B2BF-E22DE4D0703D}" type="slidenum">
              <a:rPr lang="en-US" smtClean="0"/>
              <a:pPr/>
              <a:t>332</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2862322"/>
          </a:xfrm>
          <a:prstGeom prst="rect">
            <a:avLst/>
          </a:prstGeom>
          <a:noFill/>
        </p:spPr>
        <p:txBody>
          <a:bodyPr wrap="square" rtlCol="0">
            <a:spAutoFit/>
          </a:bodyPr>
          <a:lstStyle/>
          <a:p>
            <a:pPr lvl="0"/>
            <a:r>
              <a:rPr lang="en-US" sz="3600" dirty="0" smtClean="0">
                <a:latin typeface="Optima"/>
                <a:cs typeface="Optima"/>
              </a:rPr>
              <a:t>What aspects of communication should be evaluated?</a:t>
            </a:r>
          </a:p>
          <a:p>
            <a:pPr lvl="0"/>
            <a:r>
              <a:rPr lang="en-US" sz="3600" dirty="0" smtClean="0">
                <a:latin typeface="Optima"/>
                <a:cs typeface="Optima"/>
              </a:rPr>
              <a:t>  </a:t>
            </a:r>
          </a:p>
          <a:p>
            <a:pPr lvl="0"/>
            <a:r>
              <a:rPr lang="en-US" sz="3600" dirty="0" smtClean="0">
                <a:latin typeface="Optima"/>
                <a:cs typeface="Optima"/>
              </a:rPr>
              <a:t>Why is post-trip evaluation of emergency responses so important?</a:t>
            </a:r>
          </a:p>
          <a:p>
            <a:pPr lvl="0"/>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333</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1283439"/>
            <a:ext cx="3815832" cy="1538883"/>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Six</a:t>
            </a:r>
          </a:p>
          <a:p>
            <a:pPr algn="ctr"/>
            <a:r>
              <a:rPr lang="en-US" sz="4000" b="1" dirty="0" smtClean="0">
                <a:solidFill>
                  <a:srgbClr val="F9E3D2"/>
                </a:solidFill>
                <a:latin typeface="Britannic Bold"/>
                <a:cs typeface="Britannic Bold"/>
              </a:rPr>
              <a:t>Lesson Three</a:t>
            </a:r>
            <a:endParaRPr lang="en-US" sz="4000" b="1" dirty="0">
              <a:solidFill>
                <a:srgbClr val="F9E3D2"/>
              </a:solidFill>
              <a:latin typeface="Britannic Bold"/>
              <a:cs typeface="Britannic Bold"/>
            </a:endParaRPr>
          </a:p>
        </p:txBody>
      </p:sp>
      <p:sp>
        <p:nvSpPr>
          <p:cNvPr id="3" name="TextBox 2"/>
          <p:cNvSpPr txBox="1"/>
          <p:nvPr/>
        </p:nvSpPr>
        <p:spPr>
          <a:xfrm>
            <a:off x="4494956" y="2432276"/>
            <a:ext cx="4649043" cy="3016210"/>
          </a:xfrm>
          <a:prstGeom prst="rect">
            <a:avLst/>
          </a:prstGeom>
          <a:noFill/>
        </p:spPr>
        <p:txBody>
          <a:bodyPr wrap="square" rtlCol="0">
            <a:spAutoFit/>
          </a:bodyPr>
          <a:lstStyle/>
          <a:p>
            <a:pPr>
              <a:lnSpc>
                <a:spcPct val="150000"/>
              </a:lnSpc>
              <a:buFont typeface="Arial"/>
              <a:buChar char="•"/>
            </a:pPr>
            <a:r>
              <a:rPr lang="en-US" sz="2800" b="1" dirty="0" smtClean="0">
                <a:latin typeface="Optima"/>
                <a:cs typeface="Optima"/>
              </a:rPr>
              <a:t>Written reports</a:t>
            </a:r>
          </a:p>
          <a:p>
            <a:pPr>
              <a:lnSpc>
                <a:spcPct val="150000"/>
              </a:lnSpc>
              <a:buFont typeface="Arial"/>
              <a:buChar char="•"/>
            </a:pPr>
            <a:r>
              <a:rPr lang="en-US" sz="2800" b="1" dirty="0" smtClean="0">
                <a:latin typeface="Optima"/>
                <a:cs typeface="Optima"/>
              </a:rPr>
              <a:t>Trip logs</a:t>
            </a: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334</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Written Reports and Trip Logs</a:t>
            </a:r>
            <a:endParaRPr lang="en-US" sz="3600" dirty="0">
              <a:latin typeface="Optima ExtraBlack"/>
              <a:cs typeface="Optima ExtraBlack"/>
            </a:endParaRPr>
          </a:p>
        </p:txBody>
      </p:sp>
      <p:sp>
        <p:nvSpPr>
          <p:cNvPr id="9" name="TextBox 8"/>
          <p:cNvSpPr txBox="1"/>
          <p:nvPr/>
        </p:nvSpPr>
        <p:spPr>
          <a:xfrm>
            <a:off x="364166" y="1689637"/>
            <a:ext cx="8358756" cy="3970318"/>
          </a:xfrm>
          <a:prstGeom prst="rect">
            <a:avLst/>
          </a:prstGeom>
          <a:noFill/>
        </p:spPr>
        <p:txBody>
          <a:bodyPr wrap="square" rtlCol="0">
            <a:spAutoFit/>
          </a:bodyPr>
          <a:lstStyle/>
          <a:p>
            <a:pPr lvl="0"/>
            <a:r>
              <a:rPr lang="en-US" sz="3600" dirty="0" smtClean="0">
                <a:latin typeface="Optima"/>
                <a:cs typeface="Optima"/>
              </a:rPr>
              <a:t>When doing reports, agreements should be documented, including those among </a:t>
            </a:r>
          </a:p>
          <a:p>
            <a:pPr marL="571500" lvl="0" indent="-571500">
              <a:buFont typeface="Arial" panose="020B0604020202020204" pitchFamily="34" charset="0"/>
              <a:buChar char="•"/>
            </a:pPr>
            <a:r>
              <a:rPr lang="en-US" sz="3600" dirty="0" smtClean="0">
                <a:latin typeface="Optima"/>
                <a:cs typeface="Optima"/>
              </a:rPr>
              <a:t>On-the-road </a:t>
            </a:r>
            <a:r>
              <a:rPr lang="en-US" sz="3600" i="1" dirty="0" smtClean="0">
                <a:latin typeface="Optima"/>
                <a:cs typeface="Optima"/>
              </a:rPr>
              <a:t>and</a:t>
            </a:r>
            <a:r>
              <a:rPr lang="en-US" sz="3600" dirty="0" smtClean="0">
                <a:latin typeface="Optima"/>
                <a:cs typeface="Optima"/>
              </a:rPr>
              <a:t> support members of  the team, and</a:t>
            </a:r>
          </a:p>
          <a:p>
            <a:pPr marL="571500" lvl="0" indent="-571500">
              <a:buFont typeface="Arial" panose="020B0604020202020204" pitchFamily="34" charset="0"/>
              <a:buChar char="•"/>
            </a:pPr>
            <a:r>
              <a:rPr lang="en-US" sz="3600" dirty="0" smtClean="0">
                <a:latin typeface="Optima"/>
                <a:cs typeface="Optima"/>
              </a:rPr>
              <a:t>Internal </a:t>
            </a:r>
            <a:r>
              <a:rPr lang="en-US" sz="3600" i="1" dirty="0" smtClean="0">
                <a:latin typeface="Optima"/>
                <a:cs typeface="Optima"/>
              </a:rPr>
              <a:t>and </a:t>
            </a:r>
            <a:r>
              <a:rPr lang="en-US" sz="3600" dirty="0" smtClean="0">
                <a:latin typeface="Optima"/>
                <a:cs typeface="Optima"/>
              </a:rPr>
              <a:t>external personnel (utility companies, permitting agencies, for example).</a:t>
            </a:r>
          </a:p>
        </p:txBody>
      </p:sp>
      <p:sp>
        <p:nvSpPr>
          <p:cNvPr id="3" name="Slide Number Placeholder 2"/>
          <p:cNvSpPr>
            <a:spLocks noGrp="1"/>
          </p:cNvSpPr>
          <p:nvPr>
            <p:ph type="sldNum" sz="quarter" idx="12"/>
          </p:nvPr>
        </p:nvSpPr>
        <p:spPr/>
        <p:txBody>
          <a:bodyPr/>
          <a:lstStyle/>
          <a:p>
            <a:fld id="{1D72EBF8-7CF5-44B7-B2BF-E22DE4D0703D}" type="slidenum">
              <a:rPr lang="en-US" smtClean="0"/>
              <a:pPr/>
              <a:t>335</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Written Reports and Trip Logs</a:t>
            </a:r>
            <a:endParaRPr lang="en-US" sz="3600" dirty="0">
              <a:latin typeface="Optima ExtraBlack"/>
              <a:cs typeface="Optima ExtraBlack"/>
            </a:endParaRPr>
          </a:p>
        </p:txBody>
      </p:sp>
      <p:sp>
        <p:nvSpPr>
          <p:cNvPr id="9" name="TextBox 8"/>
          <p:cNvSpPr txBox="1"/>
          <p:nvPr/>
        </p:nvSpPr>
        <p:spPr>
          <a:xfrm>
            <a:off x="364166" y="1689637"/>
            <a:ext cx="8358756" cy="3416320"/>
          </a:xfrm>
          <a:prstGeom prst="rect">
            <a:avLst/>
          </a:prstGeom>
          <a:noFill/>
        </p:spPr>
        <p:txBody>
          <a:bodyPr wrap="square" rtlCol="0">
            <a:spAutoFit/>
          </a:bodyPr>
          <a:lstStyle/>
          <a:p>
            <a:pPr lvl="0"/>
            <a:r>
              <a:rPr lang="en-US" sz="3600" dirty="0" smtClean="0">
                <a:latin typeface="Optima"/>
                <a:cs typeface="Optima"/>
              </a:rPr>
              <a:t>Reports must include details about the dates of the trip, origin and destination—information similar to the pre-trip assignment confirmation task, </a:t>
            </a:r>
          </a:p>
          <a:p>
            <a:pPr lvl="0"/>
            <a:endParaRPr lang="en-US" sz="3600" dirty="0" smtClean="0">
              <a:latin typeface="Optima"/>
              <a:cs typeface="Optima"/>
            </a:endParaRPr>
          </a:p>
          <a:p>
            <a:pPr lvl="0"/>
            <a:r>
              <a:rPr lang="en-US" sz="3600" dirty="0" smtClean="0">
                <a:latin typeface="Optima"/>
                <a:cs typeface="Optima"/>
              </a:rPr>
              <a:t>However …</a:t>
            </a:r>
          </a:p>
        </p:txBody>
      </p:sp>
      <p:sp>
        <p:nvSpPr>
          <p:cNvPr id="3" name="Slide Number Placeholder 2"/>
          <p:cNvSpPr>
            <a:spLocks noGrp="1"/>
          </p:cNvSpPr>
          <p:nvPr>
            <p:ph type="sldNum" sz="quarter" idx="12"/>
          </p:nvPr>
        </p:nvSpPr>
        <p:spPr/>
        <p:txBody>
          <a:bodyPr/>
          <a:lstStyle/>
          <a:p>
            <a:fld id="{1D72EBF8-7CF5-44B7-B2BF-E22DE4D0703D}" type="slidenum">
              <a:rPr lang="en-US" smtClean="0"/>
              <a:pPr/>
              <a:t>336</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Written Reports and Trip Logs</a:t>
            </a:r>
            <a:endParaRPr lang="en-US" sz="3600" dirty="0">
              <a:latin typeface="Optima ExtraBlack"/>
              <a:cs typeface="Optima ExtraBlack"/>
            </a:endParaRPr>
          </a:p>
        </p:txBody>
      </p:sp>
      <p:sp>
        <p:nvSpPr>
          <p:cNvPr id="9" name="TextBox 8"/>
          <p:cNvSpPr txBox="1"/>
          <p:nvPr/>
        </p:nvSpPr>
        <p:spPr>
          <a:xfrm>
            <a:off x="364166" y="1689637"/>
            <a:ext cx="8358756" cy="2862322"/>
          </a:xfrm>
          <a:prstGeom prst="rect">
            <a:avLst/>
          </a:prstGeom>
          <a:noFill/>
        </p:spPr>
        <p:txBody>
          <a:bodyPr wrap="square" rtlCol="0">
            <a:spAutoFit/>
          </a:bodyPr>
          <a:lstStyle/>
          <a:p>
            <a:r>
              <a:rPr lang="en-US" sz="3600" dirty="0" smtClean="0">
                <a:latin typeface="Optima"/>
                <a:cs typeface="Optima"/>
              </a:rPr>
              <a:t>In the post-trip evaluation, the emphasis is on several aspects:</a:t>
            </a:r>
          </a:p>
          <a:p>
            <a:endParaRPr lang="en-US" sz="3600" dirty="0" smtClean="0">
              <a:latin typeface="Optima"/>
              <a:cs typeface="Optima"/>
            </a:endParaRPr>
          </a:p>
          <a:p>
            <a:pPr>
              <a:buFont typeface="Arial"/>
              <a:buChar char="•"/>
            </a:pPr>
            <a:r>
              <a:rPr lang="en-US" sz="3600" dirty="0" smtClean="0">
                <a:latin typeface="Optima"/>
                <a:cs typeface="Optima"/>
              </a:rPr>
              <a:t>How effectively the team responded to information gained in pre-trip planning.</a:t>
            </a:r>
          </a:p>
        </p:txBody>
      </p:sp>
      <p:sp>
        <p:nvSpPr>
          <p:cNvPr id="3" name="Slide Number Placeholder 2"/>
          <p:cNvSpPr>
            <a:spLocks noGrp="1"/>
          </p:cNvSpPr>
          <p:nvPr>
            <p:ph type="sldNum" sz="quarter" idx="12"/>
          </p:nvPr>
        </p:nvSpPr>
        <p:spPr/>
        <p:txBody>
          <a:bodyPr/>
          <a:lstStyle/>
          <a:p>
            <a:fld id="{1D72EBF8-7CF5-44B7-B2BF-E22DE4D0703D}" type="slidenum">
              <a:rPr lang="en-US" smtClean="0"/>
              <a:pPr/>
              <a:t>337</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Written Reports and Trip Logs</a:t>
            </a:r>
            <a:endParaRPr lang="en-US" sz="3600" dirty="0">
              <a:latin typeface="Optima ExtraBlack"/>
              <a:cs typeface="Optima ExtraBlack"/>
            </a:endParaRPr>
          </a:p>
        </p:txBody>
      </p:sp>
      <p:sp>
        <p:nvSpPr>
          <p:cNvPr id="9" name="TextBox 8"/>
          <p:cNvSpPr txBox="1"/>
          <p:nvPr/>
        </p:nvSpPr>
        <p:spPr>
          <a:xfrm>
            <a:off x="364166" y="1689637"/>
            <a:ext cx="8358756" cy="3416320"/>
          </a:xfrm>
          <a:prstGeom prst="rect">
            <a:avLst/>
          </a:prstGeom>
          <a:noFill/>
        </p:spPr>
        <p:txBody>
          <a:bodyPr wrap="square" rtlCol="0">
            <a:spAutoFit/>
          </a:bodyPr>
          <a:lstStyle/>
          <a:p>
            <a:pPr lvl="0">
              <a:buFont typeface="Arial"/>
              <a:buChar char="•"/>
            </a:pPr>
            <a:r>
              <a:rPr lang="en-US" sz="3600" dirty="0" smtClean="0">
                <a:latin typeface="Optima"/>
                <a:cs typeface="Optima"/>
              </a:rPr>
              <a:t>How well the information was communicated to all people involved.</a:t>
            </a:r>
          </a:p>
          <a:p>
            <a:pPr lvl="0"/>
            <a:r>
              <a:rPr lang="en-US" sz="3600" dirty="0" smtClean="0">
                <a:latin typeface="Optima"/>
                <a:cs typeface="Optima"/>
              </a:rPr>
              <a:t> </a:t>
            </a:r>
          </a:p>
          <a:p>
            <a:pPr>
              <a:buFont typeface="Arial"/>
              <a:buChar char="•"/>
            </a:pPr>
            <a:r>
              <a:rPr lang="en-US" sz="3600" dirty="0" smtClean="0">
                <a:latin typeface="Optima"/>
                <a:cs typeface="Optima"/>
              </a:rPr>
              <a:t>How well the team responded to hazards and emergency situations.</a:t>
            </a:r>
          </a:p>
          <a:p>
            <a:pPr>
              <a:buFont typeface="Arial"/>
              <a:buChar char="•"/>
            </a:pPr>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338</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Written Reports and Trip Logs</a:t>
            </a:r>
            <a:endParaRPr lang="en-US" sz="3600" dirty="0">
              <a:latin typeface="Optima ExtraBlack"/>
              <a:cs typeface="Optima ExtraBlack"/>
            </a:endParaRPr>
          </a:p>
        </p:txBody>
      </p:sp>
      <p:sp>
        <p:nvSpPr>
          <p:cNvPr id="9" name="TextBox 8"/>
          <p:cNvSpPr txBox="1"/>
          <p:nvPr/>
        </p:nvSpPr>
        <p:spPr>
          <a:xfrm>
            <a:off x="364166" y="1689637"/>
            <a:ext cx="8358756" cy="4154984"/>
          </a:xfrm>
          <a:prstGeom prst="rect">
            <a:avLst/>
          </a:prstGeom>
          <a:noFill/>
        </p:spPr>
        <p:txBody>
          <a:bodyPr wrap="square" rtlCol="0">
            <a:spAutoFit/>
          </a:bodyPr>
          <a:lstStyle/>
          <a:p>
            <a:pPr lvl="0">
              <a:buFont typeface="Arial"/>
              <a:buChar char="•"/>
            </a:pPr>
            <a:r>
              <a:rPr lang="en-US" sz="3600" dirty="0" smtClean="0">
                <a:latin typeface="Optima"/>
                <a:cs typeface="Optima"/>
              </a:rPr>
              <a:t>How well contingency plans were understood, and how well they worked.</a:t>
            </a:r>
          </a:p>
          <a:p>
            <a:pPr lvl="0"/>
            <a:r>
              <a:rPr lang="en-US" sz="3600" dirty="0" smtClean="0">
                <a:latin typeface="Optima"/>
                <a:cs typeface="Optima"/>
              </a:rPr>
              <a:t> </a:t>
            </a:r>
          </a:p>
          <a:p>
            <a:pPr>
              <a:buFont typeface="Arial"/>
              <a:buChar char="•"/>
            </a:pPr>
            <a:r>
              <a:rPr lang="en-US" sz="3600" dirty="0" smtClean="0">
                <a:latin typeface="Optima"/>
                <a:cs typeface="Optima"/>
              </a:rPr>
              <a:t>How can things be better next time?</a:t>
            </a:r>
          </a:p>
          <a:p>
            <a:pPr>
              <a:buFont typeface="Arial"/>
              <a:buChar char="•"/>
            </a:pPr>
            <a:endParaRPr lang="en-US" sz="3600" dirty="0" smtClean="0">
              <a:latin typeface="Optima"/>
              <a:cs typeface="Optima"/>
            </a:endParaRPr>
          </a:p>
          <a:p>
            <a:pPr algn="ctr"/>
            <a:r>
              <a:rPr lang="en-US" sz="4800" b="1" dirty="0" smtClean="0">
                <a:latin typeface="Optima"/>
                <a:cs typeface="Optima"/>
              </a:rPr>
              <a:t>Better = Safer</a:t>
            </a:r>
          </a:p>
          <a:p>
            <a:pPr>
              <a:buFont typeface="Arial"/>
              <a:buChar char="•"/>
            </a:pPr>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339</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Role of P/EVOs</a:t>
            </a:r>
            <a:endParaRPr lang="en-US" sz="3600" dirty="0">
              <a:latin typeface="Optima ExtraBlack"/>
              <a:cs typeface="Optima ExtraBlack"/>
            </a:endParaRPr>
          </a:p>
        </p:txBody>
      </p:sp>
      <p:sp>
        <p:nvSpPr>
          <p:cNvPr id="8" name="TextBox 7"/>
          <p:cNvSpPr txBox="1"/>
          <p:nvPr/>
        </p:nvSpPr>
        <p:spPr>
          <a:xfrm>
            <a:off x="394767" y="1976973"/>
            <a:ext cx="8422769" cy="2308324"/>
          </a:xfrm>
          <a:prstGeom prst="rect">
            <a:avLst/>
          </a:prstGeom>
          <a:noFill/>
        </p:spPr>
        <p:txBody>
          <a:bodyPr wrap="square" rtlCol="0">
            <a:spAutoFit/>
          </a:bodyPr>
          <a:lstStyle/>
          <a:p>
            <a:r>
              <a:rPr lang="en-US" sz="3600" dirty="0" smtClean="0">
                <a:latin typeface="Optima"/>
                <a:cs typeface="Optima"/>
              </a:rPr>
              <a:t>P/EVOs are in place to assist in reducing injuries and fatalities, and in preventing damage to vehicles and transportation infrastructure.</a:t>
            </a:r>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34</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340</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5078314"/>
          </a:xfrm>
          <a:prstGeom prst="rect">
            <a:avLst/>
          </a:prstGeom>
          <a:noFill/>
        </p:spPr>
        <p:txBody>
          <a:bodyPr wrap="square" rtlCol="0">
            <a:spAutoFit/>
          </a:bodyPr>
          <a:lstStyle/>
          <a:p>
            <a:r>
              <a:rPr lang="en-US" sz="3600" dirty="0" smtClean="0">
                <a:latin typeface="Optima"/>
                <a:cs typeface="Optima"/>
              </a:rPr>
              <a:t>Why are audio and video logs important to maintain? How might they be used?</a:t>
            </a:r>
          </a:p>
          <a:p>
            <a:endParaRPr lang="en-US" sz="3600" dirty="0" smtClean="0">
              <a:latin typeface="Optima"/>
              <a:cs typeface="Optima"/>
            </a:endParaRPr>
          </a:p>
          <a:p>
            <a:r>
              <a:rPr lang="en-US" sz="3600" dirty="0" smtClean="0">
                <a:latin typeface="Optima"/>
                <a:cs typeface="Optima"/>
              </a:rPr>
              <a:t>What should be included in written reports? Trip logs?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341</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867941"/>
            <a:ext cx="3815832" cy="2369880"/>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Seven</a:t>
            </a:r>
          </a:p>
          <a:p>
            <a:pPr algn="ctr"/>
            <a:r>
              <a:rPr lang="en-US" sz="4000" b="1" dirty="0" smtClean="0">
                <a:solidFill>
                  <a:srgbClr val="F9E3D2"/>
                </a:solidFill>
                <a:latin typeface="Britannic Bold"/>
                <a:cs typeface="Britannic Bold"/>
              </a:rPr>
              <a:t>Driver Safety</a:t>
            </a:r>
            <a:endParaRPr lang="en-US" sz="4000" b="1" dirty="0">
              <a:solidFill>
                <a:srgbClr val="F9E3D2"/>
              </a:solidFill>
              <a:latin typeface="Britannic Bold"/>
              <a:cs typeface="Britannic Bold"/>
            </a:endParaRPr>
          </a:p>
        </p:txBody>
      </p:sp>
      <p:sp>
        <p:nvSpPr>
          <p:cNvPr id="3" name="TextBox 2"/>
          <p:cNvSpPr txBox="1"/>
          <p:nvPr/>
        </p:nvSpPr>
        <p:spPr>
          <a:xfrm>
            <a:off x="4494956" y="2359706"/>
            <a:ext cx="4649043" cy="4308871"/>
          </a:xfrm>
          <a:prstGeom prst="rect">
            <a:avLst/>
          </a:prstGeom>
          <a:noFill/>
        </p:spPr>
        <p:txBody>
          <a:bodyPr wrap="square" rtlCol="0">
            <a:spAutoFit/>
          </a:bodyPr>
          <a:lstStyle/>
          <a:p>
            <a:pPr>
              <a:lnSpc>
                <a:spcPct val="150000"/>
              </a:lnSpc>
              <a:buFont typeface="Arial"/>
              <a:buChar char="•"/>
            </a:pPr>
            <a:r>
              <a:rPr lang="en-US" sz="2800" b="1" dirty="0" smtClean="0">
                <a:latin typeface="Optima"/>
                <a:cs typeface="Optima"/>
              </a:rPr>
              <a:t>Driver distraction</a:t>
            </a:r>
          </a:p>
          <a:p>
            <a:pPr>
              <a:lnSpc>
                <a:spcPct val="150000"/>
              </a:lnSpc>
              <a:buFont typeface="Arial"/>
              <a:buChar char="•"/>
            </a:pPr>
            <a:r>
              <a:rPr lang="en-US" sz="2800" b="1" dirty="0" smtClean="0">
                <a:latin typeface="Optima"/>
                <a:cs typeface="Optima"/>
              </a:rPr>
              <a:t>Drowsy driving/fatigue</a:t>
            </a:r>
          </a:p>
          <a:p>
            <a:pPr>
              <a:lnSpc>
                <a:spcPct val="150000"/>
              </a:lnSpc>
              <a:buFont typeface="Arial"/>
              <a:buChar char="•"/>
            </a:pPr>
            <a:r>
              <a:rPr lang="en-US" sz="2800" b="1" dirty="0" smtClean="0">
                <a:latin typeface="Optima"/>
                <a:cs typeface="Optima"/>
              </a:rPr>
              <a:t>Aggression</a:t>
            </a:r>
          </a:p>
          <a:p>
            <a:pPr>
              <a:lnSpc>
                <a:spcPct val="150000"/>
              </a:lnSpc>
              <a:buFont typeface="Arial"/>
              <a:buChar char="•"/>
            </a:pPr>
            <a:r>
              <a:rPr lang="en-US" sz="2800" b="1" dirty="0" smtClean="0">
                <a:latin typeface="Optima"/>
                <a:cs typeface="Optima"/>
              </a:rPr>
              <a:t>Safety Technologies</a:t>
            </a: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342</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4882" y="857832"/>
            <a:ext cx="3881679" cy="2369880"/>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Driver Distractions</a:t>
            </a:r>
          </a:p>
          <a:p>
            <a:pPr algn="ctr"/>
            <a:r>
              <a:rPr lang="en-US" sz="4000" b="1" dirty="0" smtClean="0">
                <a:solidFill>
                  <a:srgbClr val="F9E3D2"/>
                </a:solidFill>
                <a:latin typeface="Britannic Bold"/>
                <a:cs typeface="Britannic Bold"/>
              </a:rPr>
              <a:t>Lesson One</a:t>
            </a:r>
            <a:endParaRPr lang="en-US" sz="4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343</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Distractions and Driving</a:t>
            </a:r>
            <a:endParaRPr lang="en-US" sz="3600" dirty="0">
              <a:latin typeface="Optima ExtraBlack"/>
              <a:cs typeface="Optima ExtraBlack"/>
            </a:endParaRPr>
          </a:p>
        </p:txBody>
      </p:sp>
      <p:sp>
        <p:nvSpPr>
          <p:cNvPr id="9" name="TextBox 8"/>
          <p:cNvSpPr txBox="1"/>
          <p:nvPr/>
        </p:nvSpPr>
        <p:spPr>
          <a:xfrm>
            <a:off x="364166" y="1689637"/>
            <a:ext cx="8556063" cy="3970318"/>
          </a:xfrm>
          <a:prstGeom prst="rect">
            <a:avLst/>
          </a:prstGeom>
          <a:noFill/>
        </p:spPr>
        <p:txBody>
          <a:bodyPr wrap="square" rtlCol="0">
            <a:spAutoFit/>
          </a:bodyPr>
          <a:lstStyle/>
          <a:p>
            <a:r>
              <a:rPr lang="en-US" sz="3600" dirty="0" smtClean="0">
                <a:latin typeface="Optima"/>
                <a:cs typeface="Optima"/>
              </a:rPr>
              <a:t>Driver distraction is a form of impairment.</a:t>
            </a:r>
          </a:p>
          <a:p>
            <a:endParaRPr lang="en-US" sz="3600" dirty="0" smtClean="0">
              <a:latin typeface="Optima"/>
              <a:cs typeface="Optima"/>
            </a:endParaRPr>
          </a:p>
          <a:p>
            <a:r>
              <a:rPr lang="en-US" sz="3600" dirty="0" smtClean="0">
                <a:latin typeface="Optima"/>
                <a:cs typeface="Optima"/>
              </a:rPr>
              <a:t>Studies show at least 25% of crashes now involve at least one distracted driver.</a:t>
            </a:r>
          </a:p>
          <a:p>
            <a:endParaRPr lang="en-US" sz="3600" dirty="0" smtClean="0">
              <a:latin typeface="Optima"/>
              <a:cs typeface="Optima"/>
            </a:endParaRPr>
          </a:p>
          <a:p>
            <a:r>
              <a:rPr lang="en-US" sz="3600" dirty="0" smtClean="0">
                <a:latin typeface="Optima"/>
                <a:cs typeface="Optima"/>
              </a:rPr>
              <a:t>A large portion of these deaths &amp; injuries are the direct result of cell phone use. </a:t>
            </a:r>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344</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Distractions and Driving</a:t>
            </a:r>
            <a:endParaRPr lang="en-US" sz="3600" dirty="0">
              <a:latin typeface="Optima ExtraBlack"/>
              <a:cs typeface="Optima ExtraBlack"/>
            </a:endParaRPr>
          </a:p>
        </p:txBody>
      </p:sp>
      <p:sp>
        <p:nvSpPr>
          <p:cNvPr id="9" name="TextBox 8"/>
          <p:cNvSpPr txBox="1"/>
          <p:nvPr/>
        </p:nvSpPr>
        <p:spPr>
          <a:xfrm>
            <a:off x="364166" y="1689637"/>
            <a:ext cx="8358756" cy="3693319"/>
          </a:xfrm>
          <a:prstGeom prst="rect">
            <a:avLst/>
          </a:prstGeom>
          <a:noFill/>
        </p:spPr>
        <p:txBody>
          <a:bodyPr wrap="square" rtlCol="0">
            <a:spAutoFit/>
          </a:bodyPr>
          <a:lstStyle/>
          <a:p>
            <a:r>
              <a:rPr lang="en-US" sz="3600" dirty="0" smtClean="0">
                <a:latin typeface="Optima"/>
                <a:cs typeface="Optima"/>
              </a:rPr>
              <a:t>Three types of distractions contribute significantly to collisions:</a:t>
            </a:r>
          </a:p>
          <a:p>
            <a:pPr>
              <a:lnSpc>
                <a:spcPct val="150000"/>
              </a:lnSpc>
            </a:pPr>
            <a:r>
              <a:rPr lang="en-US" sz="3600" dirty="0" smtClean="0">
                <a:latin typeface="Optima"/>
                <a:cs typeface="Optima"/>
              </a:rPr>
              <a:t>Visual—Taking eyes off the road.</a:t>
            </a:r>
          </a:p>
          <a:p>
            <a:pPr>
              <a:lnSpc>
                <a:spcPct val="150000"/>
              </a:lnSpc>
            </a:pPr>
            <a:r>
              <a:rPr lang="en-US" sz="3600" dirty="0" smtClean="0">
                <a:latin typeface="Optima"/>
                <a:cs typeface="Optima"/>
              </a:rPr>
              <a:t>Physical—Taking hands off the wheel.</a:t>
            </a:r>
          </a:p>
          <a:p>
            <a:pPr>
              <a:lnSpc>
                <a:spcPct val="150000"/>
              </a:lnSpc>
            </a:pPr>
            <a:r>
              <a:rPr lang="en-US" sz="3600" dirty="0" smtClean="0">
                <a:latin typeface="Optima"/>
                <a:cs typeface="Optima"/>
              </a:rPr>
              <a:t>Mental—Taking mind off driving.</a:t>
            </a:r>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345</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Distractions and Driving</a:t>
            </a:r>
            <a:endParaRPr lang="en-US" sz="3600" dirty="0">
              <a:latin typeface="Optima ExtraBlack"/>
              <a:cs typeface="Optima ExtraBlack"/>
            </a:endParaRPr>
          </a:p>
        </p:txBody>
      </p:sp>
      <p:sp>
        <p:nvSpPr>
          <p:cNvPr id="9" name="TextBox 8"/>
          <p:cNvSpPr txBox="1"/>
          <p:nvPr/>
        </p:nvSpPr>
        <p:spPr>
          <a:xfrm>
            <a:off x="364166" y="1689637"/>
            <a:ext cx="8358756" cy="3970318"/>
          </a:xfrm>
          <a:prstGeom prst="rect">
            <a:avLst/>
          </a:prstGeom>
          <a:noFill/>
        </p:spPr>
        <p:txBody>
          <a:bodyPr wrap="square" rtlCol="0">
            <a:spAutoFit/>
          </a:bodyPr>
          <a:lstStyle/>
          <a:p>
            <a:r>
              <a:rPr lang="en-US" sz="3600" dirty="0" smtClean="0">
                <a:latin typeface="Optima"/>
                <a:cs typeface="Optima"/>
              </a:rPr>
              <a:t>Studies show that whether a device is hands free or handheld, in part due to demonstrable mental distraction, driving abilities deteriorate when drivers use cell phones.</a:t>
            </a:r>
          </a:p>
          <a:p>
            <a:endParaRPr lang="en-US" sz="3600" dirty="0" smtClean="0">
              <a:latin typeface="Optima"/>
              <a:cs typeface="Optima"/>
            </a:endParaRPr>
          </a:p>
          <a:p>
            <a:pPr algn="ctr"/>
            <a:r>
              <a:rPr lang="en-US" sz="3600" b="1" i="1" dirty="0" smtClean="0">
                <a:latin typeface="Optima"/>
                <a:cs typeface="Optima"/>
              </a:rPr>
              <a:t>Driving IS multitasking!</a:t>
            </a:r>
            <a:r>
              <a:rPr lang="en-US" sz="3600" dirty="0" smtClean="0">
                <a:latin typeface="Optima"/>
                <a:cs typeface="Optima"/>
              </a:rPr>
              <a:t> </a:t>
            </a:r>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346</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Distractions and Driving</a:t>
            </a:r>
            <a:endParaRPr lang="en-US" sz="3600" dirty="0">
              <a:latin typeface="Optima ExtraBlack"/>
              <a:cs typeface="Optima ExtraBlack"/>
            </a:endParaRPr>
          </a:p>
        </p:txBody>
      </p:sp>
      <p:sp>
        <p:nvSpPr>
          <p:cNvPr id="9" name="TextBox 8"/>
          <p:cNvSpPr txBox="1"/>
          <p:nvPr/>
        </p:nvSpPr>
        <p:spPr>
          <a:xfrm>
            <a:off x="364166" y="1689637"/>
            <a:ext cx="8358756" cy="4524315"/>
          </a:xfrm>
          <a:prstGeom prst="rect">
            <a:avLst/>
          </a:prstGeom>
          <a:noFill/>
        </p:spPr>
        <p:txBody>
          <a:bodyPr wrap="square" rtlCol="0">
            <a:spAutoFit/>
          </a:bodyPr>
          <a:lstStyle/>
          <a:p>
            <a:r>
              <a:rPr lang="en-US" sz="3600" b="1" i="1" dirty="0" smtClean="0">
                <a:latin typeface="Optima"/>
                <a:cs typeface="Optima"/>
              </a:rPr>
              <a:t>Talking</a:t>
            </a:r>
            <a:r>
              <a:rPr lang="en-US" sz="3600" dirty="0" smtClean="0">
                <a:latin typeface="Optima"/>
                <a:cs typeface="Optima"/>
              </a:rPr>
              <a:t> drivers are </a:t>
            </a:r>
            <a:r>
              <a:rPr lang="en-US" sz="3600" b="1" dirty="0" smtClean="0">
                <a:latin typeface="Optima"/>
                <a:cs typeface="Optima"/>
              </a:rPr>
              <a:t>400 %</a:t>
            </a:r>
            <a:r>
              <a:rPr lang="en-US" sz="3600" dirty="0" smtClean="0">
                <a:latin typeface="Optima"/>
                <a:cs typeface="Optima"/>
              </a:rPr>
              <a:t> more likely to be involved in a collision.</a:t>
            </a:r>
          </a:p>
          <a:p>
            <a:endParaRPr lang="en-US" sz="3600" dirty="0" smtClean="0">
              <a:latin typeface="Optima"/>
              <a:cs typeface="Optima"/>
            </a:endParaRPr>
          </a:p>
          <a:p>
            <a:r>
              <a:rPr lang="en-US" sz="3600" dirty="0" smtClean="0">
                <a:latin typeface="Optima"/>
                <a:cs typeface="Optima"/>
              </a:rPr>
              <a:t>And realize that many aspects related to talking are actually </a:t>
            </a:r>
            <a:r>
              <a:rPr lang="en-US" sz="3600" b="1" dirty="0" smtClean="0">
                <a:latin typeface="Optima"/>
                <a:cs typeface="Optima"/>
              </a:rPr>
              <a:t>TEXTING</a:t>
            </a:r>
            <a:r>
              <a:rPr lang="en-US" sz="3600" dirty="0" smtClean="0">
                <a:latin typeface="Optima"/>
                <a:cs typeface="Optima"/>
              </a:rPr>
              <a:t> functions (for example, dialing, scrolling and selecting contacts, etc.).  </a:t>
            </a: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347</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Distractions and Driving</a:t>
            </a:r>
            <a:endParaRPr lang="en-US" sz="3600" dirty="0">
              <a:latin typeface="Optima ExtraBlack"/>
              <a:cs typeface="Optima ExtraBlack"/>
            </a:endParaRPr>
          </a:p>
        </p:txBody>
      </p:sp>
      <p:sp>
        <p:nvSpPr>
          <p:cNvPr id="9" name="TextBox 8"/>
          <p:cNvSpPr txBox="1"/>
          <p:nvPr/>
        </p:nvSpPr>
        <p:spPr>
          <a:xfrm>
            <a:off x="364166" y="1689637"/>
            <a:ext cx="8358756" cy="2862322"/>
          </a:xfrm>
          <a:prstGeom prst="rect">
            <a:avLst/>
          </a:prstGeom>
          <a:noFill/>
        </p:spPr>
        <p:txBody>
          <a:bodyPr wrap="square" rtlCol="0">
            <a:spAutoFit/>
          </a:bodyPr>
          <a:lstStyle/>
          <a:p>
            <a:r>
              <a:rPr lang="en-US" sz="3600" dirty="0" smtClean="0">
                <a:latin typeface="Optima"/>
                <a:cs typeface="Optima"/>
              </a:rPr>
              <a:t> This distinction is important because:</a:t>
            </a:r>
          </a:p>
          <a:p>
            <a:endParaRPr lang="en-US" sz="3600" b="1" i="1" dirty="0" smtClean="0">
              <a:latin typeface="Optima"/>
              <a:cs typeface="Optima"/>
            </a:endParaRPr>
          </a:p>
          <a:p>
            <a:endParaRPr lang="en-US" sz="3600" b="1" i="1" dirty="0" smtClean="0">
              <a:latin typeface="Optima"/>
              <a:cs typeface="Optima"/>
            </a:endParaRPr>
          </a:p>
          <a:p>
            <a:pPr algn="ctr"/>
            <a:r>
              <a:rPr lang="en-US" sz="3600" b="1" i="1" dirty="0" smtClean="0">
                <a:latin typeface="Optima"/>
                <a:cs typeface="Optima"/>
              </a:rPr>
              <a:t>Texting</a:t>
            </a:r>
            <a:r>
              <a:rPr lang="en-US" sz="3600" dirty="0" smtClean="0">
                <a:latin typeface="Optima"/>
                <a:cs typeface="Optima"/>
              </a:rPr>
              <a:t> drivers are </a:t>
            </a:r>
            <a:r>
              <a:rPr lang="en-US" sz="3600" b="1" dirty="0" smtClean="0">
                <a:latin typeface="Optima"/>
                <a:cs typeface="Optima"/>
              </a:rPr>
              <a:t>2300%</a:t>
            </a:r>
            <a:r>
              <a:rPr lang="en-US" sz="3600" dirty="0" smtClean="0">
                <a:latin typeface="Optima"/>
                <a:cs typeface="Optima"/>
              </a:rPr>
              <a:t> </a:t>
            </a:r>
          </a:p>
          <a:p>
            <a:pPr algn="ctr"/>
            <a:r>
              <a:rPr lang="en-US" sz="3600" dirty="0" smtClean="0">
                <a:latin typeface="Optima"/>
                <a:cs typeface="Optima"/>
              </a:rPr>
              <a:t>more likely to crash.</a:t>
            </a:r>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348</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Distractions and Driving</a:t>
            </a:r>
            <a:endParaRPr lang="en-US" sz="3600" dirty="0">
              <a:latin typeface="Optima ExtraBlack"/>
              <a:cs typeface="Optima ExtraBlack"/>
            </a:endParaRPr>
          </a:p>
        </p:txBody>
      </p:sp>
      <p:sp>
        <p:nvSpPr>
          <p:cNvPr id="9" name="TextBox 8"/>
          <p:cNvSpPr txBox="1"/>
          <p:nvPr/>
        </p:nvSpPr>
        <p:spPr>
          <a:xfrm>
            <a:off x="364166" y="1689637"/>
            <a:ext cx="8358756" cy="4298613"/>
          </a:xfrm>
          <a:prstGeom prst="rect">
            <a:avLst/>
          </a:prstGeom>
          <a:noFill/>
        </p:spPr>
        <p:txBody>
          <a:bodyPr wrap="square" rtlCol="0">
            <a:spAutoFit/>
          </a:bodyPr>
          <a:lstStyle/>
          <a:p>
            <a:pPr>
              <a:lnSpc>
                <a:spcPts val="4100"/>
              </a:lnSpc>
            </a:pPr>
            <a:r>
              <a:rPr lang="en-US" sz="3600" b="1" i="1" dirty="0" smtClean="0">
                <a:latin typeface="Optima"/>
                <a:cs typeface="Optima"/>
              </a:rPr>
              <a:t>Texting</a:t>
            </a:r>
            <a:r>
              <a:rPr lang="en-US" sz="3600" dirty="0" smtClean="0">
                <a:latin typeface="Optima"/>
                <a:cs typeface="Optima"/>
              </a:rPr>
              <a:t> is the most dangerous because it involves all three types of distractions simultaneously: </a:t>
            </a:r>
          </a:p>
          <a:p>
            <a:pPr marL="571500" indent="-571500">
              <a:lnSpc>
                <a:spcPts val="4100"/>
              </a:lnSpc>
              <a:buFontTx/>
              <a:buChar char="-"/>
            </a:pPr>
            <a:r>
              <a:rPr lang="en-US" sz="3600" smtClean="0">
                <a:latin typeface="Optima"/>
                <a:cs typeface="Optima"/>
              </a:rPr>
              <a:t>Eyes </a:t>
            </a:r>
            <a:r>
              <a:rPr lang="en-US" sz="3600" dirty="0" smtClean="0">
                <a:latin typeface="Optima"/>
                <a:cs typeface="Optima"/>
              </a:rPr>
              <a:t>are on </a:t>
            </a:r>
            <a:r>
              <a:rPr lang="en-US" sz="3600" smtClean="0">
                <a:latin typeface="Optima"/>
                <a:cs typeface="Optima"/>
              </a:rPr>
              <a:t>the screen,</a:t>
            </a:r>
          </a:p>
          <a:p>
            <a:pPr marL="571500" indent="-571500">
              <a:lnSpc>
                <a:spcPts val="4100"/>
              </a:lnSpc>
              <a:buFontTx/>
              <a:buChar char="-"/>
            </a:pPr>
            <a:r>
              <a:rPr lang="en-US" sz="3600" smtClean="0">
                <a:latin typeface="Optima"/>
                <a:cs typeface="Optima"/>
              </a:rPr>
              <a:t>Hands </a:t>
            </a:r>
            <a:r>
              <a:rPr lang="en-US" sz="3600" dirty="0" smtClean="0">
                <a:latin typeface="Optima"/>
                <a:cs typeface="Optima"/>
              </a:rPr>
              <a:t>are holding and/or touching the screen or keypad, </a:t>
            </a:r>
            <a:r>
              <a:rPr lang="en-US" sz="3600" smtClean="0">
                <a:latin typeface="Optima"/>
                <a:cs typeface="Optima"/>
              </a:rPr>
              <a:t>and </a:t>
            </a:r>
          </a:p>
          <a:p>
            <a:pPr marL="571500" indent="-571500">
              <a:lnSpc>
                <a:spcPts val="4100"/>
              </a:lnSpc>
              <a:buFontTx/>
              <a:buChar char="-"/>
            </a:pPr>
            <a:r>
              <a:rPr lang="en-US" sz="3600" smtClean="0">
                <a:latin typeface="Optima"/>
                <a:cs typeface="Optima"/>
              </a:rPr>
              <a:t>Mind </a:t>
            </a:r>
            <a:r>
              <a:rPr lang="en-US" sz="3600" dirty="0" smtClean="0">
                <a:latin typeface="Optima"/>
                <a:cs typeface="Optima"/>
              </a:rPr>
              <a:t>is engaged with reading messages, selecting options, etc.</a:t>
            </a:r>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349</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Goals of P/EVO Training</a:t>
            </a:r>
            <a:endParaRPr lang="en-US" sz="3600" dirty="0">
              <a:latin typeface="Optima ExtraBlack"/>
              <a:cs typeface="Optima ExtraBlack"/>
            </a:endParaRPr>
          </a:p>
        </p:txBody>
      </p:sp>
      <p:sp>
        <p:nvSpPr>
          <p:cNvPr id="8" name="TextBox 7"/>
          <p:cNvSpPr txBox="1"/>
          <p:nvPr/>
        </p:nvSpPr>
        <p:spPr>
          <a:xfrm>
            <a:off x="394767" y="1976973"/>
            <a:ext cx="8422769" cy="2308324"/>
          </a:xfrm>
          <a:prstGeom prst="rect">
            <a:avLst/>
          </a:prstGeom>
          <a:noFill/>
        </p:spPr>
        <p:txBody>
          <a:bodyPr wrap="square" rtlCol="0">
            <a:spAutoFit/>
          </a:bodyPr>
          <a:lstStyle/>
          <a:p>
            <a:r>
              <a:rPr lang="en-US" sz="3600" dirty="0" smtClean="0">
                <a:latin typeface="Optima"/>
                <a:cs typeface="Optima"/>
              </a:rPr>
              <a:t>Certification training for P/EVOs is designed to prepare individuals for the safe movement of oversize loads, and to standardize the training of P/EVOs.</a:t>
            </a:r>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35</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350</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2862322"/>
          </a:xfrm>
          <a:prstGeom prst="rect">
            <a:avLst/>
          </a:prstGeom>
          <a:noFill/>
        </p:spPr>
        <p:txBody>
          <a:bodyPr wrap="square" rtlCol="0">
            <a:spAutoFit/>
          </a:bodyPr>
          <a:lstStyle/>
          <a:p>
            <a:pPr lvl="0"/>
            <a:r>
              <a:rPr lang="en-US" sz="3600" dirty="0" smtClean="0">
                <a:latin typeface="Optima"/>
                <a:cs typeface="Optima"/>
              </a:rPr>
              <a:t>What are the three types of distractions?</a:t>
            </a:r>
          </a:p>
          <a:p>
            <a:pPr lvl="0"/>
            <a:r>
              <a:rPr lang="en-US" sz="3600" dirty="0" smtClean="0">
                <a:latin typeface="Optima"/>
                <a:cs typeface="Optima"/>
              </a:rPr>
              <a:t> </a:t>
            </a:r>
          </a:p>
          <a:p>
            <a:pPr lvl="0"/>
            <a:r>
              <a:rPr lang="en-US" sz="3600" dirty="0" smtClean="0">
                <a:latin typeface="Optima"/>
                <a:cs typeface="Optima"/>
              </a:rPr>
              <a:t>Are hands free devices safe to use while driving? Are they substantially different than handheld devices? Why or why not?</a:t>
            </a: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351</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4524316"/>
          </a:xfrm>
          <a:prstGeom prst="rect">
            <a:avLst/>
          </a:prstGeom>
          <a:noFill/>
        </p:spPr>
        <p:txBody>
          <a:bodyPr wrap="square" rtlCol="0">
            <a:spAutoFit/>
          </a:bodyPr>
          <a:lstStyle/>
          <a:p>
            <a:pPr lvl="0"/>
            <a:r>
              <a:rPr lang="en-US" sz="3600" dirty="0" smtClean="0">
                <a:latin typeface="Optima"/>
                <a:cs typeface="Optima"/>
              </a:rPr>
              <a:t>How much more likely are talking drivers to crash, when compared to non-talking drivers? </a:t>
            </a:r>
          </a:p>
          <a:p>
            <a:pPr lvl="0"/>
            <a:endParaRPr lang="en-US" sz="3600" dirty="0" smtClean="0">
              <a:latin typeface="Optima"/>
              <a:cs typeface="Optima"/>
            </a:endParaRPr>
          </a:p>
          <a:p>
            <a:pPr lvl="0"/>
            <a:r>
              <a:rPr lang="en-US" sz="3600" dirty="0" smtClean="0">
                <a:latin typeface="Optima"/>
                <a:cs typeface="Optima"/>
              </a:rPr>
              <a:t>How much more likely are texting drivers to crash?</a:t>
            </a:r>
          </a:p>
          <a:p>
            <a:pPr lvl="0"/>
            <a:endParaRPr lang="en-US" sz="3600" dirty="0" smtClean="0">
              <a:latin typeface="Optima"/>
              <a:cs typeface="Optima"/>
            </a:endParaRPr>
          </a:p>
          <a:p>
            <a:pPr lvl="0"/>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352</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2862322"/>
          </a:xfrm>
          <a:prstGeom prst="rect">
            <a:avLst/>
          </a:prstGeom>
          <a:noFill/>
        </p:spPr>
        <p:txBody>
          <a:bodyPr wrap="square" rtlCol="0">
            <a:spAutoFit/>
          </a:bodyPr>
          <a:lstStyle/>
          <a:p>
            <a:pPr lvl="0"/>
            <a:r>
              <a:rPr lang="en-US" sz="3600" dirty="0" smtClean="0">
                <a:latin typeface="Optima"/>
                <a:cs typeface="Optima"/>
              </a:rPr>
              <a:t>Why is texting (or dialing a phone or scanning contacts or checking email, anything that involves interacting with a screen) so much more dangerous than talking on a cell phone?</a:t>
            </a: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353</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3970318"/>
          </a:xfrm>
          <a:prstGeom prst="rect">
            <a:avLst/>
          </a:prstGeom>
          <a:noFill/>
        </p:spPr>
        <p:txBody>
          <a:bodyPr wrap="square" rtlCol="0">
            <a:spAutoFit/>
          </a:bodyPr>
          <a:lstStyle/>
          <a:p>
            <a:pPr lvl="0"/>
            <a:r>
              <a:rPr lang="en-US" sz="3600" dirty="0" smtClean="0">
                <a:latin typeface="Optima"/>
                <a:cs typeface="Optima"/>
              </a:rPr>
              <a:t>What is meant by the Statement, </a:t>
            </a:r>
          </a:p>
          <a:p>
            <a:pPr lvl="0"/>
            <a:r>
              <a:rPr lang="en-US" sz="3600" dirty="0" smtClean="0">
                <a:latin typeface="Optima"/>
                <a:cs typeface="Optima"/>
              </a:rPr>
              <a:t>“Driving IS multitasking?”</a:t>
            </a:r>
          </a:p>
          <a:p>
            <a:pPr lvl="0"/>
            <a:endParaRPr lang="en-US" sz="3600" dirty="0" smtClean="0">
              <a:latin typeface="Optima"/>
              <a:cs typeface="Optima"/>
            </a:endParaRPr>
          </a:p>
          <a:p>
            <a:pPr lvl="0"/>
            <a:r>
              <a:rPr lang="en-US" sz="3600" dirty="0" smtClean="0">
                <a:latin typeface="Optima"/>
                <a:cs typeface="Optima"/>
              </a:rPr>
              <a:t>How can drivers avoid becoming distracted?</a:t>
            </a:r>
          </a:p>
          <a:p>
            <a:pPr lvl="0"/>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354</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867941"/>
            <a:ext cx="3815832" cy="2369880"/>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Seven</a:t>
            </a:r>
          </a:p>
          <a:p>
            <a:pPr algn="ctr"/>
            <a:r>
              <a:rPr lang="en-US" sz="4000" b="1" dirty="0" smtClean="0">
                <a:solidFill>
                  <a:srgbClr val="F9E3D2"/>
                </a:solidFill>
                <a:latin typeface="Britannic Bold"/>
                <a:cs typeface="Britannic Bold"/>
              </a:rPr>
              <a:t>Lesson Two</a:t>
            </a:r>
            <a:endParaRPr lang="en-US" sz="4000" b="1" dirty="0">
              <a:solidFill>
                <a:srgbClr val="F9E3D2"/>
              </a:solidFill>
              <a:latin typeface="Britannic Bold"/>
              <a:cs typeface="Britannic Bold"/>
            </a:endParaRPr>
          </a:p>
        </p:txBody>
      </p:sp>
      <p:sp>
        <p:nvSpPr>
          <p:cNvPr id="3" name="TextBox 2"/>
          <p:cNvSpPr txBox="1"/>
          <p:nvPr/>
        </p:nvSpPr>
        <p:spPr>
          <a:xfrm>
            <a:off x="4494956" y="2432276"/>
            <a:ext cx="4649043" cy="2416046"/>
          </a:xfrm>
          <a:prstGeom prst="rect">
            <a:avLst/>
          </a:prstGeom>
          <a:noFill/>
        </p:spPr>
        <p:txBody>
          <a:bodyPr wrap="square" rtlCol="0">
            <a:spAutoFit/>
          </a:bodyPr>
          <a:lstStyle/>
          <a:p>
            <a:pPr>
              <a:lnSpc>
                <a:spcPct val="150000"/>
              </a:lnSpc>
              <a:buFont typeface="Arial"/>
              <a:buChar char="•"/>
            </a:pPr>
            <a:r>
              <a:rPr lang="en-US" sz="3000" b="1" dirty="0" smtClean="0">
                <a:latin typeface="Optima"/>
                <a:cs typeface="Optima"/>
              </a:rPr>
              <a:t>Driver fatigue</a:t>
            </a: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355</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3416320"/>
          </a:xfrm>
          <a:prstGeom prst="rect">
            <a:avLst/>
          </a:prstGeom>
          <a:noFill/>
        </p:spPr>
        <p:txBody>
          <a:bodyPr wrap="square" rtlCol="0">
            <a:spAutoFit/>
          </a:bodyPr>
          <a:lstStyle/>
          <a:p>
            <a:pPr lvl="0"/>
            <a:r>
              <a:rPr lang="en-US" sz="3600" dirty="0" smtClean="0">
                <a:latin typeface="Optima"/>
                <a:cs typeface="Optima"/>
              </a:rPr>
              <a:t>Studies reveal that drowsy driving is as deadly as drinking and driving. </a:t>
            </a:r>
          </a:p>
          <a:p>
            <a:pPr lvl="0"/>
            <a:endParaRPr lang="en-US" sz="3600" dirty="0" smtClean="0">
              <a:latin typeface="Optima"/>
              <a:cs typeface="Optima"/>
            </a:endParaRPr>
          </a:p>
          <a:p>
            <a:pPr lvl="0"/>
            <a:r>
              <a:rPr lang="en-US" sz="3600" dirty="0" smtClean="0">
                <a:latin typeface="Optima"/>
                <a:cs typeface="Optima"/>
              </a:rPr>
              <a:t>Truck drivers working for more than 8 hours are twice as likely to crash.</a:t>
            </a:r>
          </a:p>
          <a:p>
            <a:pPr lvl="0"/>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Driver Fatigue (Drowsy Driving)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356</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3970318"/>
          </a:xfrm>
          <a:prstGeom prst="rect">
            <a:avLst/>
          </a:prstGeom>
          <a:noFill/>
        </p:spPr>
        <p:txBody>
          <a:bodyPr wrap="square" rtlCol="0">
            <a:spAutoFit/>
          </a:bodyPr>
          <a:lstStyle/>
          <a:p>
            <a:pPr lvl="0"/>
            <a:r>
              <a:rPr lang="en-US" sz="3600" dirty="0" smtClean="0">
                <a:latin typeface="Optima"/>
                <a:cs typeface="Optima"/>
              </a:rPr>
              <a:t>Drowsy driving is a major cause of fatal collisions.</a:t>
            </a:r>
          </a:p>
          <a:p>
            <a:pPr lvl="0"/>
            <a:endParaRPr lang="en-US" sz="3600" dirty="0" smtClean="0">
              <a:latin typeface="Optima"/>
              <a:cs typeface="Optima"/>
            </a:endParaRPr>
          </a:p>
          <a:p>
            <a:pPr lvl="0"/>
            <a:r>
              <a:rPr lang="en-US" sz="3600" dirty="0" smtClean="0">
                <a:latin typeface="Optima"/>
                <a:cs typeface="Optima"/>
              </a:rPr>
              <a:t>Drivers who get 7 to 9 hours of sleep each day are involved in </a:t>
            </a:r>
            <a:r>
              <a:rPr lang="en-US" sz="3600" b="1" dirty="0" smtClean="0">
                <a:latin typeface="Optima"/>
                <a:cs typeface="Optima"/>
              </a:rPr>
              <a:t>less than half </a:t>
            </a:r>
            <a:r>
              <a:rPr lang="en-US" sz="3600" dirty="0" smtClean="0">
                <a:latin typeface="Optima"/>
                <a:cs typeface="Optima"/>
              </a:rPr>
              <a:t>as many crashes.</a:t>
            </a:r>
          </a:p>
          <a:p>
            <a:pPr lvl="0"/>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Driver Fatigue (Drowsy Driving)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357</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4524316"/>
          </a:xfrm>
          <a:prstGeom prst="rect">
            <a:avLst/>
          </a:prstGeom>
          <a:noFill/>
        </p:spPr>
        <p:txBody>
          <a:bodyPr wrap="square" rtlCol="0">
            <a:spAutoFit/>
          </a:bodyPr>
          <a:lstStyle/>
          <a:p>
            <a:pPr lvl="0"/>
            <a:r>
              <a:rPr lang="en-US" sz="3600" dirty="0" smtClean="0">
                <a:latin typeface="Optima"/>
                <a:cs typeface="Optima"/>
              </a:rPr>
              <a:t>Fatigue negatively affects skills vital for driving. </a:t>
            </a:r>
          </a:p>
          <a:p>
            <a:pPr lvl="0"/>
            <a:endParaRPr lang="en-US" sz="3600" dirty="0" smtClean="0">
              <a:latin typeface="Optima"/>
              <a:cs typeface="Optima"/>
            </a:endParaRPr>
          </a:p>
          <a:p>
            <a:pPr lvl="0"/>
            <a:r>
              <a:rPr lang="en-US" sz="3600" dirty="0" smtClean="0">
                <a:latin typeface="Optima"/>
                <a:cs typeface="Optima"/>
              </a:rPr>
              <a:t>Drowsy drivers are less attentive, have slower reaction times, and are unable to make decisions as quickly as non-fatigued drivers.</a:t>
            </a:r>
          </a:p>
          <a:p>
            <a:pPr lvl="0"/>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Driver Fatigue (Drowsy Driving)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358</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2862322"/>
          </a:xfrm>
          <a:prstGeom prst="rect">
            <a:avLst/>
          </a:prstGeom>
          <a:noFill/>
        </p:spPr>
        <p:txBody>
          <a:bodyPr wrap="square" rtlCol="0">
            <a:spAutoFit/>
          </a:bodyPr>
          <a:lstStyle/>
          <a:p>
            <a:pPr lvl="0"/>
            <a:r>
              <a:rPr lang="en-US" sz="3600" dirty="0" smtClean="0">
                <a:latin typeface="Optima"/>
                <a:cs typeface="Optima"/>
              </a:rPr>
              <a:t>In addition to lack of sleep overall, driver alertness and performance are also highly related to the time-of-day rather than how long a person has been driving.</a:t>
            </a:r>
          </a:p>
          <a:p>
            <a:pPr lvl="0"/>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Driver Fatigue (Drowsy Driving)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359</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4303"/>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Standardization/Harmonization</a:t>
            </a:r>
            <a:endParaRPr lang="en-US" sz="3600" dirty="0">
              <a:latin typeface="Optima ExtraBlack"/>
              <a:cs typeface="Optima ExtraBlack"/>
            </a:endParaRPr>
          </a:p>
        </p:txBody>
      </p:sp>
      <p:sp>
        <p:nvSpPr>
          <p:cNvPr id="4" name="TextBox 3"/>
          <p:cNvSpPr txBox="1"/>
          <p:nvPr/>
        </p:nvSpPr>
        <p:spPr>
          <a:xfrm>
            <a:off x="353894" y="1190378"/>
            <a:ext cx="8472642" cy="1692771"/>
          </a:xfrm>
          <a:prstGeom prst="rect">
            <a:avLst/>
          </a:prstGeom>
          <a:noFill/>
        </p:spPr>
        <p:txBody>
          <a:bodyPr wrap="square" rtlCol="0">
            <a:spAutoFit/>
          </a:bodyPr>
          <a:lstStyle/>
          <a:p>
            <a:endParaRPr lang="en-US" sz="3600" dirty="0" smtClean="0">
              <a:solidFill>
                <a:schemeClr val="accent3">
                  <a:lumMod val="40000"/>
                  <a:lumOff val="60000"/>
                </a:schemeClr>
              </a:solidFill>
              <a:latin typeface="Optima"/>
            </a:endParaRPr>
          </a:p>
          <a:p>
            <a:endParaRPr lang="en-US" sz="3200" dirty="0" smtClean="0">
              <a:solidFill>
                <a:schemeClr val="accent3">
                  <a:lumMod val="40000"/>
                  <a:lumOff val="60000"/>
                </a:schemeClr>
              </a:solidFill>
              <a:latin typeface="Optima"/>
            </a:endParaRPr>
          </a:p>
          <a:p>
            <a:r>
              <a:rPr lang="en-US" sz="3600" dirty="0" smtClean="0">
                <a:solidFill>
                  <a:schemeClr val="accent3">
                    <a:lumMod val="40000"/>
                    <a:lumOff val="60000"/>
                  </a:schemeClr>
                </a:solidFill>
                <a:latin typeface="Optima"/>
              </a:rPr>
              <a:t> </a:t>
            </a:r>
            <a:endParaRPr lang="en-US" sz="3600" dirty="0">
              <a:solidFill>
                <a:schemeClr val="accent3">
                  <a:lumMod val="40000"/>
                  <a:lumOff val="60000"/>
                </a:schemeClr>
              </a:solidFill>
              <a:latin typeface="Optima"/>
            </a:endParaRPr>
          </a:p>
        </p:txBody>
      </p:sp>
      <p:sp>
        <p:nvSpPr>
          <p:cNvPr id="7" name="TextBox 6"/>
          <p:cNvSpPr txBox="1"/>
          <p:nvPr/>
        </p:nvSpPr>
        <p:spPr>
          <a:xfrm>
            <a:off x="353894" y="1521702"/>
            <a:ext cx="8790106" cy="5047536"/>
          </a:xfrm>
          <a:prstGeom prst="rect">
            <a:avLst/>
          </a:prstGeom>
          <a:noFill/>
        </p:spPr>
        <p:txBody>
          <a:bodyPr wrap="square" rtlCol="0">
            <a:spAutoFit/>
          </a:bodyPr>
          <a:lstStyle/>
          <a:p>
            <a:pPr lvl="0"/>
            <a:r>
              <a:rPr lang="en-US" sz="3000" dirty="0" smtClean="0">
                <a:latin typeface="Optima"/>
                <a:cs typeface="Optima"/>
              </a:rPr>
              <a:t>Efforts at harmonization:</a:t>
            </a:r>
            <a:r>
              <a:rPr lang="en-US" sz="3000" dirty="0">
                <a:latin typeface="Optima"/>
                <a:cs typeface="Optima"/>
              </a:rPr>
              <a:t> </a:t>
            </a:r>
            <a:endParaRPr lang="en-US" sz="3000" dirty="0" smtClean="0">
              <a:latin typeface="Optima"/>
              <a:cs typeface="Optima"/>
            </a:endParaRPr>
          </a:p>
          <a:p>
            <a:pPr lvl="0"/>
            <a:r>
              <a:rPr lang="en-US" sz="3000" dirty="0" smtClean="0">
                <a:latin typeface="Optima"/>
                <a:cs typeface="Optima"/>
              </a:rPr>
              <a:t>American Association of State Highway and Transportation Associations and regional organizations: </a:t>
            </a:r>
            <a:r>
              <a:rPr lang="en-US" sz="2800" dirty="0" smtClean="0">
                <a:latin typeface="Optima"/>
                <a:cs typeface="Optima"/>
              </a:rPr>
              <a:t>Western, Northeast Association of State Highway and Transportation Officials, Southeast and Mid-American Associations of State Highway and Transportation Officials.</a:t>
            </a:r>
          </a:p>
          <a:p>
            <a:pPr lvl="0">
              <a:lnSpc>
                <a:spcPts val="2100"/>
              </a:lnSpc>
              <a:buFont typeface="Arial"/>
              <a:buChar char="•"/>
            </a:pPr>
            <a:endParaRPr lang="en-US" sz="2800" dirty="0" smtClean="0">
              <a:latin typeface="Optima"/>
              <a:cs typeface="Optima"/>
            </a:endParaRPr>
          </a:p>
          <a:p>
            <a:pPr lvl="0">
              <a:buFont typeface="Arial"/>
              <a:buChar char="•"/>
            </a:pPr>
            <a:r>
              <a:rPr lang="en-US" sz="3000" dirty="0" smtClean="0">
                <a:latin typeface="Optima"/>
                <a:cs typeface="Optima"/>
              </a:rPr>
              <a:t>Specialized Carriers &amp; Rigging Association</a:t>
            </a:r>
          </a:p>
          <a:p>
            <a:pPr lvl="0"/>
            <a:r>
              <a:rPr lang="en-US" sz="3000" dirty="0" smtClean="0">
                <a:latin typeface="Optima"/>
                <a:cs typeface="Optima"/>
              </a:rPr>
              <a:t>(SC&amp;RA)</a:t>
            </a:r>
          </a:p>
          <a:p>
            <a:endParaRPr lang="en-US" sz="30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36</a:t>
            </a:fld>
            <a:endParaRPr lang="en-US" dirty="0"/>
          </a:p>
        </p:txBody>
      </p:sp>
    </p:spTree>
    <p:extLst>
      <p:ext uri="{BB962C8B-B14F-4D97-AF65-F5344CB8AC3E}">
        <p14:creationId xmlns:p14="http://schemas.microsoft.com/office/powerpoint/2010/main" val="182635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2308324"/>
          </a:xfrm>
          <a:prstGeom prst="rect">
            <a:avLst/>
          </a:prstGeom>
          <a:noFill/>
        </p:spPr>
        <p:txBody>
          <a:bodyPr wrap="square" rtlCol="0">
            <a:spAutoFit/>
          </a:bodyPr>
          <a:lstStyle/>
          <a:p>
            <a:pPr lvl="0"/>
            <a:r>
              <a:rPr lang="en-US" sz="3600" dirty="0" smtClean="0">
                <a:latin typeface="Optima"/>
                <a:cs typeface="Optima"/>
              </a:rPr>
              <a:t>Studies also show that drivers are not able to assess accurately their own levels of alertness.</a:t>
            </a:r>
          </a:p>
          <a:p>
            <a:pPr lvl="0"/>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Driver Fatigue (Drowsy Driving)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360</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5078314"/>
          </a:xfrm>
          <a:prstGeom prst="rect">
            <a:avLst/>
          </a:prstGeom>
          <a:noFill/>
        </p:spPr>
        <p:txBody>
          <a:bodyPr wrap="square" rtlCol="0">
            <a:spAutoFit/>
          </a:bodyPr>
          <a:lstStyle/>
          <a:p>
            <a:pPr lvl="0"/>
            <a:r>
              <a:rPr lang="en-US" sz="3600" dirty="0" smtClean="0">
                <a:latin typeface="Optima"/>
                <a:cs typeface="Optima"/>
              </a:rPr>
              <a:t>After about 17 hours of being awake, people begin to experience “micro-sleeps”– brief lapses that can last for several seconds. </a:t>
            </a:r>
          </a:p>
          <a:p>
            <a:pPr lvl="0"/>
            <a:endParaRPr lang="en-US" sz="3600" dirty="0" smtClean="0">
              <a:latin typeface="Optima"/>
              <a:cs typeface="Optima"/>
            </a:endParaRPr>
          </a:p>
          <a:p>
            <a:pPr lvl="0"/>
            <a:r>
              <a:rPr lang="en-US" sz="3600" dirty="0" smtClean="0">
                <a:latin typeface="Optima"/>
                <a:cs typeface="Optima"/>
              </a:rPr>
              <a:t>At 50 mph, during a 4-second lapse, the vehicle moves 300 feet.</a:t>
            </a:r>
          </a:p>
          <a:p>
            <a:pPr lvl="0"/>
            <a:endParaRPr lang="en-US" sz="3600" dirty="0" smtClean="0">
              <a:latin typeface="Optima"/>
              <a:cs typeface="Optima"/>
            </a:endParaRPr>
          </a:p>
          <a:p>
            <a:pPr lvl="0"/>
            <a:endParaRPr lang="en-US" sz="3600" dirty="0" smtClean="0">
              <a:latin typeface="Optima"/>
              <a:cs typeface="Optima"/>
            </a:endParaRP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Driver Fatigue (Drowsy Driving)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361</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3416320"/>
          </a:xfrm>
          <a:prstGeom prst="rect">
            <a:avLst/>
          </a:prstGeom>
          <a:noFill/>
        </p:spPr>
        <p:txBody>
          <a:bodyPr wrap="square" rtlCol="0">
            <a:spAutoFit/>
          </a:bodyPr>
          <a:lstStyle/>
          <a:p>
            <a:pPr lvl="0"/>
            <a:r>
              <a:rPr lang="en-US" sz="3600" dirty="0">
                <a:latin typeface="Optima"/>
              </a:rPr>
              <a:t>Tests show fatigued drivers operate as poorly as those who have been drinking alcohol.</a:t>
            </a:r>
            <a:r>
              <a:rPr lang="en-US" sz="3600">
                <a:latin typeface="Optima"/>
              </a:rPr>
              <a:t> </a:t>
            </a:r>
            <a:r>
              <a:rPr lang="en-US" sz="3600" smtClean="0">
                <a:latin typeface="Optima"/>
              </a:rPr>
              <a:t>After </a:t>
            </a:r>
            <a:r>
              <a:rPr lang="en-US" sz="3600" dirty="0">
                <a:latin typeface="Optima"/>
              </a:rPr>
              <a:t>18 hours of being awake, drivers perform equal to or worse than drivers with a Blood Alcohol Content of .05% </a:t>
            </a:r>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Driver Fatigue (Drowsy Driving)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362</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4711546"/>
          </a:xfrm>
          <a:prstGeom prst="rect">
            <a:avLst/>
          </a:prstGeom>
          <a:noFill/>
        </p:spPr>
        <p:txBody>
          <a:bodyPr wrap="square" rtlCol="0">
            <a:spAutoFit/>
          </a:bodyPr>
          <a:lstStyle/>
          <a:p>
            <a:pPr lvl="0">
              <a:lnSpc>
                <a:spcPts val="4100"/>
              </a:lnSpc>
            </a:pPr>
            <a:r>
              <a:rPr lang="en-US" sz="3600" dirty="0" smtClean="0">
                <a:latin typeface="Optima"/>
                <a:cs typeface="Optima"/>
              </a:rPr>
              <a:t>P/EVOs must have the courage to speak up and stop driving when fatigue is present. </a:t>
            </a:r>
          </a:p>
          <a:p>
            <a:pPr lvl="0">
              <a:lnSpc>
                <a:spcPts val="3000"/>
              </a:lnSpc>
            </a:pPr>
            <a:endParaRPr lang="en-US" sz="3600" dirty="0" smtClean="0">
              <a:latin typeface="Optima"/>
              <a:cs typeface="Optima"/>
            </a:endParaRPr>
          </a:p>
          <a:p>
            <a:pPr lvl="0">
              <a:lnSpc>
                <a:spcPts val="4100"/>
              </a:lnSpc>
            </a:pPr>
            <a:r>
              <a:rPr lang="en-US" sz="3600" dirty="0" smtClean="0">
                <a:latin typeface="Optima"/>
                <a:cs typeface="Optima"/>
              </a:rPr>
              <a:t>Drivers too frequently continue driving when drowsy, and the consequences are very similar to those involving  drinking drivers.</a:t>
            </a: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Avoiding Drowsy Driving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363</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4755148"/>
          </a:xfrm>
          <a:prstGeom prst="rect">
            <a:avLst/>
          </a:prstGeom>
          <a:noFill/>
        </p:spPr>
        <p:txBody>
          <a:bodyPr wrap="square" rtlCol="0">
            <a:spAutoFit/>
          </a:bodyPr>
          <a:lstStyle/>
          <a:p>
            <a:pPr lvl="0">
              <a:lnSpc>
                <a:spcPts val="4100"/>
              </a:lnSpc>
            </a:pPr>
            <a:r>
              <a:rPr lang="en-US" sz="3600" dirty="0" smtClean="0">
                <a:latin typeface="Optima"/>
                <a:cs typeface="Optima"/>
              </a:rPr>
              <a:t>Plan for rest just as drivers plan for food and fuel stops. </a:t>
            </a:r>
          </a:p>
          <a:p>
            <a:pPr lvl="0">
              <a:lnSpc>
                <a:spcPts val="3500"/>
              </a:lnSpc>
            </a:pPr>
            <a:endParaRPr lang="en-US" sz="3600" dirty="0" smtClean="0">
              <a:latin typeface="Optima"/>
              <a:cs typeface="Optima"/>
            </a:endParaRPr>
          </a:p>
          <a:p>
            <a:pPr lvl="0">
              <a:lnSpc>
                <a:spcPts val="4100"/>
              </a:lnSpc>
            </a:pPr>
            <a:r>
              <a:rPr lang="en-US" sz="3600" dirty="0" smtClean="0">
                <a:latin typeface="Optima"/>
                <a:cs typeface="Optima"/>
              </a:rPr>
              <a:t>Take breaks that involve physical activity. </a:t>
            </a:r>
          </a:p>
          <a:p>
            <a:pPr lvl="0">
              <a:lnSpc>
                <a:spcPts val="3500"/>
              </a:lnSpc>
            </a:pPr>
            <a:endParaRPr lang="en-US" sz="3600" dirty="0" smtClean="0">
              <a:latin typeface="Optima"/>
              <a:cs typeface="Optima"/>
            </a:endParaRPr>
          </a:p>
          <a:p>
            <a:pPr lvl="0">
              <a:lnSpc>
                <a:spcPts val="4100"/>
              </a:lnSpc>
            </a:pPr>
            <a:r>
              <a:rPr lang="en-US" sz="3600" dirty="0" smtClean="0">
                <a:latin typeface="Optima"/>
                <a:cs typeface="Optima"/>
              </a:rPr>
              <a:t>When a driver is sleepy, there is one solution: SLEEP.</a:t>
            </a:r>
          </a:p>
          <a:p>
            <a:endParaRPr lang="en-US" sz="3600" dirty="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Avoiding Drowsy Driving</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364</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365</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6186310"/>
          </a:xfrm>
          <a:prstGeom prst="rect">
            <a:avLst/>
          </a:prstGeom>
          <a:noFill/>
        </p:spPr>
        <p:txBody>
          <a:bodyPr wrap="square" rtlCol="0">
            <a:spAutoFit/>
          </a:bodyPr>
          <a:lstStyle/>
          <a:p>
            <a:pPr lvl="0"/>
            <a:r>
              <a:rPr lang="en-US" sz="3600" dirty="0" smtClean="0">
                <a:latin typeface="Optima"/>
                <a:cs typeface="Optima"/>
              </a:rPr>
              <a:t>How does getting 7 to 9 hours of sleep each day affect a driver’s chance of being in a crash?</a:t>
            </a:r>
          </a:p>
          <a:p>
            <a:pPr lvl="0"/>
            <a:endParaRPr lang="en-US" sz="3600" dirty="0" smtClean="0">
              <a:latin typeface="Optima"/>
              <a:cs typeface="Optima"/>
            </a:endParaRPr>
          </a:p>
          <a:p>
            <a:pPr lvl="0"/>
            <a:r>
              <a:rPr lang="en-US" sz="3600" dirty="0" smtClean="0">
                <a:latin typeface="Optima"/>
                <a:cs typeface="Optima"/>
              </a:rPr>
              <a:t>How does fatigue (also called “drowsy driving”) affect driving skills?</a:t>
            </a:r>
          </a:p>
          <a:p>
            <a:pPr lvl="0"/>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366</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5632312"/>
          </a:xfrm>
          <a:prstGeom prst="rect">
            <a:avLst/>
          </a:prstGeom>
          <a:noFill/>
        </p:spPr>
        <p:txBody>
          <a:bodyPr wrap="square" rtlCol="0">
            <a:spAutoFit/>
          </a:bodyPr>
          <a:lstStyle/>
          <a:p>
            <a:pPr lvl="0"/>
            <a:r>
              <a:rPr lang="en-US" sz="3600" dirty="0" smtClean="0">
                <a:latin typeface="Optima"/>
                <a:cs typeface="Optima"/>
              </a:rPr>
              <a:t>How does time of day affect driver alertness?</a:t>
            </a:r>
          </a:p>
          <a:p>
            <a:pPr lvl="0"/>
            <a:endParaRPr lang="en-US" sz="3600" dirty="0" smtClean="0">
              <a:latin typeface="Optima"/>
              <a:cs typeface="Optima"/>
            </a:endParaRPr>
          </a:p>
          <a:p>
            <a:pPr lvl="0"/>
            <a:r>
              <a:rPr lang="en-US" sz="3600" dirty="0" smtClean="0">
                <a:latin typeface="Optima"/>
                <a:cs typeface="Optima"/>
              </a:rPr>
              <a:t>What are “micro-sleeps?”</a:t>
            </a:r>
          </a:p>
          <a:p>
            <a:pPr lvl="0"/>
            <a:endParaRPr lang="en-US" sz="3600" dirty="0" smtClean="0">
              <a:latin typeface="Optima"/>
              <a:cs typeface="Optima"/>
            </a:endParaRPr>
          </a:p>
          <a:p>
            <a:pPr lvl="0"/>
            <a:r>
              <a:rPr lang="en-US" sz="3600" dirty="0" smtClean="0">
                <a:latin typeface="Optima"/>
                <a:cs typeface="Optima"/>
              </a:rPr>
              <a:t>What should drivers do to avoid fatigue?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367</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2308324"/>
          </a:xfrm>
          <a:prstGeom prst="rect">
            <a:avLst/>
          </a:prstGeom>
          <a:noFill/>
        </p:spPr>
        <p:txBody>
          <a:bodyPr wrap="square" rtlCol="0">
            <a:spAutoFit/>
          </a:bodyPr>
          <a:lstStyle/>
          <a:p>
            <a:pPr lvl="0"/>
            <a:r>
              <a:rPr lang="en-US" sz="3600" dirty="0" smtClean="0">
                <a:latin typeface="Optima"/>
                <a:cs typeface="Optima"/>
              </a:rPr>
              <a:t>How do fatigued drivers and drinking drivers compare in terms of driving skill?</a:t>
            </a: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368</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867941"/>
            <a:ext cx="3815832" cy="2369880"/>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Seven</a:t>
            </a:r>
          </a:p>
          <a:p>
            <a:pPr algn="ctr"/>
            <a:r>
              <a:rPr lang="en-US" sz="4000" b="1" dirty="0" smtClean="0">
                <a:solidFill>
                  <a:srgbClr val="F9E3D2"/>
                </a:solidFill>
                <a:latin typeface="Britannic Bold"/>
                <a:cs typeface="Britannic Bold"/>
              </a:rPr>
              <a:t>Lesson Three</a:t>
            </a:r>
            <a:endParaRPr lang="en-US" sz="4000" b="1" dirty="0">
              <a:solidFill>
                <a:srgbClr val="F9E3D2"/>
              </a:solidFill>
              <a:latin typeface="Britannic Bold"/>
              <a:cs typeface="Britannic Bold"/>
            </a:endParaRPr>
          </a:p>
        </p:txBody>
      </p:sp>
      <p:sp>
        <p:nvSpPr>
          <p:cNvPr id="3" name="TextBox 2"/>
          <p:cNvSpPr txBox="1"/>
          <p:nvPr/>
        </p:nvSpPr>
        <p:spPr>
          <a:xfrm>
            <a:off x="4494956" y="2432276"/>
            <a:ext cx="4649043" cy="2416046"/>
          </a:xfrm>
          <a:prstGeom prst="rect">
            <a:avLst/>
          </a:prstGeom>
          <a:noFill/>
        </p:spPr>
        <p:txBody>
          <a:bodyPr wrap="square" rtlCol="0">
            <a:spAutoFit/>
          </a:bodyPr>
          <a:lstStyle/>
          <a:p>
            <a:pPr>
              <a:lnSpc>
                <a:spcPct val="150000"/>
              </a:lnSpc>
              <a:buFont typeface="Arial"/>
              <a:buChar char="•"/>
            </a:pPr>
            <a:r>
              <a:rPr lang="en-US" sz="3000" b="1" dirty="0" smtClean="0">
                <a:latin typeface="Optima"/>
                <a:cs typeface="Optima"/>
              </a:rPr>
              <a:t>Aggressive driving</a:t>
            </a: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369</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Standardization/Harmonization</a:t>
            </a:r>
            <a:endParaRPr lang="en-US" sz="3600" dirty="0">
              <a:latin typeface="Optima ExtraBlack"/>
              <a:cs typeface="Optima ExtraBlack"/>
            </a:endParaRPr>
          </a:p>
        </p:txBody>
      </p:sp>
      <p:sp>
        <p:nvSpPr>
          <p:cNvPr id="4" name="TextBox 3"/>
          <p:cNvSpPr txBox="1"/>
          <p:nvPr/>
        </p:nvSpPr>
        <p:spPr>
          <a:xfrm>
            <a:off x="353894" y="1516949"/>
            <a:ext cx="8472642" cy="1692771"/>
          </a:xfrm>
          <a:prstGeom prst="rect">
            <a:avLst/>
          </a:prstGeom>
          <a:noFill/>
        </p:spPr>
        <p:txBody>
          <a:bodyPr wrap="square" rtlCol="0">
            <a:spAutoFit/>
          </a:bodyPr>
          <a:lstStyle/>
          <a:p>
            <a:endParaRPr lang="en-US" sz="3600" dirty="0" smtClean="0">
              <a:solidFill>
                <a:schemeClr val="accent3">
                  <a:lumMod val="40000"/>
                  <a:lumOff val="60000"/>
                </a:schemeClr>
              </a:solidFill>
              <a:latin typeface="Optima"/>
            </a:endParaRPr>
          </a:p>
          <a:p>
            <a:endParaRPr lang="en-US" sz="3200" dirty="0" smtClean="0">
              <a:solidFill>
                <a:schemeClr val="accent3">
                  <a:lumMod val="40000"/>
                  <a:lumOff val="60000"/>
                </a:schemeClr>
              </a:solidFill>
              <a:latin typeface="Optima"/>
            </a:endParaRPr>
          </a:p>
          <a:p>
            <a:r>
              <a:rPr lang="en-US" sz="3600" dirty="0" smtClean="0">
                <a:solidFill>
                  <a:schemeClr val="accent3">
                    <a:lumMod val="40000"/>
                    <a:lumOff val="60000"/>
                  </a:schemeClr>
                </a:solidFill>
                <a:latin typeface="Optima"/>
              </a:rPr>
              <a:t> </a:t>
            </a:r>
            <a:endParaRPr lang="en-US" sz="3600" dirty="0">
              <a:solidFill>
                <a:schemeClr val="accent3">
                  <a:lumMod val="40000"/>
                  <a:lumOff val="60000"/>
                </a:schemeClr>
              </a:solidFill>
              <a:latin typeface="Optima"/>
            </a:endParaRPr>
          </a:p>
        </p:txBody>
      </p:sp>
      <p:sp>
        <p:nvSpPr>
          <p:cNvPr id="7" name="TextBox 6"/>
          <p:cNvSpPr txBox="1"/>
          <p:nvPr/>
        </p:nvSpPr>
        <p:spPr>
          <a:xfrm>
            <a:off x="353894" y="1613142"/>
            <a:ext cx="8472642" cy="3323987"/>
          </a:xfrm>
          <a:prstGeom prst="rect">
            <a:avLst/>
          </a:prstGeom>
          <a:noFill/>
        </p:spPr>
        <p:txBody>
          <a:bodyPr wrap="square" rtlCol="0">
            <a:spAutoFit/>
          </a:bodyPr>
          <a:lstStyle/>
          <a:p>
            <a:pPr lvl="0"/>
            <a:r>
              <a:rPr lang="en-US" sz="3000" dirty="0" smtClean="0">
                <a:latin typeface="Optima"/>
                <a:cs typeface="Optima"/>
              </a:rPr>
              <a:t>Efforts at harmonization:</a:t>
            </a:r>
          </a:p>
          <a:p>
            <a:pPr lvl="0"/>
            <a:endParaRPr lang="en-US" sz="3000" dirty="0" smtClean="0">
              <a:latin typeface="Optima"/>
              <a:cs typeface="Optima"/>
            </a:endParaRPr>
          </a:p>
          <a:p>
            <a:pPr lvl="0">
              <a:buFont typeface="Arial"/>
              <a:buChar char="•"/>
            </a:pPr>
            <a:r>
              <a:rPr lang="en-US" sz="3000" dirty="0" smtClean="0">
                <a:latin typeface="Optima"/>
                <a:cs typeface="Optima"/>
              </a:rPr>
              <a:t>Owner Operator Independent Drivers Association. (OOIDA)</a:t>
            </a:r>
          </a:p>
          <a:p>
            <a:pPr lvl="0"/>
            <a:endParaRPr lang="en-US" sz="3000" dirty="0" smtClean="0">
              <a:latin typeface="Optima"/>
              <a:cs typeface="Optima"/>
            </a:endParaRPr>
          </a:p>
          <a:p>
            <a:pPr lvl="0">
              <a:buFont typeface="Arial"/>
              <a:buChar char="•"/>
            </a:pPr>
            <a:r>
              <a:rPr lang="en-US" sz="3000" dirty="0" smtClean="0">
                <a:latin typeface="Optima"/>
                <a:cs typeface="Optima"/>
              </a:rPr>
              <a:t>National Pilot Car Association. (NPCA)</a:t>
            </a:r>
          </a:p>
          <a:p>
            <a:endParaRPr lang="en-US" sz="30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37</a:t>
            </a:fld>
            <a:endParaRPr lang="en-US"/>
          </a:p>
        </p:txBody>
      </p:sp>
    </p:spTree>
    <p:extLst>
      <p:ext uri="{BB962C8B-B14F-4D97-AF65-F5344CB8AC3E}">
        <p14:creationId xmlns:p14="http://schemas.microsoft.com/office/powerpoint/2010/main" val="182635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Aggression and Driving</a:t>
            </a:r>
            <a:endParaRPr lang="en-US" sz="3600" dirty="0">
              <a:latin typeface="Optima ExtraBlack"/>
              <a:cs typeface="Optima ExtraBlack"/>
            </a:endParaRPr>
          </a:p>
        </p:txBody>
      </p:sp>
      <p:sp>
        <p:nvSpPr>
          <p:cNvPr id="9" name="TextBox 8"/>
          <p:cNvSpPr txBox="1"/>
          <p:nvPr/>
        </p:nvSpPr>
        <p:spPr>
          <a:xfrm>
            <a:off x="364166" y="1689637"/>
            <a:ext cx="8358756" cy="3970318"/>
          </a:xfrm>
          <a:prstGeom prst="rect">
            <a:avLst/>
          </a:prstGeom>
          <a:noFill/>
        </p:spPr>
        <p:txBody>
          <a:bodyPr wrap="square" rtlCol="0">
            <a:spAutoFit/>
          </a:bodyPr>
          <a:lstStyle/>
          <a:p>
            <a:pPr lvl="0"/>
            <a:r>
              <a:rPr lang="en-US" sz="3600" dirty="0" smtClean="0">
                <a:latin typeface="Optima"/>
                <a:cs typeface="Optima"/>
              </a:rPr>
              <a:t>Aggressive driving occurs:</a:t>
            </a:r>
          </a:p>
          <a:p>
            <a:pPr lvl="0"/>
            <a:endParaRPr lang="en-US" sz="3600" dirty="0" smtClean="0">
              <a:latin typeface="Optima"/>
              <a:cs typeface="Optima"/>
            </a:endParaRPr>
          </a:p>
          <a:p>
            <a:r>
              <a:rPr lang="en-US" sz="3600" dirty="0" smtClean="0">
                <a:latin typeface="Optima"/>
                <a:cs typeface="Optima"/>
              </a:rPr>
              <a:t>When drivers commit a combination of moving traffic offenses so as to endanger other persons or property. </a:t>
            </a: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370</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Aggression and Driving</a:t>
            </a:r>
            <a:endParaRPr lang="en-US" sz="3600" dirty="0">
              <a:latin typeface="Optima ExtraBlack"/>
              <a:cs typeface="Optima ExtraBlack"/>
            </a:endParaRPr>
          </a:p>
        </p:txBody>
      </p:sp>
      <p:sp>
        <p:nvSpPr>
          <p:cNvPr id="9" name="TextBox 8"/>
          <p:cNvSpPr txBox="1"/>
          <p:nvPr/>
        </p:nvSpPr>
        <p:spPr>
          <a:xfrm>
            <a:off x="364166" y="1689637"/>
            <a:ext cx="8358756" cy="4524316"/>
          </a:xfrm>
          <a:prstGeom prst="rect">
            <a:avLst/>
          </a:prstGeom>
          <a:noFill/>
        </p:spPr>
        <p:txBody>
          <a:bodyPr wrap="square" rtlCol="0">
            <a:spAutoFit/>
          </a:bodyPr>
          <a:lstStyle/>
          <a:p>
            <a:r>
              <a:rPr lang="en-US" sz="3600" dirty="0" smtClean="0">
                <a:latin typeface="Optima"/>
                <a:cs typeface="Optima"/>
              </a:rPr>
              <a:t>Road rage, on the other hand, is: </a:t>
            </a:r>
          </a:p>
          <a:p>
            <a:endParaRPr lang="en-US" sz="3600" dirty="0" smtClean="0">
              <a:latin typeface="Optima"/>
              <a:cs typeface="Optima"/>
            </a:endParaRPr>
          </a:p>
          <a:p>
            <a:r>
              <a:rPr lang="en-US" sz="3600" dirty="0" smtClean="0">
                <a:latin typeface="Optima"/>
                <a:cs typeface="Optima"/>
              </a:rPr>
              <a:t>A criminal offense, an assault with a motor vehicle or other dangerous weapon by a driver or passenger(s) often related to an incident that occurred on a roadway. </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371</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Aggression and Driving</a:t>
            </a:r>
            <a:endParaRPr lang="en-US" sz="3600" dirty="0">
              <a:latin typeface="Optima ExtraBlack"/>
              <a:cs typeface="Optima ExtraBlack"/>
            </a:endParaRPr>
          </a:p>
        </p:txBody>
      </p:sp>
      <p:sp>
        <p:nvSpPr>
          <p:cNvPr id="9" name="TextBox 8"/>
          <p:cNvSpPr txBox="1"/>
          <p:nvPr/>
        </p:nvSpPr>
        <p:spPr>
          <a:xfrm>
            <a:off x="364166" y="1689637"/>
            <a:ext cx="8358756" cy="4524316"/>
          </a:xfrm>
          <a:prstGeom prst="rect">
            <a:avLst/>
          </a:prstGeom>
          <a:noFill/>
        </p:spPr>
        <p:txBody>
          <a:bodyPr wrap="square" rtlCol="0">
            <a:spAutoFit/>
          </a:bodyPr>
          <a:lstStyle/>
          <a:p>
            <a:r>
              <a:rPr lang="en-US" sz="3600" dirty="0" smtClean="0">
                <a:latin typeface="Optima"/>
                <a:cs typeface="Optima"/>
              </a:rPr>
              <a:t>If the load movement team encounters an aggressive driver, make every attempt to get out of the way. </a:t>
            </a:r>
          </a:p>
          <a:p>
            <a:endParaRPr lang="en-US" sz="3600" dirty="0" smtClean="0">
              <a:latin typeface="Optima"/>
              <a:cs typeface="Optima"/>
            </a:endParaRPr>
          </a:p>
          <a:p>
            <a:r>
              <a:rPr lang="en-US" sz="3600" dirty="0" smtClean="0">
                <a:latin typeface="Optima"/>
                <a:cs typeface="Optima"/>
              </a:rPr>
              <a:t>Do not challenge or make eye contact with an aggressive driver. Do not attempt to restrict the aggressive driver. </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372</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Aggression and Driving</a:t>
            </a:r>
            <a:endParaRPr lang="en-US" sz="3600" dirty="0">
              <a:latin typeface="Optima ExtraBlack"/>
              <a:cs typeface="Optima ExtraBlack"/>
            </a:endParaRPr>
          </a:p>
        </p:txBody>
      </p:sp>
      <p:sp>
        <p:nvSpPr>
          <p:cNvPr id="9" name="TextBox 8"/>
          <p:cNvSpPr txBox="1"/>
          <p:nvPr/>
        </p:nvSpPr>
        <p:spPr>
          <a:xfrm>
            <a:off x="364166" y="1689637"/>
            <a:ext cx="8358756" cy="4524316"/>
          </a:xfrm>
          <a:prstGeom prst="rect">
            <a:avLst/>
          </a:prstGeom>
          <a:noFill/>
        </p:spPr>
        <p:txBody>
          <a:bodyPr wrap="square" rtlCol="0">
            <a:spAutoFit/>
          </a:bodyPr>
          <a:lstStyle/>
          <a:p>
            <a:r>
              <a:rPr lang="en-US" sz="3600" dirty="0" smtClean="0">
                <a:latin typeface="Optima"/>
                <a:cs typeface="Optima"/>
              </a:rPr>
              <a:t>To reduce frustration, leave with enough lead time to get to destination as planned in spite of traffic congestion or inclement weather, for example. </a:t>
            </a:r>
          </a:p>
          <a:p>
            <a:endParaRPr lang="en-US" sz="3600" dirty="0" smtClean="0">
              <a:latin typeface="Optima"/>
              <a:cs typeface="Optima"/>
            </a:endParaRPr>
          </a:p>
          <a:p>
            <a:r>
              <a:rPr lang="en-US" sz="3600" dirty="0" smtClean="0">
                <a:latin typeface="Optima"/>
                <a:cs typeface="Optima"/>
              </a:rPr>
              <a:t>When possible, travel during non-peak traffic times. </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373</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374</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4524316"/>
          </a:xfrm>
          <a:prstGeom prst="rect">
            <a:avLst/>
          </a:prstGeom>
          <a:noFill/>
        </p:spPr>
        <p:txBody>
          <a:bodyPr wrap="square" rtlCol="0">
            <a:spAutoFit/>
          </a:bodyPr>
          <a:lstStyle/>
          <a:p>
            <a:pPr lvl="0"/>
            <a:r>
              <a:rPr lang="en-US" sz="3600" dirty="0" smtClean="0">
                <a:latin typeface="Optima"/>
                <a:cs typeface="Optima"/>
              </a:rPr>
              <a:t>What are the differences between aggressive driving and road rage?</a:t>
            </a:r>
          </a:p>
          <a:p>
            <a:pPr lvl="0"/>
            <a:endParaRPr lang="en-US" sz="3600" dirty="0" smtClean="0">
              <a:latin typeface="Optima"/>
              <a:cs typeface="Optima"/>
            </a:endParaRPr>
          </a:p>
          <a:p>
            <a:pPr lvl="0"/>
            <a:r>
              <a:rPr lang="en-US" sz="3600" smtClean="0">
                <a:latin typeface="Optima"/>
                <a:cs typeface="Optima"/>
              </a:rPr>
              <a:t>Describe </a:t>
            </a:r>
            <a:r>
              <a:rPr lang="en-US" sz="3600" dirty="0" smtClean="0">
                <a:latin typeface="Optima"/>
                <a:cs typeface="Optima"/>
              </a:rPr>
              <a:t>some behaviors exhibited by aggressive drivers.</a:t>
            </a: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375</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042024" cy="3970318"/>
          </a:xfrm>
          <a:prstGeom prst="rect">
            <a:avLst/>
          </a:prstGeom>
          <a:noFill/>
        </p:spPr>
        <p:txBody>
          <a:bodyPr wrap="square" rtlCol="0">
            <a:spAutoFit/>
          </a:bodyPr>
          <a:lstStyle/>
          <a:p>
            <a:pPr lvl="0"/>
            <a:r>
              <a:rPr lang="en-US" sz="3600" dirty="0" smtClean="0">
                <a:latin typeface="Optima"/>
                <a:cs typeface="Optima"/>
              </a:rPr>
              <a:t>What should P/EVOs do if confronted by an aggressive driver or witnesses an incident of road rage?</a:t>
            </a:r>
          </a:p>
          <a:p>
            <a:pPr lvl="0"/>
            <a:endParaRPr lang="en-US" sz="3600" dirty="0" smtClean="0">
              <a:latin typeface="Optima"/>
              <a:cs typeface="Optima"/>
            </a:endParaRPr>
          </a:p>
          <a:p>
            <a:pPr lvl="0"/>
            <a:r>
              <a:rPr lang="en-US" sz="3600" dirty="0" smtClean="0">
                <a:latin typeface="Optima"/>
                <a:cs typeface="Optima"/>
              </a:rPr>
              <a:t>What can P/EVOs do to reduce their own frustration?</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376</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867941"/>
            <a:ext cx="3815832" cy="2369880"/>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Seven</a:t>
            </a:r>
          </a:p>
          <a:p>
            <a:pPr algn="ctr"/>
            <a:r>
              <a:rPr lang="en-US" sz="4000" b="1" dirty="0" smtClean="0">
                <a:solidFill>
                  <a:srgbClr val="F9E3D2"/>
                </a:solidFill>
                <a:latin typeface="Britannic Bold"/>
                <a:cs typeface="Britannic Bold"/>
              </a:rPr>
              <a:t>Lesson Four</a:t>
            </a:r>
            <a:endParaRPr lang="en-US" sz="4000" b="1" dirty="0">
              <a:solidFill>
                <a:srgbClr val="F9E3D2"/>
              </a:solidFill>
              <a:latin typeface="Britannic Bold"/>
              <a:cs typeface="Britannic Bold"/>
            </a:endParaRPr>
          </a:p>
        </p:txBody>
      </p:sp>
      <p:sp>
        <p:nvSpPr>
          <p:cNvPr id="3" name="TextBox 2"/>
          <p:cNvSpPr txBox="1"/>
          <p:nvPr/>
        </p:nvSpPr>
        <p:spPr>
          <a:xfrm>
            <a:off x="4494956" y="2432276"/>
            <a:ext cx="4649043" cy="2416046"/>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 </a:t>
            </a:r>
            <a:r>
              <a:rPr lang="en-US" sz="3000" b="1" dirty="0" smtClean="0">
                <a:latin typeface="Optima"/>
                <a:cs typeface="Optima"/>
              </a:rPr>
              <a:t>Safe driving practices</a:t>
            </a: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377</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Driver Safety</a:t>
            </a:r>
            <a:endParaRPr lang="en-US" sz="3600" dirty="0">
              <a:latin typeface="Optima ExtraBlack"/>
              <a:cs typeface="Optima ExtraBlack"/>
            </a:endParaRPr>
          </a:p>
        </p:txBody>
      </p:sp>
      <p:sp>
        <p:nvSpPr>
          <p:cNvPr id="9" name="TextBox 8"/>
          <p:cNvSpPr txBox="1"/>
          <p:nvPr/>
        </p:nvSpPr>
        <p:spPr>
          <a:xfrm>
            <a:off x="364166" y="1689637"/>
            <a:ext cx="8358756" cy="5960606"/>
          </a:xfrm>
          <a:prstGeom prst="rect">
            <a:avLst/>
          </a:prstGeom>
          <a:noFill/>
        </p:spPr>
        <p:txBody>
          <a:bodyPr wrap="square" rtlCol="0">
            <a:spAutoFit/>
          </a:bodyPr>
          <a:lstStyle/>
          <a:p>
            <a:pPr>
              <a:lnSpc>
                <a:spcPts val="4100"/>
              </a:lnSpc>
            </a:pPr>
            <a:r>
              <a:rPr lang="en-US" sz="3600" dirty="0" smtClean="0">
                <a:latin typeface="Optima"/>
                <a:cs typeface="Optima"/>
              </a:rPr>
              <a:t>One of the most important aspects of safe driving involves drivers responding adequately to roadway and traffic conditions.</a:t>
            </a:r>
          </a:p>
          <a:p>
            <a:pPr>
              <a:lnSpc>
                <a:spcPts val="3500"/>
              </a:lnSpc>
            </a:pPr>
            <a:endParaRPr lang="en-US" sz="3600" dirty="0" smtClean="0">
              <a:latin typeface="Optima"/>
              <a:cs typeface="Optima"/>
            </a:endParaRPr>
          </a:p>
          <a:p>
            <a:pPr>
              <a:lnSpc>
                <a:spcPts val="4100"/>
              </a:lnSpc>
            </a:pPr>
            <a:r>
              <a:rPr lang="en-US" sz="3600" dirty="0" smtClean="0">
                <a:latin typeface="Optima"/>
                <a:cs typeface="Optima"/>
              </a:rPr>
              <a:t>For P/EVOs, keeping the oversize vehicle limitations in mind is also of critical importance.</a:t>
            </a: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378</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Driver Safety</a:t>
            </a:r>
            <a:endParaRPr lang="en-US" sz="3600" dirty="0">
              <a:latin typeface="Optima ExtraBlack"/>
              <a:cs typeface="Optima ExtraBlack"/>
            </a:endParaRPr>
          </a:p>
        </p:txBody>
      </p:sp>
      <p:sp>
        <p:nvSpPr>
          <p:cNvPr id="9" name="TextBox 8"/>
          <p:cNvSpPr txBox="1"/>
          <p:nvPr/>
        </p:nvSpPr>
        <p:spPr>
          <a:xfrm>
            <a:off x="364166" y="1689637"/>
            <a:ext cx="8358756" cy="3416320"/>
          </a:xfrm>
          <a:prstGeom prst="rect">
            <a:avLst/>
          </a:prstGeom>
          <a:noFill/>
        </p:spPr>
        <p:txBody>
          <a:bodyPr wrap="square" rtlCol="0">
            <a:spAutoFit/>
          </a:bodyPr>
          <a:lstStyle/>
          <a:p>
            <a:r>
              <a:rPr lang="en-US" sz="3600" dirty="0" smtClean="0">
                <a:latin typeface="Optima"/>
                <a:cs typeface="Optima"/>
              </a:rPr>
              <a:t>The term “good conditions” refers to flat, level, dry, pavement in the daytime. Drivers don’t encounter these conditions very often. </a:t>
            </a: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379</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Standardization/Harmonization</a:t>
            </a:r>
            <a:endParaRPr lang="en-US" sz="3600" dirty="0">
              <a:latin typeface="Optima ExtraBlack"/>
              <a:cs typeface="Optima ExtraBlack"/>
            </a:endParaRPr>
          </a:p>
        </p:txBody>
      </p:sp>
      <p:sp>
        <p:nvSpPr>
          <p:cNvPr id="4" name="TextBox 3"/>
          <p:cNvSpPr txBox="1"/>
          <p:nvPr/>
        </p:nvSpPr>
        <p:spPr>
          <a:xfrm>
            <a:off x="353894" y="1516949"/>
            <a:ext cx="8472642" cy="1692771"/>
          </a:xfrm>
          <a:prstGeom prst="rect">
            <a:avLst/>
          </a:prstGeom>
          <a:noFill/>
        </p:spPr>
        <p:txBody>
          <a:bodyPr wrap="square" rtlCol="0">
            <a:spAutoFit/>
          </a:bodyPr>
          <a:lstStyle/>
          <a:p>
            <a:endParaRPr lang="en-US" sz="3600" dirty="0" smtClean="0">
              <a:solidFill>
                <a:schemeClr val="accent3">
                  <a:lumMod val="40000"/>
                  <a:lumOff val="60000"/>
                </a:schemeClr>
              </a:solidFill>
              <a:latin typeface="Optima"/>
            </a:endParaRPr>
          </a:p>
          <a:p>
            <a:endParaRPr lang="en-US" sz="3200" dirty="0" smtClean="0">
              <a:solidFill>
                <a:schemeClr val="accent3">
                  <a:lumMod val="40000"/>
                  <a:lumOff val="60000"/>
                </a:schemeClr>
              </a:solidFill>
              <a:latin typeface="Optima"/>
            </a:endParaRPr>
          </a:p>
          <a:p>
            <a:r>
              <a:rPr lang="en-US" sz="3600" dirty="0" smtClean="0">
                <a:solidFill>
                  <a:schemeClr val="accent3">
                    <a:lumMod val="40000"/>
                    <a:lumOff val="60000"/>
                  </a:schemeClr>
                </a:solidFill>
                <a:latin typeface="Optima"/>
              </a:rPr>
              <a:t> </a:t>
            </a:r>
            <a:endParaRPr lang="en-US" sz="3600" dirty="0">
              <a:solidFill>
                <a:schemeClr val="accent3">
                  <a:lumMod val="40000"/>
                  <a:lumOff val="60000"/>
                </a:schemeClr>
              </a:solidFill>
              <a:latin typeface="Optima"/>
            </a:endParaRPr>
          </a:p>
        </p:txBody>
      </p:sp>
      <p:sp>
        <p:nvSpPr>
          <p:cNvPr id="7" name="TextBox 6"/>
          <p:cNvSpPr txBox="1"/>
          <p:nvPr/>
        </p:nvSpPr>
        <p:spPr>
          <a:xfrm>
            <a:off x="353894" y="1613142"/>
            <a:ext cx="8472642" cy="3293209"/>
          </a:xfrm>
          <a:prstGeom prst="rect">
            <a:avLst/>
          </a:prstGeom>
          <a:noFill/>
        </p:spPr>
        <p:txBody>
          <a:bodyPr wrap="square" rtlCol="0">
            <a:spAutoFit/>
          </a:bodyPr>
          <a:lstStyle/>
          <a:p>
            <a:pPr lvl="0"/>
            <a:r>
              <a:rPr lang="en-US" sz="2800" dirty="0" smtClean="0">
                <a:latin typeface="Optima"/>
                <a:cs typeface="Optima"/>
              </a:rPr>
              <a:t>See AASHTO, Board of Directors:</a:t>
            </a:r>
          </a:p>
          <a:p>
            <a:pPr lvl="0"/>
            <a:r>
              <a:rPr lang="en-US" sz="3200" i="1" dirty="0" smtClean="0">
                <a:latin typeface="Optima"/>
                <a:cs typeface="Optima"/>
              </a:rPr>
              <a:t>Actions to Reduce Impediments to </a:t>
            </a:r>
            <a:r>
              <a:rPr lang="en-US" sz="3200" i="1" dirty="0" err="1" smtClean="0">
                <a:latin typeface="Optima"/>
                <a:cs typeface="Optima"/>
              </a:rPr>
              <a:t>InterState</a:t>
            </a:r>
            <a:r>
              <a:rPr lang="en-US" sz="3200" i="1" dirty="0" smtClean="0">
                <a:latin typeface="Optima"/>
                <a:cs typeface="Optima"/>
              </a:rPr>
              <a:t> Commerce, Harmonizing Requirements for Truck Permits</a:t>
            </a:r>
            <a:endParaRPr lang="en-US" sz="2800" i="1" dirty="0" smtClean="0">
              <a:latin typeface="Optima"/>
              <a:cs typeface="Optima"/>
            </a:endParaRPr>
          </a:p>
          <a:p>
            <a:pPr lvl="0"/>
            <a:r>
              <a:rPr lang="en-US" sz="2800" dirty="0" smtClean="0">
                <a:latin typeface="Optima"/>
                <a:cs typeface="Optima"/>
              </a:rPr>
              <a:t>PR-3-12 &amp; PR-3-13 available:</a:t>
            </a:r>
          </a:p>
          <a:p>
            <a:pPr lvl="0"/>
            <a:r>
              <a:rPr lang="en-US" sz="2800" dirty="0" smtClean="0">
                <a:latin typeface="Optima"/>
                <a:cs typeface="Optima"/>
              </a:rPr>
              <a:t>http://www.aashtojournal.org/Documents/November2012/PR-3-12.pdf </a:t>
            </a:r>
          </a:p>
        </p:txBody>
      </p:sp>
      <p:sp>
        <p:nvSpPr>
          <p:cNvPr id="3" name="Slide Number Placeholder 2"/>
          <p:cNvSpPr>
            <a:spLocks noGrp="1"/>
          </p:cNvSpPr>
          <p:nvPr>
            <p:ph type="sldNum" sz="quarter" idx="12"/>
          </p:nvPr>
        </p:nvSpPr>
        <p:spPr/>
        <p:txBody>
          <a:bodyPr/>
          <a:lstStyle/>
          <a:p>
            <a:fld id="{9E519841-B96A-4DD9-B158-9961937F6A4E}" type="slidenum">
              <a:rPr lang="en-US" smtClean="0"/>
              <a:pPr/>
              <a:t>38</a:t>
            </a:fld>
            <a:endParaRPr lang="en-US"/>
          </a:p>
        </p:txBody>
      </p:sp>
    </p:spTree>
    <p:extLst>
      <p:ext uri="{BB962C8B-B14F-4D97-AF65-F5344CB8AC3E}">
        <p14:creationId xmlns:p14="http://schemas.microsoft.com/office/powerpoint/2010/main" val="182635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Driver Safety</a:t>
            </a:r>
            <a:endParaRPr lang="en-US" sz="3600" dirty="0">
              <a:latin typeface="Optima ExtraBlack"/>
              <a:cs typeface="Optima ExtraBlack"/>
            </a:endParaRPr>
          </a:p>
        </p:txBody>
      </p:sp>
      <p:sp>
        <p:nvSpPr>
          <p:cNvPr id="9" name="TextBox 8"/>
          <p:cNvSpPr txBox="1"/>
          <p:nvPr/>
        </p:nvSpPr>
        <p:spPr>
          <a:xfrm>
            <a:off x="364166" y="1689637"/>
            <a:ext cx="8358756" cy="6186310"/>
          </a:xfrm>
          <a:prstGeom prst="rect">
            <a:avLst/>
          </a:prstGeom>
          <a:noFill/>
        </p:spPr>
        <p:txBody>
          <a:bodyPr wrap="square" rtlCol="0">
            <a:spAutoFit/>
          </a:bodyPr>
          <a:lstStyle/>
          <a:p>
            <a:r>
              <a:rPr lang="en-US" sz="3600" dirty="0" smtClean="0">
                <a:latin typeface="Optima"/>
                <a:cs typeface="Optima"/>
              </a:rPr>
              <a:t>“Hazardous conditions” refers to anything that negatively affects visibility, traction, or braking.</a:t>
            </a:r>
          </a:p>
          <a:p>
            <a:endParaRPr lang="en-US" sz="3600" dirty="0" smtClean="0">
              <a:latin typeface="Optima"/>
              <a:cs typeface="Optima"/>
            </a:endParaRPr>
          </a:p>
          <a:p>
            <a:r>
              <a:rPr lang="en-US" sz="3600" dirty="0" smtClean="0">
                <a:latin typeface="Optima"/>
                <a:cs typeface="Optima"/>
              </a:rPr>
              <a:t>Accurately matching conditions with reduced speed and increased following distance enhances safety considerably.</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380</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Driver Safety</a:t>
            </a:r>
            <a:endParaRPr lang="en-US" sz="3600" dirty="0">
              <a:latin typeface="Optima ExtraBlack"/>
              <a:cs typeface="Optima ExtraBlack"/>
            </a:endParaRPr>
          </a:p>
        </p:txBody>
      </p:sp>
      <p:sp>
        <p:nvSpPr>
          <p:cNvPr id="9" name="TextBox 8"/>
          <p:cNvSpPr txBox="1"/>
          <p:nvPr/>
        </p:nvSpPr>
        <p:spPr>
          <a:xfrm>
            <a:off x="364166" y="1689637"/>
            <a:ext cx="8358756" cy="6740308"/>
          </a:xfrm>
          <a:prstGeom prst="rect">
            <a:avLst/>
          </a:prstGeom>
          <a:noFill/>
        </p:spPr>
        <p:txBody>
          <a:bodyPr wrap="square" rtlCol="0">
            <a:spAutoFit/>
          </a:bodyPr>
          <a:lstStyle/>
          <a:p>
            <a:r>
              <a:rPr lang="en-US" sz="3600" dirty="0" smtClean="0">
                <a:latin typeface="Optima"/>
                <a:cs typeface="Optima"/>
              </a:rPr>
              <a:t>Drivers (including P/EVOs) should use headlights at all times. This has particular benefits to individuals with gray, silver, or blue vehicles, as these colors blend into the horizon and/or pavement much more readily.</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381</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Driver Safety</a:t>
            </a:r>
            <a:endParaRPr lang="en-US" sz="3600" dirty="0">
              <a:latin typeface="Optima ExtraBlack"/>
              <a:cs typeface="Optima ExtraBlack"/>
            </a:endParaRPr>
          </a:p>
        </p:txBody>
      </p:sp>
      <p:sp>
        <p:nvSpPr>
          <p:cNvPr id="9" name="TextBox 8"/>
          <p:cNvSpPr txBox="1"/>
          <p:nvPr/>
        </p:nvSpPr>
        <p:spPr>
          <a:xfrm>
            <a:off x="364166" y="1689637"/>
            <a:ext cx="8358756" cy="2308324"/>
          </a:xfrm>
          <a:prstGeom prst="rect">
            <a:avLst/>
          </a:prstGeom>
          <a:noFill/>
        </p:spPr>
        <p:txBody>
          <a:bodyPr wrap="square" rtlCol="0">
            <a:spAutoFit/>
          </a:bodyPr>
          <a:lstStyle/>
          <a:p>
            <a:r>
              <a:rPr lang="en-US" sz="3600" dirty="0" smtClean="0">
                <a:latin typeface="Optima"/>
                <a:cs typeface="Optima"/>
              </a:rPr>
              <a:t>Many States require P/EVOs use headlights at all times while actively escorting loads.</a:t>
            </a: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382</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Driver Safety</a:t>
            </a:r>
            <a:endParaRPr lang="en-US" sz="3600" dirty="0">
              <a:latin typeface="Optima ExtraBlack"/>
              <a:cs typeface="Optima ExtraBlack"/>
            </a:endParaRPr>
          </a:p>
        </p:txBody>
      </p:sp>
      <p:sp>
        <p:nvSpPr>
          <p:cNvPr id="9" name="TextBox 8"/>
          <p:cNvSpPr txBox="1"/>
          <p:nvPr/>
        </p:nvSpPr>
        <p:spPr>
          <a:xfrm>
            <a:off x="364166" y="1689637"/>
            <a:ext cx="8358756" cy="7294306"/>
          </a:xfrm>
          <a:prstGeom prst="rect">
            <a:avLst/>
          </a:prstGeom>
          <a:noFill/>
        </p:spPr>
        <p:txBody>
          <a:bodyPr wrap="square" rtlCol="0">
            <a:spAutoFit/>
          </a:bodyPr>
          <a:lstStyle/>
          <a:p>
            <a:r>
              <a:rPr lang="en-US" sz="3600" dirty="0" smtClean="0">
                <a:latin typeface="Optima"/>
                <a:cs typeface="Optima"/>
              </a:rPr>
              <a:t>When approaching other vehicles at night, from the front or the rear, drivers should not use high beams within 500 feet of other vehicles.</a:t>
            </a:r>
          </a:p>
          <a:p>
            <a:endParaRPr lang="en-US" sz="3600" dirty="0" smtClean="0">
              <a:latin typeface="Optima"/>
              <a:cs typeface="Optima"/>
            </a:endParaRPr>
          </a:p>
          <a:p>
            <a:r>
              <a:rPr lang="en-US" sz="3600" dirty="0" smtClean="0">
                <a:latin typeface="Optima"/>
                <a:cs typeface="Optima"/>
              </a:rPr>
              <a:t>This reduces the condition known as “glare blindness.”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383</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Driver Safety</a:t>
            </a:r>
            <a:endParaRPr lang="en-US" sz="3600" dirty="0">
              <a:latin typeface="Optima ExtraBlack"/>
              <a:cs typeface="Optima ExtraBlack"/>
            </a:endParaRPr>
          </a:p>
        </p:txBody>
      </p:sp>
      <p:sp>
        <p:nvSpPr>
          <p:cNvPr id="9" name="TextBox 8"/>
          <p:cNvSpPr txBox="1"/>
          <p:nvPr/>
        </p:nvSpPr>
        <p:spPr>
          <a:xfrm>
            <a:off x="364166" y="1689637"/>
            <a:ext cx="8358756" cy="6740308"/>
          </a:xfrm>
          <a:prstGeom prst="rect">
            <a:avLst/>
          </a:prstGeom>
          <a:noFill/>
        </p:spPr>
        <p:txBody>
          <a:bodyPr wrap="square" rtlCol="0">
            <a:spAutoFit/>
          </a:bodyPr>
          <a:lstStyle/>
          <a:p>
            <a:r>
              <a:rPr lang="en-US" sz="3600" dirty="0" smtClean="0">
                <a:latin typeface="Optima"/>
                <a:cs typeface="Optima"/>
              </a:rPr>
              <a:t>Regardless of the challenges drivers face, (darkness, extreme weather, traffic volume, mountains and curves, and other hazardous conditions, </a:t>
            </a:r>
            <a:r>
              <a:rPr lang="en-US" sz="3600" b="1" dirty="0" smtClean="0">
                <a:latin typeface="Optima"/>
                <a:cs typeface="Optima"/>
              </a:rPr>
              <a:t>adjusting space to accommodate stopping distances </a:t>
            </a:r>
            <a:r>
              <a:rPr lang="en-US" sz="3600" dirty="0" smtClean="0">
                <a:latin typeface="Optima"/>
                <a:cs typeface="Optima"/>
              </a:rPr>
              <a:t>is a primary way to avoid collisions.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384</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Driver Safety</a:t>
            </a:r>
            <a:endParaRPr lang="en-US" sz="3600" dirty="0">
              <a:latin typeface="Optima ExtraBlack"/>
              <a:cs typeface="Optima ExtraBlack"/>
            </a:endParaRPr>
          </a:p>
        </p:txBody>
      </p:sp>
      <p:sp>
        <p:nvSpPr>
          <p:cNvPr id="9" name="TextBox 8"/>
          <p:cNvSpPr txBox="1"/>
          <p:nvPr/>
        </p:nvSpPr>
        <p:spPr>
          <a:xfrm>
            <a:off x="364166" y="1689637"/>
            <a:ext cx="8358756" cy="5632312"/>
          </a:xfrm>
          <a:prstGeom prst="rect">
            <a:avLst/>
          </a:prstGeom>
          <a:noFill/>
        </p:spPr>
        <p:txBody>
          <a:bodyPr wrap="square" rtlCol="0">
            <a:spAutoFit/>
          </a:bodyPr>
          <a:lstStyle/>
          <a:p>
            <a:r>
              <a:rPr lang="en-US" sz="3600" dirty="0" smtClean="0">
                <a:latin typeface="Optima"/>
                <a:cs typeface="Optima"/>
              </a:rPr>
              <a:t>As conditions become more challenging, establishing a safe following distance is crucial. This is as important as any other strategy when preventing roadway incidents.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385</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Driver Safety</a:t>
            </a:r>
            <a:endParaRPr lang="en-US" sz="3600" dirty="0">
              <a:latin typeface="Optima ExtraBlack"/>
              <a:cs typeface="Optima ExtraBlack"/>
            </a:endParaRPr>
          </a:p>
        </p:txBody>
      </p:sp>
      <p:sp>
        <p:nvSpPr>
          <p:cNvPr id="9" name="TextBox 8"/>
          <p:cNvSpPr txBox="1"/>
          <p:nvPr/>
        </p:nvSpPr>
        <p:spPr>
          <a:xfrm>
            <a:off x="364166" y="1689637"/>
            <a:ext cx="8358756" cy="5078314"/>
          </a:xfrm>
          <a:prstGeom prst="rect">
            <a:avLst/>
          </a:prstGeom>
          <a:noFill/>
        </p:spPr>
        <p:txBody>
          <a:bodyPr wrap="square" rtlCol="0">
            <a:spAutoFit/>
          </a:bodyPr>
          <a:lstStyle/>
          <a:p>
            <a:r>
              <a:rPr lang="en-US" sz="3600" dirty="0" smtClean="0">
                <a:latin typeface="Optima"/>
                <a:cs typeface="Optima"/>
              </a:rPr>
              <a:t>Perception distance +</a:t>
            </a:r>
          </a:p>
          <a:p>
            <a:r>
              <a:rPr lang="en-US" sz="3600" dirty="0" smtClean="0">
                <a:latin typeface="Optima"/>
                <a:cs typeface="Optima"/>
              </a:rPr>
              <a:t>Reaction distance +</a:t>
            </a:r>
          </a:p>
          <a:p>
            <a:r>
              <a:rPr lang="en-US" sz="3600" dirty="0" smtClean="0">
                <a:latin typeface="Optima"/>
                <a:cs typeface="Optima"/>
              </a:rPr>
              <a:t>Braking distance = Stopping Distance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386</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387</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5406608"/>
          </a:xfrm>
          <a:prstGeom prst="rect">
            <a:avLst/>
          </a:prstGeom>
          <a:noFill/>
        </p:spPr>
        <p:txBody>
          <a:bodyPr wrap="square" rtlCol="0">
            <a:spAutoFit/>
          </a:bodyPr>
          <a:lstStyle/>
          <a:p>
            <a:pPr lvl="0">
              <a:lnSpc>
                <a:spcPts val="4100"/>
              </a:lnSpc>
            </a:pPr>
            <a:r>
              <a:rPr lang="en-US" sz="3600" dirty="0" smtClean="0">
                <a:latin typeface="Optima"/>
                <a:cs typeface="Optima"/>
              </a:rPr>
              <a:t>What is meant by the term “hazardous conditions?” What about “good conditions?”</a:t>
            </a:r>
          </a:p>
          <a:p>
            <a:pPr lvl="0">
              <a:lnSpc>
                <a:spcPts val="3500"/>
              </a:lnSpc>
            </a:pPr>
            <a:endParaRPr lang="en-US" sz="3600" dirty="0" smtClean="0">
              <a:latin typeface="Optima"/>
              <a:cs typeface="Optima"/>
            </a:endParaRPr>
          </a:p>
          <a:p>
            <a:pPr lvl="0">
              <a:lnSpc>
                <a:spcPts val="4100"/>
              </a:lnSpc>
            </a:pPr>
            <a:r>
              <a:rPr lang="en-US" sz="3600" dirty="0" smtClean="0">
                <a:latin typeface="Optima"/>
                <a:cs typeface="Optima"/>
              </a:rPr>
              <a:t>Drivers should dim lights (from high beam to low beam) within _____ feet of oncoming vehicles or when approaching vehicles from behind.</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388</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3970318"/>
          </a:xfrm>
          <a:prstGeom prst="rect">
            <a:avLst/>
          </a:prstGeom>
          <a:noFill/>
        </p:spPr>
        <p:txBody>
          <a:bodyPr wrap="square" rtlCol="0">
            <a:spAutoFit/>
          </a:bodyPr>
          <a:lstStyle/>
          <a:p>
            <a:pPr lvl="0"/>
            <a:r>
              <a:rPr lang="en-US" sz="3600" dirty="0" smtClean="0">
                <a:latin typeface="Optima"/>
                <a:cs typeface="Optima"/>
              </a:rPr>
              <a:t>When should headlights be used?</a:t>
            </a:r>
          </a:p>
          <a:p>
            <a:pPr lvl="0"/>
            <a:endParaRPr lang="en-US" sz="3600" dirty="0" smtClean="0">
              <a:latin typeface="Optima"/>
              <a:cs typeface="Optima"/>
            </a:endParaRPr>
          </a:p>
          <a:p>
            <a:pPr lvl="0"/>
            <a:r>
              <a:rPr lang="en-US" sz="3600" dirty="0" smtClean="0">
                <a:latin typeface="Optima"/>
                <a:cs typeface="Optima"/>
              </a:rPr>
              <a:t>Stopping Distance is the sum of what three distances?</a:t>
            </a:r>
          </a:p>
          <a:p>
            <a:pPr lvl="0"/>
            <a:endParaRPr lang="en-US" sz="3600" dirty="0" smtClean="0">
              <a:latin typeface="Optima"/>
              <a:cs typeface="Optima"/>
            </a:endParaRPr>
          </a:p>
          <a:p>
            <a:pPr lvl="0"/>
            <a:r>
              <a:rPr lang="en-US" sz="3600" dirty="0" smtClean="0">
                <a:latin typeface="Optima"/>
                <a:cs typeface="Optima"/>
              </a:rPr>
              <a:t>Why does speed matter?</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389</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39</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1754327"/>
          </a:xfrm>
          <a:prstGeom prst="rect">
            <a:avLst/>
          </a:prstGeom>
          <a:noFill/>
        </p:spPr>
        <p:txBody>
          <a:bodyPr wrap="square" rtlCol="0">
            <a:spAutoFit/>
          </a:bodyPr>
          <a:lstStyle/>
          <a:p>
            <a:pPr lvl="0"/>
            <a:r>
              <a:rPr lang="en-US" sz="3600" dirty="0" smtClean="0">
                <a:latin typeface="Optima"/>
                <a:cs typeface="Optima"/>
              </a:rPr>
              <a:t>How do wet roads affect stopping distance?</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390</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867941"/>
            <a:ext cx="3815832" cy="2369880"/>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Seven</a:t>
            </a:r>
          </a:p>
          <a:p>
            <a:pPr algn="ctr"/>
            <a:r>
              <a:rPr lang="en-US" sz="4000" b="1" dirty="0" smtClean="0">
                <a:solidFill>
                  <a:srgbClr val="F9E3D2"/>
                </a:solidFill>
                <a:latin typeface="Britannic Bold"/>
                <a:cs typeface="Britannic Bold"/>
              </a:rPr>
              <a:t>Lesson Five</a:t>
            </a:r>
            <a:endParaRPr lang="en-US" sz="4000" b="1" dirty="0">
              <a:solidFill>
                <a:srgbClr val="F9E3D2"/>
              </a:solidFill>
              <a:latin typeface="Britannic Bold"/>
              <a:cs typeface="Britannic Bold"/>
            </a:endParaRPr>
          </a:p>
        </p:txBody>
      </p:sp>
      <p:sp>
        <p:nvSpPr>
          <p:cNvPr id="3" name="TextBox 2"/>
          <p:cNvSpPr txBox="1"/>
          <p:nvPr/>
        </p:nvSpPr>
        <p:spPr>
          <a:xfrm>
            <a:off x="4494956" y="2432276"/>
            <a:ext cx="4649043" cy="2823850"/>
          </a:xfrm>
          <a:prstGeom prst="rect">
            <a:avLst/>
          </a:prstGeom>
          <a:noFill/>
        </p:spPr>
        <p:txBody>
          <a:bodyPr wrap="square" rtlCol="0">
            <a:spAutoFit/>
          </a:bodyPr>
          <a:lstStyle/>
          <a:p>
            <a:pPr>
              <a:lnSpc>
                <a:spcPct val="150000"/>
              </a:lnSpc>
              <a:buFont typeface="Arial"/>
              <a:buChar char="•"/>
            </a:pPr>
            <a:r>
              <a:rPr lang="en-US" sz="3000" b="1" dirty="0" smtClean="0">
                <a:latin typeface="Optima"/>
                <a:cs typeface="Optima"/>
              </a:rPr>
              <a:t>Safety technologies</a:t>
            </a:r>
          </a:p>
          <a:p>
            <a:pPr>
              <a:lnSpc>
                <a:spcPct val="150000"/>
              </a:lnSpc>
              <a:buFont typeface="Arial"/>
              <a:buChar char="•"/>
            </a:pPr>
            <a:endParaRPr lang="en-US" sz="3000" b="1" dirty="0" smtClean="0">
              <a:latin typeface="Optima"/>
              <a:cs typeface="Optima"/>
            </a:endParaRPr>
          </a:p>
          <a:p>
            <a:pPr>
              <a:lnSpc>
                <a:spcPct val="150000"/>
              </a:lnSpc>
              <a:buFont typeface="Arial"/>
              <a:buChar char="•"/>
            </a:pPr>
            <a:endParaRPr lang="en-US" sz="3000" b="1" dirty="0" smtClean="0">
              <a:latin typeface="Optima"/>
              <a:cs typeface="Optima"/>
            </a:endParaRPr>
          </a:p>
          <a:p>
            <a:pPr>
              <a:lnSpc>
                <a:spcPct val="150000"/>
              </a:lnSpc>
              <a:buFont typeface="Arial"/>
              <a:buChar char="•"/>
            </a:pPr>
            <a:endParaRPr lang="en-US" sz="30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391</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2862322"/>
          </a:xfrm>
          <a:prstGeom prst="rect">
            <a:avLst/>
          </a:prstGeom>
          <a:noFill/>
        </p:spPr>
        <p:txBody>
          <a:bodyPr wrap="square" rtlCol="0">
            <a:spAutoFit/>
          </a:bodyPr>
          <a:lstStyle/>
          <a:p>
            <a:pPr lvl="0"/>
            <a:r>
              <a:rPr lang="en-US" sz="3600" dirty="0" smtClean="0">
                <a:latin typeface="Optima"/>
                <a:cs typeface="Optima"/>
              </a:rPr>
              <a:t>While no technology replaces a vigilant driver, several new developments in vehicle safety have the potential to significantly reduce collisions.</a:t>
            </a:r>
          </a:p>
          <a:p>
            <a:pPr lvl="0"/>
            <a:endParaRPr lang="en-US" sz="3600" dirty="0" smtClean="0">
              <a:latin typeface="Optima"/>
              <a:cs typeface="Optima"/>
            </a:endParaRPr>
          </a:p>
          <a:p>
            <a:pPr lvl="0"/>
            <a:endParaRPr lang="en-US" sz="3600" dirty="0" smtClean="0">
              <a:latin typeface="Optima"/>
              <a:cs typeface="Optima"/>
            </a:endParaRPr>
          </a:p>
        </p:txBody>
      </p:sp>
      <p:sp>
        <p:nvSpPr>
          <p:cNvPr id="5" name="TextBox 4"/>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Safety Technologies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392</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2862322"/>
          </a:xfrm>
          <a:prstGeom prst="rect">
            <a:avLst/>
          </a:prstGeom>
          <a:noFill/>
        </p:spPr>
        <p:txBody>
          <a:bodyPr wrap="square" rtlCol="0">
            <a:spAutoFit/>
          </a:bodyPr>
          <a:lstStyle/>
          <a:p>
            <a:pPr lvl="0"/>
            <a:r>
              <a:rPr lang="en-US" sz="3600" dirty="0" smtClean="0">
                <a:latin typeface="Optima"/>
                <a:cs typeface="Optima"/>
              </a:rPr>
              <a:t>Technologies such as side view assist, forward collision warning/mitigation, lane departure warning systems and electronic stability control are examples.</a:t>
            </a:r>
          </a:p>
          <a:p>
            <a:pPr lvl="0"/>
            <a:endParaRPr lang="en-US" sz="3600" dirty="0" smtClean="0">
              <a:latin typeface="Optima"/>
              <a:cs typeface="Optima"/>
            </a:endParaRPr>
          </a:p>
          <a:p>
            <a:pPr lvl="0"/>
            <a:endParaRPr lang="en-US" sz="3600" dirty="0" smtClean="0">
              <a:latin typeface="Optima"/>
              <a:cs typeface="Optima"/>
            </a:endParaRPr>
          </a:p>
        </p:txBody>
      </p:sp>
      <p:sp>
        <p:nvSpPr>
          <p:cNvPr id="5" name="TextBox 4"/>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Safety Technologies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393</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5406608"/>
          </a:xfrm>
          <a:prstGeom prst="rect">
            <a:avLst/>
          </a:prstGeom>
          <a:noFill/>
        </p:spPr>
        <p:txBody>
          <a:bodyPr wrap="square" rtlCol="0">
            <a:spAutoFit/>
          </a:bodyPr>
          <a:lstStyle/>
          <a:p>
            <a:pPr lvl="0">
              <a:lnSpc>
                <a:spcPts val="4100"/>
              </a:lnSpc>
            </a:pPr>
            <a:r>
              <a:rPr lang="en-US" sz="3600" dirty="0" smtClean="0">
                <a:latin typeface="Optima"/>
                <a:cs typeface="Optima"/>
              </a:rPr>
              <a:t>Other technologies such as adaptive headlights, under-ride guards, and blind spot monitoring and detection are particularly useful for oversize load vehicles.</a:t>
            </a:r>
          </a:p>
          <a:p>
            <a:pPr lvl="0">
              <a:lnSpc>
                <a:spcPts val="3500"/>
              </a:lnSpc>
            </a:pPr>
            <a:endParaRPr lang="en-US" sz="3600" dirty="0" smtClean="0">
              <a:latin typeface="Optima"/>
              <a:cs typeface="Optima"/>
            </a:endParaRPr>
          </a:p>
          <a:p>
            <a:pPr lvl="0">
              <a:lnSpc>
                <a:spcPts val="4100"/>
              </a:lnSpc>
            </a:pPr>
            <a:r>
              <a:rPr lang="en-US" sz="3600" dirty="0" smtClean="0">
                <a:latin typeface="Optima"/>
                <a:cs typeface="Optima"/>
              </a:rPr>
              <a:t>Electronic logs may reduce driver fatigue.</a:t>
            </a:r>
          </a:p>
          <a:p>
            <a:pPr lvl="0"/>
            <a:endParaRPr lang="en-US" sz="3600" dirty="0" smtClean="0">
              <a:latin typeface="Optima"/>
              <a:cs typeface="Optima"/>
            </a:endParaRPr>
          </a:p>
          <a:p>
            <a:pPr lvl="0"/>
            <a:endParaRPr lang="en-US" sz="3600" dirty="0" smtClean="0">
              <a:latin typeface="Optima"/>
              <a:cs typeface="Optima"/>
            </a:endParaRPr>
          </a:p>
        </p:txBody>
      </p:sp>
      <p:sp>
        <p:nvSpPr>
          <p:cNvPr id="5" name="TextBox 4"/>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Safety Technologies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394</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3416320"/>
          </a:xfrm>
          <a:prstGeom prst="rect">
            <a:avLst/>
          </a:prstGeom>
          <a:noFill/>
        </p:spPr>
        <p:txBody>
          <a:bodyPr wrap="square" rtlCol="0">
            <a:spAutoFit/>
          </a:bodyPr>
          <a:lstStyle/>
          <a:p>
            <a:pPr lvl="0"/>
            <a:r>
              <a:rPr lang="en-US" sz="3600" dirty="0" smtClean="0">
                <a:latin typeface="Optima"/>
                <a:cs typeface="Optima"/>
              </a:rPr>
              <a:t>One drawback about safety technologies is, when a driver has adapted to the technology, and then drives a vehicle that does </a:t>
            </a:r>
            <a:r>
              <a:rPr lang="en-US" sz="3600" b="1" i="1" dirty="0" smtClean="0">
                <a:latin typeface="Optima"/>
                <a:cs typeface="Optima"/>
              </a:rPr>
              <a:t>not </a:t>
            </a:r>
            <a:r>
              <a:rPr lang="en-US" sz="3600" dirty="0" smtClean="0">
                <a:latin typeface="Optima"/>
                <a:cs typeface="Optima"/>
              </a:rPr>
              <a:t>have the technology, the driver must adapt quickly. </a:t>
            </a:r>
          </a:p>
          <a:p>
            <a:pPr lvl="0"/>
            <a:endParaRPr lang="en-US" sz="3600" dirty="0" smtClean="0">
              <a:latin typeface="Optima"/>
              <a:cs typeface="Optima"/>
            </a:endParaRPr>
          </a:p>
          <a:p>
            <a:pPr lvl="0"/>
            <a:endParaRPr lang="en-US" sz="3600" dirty="0" smtClean="0">
              <a:latin typeface="Optima"/>
              <a:cs typeface="Optima"/>
            </a:endParaRPr>
          </a:p>
        </p:txBody>
      </p:sp>
      <p:sp>
        <p:nvSpPr>
          <p:cNvPr id="5" name="TextBox 4"/>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Safety Technologies</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395</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396</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9" name="TextBox 8"/>
          <p:cNvSpPr txBox="1"/>
          <p:nvPr/>
        </p:nvSpPr>
        <p:spPr>
          <a:xfrm>
            <a:off x="364166" y="1689637"/>
            <a:ext cx="8358756" cy="4524316"/>
          </a:xfrm>
          <a:prstGeom prst="rect">
            <a:avLst/>
          </a:prstGeom>
          <a:noFill/>
        </p:spPr>
        <p:txBody>
          <a:bodyPr wrap="square" rtlCol="0">
            <a:spAutoFit/>
          </a:bodyPr>
          <a:lstStyle/>
          <a:p>
            <a:pPr lvl="0"/>
            <a:r>
              <a:rPr lang="en-US" sz="3600" dirty="0" smtClean="0">
                <a:latin typeface="Optima"/>
                <a:cs typeface="Optima"/>
              </a:rPr>
              <a:t>What are the benefits of crash avoidance technologies? Drawbacks?</a:t>
            </a:r>
          </a:p>
          <a:p>
            <a:pPr lvl="0"/>
            <a:endParaRPr lang="en-US" sz="3600" dirty="0" smtClean="0">
              <a:latin typeface="Optima"/>
              <a:cs typeface="Optima"/>
            </a:endParaRPr>
          </a:p>
          <a:p>
            <a:pPr lvl="0"/>
            <a:r>
              <a:rPr lang="en-US" sz="3600" dirty="0" smtClean="0">
                <a:latin typeface="Optima"/>
                <a:cs typeface="Optima"/>
              </a:rPr>
              <a:t>Describe other safety technologies.</a:t>
            </a:r>
          </a:p>
          <a:p>
            <a:pPr lvl="0"/>
            <a:endParaRPr lang="en-US" sz="3600" dirty="0" smtClean="0">
              <a:latin typeface="Optima"/>
              <a:cs typeface="Optima"/>
            </a:endParaRPr>
          </a:p>
          <a:p>
            <a:pPr lvl="0"/>
            <a:r>
              <a:rPr lang="en-US" sz="3600" dirty="0" smtClean="0">
                <a:latin typeface="Optima"/>
                <a:cs typeface="Optima"/>
              </a:rPr>
              <a:t>What are the benefits of electronic log books? </a:t>
            </a:r>
          </a:p>
          <a:p>
            <a:pPr lvl="0"/>
            <a:endParaRPr lang="en-US" sz="3600" dirty="0" smtClean="0">
              <a:latin typeface="Optima"/>
              <a:cs typeface="Optima"/>
            </a:endParaRPr>
          </a:p>
          <a:p>
            <a:pPr lvl="0"/>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1D72EBF8-7CF5-44B7-B2BF-E22DE4D0703D}" type="slidenum">
              <a:rPr lang="en-US" smtClean="0"/>
              <a:pPr/>
              <a:t>397</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1175717"/>
            <a:ext cx="3815832" cy="1754327"/>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Eight</a:t>
            </a:r>
          </a:p>
        </p:txBody>
      </p:sp>
      <p:sp>
        <p:nvSpPr>
          <p:cNvPr id="3" name="TextBox 2"/>
          <p:cNvSpPr txBox="1"/>
          <p:nvPr/>
        </p:nvSpPr>
        <p:spPr>
          <a:xfrm>
            <a:off x="4494956" y="2432276"/>
            <a:ext cx="4649043" cy="3385542"/>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Course review</a:t>
            </a:r>
          </a:p>
          <a:p>
            <a:pPr>
              <a:lnSpc>
                <a:spcPct val="150000"/>
              </a:lnSpc>
              <a:buFont typeface="Arial"/>
              <a:buChar char="•"/>
            </a:pPr>
            <a:r>
              <a:rPr lang="en-US" sz="2400" b="1" dirty="0" smtClean="0">
                <a:latin typeface="Optima"/>
                <a:cs typeface="Optima"/>
              </a:rPr>
              <a:t>Certification test</a:t>
            </a:r>
          </a:p>
          <a:p>
            <a:pPr>
              <a:lnSpc>
                <a:spcPct val="150000"/>
              </a:lnSpc>
              <a:buFont typeface="Arial"/>
              <a:buChar char="•"/>
            </a:pPr>
            <a:r>
              <a:rPr lang="en-US" sz="2400" b="1" dirty="0" smtClean="0">
                <a:latin typeface="Optima"/>
                <a:cs typeface="Optima"/>
              </a:rPr>
              <a:t>Course evaluation</a:t>
            </a: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smtClean="0">
              <a:latin typeface="Optima"/>
              <a:cs typeface="Optima"/>
            </a:endParaRPr>
          </a:p>
          <a:p>
            <a:pPr>
              <a:lnSpc>
                <a:spcPct val="150000"/>
              </a:lnSpc>
              <a:buFont typeface="Arial"/>
              <a:buChar char="•"/>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398</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166" y="1689637"/>
            <a:ext cx="8358756" cy="5078314"/>
          </a:xfrm>
          <a:prstGeom prst="rect">
            <a:avLst/>
          </a:prstGeom>
          <a:noFill/>
        </p:spPr>
        <p:txBody>
          <a:bodyPr wrap="square" rtlCol="0">
            <a:spAutoFit/>
          </a:bodyPr>
          <a:lstStyle/>
          <a:p>
            <a:pPr lvl="0"/>
            <a:r>
              <a:rPr lang="en-US" sz="3600" dirty="0" smtClean="0">
                <a:latin typeface="Optima"/>
                <a:cs typeface="Optima"/>
              </a:rPr>
              <a:t>Review questions can be compiled here if a comprehensive course review is desired.</a:t>
            </a:r>
          </a:p>
          <a:p>
            <a:endParaRPr lang="en-US" sz="3600" dirty="0" smtClean="0">
              <a:latin typeface="Optima"/>
              <a:cs typeface="Optima"/>
            </a:endParaRPr>
          </a:p>
          <a:p>
            <a:r>
              <a:rPr lang="en-US" sz="3600" dirty="0" smtClean="0">
                <a:latin typeface="Optima"/>
                <a:cs typeface="Optima"/>
              </a:rPr>
              <a:t>Participants should be encouraged to complete and submit a course evaluation.</a:t>
            </a:r>
          </a:p>
          <a:p>
            <a:pPr lvl="0"/>
            <a:r>
              <a:rPr lang="en-US" sz="3600" dirty="0" smtClean="0">
                <a:latin typeface="Optima"/>
                <a:cs typeface="Optima"/>
              </a:rPr>
              <a:t>  </a:t>
            </a:r>
          </a:p>
          <a:p>
            <a:pPr lvl="0"/>
            <a:endParaRPr lang="en-US" sz="3600" dirty="0" smtClean="0">
              <a:latin typeface="Optima"/>
              <a:cs typeface="Optima"/>
            </a:endParaRPr>
          </a:p>
          <a:p>
            <a:pPr lvl="0"/>
            <a:endParaRPr lang="en-US" sz="3600" dirty="0" smtClean="0">
              <a:latin typeface="Optima"/>
              <a:cs typeface="Optima"/>
            </a:endParaRPr>
          </a:p>
        </p:txBody>
      </p:sp>
      <p:sp>
        <p:nvSpPr>
          <p:cNvPr id="4" name="TextBox 3"/>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Course and Test Review</a:t>
            </a:r>
            <a:endParaRPr lang="en-US" sz="3600" dirty="0">
              <a:latin typeface="Optima ExtraBlack"/>
              <a:cs typeface="Optima ExtraBlack"/>
            </a:endParaRPr>
          </a:p>
        </p:txBody>
      </p:sp>
      <p:sp>
        <p:nvSpPr>
          <p:cNvPr id="2" name="Slide Number Placeholder 1"/>
          <p:cNvSpPr>
            <a:spLocks noGrp="1"/>
          </p:cNvSpPr>
          <p:nvPr>
            <p:ph type="sldNum" sz="quarter" idx="12"/>
          </p:nvPr>
        </p:nvSpPr>
        <p:spPr/>
        <p:txBody>
          <a:bodyPr/>
          <a:lstStyle/>
          <a:p>
            <a:fld id="{1D72EBF8-7CF5-44B7-B2BF-E22DE4D0703D}" type="slidenum">
              <a:rPr lang="en-US" smtClean="0"/>
              <a:pPr/>
              <a:t>399</a:t>
            </a:fld>
            <a:endParaRPr lang="en-US" dirty="0"/>
          </a:p>
        </p:txBody>
      </p:sp>
    </p:spTree>
    <p:extLst>
      <p:ext uri="{BB962C8B-B14F-4D97-AF65-F5344CB8AC3E}">
        <p14:creationId xmlns:p14="http://schemas.microsoft.com/office/powerpoint/2010/main" val="36390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792250">
            <a:off x="-111371" y="1018441"/>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Initial Paperwork</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4</a:t>
            </a:fld>
            <a:endParaRPr lang="en-US"/>
          </a:p>
        </p:txBody>
      </p:sp>
    </p:spTree>
    <p:extLst>
      <p:ext uri="{BB962C8B-B14F-4D97-AF65-F5344CB8AC3E}">
        <p14:creationId xmlns:p14="http://schemas.microsoft.com/office/powerpoint/2010/main" val="3898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8" y="1613142"/>
            <a:ext cx="8358756" cy="4524315"/>
          </a:xfrm>
          <a:prstGeom prst="rect">
            <a:avLst/>
          </a:prstGeom>
          <a:noFill/>
        </p:spPr>
        <p:txBody>
          <a:bodyPr wrap="square" rtlCol="0">
            <a:spAutoFit/>
          </a:bodyPr>
          <a:lstStyle/>
          <a:p>
            <a:r>
              <a:rPr lang="en-US" sz="3600" dirty="0" smtClean="0">
                <a:latin typeface="Optima"/>
                <a:cs typeface="Optima"/>
              </a:rPr>
              <a:t>Is P/EVO certification valid in all 50 States?</a:t>
            </a:r>
          </a:p>
          <a:p>
            <a:pPr lvl="0"/>
            <a:endParaRPr lang="en-US" sz="3600" dirty="0" smtClean="0">
              <a:latin typeface="Optima"/>
              <a:cs typeface="Optima"/>
            </a:endParaRPr>
          </a:p>
          <a:p>
            <a:pPr lvl="0"/>
            <a:r>
              <a:rPr lang="en-US" sz="3600" dirty="0" smtClean="0">
                <a:latin typeface="Optima"/>
                <a:cs typeface="Optima"/>
              </a:rPr>
              <a:t>What are the main reasons for requiring P/EVOs be certified? </a:t>
            </a:r>
          </a:p>
          <a:p>
            <a:pPr lvl="0"/>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40</a:t>
            </a:fld>
            <a:endParaRPr lang="en-US"/>
          </a:p>
        </p:txBody>
      </p:sp>
    </p:spTree>
    <p:extLst>
      <p:ext uri="{BB962C8B-B14F-4D97-AF65-F5344CB8AC3E}">
        <p14:creationId xmlns:p14="http://schemas.microsoft.com/office/powerpoint/2010/main" val="38981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8" y="1613142"/>
            <a:ext cx="8358756" cy="4524315"/>
          </a:xfrm>
          <a:prstGeom prst="rect">
            <a:avLst/>
          </a:prstGeom>
          <a:noFill/>
        </p:spPr>
        <p:txBody>
          <a:bodyPr wrap="square" rtlCol="0">
            <a:spAutoFit/>
          </a:bodyPr>
          <a:lstStyle/>
          <a:p>
            <a:pPr lvl="0"/>
            <a:r>
              <a:rPr lang="en-US" sz="3600" dirty="0" smtClean="0">
                <a:latin typeface="Optima"/>
                <a:cs typeface="Optima"/>
              </a:rPr>
              <a:t>Why do laws pertaining to escort drivers differ from State to State?</a:t>
            </a:r>
          </a:p>
          <a:p>
            <a:pPr lvl="0"/>
            <a:endParaRPr lang="en-US" sz="3600" dirty="0" smtClean="0">
              <a:latin typeface="Optima"/>
              <a:cs typeface="Optima"/>
            </a:endParaRPr>
          </a:p>
          <a:p>
            <a:pPr lvl="0"/>
            <a:r>
              <a:rPr lang="en-US" sz="3600" dirty="0" smtClean="0">
                <a:latin typeface="Optima"/>
                <a:cs typeface="Optima"/>
              </a:rPr>
              <a:t>Who issues P/EVO certification cards (within the State)?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41</a:t>
            </a:fld>
            <a:endParaRPr lang="en-US"/>
          </a:p>
        </p:txBody>
      </p:sp>
    </p:spTree>
    <p:extLst>
      <p:ext uri="{BB962C8B-B14F-4D97-AF65-F5344CB8AC3E}">
        <p14:creationId xmlns:p14="http://schemas.microsoft.com/office/powerpoint/2010/main" val="38981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8" y="1613142"/>
            <a:ext cx="8358756" cy="2862322"/>
          </a:xfrm>
          <a:prstGeom prst="rect">
            <a:avLst/>
          </a:prstGeom>
          <a:noFill/>
        </p:spPr>
        <p:txBody>
          <a:bodyPr wrap="square" rtlCol="0">
            <a:spAutoFit/>
          </a:bodyPr>
          <a:lstStyle/>
          <a:p>
            <a:r>
              <a:rPr lang="en-US" sz="3600" dirty="0" smtClean="0">
                <a:latin typeface="Optima"/>
                <a:cs typeface="Optima"/>
              </a:rPr>
              <a:t>Where are standards for proper flagging procedures found?</a:t>
            </a:r>
          </a:p>
          <a:p>
            <a:endParaRPr lang="en-US" sz="3600" dirty="0" smtClean="0">
              <a:latin typeface="Optima"/>
              <a:cs typeface="Optima"/>
            </a:endParaRPr>
          </a:p>
          <a:p>
            <a:r>
              <a:rPr lang="en-US" sz="3600" dirty="0" smtClean="0">
                <a:latin typeface="Optima"/>
                <a:cs typeface="Optima"/>
              </a:rPr>
              <a:t>Where are best practices for the pilot/escort industry found?</a:t>
            </a: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42</a:t>
            </a:fld>
            <a:endParaRPr lang="en-US"/>
          </a:p>
        </p:txBody>
      </p:sp>
    </p:spTree>
    <p:extLst>
      <p:ext uri="{BB962C8B-B14F-4D97-AF65-F5344CB8AC3E}">
        <p14:creationId xmlns:p14="http://schemas.microsoft.com/office/powerpoint/2010/main" val="38981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8" y="1613142"/>
            <a:ext cx="8358756" cy="3970318"/>
          </a:xfrm>
          <a:prstGeom prst="rect">
            <a:avLst/>
          </a:prstGeom>
          <a:noFill/>
        </p:spPr>
        <p:txBody>
          <a:bodyPr wrap="square" rtlCol="0">
            <a:spAutoFit/>
          </a:bodyPr>
          <a:lstStyle/>
          <a:p>
            <a:pPr lvl="0"/>
            <a:r>
              <a:rPr lang="en-US" sz="3600" dirty="0" smtClean="0">
                <a:latin typeface="Optima"/>
                <a:cs typeface="Optima"/>
              </a:rPr>
              <a:t>Are P/EVOs responsible to know the laws in every State in which they work?</a:t>
            </a:r>
          </a:p>
          <a:p>
            <a:pPr lvl="0"/>
            <a:endParaRPr lang="en-US" sz="3600" dirty="0" smtClean="0">
              <a:latin typeface="Optima"/>
              <a:cs typeface="Optima"/>
            </a:endParaRPr>
          </a:p>
          <a:p>
            <a:pPr lvl="0"/>
            <a:r>
              <a:rPr lang="en-US" sz="3600" dirty="0" smtClean="0">
                <a:latin typeface="Optima"/>
                <a:cs typeface="Optima"/>
              </a:rPr>
              <a:t>Why are P/EVOs required when moving oversize loads?</a:t>
            </a:r>
          </a:p>
          <a:p>
            <a:endParaRPr lang="en-US" sz="3600" dirty="0" smtClean="0">
              <a:latin typeface="Optima"/>
              <a:cs typeface="Optima"/>
            </a:endParaRP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43</a:t>
            </a:fld>
            <a:endParaRPr lang="en-US"/>
          </a:p>
        </p:txBody>
      </p:sp>
    </p:spTree>
    <p:extLst>
      <p:ext uri="{BB962C8B-B14F-4D97-AF65-F5344CB8AC3E}">
        <p14:creationId xmlns:p14="http://schemas.microsoft.com/office/powerpoint/2010/main" val="38981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1283439"/>
            <a:ext cx="3815832" cy="1538883"/>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Two</a:t>
            </a:r>
          </a:p>
          <a:p>
            <a:pPr algn="ctr"/>
            <a:r>
              <a:rPr lang="en-US" sz="4000" b="1" dirty="0" smtClean="0">
                <a:solidFill>
                  <a:srgbClr val="F9E3D2"/>
                </a:solidFill>
                <a:latin typeface="Britannic Bold"/>
                <a:cs typeface="Britannic Bold"/>
              </a:rPr>
              <a:t>Lesson One</a:t>
            </a:r>
            <a:endParaRPr lang="en-US" sz="4000" b="1" dirty="0">
              <a:solidFill>
                <a:srgbClr val="F9E3D2"/>
              </a:solidFill>
              <a:latin typeface="Britannic Bold"/>
              <a:cs typeface="Britannic Bold"/>
            </a:endParaRPr>
          </a:p>
        </p:txBody>
      </p:sp>
      <p:sp>
        <p:nvSpPr>
          <p:cNvPr id="3" name="TextBox 2"/>
          <p:cNvSpPr txBox="1"/>
          <p:nvPr/>
        </p:nvSpPr>
        <p:spPr>
          <a:xfrm>
            <a:off x="4516591" y="2432276"/>
            <a:ext cx="4444709" cy="2492990"/>
          </a:xfrm>
          <a:prstGeom prst="rect">
            <a:avLst/>
          </a:prstGeom>
          <a:noFill/>
        </p:spPr>
        <p:txBody>
          <a:bodyPr wrap="square" rtlCol="0">
            <a:spAutoFit/>
          </a:bodyPr>
          <a:lstStyle/>
          <a:p>
            <a:pPr>
              <a:lnSpc>
                <a:spcPct val="150000"/>
              </a:lnSpc>
              <a:buFont typeface="Arial"/>
              <a:buChar char="•"/>
            </a:pPr>
            <a:r>
              <a:rPr lang="en-US" sz="2600" b="1" dirty="0" smtClean="0">
                <a:latin typeface="Optima"/>
                <a:cs typeface="Optima"/>
              </a:rPr>
              <a:t>Purposes of P/EVOs</a:t>
            </a:r>
          </a:p>
          <a:p>
            <a:pPr>
              <a:lnSpc>
                <a:spcPct val="150000"/>
              </a:lnSpc>
              <a:buFont typeface="Arial"/>
              <a:buChar char="•"/>
            </a:pPr>
            <a:r>
              <a:rPr lang="en-US" sz="2600" b="1" dirty="0" smtClean="0">
                <a:latin typeface="Optima"/>
                <a:cs typeface="Optima"/>
              </a:rPr>
              <a:t>P/EVO Requirements</a:t>
            </a:r>
          </a:p>
          <a:p>
            <a:pPr>
              <a:lnSpc>
                <a:spcPct val="150000"/>
              </a:lnSpc>
              <a:buFont typeface="Arial"/>
              <a:buChar char="•"/>
            </a:pPr>
            <a:r>
              <a:rPr lang="en-US" sz="2600" b="1" dirty="0" smtClean="0">
                <a:latin typeface="Optima"/>
                <a:cs typeface="Optima"/>
              </a:rPr>
              <a:t>Reciprocity Among States</a:t>
            </a:r>
          </a:p>
          <a:p>
            <a:pPr>
              <a:lnSpc>
                <a:spcPct val="150000"/>
              </a:lnSpc>
            </a:pPr>
            <a:endParaRPr lang="en-US" sz="26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44</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Requirements</a:t>
            </a:r>
            <a:endParaRPr lang="en-US" sz="3600" dirty="0">
              <a:latin typeface="Optima ExtraBlack"/>
              <a:cs typeface="Optima ExtraBlack"/>
            </a:endParaRPr>
          </a:p>
        </p:txBody>
      </p:sp>
      <p:sp>
        <p:nvSpPr>
          <p:cNvPr id="8" name="TextBox 7"/>
          <p:cNvSpPr txBox="1"/>
          <p:nvPr/>
        </p:nvSpPr>
        <p:spPr>
          <a:xfrm>
            <a:off x="394767" y="1569597"/>
            <a:ext cx="8422769" cy="3231654"/>
          </a:xfrm>
          <a:prstGeom prst="rect">
            <a:avLst/>
          </a:prstGeom>
          <a:noFill/>
        </p:spPr>
        <p:txBody>
          <a:bodyPr wrap="square" rtlCol="0">
            <a:spAutoFit/>
          </a:bodyPr>
          <a:lstStyle/>
          <a:p>
            <a:r>
              <a:rPr lang="en-US" sz="3600" dirty="0" smtClean="0">
                <a:latin typeface="Optima"/>
                <a:cs typeface="Optima"/>
              </a:rPr>
              <a:t>States that currently have certification or training requirements for P/EVOs are:</a:t>
            </a:r>
          </a:p>
          <a:p>
            <a:r>
              <a:rPr lang="en-US" sz="3600" dirty="0" smtClean="0">
                <a:latin typeface="Optima"/>
                <a:cs typeface="Optima"/>
              </a:rPr>
              <a:t> </a:t>
            </a:r>
          </a:p>
          <a:p>
            <a:r>
              <a:rPr lang="en-US" sz="3200" dirty="0" smtClean="0">
                <a:latin typeface="Optima"/>
                <a:cs typeface="Optima"/>
              </a:rPr>
              <a:t>Arizona, Colorado, Florida, Georgia, Minnesota, New York, North Carolina, Oklahoma, Utah, Virginia, and Washington.</a:t>
            </a:r>
            <a:endParaRPr lang="en-US" sz="3200" dirty="0">
              <a:solidFill>
                <a:srgbClr val="FFFF00"/>
              </a:solidFill>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45</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Purposes of Certification</a:t>
            </a:r>
            <a:endParaRPr lang="en-US" sz="3600" dirty="0">
              <a:latin typeface="Optima ExtraBlack"/>
              <a:cs typeface="Optima ExtraBlack"/>
            </a:endParaRPr>
          </a:p>
        </p:txBody>
      </p:sp>
      <p:sp>
        <p:nvSpPr>
          <p:cNvPr id="4" name="TextBox 3"/>
          <p:cNvSpPr txBox="1"/>
          <p:nvPr/>
        </p:nvSpPr>
        <p:spPr>
          <a:xfrm>
            <a:off x="353894" y="1668583"/>
            <a:ext cx="8472642" cy="2616101"/>
          </a:xfrm>
          <a:prstGeom prst="rect">
            <a:avLst/>
          </a:prstGeom>
          <a:noFill/>
        </p:spPr>
        <p:txBody>
          <a:bodyPr wrap="square" rtlCol="0">
            <a:spAutoFit/>
          </a:bodyPr>
          <a:lstStyle/>
          <a:p>
            <a:r>
              <a:rPr lang="en-US" sz="4000" dirty="0" smtClean="0">
                <a:solidFill>
                  <a:srgbClr val="FFFFFF"/>
                </a:solidFill>
                <a:latin typeface="Optima"/>
              </a:rPr>
              <a:t>To Enhance </a:t>
            </a:r>
            <a:r>
              <a:rPr lang="en-US" sz="4000" dirty="0">
                <a:solidFill>
                  <a:srgbClr val="FFFFFF"/>
                </a:solidFill>
                <a:latin typeface="Optima"/>
              </a:rPr>
              <a:t>S</a:t>
            </a:r>
            <a:r>
              <a:rPr lang="en-US" sz="4000" dirty="0" smtClean="0">
                <a:solidFill>
                  <a:srgbClr val="FFFFFF"/>
                </a:solidFill>
                <a:latin typeface="Optima"/>
              </a:rPr>
              <a:t>afety</a:t>
            </a:r>
          </a:p>
          <a:p>
            <a:endParaRPr lang="en-US" sz="2800" dirty="0" smtClean="0">
              <a:solidFill>
                <a:srgbClr val="FFFFFF"/>
              </a:solidFill>
              <a:latin typeface="Optima"/>
            </a:endParaRPr>
          </a:p>
          <a:p>
            <a:r>
              <a:rPr lang="en-US" sz="3200" dirty="0" smtClean="0">
                <a:solidFill>
                  <a:srgbClr val="FFFFFF"/>
                </a:solidFill>
                <a:latin typeface="Optima"/>
              </a:rPr>
              <a:t>When the job is done right, pilot/escorts provide benefits to the public, the load driver, trucking company, and the escort him/herself.</a:t>
            </a:r>
            <a:endParaRPr lang="en-US" sz="3200" dirty="0">
              <a:solidFill>
                <a:srgbClr val="FFFFFF"/>
              </a:solidFill>
              <a:latin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46</a:t>
            </a:fld>
            <a:endParaRPr lang="en-US"/>
          </a:p>
        </p:txBody>
      </p:sp>
    </p:spTree>
    <p:extLst>
      <p:ext uri="{BB962C8B-B14F-4D97-AF65-F5344CB8AC3E}">
        <p14:creationId xmlns:p14="http://schemas.microsoft.com/office/powerpoint/2010/main" val="310166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Purposes of Certification</a:t>
            </a:r>
            <a:endParaRPr lang="en-US" sz="3600" dirty="0">
              <a:latin typeface="Optima ExtraBlack"/>
              <a:cs typeface="Optima ExtraBlack"/>
            </a:endParaRPr>
          </a:p>
        </p:txBody>
      </p:sp>
      <p:sp>
        <p:nvSpPr>
          <p:cNvPr id="4" name="TextBox 3"/>
          <p:cNvSpPr txBox="1"/>
          <p:nvPr/>
        </p:nvSpPr>
        <p:spPr>
          <a:xfrm>
            <a:off x="353894" y="1661909"/>
            <a:ext cx="8472642" cy="4216539"/>
          </a:xfrm>
          <a:prstGeom prst="rect">
            <a:avLst/>
          </a:prstGeom>
          <a:noFill/>
        </p:spPr>
        <p:txBody>
          <a:bodyPr wrap="square" rtlCol="0">
            <a:spAutoFit/>
          </a:bodyPr>
          <a:lstStyle/>
          <a:p>
            <a:r>
              <a:rPr lang="en-US" sz="4000" dirty="0" smtClean="0">
                <a:solidFill>
                  <a:srgbClr val="FFFFFF"/>
                </a:solidFill>
                <a:latin typeface="Optima"/>
              </a:rPr>
              <a:t>To Reduce Congestion</a:t>
            </a:r>
          </a:p>
          <a:p>
            <a:r>
              <a:rPr lang="en-US" sz="2800" dirty="0" smtClean="0">
                <a:solidFill>
                  <a:srgbClr val="FFFFFF"/>
                </a:solidFill>
                <a:latin typeface="Optima"/>
              </a:rPr>
              <a:t>Prevent or </a:t>
            </a:r>
            <a:r>
              <a:rPr lang="en-US" sz="2800" dirty="0">
                <a:solidFill>
                  <a:srgbClr val="FFFFFF"/>
                </a:solidFill>
                <a:latin typeface="Optima"/>
              </a:rPr>
              <a:t>m</a:t>
            </a:r>
            <a:r>
              <a:rPr lang="en-US" sz="2800" dirty="0" smtClean="0">
                <a:solidFill>
                  <a:srgbClr val="FFFFFF"/>
                </a:solidFill>
                <a:latin typeface="Optima"/>
              </a:rPr>
              <a:t>inimize delays to the normal flow of traffic.</a:t>
            </a:r>
          </a:p>
          <a:p>
            <a:r>
              <a:rPr lang="en-US" sz="4000" dirty="0" smtClean="0">
                <a:solidFill>
                  <a:srgbClr val="FFFFFF"/>
                </a:solidFill>
                <a:latin typeface="Optima"/>
              </a:rPr>
              <a:t>To Harmonize State Certification</a:t>
            </a:r>
          </a:p>
          <a:p>
            <a:r>
              <a:rPr lang="en-US" sz="3200" dirty="0" smtClean="0">
                <a:solidFill>
                  <a:srgbClr val="FFFFFF"/>
                </a:solidFill>
                <a:latin typeface="Optima"/>
              </a:rPr>
              <a:t>Standardize the Pilot/Escort Vehicle Operator Industry.</a:t>
            </a:r>
          </a:p>
          <a:p>
            <a:endParaRPr lang="en-US" sz="4000" dirty="0" smtClean="0">
              <a:solidFill>
                <a:srgbClr val="FFFFFF"/>
              </a:solidFill>
              <a:latin typeface="Optima"/>
            </a:endParaRPr>
          </a:p>
          <a:p>
            <a:endParaRPr lang="en-US" sz="2800" dirty="0" smtClean="0">
              <a:solidFill>
                <a:srgbClr val="FFFFFF"/>
              </a:solidFill>
              <a:latin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47</a:t>
            </a:fld>
            <a:endParaRPr lang="en-US"/>
          </a:p>
        </p:txBody>
      </p:sp>
    </p:spTree>
    <p:extLst>
      <p:ext uri="{BB962C8B-B14F-4D97-AF65-F5344CB8AC3E}">
        <p14:creationId xmlns:p14="http://schemas.microsoft.com/office/powerpoint/2010/main" val="310166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Purposes of Certification</a:t>
            </a:r>
            <a:endParaRPr lang="en-US" sz="3600" dirty="0">
              <a:latin typeface="Optima ExtraBlack"/>
              <a:cs typeface="Optima ExtraBlack"/>
            </a:endParaRPr>
          </a:p>
        </p:txBody>
      </p:sp>
      <p:sp>
        <p:nvSpPr>
          <p:cNvPr id="4" name="TextBox 3"/>
          <p:cNvSpPr txBox="1"/>
          <p:nvPr/>
        </p:nvSpPr>
        <p:spPr>
          <a:xfrm>
            <a:off x="353894" y="1668583"/>
            <a:ext cx="8472642" cy="2616101"/>
          </a:xfrm>
          <a:prstGeom prst="rect">
            <a:avLst/>
          </a:prstGeom>
          <a:noFill/>
        </p:spPr>
        <p:txBody>
          <a:bodyPr wrap="square" rtlCol="0">
            <a:spAutoFit/>
          </a:bodyPr>
          <a:lstStyle/>
          <a:p>
            <a:r>
              <a:rPr lang="en-US" sz="4000" dirty="0" smtClean="0">
                <a:solidFill>
                  <a:srgbClr val="FFFFFF"/>
                </a:solidFill>
                <a:latin typeface="Optima"/>
              </a:rPr>
              <a:t>To </a:t>
            </a:r>
            <a:r>
              <a:rPr lang="en-US" sz="4000" dirty="0">
                <a:solidFill>
                  <a:srgbClr val="FFFFFF"/>
                </a:solidFill>
                <a:latin typeface="Optima"/>
              </a:rPr>
              <a:t>P</a:t>
            </a:r>
            <a:r>
              <a:rPr lang="en-US" sz="4000" dirty="0" smtClean="0">
                <a:solidFill>
                  <a:srgbClr val="FFFFFF"/>
                </a:solidFill>
                <a:latin typeface="Optima"/>
              </a:rPr>
              <a:t>rotect </a:t>
            </a:r>
            <a:r>
              <a:rPr lang="en-US" sz="4000" dirty="0">
                <a:solidFill>
                  <a:srgbClr val="FFFFFF"/>
                </a:solidFill>
                <a:latin typeface="Optima"/>
              </a:rPr>
              <a:t>L</a:t>
            </a:r>
            <a:r>
              <a:rPr lang="en-US" sz="4000" dirty="0" smtClean="0">
                <a:solidFill>
                  <a:srgbClr val="FFFFFF"/>
                </a:solidFill>
                <a:latin typeface="Optima"/>
              </a:rPr>
              <a:t>ives and Property</a:t>
            </a:r>
          </a:p>
          <a:p>
            <a:endParaRPr lang="en-US" sz="2800" dirty="0" smtClean="0">
              <a:solidFill>
                <a:srgbClr val="FFFFFF"/>
              </a:solidFill>
              <a:latin typeface="Optima"/>
            </a:endParaRPr>
          </a:p>
          <a:p>
            <a:r>
              <a:rPr lang="en-US" sz="3200" dirty="0" smtClean="0">
                <a:solidFill>
                  <a:srgbClr val="FFFFFF"/>
                </a:solidFill>
                <a:latin typeface="Optima"/>
              </a:rPr>
              <a:t>Incidents happen when we violate or ignore laws and safe driving practices. These are not accidents, as mentioned.</a:t>
            </a:r>
            <a:endParaRPr lang="en-US" sz="3200" dirty="0">
              <a:solidFill>
                <a:srgbClr val="FFFFFF"/>
              </a:solidFill>
              <a:latin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48</a:t>
            </a:fld>
            <a:endParaRPr lang="en-US"/>
          </a:p>
        </p:txBody>
      </p:sp>
    </p:spTree>
    <p:extLst>
      <p:ext uri="{BB962C8B-B14F-4D97-AF65-F5344CB8AC3E}">
        <p14:creationId xmlns:p14="http://schemas.microsoft.com/office/powerpoint/2010/main" val="310166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Purposes of Certification</a:t>
            </a:r>
            <a:endParaRPr lang="en-US" sz="3600" dirty="0">
              <a:latin typeface="Optima ExtraBlack"/>
              <a:cs typeface="Optima ExtraBlack"/>
            </a:endParaRPr>
          </a:p>
        </p:txBody>
      </p:sp>
      <p:sp>
        <p:nvSpPr>
          <p:cNvPr id="4" name="TextBox 3"/>
          <p:cNvSpPr txBox="1"/>
          <p:nvPr/>
        </p:nvSpPr>
        <p:spPr>
          <a:xfrm>
            <a:off x="353894" y="1509057"/>
            <a:ext cx="8472642" cy="3724096"/>
          </a:xfrm>
          <a:prstGeom prst="rect">
            <a:avLst/>
          </a:prstGeom>
          <a:noFill/>
        </p:spPr>
        <p:txBody>
          <a:bodyPr wrap="square" rtlCol="0">
            <a:spAutoFit/>
          </a:bodyPr>
          <a:lstStyle/>
          <a:p>
            <a:r>
              <a:rPr lang="en-US" sz="4000" dirty="0" smtClean="0">
                <a:solidFill>
                  <a:srgbClr val="FFFFFF"/>
                </a:solidFill>
                <a:latin typeface="Optima"/>
              </a:rPr>
              <a:t>To Prevent Damage to Transportation Infrastructure</a:t>
            </a:r>
            <a:endParaRPr lang="en-US" sz="3600" dirty="0" smtClean="0">
              <a:solidFill>
                <a:srgbClr val="FFFFFF"/>
              </a:solidFill>
              <a:latin typeface="Optima"/>
            </a:endParaRPr>
          </a:p>
          <a:p>
            <a:endParaRPr lang="en-US" sz="4000" dirty="0" smtClean="0">
              <a:solidFill>
                <a:srgbClr val="FFFFFF"/>
              </a:solidFill>
              <a:latin typeface="Optima"/>
            </a:endParaRPr>
          </a:p>
          <a:p>
            <a:r>
              <a:rPr lang="en-US" sz="4000" dirty="0" smtClean="0">
                <a:solidFill>
                  <a:srgbClr val="FFFFFF"/>
                </a:solidFill>
                <a:latin typeface="Optima"/>
              </a:rPr>
              <a:t>To Prevent </a:t>
            </a:r>
            <a:r>
              <a:rPr lang="en-US" sz="4000" dirty="0">
                <a:solidFill>
                  <a:srgbClr val="FFFFFF"/>
                </a:solidFill>
                <a:latin typeface="Optima"/>
              </a:rPr>
              <a:t>I</a:t>
            </a:r>
            <a:r>
              <a:rPr lang="en-US" sz="4000" dirty="0" smtClean="0">
                <a:solidFill>
                  <a:srgbClr val="FFFFFF"/>
                </a:solidFill>
                <a:latin typeface="Optima"/>
              </a:rPr>
              <a:t>nsurance </a:t>
            </a:r>
            <a:r>
              <a:rPr lang="en-US" sz="4000" dirty="0">
                <a:solidFill>
                  <a:srgbClr val="FFFFFF"/>
                </a:solidFill>
                <a:latin typeface="Optima"/>
              </a:rPr>
              <a:t>R</a:t>
            </a:r>
            <a:r>
              <a:rPr lang="en-US" sz="4000" dirty="0" smtClean="0">
                <a:solidFill>
                  <a:srgbClr val="FFFFFF"/>
                </a:solidFill>
                <a:latin typeface="Optima"/>
              </a:rPr>
              <a:t>ate Increases and Legal Issues</a:t>
            </a:r>
          </a:p>
          <a:p>
            <a:endParaRPr lang="en-US" sz="3600" dirty="0">
              <a:solidFill>
                <a:srgbClr val="FFFFFF"/>
              </a:solidFill>
              <a:latin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49</a:t>
            </a:fld>
            <a:endParaRPr lang="en-US"/>
          </a:p>
        </p:txBody>
      </p:sp>
    </p:spTree>
    <p:extLst>
      <p:ext uri="{BB962C8B-B14F-4D97-AF65-F5344CB8AC3E}">
        <p14:creationId xmlns:p14="http://schemas.microsoft.com/office/powerpoint/2010/main" val="26987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Required Paperwork</a:t>
            </a:r>
            <a:endParaRPr lang="en-US" sz="3600" dirty="0">
              <a:latin typeface="Optima ExtraBlack"/>
              <a:cs typeface="Optima ExtraBlack"/>
            </a:endParaRPr>
          </a:p>
        </p:txBody>
      </p:sp>
      <p:sp>
        <p:nvSpPr>
          <p:cNvPr id="5" name="Text Placeholder 12"/>
          <p:cNvSpPr>
            <a:spLocks noGrp="1"/>
          </p:cNvSpPr>
          <p:nvPr>
            <p:ph type="body" idx="4294967295"/>
          </p:nvPr>
        </p:nvSpPr>
        <p:spPr>
          <a:xfrm>
            <a:off x="1018330" y="1833540"/>
            <a:ext cx="7739304" cy="3098055"/>
          </a:xfrm>
        </p:spPr>
        <p:txBody>
          <a:bodyPr>
            <a:noAutofit/>
          </a:bodyPr>
          <a:lstStyle/>
          <a:p>
            <a:pPr marL="457200" indent="-457200" algn="l">
              <a:buFont typeface="Wingdings" panose="05000000000000000000" pitchFamily="2" charset="2"/>
              <a:buChar char="Ø"/>
            </a:pPr>
            <a:r>
              <a:rPr lang="en-US" sz="3200" b="0" dirty="0" smtClean="0">
                <a:effectLst/>
                <a:latin typeface="Optima"/>
                <a:cs typeface="Optima"/>
              </a:rPr>
              <a:t>Registration</a:t>
            </a:r>
          </a:p>
          <a:p>
            <a:pPr marL="457200" indent="-457200" algn="l">
              <a:buFont typeface="Wingdings" panose="05000000000000000000" pitchFamily="2" charset="2"/>
              <a:buChar char="Ø"/>
            </a:pPr>
            <a:r>
              <a:rPr lang="en-US" sz="3200" b="0" dirty="0" smtClean="0">
                <a:effectLst/>
                <a:latin typeface="Optima"/>
                <a:cs typeface="Optima"/>
              </a:rPr>
              <a:t>Insurance Verification</a:t>
            </a:r>
          </a:p>
          <a:p>
            <a:pPr marL="457200" indent="-457200" algn="l">
              <a:buFont typeface="Wingdings" panose="05000000000000000000" pitchFamily="2" charset="2"/>
              <a:buChar char="Ø"/>
            </a:pPr>
            <a:r>
              <a:rPr lang="en-US" sz="3200" b="0" dirty="0" smtClean="0">
                <a:effectLst/>
                <a:latin typeface="Optima"/>
                <a:cs typeface="Optima"/>
              </a:rPr>
              <a:t>Driving Record</a:t>
            </a:r>
          </a:p>
          <a:p>
            <a:pPr marL="457200" indent="-457200" algn="l">
              <a:buFont typeface="Wingdings" panose="05000000000000000000" pitchFamily="2" charset="2"/>
              <a:buChar char="Ø"/>
            </a:pPr>
            <a:r>
              <a:rPr lang="en-US" sz="3200" b="0" dirty="0" smtClean="0">
                <a:effectLst/>
                <a:latin typeface="Optima"/>
                <a:cs typeface="Optima"/>
              </a:rPr>
              <a:t>Course Evaluation</a:t>
            </a:r>
          </a:p>
        </p:txBody>
      </p:sp>
      <p:sp>
        <p:nvSpPr>
          <p:cNvPr id="3" name="Slide Number Placeholder 2"/>
          <p:cNvSpPr>
            <a:spLocks noGrp="1"/>
          </p:cNvSpPr>
          <p:nvPr>
            <p:ph type="sldNum" sz="quarter" idx="12"/>
          </p:nvPr>
        </p:nvSpPr>
        <p:spPr/>
        <p:txBody>
          <a:bodyPr/>
          <a:lstStyle/>
          <a:p>
            <a:fld id="{9E519841-B96A-4DD9-B158-9961937F6A4E}" type="slidenum">
              <a:rPr lang="en-US" smtClean="0"/>
              <a:pPr/>
              <a:t>5</a:t>
            </a:fld>
            <a:endParaRPr lang="en-US"/>
          </a:p>
        </p:txBody>
      </p:sp>
    </p:spTree>
    <p:extLst>
      <p:ext uri="{BB962C8B-B14F-4D97-AF65-F5344CB8AC3E}">
        <p14:creationId xmlns:p14="http://schemas.microsoft.com/office/powerpoint/2010/main" val="307107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Requirements</a:t>
            </a:r>
            <a:endParaRPr lang="en-US" sz="3600" dirty="0">
              <a:latin typeface="Optima ExtraBlack"/>
              <a:cs typeface="Optima ExtraBlack"/>
            </a:endParaRPr>
          </a:p>
        </p:txBody>
      </p:sp>
      <p:sp>
        <p:nvSpPr>
          <p:cNvPr id="8" name="TextBox 7"/>
          <p:cNvSpPr txBox="1"/>
          <p:nvPr/>
        </p:nvSpPr>
        <p:spPr>
          <a:xfrm>
            <a:off x="394767" y="1650373"/>
            <a:ext cx="8422769" cy="2862322"/>
          </a:xfrm>
          <a:prstGeom prst="rect">
            <a:avLst/>
          </a:prstGeom>
          <a:noFill/>
        </p:spPr>
        <p:txBody>
          <a:bodyPr wrap="square" rtlCol="0">
            <a:spAutoFit/>
          </a:bodyPr>
          <a:lstStyle/>
          <a:p>
            <a:r>
              <a:rPr lang="en-US" sz="3600" dirty="0" smtClean="0">
                <a:latin typeface="Optima"/>
                <a:cs typeface="Optima"/>
              </a:rPr>
              <a:t>Many of these States have reciprocal agreements in place, similar to driver’s licenses and CDLs. </a:t>
            </a:r>
          </a:p>
          <a:p>
            <a:endParaRPr lang="en-US" sz="3600" dirty="0" smtClean="0">
              <a:latin typeface="Optima"/>
              <a:cs typeface="Optima"/>
            </a:endParaRPr>
          </a:p>
          <a:p>
            <a:r>
              <a:rPr lang="en-US" sz="3600" dirty="0" smtClean="0">
                <a:latin typeface="Optima"/>
                <a:cs typeface="Optima"/>
              </a:rPr>
              <a:t>However . . . </a:t>
            </a:r>
          </a:p>
        </p:txBody>
      </p:sp>
      <p:sp>
        <p:nvSpPr>
          <p:cNvPr id="3" name="Slide Number Placeholder 2"/>
          <p:cNvSpPr>
            <a:spLocks noGrp="1"/>
          </p:cNvSpPr>
          <p:nvPr>
            <p:ph type="sldNum" sz="quarter" idx="12"/>
          </p:nvPr>
        </p:nvSpPr>
        <p:spPr/>
        <p:txBody>
          <a:bodyPr/>
          <a:lstStyle/>
          <a:p>
            <a:fld id="{9E519841-B96A-4DD9-B158-9961937F6A4E}" type="slidenum">
              <a:rPr lang="en-US" smtClean="0"/>
              <a:pPr/>
              <a:t>50</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Requirements</a:t>
            </a:r>
            <a:endParaRPr lang="en-US" sz="3600" dirty="0">
              <a:latin typeface="Optima ExtraBlack"/>
              <a:cs typeface="Optima ExtraBlack"/>
            </a:endParaRPr>
          </a:p>
        </p:txBody>
      </p:sp>
      <p:sp>
        <p:nvSpPr>
          <p:cNvPr id="8" name="TextBox 7"/>
          <p:cNvSpPr txBox="1"/>
          <p:nvPr/>
        </p:nvSpPr>
        <p:spPr>
          <a:xfrm>
            <a:off x="394767" y="1505814"/>
            <a:ext cx="8422769" cy="3046988"/>
          </a:xfrm>
          <a:prstGeom prst="rect">
            <a:avLst/>
          </a:prstGeom>
          <a:noFill/>
        </p:spPr>
        <p:txBody>
          <a:bodyPr wrap="square" rtlCol="0">
            <a:spAutoFit/>
          </a:bodyPr>
          <a:lstStyle/>
          <a:p>
            <a:r>
              <a:rPr lang="en-US" sz="3200" dirty="0" smtClean="0">
                <a:latin typeface="Optima"/>
                <a:cs typeface="Optima"/>
              </a:rPr>
              <a:t>Not all States accept certification from all other States, and, depending on the State, P/EVO certification lasts anywhere from 3 to 5 years.</a:t>
            </a:r>
          </a:p>
          <a:p>
            <a:r>
              <a:rPr lang="en-US" sz="3200" dirty="0" smtClean="0">
                <a:latin typeface="Optima"/>
                <a:cs typeface="Optima"/>
              </a:rPr>
              <a:t>States also vary in the type and amount of insurance coverage required for P/EVOs. </a:t>
            </a:r>
            <a:endParaRPr lang="en-US" sz="32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51</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Requirements</a:t>
            </a:r>
            <a:endParaRPr lang="en-US" sz="3600" dirty="0">
              <a:latin typeface="Optima ExtraBlack"/>
              <a:cs typeface="Optima ExtraBlack"/>
            </a:endParaRPr>
          </a:p>
        </p:txBody>
      </p:sp>
      <p:sp>
        <p:nvSpPr>
          <p:cNvPr id="8" name="TextBox 7"/>
          <p:cNvSpPr txBox="1"/>
          <p:nvPr/>
        </p:nvSpPr>
        <p:spPr>
          <a:xfrm>
            <a:off x="394767" y="1545630"/>
            <a:ext cx="8422769" cy="3970318"/>
          </a:xfrm>
          <a:prstGeom prst="rect">
            <a:avLst/>
          </a:prstGeom>
          <a:noFill/>
        </p:spPr>
        <p:txBody>
          <a:bodyPr wrap="square" rtlCol="0">
            <a:spAutoFit/>
          </a:bodyPr>
          <a:lstStyle/>
          <a:p>
            <a:r>
              <a:rPr lang="en-US" sz="3600" dirty="0" smtClean="0">
                <a:latin typeface="Optima"/>
                <a:cs typeface="Optima"/>
              </a:rPr>
              <a:t>Many other differences exist among the States.</a:t>
            </a:r>
          </a:p>
          <a:p>
            <a:endParaRPr lang="en-US" sz="3600" dirty="0" smtClean="0">
              <a:latin typeface="Optima"/>
              <a:cs typeface="Optima"/>
            </a:endParaRPr>
          </a:p>
          <a:p>
            <a:r>
              <a:rPr lang="en-US" sz="3600" dirty="0" smtClean="0">
                <a:latin typeface="Optima"/>
                <a:cs typeface="Optima"/>
              </a:rPr>
              <a:t>For example, many States require P/EVOs be 21 years old, while some allow P/EVOs to be certified at 18.</a:t>
            </a: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52</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Requirements</a:t>
            </a:r>
            <a:endParaRPr lang="en-US" sz="3600" dirty="0">
              <a:latin typeface="Optima ExtraBlack"/>
              <a:cs typeface="Optima ExtraBlack"/>
            </a:endParaRPr>
          </a:p>
        </p:txBody>
      </p:sp>
      <p:sp>
        <p:nvSpPr>
          <p:cNvPr id="8" name="TextBox 7"/>
          <p:cNvSpPr txBox="1"/>
          <p:nvPr/>
        </p:nvSpPr>
        <p:spPr>
          <a:xfrm>
            <a:off x="394767" y="1545630"/>
            <a:ext cx="8422769" cy="3416320"/>
          </a:xfrm>
          <a:prstGeom prst="rect">
            <a:avLst/>
          </a:prstGeom>
          <a:noFill/>
        </p:spPr>
        <p:txBody>
          <a:bodyPr wrap="square" rtlCol="0">
            <a:spAutoFit/>
          </a:bodyPr>
          <a:lstStyle/>
          <a:p>
            <a:r>
              <a:rPr lang="en-US" sz="3600" dirty="0" smtClean="0">
                <a:latin typeface="Optima"/>
                <a:cs typeface="Optima"/>
              </a:rPr>
              <a:t>Some States require driver safety or flagger training courses in addition to the basic P/EVO certification.</a:t>
            </a:r>
          </a:p>
          <a:p>
            <a:endParaRPr lang="en-US" sz="3600" dirty="0" smtClean="0">
              <a:latin typeface="Optima"/>
              <a:cs typeface="Optima"/>
            </a:endParaRPr>
          </a:p>
          <a:p>
            <a:r>
              <a:rPr lang="en-US" sz="3600" dirty="0" smtClean="0">
                <a:latin typeface="Optima"/>
                <a:cs typeface="Optima"/>
              </a:rPr>
              <a:t>Not all States authorize P/EVOs to control traffic.</a:t>
            </a:r>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53</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Requirements</a:t>
            </a:r>
            <a:endParaRPr lang="en-US" sz="3600" dirty="0">
              <a:latin typeface="Optima ExtraBlack"/>
              <a:cs typeface="Optima ExtraBlack"/>
            </a:endParaRPr>
          </a:p>
        </p:txBody>
      </p:sp>
      <p:sp>
        <p:nvSpPr>
          <p:cNvPr id="8" name="TextBox 7"/>
          <p:cNvSpPr txBox="1"/>
          <p:nvPr/>
        </p:nvSpPr>
        <p:spPr>
          <a:xfrm>
            <a:off x="394767" y="1545630"/>
            <a:ext cx="8422769" cy="2862322"/>
          </a:xfrm>
          <a:prstGeom prst="rect">
            <a:avLst/>
          </a:prstGeom>
          <a:noFill/>
        </p:spPr>
        <p:txBody>
          <a:bodyPr wrap="square" rtlCol="0">
            <a:spAutoFit/>
          </a:bodyPr>
          <a:lstStyle/>
          <a:p>
            <a:r>
              <a:rPr lang="en-US" sz="3600" dirty="0" smtClean="0">
                <a:latin typeface="Optima"/>
                <a:cs typeface="Optima"/>
              </a:rPr>
              <a:t>These are just a few examples of the differences that exist, and it is </a:t>
            </a:r>
            <a:r>
              <a:rPr lang="en-US" sz="3600" b="1" dirty="0" smtClean="0">
                <a:latin typeface="Optima"/>
                <a:cs typeface="Optima"/>
              </a:rPr>
              <a:t>the responsibility of the P/EVO </a:t>
            </a:r>
            <a:r>
              <a:rPr lang="en-US" sz="3600" dirty="0" smtClean="0">
                <a:latin typeface="Optima"/>
                <a:cs typeface="Optima"/>
              </a:rPr>
              <a:t>to know the laws and rules in any jurisdiction in which they operate.</a:t>
            </a:r>
          </a:p>
        </p:txBody>
      </p:sp>
      <p:sp>
        <p:nvSpPr>
          <p:cNvPr id="3" name="Slide Number Placeholder 2"/>
          <p:cNvSpPr>
            <a:spLocks noGrp="1"/>
          </p:cNvSpPr>
          <p:nvPr>
            <p:ph type="sldNum" sz="quarter" idx="12"/>
          </p:nvPr>
        </p:nvSpPr>
        <p:spPr/>
        <p:txBody>
          <a:bodyPr/>
          <a:lstStyle/>
          <a:p>
            <a:fld id="{9E519841-B96A-4DD9-B158-9961937F6A4E}" type="slidenum">
              <a:rPr lang="en-US" smtClean="0"/>
              <a:pPr/>
              <a:t>54</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Skills</a:t>
            </a:r>
            <a:endParaRPr lang="en-US" sz="3600" dirty="0">
              <a:latin typeface="Optima ExtraBlack"/>
              <a:cs typeface="Optima ExtraBlack"/>
            </a:endParaRPr>
          </a:p>
        </p:txBody>
      </p:sp>
      <p:sp>
        <p:nvSpPr>
          <p:cNvPr id="8" name="TextBox 7"/>
          <p:cNvSpPr txBox="1"/>
          <p:nvPr/>
        </p:nvSpPr>
        <p:spPr>
          <a:xfrm>
            <a:off x="394767" y="1670150"/>
            <a:ext cx="8422769" cy="1754327"/>
          </a:xfrm>
          <a:prstGeom prst="rect">
            <a:avLst/>
          </a:prstGeom>
          <a:noFill/>
        </p:spPr>
        <p:txBody>
          <a:bodyPr wrap="square" rtlCol="0">
            <a:spAutoFit/>
          </a:bodyPr>
          <a:lstStyle/>
          <a:p>
            <a:r>
              <a:rPr lang="en-US" sz="3600" dirty="0" smtClean="0">
                <a:latin typeface="Optima"/>
                <a:cs typeface="Optima"/>
              </a:rPr>
              <a:t>P/EVOs must have excellent communication skills, and be engaged in all aspects of oversize load movement.</a:t>
            </a: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55</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P/EVO Requirements</a:t>
            </a:r>
            <a:endParaRPr lang="en-US" sz="3600" dirty="0">
              <a:latin typeface="Optima ExtraBlack"/>
              <a:cs typeface="Optima ExtraBlack"/>
            </a:endParaRPr>
          </a:p>
        </p:txBody>
      </p:sp>
      <p:sp>
        <p:nvSpPr>
          <p:cNvPr id="8" name="TextBox 7"/>
          <p:cNvSpPr txBox="1"/>
          <p:nvPr/>
        </p:nvSpPr>
        <p:spPr>
          <a:xfrm>
            <a:off x="394767" y="1670150"/>
            <a:ext cx="8422769" cy="1754327"/>
          </a:xfrm>
          <a:prstGeom prst="rect">
            <a:avLst/>
          </a:prstGeom>
          <a:noFill/>
        </p:spPr>
        <p:txBody>
          <a:bodyPr wrap="square" rtlCol="0">
            <a:spAutoFit/>
          </a:bodyPr>
          <a:lstStyle/>
          <a:p>
            <a:r>
              <a:rPr lang="en-US" sz="3600" dirty="0" smtClean="0">
                <a:latin typeface="Optima"/>
                <a:cs typeface="Optima"/>
              </a:rPr>
              <a:t>P/EVOs should never display any badge, shield, emblem, or uniform resembling those used by law enforcement officers.</a:t>
            </a:r>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56</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57</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8" y="1613142"/>
            <a:ext cx="8358756" cy="2862322"/>
          </a:xfrm>
          <a:prstGeom prst="rect">
            <a:avLst/>
          </a:prstGeom>
          <a:noFill/>
        </p:spPr>
        <p:txBody>
          <a:bodyPr wrap="square" rtlCol="0">
            <a:spAutoFit/>
          </a:bodyPr>
          <a:lstStyle/>
          <a:p>
            <a:r>
              <a:rPr lang="en-US" sz="3600" dirty="0" smtClean="0">
                <a:latin typeface="Optima"/>
                <a:cs typeface="Optima"/>
              </a:rPr>
              <a:t>What are the purposes of certification for pilot/escort drivers?</a:t>
            </a:r>
          </a:p>
          <a:p>
            <a:endParaRPr lang="en-US" sz="3600" dirty="0">
              <a:latin typeface="Optima"/>
              <a:cs typeface="Optima"/>
            </a:endParaRPr>
          </a:p>
          <a:p>
            <a:r>
              <a:rPr lang="en-US" sz="3600" dirty="0" smtClean="0">
                <a:latin typeface="Optima"/>
                <a:cs typeface="Optima"/>
              </a:rPr>
              <a:t>Of these purposes, which is the most important?</a:t>
            </a:r>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58</a:t>
            </a:fld>
            <a:endParaRPr lang="en-US"/>
          </a:p>
        </p:txBody>
      </p:sp>
    </p:spTree>
    <p:extLst>
      <p:ext uri="{BB962C8B-B14F-4D97-AF65-F5344CB8AC3E}">
        <p14:creationId xmlns:p14="http://schemas.microsoft.com/office/powerpoint/2010/main" val="200375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7" y="1545630"/>
            <a:ext cx="8422769" cy="3416320"/>
          </a:xfrm>
          <a:prstGeom prst="rect">
            <a:avLst/>
          </a:prstGeom>
          <a:noFill/>
        </p:spPr>
        <p:txBody>
          <a:bodyPr wrap="square" rtlCol="0">
            <a:spAutoFit/>
          </a:bodyPr>
          <a:lstStyle/>
          <a:p>
            <a:r>
              <a:rPr lang="en-US" sz="3600" dirty="0" smtClean="0">
                <a:latin typeface="Optima"/>
                <a:cs typeface="Optima"/>
              </a:rPr>
              <a:t>Certification typically lasts how long?</a:t>
            </a:r>
          </a:p>
          <a:p>
            <a:endParaRPr lang="en-US" sz="3600" dirty="0" smtClean="0">
              <a:latin typeface="Optima"/>
              <a:cs typeface="Optima"/>
            </a:endParaRPr>
          </a:p>
          <a:p>
            <a:r>
              <a:rPr lang="en-US" sz="3600" dirty="0" smtClean="0">
                <a:latin typeface="Optima"/>
                <a:cs typeface="Optima"/>
              </a:rPr>
              <a:t>Do all States require the same insurance for P/EVOs?</a:t>
            </a: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59</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Required Paperwork</a:t>
            </a:r>
            <a:endParaRPr lang="en-US" sz="3600" dirty="0">
              <a:latin typeface="Optima ExtraBlack"/>
              <a:cs typeface="Optima ExtraBlack"/>
            </a:endParaRPr>
          </a:p>
        </p:txBody>
      </p:sp>
      <p:sp>
        <p:nvSpPr>
          <p:cNvPr id="5" name="Text Placeholder 12"/>
          <p:cNvSpPr>
            <a:spLocks noGrp="1"/>
          </p:cNvSpPr>
          <p:nvPr>
            <p:ph type="body" idx="4294967295"/>
          </p:nvPr>
        </p:nvSpPr>
        <p:spPr>
          <a:xfrm>
            <a:off x="1018330" y="1833540"/>
            <a:ext cx="7739304" cy="3098055"/>
          </a:xfrm>
        </p:spPr>
        <p:txBody>
          <a:bodyPr>
            <a:noAutofit/>
          </a:bodyPr>
          <a:lstStyle/>
          <a:p>
            <a:pPr algn="l"/>
            <a:r>
              <a:rPr lang="en-US" sz="3200" b="0" dirty="0" smtClean="0">
                <a:effectLst/>
                <a:latin typeface="Optima"/>
                <a:cs typeface="Optima"/>
              </a:rPr>
              <a:t>Documents required by certifying State.</a:t>
            </a:r>
            <a:endParaRPr lang="en-US" sz="3200" b="0" dirty="0">
              <a:effectLst/>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6</a:t>
            </a:fld>
            <a:endParaRPr lang="en-US"/>
          </a:p>
        </p:txBody>
      </p:sp>
    </p:spTree>
    <p:extLst>
      <p:ext uri="{BB962C8B-B14F-4D97-AF65-F5344CB8AC3E}">
        <p14:creationId xmlns:p14="http://schemas.microsoft.com/office/powerpoint/2010/main" val="307107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7" y="1545630"/>
            <a:ext cx="8422769" cy="2862322"/>
          </a:xfrm>
          <a:prstGeom prst="rect">
            <a:avLst/>
          </a:prstGeom>
          <a:noFill/>
        </p:spPr>
        <p:txBody>
          <a:bodyPr wrap="square" rtlCol="0">
            <a:spAutoFit/>
          </a:bodyPr>
          <a:lstStyle/>
          <a:p>
            <a:r>
              <a:rPr lang="en-US" sz="3600" dirty="0" smtClean="0">
                <a:latin typeface="Optima"/>
                <a:cs typeface="Optima"/>
              </a:rPr>
              <a:t>How old must P/EVOs be?</a:t>
            </a:r>
          </a:p>
          <a:p>
            <a:endParaRPr lang="en-US" sz="3600" dirty="0" smtClean="0">
              <a:latin typeface="Optima"/>
              <a:cs typeface="Optima"/>
            </a:endParaRPr>
          </a:p>
          <a:p>
            <a:r>
              <a:rPr lang="en-US" sz="3600" dirty="0" smtClean="0">
                <a:latin typeface="Optima"/>
                <a:cs typeface="Optima"/>
              </a:rPr>
              <a:t>When is it appropriate for a P/EVO to wear uniforms similar to those used by law enforcement officers?</a:t>
            </a:r>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60</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1283439"/>
            <a:ext cx="3815832" cy="1538883"/>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Two</a:t>
            </a:r>
          </a:p>
          <a:p>
            <a:pPr algn="ctr"/>
            <a:r>
              <a:rPr lang="en-US" sz="4000" b="1" dirty="0" smtClean="0">
                <a:solidFill>
                  <a:srgbClr val="F9E3D2"/>
                </a:solidFill>
                <a:latin typeface="Britannic Bold"/>
                <a:cs typeface="Britannic Bold"/>
              </a:rPr>
              <a:t>Lesson Two</a:t>
            </a:r>
            <a:endParaRPr lang="en-US" sz="4000" b="1" dirty="0">
              <a:solidFill>
                <a:srgbClr val="F9E3D2"/>
              </a:solidFill>
              <a:latin typeface="Britannic Bold"/>
              <a:cs typeface="Britannic Bold"/>
            </a:endParaRPr>
          </a:p>
        </p:txBody>
      </p:sp>
      <p:sp>
        <p:nvSpPr>
          <p:cNvPr id="3" name="TextBox 2"/>
          <p:cNvSpPr txBox="1"/>
          <p:nvPr/>
        </p:nvSpPr>
        <p:spPr>
          <a:xfrm>
            <a:off x="4516591" y="2432276"/>
            <a:ext cx="4627409" cy="1754326"/>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Escort Vehicle Requirements</a:t>
            </a:r>
          </a:p>
          <a:p>
            <a:pPr>
              <a:lnSpc>
                <a:spcPct val="150000"/>
              </a:lnSpc>
            </a:pPr>
            <a:endParaRPr lang="en-US" sz="2400" b="1" dirty="0" smtClean="0">
              <a:latin typeface="Optima"/>
              <a:cs typeface="Optima"/>
            </a:endParaRPr>
          </a:p>
          <a:p>
            <a:pPr>
              <a:lnSpc>
                <a:spcPct val="150000"/>
              </a:lnSpc>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61</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Vehicles</a:t>
            </a:r>
            <a:endParaRPr lang="en-US" sz="3600" dirty="0">
              <a:latin typeface="Optima ExtraBlack"/>
              <a:cs typeface="Optima ExtraBlack"/>
            </a:endParaRPr>
          </a:p>
        </p:txBody>
      </p:sp>
      <p:sp>
        <p:nvSpPr>
          <p:cNvPr id="4" name="TextBox 3"/>
          <p:cNvSpPr txBox="1"/>
          <p:nvPr/>
        </p:nvSpPr>
        <p:spPr>
          <a:xfrm>
            <a:off x="353894" y="1503855"/>
            <a:ext cx="8287652" cy="4462760"/>
          </a:xfrm>
          <a:prstGeom prst="rect">
            <a:avLst/>
          </a:prstGeom>
          <a:noFill/>
        </p:spPr>
        <p:txBody>
          <a:bodyPr wrap="square" rtlCol="0">
            <a:spAutoFit/>
          </a:bodyPr>
          <a:lstStyle/>
          <a:p>
            <a:r>
              <a:rPr lang="en-US" sz="3200" dirty="0" smtClean="0">
                <a:latin typeface="Optima"/>
              </a:rPr>
              <a:t>Some States do not allow cargo vans or panel trucks to be used as escort vehicles because the driver cannot see in all directions (360 degrees) when driving these vehicles.</a:t>
            </a:r>
            <a:endParaRPr lang="en-US" sz="3200" dirty="0" smtClean="0">
              <a:latin typeface="Optima"/>
              <a:cs typeface="Optima"/>
            </a:endParaRPr>
          </a:p>
          <a:p>
            <a:endParaRPr lang="en-US" sz="3200" dirty="0" smtClean="0">
              <a:solidFill>
                <a:schemeClr val="accent3">
                  <a:lumMod val="40000"/>
                  <a:lumOff val="60000"/>
                </a:schemeClr>
              </a:solidFill>
              <a:latin typeface="Optima"/>
            </a:endParaRPr>
          </a:p>
          <a:p>
            <a:endParaRPr lang="en-US" sz="3200" dirty="0" smtClean="0">
              <a:solidFill>
                <a:schemeClr val="accent3">
                  <a:lumMod val="40000"/>
                  <a:lumOff val="60000"/>
                </a:schemeClr>
              </a:solidFill>
              <a:latin typeface="Optima"/>
            </a:endParaRPr>
          </a:p>
          <a:p>
            <a:endParaRPr lang="en-US" sz="2800" dirty="0" smtClean="0">
              <a:solidFill>
                <a:schemeClr val="accent3">
                  <a:lumMod val="40000"/>
                  <a:lumOff val="60000"/>
                </a:schemeClr>
              </a:solidFill>
              <a:latin typeface="Optima"/>
            </a:endParaRPr>
          </a:p>
          <a:p>
            <a:endParaRPr lang="en-US" sz="3200" dirty="0">
              <a:solidFill>
                <a:schemeClr val="accent3">
                  <a:lumMod val="40000"/>
                  <a:lumOff val="60000"/>
                </a:schemeClr>
              </a:solidFill>
              <a:latin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62</a:t>
            </a:fld>
            <a:endParaRPr lang="en-US"/>
          </a:p>
        </p:txBody>
      </p:sp>
    </p:spTree>
    <p:extLst>
      <p:ext uri="{BB962C8B-B14F-4D97-AF65-F5344CB8AC3E}">
        <p14:creationId xmlns:p14="http://schemas.microsoft.com/office/powerpoint/2010/main" val="186788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Vehicles</a:t>
            </a:r>
            <a:endParaRPr lang="en-US" sz="3600" dirty="0">
              <a:latin typeface="Optima ExtraBlack"/>
              <a:cs typeface="Optima ExtraBlack"/>
            </a:endParaRPr>
          </a:p>
        </p:txBody>
      </p:sp>
      <p:sp>
        <p:nvSpPr>
          <p:cNvPr id="4" name="TextBox 3"/>
          <p:cNvSpPr txBox="1"/>
          <p:nvPr/>
        </p:nvSpPr>
        <p:spPr>
          <a:xfrm>
            <a:off x="353894" y="1516949"/>
            <a:ext cx="8472642" cy="3970318"/>
          </a:xfrm>
          <a:prstGeom prst="rect">
            <a:avLst/>
          </a:prstGeom>
          <a:noFill/>
        </p:spPr>
        <p:txBody>
          <a:bodyPr wrap="square" rtlCol="0">
            <a:spAutoFit/>
          </a:bodyPr>
          <a:lstStyle/>
          <a:p>
            <a:r>
              <a:rPr lang="en-US" sz="3200" dirty="0" smtClean="0">
                <a:latin typeface="Optima"/>
                <a:cs typeface="Optima"/>
              </a:rPr>
              <a:t>Some States require that cars used as escort vehicles weigh at least 2,000 pounds, or have a minimum ¼ ton load capacity for pick up trucks.</a:t>
            </a:r>
          </a:p>
          <a:p>
            <a:endParaRPr lang="en-US" sz="3200" dirty="0" smtClean="0">
              <a:solidFill>
                <a:schemeClr val="accent3">
                  <a:lumMod val="40000"/>
                  <a:lumOff val="60000"/>
                </a:schemeClr>
              </a:solidFill>
              <a:latin typeface="Optima"/>
            </a:endParaRPr>
          </a:p>
          <a:p>
            <a:endParaRPr lang="en-US" sz="3200" dirty="0" smtClean="0">
              <a:solidFill>
                <a:schemeClr val="accent3">
                  <a:lumMod val="40000"/>
                  <a:lumOff val="60000"/>
                </a:schemeClr>
              </a:solidFill>
              <a:latin typeface="Optima"/>
            </a:endParaRPr>
          </a:p>
          <a:p>
            <a:endParaRPr lang="en-US" sz="2800" dirty="0" smtClean="0">
              <a:solidFill>
                <a:schemeClr val="accent3">
                  <a:lumMod val="40000"/>
                  <a:lumOff val="60000"/>
                </a:schemeClr>
              </a:solidFill>
              <a:latin typeface="Optima"/>
            </a:endParaRPr>
          </a:p>
          <a:p>
            <a:endParaRPr lang="en-US" sz="3200" dirty="0">
              <a:solidFill>
                <a:schemeClr val="accent3">
                  <a:lumMod val="40000"/>
                  <a:lumOff val="60000"/>
                </a:schemeClr>
              </a:solidFill>
              <a:latin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63</a:t>
            </a:fld>
            <a:endParaRPr lang="en-US"/>
          </a:p>
        </p:txBody>
      </p:sp>
    </p:spTree>
    <p:extLst>
      <p:ext uri="{BB962C8B-B14F-4D97-AF65-F5344CB8AC3E}">
        <p14:creationId xmlns:p14="http://schemas.microsoft.com/office/powerpoint/2010/main" val="186788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Vehicles-Signs – State Rules</a:t>
            </a:r>
          </a:p>
        </p:txBody>
      </p:sp>
      <p:sp>
        <p:nvSpPr>
          <p:cNvPr id="4" name="TextBox 3"/>
          <p:cNvSpPr txBox="1"/>
          <p:nvPr/>
        </p:nvSpPr>
        <p:spPr>
          <a:xfrm>
            <a:off x="353894" y="1516949"/>
            <a:ext cx="8472642" cy="2554545"/>
          </a:xfrm>
          <a:prstGeom prst="rect">
            <a:avLst/>
          </a:prstGeom>
          <a:noFill/>
        </p:spPr>
        <p:txBody>
          <a:bodyPr wrap="square" rtlCol="0">
            <a:spAutoFit/>
          </a:bodyPr>
          <a:lstStyle/>
          <a:p>
            <a:r>
              <a:rPr lang="en-US" sz="3200" dirty="0" smtClean="0">
                <a:solidFill>
                  <a:srgbClr val="FFFFFF"/>
                </a:solidFill>
                <a:latin typeface="Optima"/>
              </a:rPr>
              <a:t>Most States require the escort vehicle provide information about the P/EVO on both sides of the vehicle. </a:t>
            </a:r>
          </a:p>
          <a:p>
            <a:endParaRPr lang="en-US" sz="3200" dirty="0" smtClean="0">
              <a:solidFill>
                <a:srgbClr val="FFFFFF"/>
              </a:solidFill>
              <a:latin typeface="Optima"/>
            </a:endParaRPr>
          </a:p>
          <a:p>
            <a:r>
              <a:rPr lang="en-US" sz="3200" dirty="0" smtClean="0">
                <a:solidFill>
                  <a:srgbClr val="FFFFFF"/>
                </a:solidFill>
                <a:latin typeface="Optima"/>
              </a:rPr>
              <a:t>State rules vary, but most require:</a:t>
            </a:r>
            <a:endParaRPr lang="en-US" sz="2800" dirty="0">
              <a:solidFill>
                <a:srgbClr val="FFFFFF"/>
              </a:solidFill>
              <a:latin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64</a:t>
            </a:fld>
            <a:endParaRPr lang="en-US"/>
          </a:p>
        </p:txBody>
      </p:sp>
    </p:spTree>
    <p:extLst>
      <p:ext uri="{BB962C8B-B14F-4D97-AF65-F5344CB8AC3E}">
        <p14:creationId xmlns:p14="http://schemas.microsoft.com/office/powerpoint/2010/main" val="162533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Vehicles-Signs – State Rules</a:t>
            </a:r>
            <a:endParaRPr lang="en-US" sz="3600" dirty="0">
              <a:latin typeface="Optima ExtraBlack"/>
              <a:cs typeface="Optima ExtraBlack"/>
            </a:endParaRPr>
          </a:p>
        </p:txBody>
      </p:sp>
      <p:sp>
        <p:nvSpPr>
          <p:cNvPr id="4" name="TextBox 3"/>
          <p:cNvSpPr txBox="1"/>
          <p:nvPr/>
        </p:nvSpPr>
        <p:spPr>
          <a:xfrm>
            <a:off x="353894" y="1074980"/>
            <a:ext cx="8472642" cy="3046988"/>
          </a:xfrm>
          <a:prstGeom prst="rect">
            <a:avLst/>
          </a:prstGeom>
          <a:noFill/>
        </p:spPr>
        <p:txBody>
          <a:bodyPr wrap="square" rtlCol="0">
            <a:spAutoFit/>
          </a:bodyPr>
          <a:lstStyle/>
          <a:p>
            <a:endParaRPr lang="en-US" sz="3200" dirty="0" smtClean="0">
              <a:solidFill>
                <a:srgbClr val="FFFFFF"/>
              </a:solidFill>
              <a:latin typeface="Optima"/>
            </a:endParaRPr>
          </a:p>
          <a:p>
            <a:r>
              <a:rPr lang="en-US" sz="3200" dirty="0" smtClean="0">
                <a:solidFill>
                  <a:srgbClr val="FFFFFF"/>
                </a:solidFill>
                <a:latin typeface="Optima"/>
              </a:rPr>
              <a:t>The name of the individual and/or the company name, city, and State. </a:t>
            </a:r>
          </a:p>
          <a:p>
            <a:endParaRPr lang="en-US" sz="3200" dirty="0" smtClean="0">
              <a:solidFill>
                <a:srgbClr val="FFFFFF"/>
              </a:solidFill>
              <a:latin typeface="Optima"/>
            </a:endParaRPr>
          </a:p>
          <a:p>
            <a:r>
              <a:rPr lang="en-US" sz="3200" dirty="0" smtClean="0">
                <a:solidFill>
                  <a:srgbClr val="FFFFFF"/>
                </a:solidFill>
                <a:latin typeface="Optima"/>
              </a:rPr>
              <a:t>Other States require the telephone number be included. Logos and slogans are allowed. </a:t>
            </a:r>
            <a:endParaRPr lang="en-US" sz="2800" dirty="0">
              <a:solidFill>
                <a:srgbClr val="FFFFFF"/>
              </a:solidFill>
              <a:latin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65</a:t>
            </a:fld>
            <a:endParaRPr lang="en-US"/>
          </a:p>
        </p:txBody>
      </p:sp>
    </p:spTree>
    <p:extLst>
      <p:ext uri="{BB962C8B-B14F-4D97-AF65-F5344CB8AC3E}">
        <p14:creationId xmlns:p14="http://schemas.microsoft.com/office/powerpoint/2010/main" val="162533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Vehicles-Signs – State Rules</a:t>
            </a:r>
            <a:endParaRPr lang="en-US" sz="3600" dirty="0">
              <a:latin typeface="Optima ExtraBlack"/>
              <a:cs typeface="Optima ExtraBlack"/>
            </a:endParaRPr>
          </a:p>
        </p:txBody>
      </p:sp>
      <p:sp>
        <p:nvSpPr>
          <p:cNvPr id="4" name="TextBox 3"/>
          <p:cNvSpPr txBox="1"/>
          <p:nvPr/>
        </p:nvSpPr>
        <p:spPr>
          <a:xfrm>
            <a:off x="353894" y="1516949"/>
            <a:ext cx="8472642" cy="3539430"/>
          </a:xfrm>
          <a:prstGeom prst="rect">
            <a:avLst/>
          </a:prstGeom>
          <a:noFill/>
        </p:spPr>
        <p:txBody>
          <a:bodyPr wrap="square" rtlCol="0">
            <a:spAutoFit/>
          </a:bodyPr>
          <a:lstStyle/>
          <a:p>
            <a:endParaRPr lang="en-US" sz="3200" dirty="0" smtClean="0">
              <a:solidFill>
                <a:srgbClr val="FFFFFF"/>
              </a:solidFill>
              <a:latin typeface="Optima"/>
            </a:endParaRPr>
          </a:p>
          <a:p>
            <a:pPr algn="ctr"/>
            <a:r>
              <a:rPr lang="en-US" sz="3200" b="1" dirty="0" smtClean="0">
                <a:solidFill>
                  <a:srgbClr val="FFFFFF"/>
                </a:solidFill>
                <a:latin typeface="Optima"/>
              </a:rPr>
              <a:t>John &amp; Jane P. Voe </a:t>
            </a:r>
          </a:p>
          <a:p>
            <a:pPr algn="ctr"/>
            <a:r>
              <a:rPr lang="en-US" sz="3200" b="1" i="1" dirty="0" smtClean="0">
                <a:solidFill>
                  <a:srgbClr val="FFFFFF"/>
                </a:solidFill>
                <a:latin typeface="Optima"/>
              </a:rPr>
              <a:t>Escorts Extraordinaire </a:t>
            </a:r>
          </a:p>
          <a:p>
            <a:pPr algn="ctr"/>
            <a:r>
              <a:rPr lang="en-US" sz="3200" b="1" dirty="0" smtClean="0">
                <a:solidFill>
                  <a:srgbClr val="FFFFFF"/>
                </a:solidFill>
                <a:latin typeface="Optima"/>
              </a:rPr>
              <a:t>You Name It, ST</a:t>
            </a:r>
          </a:p>
          <a:p>
            <a:pPr algn="ctr"/>
            <a:r>
              <a:rPr lang="en-US" sz="3200" dirty="0" smtClean="0">
                <a:solidFill>
                  <a:srgbClr val="FFFFFF"/>
                </a:solidFill>
                <a:latin typeface="Optima"/>
              </a:rPr>
              <a:t>000.000.0000</a:t>
            </a:r>
          </a:p>
          <a:p>
            <a:pPr algn="ctr"/>
            <a:endParaRPr lang="en-US" sz="3200" dirty="0" smtClean="0">
              <a:solidFill>
                <a:srgbClr val="FFFFFF"/>
              </a:solidFill>
              <a:latin typeface="Optima"/>
            </a:endParaRPr>
          </a:p>
          <a:p>
            <a:pPr algn="ctr"/>
            <a:r>
              <a:rPr lang="en-US" sz="3200" dirty="0" smtClean="0">
                <a:solidFill>
                  <a:srgbClr val="FFFFFF"/>
                </a:solidFill>
                <a:latin typeface="Optima"/>
              </a:rPr>
              <a:t>Smile after mile…</a:t>
            </a:r>
          </a:p>
          <a:p>
            <a:pPr algn="ctr"/>
            <a:endParaRPr lang="en-US" sz="3200" dirty="0" smtClean="0">
              <a:solidFill>
                <a:srgbClr val="FFFFFF"/>
              </a:solidFill>
              <a:latin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66</a:t>
            </a:fld>
            <a:endParaRPr lang="en-US"/>
          </a:p>
        </p:txBody>
      </p:sp>
    </p:spTree>
    <p:extLst>
      <p:ext uri="{BB962C8B-B14F-4D97-AF65-F5344CB8AC3E}">
        <p14:creationId xmlns:p14="http://schemas.microsoft.com/office/powerpoint/2010/main" val="162533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Vehicles-Signs – State Rules</a:t>
            </a:r>
            <a:endParaRPr lang="en-US" sz="3600" dirty="0">
              <a:latin typeface="Optima ExtraBlack"/>
              <a:cs typeface="Optima ExtraBlack"/>
            </a:endParaRPr>
          </a:p>
        </p:txBody>
      </p:sp>
      <p:sp>
        <p:nvSpPr>
          <p:cNvPr id="4" name="TextBox 3"/>
          <p:cNvSpPr txBox="1"/>
          <p:nvPr/>
        </p:nvSpPr>
        <p:spPr>
          <a:xfrm>
            <a:off x="353894" y="1516949"/>
            <a:ext cx="8472642" cy="3046988"/>
          </a:xfrm>
          <a:prstGeom prst="rect">
            <a:avLst/>
          </a:prstGeom>
          <a:noFill/>
        </p:spPr>
        <p:txBody>
          <a:bodyPr wrap="square" rtlCol="0">
            <a:spAutoFit/>
          </a:bodyPr>
          <a:lstStyle/>
          <a:p>
            <a:endParaRPr lang="en-US" sz="3200" dirty="0" smtClean="0">
              <a:solidFill>
                <a:srgbClr val="FFFFFF"/>
              </a:solidFill>
              <a:latin typeface="Optima"/>
            </a:endParaRPr>
          </a:p>
          <a:p>
            <a:r>
              <a:rPr lang="en-US" sz="3200" dirty="0" smtClean="0">
                <a:solidFill>
                  <a:srgbClr val="FFFFFF"/>
                </a:solidFill>
                <a:latin typeface="Optima"/>
              </a:rPr>
              <a:t>Typically these signs do not have to be removed when not performing escort duties, but P/EVOs must know the rules.</a:t>
            </a:r>
          </a:p>
          <a:p>
            <a:endParaRPr lang="en-US" sz="3200" dirty="0" smtClean="0">
              <a:solidFill>
                <a:srgbClr val="FFFFFF"/>
              </a:solidFill>
              <a:latin typeface="Optima"/>
            </a:endParaRPr>
          </a:p>
          <a:p>
            <a:r>
              <a:rPr lang="en-US" sz="3200" dirty="0" smtClean="0">
                <a:solidFill>
                  <a:srgbClr val="FFFFFF"/>
                </a:solidFill>
                <a:latin typeface="Optima"/>
              </a:rPr>
              <a:t> </a:t>
            </a:r>
            <a:endParaRPr lang="en-US" sz="2800" dirty="0">
              <a:solidFill>
                <a:srgbClr val="FFFFFF"/>
              </a:solidFill>
              <a:latin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67</a:t>
            </a:fld>
            <a:endParaRPr lang="en-US"/>
          </a:p>
        </p:txBody>
      </p:sp>
    </p:spTree>
    <p:extLst>
      <p:ext uri="{BB962C8B-B14F-4D97-AF65-F5344CB8AC3E}">
        <p14:creationId xmlns:p14="http://schemas.microsoft.com/office/powerpoint/2010/main" val="162533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Vehicle-Signs – State Rules</a:t>
            </a:r>
            <a:endParaRPr lang="en-US" sz="3600" dirty="0">
              <a:latin typeface="Optima ExtraBlack"/>
              <a:cs typeface="Optima ExtraBlack"/>
            </a:endParaRPr>
          </a:p>
        </p:txBody>
      </p:sp>
      <p:sp>
        <p:nvSpPr>
          <p:cNvPr id="8" name="TextBox 7"/>
          <p:cNvSpPr txBox="1"/>
          <p:nvPr/>
        </p:nvSpPr>
        <p:spPr>
          <a:xfrm>
            <a:off x="394767" y="1506348"/>
            <a:ext cx="8422769" cy="3539430"/>
          </a:xfrm>
          <a:prstGeom prst="rect">
            <a:avLst/>
          </a:prstGeom>
          <a:noFill/>
        </p:spPr>
        <p:txBody>
          <a:bodyPr wrap="square" rtlCol="0">
            <a:spAutoFit/>
          </a:bodyPr>
          <a:lstStyle/>
          <a:p>
            <a:r>
              <a:rPr lang="en-US" sz="3600" dirty="0" smtClean="0">
                <a:latin typeface="Optima"/>
                <a:cs typeface="Optima"/>
              </a:rPr>
              <a:t>States also vary substantially in terms of the equipment that P/EVOs must carry or display on their vehicles. There is one sign that all States require:</a:t>
            </a:r>
          </a:p>
          <a:p>
            <a:endParaRPr lang="en-US" sz="3600" dirty="0" smtClean="0">
              <a:latin typeface="Optima"/>
              <a:cs typeface="Optima"/>
            </a:endParaRPr>
          </a:p>
          <a:p>
            <a:pPr algn="ctr"/>
            <a:r>
              <a:rPr lang="en-US" sz="3600" dirty="0" smtClean="0">
                <a:latin typeface="Optima"/>
                <a:cs typeface="Optima"/>
              </a:rPr>
              <a:t>The </a:t>
            </a:r>
            <a:r>
              <a:rPr lang="en-US" sz="4400" dirty="0" smtClean="0">
                <a:latin typeface="Optima"/>
                <a:cs typeface="Optima"/>
              </a:rPr>
              <a:t>Oversize Load</a:t>
            </a:r>
            <a:r>
              <a:rPr lang="en-US" sz="3600" dirty="0" smtClean="0">
                <a:latin typeface="Optima"/>
                <a:cs typeface="Optima"/>
              </a:rPr>
              <a:t> sign</a:t>
            </a:r>
          </a:p>
        </p:txBody>
      </p:sp>
      <p:sp>
        <p:nvSpPr>
          <p:cNvPr id="3" name="Slide Number Placeholder 2"/>
          <p:cNvSpPr>
            <a:spLocks noGrp="1"/>
          </p:cNvSpPr>
          <p:nvPr>
            <p:ph type="sldNum" sz="quarter" idx="12"/>
          </p:nvPr>
        </p:nvSpPr>
        <p:spPr/>
        <p:txBody>
          <a:bodyPr/>
          <a:lstStyle/>
          <a:p>
            <a:fld id="{9E519841-B96A-4DD9-B158-9961937F6A4E}" type="slidenum">
              <a:rPr lang="en-US" smtClean="0"/>
              <a:pPr/>
              <a:t>68</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Vehicle-Signs – State Rules</a:t>
            </a:r>
            <a:endParaRPr lang="en-US" sz="3600" dirty="0">
              <a:latin typeface="Optima ExtraBlack"/>
              <a:cs typeface="Optima ExtraBlack"/>
            </a:endParaRPr>
          </a:p>
        </p:txBody>
      </p:sp>
      <p:sp>
        <p:nvSpPr>
          <p:cNvPr id="8" name="TextBox 7"/>
          <p:cNvSpPr txBox="1"/>
          <p:nvPr/>
        </p:nvSpPr>
        <p:spPr>
          <a:xfrm>
            <a:off x="394767" y="1506348"/>
            <a:ext cx="8422769" cy="3416320"/>
          </a:xfrm>
          <a:prstGeom prst="rect">
            <a:avLst/>
          </a:prstGeom>
          <a:noFill/>
        </p:spPr>
        <p:txBody>
          <a:bodyPr wrap="square" rtlCol="0">
            <a:spAutoFit/>
          </a:bodyPr>
          <a:lstStyle/>
          <a:p>
            <a:r>
              <a:rPr lang="en-US" sz="3600" dirty="0" smtClean="0">
                <a:latin typeface="Optima"/>
                <a:cs typeface="Optima"/>
              </a:rPr>
              <a:t>Although all States require the Oversize Load sign, the location of the sign (where on the vehicle it is to be installed), and the size of the sign vary from State-to-State.</a:t>
            </a: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69</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205968">
            <a:off x="543687" y="725021"/>
            <a:ext cx="4457626" cy="2862322"/>
          </a:xfrm>
          <a:prstGeom prst="rect">
            <a:avLst/>
          </a:prstGeom>
          <a:noFill/>
        </p:spPr>
        <p:txBody>
          <a:bodyPr wrap="square" rtlCol="0">
            <a:spAutoFit/>
          </a:bodyPr>
          <a:lstStyle/>
          <a:p>
            <a:r>
              <a:rPr lang="en-US" sz="6000" b="1" dirty="0" smtClean="0">
                <a:solidFill>
                  <a:srgbClr val="F9E3D2"/>
                </a:solidFill>
                <a:latin typeface="Britannic Bold"/>
                <a:cs typeface="Britannic Bold"/>
              </a:rPr>
              <a:t>Course Topics </a:t>
            </a:r>
            <a:r>
              <a:rPr lang="en-US" sz="2400" b="1" dirty="0" smtClean="0">
                <a:solidFill>
                  <a:srgbClr val="F9E3D2"/>
                </a:solidFill>
                <a:latin typeface="Britannic Bold"/>
                <a:cs typeface="Britannic Bold"/>
              </a:rPr>
              <a:t>and</a:t>
            </a:r>
            <a:r>
              <a:rPr lang="en-US" sz="6000" b="1" dirty="0" smtClean="0">
                <a:solidFill>
                  <a:srgbClr val="F9E3D2"/>
                </a:solidFill>
                <a:latin typeface="Britannic Bold"/>
                <a:cs typeface="Britannic Bold"/>
              </a:rPr>
              <a:t> Timetable</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7</a:t>
            </a:fld>
            <a:endParaRPr lang="en-US"/>
          </a:p>
        </p:txBody>
      </p:sp>
    </p:spTree>
    <p:extLst>
      <p:ext uri="{BB962C8B-B14F-4D97-AF65-F5344CB8AC3E}">
        <p14:creationId xmlns:p14="http://schemas.microsoft.com/office/powerpoint/2010/main" val="198402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Vehicle-Signs – State Rules</a:t>
            </a:r>
            <a:endParaRPr lang="en-US" sz="3600" dirty="0">
              <a:latin typeface="Optima ExtraBlack"/>
              <a:cs typeface="Optima ExtraBlack"/>
            </a:endParaRPr>
          </a:p>
        </p:txBody>
      </p:sp>
      <p:sp>
        <p:nvSpPr>
          <p:cNvPr id="8" name="TextBox 7"/>
          <p:cNvSpPr txBox="1"/>
          <p:nvPr/>
        </p:nvSpPr>
        <p:spPr>
          <a:xfrm>
            <a:off x="394767" y="1506348"/>
            <a:ext cx="8422769" cy="3416320"/>
          </a:xfrm>
          <a:prstGeom prst="rect">
            <a:avLst/>
          </a:prstGeom>
          <a:noFill/>
        </p:spPr>
        <p:txBody>
          <a:bodyPr wrap="square" rtlCol="0">
            <a:spAutoFit/>
          </a:bodyPr>
          <a:lstStyle/>
          <a:p>
            <a:r>
              <a:rPr lang="en-US" sz="3600" dirty="0" smtClean="0">
                <a:latin typeface="Optima"/>
                <a:cs typeface="Optima"/>
              </a:rPr>
              <a:t>P/EVOs must consider this, when considering where to put the Oversize Load sign: many States allow the sign to be installed on the top of the vehicle. This is recommended for two reasons:</a:t>
            </a: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70</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 Signs – State Rules</a:t>
            </a:r>
            <a:endParaRPr lang="en-US" sz="3600" dirty="0">
              <a:latin typeface="Optima ExtraBlack"/>
              <a:cs typeface="Optima ExtraBlack"/>
            </a:endParaRPr>
          </a:p>
        </p:txBody>
      </p:sp>
      <p:sp>
        <p:nvSpPr>
          <p:cNvPr id="8" name="TextBox 7"/>
          <p:cNvSpPr txBox="1"/>
          <p:nvPr/>
        </p:nvSpPr>
        <p:spPr>
          <a:xfrm>
            <a:off x="394767" y="1506348"/>
            <a:ext cx="8422769" cy="4093428"/>
          </a:xfrm>
          <a:prstGeom prst="rect">
            <a:avLst/>
          </a:prstGeom>
          <a:noFill/>
        </p:spPr>
        <p:txBody>
          <a:bodyPr wrap="square" rtlCol="0">
            <a:spAutoFit/>
          </a:bodyPr>
          <a:lstStyle/>
          <a:p>
            <a:r>
              <a:rPr lang="en-US" sz="3200" dirty="0" smtClean="0">
                <a:latin typeface="Optima"/>
                <a:cs typeface="Optima"/>
              </a:rPr>
              <a:t>First, the sign is more visible and can be easily seen in both directions when on top of the escort vehicle. </a:t>
            </a:r>
          </a:p>
          <a:p>
            <a:endParaRPr lang="en-US" sz="3200" dirty="0" smtClean="0">
              <a:latin typeface="Optima"/>
              <a:cs typeface="Optima"/>
            </a:endParaRPr>
          </a:p>
          <a:p>
            <a:r>
              <a:rPr lang="en-US" sz="3200" dirty="0" smtClean="0">
                <a:latin typeface="Optima"/>
                <a:cs typeface="Optima"/>
              </a:rPr>
              <a:t>Second, looking to the future, emerging crash avoidance technology uses sensors mounted inside vehicle bumpers.</a:t>
            </a: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71</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 Equipment</a:t>
            </a:r>
            <a:endParaRPr lang="en-US" sz="3600" dirty="0">
              <a:latin typeface="Optima ExtraBlack"/>
              <a:cs typeface="Optima ExtraBlack"/>
            </a:endParaRPr>
          </a:p>
        </p:txBody>
      </p:sp>
      <p:sp>
        <p:nvSpPr>
          <p:cNvPr id="8" name="TextBox 7"/>
          <p:cNvSpPr txBox="1"/>
          <p:nvPr/>
        </p:nvSpPr>
        <p:spPr>
          <a:xfrm>
            <a:off x="394767" y="1545630"/>
            <a:ext cx="8422769" cy="3970318"/>
          </a:xfrm>
          <a:prstGeom prst="rect">
            <a:avLst/>
          </a:prstGeom>
          <a:noFill/>
        </p:spPr>
        <p:txBody>
          <a:bodyPr wrap="square" rtlCol="0">
            <a:spAutoFit/>
          </a:bodyPr>
          <a:lstStyle/>
          <a:p>
            <a:r>
              <a:rPr lang="en-US" sz="3600" dirty="0" smtClean="0">
                <a:latin typeface="Optima"/>
                <a:cs typeface="Optima"/>
              </a:rPr>
              <a:t>In addition to the signs mentioned, red flags are also required by many States. Some States require 2, others require 4. </a:t>
            </a:r>
          </a:p>
          <a:p>
            <a:endParaRPr lang="en-US" sz="3600" dirty="0" smtClean="0">
              <a:latin typeface="Optima"/>
              <a:cs typeface="Optima"/>
            </a:endParaRPr>
          </a:p>
          <a:p>
            <a:r>
              <a:rPr lang="en-US" sz="3600" dirty="0" smtClean="0">
                <a:latin typeface="Optima"/>
                <a:cs typeface="Optima"/>
              </a:rPr>
              <a:t>Some States require 12” X 12” flags while others require 18” X 18” flags.</a:t>
            </a: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72</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 Equipment</a:t>
            </a:r>
            <a:endParaRPr lang="en-US" sz="3600" dirty="0">
              <a:latin typeface="Optima ExtraBlack"/>
              <a:cs typeface="Optima ExtraBlack"/>
            </a:endParaRPr>
          </a:p>
        </p:txBody>
      </p:sp>
      <p:sp>
        <p:nvSpPr>
          <p:cNvPr id="8" name="TextBox 7"/>
          <p:cNvSpPr txBox="1"/>
          <p:nvPr/>
        </p:nvSpPr>
        <p:spPr>
          <a:xfrm>
            <a:off x="394767" y="1521440"/>
            <a:ext cx="8422769" cy="5078313"/>
          </a:xfrm>
          <a:prstGeom prst="rect">
            <a:avLst/>
          </a:prstGeom>
          <a:noFill/>
        </p:spPr>
        <p:txBody>
          <a:bodyPr wrap="square" rtlCol="0">
            <a:spAutoFit/>
          </a:bodyPr>
          <a:lstStyle/>
          <a:p>
            <a:r>
              <a:rPr lang="en-US" sz="3600" dirty="0" smtClean="0">
                <a:latin typeface="Optima"/>
                <a:cs typeface="Optima"/>
              </a:rPr>
              <a:t>Other equipment typically required includes: </a:t>
            </a:r>
          </a:p>
          <a:p>
            <a:endParaRPr lang="en-US" sz="3600" dirty="0" smtClean="0">
              <a:latin typeface="Optima"/>
              <a:cs typeface="Optima"/>
            </a:endParaRPr>
          </a:p>
          <a:p>
            <a:r>
              <a:rPr lang="en-US" sz="3600" dirty="0" smtClean="0">
                <a:latin typeface="Optima"/>
                <a:cs typeface="Optima"/>
              </a:rPr>
              <a:t>Warning light (Amber in color; visible from 500 feet; must rotate, oscillate, or flash through 360 degrees).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73</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 Equipment</a:t>
            </a:r>
            <a:endParaRPr lang="en-US" sz="3600" dirty="0">
              <a:latin typeface="Optima ExtraBlack"/>
              <a:cs typeface="Optima ExtraBlack"/>
            </a:endParaRPr>
          </a:p>
        </p:txBody>
      </p:sp>
      <p:sp>
        <p:nvSpPr>
          <p:cNvPr id="8" name="TextBox 7"/>
          <p:cNvSpPr txBox="1"/>
          <p:nvPr/>
        </p:nvSpPr>
        <p:spPr>
          <a:xfrm>
            <a:off x="394767" y="1545630"/>
            <a:ext cx="8422769" cy="5632311"/>
          </a:xfrm>
          <a:prstGeom prst="rect">
            <a:avLst/>
          </a:prstGeom>
          <a:noFill/>
        </p:spPr>
        <p:txBody>
          <a:bodyPr wrap="square" rtlCol="0">
            <a:spAutoFit/>
          </a:bodyPr>
          <a:lstStyle/>
          <a:p>
            <a:endParaRPr lang="en-US" sz="3600" dirty="0" smtClean="0">
              <a:latin typeface="Optima"/>
              <a:cs typeface="Optima"/>
            </a:endParaRPr>
          </a:p>
          <a:p>
            <a:r>
              <a:rPr lang="en-US" sz="3600" dirty="0" smtClean="0">
                <a:latin typeface="Optima"/>
                <a:cs typeface="Optima"/>
              </a:rPr>
              <a:t>Full-size spare tire(s)/required tools to change tires.</a:t>
            </a:r>
          </a:p>
          <a:p>
            <a:endParaRPr lang="en-US" sz="3600" dirty="0" smtClean="0">
              <a:latin typeface="Optima"/>
              <a:cs typeface="Optima"/>
            </a:endParaRPr>
          </a:p>
          <a:p>
            <a:r>
              <a:rPr lang="en-US" sz="3600" dirty="0" smtClean="0">
                <a:latin typeface="Optima"/>
                <a:cs typeface="Optima"/>
              </a:rPr>
              <a:t>Outside mirrors (on each side of load vehicle).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74</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 Equipment</a:t>
            </a:r>
            <a:endParaRPr lang="en-US" sz="3600" dirty="0">
              <a:latin typeface="Optima ExtraBlack"/>
              <a:cs typeface="Optima ExtraBlack"/>
            </a:endParaRPr>
          </a:p>
        </p:txBody>
      </p:sp>
      <p:sp>
        <p:nvSpPr>
          <p:cNvPr id="8" name="TextBox 7"/>
          <p:cNvSpPr txBox="1"/>
          <p:nvPr/>
        </p:nvSpPr>
        <p:spPr>
          <a:xfrm>
            <a:off x="394767" y="1545630"/>
            <a:ext cx="8422769" cy="5201424"/>
          </a:xfrm>
          <a:prstGeom prst="rect">
            <a:avLst/>
          </a:prstGeom>
          <a:noFill/>
        </p:spPr>
        <p:txBody>
          <a:bodyPr wrap="square" rtlCol="0">
            <a:spAutoFit/>
          </a:bodyPr>
          <a:lstStyle/>
          <a:p>
            <a:r>
              <a:rPr lang="en-US" sz="3200" dirty="0" smtClean="0">
                <a:latin typeface="Optima"/>
                <a:cs typeface="Optima"/>
              </a:rPr>
              <a:t>Hardhats and retro-reflective high visibility garments.</a:t>
            </a:r>
          </a:p>
          <a:p>
            <a:endParaRPr lang="en-US" sz="3200" dirty="0" smtClean="0">
              <a:latin typeface="Optima"/>
              <a:cs typeface="Optima"/>
            </a:endParaRPr>
          </a:p>
          <a:p>
            <a:r>
              <a:rPr lang="en-US" sz="3200" dirty="0" smtClean="0">
                <a:latin typeface="Optima"/>
                <a:cs typeface="Optima"/>
              </a:rPr>
              <a:t>STOP/SLOW paddles (18” and/or 24”).</a:t>
            </a:r>
          </a:p>
          <a:p>
            <a:endParaRPr lang="en-US" sz="3200" dirty="0" smtClean="0">
              <a:latin typeface="Optima"/>
              <a:cs typeface="Optima"/>
            </a:endParaRPr>
          </a:p>
          <a:p>
            <a:r>
              <a:rPr lang="en-US" sz="3200" dirty="0" smtClean="0">
                <a:latin typeface="Optima"/>
                <a:cs typeface="Optima"/>
              </a:rPr>
              <a:t>Red flag (24” x 24”) for controlling traffic (only if paddle not available).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75</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 Equipment</a:t>
            </a:r>
            <a:endParaRPr lang="en-US" sz="3600" dirty="0">
              <a:latin typeface="Optima ExtraBlack"/>
              <a:cs typeface="Optima ExtraBlack"/>
            </a:endParaRPr>
          </a:p>
        </p:txBody>
      </p:sp>
      <p:sp>
        <p:nvSpPr>
          <p:cNvPr id="8" name="TextBox 7"/>
          <p:cNvSpPr txBox="1"/>
          <p:nvPr/>
        </p:nvSpPr>
        <p:spPr>
          <a:xfrm>
            <a:off x="394767" y="1545630"/>
            <a:ext cx="8422769" cy="5632311"/>
          </a:xfrm>
          <a:prstGeom prst="rect">
            <a:avLst/>
          </a:prstGeom>
          <a:noFill/>
        </p:spPr>
        <p:txBody>
          <a:bodyPr wrap="square" rtlCol="0">
            <a:spAutoFit/>
          </a:bodyPr>
          <a:lstStyle/>
          <a:p>
            <a:r>
              <a:rPr lang="en-US" sz="3600" dirty="0" smtClean="0">
                <a:latin typeface="Optima"/>
                <a:cs typeface="Optima"/>
              </a:rPr>
              <a:t>Cones and/or triangle reflectors.</a:t>
            </a:r>
          </a:p>
          <a:p>
            <a:endParaRPr lang="en-US" sz="3600" dirty="0" smtClean="0">
              <a:latin typeface="Optima"/>
              <a:cs typeface="Optima"/>
            </a:endParaRPr>
          </a:p>
          <a:p>
            <a:r>
              <a:rPr lang="en-US" sz="3600" dirty="0" smtClean="0">
                <a:latin typeface="Optima"/>
                <a:cs typeface="Optima"/>
              </a:rPr>
              <a:t>Flashlight and traffic wand/cone.</a:t>
            </a:r>
          </a:p>
          <a:p>
            <a:endParaRPr lang="en-US" sz="3600" dirty="0" smtClean="0">
              <a:latin typeface="Optima"/>
              <a:cs typeface="Optima"/>
            </a:endParaRPr>
          </a:p>
          <a:p>
            <a:r>
              <a:rPr lang="en-US" sz="3600" dirty="0" smtClean="0">
                <a:latin typeface="Optima"/>
                <a:cs typeface="Optima"/>
              </a:rPr>
              <a:t>First aid kit (P/EVOs should be certified in CPR and basic first aid).</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76</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 Equipment</a:t>
            </a:r>
            <a:endParaRPr lang="en-US" sz="3600" dirty="0">
              <a:latin typeface="Optima ExtraBlack"/>
              <a:cs typeface="Optima ExtraBlack"/>
            </a:endParaRPr>
          </a:p>
        </p:txBody>
      </p:sp>
      <p:sp>
        <p:nvSpPr>
          <p:cNvPr id="8" name="TextBox 7"/>
          <p:cNvSpPr txBox="1"/>
          <p:nvPr/>
        </p:nvSpPr>
        <p:spPr>
          <a:xfrm>
            <a:off x="394767" y="1545630"/>
            <a:ext cx="8422769" cy="4524315"/>
          </a:xfrm>
          <a:prstGeom prst="rect">
            <a:avLst/>
          </a:prstGeom>
          <a:noFill/>
        </p:spPr>
        <p:txBody>
          <a:bodyPr wrap="square" rtlCol="0">
            <a:spAutoFit/>
          </a:bodyPr>
          <a:lstStyle/>
          <a:p>
            <a:r>
              <a:rPr lang="en-US" sz="3600" dirty="0" smtClean="0">
                <a:latin typeface="Optima"/>
                <a:cs typeface="Optima"/>
              </a:rPr>
              <a:t>Spare parts/fluids/basic tools.</a:t>
            </a:r>
          </a:p>
          <a:p>
            <a:endParaRPr lang="en-US" sz="3600" dirty="0" smtClean="0">
              <a:latin typeface="Optima"/>
              <a:cs typeface="Optima"/>
            </a:endParaRPr>
          </a:p>
          <a:p>
            <a:r>
              <a:rPr lang="en-US" sz="3600" dirty="0" smtClean="0">
                <a:latin typeface="Optima"/>
                <a:cs typeface="Optima"/>
              </a:rPr>
              <a:t>Fire extinguisher(s).</a:t>
            </a:r>
          </a:p>
          <a:p>
            <a:endParaRPr lang="en-US" sz="3600" dirty="0" smtClean="0">
              <a:latin typeface="Optima"/>
              <a:cs typeface="Optima"/>
            </a:endParaRPr>
          </a:p>
          <a:p>
            <a:r>
              <a:rPr lang="en-US" sz="3600" dirty="0" smtClean="0">
                <a:latin typeface="Optima"/>
                <a:cs typeface="Optima"/>
              </a:rPr>
              <a:t>Height pole.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77</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Escort Vehicle Equipment</a:t>
            </a:r>
            <a:endParaRPr lang="en-US" sz="3600" dirty="0">
              <a:latin typeface="Optima ExtraBlack"/>
              <a:cs typeface="Optima ExtraBlack"/>
            </a:endParaRPr>
          </a:p>
        </p:txBody>
      </p:sp>
      <p:sp>
        <p:nvSpPr>
          <p:cNvPr id="8" name="TextBox 7"/>
          <p:cNvSpPr txBox="1"/>
          <p:nvPr/>
        </p:nvSpPr>
        <p:spPr>
          <a:xfrm>
            <a:off x="394767" y="1545630"/>
            <a:ext cx="8422769" cy="4524315"/>
          </a:xfrm>
          <a:prstGeom prst="rect">
            <a:avLst/>
          </a:prstGeom>
          <a:noFill/>
        </p:spPr>
        <p:txBody>
          <a:bodyPr wrap="square" rtlCol="0">
            <a:spAutoFit/>
          </a:bodyPr>
          <a:lstStyle/>
          <a:p>
            <a:r>
              <a:rPr lang="en-US" sz="3600" dirty="0" smtClean="0">
                <a:latin typeface="Optima"/>
                <a:cs typeface="Optima"/>
              </a:rPr>
              <a:t>CB radio—CBs remain the best equipment for the load movement team.</a:t>
            </a:r>
          </a:p>
          <a:p>
            <a:endParaRPr lang="en-US" sz="3600" dirty="0" smtClean="0">
              <a:latin typeface="Optima"/>
              <a:cs typeface="Optima"/>
            </a:endParaRPr>
          </a:p>
          <a:p>
            <a:r>
              <a:rPr lang="en-US" sz="3600" dirty="0" smtClean="0">
                <a:latin typeface="Optima"/>
                <a:cs typeface="Optima"/>
              </a:rPr>
              <a:t>Other State specific equipment.</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78</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79</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Course Topics and Timetable</a:t>
            </a:r>
            <a:endParaRPr lang="en-US" sz="3600" dirty="0">
              <a:latin typeface="Optima ExtraBlack"/>
              <a:cs typeface="Optima ExtraBlack"/>
            </a:endParaRPr>
          </a:p>
        </p:txBody>
      </p:sp>
      <p:sp>
        <p:nvSpPr>
          <p:cNvPr id="8" name="TextBox 7"/>
          <p:cNvSpPr txBox="1"/>
          <p:nvPr/>
        </p:nvSpPr>
        <p:spPr>
          <a:xfrm>
            <a:off x="610998" y="1642101"/>
            <a:ext cx="8287671" cy="4616648"/>
          </a:xfrm>
          <a:prstGeom prst="rect">
            <a:avLst/>
          </a:prstGeom>
          <a:noFill/>
        </p:spPr>
        <p:txBody>
          <a:bodyPr wrap="square" rtlCol="0">
            <a:spAutoFit/>
          </a:bodyPr>
          <a:lstStyle/>
          <a:p>
            <a:r>
              <a:rPr lang="en-US" sz="3000" dirty="0" smtClean="0">
                <a:latin typeface="Optima"/>
                <a:cs typeface="Optima"/>
              </a:rPr>
              <a:t>8:00 - 8:30		Registration</a:t>
            </a:r>
          </a:p>
          <a:p>
            <a:endParaRPr lang="en-US" sz="3000" dirty="0" smtClean="0">
              <a:latin typeface="Optima"/>
              <a:cs typeface="Optima"/>
            </a:endParaRPr>
          </a:p>
          <a:p>
            <a:r>
              <a:rPr lang="en-US" sz="3000" dirty="0" smtClean="0">
                <a:latin typeface="Optima"/>
                <a:cs typeface="Optima"/>
              </a:rPr>
              <a:t>8:30 - 8:45		Introductions</a:t>
            </a:r>
          </a:p>
          <a:p>
            <a:r>
              <a:rPr lang="en-US" sz="3000" dirty="0">
                <a:latin typeface="Optima"/>
                <a:cs typeface="Optima"/>
              </a:rPr>
              <a:t>	</a:t>
            </a:r>
            <a:r>
              <a:rPr lang="en-US" sz="3000" dirty="0" smtClean="0">
                <a:latin typeface="Optima"/>
                <a:cs typeface="Optima"/>
              </a:rPr>
              <a:t>		Course Outline</a:t>
            </a:r>
          </a:p>
          <a:p>
            <a:r>
              <a:rPr lang="en-US" sz="3000" dirty="0">
                <a:latin typeface="Optima"/>
                <a:cs typeface="Optima"/>
              </a:rPr>
              <a:t>	</a:t>
            </a:r>
            <a:r>
              <a:rPr lang="en-US" sz="3000" dirty="0" smtClean="0">
                <a:latin typeface="Optima"/>
                <a:cs typeface="Optima"/>
              </a:rPr>
              <a:t>	</a:t>
            </a:r>
            <a:endParaRPr lang="en-US" sz="3000" dirty="0">
              <a:latin typeface="Optima"/>
              <a:cs typeface="Optima"/>
            </a:endParaRPr>
          </a:p>
          <a:p>
            <a:r>
              <a:rPr lang="en-US" sz="3000" dirty="0" smtClean="0">
                <a:latin typeface="Optima"/>
                <a:cs typeface="Optima"/>
              </a:rPr>
              <a:t>8:45 - 9:00</a:t>
            </a:r>
            <a:r>
              <a:rPr lang="en-US" sz="3000" dirty="0">
                <a:latin typeface="Optima"/>
                <a:cs typeface="Optima"/>
              </a:rPr>
              <a:t>	</a:t>
            </a:r>
            <a:r>
              <a:rPr lang="en-US" sz="3000" dirty="0" smtClean="0">
                <a:latin typeface="Optima"/>
                <a:cs typeface="Optima"/>
              </a:rPr>
              <a:t>	Student Material </a:t>
            </a:r>
            <a:r>
              <a:rPr lang="en-US" sz="3000" dirty="0">
                <a:latin typeface="Optima"/>
                <a:cs typeface="Optima"/>
              </a:rPr>
              <a:t>C</a:t>
            </a:r>
            <a:r>
              <a:rPr lang="en-US" sz="3000" dirty="0" smtClean="0">
                <a:latin typeface="Optima"/>
                <a:cs typeface="Optima"/>
              </a:rPr>
              <a:t>ontents</a:t>
            </a:r>
          </a:p>
          <a:p>
            <a:r>
              <a:rPr lang="en-US" sz="3000" dirty="0">
                <a:latin typeface="Optima"/>
                <a:cs typeface="Optima"/>
              </a:rPr>
              <a:t>	</a:t>
            </a:r>
            <a:r>
              <a:rPr lang="en-US" sz="3000" dirty="0" smtClean="0">
                <a:latin typeface="Optima"/>
                <a:cs typeface="Optima"/>
              </a:rPr>
              <a:t>		Sources of Information</a:t>
            </a:r>
          </a:p>
          <a:p>
            <a:r>
              <a:rPr lang="en-US" sz="2800" dirty="0" smtClean="0">
                <a:latin typeface="Optima"/>
                <a:cs typeface="Optima"/>
              </a:rPr>
              <a:t>			</a:t>
            </a:r>
          </a:p>
          <a:p>
            <a:endParaRPr lang="en-US" sz="2800" dirty="0">
              <a:latin typeface="Optima"/>
              <a:cs typeface="Optima"/>
            </a:endParaRPr>
          </a:p>
          <a:p>
            <a:endParaRPr lang="en-US" sz="28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8</a:t>
            </a:fld>
            <a:endParaRPr lang="en-US"/>
          </a:p>
        </p:txBody>
      </p:sp>
    </p:spTree>
    <p:extLst>
      <p:ext uri="{BB962C8B-B14F-4D97-AF65-F5344CB8AC3E}">
        <p14:creationId xmlns:p14="http://schemas.microsoft.com/office/powerpoint/2010/main" val="392101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7" y="1545630"/>
            <a:ext cx="8422769" cy="4524315"/>
          </a:xfrm>
          <a:prstGeom prst="rect">
            <a:avLst/>
          </a:prstGeom>
          <a:noFill/>
        </p:spPr>
        <p:txBody>
          <a:bodyPr wrap="square" rtlCol="0">
            <a:spAutoFit/>
          </a:bodyPr>
          <a:lstStyle/>
          <a:p>
            <a:r>
              <a:rPr lang="en-US" sz="3600" dirty="0" smtClean="0">
                <a:latin typeface="Optima"/>
                <a:cs typeface="Optima"/>
              </a:rPr>
              <a:t>What equipment is typically required for P/EVOs?</a:t>
            </a:r>
          </a:p>
          <a:p>
            <a:endParaRPr lang="en-US" sz="3600" dirty="0" smtClean="0">
              <a:latin typeface="Optima"/>
              <a:cs typeface="Optima"/>
            </a:endParaRPr>
          </a:p>
          <a:p>
            <a:r>
              <a:rPr lang="en-US" sz="3600" dirty="0" smtClean="0">
                <a:latin typeface="Optima"/>
                <a:cs typeface="Optima"/>
              </a:rPr>
              <a:t>How do P/EVOs determine the equipment &amp; signage a State requires?</a:t>
            </a: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80</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7" y="1545630"/>
            <a:ext cx="8422769" cy="5078313"/>
          </a:xfrm>
          <a:prstGeom prst="rect">
            <a:avLst/>
          </a:prstGeom>
          <a:noFill/>
        </p:spPr>
        <p:txBody>
          <a:bodyPr wrap="square" rtlCol="0">
            <a:spAutoFit/>
          </a:bodyPr>
          <a:lstStyle/>
          <a:p>
            <a:r>
              <a:rPr lang="en-US" sz="3600" dirty="0" smtClean="0">
                <a:latin typeface="Optima"/>
                <a:cs typeface="Optima"/>
              </a:rPr>
              <a:t>What sign is required in all States? </a:t>
            </a:r>
          </a:p>
          <a:p>
            <a:r>
              <a:rPr lang="en-US" sz="3600" dirty="0" smtClean="0">
                <a:latin typeface="Optima"/>
                <a:cs typeface="Optima"/>
              </a:rPr>
              <a:t>Color? Size? Installed where?</a:t>
            </a:r>
          </a:p>
          <a:p>
            <a:r>
              <a:rPr lang="en-US" sz="3600" dirty="0" smtClean="0">
                <a:latin typeface="Optima"/>
                <a:cs typeface="Optima"/>
              </a:rPr>
              <a:t> </a:t>
            </a:r>
          </a:p>
          <a:p>
            <a:r>
              <a:rPr lang="en-US" sz="3600" dirty="0" smtClean="0">
                <a:latin typeface="Optima"/>
                <a:cs typeface="Optima"/>
              </a:rPr>
              <a:t>What is the recommended device for communicating with the load team? Why?</a:t>
            </a: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81</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7" y="1545630"/>
            <a:ext cx="8422769" cy="3970318"/>
          </a:xfrm>
          <a:prstGeom prst="rect">
            <a:avLst/>
          </a:prstGeom>
          <a:noFill/>
        </p:spPr>
        <p:txBody>
          <a:bodyPr wrap="square" rtlCol="0">
            <a:spAutoFit/>
          </a:bodyPr>
          <a:lstStyle/>
          <a:p>
            <a:r>
              <a:rPr lang="en-US" sz="3600" dirty="0" smtClean="0">
                <a:latin typeface="Optima"/>
                <a:cs typeface="Optima"/>
              </a:rPr>
              <a:t>Are cargo vans or panel trucks appropriate for use as escort vehicles? Why or why not?</a:t>
            </a:r>
          </a:p>
          <a:p>
            <a:endParaRPr lang="en-US" sz="3600" dirty="0" smtClean="0">
              <a:latin typeface="Optima"/>
              <a:cs typeface="Optima"/>
            </a:endParaRPr>
          </a:p>
          <a:p>
            <a:r>
              <a:rPr lang="en-US" sz="3600" dirty="0" smtClean="0">
                <a:latin typeface="Optima"/>
                <a:cs typeface="Optima"/>
              </a:rPr>
              <a:t> </a:t>
            </a: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82</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261865" y="1545630"/>
            <a:ext cx="8608044" cy="2862322"/>
          </a:xfrm>
          <a:prstGeom prst="rect">
            <a:avLst/>
          </a:prstGeom>
          <a:noFill/>
        </p:spPr>
        <p:txBody>
          <a:bodyPr wrap="square" rtlCol="0">
            <a:spAutoFit/>
          </a:bodyPr>
          <a:lstStyle/>
          <a:p>
            <a:r>
              <a:rPr lang="en-US" sz="3600" dirty="0" smtClean="0">
                <a:latin typeface="Optima"/>
                <a:cs typeface="Optima"/>
              </a:rPr>
              <a:t>What are the advantages of putting the Oversize Load sign on top of the escort vehicle rather than on/near the bumpers?</a:t>
            </a: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83</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7" y="1545630"/>
            <a:ext cx="8422769" cy="4524316"/>
          </a:xfrm>
          <a:prstGeom prst="rect">
            <a:avLst/>
          </a:prstGeom>
          <a:noFill/>
        </p:spPr>
        <p:txBody>
          <a:bodyPr wrap="square" rtlCol="0">
            <a:spAutoFit/>
          </a:bodyPr>
          <a:lstStyle/>
          <a:p>
            <a:r>
              <a:rPr lang="en-US" sz="3600" dirty="0" smtClean="0">
                <a:latin typeface="Optima"/>
                <a:cs typeface="Optima"/>
              </a:rPr>
              <a:t>What is the minimum size for the STOP/SLOW paddle?</a:t>
            </a:r>
          </a:p>
          <a:p>
            <a:endParaRPr lang="en-US" sz="3600" dirty="0" smtClean="0">
              <a:latin typeface="Optima"/>
              <a:cs typeface="Optima"/>
            </a:endParaRPr>
          </a:p>
          <a:p>
            <a:r>
              <a:rPr lang="en-US" sz="3600" dirty="0" smtClean="0">
                <a:latin typeface="Optima"/>
                <a:cs typeface="Optima"/>
              </a:rPr>
              <a:t>What can be used to flag traffic in an emergency (if no paddle is available)?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84</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7" y="1545630"/>
            <a:ext cx="8422769" cy="3416320"/>
          </a:xfrm>
          <a:prstGeom prst="rect">
            <a:avLst/>
          </a:prstGeom>
          <a:noFill/>
        </p:spPr>
        <p:txBody>
          <a:bodyPr wrap="square" rtlCol="0">
            <a:spAutoFit/>
          </a:bodyPr>
          <a:lstStyle/>
          <a:p>
            <a:endParaRPr lang="en-US" sz="3600" dirty="0" smtClean="0">
              <a:latin typeface="Optima"/>
              <a:cs typeface="Optima"/>
            </a:endParaRPr>
          </a:p>
          <a:p>
            <a:r>
              <a:rPr lang="en-US" sz="3600" dirty="0" smtClean="0">
                <a:latin typeface="Optima"/>
                <a:cs typeface="Optima"/>
              </a:rPr>
              <a:t>Why are CB radios recommended for </a:t>
            </a:r>
          </a:p>
          <a:p>
            <a:r>
              <a:rPr lang="en-US" sz="3600" dirty="0" smtClean="0">
                <a:latin typeface="Optima"/>
                <a:cs typeface="Optima"/>
              </a:rPr>
              <a:t>P/EVOs?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85</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867941"/>
            <a:ext cx="3815832" cy="2369880"/>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Three</a:t>
            </a:r>
          </a:p>
          <a:p>
            <a:pPr algn="ctr"/>
            <a:r>
              <a:rPr lang="en-US" sz="4000" b="1" dirty="0" smtClean="0">
                <a:solidFill>
                  <a:srgbClr val="F9E3D2"/>
                </a:solidFill>
                <a:latin typeface="Britannic Bold"/>
                <a:cs typeface="Britannic Bold"/>
              </a:rPr>
              <a:t>Lesson One</a:t>
            </a:r>
            <a:endParaRPr lang="en-US" sz="4000" b="1" dirty="0">
              <a:solidFill>
                <a:srgbClr val="F9E3D2"/>
              </a:solidFill>
              <a:latin typeface="Britannic Bold"/>
              <a:cs typeface="Britannic Bold"/>
            </a:endParaRPr>
          </a:p>
        </p:txBody>
      </p:sp>
      <p:sp>
        <p:nvSpPr>
          <p:cNvPr id="3" name="TextBox 2"/>
          <p:cNvSpPr txBox="1"/>
          <p:nvPr/>
        </p:nvSpPr>
        <p:spPr>
          <a:xfrm>
            <a:off x="4516591" y="2432276"/>
            <a:ext cx="4444709" cy="2055178"/>
          </a:xfrm>
          <a:prstGeom prst="rect">
            <a:avLst/>
          </a:prstGeom>
          <a:noFill/>
        </p:spPr>
        <p:txBody>
          <a:bodyPr wrap="square" rtlCol="0">
            <a:spAutoFit/>
          </a:bodyPr>
          <a:lstStyle/>
          <a:p>
            <a:pPr>
              <a:lnSpc>
                <a:spcPct val="150000"/>
              </a:lnSpc>
              <a:buFont typeface="Arial"/>
              <a:buChar char="•"/>
            </a:pPr>
            <a:r>
              <a:rPr lang="en-US" sz="3200" b="1" dirty="0" smtClean="0">
                <a:latin typeface="Optima"/>
                <a:cs typeface="Optima"/>
              </a:rPr>
              <a:t>Route Planning</a:t>
            </a:r>
          </a:p>
          <a:p>
            <a:pPr>
              <a:lnSpc>
                <a:spcPct val="150000"/>
              </a:lnSpc>
              <a:buFont typeface="Arial"/>
              <a:buChar char="•"/>
            </a:pPr>
            <a:r>
              <a:rPr lang="en-US" sz="3200" b="1" dirty="0" smtClean="0">
                <a:latin typeface="Optima"/>
                <a:cs typeface="Optima"/>
              </a:rPr>
              <a:t>Route Selection</a:t>
            </a:r>
          </a:p>
          <a:p>
            <a:pPr>
              <a:lnSpc>
                <a:spcPct val="150000"/>
              </a:lnSpc>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86</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Route Planning</a:t>
            </a:r>
            <a:endParaRPr lang="en-US" sz="3600" dirty="0">
              <a:latin typeface="Optima ExtraBlack"/>
              <a:cs typeface="Optima ExtraBlack"/>
            </a:endParaRPr>
          </a:p>
        </p:txBody>
      </p:sp>
      <p:sp>
        <p:nvSpPr>
          <p:cNvPr id="8" name="TextBox 7"/>
          <p:cNvSpPr txBox="1"/>
          <p:nvPr/>
        </p:nvSpPr>
        <p:spPr>
          <a:xfrm>
            <a:off x="394767" y="1545630"/>
            <a:ext cx="8422769" cy="3416320"/>
          </a:xfrm>
          <a:prstGeom prst="rect">
            <a:avLst/>
          </a:prstGeom>
          <a:noFill/>
        </p:spPr>
        <p:txBody>
          <a:bodyPr wrap="square" rtlCol="0">
            <a:spAutoFit/>
          </a:bodyPr>
          <a:lstStyle/>
          <a:p>
            <a:r>
              <a:rPr lang="en-US" sz="3600" dirty="0" smtClean="0">
                <a:latin typeface="Optima"/>
                <a:cs typeface="Optima"/>
              </a:rPr>
              <a:t>Routes for moving oversize loads are often specified in the permit.</a:t>
            </a:r>
          </a:p>
          <a:p>
            <a:endParaRPr lang="en-US" sz="3600" dirty="0" smtClean="0">
              <a:latin typeface="Optima"/>
              <a:cs typeface="Optima"/>
            </a:endParaRPr>
          </a:p>
          <a:p>
            <a:r>
              <a:rPr lang="en-US" sz="3600" dirty="0" smtClean="0">
                <a:latin typeface="Optima"/>
                <a:cs typeface="Optima"/>
              </a:rPr>
              <a:t>Routes are determined and selected with the safety of highway users as the top priority. </a:t>
            </a: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87</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Route Planning</a:t>
            </a:r>
            <a:endParaRPr lang="en-US" sz="3600" dirty="0">
              <a:latin typeface="Optima ExtraBlack"/>
              <a:cs typeface="Optima ExtraBlack"/>
            </a:endParaRPr>
          </a:p>
        </p:txBody>
      </p:sp>
      <p:sp>
        <p:nvSpPr>
          <p:cNvPr id="8" name="TextBox 7"/>
          <p:cNvSpPr txBox="1"/>
          <p:nvPr/>
        </p:nvSpPr>
        <p:spPr>
          <a:xfrm>
            <a:off x="394767" y="1545630"/>
            <a:ext cx="8422769" cy="2308324"/>
          </a:xfrm>
          <a:prstGeom prst="rect">
            <a:avLst/>
          </a:prstGeom>
          <a:noFill/>
        </p:spPr>
        <p:txBody>
          <a:bodyPr wrap="square" rtlCol="0">
            <a:spAutoFit/>
          </a:bodyPr>
          <a:lstStyle/>
          <a:p>
            <a:r>
              <a:rPr lang="en-US" sz="3600" dirty="0" smtClean="0">
                <a:latin typeface="Optima"/>
                <a:cs typeface="Optima"/>
              </a:rPr>
              <a:t>If a route survey is required, it is often    P/EVOs who conduct the route survey.</a:t>
            </a:r>
          </a:p>
          <a:p>
            <a:r>
              <a:rPr lang="en-US" sz="3600" dirty="0" smtClean="0">
                <a:latin typeface="Optima"/>
                <a:cs typeface="Optima"/>
              </a:rPr>
              <a:t>  </a:t>
            </a: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88</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527105">
            <a:off x="296473" y="867941"/>
            <a:ext cx="3815832" cy="2369880"/>
          </a:xfrm>
          <a:prstGeom prst="rect">
            <a:avLst/>
          </a:prstGeom>
          <a:noFill/>
        </p:spPr>
        <p:txBody>
          <a:bodyPr wrap="square" rtlCol="0">
            <a:spAutoFit/>
          </a:bodyPr>
          <a:lstStyle/>
          <a:p>
            <a:pPr algn="ctr"/>
            <a:r>
              <a:rPr lang="en-US" sz="5400" b="1" dirty="0" smtClean="0">
                <a:solidFill>
                  <a:srgbClr val="F9E3D2"/>
                </a:solidFill>
                <a:latin typeface="Britannic Bold"/>
                <a:cs typeface="Britannic Bold"/>
              </a:rPr>
              <a:t>Module Three</a:t>
            </a:r>
          </a:p>
          <a:p>
            <a:pPr algn="ctr"/>
            <a:r>
              <a:rPr lang="en-US" sz="4000" b="1" dirty="0" smtClean="0">
                <a:solidFill>
                  <a:srgbClr val="F9E3D2"/>
                </a:solidFill>
                <a:latin typeface="Britannic Bold"/>
                <a:cs typeface="Britannic Bold"/>
              </a:rPr>
              <a:t>Lesson Two</a:t>
            </a:r>
            <a:endParaRPr lang="en-US" sz="4000" b="1" dirty="0">
              <a:solidFill>
                <a:srgbClr val="F9E3D2"/>
              </a:solidFill>
              <a:latin typeface="Britannic Bold"/>
              <a:cs typeface="Britannic Bold"/>
            </a:endParaRPr>
          </a:p>
        </p:txBody>
      </p:sp>
      <p:sp>
        <p:nvSpPr>
          <p:cNvPr id="3" name="TextBox 2"/>
          <p:cNvSpPr txBox="1"/>
          <p:nvPr/>
        </p:nvSpPr>
        <p:spPr>
          <a:xfrm>
            <a:off x="4516591" y="2432276"/>
            <a:ext cx="4444709" cy="2277547"/>
          </a:xfrm>
          <a:prstGeom prst="rect">
            <a:avLst/>
          </a:prstGeom>
          <a:noFill/>
        </p:spPr>
        <p:txBody>
          <a:bodyPr wrap="square" rtlCol="0">
            <a:spAutoFit/>
          </a:bodyPr>
          <a:lstStyle/>
          <a:p>
            <a:pPr>
              <a:lnSpc>
                <a:spcPct val="150000"/>
              </a:lnSpc>
              <a:buFont typeface="Arial"/>
              <a:buChar char="•"/>
            </a:pPr>
            <a:r>
              <a:rPr lang="en-US" sz="2400" b="1" dirty="0" smtClean="0">
                <a:latin typeface="Optima"/>
                <a:cs typeface="Optima"/>
              </a:rPr>
              <a:t>Route survey procedures</a:t>
            </a:r>
          </a:p>
          <a:p>
            <a:pPr>
              <a:lnSpc>
                <a:spcPct val="150000"/>
              </a:lnSpc>
              <a:buFont typeface="Arial"/>
              <a:buChar char="•"/>
            </a:pPr>
            <a:r>
              <a:rPr lang="en-US" sz="2400" b="1" dirty="0" smtClean="0">
                <a:latin typeface="Optima"/>
                <a:cs typeface="Optima"/>
              </a:rPr>
              <a:t>Contents</a:t>
            </a:r>
          </a:p>
          <a:p>
            <a:pPr>
              <a:lnSpc>
                <a:spcPct val="150000"/>
              </a:lnSpc>
              <a:buFont typeface="Arial"/>
              <a:buChar char="•"/>
            </a:pPr>
            <a:r>
              <a:rPr lang="en-US" sz="2400" b="1" dirty="0" smtClean="0">
                <a:latin typeface="Optima"/>
                <a:cs typeface="Optima"/>
              </a:rPr>
              <a:t>Evaluation of route survey</a:t>
            </a:r>
          </a:p>
          <a:p>
            <a:pPr>
              <a:lnSpc>
                <a:spcPct val="150000"/>
              </a:lnSpc>
            </a:pPr>
            <a:endParaRPr lang="en-US" sz="2400" b="1" dirty="0">
              <a:latin typeface="Optima"/>
              <a:cs typeface="Optima"/>
            </a:endParaRPr>
          </a:p>
        </p:txBody>
      </p:sp>
      <p:sp>
        <p:nvSpPr>
          <p:cNvPr id="4" name="Slide Number Placeholder 3"/>
          <p:cNvSpPr>
            <a:spLocks noGrp="1"/>
          </p:cNvSpPr>
          <p:nvPr>
            <p:ph type="sldNum" sz="quarter" idx="12"/>
          </p:nvPr>
        </p:nvSpPr>
        <p:spPr/>
        <p:txBody>
          <a:bodyPr/>
          <a:lstStyle/>
          <a:p>
            <a:fld id="{7BC41667-7291-42E8-B00B-345BA5840895}" type="slidenum">
              <a:rPr lang="en-US" smtClean="0"/>
              <a:pPr/>
              <a:t>89</a:t>
            </a:fld>
            <a:endParaRPr lang="en-US"/>
          </a:p>
        </p:txBody>
      </p:sp>
    </p:spTree>
    <p:extLst>
      <p:ext uri="{BB962C8B-B14F-4D97-AF65-F5344CB8AC3E}">
        <p14:creationId xmlns:p14="http://schemas.microsoft.com/office/powerpoint/2010/main" val="1742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Course Topics and Timetable</a:t>
            </a:r>
            <a:endParaRPr lang="en-US" sz="3600" dirty="0">
              <a:latin typeface="Optima ExtraBlack"/>
              <a:cs typeface="Optima ExtraBlack"/>
            </a:endParaRPr>
          </a:p>
        </p:txBody>
      </p:sp>
      <p:sp>
        <p:nvSpPr>
          <p:cNvPr id="8" name="TextBox 7"/>
          <p:cNvSpPr txBox="1"/>
          <p:nvPr/>
        </p:nvSpPr>
        <p:spPr>
          <a:xfrm>
            <a:off x="610299" y="1772338"/>
            <a:ext cx="8533002" cy="3785652"/>
          </a:xfrm>
          <a:prstGeom prst="rect">
            <a:avLst/>
          </a:prstGeom>
          <a:noFill/>
        </p:spPr>
        <p:txBody>
          <a:bodyPr wrap="square" rtlCol="0">
            <a:spAutoFit/>
          </a:bodyPr>
          <a:lstStyle/>
          <a:p>
            <a:r>
              <a:rPr lang="en-US" sz="3000" dirty="0">
                <a:latin typeface="Optima"/>
                <a:cs typeface="Optima"/>
              </a:rPr>
              <a:t>9:</a:t>
            </a:r>
            <a:r>
              <a:rPr lang="en-US" sz="3000" dirty="0" smtClean="0">
                <a:latin typeface="Optima"/>
                <a:cs typeface="Optima"/>
              </a:rPr>
              <a:t>00 -</a:t>
            </a:r>
            <a:r>
              <a:rPr lang="en-US" sz="3000" dirty="0">
                <a:latin typeface="Optima"/>
                <a:cs typeface="Optima"/>
              </a:rPr>
              <a:t>10:</a:t>
            </a:r>
            <a:r>
              <a:rPr lang="en-US" sz="3000" dirty="0" smtClean="0">
                <a:latin typeface="Optima"/>
                <a:cs typeface="Optima"/>
              </a:rPr>
              <a:t>00  Modules 1 and 2</a:t>
            </a:r>
          </a:p>
          <a:p>
            <a:r>
              <a:rPr lang="en-US" sz="3000" dirty="0">
                <a:latin typeface="Optima"/>
                <a:cs typeface="Optima"/>
              </a:rPr>
              <a:t>		</a:t>
            </a:r>
            <a:r>
              <a:rPr lang="en-US" sz="3000" dirty="0" smtClean="0">
                <a:latin typeface="Optima"/>
                <a:cs typeface="Optima"/>
              </a:rPr>
              <a:t>   Introduction/Industry Background</a:t>
            </a:r>
          </a:p>
          <a:p>
            <a:r>
              <a:rPr lang="en-US" sz="3000" dirty="0" smtClean="0">
                <a:latin typeface="Optima"/>
                <a:cs typeface="Optima"/>
              </a:rPr>
              <a:t> 		   Pilot/Escort Vehicle Operator 			            (P/EVO) and Vehicle Requirements</a:t>
            </a:r>
          </a:p>
          <a:p>
            <a:endParaRPr lang="en-US" sz="3000" dirty="0" smtClean="0">
              <a:latin typeface="Optima"/>
              <a:cs typeface="Optima"/>
            </a:endParaRPr>
          </a:p>
          <a:p>
            <a:r>
              <a:rPr lang="en-US" sz="3000" dirty="0" smtClean="0">
                <a:latin typeface="Optima"/>
                <a:cs typeface="Optima"/>
              </a:rPr>
              <a:t>10</a:t>
            </a:r>
            <a:r>
              <a:rPr lang="en-US" sz="3000" dirty="0">
                <a:latin typeface="Optima"/>
                <a:cs typeface="Optima"/>
              </a:rPr>
              <a:t>:</a:t>
            </a:r>
            <a:r>
              <a:rPr lang="en-US" sz="3000" dirty="0" smtClean="0">
                <a:latin typeface="Optima"/>
                <a:cs typeface="Optima"/>
              </a:rPr>
              <a:t>00 -</a:t>
            </a:r>
            <a:r>
              <a:rPr lang="en-US" sz="3000" dirty="0">
                <a:latin typeface="Optima"/>
                <a:cs typeface="Optima"/>
              </a:rPr>
              <a:t>10:</a:t>
            </a:r>
            <a:r>
              <a:rPr lang="en-US" sz="3000" dirty="0" smtClean="0">
                <a:latin typeface="Optima"/>
                <a:cs typeface="Optima"/>
              </a:rPr>
              <a:t>15 Break</a:t>
            </a:r>
          </a:p>
          <a:p>
            <a:r>
              <a:rPr lang="en-US" sz="3000" dirty="0" smtClean="0">
                <a:latin typeface="Optima"/>
                <a:cs typeface="Optima"/>
              </a:rPr>
              <a:t>		</a:t>
            </a:r>
          </a:p>
          <a:p>
            <a:endParaRPr lang="en-US" sz="30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9</a:t>
            </a:fld>
            <a:endParaRPr lang="en-US"/>
          </a:p>
        </p:txBody>
      </p:sp>
    </p:spTree>
    <p:extLst>
      <p:ext uri="{BB962C8B-B14F-4D97-AF65-F5344CB8AC3E}">
        <p14:creationId xmlns:p14="http://schemas.microsoft.com/office/powerpoint/2010/main" val="304582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Route Surveys</a:t>
            </a:r>
            <a:endParaRPr lang="en-US" sz="3600" dirty="0">
              <a:latin typeface="Optima ExtraBlack"/>
              <a:cs typeface="Optima ExtraBlack"/>
            </a:endParaRPr>
          </a:p>
        </p:txBody>
      </p:sp>
      <p:sp>
        <p:nvSpPr>
          <p:cNvPr id="8" name="TextBox 7"/>
          <p:cNvSpPr txBox="1"/>
          <p:nvPr/>
        </p:nvSpPr>
        <p:spPr>
          <a:xfrm>
            <a:off x="394767" y="1483370"/>
            <a:ext cx="8422769" cy="5632311"/>
          </a:xfrm>
          <a:prstGeom prst="rect">
            <a:avLst/>
          </a:prstGeom>
          <a:noFill/>
        </p:spPr>
        <p:txBody>
          <a:bodyPr wrap="square" rtlCol="0">
            <a:spAutoFit/>
          </a:bodyPr>
          <a:lstStyle/>
          <a:p>
            <a:r>
              <a:rPr lang="en-US" sz="3600" dirty="0" smtClean="0">
                <a:latin typeface="Optima"/>
                <a:cs typeface="Optima"/>
              </a:rPr>
              <a:t>Routes for moving oversize loads are often specified in the permit.</a:t>
            </a:r>
          </a:p>
          <a:p>
            <a:r>
              <a:rPr lang="en-US" sz="3600" dirty="0" smtClean="0">
                <a:latin typeface="Optima"/>
                <a:cs typeface="Optima"/>
              </a:rPr>
              <a:t>Equipment needed includes hardhat, high visibility garment, and any equipment that makes roadside operations safer. </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90</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Route Surveys</a:t>
            </a:r>
            <a:endParaRPr lang="en-US" sz="3600" dirty="0">
              <a:latin typeface="Optima ExtraBlack"/>
              <a:cs typeface="Optima ExtraBlack"/>
            </a:endParaRPr>
          </a:p>
        </p:txBody>
      </p:sp>
      <p:sp>
        <p:nvSpPr>
          <p:cNvPr id="8" name="TextBox 7"/>
          <p:cNvSpPr txBox="1"/>
          <p:nvPr/>
        </p:nvSpPr>
        <p:spPr>
          <a:xfrm>
            <a:off x="394767" y="1483370"/>
            <a:ext cx="8422769" cy="5262979"/>
          </a:xfrm>
          <a:prstGeom prst="rect">
            <a:avLst/>
          </a:prstGeom>
          <a:noFill/>
        </p:spPr>
        <p:txBody>
          <a:bodyPr wrap="square" rtlCol="0">
            <a:spAutoFit/>
          </a:bodyPr>
          <a:lstStyle/>
          <a:p>
            <a:r>
              <a:rPr lang="en-US" sz="3200" dirty="0" smtClean="0">
                <a:latin typeface="Optima"/>
                <a:cs typeface="Optima"/>
              </a:rPr>
              <a:t>Current maps that show all highways and roads, measuring devices, and a height pole are needed.</a:t>
            </a:r>
          </a:p>
          <a:p>
            <a:endParaRPr lang="en-US" sz="3200" dirty="0" smtClean="0">
              <a:latin typeface="Optima"/>
              <a:cs typeface="Optima"/>
            </a:endParaRPr>
          </a:p>
          <a:p>
            <a:r>
              <a:rPr lang="en-US" sz="3200" dirty="0" smtClean="0">
                <a:latin typeface="Optima"/>
                <a:cs typeface="Optima"/>
              </a:rPr>
              <a:t>A dashboard camera, digital voice recorder, and still camera are strongly recommended.</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91</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Route Surveys</a:t>
            </a:r>
            <a:endParaRPr lang="en-US" sz="3600" dirty="0">
              <a:latin typeface="Optima ExtraBlack"/>
              <a:cs typeface="Optima ExtraBlack"/>
            </a:endParaRPr>
          </a:p>
        </p:txBody>
      </p:sp>
      <p:sp>
        <p:nvSpPr>
          <p:cNvPr id="8" name="TextBox 7"/>
          <p:cNvSpPr txBox="1"/>
          <p:nvPr/>
        </p:nvSpPr>
        <p:spPr>
          <a:xfrm>
            <a:off x="394767" y="1483370"/>
            <a:ext cx="8422769" cy="3970318"/>
          </a:xfrm>
          <a:prstGeom prst="rect">
            <a:avLst/>
          </a:prstGeom>
          <a:noFill/>
        </p:spPr>
        <p:txBody>
          <a:bodyPr wrap="square" rtlCol="0">
            <a:spAutoFit/>
          </a:bodyPr>
          <a:lstStyle/>
          <a:p>
            <a:r>
              <a:rPr lang="en-US" sz="3600" dirty="0" smtClean="0">
                <a:latin typeface="Optima"/>
                <a:cs typeface="Optima"/>
              </a:rPr>
              <a:t>When doing a route survey, warning lights should be used. Consult State and local laws for specific requirements.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92</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Route Surveys</a:t>
            </a:r>
            <a:endParaRPr lang="en-US" sz="3600" dirty="0">
              <a:latin typeface="Optima ExtraBlack"/>
              <a:cs typeface="Optima ExtraBlack"/>
            </a:endParaRPr>
          </a:p>
        </p:txBody>
      </p:sp>
      <p:sp>
        <p:nvSpPr>
          <p:cNvPr id="8" name="TextBox 7"/>
          <p:cNvSpPr txBox="1"/>
          <p:nvPr/>
        </p:nvSpPr>
        <p:spPr>
          <a:xfrm>
            <a:off x="394767" y="1483370"/>
            <a:ext cx="8422769" cy="5078314"/>
          </a:xfrm>
          <a:prstGeom prst="rect">
            <a:avLst/>
          </a:prstGeom>
          <a:noFill/>
        </p:spPr>
        <p:txBody>
          <a:bodyPr wrap="square" rtlCol="0">
            <a:spAutoFit/>
          </a:bodyPr>
          <a:lstStyle/>
          <a:p>
            <a:r>
              <a:rPr lang="en-US" sz="3600" dirty="0" smtClean="0">
                <a:latin typeface="Optima"/>
                <a:cs typeface="Optima"/>
              </a:rPr>
              <a:t>Before doing the route survey, it is vital to have as much information as possible about the load, including length, height, and width, as well as the vehicle configuration (articulated trailers, for example).</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93</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Route Surveys</a:t>
            </a:r>
            <a:endParaRPr lang="en-US" sz="3600" dirty="0">
              <a:latin typeface="Optima ExtraBlack"/>
              <a:cs typeface="Optima ExtraBlack"/>
            </a:endParaRPr>
          </a:p>
        </p:txBody>
      </p:sp>
      <p:sp>
        <p:nvSpPr>
          <p:cNvPr id="8" name="TextBox 7"/>
          <p:cNvSpPr txBox="1"/>
          <p:nvPr/>
        </p:nvSpPr>
        <p:spPr>
          <a:xfrm>
            <a:off x="394767" y="1483370"/>
            <a:ext cx="8422769" cy="6186309"/>
          </a:xfrm>
          <a:prstGeom prst="rect">
            <a:avLst/>
          </a:prstGeom>
          <a:noFill/>
        </p:spPr>
        <p:txBody>
          <a:bodyPr wrap="square" rtlCol="0">
            <a:spAutoFit/>
          </a:bodyPr>
          <a:lstStyle/>
          <a:p>
            <a:r>
              <a:rPr lang="en-US" sz="3600" dirty="0" smtClean="0">
                <a:latin typeface="Optima"/>
                <a:cs typeface="Optima"/>
              </a:rPr>
              <a:t>Route surveys should include: </a:t>
            </a:r>
          </a:p>
          <a:p>
            <a:endParaRPr lang="en-US" sz="3600" dirty="0" smtClean="0">
              <a:latin typeface="Optima"/>
              <a:cs typeface="Optima"/>
            </a:endParaRPr>
          </a:p>
          <a:p>
            <a:pPr marL="571500" indent="-571500">
              <a:buFont typeface="Arial" panose="020B0604020202020204" pitchFamily="34" charset="0"/>
              <a:buChar char="•"/>
            </a:pPr>
            <a:r>
              <a:rPr lang="en-US" sz="3600" dirty="0" smtClean="0">
                <a:latin typeface="Optima"/>
                <a:cs typeface="Optima"/>
              </a:rPr>
              <a:t>Basic information about the load. </a:t>
            </a:r>
          </a:p>
          <a:p>
            <a:pPr marL="571500" indent="-571500">
              <a:buFont typeface="Arial" panose="020B0604020202020204" pitchFamily="34" charset="0"/>
              <a:buChar char="•"/>
            </a:pPr>
            <a:r>
              <a:rPr lang="en-US" sz="3600" dirty="0" smtClean="0">
                <a:latin typeface="Optima"/>
                <a:cs typeface="Optima"/>
              </a:rPr>
              <a:t>Point of origin and destination.</a:t>
            </a:r>
          </a:p>
          <a:p>
            <a:pPr marL="571500" indent="-571500">
              <a:buFont typeface="Arial" panose="020B0604020202020204" pitchFamily="34" charset="0"/>
              <a:buChar char="•"/>
            </a:pPr>
            <a:r>
              <a:rPr lang="en-US" sz="3600" dirty="0" smtClean="0">
                <a:latin typeface="Optima"/>
                <a:cs typeface="Optima"/>
              </a:rPr>
              <a:t>Transportation infrastructure details.</a:t>
            </a:r>
          </a:p>
          <a:p>
            <a:pPr marL="571500" indent="-571500">
              <a:buFont typeface="Arial" panose="020B0604020202020204" pitchFamily="34" charset="0"/>
              <a:buChar char="•"/>
            </a:pPr>
            <a:r>
              <a:rPr lang="en-US" sz="3600" dirty="0" smtClean="0">
                <a:latin typeface="Optima"/>
                <a:cs typeface="Optima"/>
              </a:rPr>
              <a:t>Stopping/parking locations.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94</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Route Surveys</a:t>
            </a:r>
            <a:endParaRPr lang="en-US" sz="3600" dirty="0">
              <a:latin typeface="Optima ExtraBlack"/>
              <a:cs typeface="Optima ExtraBlack"/>
            </a:endParaRPr>
          </a:p>
        </p:txBody>
      </p:sp>
      <p:sp>
        <p:nvSpPr>
          <p:cNvPr id="8" name="TextBox 7"/>
          <p:cNvSpPr txBox="1"/>
          <p:nvPr/>
        </p:nvSpPr>
        <p:spPr>
          <a:xfrm>
            <a:off x="394767" y="1483370"/>
            <a:ext cx="8422769" cy="6663363"/>
          </a:xfrm>
          <a:prstGeom prst="rect">
            <a:avLst/>
          </a:prstGeom>
          <a:noFill/>
        </p:spPr>
        <p:txBody>
          <a:bodyPr wrap="square" rtlCol="0">
            <a:spAutoFit/>
          </a:bodyPr>
          <a:lstStyle/>
          <a:p>
            <a:r>
              <a:rPr lang="en-US" sz="3600" dirty="0" smtClean="0">
                <a:latin typeface="Optima"/>
                <a:cs typeface="Optima"/>
              </a:rPr>
              <a:t>Route surveys should include: </a:t>
            </a:r>
          </a:p>
          <a:p>
            <a:pPr marL="571500" indent="-571500">
              <a:buFont typeface="Arial" panose="020B0604020202020204" pitchFamily="34" charset="0"/>
              <a:buChar char="•"/>
            </a:pPr>
            <a:endParaRPr lang="en-US" sz="3500" dirty="0" smtClean="0">
              <a:latin typeface="Optima"/>
              <a:cs typeface="Optima"/>
            </a:endParaRPr>
          </a:p>
          <a:p>
            <a:pPr marL="571500" indent="-571500">
              <a:buFont typeface="Arial" panose="020B0604020202020204" pitchFamily="34" charset="0"/>
              <a:buChar char="•"/>
            </a:pPr>
            <a:r>
              <a:rPr lang="en-US" sz="3500" dirty="0" smtClean="0">
                <a:latin typeface="Optima"/>
                <a:cs typeface="Optima"/>
              </a:rPr>
              <a:t>Bridges, overpasses, overhead wires.</a:t>
            </a:r>
          </a:p>
          <a:p>
            <a:pPr marL="571500" indent="-571500">
              <a:buFont typeface="Arial" panose="020B0604020202020204" pitchFamily="34" charset="0"/>
              <a:buChar char="•"/>
            </a:pPr>
            <a:r>
              <a:rPr lang="en-US" sz="3500" dirty="0" smtClean="0">
                <a:latin typeface="Optima"/>
                <a:cs typeface="Optima"/>
              </a:rPr>
              <a:t>Railroad crossings/elevation changes.</a:t>
            </a:r>
          </a:p>
          <a:p>
            <a:pPr marL="571500" indent="-571500">
              <a:buFont typeface="Arial" panose="020B0604020202020204" pitchFamily="34" charset="0"/>
              <a:buChar char="•"/>
            </a:pPr>
            <a:r>
              <a:rPr lang="en-US" sz="3500" dirty="0" smtClean="0">
                <a:latin typeface="Optima"/>
                <a:cs typeface="Optima"/>
              </a:rPr>
              <a:t>Emergency contact information.</a:t>
            </a:r>
          </a:p>
          <a:p>
            <a:pPr marL="571500" indent="-571500">
              <a:buFont typeface="Arial" panose="020B0604020202020204" pitchFamily="34" charset="0"/>
              <a:buChar char="•"/>
            </a:pPr>
            <a:r>
              <a:rPr lang="en-US" sz="3500" dirty="0" smtClean="0">
                <a:latin typeface="Optima"/>
                <a:cs typeface="Optima"/>
              </a:rPr>
              <a:t>Ports-of-entry and inspection stations.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95</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Route Surveys</a:t>
            </a:r>
            <a:endParaRPr lang="en-US" sz="3600" dirty="0">
              <a:latin typeface="Optima ExtraBlack"/>
              <a:cs typeface="Optima ExtraBlack"/>
            </a:endParaRPr>
          </a:p>
        </p:txBody>
      </p:sp>
      <p:sp>
        <p:nvSpPr>
          <p:cNvPr id="8" name="TextBox 7"/>
          <p:cNvSpPr txBox="1"/>
          <p:nvPr/>
        </p:nvSpPr>
        <p:spPr>
          <a:xfrm>
            <a:off x="394767" y="1483370"/>
            <a:ext cx="8422769" cy="6740307"/>
          </a:xfrm>
          <a:prstGeom prst="rect">
            <a:avLst/>
          </a:prstGeom>
          <a:noFill/>
        </p:spPr>
        <p:txBody>
          <a:bodyPr wrap="square" rtlCol="0">
            <a:spAutoFit/>
          </a:bodyPr>
          <a:lstStyle/>
          <a:p>
            <a:r>
              <a:rPr lang="en-US" sz="3600" dirty="0" smtClean="0">
                <a:latin typeface="Optima"/>
                <a:cs typeface="Optima"/>
              </a:rPr>
              <a:t>Route surveys should include: </a:t>
            </a:r>
          </a:p>
          <a:p>
            <a:endParaRPr lang="en-US" sz="3600" dirty="0" smtClean="0">
              <a:latin typeface="Optima"/>
              <a:cs typeface="Optima"/>
            </a:endParaRPr>
          </a:p>
          <a:p>
            <a:pPr marL="571500" indent="-571500">
              <a:buFont typeface="Arial" panose="020B0604020202020204" pitchFamily="34" charset="0"/>
              <a:buChar char="•"/>
            </a:pPr>
            <a:r>
              <a:rPr lang="en-US" sz="3600" dirty="0" smtClean="0">
                <a:latin typeface="Optima"/>
                <a:cs typeface="Optima"/>
              </a:rPr>
              <a:t>Runaway truck ramps.</a:t>
            </a:r>
          </a:p>
          <a:p>
            <a:pPr marL="571500" indent="-571500">
              <a:buFont typeface="Arial" panose="020B0604020202020204" pitchFamily="34" charset="0"/>
              <a:buChar char="•"/>
            </a:pPr>
            <a:r>
              <a:rPr lang="en-US" sz="3600" dirty="0" smtClean="0">
                <a:latin typeface="Optima"/>
                <a:cs typeface="Optima"/>
              </a:rPr>
              <a:t>Pot holes.</a:t>
            </a:r>
          </a:p>
          <a:p>
            <a:pPr marL="571500" indent="-571500">
              <a:buFont typeface="Arial" panose="020B0604020202020204" pitchFamily="34" charset="0"/>
              <a:buChar char="•"/>
            </a:pPr>
            <a:r>
              <a:rPr lang="en-US" sz="3600" dirty="0" smtClean="0">
                <a:latin typeface="Optima"/>
                <a:cs typeface="Optima"/>
              </a:rPr>
              <a:t>Narrow shoulders.</a:t>
            </a:r>
          </a:p>
          <a:p>
            <a:pPr marL="571500" indent="-571500">
              <a:buFont typeface="Arial" panose="020B0604020202020204" pitchFamily="34" charset="0"/>
              <a:buChar char="•"/>
            </a:pPr>
            <a:r>
              <a:rPr lang="en-US" sz="3600" dirty="0" smtClean="0">
                <a:latin typeface="Optima"/>
                <a:cs typeface="Optima"/>
              </a:rPr>
              <a:t>Mailboxes.</a:t>
            </a: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96</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66648">
            <a:off x="-92997" y="1029798"/>
            <a:ext cx="4522728" cy="1938992"/>
          </a:xfrm>
          <a:prstGeom prst="rect">
            <a:avLst/>
          </a:prstGeom>
          <a:noFill/>
        </p:spPr>
        <p:txBody>
          <a:bodyPr wrap="square" rtlCol="0">
            <a:spAutoFit/>
          </a:bodyPr>
          <a:lstStyle/>
          <a:p>
            <a:pPr algn="ctr"/>
            <a:r>
              <a:rPr lang="en-US" sz="6000" b="1" dirty="0" smtClean="0">
                <a:solidFill>
                  <a:srgbClr val="F9E3D2"/>
                </a:solidFill>
                <a:latin typeface="Britannic Bold"/>
                <a:cs typeface="Britannic Bold"/>
              </a:rPr>
              <a:t>Review Questions</a:t>
            </a:r>
            <a:endParaRPr lang="en-US" sz="6000" b="1" dirty="0">
              <a:solidFill>
                <a:srgbClr val="F9E3D2"/>
              </a:solidFill>
              <a:latin typeface="Britannic Bold"/>
              <a:cs typeface="Britannic Bold"/>
            </a:endParaRPr>
          </a:p>
        </p:txBody>
      </p:sp>
      <p:sp>
        <p:nvSpPr>
          <p:cNvPr id="3" name="Slide Number Placeholder 2"/>
          <p:cNvSpPr>
            <a:spLocks noGrp="1"/>
          </p:cNvSpPr>
          <p:nvPr>
            <p:ph type="sldNum" sz="quarter" idx="12"/>
          </p:nvPr>
        </p:nvSpPr>
        <p:spPr/>
        <p:txBody>
          <a:bodyPr/>
          <a:lstStyle/>
          <a:p>
            <a:fld id="{7BC41667-7291-42E8-B00B-345BA5840895}" type="slidenum">
              <a:rPr lang="en-US" smtClean="0"/>
              <a:pPr/>
              <a:t>97</a:t>
            </a:fld>
            <a:endParaRPr lang="en-US"/>
          </a:p>
        </p:txBody>
      </p:sp>
    </p:spTree>
    <p:extLst>
      <p:ext uri="{BB962C8B-B14F-4D97-AF65-F5344CB8AC3E}">
        <p14:creationId xmlns:p14="http://schemas.microsoft.com/office/powerpoint/2010/main" val="212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7" y="1545630"/>
            <a:ext cx="8422769" cy="3416320"/>
          </a:xfrm>
          <a:prstGeom prst="rect">
            <a:avLst/>
          </a:prstGeom>
          <a:noFill/>
        </p:spPr>
        <p:txBody>
          <a:bodyPr wrap="square" rtlCol="0">
            <a:spAutoFit/>
          </a:bodyPr>
          <a:lstStyle/>
          <a:p>
            <a:r>
              <a:rPr lang="en-US" sz="3600" dirty="0" smtClean="0">
                <a:latin typeface="Optima"/>
                <a:cs typeface="Optima"/>
              </a:rPr>
              <a:t>What determines the route to be followed, and dates and times of travel?</a:t>
            </a:r>
          </a:p>
          <a:p>
            <a:endParaRPr lang="en-US" sz="3600" dirty="0" smtClean="0">
              <a:latin typeface="Optima"/>
              <a:cs typeface="Optima"/>
            </a:endParaRPr>
          </a:p>
          <a:p>
            <a:r>
              <a:rPr lang="en-US" sz="3600" dirty="0" smtClean="0">
                <a:latin typeface="Optima"/>
                <a:cs typeface="Optima"/>
              </a:rPr>
              <a:t>What are the benefits of the lead </a:t>
            </a:r>
          </a:p>
          <a:p>
            <a:r>
              <a:rPr lang="en-US" sz="3600" dirty="0" smtClean="0">
                <a:latin typeface="Optima"/>
                <a:cs typeface="Optima"/>
              </a:rPr>
              <a:t>P/EVO also conducting the route survey?</a:t>
            </a: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98</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7469"/>
            <a:ext cx="91440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3600" dirty="0" smtClean="0">
                <a:latin typeface="Optima ExtraBlack"/>
                <a:cs typeface="Optima ExtraBlack"/>
              </a:rPr>
              <a:t> Review Questions</a:t>
            </a:r>
            <a:endParaRPr lang="en-US" sz="3600" dirty="0">
              <a:latin typeface="Optima ExtraBlack"/>
              <a:cs typeface="Optima ExtraBlack"/>
            </a:endParaRPr>
          </a:p>
        </p:txBody>
      </p:sp>
      <p:sp>
        <p:nvSpPr>
          <p:cNvPr id="8" name="TextBox 7"/>
          <p:cNvSpPr txBox="1"/>
          <p:nvPr/>
        </p:nvSpPr>
        <p:spPr>
          <a:xfrm>
            <a:off x="394767" y="1629372"/>
            <a:ext cx="8422769" cy="2308324"/>
          </a:xfrm>
          <a:prstGeom prst="rect">
            <a:avLst/>
          </a:prstGeom>
          <a:noFill/>
        </p:spPr>
        <p:txBody>
          <a:bodyPr wrap="square" rtlCol="0">
            <a:spAutoFit/>
          </a:bodyPr>
          <a:lstStyle/>
          <a:p>
            <a:r>
              <a:rPr lang="en-US" sz="3600" dirty="0" smtClean="0">
                <a:latin typeface="Optima"/>
                <a:cs typeface="Optima"/>
              </a:rPr>
              <a:t>What criteria are important when planning a route for an oversize load?</a:t>
            </a:r>
          </a:p>
          <a:p>
            <a:endParaRPr lang="en-US" sz="3600" dirty="0" smtClean="0">
              <a:latin typeface="Optima"/>
              <a:cs typeface="Optima"/>
            </a:endParaRPr>
          </a:p>
          <a:p>
            <a:endParaRPr lang="en-US" sz="3600" dirty="0" smtClean="0">
              <a:latin typeface="Optima"/>
              <a:cs typeface="Optima"/>
            </a:endParaRPr>
          </a:p>
          <a:p>
            <a:endParaRPr lang="en-US" sz="3600" dirty="0">
              <a:latin typeface="Optima"/>
              <a:cs typeface="Optima"/>
            </a:endParaRPr>
          </a:p>
        </p:txBody>
      </p:sp>
      <p:sp>
        <p:nvSpPr>
          <p:cNvPr id="3" name="Slide Number Placeholder 2"/>
          <p:cNvSpPr>
            <a:spLocks noGrp="1"/>
          </p:cNvSpPr>
          <p:nvPr>
            <p:ph type="sldNum" sz="quarter" idx="12"/>
          </p:nvPr>
        </p:nvSpPr>
        <p:spPr/>
        <p:txBody>
          <a:bodyPr/>
          <a:lstStyle/>
          <a:p>
            <a:fld id="{9E519841-B96A-4DD9-B158-9961937F6A4E}" type="slidenum">
              <a:rPr lang="en-US" smtClean="0"/>
              <a:pPr/>
              <a:t>99</a:t>
            </a:fld>
            <a:endParaRPr lang="en-US"/>
          </a:p>
        </p:txBody>
      </p:sp>
    </p:spTree>
    <p:extLst>
      <p:ext uri="{BB962C8B-B14F-4D97-AF65-F5344CB8AC3E}">
        <p14:creationId xmlns:p14="http://schemas.microsoft.com/office/powerpoint/2010/main" val="114045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Custom 17">
      <a:dk1>
        <a:sysClr val="windowText" lastClr="000000"/>
      </a:dk1>
      <a:lt1>
        <a:sysClr val="window" lastClr="FFFFFF"/>
      </a:lt1>
      <a:dk2>
        <a:srgbClr val="0064E2"/>
      </a:dk2>
      <a:lt2>
        <a:srgbClr val="B5D2F5"/>
      </a:lt2>
      <a:accent1>
        <a:srgbClr val="8DB0FF"/>
      </a:accent1>
      <a:accent2>
        <a:srgbClr val="F9D4BD"/>
      </a:accent2>
      <a:accent3>
        <a:srgbClr val="A7AFE3"/>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76623</TotalTime>
  <Words>11158</Words>
  <Application>Microsoft Office PowerPoint</Application>
  <PresentationFormat>Letter Paper (8.5x11 in)</PresentationFormat>
  <Paragraphs>2793</Paragraphs>
  <Slides>399</Slides>
  <Notes>272</Notes>
  <HiddenSlides>0</HiddenSlides>
  <MMClips>0</MMClips>
  <ScaleCrop>false</ScaleCrop>
  <HeadingPairs>
    <vt:vector size="4" baseType="variant">
      <vt:variant>
        <vt:lpstr>Theme</vt:lpstr>
      </vt:variant>
      <vt:variant>
        <vt:i4>1</vt:i4>
      </vt:variant>
      <vt:variant>
        <vt:lpstr>Slide Titles</vt:lpstr>
      </vt:variant>
      <vt:variant>
        <vt:i4>399</vt:i4>
      </vt:variant>
    </vt:vector>
  </HeadingPairs>
  <TitlesOfParts>
    <vt:vector size="400" baseType="lpstr">
      <vt:lpstr>Focus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Oklahoma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Hamilton</dc:creator>
  <cp:lastModifiedBy>Bedsole, Lisa K.</cp:lastModifiedBy>
  <cp:revision>539</cp:revision>
  <cp:lastPrinted>2016-01-31T19:34:06Z</cp:lastPrinted>
  <dcterms:created xsi:type="dcterms:W3CDTF">2016-01-31T20:09:22Z</dcterms:created>
  <dcterms:modified xsi:type="dcterms:W3CDTF">2017-02-17T20:06:01Z</dcterms:modified>
</cp:coreProperties>
</file>