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72" r:id="rId7"/>
  </p:sldMasterIdLst>
  <p:notesMasterIdLst>
    <p:notesMasterId r:id="rId72"/>
  </p:notesMasterIdLst>
  <p:handoutMasterIdLst>
    <p:handoutMasterId r:id="rId73"/>
  </p:handoutMasterIdLst>
  <p:sldIdLst>
    <p:sldId id="259" r:id="rId8"/>
    <p:sldId id="404" r:id="rId9"/>
    <p:sldId id="262" r:id="rId10"/>
    <p:sldId id="263" r:id="rId11"/>
    <p:sldId id="264" r:id="rId12"/>
    <p:sldId id="265" r:id="rId13"/>
    <p:sldId id="266" r:id="rId14"/>
    <p:sldId id="267" r:id="rId15"/>
    <p:sldId id="268" r:id="rId16"/>
    <p:sldId id="388" r:id="rId17"/>
    <p:sldId id="269" r:id="rId18"/>
    <p:sldId id="271" r:id="rId19"/>
    <p:sldId id="272" r:id="rId20"/>
    <p:sldId id="273" r:id="rId21"/>
    <p:sldId id="274" r:id="rId22"/>
    <p:sldId id="390" r:id="rId23"/>
    <p:sldId id="345" r:id="rId24"/>
    <p:sldId id="391" r:id="rId25"/>
    <p:sldId id="347" r:id="rId26"/>
    <p:sldId id="392" r:id="rId27"/>
    <p:sldId id="349" r:id="rId28"/>
    <p:sldId id="393" r:id="rId29"/>
    <p:sldId id="394" r:id="rId30"/>
    <p:sldId id="282" r:id="rId31"/>
    <p:sldId id="396" r:id="rId32"/>
    <p:sldId id="397" r:id="rId33"/>
    <p:sldId id="287" r:id="rId34"/>
    <p:sldId id="399" r:id="rId35"/>
    <p:sldId id="294" r:id="rId36"/>
    <p:sldId id="400" r:id="rId37"/>
    <p:sldId id="401" r:id="rId38"/>
    <p:sldId id="402" r:id="rId39"/>
    <p:sldId id="295" r:id="rId40"/>
    <p:sldId id="387" r:id="rId41"/>
    <p:sldId id="297" r:id="rId42"/>
    <p:sldId id="298" r:id="rId43"/>
    <p:sldId id="299" r:id="rId44"/>
    <p:sldId id="300" r:id="rId45"/>
    <p:sldId id="398" r:id="rId46"/>
    <p:sldId id="304" r:id="rId47"/>
    <p:sldId id="305" r:id="rId48"/>
    <p:sldId id="306" r:id="rId49"/>
    <p:sldId id="302" r:id="rId50"/>
    <p:sldId id="303" r:id="rId51"/>
    <p:sldId id="307" r:id="rId52"/>
    <p:sldId id="308" r:id="rId53"/>
    <p:sldId id="309" r:id="rId54"/>
    <p:sldId id="310" r:id="rId55"/>
    <p:sldId id="311" r:id="rId56"/>
    <p:sldId id="312" r:id="rId57"/>
    <p:sldId id="313" r:id="rId58"/>
    <p:sldId id="314" r:id="rId59"/>
    <p:sldId id="315" r:id="rId60"/>
    <p:sldId id="316" r:id="rId61"/>
    <p:sldId id="317" r:id="rId62"/>
    <p:sldId id="319" r:id="rId63"/>
    <p:sldId id="318" r:id="rId64"/>
    <p:sldId id="320" r:id="rId65"/>
    <p:sldId id="321" r:id="rId66"/>
    <p:sldId id="322" r:id="rId67"/>
    <p:sldId id="323" r:id="rId68"/>
    <p:sldId id="324" r:id="rId69"/>
    <p:sldId id="325" r:id="rId70"/>
    <p:sldId id="40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3041-C7E7-78ED-0D85-DDC0F637D8D5}" name="Vanworth, Amanda D. [US-US]" initials="VAD[U" userId="S::gratea@leidos.com::40649043-096f-4606-b7e5-561d66789c8a" providerId="AD"/>
  <p188:author id="{88CCAF9C-3AAB-8899-2D4D-8A9D7B95CACB}" name="Bauer, Jocelyn K. [US-US]" initials="BJK[U" userId="S::bauerjoc@leidos.com::d5feee51-d3eb-4a2d-bdb1-aea057722499" providerId="AD"/>
  <p188:author id="{7764D0CB-6A8E-1BAE-4254-23D61CEFB7A7}" name="Gregory, Joseph (FHWA)" initials="GJ(" userId="S::Joseph.Gregory@ad.dot.gov::b1cb4778-47bc-43b6-a9b0-f05e6d0c0c55" providerId="AD"/>
  <p188:author id="{D106B3CF-6BE1-BF0D-5445-CCCFAE3C137C}" name="Walsh, Christine CTR (FHWA)" initials="WCC(" userId="S::christine.walsh.ctr@ad.dot.gov::cd67b5f8-8590-487a-a187-4bee2d06cc98" providerId="AD"/>
  <p188:author id="{F503ABD8-41A3-4BBA-29B2-FD66953DF8B6}" name="Adrienne Young" initials="AY" userId="Adrienne You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olman, Ryan CTR (FHWA)" initials="HRC(" lastIdx="5" clrIdx="6">
    <p:extLst>
      <p:ext uri="{19B8F6BF-5375-455C-9EA6-DF929625EA0E}">
        <p15:presenceInfo xmlns:p15="http://schemas.microsoft.com/office/powerpoint/2012/main" userId="S::ryan.holman.ctr@ad.dot.gov::0fc017ee-e4ab-43f4-9808-8d60bc93e039" providerId="AD"/>
      </p:ext>
    </p:extLst>
  </p:cmAuthor>
  <p:cmAuthor id="1" name="Gregory, Joseph (FHWA)" initials="GJ(" lastIdx="35" clrIdx="0">
    <p:extLst>
      <p:ext uri="{19B8F6BF-5375-455C-9EA6-DF929625EA0E}">
        <p15:presenceInfo xmlns:p15="http://schemas.microsoft.com/office/powerpoint/2012/main" userId="S-1-5-21-982035342-1880134254-310265210-54904" providerId="AD"/>
      </p:ext>
    </p:extLst>
  </p:cmAuthor>
  <p:cmAuthor id="8" name="Bedsole, Elisabeth CTR (FHWA)" initials="BEC(" lastIdx="3" clrIdx="7">
    <p:extLst>
      <p:ext uri="{19B8F6BF-5375-455C-9EA6-DF929625EA0E}">
        <p15:presenceInfo xmlns:p15="http://schemas.microsoft.com/office/powerpoint/2012/main" userId="S-1-5-21-982035342-1880134254-310265210-794656" providerId="AD"/>
      </p:ext>
    </p:extLst>
  </p:cmAuthor>
  <p:cmAuthor id="2" name="tas" initials="TS" lastIdx="77" clrIdx="2">
    <p:extLst>
      <p:ext uri="{19B8F6BF-5375-455C-9EA6-DF929625EA0E}">
        <p15:presenceInfo xmlns:p15="http://schemas.microsoft.com/office/powerpoint/2012/main" userId="tas" providerId="None"/>
      </p:ext>
    </p:extLst>
  </p:cmAuthor>
  <p:cmAuthor id="3" name="Birriel, Elizabeth [US-US]" initials="BE[" lastIdx="76" clrIdx="1">
    <p:extLst>
      <p:ext uri="{19B8F6BF-5375-455C-9EA6-DF929625EA0E}">
        <p15:presenceInfo xmlns:p15="http://schemas.microsoft.com/office/powerpoint/2012/main" userId="S-1-5-21-727274380-931424960-1827182208-1463857" providerId="AD"/>
      </p:ext>
    </p:extLst>
  </p:cmAuthor>
  <p:cmAuthor id="4" name="Bauer, Jocelyn K. [US-US]" initials="BJK[" lastIdx="5" clrIdx="3">
    <p:extLst>
      <p:ext uri="{19B8F6BF-5375-455C-9EA6-DF929625EA0E}">
        <p15:presenceInfo xmlns:p15="http://schemas.microsoft.com/office/powerpoint/2012/main" userId="S-1-5-21-727274380-931424960-1827182208-77606" providerId="AD"/>
      </p:ext>
    </p:extLst>
  </p:cmAuthor>
  <p:cmAuthor id="5" name="Gregory, Joseph (FHWA)" initials="GJ( [2]" lastIdx="42" clrIdx="4">
    <p:extLst>
      <p:ext uri="{19B8F6BF-5375-455C-9EA6-DF929625EA0E}">
        <p15:presenceInfo xmlns:p15="http://schemas.microsoft.com/office/powerpoint/2012/main" userId="S::Joseph.Gregory@ad.dot.gov::b1cb4778-47bc-43b6-a9b0-f05e6d0c0c55" providerId="AD"/>
      </p:ext>
    </p:extLst>
  </p:cmAuthor>
  <p:cmAuthor id="6" name="Bauer, Jocelyn K. [US-US]" initials="BJK[U" lastIdx="57" clrIdx="5">
    <p:extLst>
      <p:ext uri="{19B8F6BF-5375-455C-9EA6-DF929625EA0E}">
        <p15:presenceInfo xmlns:p15="http://schemas.microsoft.com/office/powerpoint/2012/main" userId="S::bauerjoc@leidos.com::d5feee51-d3eb-4a2d-bdb1-aea057722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427666"/>
    <a:srgbClr val="4B8573"/>
    <a:srgbClr val="579C87"/>
    <a:srgbClr val="D6EEC4"/>
    <a:srgbClr val="E7EEC4"/>
    <a:srgbClr val="DFD9A3"/>
    <a:srgbClr val="33CC33"/>
    <a:srgbClr val="C3DCE5"/>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4" autoAdjust="0"/>
    <p:restoredTop sz="81830" autoAdjust="0"/>
  </p:normalViewPr>
  <p:slideViewPr>
    <p:cSldViewPr snapToGrid="0" snapToObjects="1">
      <p:cViewPr>
        <p:scale>
          <a:sx n="66" d="100"/>
          <a:sy n="66" d="100"/>
        </p:scale>
        <p:origin x="499" y="-72"/>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3" d="100"/>
          <a:sy n="63" d="100"/>
        </p:scale>
        <p:origin x="26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2.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20F9E6B-C07E-4F52-A1E2-B09AA4BFDBD9}">
      <dgm:prSet custT="1"/>
      <dgm:spPr>
        <a:solidFill>
          <a:srgbClr val="427666"/>
        </a:solidFill>
      </dgm:spPr>
      <dgm:t>
        <a:bodyPr/>
        <a:lstStyle/>
        <a:p>
          <a:pPr rtl="0"/>
          <a:r>
            <a:rPr lang="en-US" sz="2400"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a:solidFill>
          <a:srgbClr val="427666"/>
        </a:solidFill>
      </dgm:spPr>
      <dgm:t>
        <a:bodyPr/>
        <a:lstStyle/>
        <a:p>
          <a:endParaRPr lang="en-US" sz="2400">
            <a:latin typeface="Arial" panose="020B0604020202020204" pitchFamily="34" charset="0"/>
            <a:cs typeface="Arial" panose="020B0604020202020204" pitchFamily="34" charset="0"/>
          </a:endParaRPr>
        </a:p>
      </dgm:t>
    </dgm:pt>
    <dgm:pt modelId="{C4EF04C6-4C46-493B-BBB0-169C25112F8D}">
      <dgm:prSet custT="1"/>
      <dgm:spPr>
        <a:solidFill>
          <a:srgbClr val="427666"/>
        </a:solidFill>
      </dgm:spPr>
      <dgm:t>
        <a:bodyPr/>
        <a:lstStyle/>
        <a:p>
          <a:pPr rtl="0"/>
          <a:r>
            <a:rPr lang="en-US" sz="2400"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25A15FCD-59D0-423C-9DD3-A4D2BC15C78D}">
      <dgm:prSet custT="1"/>
      <dgm:spPr>
        <a:solidFill>
          <a:srgbClr val="427666"/>
        </a:solidFill>
      </dgm:spPr>
      <dgm:t>
        <a:bodyPr/>
        <a:lstStyle/>
        <a:p>
          <a:pPr rtl="0"/>
          <a:r>
            <a:rPr lang="en-US" sz="2400"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83BAE06E-5C44-44B8-9E87-FE68C75ECA21}">
      <dgm:prSet custT="1"/>
      <dgm:spPr>
        <a:solidFill>
          <a:srgbClr val="427666"/>
        </a:solidFill>
      </dgm:spPr>
      <dgm:t>
        <a:bodyPr/>
        <a:lstStyle/>
        <a:p>
          <a:pPr rtl="0"/>
          <a:r>
            <a:rPr lang="en-US" sz="2400" dirty="0">
              <a:latin typeface="Arial" panose="020B0604020202020204" pitchFamily="34" charset="0"/>
              <a:cs typeface="Arial" panose="020B0604020202020204" pitchFamily="34" charset="0"/>
            </a:rPr>
            <a:t>Cleaner air and less wasted fuel </a:t>
          </a:r>
        </a:p>
      </dgm:t>
    </dgm:pt>
    <dgm:pt modelId="{D165BF41-2267-4AB8-BA78-701D1414B3E1}" type="par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A415CD3D-5A70-4D6D-BEE9-DD27AD046B81}">
      <dgm:prSet custT="1"/>
      <dgm:spPr>
        <a:solidFill>
          <a:srgbClr val="427666"/>
        </a:solidFill>
      </dgm:spPr>
      <dgm:t>
        <a:bodyPr/>
        <a:lstStyle/>
        <a:p>
          <a:pPr rtl="0"/>
          <a:r>
            <a:rPr lang="en-US" sz="2400" dirty="0">
              <a:latin typeface="Arial" panose="020B0604020202020204" pitchFamily="34" charset="0"/>
              <a:cs typeface="Arial" panose="020B0604020202020204" pitchFamily="34" charset="0"/>
            </a:rPr>
            <a:t>More efficient use of resources and existing facilities</a:t>
          </a:r>
        </a:p>
      </dgm:t>
    </dgm:pt>
    <dgm:pt modelId="{01EFFC5A-2C42-40DC-976A-FF9F9CEBE7E1}" type="par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EC3D97D7-0888-40C6-B376-50407B6D64F0}">
      <dgm:prSet custT="1"/>
      <dgm:spPr>
        <a:solidFill>
          <a:srgbClr val="427666"/>
        </a:solidFill>
      </dgm:spPr>
      <dgm:t>
        <a:bodyPr/>
        <a:lstStyle/>
        <a:p>
          <a:pPr rtl="0"/>
          <a:r>
            <a:rPr lang="en-US" sz="2400" dirty="0">
              <a:latin typeface="Arial" panose="020B0604020202020204" pitchFamily="34" charset="0"/>
              <a:cs typeface="Arial" panose="020B0604020202020204" pitchFamily="34" charset="0"/>
            </a:rPr>
            <a:t>Increased economic vitality</a:t>
          </a:r>
        </a:p>
      </dgm:t>
    </dgm:pt>
    <dgm:pt modelId="{1A4E6E81-1D28-4ED3-93DD-AAA148F316DA}" type="par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6048F4A8-E3F6-4EDD-81F1-90F5779A2616}" type="sib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97B237F3-5021-468F-95BB-C7E6C0BE5504}">
      <dgm:prSet custT="1"/>
      <dgm:spPr>
        <a:solidFill>
          <a:srgbClr val="427666"/>
        </a:solidFill>
      </dgm:spPr>
      <dgm:t>
        <a:bodyPr/>
        <a:lstStyle/>
        <a:p>
          <a:pPr rtl="0"/>
          <a:r>
            <a:rPr lang="en-US" sz="2400"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a:ln>
          <a:solidFill>
            <a:srgbClr val="427666"/>
          </a:solidFill>
        </a:ln>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a:ln>
          <a:solidFill>
            <a:srgbClr val="427666"/>
          </a:solidFill>
        </a:ln>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a:ln>
          <a:solidFill>
            <a:srgbClr val="427666"/>
          </a:solidFill>
        </a:ln>
      </dgm:spPr>
    </dgm:pt>
    <dgm:pt modelId="{DBED1680-4031-469A-A7C9-46F8F60A1432}" type="pres">
      <dgm:prSet presAssocID="{83BAE06E-5C44-44B8-9E87-FE68C75ECA21}" presName="text_4" presStyleLbl="node1" presStyleIdx="3" presStyleCnt="7">
        <dgm:presLayoutVars>
          <dgm:bulletEnabled val="1"/>
        </dgm:presLayoutVars>
      </dgm:prSet>
      <dgm:spPr/>
    </dgm:pt>
    <dgm:pt modelId="{A716C444-DEF7-45DE-AB30-70BDFBCA4AFC}" type="pres">
      <dgm:prSet presAssocID="{83BAE06E-5C44-44B8-9E87-FE68C75ECA21}" presName="accent_4" presStyleCnt="0"/>
      <dgm:spPr/>
    </dgm:pt>
    <dgm:pt modelId="{01FFECB0-2307-4EF1-B71E-DEFA65463B1E}" type="pres">
      <dgm:prSet presAssocID="{83BAE06E-5C44-44B8-9E87-FE68C75ECA21}" presName="accentRepeatNode" presStyleLbl="solidFgAcc1" presStyleIdx="3" presStyleCnt="7"/>
      <dgm:spPr>
        <a:ln>
          <a:solidFill>
            <a:srgbClr val="427666"/>
          </a:solidFill>
        </a:ln>
      </dgm:spPr>
    </dgm:pt>
    <dgm:pt modelId="{45C1661B-7250-4804-99C7-07D19EA49E20}" type="pres">
      <dgm:prSet presAssocID="{A415CD3D-5A70-4D6D-BEE9-DD27AD046B81}" presName="text_5" presStyleLbl="node1" presStyleIdx="4" presStyleCnt="7">
        <dgm:presLayoutVars>
          <dgm:bulletEnabled val="1"/>
        </dgm:presLayoutVars>
      </dgm:prSet>
      <dgm:spPr/>
    </dgm:pt>
    <dgm:pt modelId="{4AFFCD51-C253-471E-A0E1-A760C949B931}" type="pres">
      <dgm:prSet presAssocID="{A415CD3D-5A70-4D6D-BEE9-DD27AD046B81}" presName="accent_5" presStyleCnt="0"/>
      <dgm:spPr/>
    </dgm:pt>
    <dgm:pt modelId="{3F1B5CC2-381B-4399-B886-1F1ED1C02685}" type="pres">
      <dgm:prSet presAssocID="{A415CD3D-5A70-4D6D-BEE9-DD27AD046B81}" presName="accentRepeatNode" presStyleLbl="solidFgAcc1" presStyleIdx="4" presStyleCnt="7"/>
      <dgm:spPr>
        <a:ln>
          <a:solidFill>
            <a:srgbClr val="427666"/>
          </a:solidFill>
        </a:ln>
      </dgm:spPr>
    </dgm:pt>
    <dgm:pt modelId="{DAE29D1B-390C-49A5-805E-EF88C8508009}" type="pres">
      <dgm:prSet presAssocID="{EC3D97D7-0888-40C6-B376-50407B6D64F0}" presName="text_6" presStyleLbl="node1" presStyleIdx="5" presStyleCnt="7">
        <dgm:presLayoutVars>
          <dgm:bulletEnabled val="1"/>
        </dgm:presLayoutVars>
      </dgm:prSet>
      <dgm:spPr/>
    </dgm:pt>
    <dgm:pt modelId="{AA80C274-427B-4771-9E79-0CDF91BE053E}" type="pres">
      <dgm:prSet presAssocID="{EC3D97D7-0888-40C6-B376-50407B6D64F0}" presName="accent_6" presStyleCnt="0"/>
      <dgm:spPr/>
    </dgm:pt>
    <dgm:pt modelId="{342FF504-67FE-40E0-B1DD-BD8CFD2A7703}" type="pres">
      <dgm:prSet presAssocID="{EC3D97D7-0888-40C6-B376-50407B6D64F0}" presName="accentRepeatNode" presStyleLbl="solidFgAcc1" presStyleIdx="5" presStyleCnt="7"/>
      <dgm:spPr>
        <a:ln>
          <a:solidFill>
            <a:srgbClr val="427666"/>
          </a:solidFill>
        </a:ln>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a:ln>
          <a:solidFill>
            <a:srgbClr val="427666"/>
          </a:solidFill>
        </a:ln>
      </dgm:spPr>
    </dgm:pt>
  </dgm:ptLst>
  <dgm:cxnLst>
    <dgm:cxn modelId="{D93DDD18-95EA-4D47-9CDD-483FD9195E0A}" type="presOf" srcId="{83BAE06E-5C44-44B8-9E87-FE68C75ECA21}" destId="{DBED1680-4031-469A-A7C9-46F8F60A1432}" srcOrd="0" destOrd="0" presId="urn:microsoft.com/office/officeart/2008/layout/VerticalCurvedList"/>
    <dgm:cxn modelId="{D3063940-3047-4CAF-B6CB-3E412EE9A470}" type="presOf" srcId="{97B237F3-5021-468F-95BB-C7E6C0BE5504}" destId="{461CD9F3-A26C-413D-9AC9-7492F4AEFC7C}"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3218BC41-27A1-4B9E-AD7C-44E572F6B65E}" type="presOf" srcId="{A415CD3D-5A70-4D6D-BEE9-DD27AD046B81}" destId="{45C1661B-7250-4804-99C7-07D19EA49E20}" srcOrd="0" destOrd="0" presId="urn:microsoft.com/office/officeart/2008/layout/VerticalCurvedList"/>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4"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3"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678F14FD-8FC8-4399-AE30-6752D5322E58}" type="presOf" srcId="{EC3D97D7-0888-40C6-B376-50407B6D64F0}" destId="{DAE29D1B-390C-49A5-805E-EF88C8508009}"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2FB47491-FC39-4F0A-8850-32D1756DFB12}" type="presParOf" srcId="{25D2F6B6-0901-4202-A50A-4BFF5974847F}" destId="{DBED1680-4031-469A-A7C9-46F8F60A1432}" srcOrd="7" destOrd="0" presId="urn:microsoft.com/office/officeart/2008/layout/VerticalCurvedList"/>
    <dgm:cxn modelId="{5A4D120E-BA54-49B1-AAD7-BE9C6F1D55DC}" type="presParOf" srcId="{25D2F6B6-0901-4202-A50A-4BFF5974847F}" destId="{A716C444-DEF7-45DE-AB30-70BDFBCA4AFC}" srcOrd="8" destOrd="0" presId="urn:microsoft.com/office/officeart/2008/layout/VerticalCurvedList"/>
    <dgm:cxn modelId="{43305E43-88F3-44EC-962F-5AFE6D4D15E9}" type="presParOf" srcId="{A716C444-DEF7-45DE-AB30-70BDFBCA4AFC}" destId="{01FFECB0-2307-4EF1-B71E-DEFA65463B1E}" srcOrd="0" destOrd="0" presId="urn:microsoft.com/office/officeart/2008/layout/VerticalCurvedList"/>
    <dgm:cxn modelId="{56DBD976-E78B-41D2-987B-2549C6D8CC3C}" type="presParOf" srcId="{25D2F6B6-0901-4202-A50A-4BFF5974847F}" destId="{45C1661B-7250-4804-99C7-07D19EA49E20}" srcOrd="9" destOrd="0" presId="urn:microsoft.com/office/officeart/2008/layout/VerticalCurvedList"/>
    <dgm:cxn modelId="{103574A2-D2E0-4327-B0E0-96E2C20643E8}" type="presParOf" srcId="{25D2F6B6-0901-4202-A50A-4BFF5974847F}" destId="{4AFFCD51-C253-471E-A0E1-A760C949B931}" srcOrd="10" destOrd="0" presId="urn:microsoft.com/office/officeart/2008/layout/VerticalCurvedList"/>
    <dgm:cxn modelId="{1179E564-A213-439A-A1D5-D2ED33B9C168}" type="presParOf" srcId="{4AFFCD51-C253-471E-A0E1-A760C949B931}" destId="{3F1B5CC2-381B-4399-B886-1F1ED1C02685}" srcOrd="0" destOrd="0" presId="urn:microsoft.com/office/officeart/2008/layout/VerticalCurvedList"/>
    <dgm:cxn modelId="{F491C4A2-AF82-4091-8E5A-729BEA56B8F6}" type="presParOf" srcId="{25D2F6B6-0901-4202-A50A-4BFF5974847F}" destId="{DAE29D1B-390C-49A5-805E-EF88C8508009}" srcOrd="11" destOrd="0" presId="urn:microsoft.com/office/officeart/2008/layout/VerticalCurvedList"/>
    <dgm:cxn modelId="{F659EABF-FB15-4B31-9E8D-548CD20230EF}" type="presParOf" srcId="{25D2F6B6-0901-4202-A50A-4BFF5974847F}" destId="{AA80C274-427B-4771-9E79-0CDF91BE053E}" srcOrd="12" destOrd="0" presId="urn:microsoft.com/office/officeart/2008/layout/VerticalCurvedList"/>
    <dgm:cxn modelId="{D8316D88-82AC-4DA6-A5AA-865BED0D3A82}" type="presParOf" srcId="{AA80C274-427B-4771-9E79-0CDF91BE053E}" destId="{342FF504-67FE-40E0-B1DD-BD8CFD2A7703}" srcOrd="0" destOrd="0" presId="urn:microsoft.com/office/officeart/2008/layout/VerticalCurvedList"/>
    <dgm:cxn modelId="{376C9F1B-F9D7-42DE-86D5-814C05308F3C}" type="presParOf" srcId="{25D2F6B6-0901-4202-A50A-4BFF5974847F}" destId="{461CD9F3-A26C-413D-9AC9-7492F4AEFC7C}" srcOrd="13" destOrd="0" presId="urn:microsoft.com/office/officeart/2008/layout/VerticalCurvedList"/>
    <dgm:cxn modelId="{99CAA1EF-2121-4C52-B9FD-D4F36436B782}" type="presParOf" srcId="{25D2F6B6-0901-4202-A50A-4BFF5974847F}" destId="{99EC61A6-B50E-481A-A334-D8C9CBC3CFC8}" srcOrd="14" destOrd="0" presId="urn:microsoft.com/office/officeart/2008/layout/VerticalCurvedList"/>
    <dgm:cxn modelId="{3155251F-97C6-419A-A46A-647E04BBE6D4}"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11215-5705-4880-817A-4CA2FB71061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218A198-551C-4E14-B647-80D00D9BDA8B}">
      <dgm:prSet phldrT="[Text]"/>
      <dgm:spPr/>
      <dgm:t>
        <a:bodyPr/>
        <a:lstStyle/>
        <a:p>
          <a:r>
            <a:rPr lang="en-US" dirty="0"/>
            <a:t>STEP 1 – Asset Inventory</a:t>
          </a:r>
        </a:p>
      </dgm:t>
    </dgm:pt>
    <dgm:pt modelId="{17CEE4E2-FCC6-47A9-A69A-871D28D68471}" type="parTrans" cxnId="{15CDF805-394F-4D3D-BD13-FA40609A7EBB}">
      <dgm:prSet/>
      <dgm:spPr/>
      <dgm:t>
        <a:bodyPr/>
        <a:lstStyle/>
        <a:p>
          <a:endParaRPr lang="en-US"/>
        </a:p>
      </dgm:t>
    </dgm:pt>
    <dgm:pt modelId="{8F77980E-E8F0-4DC9-A60F-3D1BDCA23A8E}" type="sibTrans" cxnId="{15CDF805-394F-4D3D-BD13-FA40609A7EBB}">
      <dgm:prSet/>
      <dgm:spPr/>
      <dgm:t>
        <a:bodyPr/>
        <a:lstStyle/>
        <a:p>
          <a:endParaRPr lang="en-US"/>
        </a:p>
      </dgm:t>
    </dgm:pt>
    <dgm:pt modelId="{7E781888-7264-4C7D-9E8B-5DA5847E97BB}">
      <dgm:prSet phldrT="[Text]"/>
      <dgm:spPr/>
      <dgm:t>
        <a:bodyPr/>
        <a:lstStyle/>
        <a:p>
          <a:r>
            <a:rPr lang="en-US" dirty="0"/>
            <a:t>Establish an asset inventory deficiency level</a:t>
          </a:r>
        </a:p>
      </dgm:t>
    </dgm:pt>
    <dgm:pt modelId="{45990FF0-4FB2-4B56-817A-5A52326B3FCB}" type="parTrans" cxnId="{C65800CF-3284-4201-870E-114DBFF3466C}">
      <dgm:prSet/>
      <dgm:spPr/>
      <dgm:t>
        <a:bodyPr/>
        <a:lstStyle/>
        <a:p>
          <a:endParaRPr lang="en-US"/>
        </a:p>
      </dgm:t>
    </dgm:pt>
    <dgm:pt modelId="{53FB03EA-07FF-4AEF-A59F-628C916E0567}" type="sibTrans" cxnId="{C65800CF-3284-4201-870E-114DBFF3466C}">
      <dgm:prSet/>
      <dgm:spPr/>
      <dgm:t>
        <a:bodyPr/>
        <a:lstStyle/>
        <a:p>
          <a:endParaRPr lang="en-US"/>
        </a:p>
      </dgm:t>
    </dgm:pt>
    <dgm:pt modelId="{9A0F9BFC-F6AF-4973-BD83-A878F2B95532}">
      <dgm:prSet phldrT="[Text]"/>
      <dgm:spPr/>
      <dgm:t>
        <a:bodyPr/>
        <a:lstStyle/>
        <a:p>
          <a:r>
            <a:rPr lang="en-US" dirty="0"/>
            <a:t>STEP 2 – Baseline and Projected Condition</a:t>
          </a:r>
        </a:p>
      </dgm:t>
    </dgm:pt>
    <dgm:pt modelId="{D7D5CAE1-C871-4E0D-AF17-E0D46B34E38C}" type="parTrans" cxnId="{89A968F7-9389-40B9-9CFA-534E7FE1F7F1}">
      <dgm:prSet/>
      <dgm:spPr/>
      <dgm:t>
        <a:bodyPr/>
        <a:lstStyle/>
        <a:p>
          <a:endParaRPr lang="en-US"/>
        </a:p>
      </dgm:t>
    </dgm:pt>
    <dgm:pt modelId="{EBDF08F1-E35E-4BF6-9B43-16556B39DD14}" type="sibTrans" cxnId="{89A968F7-9389-40B9-9CFA-534E7FE1F7F1}">
      <dgm:prSet/>
      <dgm:spPr/>
      <dgm:t>
        <a:bodyPr/>
        <a:lstStyle/>
        <a:p>
          <a:endParaRPr lang="en-US"/>
        </a:p>
      </dgm:t>
    </dgm:pt>
    <dgm:pt modelId="{7AC3714D-066A-472F-9766-4E3443818C4A}">
      <dgm:prSet phldrT="[Text]"/>
      <dgm:spPr/>
      <dgm:t>
        <a:bodyPr/>
        <a:lstStyle/>
        <a:p>
          <a:r>
            <a:rPr lang="en-US" dirty="0"/>
            <a:t>Establish the baseline and projected future condition of each asset</a:t>
          </a:r>
        </a:p>
      </dgm:t>
    </dgm:pt>
    <dgm:pt modelId="{58D395B6-F4CF-46CC-9FA6-0AF7AE0CBB63}" type="parTrans" cxnId="{5F97FD9B-4373-44B9-BD27-7253B1285757}">
      <dgm:prSet/>
      <dgm:spPr/>
      <dgm:t>
        <a:bodyPr/>
        <a:lstStyle/>
        <a:p>
          <a:endParaRPr lang="en-US"/>
        </a:p>
      </dgm:t>
    </dgm:pt>
    <dgm:pt modelId="{39E1C53F-C14B-4FC6-BF2D-266F634D1794}" type="sibTrans" cxnId="{5F97FD9B-4373-44B9-BD27-7253B1285757}">
      <dgm:prSet/>
      <dgm:spPr/>
      <dgm:t>
        <a:bodyPr/>
        <a:lstStyle/>
        <a:p>
          <a:endParaRPr lang="en-US"/>
        </a:p>
      </dgm:t>
    </dgm:pt>
    <dgm:pt modelId="{F325E598-E51C-4FDC-9030-CD86ABDDD1B1}">
      <dgm:prSet phldrT="[Text]"/>
      <dgm:spPr/>
      <dgm:t>
        <a:bodyPr/>
        <a:lstStyle/>
        <a:p>
          <a:r>
            <a:rPr lang="en-US" dirty="0"/>
            <a:t>STEP 5 – Cost to Close Performance  Gaps</a:t>
          </a:r>
        </a:p>
      </dgm:t>
    </dgm:pt>
    <dgm:pt modelId="{E70497DB-8AAA-478A-87B9-FE5EF8D59AF2}" type="parTrans" cxnId="{5B3452BA-03BA-4BB1-88FC-7F1F796EE3D1}">
      <dgm:prSet/>
      <dgm:spPr/>
      <dgm:t>
        <a:bodyPr/>
        <a:lstStyle/>
        <a:p>
          <a:endParaRPr lang="en-US"/>
        </a:p>
      </dgm:t>
    </dgm:pt>
    <dgm:pt modelId="{6641C273-121C-4C01-946F-89EF93664167}" type="sibTrans" cxnId="{5B3452BA-03BA-4BB1-88FC-7F1F796EE3D1}">
      <dgm:prSet/>
      <dgm:spPr/>
      <dgm:t>
        <a:bodyPr/>
        <a:lstStyle/>
        <a:p>
          <a:endParaRPr lang="en-US"/>
        </a:p>
      </dgm:t>
    </dgm:pt>
    <dgm:pt modelId="{6306F707-493F-4EFA-A88B-40532A9B2B1E}">
      <dgm:prSet phldrT="[Text]"/>
      <dgm:spPr/>
      <dgm:t>
        <a:bodyPr/>
        <a:lstStyle/>
        <a:p>
          <a:r>
            <a:rPr lang="en-US" dirty="0"/>
            <a:t>STEP 3 – Target Condition</a:t>
          </a:r>
        </a:p>
      </dgm:t>
    </dgm:pt>
    <dgm:pt modelId="{E2B423B4-75BF-4826-BC1D-3B110E86E865}" type="parTrans" cxnId="{4DF76434-656B-4D93-9401-26395A6D3266}">
      <dgm:prSet/>
      <dgm:spPr/>
      <dgm:t>
        <a:bodyPr/>
        <a:lstStyle/>
        <a:p>
          <a:endParaRPr lang="en-US"/>
        </a:p>
      </dgm:t>
    </dgm:pt>
    <dgm:pt modelId="{01FCDE5F-F6CA-41F1-BE02-1CB101E16445}" type="sibTrans" cxnId="{4DF76434-656B-4D93-9401-26395A6D3266}">
      <dgm:prSet/>
      <dgm:spPr/>
      <dgm:t>
        <a:bodyPr/>
        <a:lstStyle/>
        <a:p>
          <a:endParaRPr lang="en-US"/>
        </a:p>
      </dgm:t>
    </dgm:pt>
    <dgm:pt modelId="{D25F72FA-8AF4-46DC-B6DF-3529107F440D}">
      <dgm:prSet phldrT="[Text]"/>
      <dgm:spPr/>
      <dgm:t>
        <a:bodyPr/>
        <a:lstStyle/>
        <a:p>
          <a:r>
            <a:rPr lang="en-US" dirty="0"/>
            <a:t>Establish targets to achieve desired state of repair</a:t>
          </a:r>
        </a:p>
      </dgm:t>
    </dgm:pt>
    <dgm:pt modelId="{787BAA98-ABC1-4E2B-8AD9-FDCF751D4E67}" type="parTrans" cxnId="{64A10EB9-41D6-4A08-A0DC-A34197085E11}">
      <dgm:prSet/>
      <dgm:spPr/>
      <dgm:t>
        <a:bodyPr/>
        <a:lstStyle/>
        <a:p>
          <a:endParaRPr lang="en-US"/>
        </a:p>
      </dgm:t>
    </dgm:pt>
    <dgm:pt modelId="{E04A076B-4431-44FB-ACCC-C34C406F4D20}" type="sibTrans" cxnId="{64A10EB9-41D6-4A08-A0DC-A34197085E11}">
      <dgm:prSet/>
      <dgm:spPr/>
      <dgm:t>
        <a:bodyPr/>
        <a:lstStyle/>
        <a:p>
          <a:endParaRPr lang="en-US"/>
        </a:p>
      </dgm:t>
    </dgm:pt>
    <dgm:pt modelId="{F9CA7007-4DF6-45E7-8E44-5D2E979FF065}">
      <dgm:prSet phldrT="[Text]"/>
      <dgm:spPr/>
      <dgm:t>
        <a:bodyPr/>
        <a:lstStyle/>
        <a:p>
          <a:r>
            <a:rPr lang="en-US" dirty="0"/>
            <a:t>STEP 4 – Performance Gaps</a:t>
          </a:r>
        </a:p>
      </dgm:t>
    </dgm:pt>
    <dgm:pt modelId="{DA123CFD-E765-404B-AEF7-1127B586F1E0}" type="parTrans" cxnId="{419BB675-120A-4371-9351-997C9716914C}">
      <dgm:prSet/>
      <dgm:spPr/>
      <dgm:t>
        <a:bodyPr/>
        <a:lstStyle/>
        <a:p>
          <a:endParaRPr lang="en-US"/>
        </a:p>
      </dgm:t>
    </dgm:pt>
    <dgm:pt modelId="{5E95F0DE-A2BB-492D-9C18-06081AA72F20}" type="sibTrans" cxnId="{419BB675-120A-4371-9351-997C9716914C}">
      <dgm:prSet/>
      <dgm:spPr/>
      <dgm:t>
        <a:bodyPr/>
        <a:lstStyle/>
        <a:p>
          <a:endParaRPr lang="en-US"/>
        </a:p>
      </dgm:t>
    </dgm:pt>
    <dgm:pt modelId="{1D00E5D7-9928-472D-9196-7B44B2B98528}">
      <dgm:prSet phldrT="[Text]"/>
      <dgm:spPr/>
      <dgm:t>
        <a:bodyPr/>
        <a:lstStyle/>
        <a:p>
          <a:r>
            <a:rPr lang="en-US" dirty="0"/>
            <a:t>Perform a gap analysis between the projected and the performance targets</a:t>
          </a:r>
        </a:p>
      </dgm:t>
    </dgm:pt>
    <dgm:pt modelId="{223BDA8E-5E29-4571-BA9E-4CFE6209C2DF}" type="parTrans" cxnId="{8496CFB0-7ED0-49DD-B664-85C4FFA406C7}">
      <dgm:prSet/>
      <dgm:spPr/>
      <dgm:t>
        <a:bodyPr/>
        <a:lstStyle/>
        <a:p>
          <a:endParaRPr lang="en-US"/>
        </a:p>
      </dgm:t>
    </dgm:pt>
    <dgm:pt modelId="{A0C08CAC-F3B2-463B-91AE-B8989A1FEE7E}" type="sibTrans" cxnId="{8496CFB0-7ED0-49DD-B664-85C4FFA406C7}">
      <dgm:prSet/>
      <dgm:spPr/>
      <dgm:t>
        <a:bodyPr/>
        <a:lstStyle/>
        <a:p>
          <a:endParaRPr lang="en-US"/>
        </a:p>
      </dgm:t>
    </dgm:pt>
    <dgm:pt modelId="{7C50D01A-8A3C-49F3-B565-16583599526E}">
      <dgm:prSet phldrT="[Text]"/>
      <dgm:spPr/>
      <dgm:t>
        <a:bodyPr/>
        <a:lstStyle/>
        <a:p>
          <a:r>
            <a:rPr lang="en-US" dirty="0"/>
            <a:t>Estimate the cost to close the performance gaps </a:t>
          </a:r>
        </a:p>
      </dgm:t>
    </dgm:pt>
    <dgm:pt modelId="{0C8AEBA2-3837-4A56-8E34-8431213ADECC}" type="parTrans" cxnId="{05A67E31-E0CA-4834-AF3C-B982C2DF738C}">
      <dgm:prSet/>
      <dgm:spPr/>
      <dgm:t>
        <a:bodyPr/>
        <a:lstStyle/>
        <a:p>
          <a:endParaRPr lang="en-US"/>
        </a:p>
      </dgm:t>
    </dgm:pt>
    <dgm:pt modelId="{0F5F6E9A-40B8-4809-B172-23457D9665C0}" type="sibTrans" cxnId="{05A67E31-E0CA-4834-AF3C-B982C2DF738C}">
      <dgm:prSet/>
      <dgm:spPr/>
      <dgm:t>
        <a:bodyPr/>
        <a:lstStyle/>
        <a:p>
          <a:endParaRPr lang="en-US"/>
        </a:p>
      </dgm:t>
    </dgm:pt>
    <dgm:pt modelId="{D2D72C34-B5C8-40A5-8977-40C6C603E0A5}" type="pres">
      <dgm:prSet presAssocID="{4A811215-5705-4880-817A-4CA2FB710617}" presName="linear" presStyleCnt="0">
        <dgm:presLayoutVars>
          <dgm:animLvl val="lvl"/>
          <dgm:resizeHandles val="exact"/>
        </dgm:presLayoutVars>
      </dgm:prSet>
      <dgm:spPr/>
    </dgm:pt>
    <dgm:pt modelId="{E3D43367-2F9C-4F08-9744-08E4130EA9C4}" type="pres">
      <dgm:prSet presAssocID="{5218A198-551C-4E14-B647-80D00D9BDA8B}" presName="parentText" presStyleLbl="node1" presStyleIdx="0" presStyleCnt="5">
        <dgm:presLayoutVars>
          <dgm:chMax val="0"/>
          <dgm:bulletEnabled val="1"/>
        </dgm:presLayoutVars>
      </dgm:prSet>
      <dgm:spPr/>
    </dgm:pt>
    <dgm:pt modelId="{89078A04-F582-4EF5-B455-3A0426352879}" type="pres">
      <dgm:prSet presAssocID="{5218A198-551C-4E14-B647-80D00D9BDA8B}" presName="childText" presStyleLbl="revTx" presStyleIdx="0" presStyleCnt="5">
        <dgm:presLayoutVars>
          <dgm:bulletEnabled val="1"/>
        </dgm:presLayoutVars>
      </dgm:prSet>
      <dgm:spPr/>
    </dgm:pt>
    <dgm:pt modelId="{8C4A3ED0-609B-4269-8789-45A4460C4A3F}" type="pres">
      <dgm:prSet presAssocID="{9A0F9BFC-F6AF-4973-BD83-A878F2B95532}" presName="parentText" presStyleLbl="node1" presStyleIdx="1" presStyleCnt="5">
        <dgm:presLayoutVars>
          <dgm:chMax val="0"/>
          <dgm:bulletEnabled val="1"/>
        </dgm:presLayoutVars>
      </dgm:prSet>
      <dgm:spPr/>
    </dgm:pt>
    <dgm:pt modelId="{6A79D562-7895-469A-8C56-1AFD7817F79A}" type="pres">
      <dgm:prSet presAssocID="{9A0F9BFC-F6AF-4973-BD83-A878F2B95532}" presName="childText" presStyleLbl="revTx" presStyleIdx="1" presStyleCnt="5">
        <dgm:presLayoutVars>
          <dgm:bulletEnabled val="1"/>
        </dgm:presLayoutVars>
      </dgm:prSet>
      <dgm:spPr/>
    </dgm:pt>
    <dgm:pt modelId="{1065376C-24C1-44D5-8DAD-B167BA49E1E1}" type="pres">
      <dgm:prSet presAssocID="{6306F707-493F-4EFA-A88B-40532A9B2B1E}" presName="parentText" presStyleLbl="node1" presStyleIdx="2" presStyleCnt="5">
        <dgm:presLayoutVars>
          <dgm:chMax val="0"/>
          <dgm:bulletEnabled val="1"/>
        </dgm:presLayoutVars>
      </dgm:prSet>
      <dgm:spPr/>
    </dgm:pt>
    <dgm:pt modelId="{49B52E7E-D064-451E-848A-C268EA2B7CAA}" type="pres">
      <dgm:prSet presAssocID="{6306F707-493F-4EFA-A88B-40532A9B2B1E}" presName="childText" presStyleLbl="revTx" presStyleIdx="2" presStyleCnt="5">
        <dgm:presLayoutVars>
          <dgm:bulletEnabled val="1"/>
        </dgm:presLayoutVars>
      </dgm:prSet>
      <dgm:spPr/>
    </dgm:pt>
    <dgm:pt modelId="{9CE0061E-BDC7-4F1E-89F1-3382F4AE2A39}" type="pres">
      <dgm:prSet presAssocID="{F9CA7007-4DF6-45E7-8E44-5D2E979FF065}" presName="parentText" presStyleLbl="node1" presStyleIdx="3" presStyleCnt="5">
        <dgm:presLayoutVars>
          <dgm:chMax val="0"/>
          <dgm:bulletEnabled val="1"/>
        </dgm:presLayoutVars>
      </dgm:prSet>
      <dgm:spPr/>
    </dgm:pt>
    <dgm:pt modelId="{393DC930-9C0F-463A-8C2D-4247A2EA6D03}" type="pres">
      <dgm:prSet presAssocID="{F9CA7007-4DF6-45E7-8E44-5D2E979FF065}" presName="childText" presStyleLbl="revTx" presStyleIdx="3" presStyleCnt="5">
        <dgm:presLayoutVars>
          <dgm:bulletEnabled val="1"/>
        </dgm:presLayoutVars>
      </dgm:prSet>
      <dgm:spPr/>
    </dgm:pt>
    <dgm:pt modelId="{0C7B95FA-DB77-4496-938B-8A798F294519}" type="pres">
      <dgm:prSet presAssocID="{F325E598-E51C-4FDC-9030-CD86ABDDD1B1}" presName="parentText" presStyleLbl="node1" presStyleIdx="4" presStyleCnt="5">
        <dgm:presLayoutVars>
          <dgm:chMax val="0"/>
          <dgm:bulletEnabled val="1"/>
        </dgm:presLayoutVars>
      </dgm:prSet>
      <dgm:spPr/>
    </dgm:pt>
    <dgm:pt modelId="{C506C78F-4E0E-4B69-8E07-6A9F647ABC35}" type="pres">
      <dgm:prSet presAssocID="{F325E598-E51C-4FDC-9030-CD86ABDDD1B1}" presName="childText" presStyleLbl="revTx" presStyleIdx="4" presStyleCnt="5">
        <dgm:presLayoutVars>
          <dgm:bulletEnabled val="1"/>
        </dgm:presLayoutVars>
      </dgm:prSet>
      <dgm:spPr/>
    </dgm:pt>
  </dgm:ptLst>
  <dgm:cxnLst>
    <dgm:cxn modelId="{15CDF805-394F-4D3D-BD13-FA40609A7EBB}" srcId="{4A811215-5705-4880-817A-4CA2FB710617}" destId="{5218A198-551C-4E14-B647-80D00D9BDA8B}" srcOrd="0" destOrd="0" parTransId="{17CEE4E2-FCC6-47A9-A69A-871D28D68471}" sibTransId="{8F77980E-E8F0-4DC9-A60F-3D1BDCA23A8E}"/>
    <dgm:cxn modelId="{D5D65E0D-3DFF-4887-9B31-B5576DE2B8BC}" type="presOf" srcId="{D25F72FA-8AF4-46DC-B6DF-3529107F440D}" destId="{49B52E7E-D064-451E-848A-C268EA2B7CAA}" srcOrd="0" destOrd="0" presId="urn:microsoft.com/office/officeart/2005/8/layout/vList2"/>
    <dgm:cxn modelId="{616C5613-7FB7-4B38-BD2C-1B13A561C460}" type="presOf" srcId="{1D00E5D7-9928-472D-9196-7B44B2B98528}" destId="{393DC930-9C0F-463A-8C2D-4247A2EA6D03}" srcOrd="0" destOrd="0" presId="urn:microsoft.com/office/officeart/2005/8/layout/vList2"/>
    <dgm:cxn modelId="{05A67E31-E0CA-4834-AF3C-B982C2DF738C}" srcId="{F325E598-E51C-4FDC-9030-CD86ABDDD1B1}" destId="{7C50D01A-8A3C-49F3-B565-16583599526E}" srcOrd="0" destOrd="0" parTransId="{0C8AEBA2-3837-4A56-8E34-8431213ADECC}" sibTransId="{0F5F6E9A-40B8-4809-B172-23457D9665C0}"/>
    <dgm:cxn modelId="{4DF76434-656B-4D93-9401-26395A6D3266}" srcId="{4A811215-5705-4880-817A-4CA2FB710617}" destId="{6306F707-493F-4EFA-A88B-40532A9B2B1E}" srcOrd="2" destOrd="0" parTransId="{E2B423B4-75BF-4826-BC1D-3B110E86E865}" sibTransId="{01FCDE5F-F6CA-41F1-BE02-1CB101E16445}"/>
    <dgm:cxn modelId="{FC7D9142-BC8E-470D-AA4B-4353A886D1A5}" type="presOf" srcId="{F9CA7007-4DF6-45E7-8E44-5D2E979FF065}" destId="{9CE0061E-BDC7-4F1E-89F1-3382F4AE2A39}" srcOrd="0" destOrd="0" presId="urn:microsoft.com/office/officeart/2005/8/layout/vList2"/>
    <dgm:cxn modelId="{63A3D351-4099-4EDF-96C6-834FBD623EFA}" type="presOf" srcId="{F325E598-E51C-4FDC-9030-CD86ABDDD1B1}" destId="{0C7B95FA-DB77-4496-938B-8A798F294519}" srcOrd="0" destOrd="0" presId="urn:microsoft.com/office/officeart/2005/8/layout/vList2"/>
    <dgm:cxn modelId="{419BB675-120A-4371-9351-997C9716914C}" srcId="{4A811215-5705-4880-817A-4CA2FB710617}" destId="{F9CA7007-4DF6-45E7-8E44-5D2E979FF065}" srcOrd="3" destOrd="0" parTransId="{DA123CFD-E765-404B-AEF7-1127B586F1E0}" sibTransId="{5E95F0DE-A2BB-492D-9C18-06081AA72F20}"/>
    <dgm:cxn modelId="{C61A4259-4792-42DB-ABEE-447CF19AFC8E}" type="presOf" srcId="{7E781888-7264-4C7D-9E8B-5DA5847E97BB}" destId="{89078A04-F582-4EF5-B455-3A0426352879}" srcOrd="0" destOrd="0" presId="urn:microsoft.com/office/officeart/2005/8/layout/vList2"/>
    <dgm:cxn modelId="{1CF97D88-B376-4212-8E56-CA515311ECBF}" type="presOf" srcId="{5218A198-551C-4E14-B647-80D00D9BDA8B}" destId="{E3D43367-2F9C-4F08-9744-08E4130EA9C4}" srcOrd="0" destOrd="0" presId="urn:microsoft.com/office/officeart/2005/8/layout/vList2"/>
    <dgm:cxn modelId="{5F97FD9B-4373-44B9-BD27-7253B1285757}" srcId="{9A0F9BFC-F6AF-4973-BD83-A878F2B95532}" destId="{7AC3714D-066A-472F-9766-4E3443818C4A}" srcOrd="0" destOrd="0" parTransId="{58D395B6-F4CF-46CC-9FA6-0AF7AE0CBB63}" sibTransId="{39E1C53F-C14B-4FC6-BF2D-266F634D1794}"/>
    <dgm:cxn modelId="{3A2CADAD-D59E-4C92-BADA-BA847A9B7149}" type="presOf" srcId="{9A0F9BFC-F6AF-4973-BD83-A878F2B95532}" destId="{8C4A3ED0-609B-4269-8789-45A4460C4A3F}" srcOrd="0" destOrd="0" presId="urn:microsoft.com/office/officeart/2005/8/layout/vList2"/>
    <dgm:cxn modelId="{8496CFB0-7ED0-49DD-B664-85C4FFA406C7}" srcId="{F9CA7007-4DF6-45E7-8E44-5D2E979FF065}" destId="{1D00E5D7-9928-472D-9196-7B44B2B98528}" srcOrd="0" destOrd="0" parTransId="{223BDA8E-5E29-4571-BA9E-4CFE6209C2DF}" sibTransId="{A0C08CAC-F3B2-463B-91AE-B8989A1FEE7E}"/>
    <dgm:cxn modelId="{64A10EB9-41D6-4A08-A0DC-A34197085E11}" srcId="{6306F707-493F-4EFA-A88B-40532A9B2B1E}" destId="{D25F72FA-8AF4-46DC-B6DF-3529107F440D}" srcOrd="0" destOrd="0" parTransId="{787BAA98-ABC1-4E2B-8AD9-FDCF751D4E67}" sibTransId="{E04A076B-4431-44FB-ACCC-C34C406F4D20}"/>
    <dgm:cxn modelId="{5B3452BA-03BA-4BB1-88FC-7F1F796EE3D1}" srcId="{4A811215-5705-4880-817A-4CA2FB710617}" destId="{F325E598-E51C-4FDC-9030-CD86ABDDD1B1}" srcOrd="4" destOrd="0" parTransId="{E70497DB-8AAA-478A-87B9-FE5EF8D59AF2}" sibTransId="{6641C273-121C-4C01-946F-89EF93664167}"/>
    <dgm:cxn modelId="{23F44FC9-1863-4E79-920E-16778C0481DB}" type="presOf" srcId="{4A811215-5705-4880-817A-4CA2FB710617}" destId="{D2D72C34-B5C8-40A5-8977-40C6C603E0A5}" srcOrd="0" destOrd="0" presId="urn:microsoft.com/office/officeart/2005/8/layout/vList2"/>
    <dgm:cxn modelId="{C65800CF-3284-4201-870E-114DBFF3466C}" srcId="{5218A198-551C-4E14-B647-80D00D9BDA8B}" destId="{7E781888-7264-4C7D-9E8B-5DA5847E97BB}" srcOrd="0" destOrd="0" parTransId="{45990FF0-4FB2-4B56-817A-5A52326B3FCB}" sibTransId="{53FB03EA-07FF-4AEF-A59F-628C916E0567}"/>
    <dgm:cxn modelId="{24B953D7-3B6A-4131-813F-7714F7BB12D5}" type="presOf" srcId="{6306F707-493F-4EFA-A88B-40532A9B2B1E}" destId="{1065376C-24C1-44D5-8DAD-B167BA49E1E1}" srcOrd="0" destOrd="0" presId="urn:microsoft.com/office/officeart/2005/8/layout/vList2"/>
    <dgm:cxn modelId="{011CFDDF-9E3D-46F1-9628-F72085783605}" type="presOf" srcId="{7AC3714D-066A-472F-9766-4E3443818C4A}" destId="{6A79D562-7895-469A-8C56-1AFD7817F79A}" srcOrd="0" destOrd="0" presId="urn:microsoft.com/office/officeart/2005/8/layout/vList2"/>
    <dgm:cxn modelId="{89A968F7-9389-40B9-9CFA-534E7FE1F7F1}" srcId="{4A811215-5705-4880-817A-4CA2FB710617}" destId="{9A0F9BFC-F6AF-4973-BD83-A878F2B95532}" srcOrd="1" destOrd="0" parTransId="{D7D5CAE1-C871-4E0D-AF17-E0D46B34E38C}" sibTransId="{EBDF08F1-E35E-4BF6-9B43-16556B39DD14}"/>
    <dgm:cxn modelId="{F56F27FA-239F-4C5B-99C9-A01BAB5F85A9}" type="presOf" srcId="{7C50D01A-8A3C-49F3-B565-16583599526E}" destId="{C506C78F-4E0E-4B69-8E07-6A9F647ABC35}" srcOrd="0" destOrd="0" presId="urn:microsoft.com/office/officeart/2005/8/layout/vList2"/>
    <dgm:cxn modelId="{83DF0EF0-2E72-47A8-AE09-B2098F2A011E}" type="presParOf" srcId="{D2D72C34-B5C8-40A5-8977-40C6C603E0A5}" destId="{E3D43367-2F9C-4F08-9744-08E4130EA9C4}" srcOrd="0" destOrd="0" presId="urn:microsoft.com/office/officeart/2005/8/layout/vList2"/>
    <dgm:cxn modelId="{B3FA33CF-3FC1-4BFD-A564-D1FA5757E298}" type="presParOf" srcId="{D2D72C34-B5C8-40A5-8977-40C6C603E0A5}" destId="{89078A04-F582-4EF5-B455-3A0426352879}" srcOrd="1" destOrd="0" presId="urn:microsoft.com/office/officeart/2005/8/layout/vList2"/>
    <dgm:cxn modelId="{C3B57C76-4E7C-4AF0-AF96-7A71149373B0}" type="presParOf" srcId="{D2D72C34-B5C8-40A5-8977-40C6C603E0A5}" destId="{8C4A3ED0-609B-4269-8789-45A4460C4A3F}" srcOrd="2" destOrd="0" presId="urn:microsoft.com/office/officeart/2005/8/layout/vList2"/>
    <dgm:cxn modelId="{5AFDC123-D885-456B-8A55-1A1BF8DBE706}" type="presParOf" srcId="{D2D72C34-B5C8-40A5-8977-40C6C603E0A5}" destId="{6A79D562-7895-469A-8C56-1AFD7817F79A}" srcOrd="3" destOrd="0" presId="urn:microsoft.com/office/officeart/2005/8/layout/vList2"/>
    <dgm:cxn modelId="{A095F068-6A35-4602-A714-B3D523BA4D85}" type="presParOf" srcId="{D2D72C34-B5C8-40A5-8977-40C6C603E0A5}" destId="{1065376C-24C1-44D5-8DAD-B167BA49E1E1}" srcOrd="4" destOrd="0" presId="urn:microsoft.com/office/officeart/2005/8/layout/vList2"/>
    <dgm:cxn modelId="{9370D5FC-7FF7-40D3-98B3-F2AF9B60892F}" type="presParOf" srcId="{D2D72C34-B5C8-40A5-8977-40C6C603E0A5}" destId="{49B52E7E-D064-451E-848A-C268EA2B7CAA}" srcOrd="5" destOrd="0" presId="urn:microsoft.com/office/officeart/2005/8/layout/vList2"/>
    <dgm:cxn modelId="{902D1DD4-6ACD-4F2B-A43C-42AC8E617362}" type="presParOf" srcId="{D2D72C34-B5C8-40A5-8977-40C6C603E0A5}" destId="{9CE0061E-BDC7-4F1E-89F1-3382F4AE2A39}" srcOrd="6" destOrd="0" presId="urn:microsoft.com/office/officeart/2005/8/layout/vList2"/>
    <dgm:cxn modelId="{BBCBB9F3-83A2-473C-A11D-5D894754901A}" type="presParOf" srcId="{D2D72C34-B5C8-40A5-8977-40C6C603E0A5}" destId="{393DC930-9C0F-463A-8C2D-4247A2EA6D03}" srcOrd="7" destOrd="0" presId="urn:microsoft.com/office/officeart/2005/8/layout/vList2"/>
    <dgm:cxn modelId="{B1246964-3408-4E4F-B263-4B23CB6472BA}" type="presParOf" srcId="{D2D72C34-B5C8-40A5-8977-40C6C603E0A5}" destId="{0C7B95FA-DB77-4496-938B-8A798F294519}" srcOrd="8" destOrd="0" presId="urn:microsoft.com/office/officeart/2005/8/layout/vList2"/>
    <dgm:cxn modelId="{8EA21071-419C-4F57-8140-6165EE75EE66}" type="presParOf" srcId="{D2D72C34-B5C8-40A5-8977-40C6C603E0A5}" destId="{C506C78F-4E0E-4B69-8E07-6A9F647ABC35}"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solidFill>
          <a:srgbClr val="427666"/>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rgbClr val="427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rgbClr val="427666"/>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rgbClr val="427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rgbClr val="427666"/>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rgbClr val="427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rgbClr val="427666"/>
          </a:solidFill>
          <a:prstDash val="solid"/>
          <a:miter lim="800000"/>
        </a:ln>
        <a:effectLst/>
      </dsp:spPr>
      <dsp:style>
        <a:lnRef idx="2">
          <a:scrgbClr r="0" g="0" b="0"/>
        </a:lnRef>
        <a:fillRef idx="1">
          <a:scrgbClr r="0" g="0" b="0"/>
        </a:fillRef>
        <a:effectRef idx="0">
          <a:scrgbClr r="0" g="0" b="0"/>
        </a:effectRef>
        <a:fontRef idx="minor"/>
      </dsp:style>
    </dsp:sp>
    <dsp:sp modelId="{DBED1680-4031-469A-A7C9-46F8F60A1432}">
      <dsp:nvSpPr>
        <dsp:cNvPr id="0" name=""/>
        <dsp:cNvSpPr/>
      </dsp:nvSpPr>
      <dsp:spPr>
        <a:xfrm>
          <a:off x="922266" y="1977944"/>
          <a:ext cx="9389193" cy="395449"/>
        </a:xfrm>
        <a:prstGeom prst="rect">
          <a:avLst/>
        </a:prstGeom>
        <a:solidFill>
          <a:srgbClr val="427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Cleaner air and less wasted fuel </a:t>
          </a:r>
        </a:p>
      </dsp:txBody>
      <dsp:txXfrm>
        <a:off x="922266" y="1977944"/>
        <a:ext cx="9389193" cy="395449"/>
      </dsp:txXfrm>
    </dsp:sp>
    <dsp:sp modelId="{01FFECB0-2307-4EF1-B71E-DEFA65463B1E}">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rgbClr val="427666"/>
          </a:solidFill>
          <a:prstDash val="solid"/>
          <a:miter lim="800000"/>
        </a:ln>
        <a:effectLst/>
      </dsp:spPr>
      <dsp:style>
        <a:lnRef idx="2">
          <a:scrgbClr r="0" g="0" b="0"/>
        </a:lnRef>
        <a:fillRef idx="1">
          <a:scrgbClr r="0" g="0" b="0"/>
        </a:fillRef>
        <a:effectRef idx="0">
          <a:scrgbClr r="0" g="0" b="0"/>
        </a:effectRef>
        <a:fontRef idx="minor"/>
      </dsp:style>
    </dsp:sp>
    <dsp:sp modelId="{45C1661B-7250-4804-99C7-07D19EA49E20}">
      <dsp:nvSpPr>
        <dsp:cNvPr id="0" name=""/>
        <dsp:cNvSpPr/>
      </dsp:nvSpPr>
      <dsp:spPr>
        <a:xfrm>
          <a:off x="859606" y="2571466"/>
          <a:ext cx="9451852" cy="395449"/>
        </a:xfrm>
        <a:prstGeom prst="rect">
          <a:avLst/>
        </a:prstGeom>
        <a:solidFill>
          <a:srgbClr val="427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More efficient use of resources and existing facilities</a:t>
          </a:r>
        </a:p>
      </dsp:txBody>
      <dsp:txXfrm>
        <a:off x="859606" y="2571466"/>
        <a:ext cx="9451852" cy="395449"/>
      </dsp:txXfrm>
    </dsp:sp>
    <dsp:sp modelId="{3F1B5CC2-381B-4399-B886-1F1ED1C02685}">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rgbClr val="427666"/>
          </a:solidFill>
          <a:prstDash val="solid"/>
          <a:miter lim="800000"/>
        </a:ln>
        <a:effectLst/>
      </dsp:spPr>
      <dsp:style>
        <a:lnRef idx="2">
          <a:scrgbClr r="0" g="0" b="0"/>
        </a:lnRef>
        <a:fillRef idx="1">
          <a:scrgbClr r="0" g="0" b="0"/>
        </a:fillRef>
        <a:effectRef idx="0">
          <a:scrgbClr r="0" g="0" b="0"/>
        </a:effectRef>
        <a:fontRef idx="minor"/>
      </dsp:style>
    </dsp:sp>
    <dsp:sp modelId="{DAE29D1B-390C-49A5-805E-EF88C8508009}">
      <dsp:nvSpPr>
        <dsp:cNvPr id="0" name=""/>
        <dsp:cNvSpPr/>
      </dsp:nvSpPr>
      <dsp:spPr>
        <a:xfrm>
          <a:off x="663361" y="3164554"/>
          <a:ext cx="9648098" cy="395449"/>
        </a:xfrm>
        <a:prstGeom prst="rect">
          <a:avLst/>
        </a:prstGeom>
        <a:solidFill>
          <a:srgbClr val="427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42FF504-67FE-40E0-B1DD-BD8CFD2A7703}">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rgbClr val="427666"/>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rgbClr val="427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rgbClr val="42766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43367-2F9C-4F08-9744-08E4130EA9C4}">
      <dsp:nvSpPr>
        <dsp:cNvPr id="0" name=""/>
        <dsp:cNvSpPr/>
      </dsp:nvSpPr>
      <dsp:spPr>
        <a:xfrm>
          <a:off x="0" y="20961"/>
          <a:ext cx="5606024" cy="50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1 – Asset Inventory</a:t>
          </a:r>
        </a:p>
      </dsp:txBody>
      <dsp:txXfrm>
        <a:off x="24588" y="45549"/>
        <a:ext cx="5556848" cy="454509"/>
      </dsp:txXfrm>
    </dsp:sp>
    <dsp:sp modelId="{89078A04-F582-4EF5-B455-3A0426352879}">
      <dsp:nvSpPr>
        <dsp:cNvPr id="0" name=""/>
        <dsp:cNvSpPr/>
      </dsp:nvSpPr>
      <dsp:spPr>
        <a:xfrm>
          <a:off x="0" y="524646"/>
          <a:ext cx="56060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Establish an asset inventory deficiency level</a:t>
          </a:r>
        </a:p>
      </dsp:txBody>
      <dsp:txXfrm>
        <a:off x="0" y="524646"/>
        <a:ext cx="5606024" cy="347760"/>
      </dsp:txXfrm>
    </dsp:sp>
    <dsp:sp modelId="{8C4A3ED0-609B-4269-8789-45A4460C4A3F}">
      <dsp:nvSpPr>
        <dsp:cNvPr id="0" name=""/>
        <dsp:cNvSpPr/>
      </dsp:nvSpPr>
      <dsp:spPr>
        <a:xfrm>
          <a:off x="0" y="872406"/>
          <a:ext cx="5606024" cy="50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2 – Baseline and Projected Condition</a:t>
          </a:r>
        </a:p>
      </dsp:txBody>
      <dsp:txXfrm>
        <a:off x="24588" y="896994"/>
        <a:ext cx="5556848" cy="454509"/>
      </dsp:txXfrm>
    </dsp:sp>
    <dsp:sp modelId="{6A79D562-7895-469A-8C56-1AFD7817F79A}">
      <dsp:nvSpPr>
        <dsp:cNvPr id="0" name=""/>
        <dsp:cNvSpPr/>
      </dsp:nvSpPr>
      <dsp:spPr>
        <a:xfrm>
          <a:off x="0" y="1376091"/>
          <a:ext cx="5606024"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Establish the baseline and projected future condition of each asset</a:t>
          </a:r>
        </a:p>
      </dsp:txBody>
      <dsp:txXfrm>
        <a:off x="0" y="1376091"/>
        <a:ext cx="5606024" cy="499904"/>
      </dsp:txXfrm>
    </dsp:sp>
    <dsp:sp modelId="{1065376C-24C1-44D5-8DAD-B167BA49E1E1}">
      <dsp:nvSpPr>
        <dsp:cNvPr id="0" name=""/>
        <dsp:cNvSpPr/>
      </dsp:nvSpPr>
      <dsp:spPr>
        <a:xfrm>
          <a:off x="0" y="1875996"/>
          <a:ext cx="5606024" cy="50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3 – Target Condition</a:t>
          </a:r>
        </a:p>
      </dsp:txBody>
      <dsp:txXfrm>
        <a:off x="24588" y="1900584"/>
        <a:ext cx="5556848" cy="454509"/>
      </dsp:txXfrm>
    </dsp:sp>
    <dsp:sp modelId="{49B52E7E-D064-451E-848A-C268EA2B7CAA}">
      <dsp:nvSpPr>
        <dsp:cNvPr id="0" name=""/>
        <dsp:cNvSpPr/>
      </dsp:nvSpPr>
      <dsp:spPr>
        <a:xfrm>
          <a:off x="0" y="2379681"/>
          <a:ext cx="56060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Establish targets to achieve desired state of repair</a:t>
          </a:r>
        </a:p>
      </dsp:txBody>
      <dsp:txXfrm>
        <a:off x="0" y="2379681"/>
        <a:ext cx="5606024" cy="347760"/>
      </dsp:txXfrm>
    </dsp:sp>
    <dsp:sp modelId="{9CE0061E-BDC7-4F1E-89F1-3382F4AE2A39}">
      <dsp:nvSpPr>
        <dsp:cNvPr id="0" name=""/>
        <dsp:cNvSpPr/>
      </dsp:nvSpPr>
      <dsp:spPr>
        <a:xfrm>
          <a:off x="0" y="2727440"/>
          <a:ext cx="5606024" cy="50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4 – Performance Gaps</a:t>
          </a:r>
        </a:p>
      </dsp:txBody>
      <dsp:txXfrm>
        <a:off x="24588" y="2752028"/>
        <a:ext cx="5556848" cy="454509"/>
      </dsp:txXfrm>
    </dsp:sp>
    <dsp:sp modelId="{393DC930-9C0F-463A-8C2D-4247A2EA6D03}">
      <dsp:nvSpPr>
        <dsp:cNvPr id="0" name=""/>
        <dsp:cNvSpPr/>
      </dsp:nvSpPr>
      <dsp:spPr>
        <a:xfrm>
          <a:off x="0" y="3231126"/>
          <a:ext cx="5606024"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Perform a gap analysis between the projected and the performance targets</a:t>
          </a:r>
        </a:p>
      </dsp:txBody>
      <dsp:txXfrm>
        <a:off x="0" y="3231126"/>
        <a:ext cx="5606024" cy="499904"/>
      </dsp:txXfrm>
    </dsp:sp>
    <dsp:sp modelId="{0C7B95FA-DB77-4496-938B-8A798F294519}">
      <dsp:nvSpPr>
        <dsp:cNvPr id="0" name=""/>
        <dsp:cNvSpPr/>
      </dsp:nvSpPr>
      <dsp:spPr>
        <a:xfrm>
          <a:off x="0" y="3731031"/>
          <a:ext cx="5606024" cy="5036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5 – Cost to Close Performance  Gaps</a:t>
          </a:r>
        </a:p>
      </dsp:txBody>
      <dsp:txXfrm>
        <a:off x="24588" y="3755619"/>
        <a:ext cx="5556848" cy="454509"/>
      </dsp:txXfrm>
    </dsp:sp>
    <dsp:sp modelId="{C506C78F-4E0E-4B69-8E07-6A9F647ABC35}">
      <dsp:nvSpPr>
        <dsp:cNvPr id="0" name=""/>
        <dsp:cNvSpPr/>
      </dsp:nvSpPr>
      <dsp:spPr>
        <a:xfrm>
          <a:off x="0" y="4234716"/>
          <a:ext cx="560602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Estimate the cost to close the performance gaps </a:t>
          </a:r>
        </a:p>
      </dsp:txBody>
      <dsp:txXfrm>
        <a:off x="0" y="4234716"/>
        <a:ext cx="5606024" cy="3477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8F1B8-E224-4F87-AF2D-B4DDA227E52A}" type="datetimeFigureOut">
              <a:rPr lang="en-US" smtClean="0"/>
              <a:t>3/27/2023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4CA667-4A5F-4D4C-82C4-EF483CB8B087}" type="slidenum">
              <a:rPr lang="en-US" smtClean="0"/>
              <a:t>‹#›</a:t>
            </a:fld>
            <a:endParaRPr lang="en-US" dirty="0"/>
          </a:p>
        </p:txBody>
      </p:sp>
    </p:spTree>
    <p:extLst>
      <p:ext uri="{BB962C8B-B14F-4D97-AF65-F5344CB8AC3E}">
        <p14:creationId xmlns:p14="http://schemas.microsoft.com/office/powerpoint/2010/main" val="204090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B20A-F952-4B0B-958E-D70212B0E7BB}" type="datetimeFigureOut">
              <a:rPr lang="en-US" smtClean="0"/>
              <a:t>3/27/2023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4AA66-0D37-48CF-BD10-10F249B45A89}" type="slidenum">
              <a:rPr lang="en-US" smtClean="0"/>
              <a:t>‹#›</a:t>
            </a:fld>
            <a:endParaRPr lang="en-US" dirty="0"/>
          </a:p>
        </p:txBody>
      </p:sp>
    </p:spTree>
    <p:extLst>
      <p:ext uri="{BB962C8B-B14F-4D97-AF65-F5344CB8AC3E}">
        <p14:creationId xmlns:p14="http://schemas.microsoft.com/office/powerpoint/2010/main" val="498775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ops.fhwa.dot.gov/publications/fhwahop19065/chapter_2.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ortal.ct.gov/-/media/DOT/documents/dtam/Transportation-Asset-Management-Plan-FHWA-Certified-9302022.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a:t>
            </a:fld>
            <a:endParaRPr lang="en-US" dirty="0"/>
          </a:p>
        </p:txBody>
      </p:sp>
    </p:spTree>
    <p:extLst>
      <p:ext uri="{BB962C8B-B14F-4D97-AF65-F5344CB8AC3E}">
        <p14:creationId xmlns:p14="http://schemas.microsoft.com/office/powerpoint/2010/main" val="121544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many Sates have</a:t>
            </a:r>
            <a:r>
              <a:rPr lang="en-US" baseline="0" dirty="0"/>
              <a:t> advanced ITS/TSMO asset management practices and programs, many other States are in the beginning stages of identifying program goals, assets they will track, and performance measures they will use to measure the systems.  While all States have created TAMPs, few have incorporated ITS/TSMO assets into them. As assets that contribute to system performance, there is value to adding them to TAMPS. TSMO and Asset Management have similar end goals, both parties should discuss the benefits of collaboration and build on synergies.</a:t>
            </a:r>
          </a:p>
          <a:p>
            <a:endParaRPr lang="en-US" baseline="0" dirty="0"/>
          </a:p>
          <a:p>
            <a:r>
              <a:rPr lang="en-US" baseline="0" dirty="0"/>
              <a:t>Reviewing and updating the regional ITS architecture can lead to the identification of new strategies and assets not formerly included.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11</a:t>
            </a:fld>
            <a:endParaRPr lang="en-US" dirty="0"/>
          </a:p>
        </p:txBody>
      </p:sp>
    </p:spTree>
    <p:extLst>
      <p:ext uri="{BB962C8B-B14F-4D97-AF65-F5344CB8AC3E}">
        <p14:creationId xmlns:p14="http://schemas.microsoft.com/office/powerpoint/2010/main" val="387411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12</a:t>
            </a:fld>
            <a:endParaRPr lang="en-US" dirty="0"/>
          </a:p>
        </p:txBody>
      </p:sp>
    </p:spTree>
    <p:extLst>
      <p:ext uri="{BB962C8B-B14F-4D97-AF65-F5344CB8AC3E}">
        <p14:creationId xmlns:p14="http://schemas.microsoft.com/office/powerpoint/2010/main" val="284960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discusses</a:t>
            </a:r>
            <a:r>
              <a:rPr lang="en-US" baseline="0" dirty="0"/>
              <a:t> TSMO and the many strategies included under the TSMO umbrella. Transportation asset management is also discussed. These two areas share the same goal: to optimize existing resources. This presentation will also highlight examples of agencies implementing asset management principles and practices within their TSMO programs. Also discussed are challenges States may encounter in bridging TSMO and asset management and potential solutions to these challenges.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13</a:t>
            </a:fld>
            <a:endParaRPr lang="en-US" dirty="0"/>
          </a:p>
        </p:txBody>
      </p:sp>
    </p:spTree>
    <p:extLst>
      <p:ext uri="{BB962C8B-B14F-4D97-AF65-F5344CB8AC3E}">
        <p14:creationId xmlns:p14="http://schemas.microsoft.com/office/powerpoint/2010/main" val="237649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begin this presentation by </a:t>
            </a:r>
            <a:r>
              <a:rPr lang="en-US" sz="1200" baseline="0" dirty="0"/>
              <a:t>describing transportation systems management and operations, or TSMO.</a:t>
            </a:r>
          </a:p>
          <a:p>
            <a:endParaRPr lang="en-US" dirty="0"/>
          </a:p>
          <a:p>
            <a:r>
              <a:rPr lang="en-US" dirty="0"/>
              <a:t>We’ll then discuss reasons for connecting TSMO and</a:t>
            </a:r>
            <a:r>
              <a:rPr lang="en-US" baseline="0" dirty="0"/>
              <a:t> asset management. Then we will identify areas for collaboration and review specific examples. </a:t>
            </a:r>
            <a:endParaRPr lang="en-US" dirty="0"/>
          </a:p>
          <a:p>
            <a:endParaRPr lang="en-US" sz="1200" dirty="0"/>
          </a:p>
          <a:p>
            <a:r>
              <a:rPr lang="en-US" dirty="0"/>
              <a:t>Next, we will conclude by reviewing the challenges and next steps in connecting TSMO and asset management.</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14</a:t>
            </a:fld>
            <a:endParaRPr lang="en-US" dirty="0"/>
          </a:p>
        </p:txBody>
      </p:sp>
    </p:spTree>
    <p:extLst>
      <p:ext uri="{BB962C8B-B14F-4D97-AF65-F5344CB8AC3E}">
        <p14:creationId xmlns:p14="http://schemas.microsoft.com/office/powerpoint/2010/main" val="246697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15</a:t>
            </a:fld>
            <a:endParaRPr lang="en-US" dirty="0"/>
          </a:p>
        </p:txBody>
      </p:sp>
    </p:spTree>
    <p:extLst>
      <p:ext uri="{BB962C8B-B14F-4D97-AF65-F5344CB8AC3E}">
        <p14:creationId xmlns:p14="http://schemas.microsoft.com/office/powerpoint/2010/main" val="303579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Before going further, it is important to define </a:t>
            </a:r>
            <a:r>
              <a:rPr lang="en-US" baseline="0" dirty="0"/>
              <a:t>TSMO for new audiences:</a:t>
            </a:r>
            <a:endParaRPr lang="en-US" dirty="0"/>
          </a:p>
          <a:p>
            <a:pPr marL="0" indent="0">
              <a:lnSpc>
                <a:spcPct val="120000"/>
              </a:lnSpc>
              <a:buNone/>
            </a:pPr>
            <a:endParaRPr lang="en-US" dirty="0"/>
          </a:p>
          <a:p>
            <a:pPr marL="0" indent="0">
              <a:lnSpc>
                <a:spcPct val="120000"/>
              </a:lnSpc>
              <a:buNone/>
            </a:pPr>
            <a:r>
              <a:rPr lang="en-US" dirty="0"/>
              <a:t>TSMO is an </a:t>
            </a:r>
            <a:r>
              <a:rPr lang="en-US" u="sng" dirty="0"/>
              <a:t>integrated set of strategies</a:t>
            </a:r>
            <a:r>
              <a:rPr lang="en-US" dirty="0"/>
              <a:t> to </a:t>
            </a:r>
            <a:r>
              <a:rPr lang="en-US" u="sng" dirty="0"/>
              <a:t>optimize the performance of existing infrastructure</a:t>
            </a:r>
            <a:r>
              <a:rPr lang="en-US" dirty="0"/>
              <a:t> through the implementation of </a:t>
            </a:r>
            <a:r>
              <a:rPr lang="en-US" u="sng" dirty="0"/>
              <a:t>multimodal</a:t>
            </a:r>
            <a:r>
              <a:rPr lang="en-US" dirty="0"/>
              <a:t> and </a:t>
            </a:r>
            <a:r>
              <a:rPr lang="en-US" u="sng" dirty="0"/>
              <a:t>multi-jurisdictional</a:t>
            </a:r>
            <a:r>
              <a:rPr lang="en-US" dirty="0"/>
              <a:t> systems, services, and projects designed to </a:t>
            </a:r>
            <a:r>
              <a:rPr lang="en-US" u="sng" dirty="0"/>
              <a:t>preserve capacity </a:t>
            </a:r>
            <a:r>
              <a:rPr lang="en-US" dirty="0"/>
              <a:t>and </a:t>
            </a:r>
            <a:r>
              <a:rPr lang="en-US" u="sng" dirty="0"/>
              <a:t>improve security, safety, and reliability</a:t>
            </a:r>
            <a:r>
              <a:rPr lang="en-US" dirty="0"/>
              <a:t> of the transportation system.</a:t>
            </a:r>
          </a:p>
          <a:p>
            <a:endParaRPr lang="en-US" baseline="0" dirty="0"/>
          </a:p>
          <a:p>
            <a:r>
              <a:rPr lang="en-US" baseline="0" dirty="0"/>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13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sz="1200" b="0" i="0" kern="1200" dirty="0">
                <a:solidFill>
                  <a:schemeClr val="tx1"/>
                </a:solidFill>
                <a:effectLst/>
                <a:latin typeface="+mn-lt"/>
                <a:ea typeface="+mn-ea"/>
                <a:cs typeface="+mn-cs"/>
              </a:rPr>
              <a:t>23 USC 101 (a) (30). </a:t>
            </a:r>
            <a:endParaRPr lang="en-US" dirty="0"/>
          </a:p>
          <a:p>
            <a:pPr marL="0" indent="0">
              <a:lnSpc>
                <a:spcPct val="120000"/>
              </a:lnSpc>
              <a:buFont typeface="Arial" panose="020B0604020202020204" pitchFamily="34" charset="0"/>
              <a:buNone/>
            </a:pPr>
            <a:endParaRPr lang="en-US" dirty="0"/>
          </a:p>
          <a:p>
            <a:pPr>
              <a:lnSpc>
                <a:spcPct val="120000"/>
              </a:lnSpc>
            </a:pPr>
            <a:r>
              <a:rPr lang="en-US" dirty="0"/>
              <a:t>TSMO approaches performance from a systems perspective.</a:t>
            </a:r>
          </a:p>
          <a:p>
            <a:pPr marL="171450" indent="-171450">
              <a:lnSpc>
                <a:spcPct val="120000"/>
              </a:lnSpc>
              <a:buFont typeface="Arial" panose="020B0604020202020204" pitchFamily="34" charset="0"/>
              <a:buChar char="•"/>
            </a:pPr>
            <a:r>
              <a:rPr lang="en-US" dirty="0"/>
              <a:t>Spans corridors, facilities,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1450" indent="-171450">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1450" indent="-171450">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1450" indent="-171450">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Intelligent transportation systems (ITS) components can support all these TSMO strategies. ITS </a:t>
            </a:r>
            <a:r>
              <a:rPr lang="en-US" sz="1800" b="0" i="0" dirty="0">
                <a:solidFill>
                  <a:srgbClr val="333333"/>
                </a:solidFill>
                <a:effectLst/>
                <a:latin typeface="Helvetica Neue"/>
              </a:rPr>
              <a:t>covers a variety of technologies to monitor, evaluate, and manage transportation systems to enhance efficiency and safety. </a:t>
            </a:r>
            <a:r>
              <a:rPr lang="en-US" sz="1200" dirty="0">
                <a:effectLst/>
                <a:latin typeface="Segoe UI" panose="020B0502040204020203" pitchFamily="34" charset="0"/>
              </a:rPr>
              <a:t>It should be noted that TSMO does not equate to ITS; many strategies support TSMO that do not involve an ITS component.</a:t>
            </a:r>
            <a:r>
              <a:rPr lang="en-US" sz="1200" dirty="0">
                <a:effectLst/>
                <a:latin typeface="Arial" panose="020B0604020202020204" pitchFamily="34"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TSMO</a:t>
            </a:r>
            <a:r>
              <a:rPr lang="en-US" sz="1200" kern="1200" baseline="0" dirty="0">
                <a:solidFill>
                  <a:schemeClr val="tx1"/>
                </a:solidFill>
                <a:effectLst/>
                <a:latin typeface="+mn-lt"/>
                <a:ea typeface="+mn-ea"/>
                <a:cs typeface="+mn-cs"/>
              </a:rPr>
              <a:t> strategies can be categorized into three overarching areas: incident or event management, traffic management, and demand management strategies. The next three slides highlight strategies in each of these areas.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057A9C-CD79-4263-BA8E-680E013CF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93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Incident and event management includes several strategies that address major sources of travel-time unreliability.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Incident and event management strategies include road weather management, traffic incident management and emergency transportation operations, work zone management, and planned special event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Road weather management activities include creating hazardous weather traffic operations response plans, implementing variable speed limits, detecting hazardous weather conditions, disseminating weather and warnings to travelers through dynamic signs and systems, providing emergency truck and parking facilities and emergency parking information, and implementing vehicle restrictions.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incident management and emergency transportation operations activities include establishing traffic incident management teams, conducting after action reviews, staging tow trucks in strategic areas, providing roadway safety patrols, integrating computer</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aided dispatch into transportation management centers, pre-establishing towing service agreements, co-locating dispatching units, developing quick clearance goals, pre-planning detour routes, implementing shoulder running, deploying adaptive ramp metering, providing variable speed limits, implementing dynamic lane-use controls, deploying network surveillance cameras or detectors, implementing incident traffic signal timing plans, enacting legislation, and integrating traffic management centers with law enforcement dispatch and emergency centers.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 zone management activities include coordinating maintenance and construction activities, implementing queue length detection, deploying network surveillance cameras or detectors, implementing variable speed limits, supporting dynamic lane merging, implementing dynamic lane-use controls, deploying temporary ramp metering, and implementing dynamic warning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Planned special event management activities include activating special event timing plans, deploying adaptive ramp metering, implementing variable speed limits, using hard shoulder running, activating dynamic transit fare reduction, implementing reversible lanes, supporting dynamic lane-use controls, establishing dynamic pricing, deploying network surveillance cameras or detectors, activating dynamic wayfinding, and conducting after action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39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incident or event management strategies address atypical events that cause travel-time unreliability, traffic management strategies manage the movement of people and goods during everyday conditions. Even during typical conditions, fluctuations in travel demand can lead to unreliable travel conditions. Traffic management strategies allow the transportation network to adapt to unreliability, including variations in travel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management strategies include freeway management, active traffic management, integrated corridor management, freight management, and arterial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Freeway management activities include implementing traffic surveillance cameras or detectors, using high-occupancy lanes, implementing adaptive ramp metering, deploying hard shoulder running, implementing variable speed limits, deploying dynamic lane-use controls, and constructing physical operations improvements such as overpass widening, curve corrections, or adding auxiliary lanes.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Active traffic management activities include adopting adaptive ramp metering, implementing adaptive traffic signal control, using dynamic lane reversal, implementing dynamic lane-use controls, deploying dynamic merge control, implementing temporary shoulder running, using variable speed limits, deploying queue length detection, providing transit signal priority, and implementing dynamic warning signs.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Integrated corridor management activities include implementing network surveillance cameras or detectors, conducting access management and driveway access controls, implementing adaptive ramp metering, deploying adaptive signal control, deploying transit signal priority, installing queue jumping lanes, providing traveler information for alternative modes, and deploying emergency vehicle preemption.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Freight management activities include implementing roadside truck electronic screening and clearance, implementing truck signal priority, using truck parking management systems, installing truck climbing lanes, and implementing freight loading zone policies.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Arterial management activities include installing queue jumping lanes, deploying transit signal priority, supporting emergency vehicle preemption, implementing network surveillance cameras or detectors, implementing access management and driveway access controls, providing enhanced bicycle and pedestrian crossings, establishing a transportation management center, deploying enhanced traffic signal operations, implementing transit-only lanes, implementing truck traffic signal priority, designing for complete streets, adding capacity for critical movements, reducing travel speeds, providing automated enforcement, and conducting operations asset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58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a:t>
            </a:fld>
            <a:endParaRPr lang="en-US" dirty="0"/>
          </a:p>
        </p:txBody>
      </p:sp>
    </p:spTree>
    <p:extLst>
      <p:ext uri="{BB962C8B-B14F-4D97-AF65-F5344CB8AC3E}">
        <p14:creationId xmlns:p14="http://schemas.microsoft.com/office/powerpoint/2010/main" val="351261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 management strategies reduce underlying demand by helping travelers avoid trips or change the mode, timing, or route of trips. This makes nonrecurring congestion less likely to occur and improves travel-time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Demand management strategies include congestion pricing, parking management, and public transportation and rideshare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Congestion pricing activities include implementing dynamic pricing, variable pricing by lane, segment, and time of day or day of week; establishing dynamic transit fare reductions; and deploying managed lanes for high occupancy.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Parking management activities include deploying dynamically priced parking; implementing dynamic parking, wayfinding, reservations, and capacity; deploying dynamic overflow transit parking; implementing electronic payment systems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shared-use parking; and providing incentives to use underutilized parking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 transportation and ridesharing management activities include implementing dynamic ridesharing, implementing transit signal priority, using queue-jump lanes at signalized intersections, deploying electronic fare collection and integration, and implementing dynamic surveillance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53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TSMO leverages technology, a toolbox of strategies, and engineering solutions to maximize system performance; however, TSMO ultimately involves a way of thinking or a </a:t>
            </a:r>
            <a:r>
              <a:rPr lang="en-US" u="sng" dirty="0"/>
              <a:t>mindset</a:t>
            </a:r>
            <a:r>
              <a:rPr lang="en-US" dirty="0"/>
              <a:t> focused</a:t>
            </a:r>
            <a:r>
              <a:rPr lang="en-US" baseline="0" dirty="0"/>
              <a:t> on</a:t>
            </a:r>
            <a:r>
              <a:rPr lang="en-US" dirty="0"/>
              <a:t> determining the best way to optimize the mobility and reliability of the existing system with limited resources.</a:t>
            </a:r>
          </a:p>
          <a:p>
            <a:endParaRPr lang="en-US" dirty="0"/>
          </a:p>
          <a:p>
            <a:r>
              <a:rPr lang="en-US" dirty="0"/>
              <a:t>TSMO can be thought</a:t>
            </a:r>
            <a:r>
              <a:rPr lang="en-US" baseline="0" dirty="0"/>
              <a:t> of as </a:t>
            </a:r>
            <a:r>
              <a:rPr lang="en-US" dirty="0"/>
              <a:t>a way of thinking and operating in order to get the most performance out of the transportation network</a:t>
            </a:r>
            <a:r>
              <a:rPr lang="en-US" baseline="0" dirty="0"/>
              <a:t> while only building as much as is needed. </a:t>
            </a:r>
          </a:p>
          <a:p>
            <a:endParaRPr lang="en-US" baseline="0" dirty="0"/>
          </a:p>
          <a:p>
            <a:r>
              <a:rPr lang="en-US" baseline="0" dirty="0"/>
              <a:t>The principles of TSMO directly support the missions of many State DOTs, as these examples show. </a:t>
            </a:r>
          </a:p>
          <a:p>
            <a:endParaRPr lang="en-US" dirty="0"/>
          </a:p>
          <a:p>
            <a:r>
              <a:rPr lang="en-US" baseline="0" dirty="0"/>
              <a:t>NOTES: </a:t>
            </a:r>
          </a:p>
          <a:p>
            <a:pPr marL="171450" indent="-171450">
              <a:buFont typeface="Arial" panose="020B0604020202020204" pitchFamily="34" charset="0"/>
              <a:buChar char="•"/>
            </a:pPr>
            <a:r>
              <a:rPr lang="en-US" baseline="0" dirty="0"/>
              <a:t>States can insert their own mission statement here for effect or can leave these in.</a:t>
            </a:r>
            <a:endParaRPr lang="en-US" dirty="0"/>
          </a:p>
          <a:p>
            <a:pPr marL="171450" indent="-171450">
              <a:buFont typeface="Arial" panose="020B0604020202020204" pitchFamily="34" charset="0"/>
              <a:buChar char="•"/>
            </a:pPr>
            <a:r>
              <a:rPr lang="en-US" dirty="0"/>
              <a:t>Presenters</a:t>
            </a:r>
            <a:r>
              <a:rPr lang="en-US" baseline="0" dirty="0"/>
              <a:t> can emphasize the connections between TSMO definition and their specific Mission statement, such as safety, reliability, cost-effective, multimodal, customer’s needs/satisfaction, etc.</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5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goals in state and local transportation agencies that TSMO strategies</a:t>
            </a:r>
            <a:r>
              <a:rPr lang="en-US" baseline="0" dirty="0"/>
              <a:t> support. This list is not exhaustive, but intended to show that TSMO support a range of mission-critical goals. Examples of how TSMO supports these goals are shown on the next slide.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94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TSMO strategies that support some common transportation agency goals are shown here. Many of these strategies support more than one goal, but here are some key examples.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62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TSMO as a more formal discipline has gained momentum in recent years. Recognition of the importance of TSMO has accelerated in the past five to ten years (as of year of publication of this presentation, 2022). </a:t>
            </a:r>
          </a:p>
          <a:p>
            <a:pPr lvl="0">
              <a:defRPr/>
            </a:pPr>
            <a:endParaRPr lang="en-US" dirty="0"/>
          </a:p>
          <a:p>
            <a:pPr lvl="0">
              <a:defRPr/>
            </a:pPr>
            <a:r>
              <a:rPr lang="en-US" dirty="0"/>
              <a:t>Key focus areas for agencies during this time have been adapting their culture, processes, expertise, and, in some cases, organizational structures to promote TSMO and a more operationally focused mindset. Agencies approach this differently depending on their unique context and needs. Several examples of key strategies agencies have used to advance TSMO within their organizations are shown here. </a:t>
            </a:r>
          </a:p>
          <a:p>
            <a:pPr lvl="0">
              <a:defRPr/>
            </a:pPr>
            <a:endParaRPr lang="en-US" dirty="0"/>
          </a:p>
          <a:p>
            <a:pPr lvl="0">
              <a:defRPr/>
            </a:pPr>
            <a:r>
              <a:rPr lang="en-US" dirty="0"/>
              <a:t>Central to all of these organizational approaches is 1) strong support from senior leadership, 2) a champion or champions who understand and promote TSMO throughout the agency, and 3) an openness to learning and cooperation among functions or divisions within an agency.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TSMO capability maturity model self assessment is a framework developed to help agencies evaluate their current capabilities in the area of TSMO and identify steps for improving their TSMO capabilities. The self-assessment can be accessed at: http://aashtotsmoguidance.org/. There are also other capability maturity frameworks that FHWA has developed to support the implementation of TSMO. More can be learned about those frameworks at: https://ops.fhwa.dot.gov/tsmoframeworktool/index.htm.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24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slides provide a comprehensive, high-level summary of TSMO,</a:t>
            </a:r>
            <a:r>
              <a:rPr lang="en-US" baseline="0" dirty="0"/>
              <a:t> participants who are looking for more details and information to share with their staff can visit these virtual resources. </a:t>
            </a:r>
          </a:p>
          <a:p>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2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27</a:t>
            </a:fld>
            <a:endParaRPr lang="en-US" dirty="0"/>
          </a:p>
        </p:txBody>
      </p:sp>
    </p:spTree>
    <p:extLst>
      <p:ext uri="{BB962C8B-B14F-4D97-AF65-F5344CB8AC3E}">
        <p14:creationId xmlns:p14="http://schemas.microsoft.com/office/powerpoint/2010/main" val="1766108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TSMO strategies, which are usually technological</a:t>
            </a:r>
            <a:r>
              <a:rPr lang="en-US" baseline="0" dirty="0"/>
              <a:t> in nature, many times require the installation of hardware, equipment, and systems.  Examples include installation of dynamic message signs as part of traveler information systems and installation of vehicle detectors as part of a variable speed limit deployment.  Both these example deployments help provide for safe, efficient, and reliable mobility.</a:t>
            </a:r>
            <a:endParaRPr lang="en-US" dirty="0"/>
          </a:p>
          <a:p>
            <a:endParaRPr lang="en-US" dirty="0"/>
          </a:p>
          <a:p>
            <a:r>
              <a:rPr lang="en-US" dirty="0"/>
              <a:t>The principle</a:t>
            </a:r>
            <a:r>
              <a:rPr lang="en-US" baseline="0" dirty="0"/>
              <a:t> behind TSMO, similar to Asset Management, is to optimize the use of existing assets. This optimization can result in longer life cycles for assets already in use and help agencies avoid major expenditures related to capacity improvements.  Incorporating these TSMO assets into asset management plans is recognition of the critical role these assets play in transportation network management and system performance.</a:t>
            </a:r>
          </a:p>
          <a:p>
            <a:endParaRPr lang="en-US" baseline="0" dirty="0"/>
          </a:p>
          <a:p>
            <a:r>
              <a:rPr lang="en-US" baseline="0" dirty="0"/>
              <a:t>TSMO champions who are familiar with asset specifications and history of device performance can be instrumental in efforts to extend asset lifecycle and can provide the technical knowledge needed to plan for routine maintenance and eventual replacement of devices.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28</a:t>
            </a:fld>
            <a:endParaRPr lang="en-US" dirty="0"/>
          </a:p>
        </p:txBody>
      </p:sp>
    </p:spTree>
    <p:extLst>
      <p:ext uri="{BB962C8B-B14F-4D97-AF65-F5344CB8AC3E}">
        <p14:creationId xmlns:p14="http://schemas.microsoft.com/office/powerpoint/2010/main" val="500316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on the slide, there are several TSMO assets that can be part of asset management inventory. These include:</a:t>
            </a:r>
          </a:p>
          <a:p>
            <a:pPr marL="800100" lvl="1" indent="-342900">
              <a:lnSpc>
                <a:spcPct val="100000"/>
              </a:lnSpc>
              <a:spcBef>
                <a:spcPts val="1200"/>
              </a:spcBef>
              <a:buFont typeface="Arial" panose="020B0604020202020204" pitchFamily="34" charset="0"/>
              <a:buChar char="•"/>
            </a:pPr>
            <a:r>
              <a:rPr lang="en-US" sz="2400" dirty="0"/>
              <a:t>Traffic Signals</a:t>
            </a:r>
          </a:p>
          <a:p>
            <a:pPr marL="800100" lvl="1" indent="-342900">
              <a:lnSpc>
                <a:spcPct val="100000"/>
              </a:lnSpc>
              <a:spcBef>
                <a:spcPts val="1200"/>
              </a:spcBef>
              <a:buFont typeface="Arial" panose="020B0604020202020204" pitchFamily="34" charset="0"/>
              <a:buChar char="•"/>
            </a:pPr>
            <a:r>
              <a:rPr lang="en-US" sz="2400" dirty="0"/>
              <a:t>CCTV cameras</a:t>
            </a:r>
          </a:p>
          <a:p>
            <a:pPr marL="800100" lvl="1" indent="-342900">
              <a:lnSpc>
                <a:spcPct val="100000"/>
              </a:lnSpc>
              <a:spcBef>
                <a:spcPts val="1200"/>
              </a:spcBef>
              <a:buFont typeface="Arial" panose="020B0604020202020204" pitchFamily="34" charset="0"/>
              <a:buChar char="•"/>
            </a:pPr>
            <a:r>
              <a:rPr lang="en-US" sz="2400" dirty="0"/>
              <a:t>Dynamic message signs</a:t>
            </a:r>
          </a:p>
          <a:p>
            <a:pPr marL="800100" lvl="1" indent="-342900">
              <a:lnSpc>
                <a:spcPct val="100000"/>
              </a:lnSpc>
              <a:spcBef>
                <a:spcPts val="1200"/>
              </a:spcBef>
              <a:buFont typeface="Arial" panose="020B0604020202020204" pitchFamily="34" charset="0"/>
              <a:buChar char="•"/>
            </a:pPr>
            <a:r>
              <a:rPr lang="en-US" sz="2400" dirty="0"/>
              <a:t>Vehicle detectors</a:t>
            </a:r>
          </a:p>
          <a:p>
            <a:pPr marL="800100" lvl="1" indent="-342900">
              <a:lnSpc>
                <a:spcPct val="100000"/>
              </a:lnSpc>
              <a:spcBef>
                <a:spcPts val="1200"/>
              </a:spcBef>
              <a:buFont typeface="Arial" panose="020B0604020202020204" pitchFamily="34" charset="0"/>
              <a:buChar char="•"/>
            </a:pPr>
            <a:r>
              <a:rPr lang="en-US" sz="2400" dirty="0"/>
              <a:t>Ramp meters</a:t>
            </a:r>
          </a:p>
          <a:p>
            <a:pPr marL="800100" lvl="1" indent="-342900">
              <a:lnSpc>
                <a:spcPct val="100000"/>
              </a:lnSpc>
              <a:spcBef>
                <a:spcPts val="1200"/>
              </a:spcBef>
              <a:buFont typeface="Arial" panose="020B0604020202020204" pitchFamily="34" charset="0"/>
              <a:buChar char="•"/>
            </a:pPr>
            <a:r>
              <a:rPr lang="en-US" sz="2400" dirty="0"/>
              <a:t>Road weather information systems</a:t>
            </a:r>
          </a:p>
          <a:p>
            <a:pPr marL="800100" lvl="1" indent="-342900">
              <a:lnSpc>
                <a:spcPct val="100000"/>
              </a:lnSpc>
              <a:spcBef>
                <a:spcPts val="1200"/>
              </a:spcBef>
              <a:buFont typeface="Arial" panose="020B0604020202020204" pitchFamily="34" charset="0"/>
              <a:buChar char="•"/>
            </a:pPr>
            <a:r>
              <a:rPr lang="en-US" sz="2400" dirty="0"/>
              <a:t>Highway advisory radios </a:t>
            </a:r>
          </a:p>
          <a:p>
            <a:r>
              <a:rPr lang="en-US" dirty="0"/>
              <a:t>Are there any others that you can think of?</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29</a:t>
            </a:fld>
            <a:endParaRPr lang="en-US" dirty="0"/>
          </a:p>
        </p:txBody>
      </p:sp>
    </p:spTree>
    <p:extLst>
      <p:ext uri="{BB962C8B-B14F-4D97-AF65-F5344CB8AC3E}">
        <p14:creationId xmlns:p14="http://schemas.microsoft.com/office/powerpoint/2010/main" val="878558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The principle</a:t>
            </a:r>
            <a:r>
              <a:rPr lang="en-US" baseline="0" dirty="0">
                <a:solidFill>
                  <a:srgbClr val="FFFF00"/>
                </a:solidFill>
              </a:rPr>
              <a:t> behind TSMO, similar to Asset Management, is to optimize the use of existing assets. </a:t>
            </a:r>
          </a:p>
          <a:p>
            <a:endParaRPr lang="en-US" baseline="0" dirty="0">
              <a:solidFill>
                <a:srgbClr val="FFFF00"/>
              </a:solidFill>
            </a:endParaRPr>
          </a:p>
          <a:p>
            <a:r>
              <a:rPr lang="en-US" baseline="0" dirty="0">
                <a:solidFill>
                  <a:srgbClr val="FFFF00"/>
                </a:solidFill>
              </a:rPr>
              <a:t>Assets that have been maintained and rehabilitated in a timely fashion will perform better and for longer periods of time. Replacement of these assets can thus be delayed, reducing agency expenditures.</a:t>
            </a:r>
          </a:p>
          <a:p>
            <a:endParaRPr lang="en-US" baseline="0" dirty="0">
              <a:solidFill>
                <a:srgbClr val="FFFF00"/>
              </a:solidFill>
            </a:endParaRPr>
          </a:p>
          <a:p>
            <a:r>
              <a:rPr lang="en-US" baseline="0" dirty="0">
                <a:solidFill>
                  <a:srgbClr val="FFFF00"/>
                </a:solidFill>
              </a:rPr>
              <a:t>Although the definition of an asset in </a:t>
            </a:r>
            <a:r>
              <a:rPr lang="en-US" sz="1800" dirty="0">
                <a:effectLst/>
                <a:latin typeface="Calibri" panose="020F0502020204030204" pitchFamily="34" charset="0"/>
                <a:ea typeface="Calibri" panose="020F0502020204030204" pitchFamily="34" charset="0"/>
              </a:rPr>
              <a:t>23 CFR 515 </a:t>
            </a:r>
            <a:r>
              <a:rPr lang="en-US" sz="1800" baseline="0" dirty="0">
                <a:solidFill>
                  <a:srgbClr val="FFFF00"/>
                </a:solidFill>
                <a:effectLst/>
                <a:latin typeface="Calibri" panose="020F0502020204030204" pitchFamily="34" charset="0"/>
                <a:ea typeface="Calibri" panose="020F0502020204030204" pitchFamily="34" charset="0"/>
              </a:rPr>
              <a:t>does not include capacity, TSMO and asset management professionals may find it helpful to think of it this way. They may use the analogy of capacity as an asset to help make the business case for TSMO to senior agency leadership who may prioritize asset management. </a:t>
            </a:r>
            <a:endParaRPr lang="en-US" baseline="0" dirty="0">
              <a:solidFill>
                <a:srgbClr val="FFFF00"/>
              </a:solidFill>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30</a:t>
            </a:fld>
            <a:endParaRPr lang="en-US" dirty="0"/>
          </a:p>
        </p:txBody>
      </p:sp>
    </p:spTree>
    <p:extLst>
      <p:ext uri="{BB962C8B-B14F-4D97-AF65-F5344CB8AC3E}">
        <p14:creationId xmlns:p14="http://schemas.microsoft.com/office/powerpoint/2010/main" val="48954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transportation landscape is changing, and doing business the way it has been done in the past is no longer effective. For example, previously, congestion issues were primarily addressed by funding major capital projects (such as adding lanes or building new interchanges and roads) to address physical constraints, such as bottlenecks. Operational improvements were typically an afterthought; they were considered after the new infrastructure was already added to the system. Today, transportation agencies are facing trends that create a growing demand for travel with less funding and space to work with. As a result, we can no longer build our way out of congestion.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Trends we see today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Limited funds. </a:t>
            </a: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 agencies on the Federal, State, and local levels have for years been tasked with doing more with limited resources. State departments of transportation (DOT) are always looking for innovative, lower-cost ways to get people and goods to their destinations more safely and reliably.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Advances in technology and growth in its use. </a:t>
            </a: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 agencies can leverage technology and data to develop solutions to address congestion issues. However, the traveling public expects fast, reliable, and “smart” transportation, given the advancement and growing use of consumer technologies (smartphones, applications, global positioning systems), privately owned mobility services, shared mobility, and the availability of more information.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Changing customer needs and expectations. </a:t>
            </a:r>
            <a:r>
              <a:rPr kumimoji="0" lang="en-US" sz="1200" b="0" i="0" u="none" strike="noStrike" kern="1200" cap="none" spc="0" normalizeH="0" baseline="0" noProof="0" dirty="0">
                <a:ln>
                  <a:noFill/>
                </a:ln>
                <a:solidFill>
                  <a:prstClr val="black"/>
                </a:solidFill>
                <a:effectLst/>
                <a:uLnTx/>
                <a:uFillTx/>
                <a:latin typeface="+mn-lt"/>
                <a:ea typeface="+mn-ea"/>
                <a:cs typeface="+mn-cs"/>
              </a:rPr>
              <a:t>There is a greater demand for accountability for public officials to ensure that public funds are spent to maximize the performance of the transportation system in the most equitable and cost-effective way. This creates a trend toward “performance-based” programs. The traveling public is seeking relief from unexpected delays in their trips. There is also a greater focus on addressing climate change and offering multimodal transportations options and solutions for the pedestrian, bicyclist, and transit rider.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Better understanding of the causes of congestion. </a:t>
            </a:r>
            <a:r>
              <a:rPr kumimoji="0" lang="en-US" sz="1200" b="0" i="0" u="none" strike="noStrike" kern="1200" cap="none" spc="0" normalizeH="0" baseline="0" noProof="0" dirty="0">
                <a:ln>
                  <a:noFill/>
                </a:ln>
                <a:solidFill>
                  <a:prstClr val="black"/>
                </a:solidFill>
                <a:effectLst/>
                <a:uLnTx/>
                <a:uFillTx/>
                <a:latin typeface="+mn-lt"/>
                <a:ea typeface="+mn-ea"/>
                <a:cs typeface="+mn-cs"/>
              </a:rPr>
              <a:t>Research has shown that while some congestion may be caused by typical morning and evening rush hours, a significant amount comes from non-recurring events, such as crashes, breakdowns, work zones, weather, and special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Source: FHWA, “Addressing the Nation’s Transportation Challenges with Transportation Systems Management and Operations.” Available at: https://ops.fhwa.dot.gov/publications/fhwahop19085/fhwahop19085.pdf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https://flic.kr/p/QNwCuy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a:t>
            </a:fld>
            <a:endParaRPr lang="en-US" dirty="0"/>
          </a:p>
        </p:txBody>
      </p:sp>
    </p:spTree>
    <p:extLst>
      <p:ext uri="{BB962C8B-B14F-4D97-AF65-F5344CB8AC3E}">
        <p14:creationId xmlns:p14="http://schemas.microsoft.com/office/powerpoint/2010/main" val="2130691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Knowledge of TSMO asset performance </a:t>
            </a:r>
            <a:r>
              <a:rPr lang="en-US" baseline="0" dirty="0"/>
              <a:t>history and information such as mean time between failures (MTBF) helps agencies make better decisions regarding devices to deploy in the future. </a:t>
            </a:r>
            <a:r>
              <a:rPr lang="en-US" sz="1200" dirty="0"/>
              <a:t>TSMO can help asset managers better address assets that matter for real-time operations by answering questions that help prioritize, coordinate, and facilitate maintenance and project development. </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31</a:t>
            </a:fld>
            <a:endParaRPr lang="en-US" dirty="0"/>
          </a:p>
        </p:txBody>
      </p:sp>
    </p:spTree>
    <p:extLst>
      <p:ext uri="{BB962C8B-B14F-4D97-AF65-F5344CB8AC3E}">
        <p14:creationId xmlns:p14="http://schemas.microsoft.com/office/powerpoint/2010/main" val="120241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800" dirty="0"/>
              <a:t>Asset management is critical for a successful TSMO program. The ability of TSMO to help achieve an agency’s performance outcomes depends on the effective management of transportation assets. This i</a:t>
            </a:r>
            <a:r>
              <a:rPr lang="en-US" sz="2400" dirty="0"/>
              <a:t>ncludes both major infrastructure (e.g., roads, bridges) and TSMO-specific assets (e.g., signals, dynamic message signs, managed lane indicators, communications systems, and other technology). </a:t>
            </a:r>
            <a:r>
              <a:rPr lang="en-US" sz="2400" b="0" kern="1200" baseline="0" dirty="0">
                <a:solidFill>
                  <a:schemeClr val="tx1"/>
                </a:solidFill>
                <a:effectLst/>
                <a:latin typeface="+mn-lt"/>
                <a:ea typeface="+mn-ea"/>
                <a:cs typeface="+mn-cs"/>
              </a:rPr>
              <a:t>Ramp metering cannot be implemented successfully if multiple vehicle detectors on the freeway are not functioning properly, and lane closure and route detour information cannot be provided to the traveling public if dynamic message signs are not functioning.</a:t>
            </a:r>
            <a:endParaRPr lang="en-US" sz="2400" dirty="0"/>
          </a:p>
          <a:p>
            <a:pPr>
              <a:lnSpc>
                <a:spcPct val="100000"/>
              </a:lnSpc>
              <a:spcBef>
                <a:spcPts val="1200"/>
              </a:spcBef>
            </a:pPr>
            <a:endParaRPr lang="en-US" sz="2400" dirty="0"/>
          </a:p>
          <a:p>
            <a:pPr>
              <a:lnSpc>
                <a:spcPct val="100000"/>
              </a:lnSpc>
              <a:spcBef>
                <a:spcPts val="1200"/>
              </a:spcBef>
            </a:pPr>
            <a:r>
              <a:rPr lang="en-US" sz="2800" dirty="0"/>
              <a:t>TSMO assets are needed for critical safety and mobility outcomes, economic competitiveness, regional economic health, and many other important community goals.</a:t>
            </a:r>
          </a:p>
          <a:p>
            <a:pPr>
              <a:lnSpc>
                <a:spcPct val="100000"/>
              </a:lnSpc>
              <a:spcBef>
                <a:spcPts val="1200"/>
              </a:spcBef>
            </a:pPr>
            <a:endParaRPr lang="en-US" sz="28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800" dirty="0"/>
              <a:t>TSMO assets need regular investment to ensure that they are well-maintained and replaced as needed. Asset management supports budgeting for lifecycle costs of TSMO assets. </a:t>
            </a:r>
            <a:r>
              <a:rPr lang="en-US" sz="2800" baseline="0" dirty="0"/>
              <a:t>When assets are well maintained and reliable, significant expenditures can be eliminated. Improved management of the transportation network leads to improved customer satisfaction.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32</a:t>
            </a:fld>
            <a:endParaRPr lang="en-US" dirty="0"/>
          </a:p>
        </p:txBody>
      </p:sp>
    </p:spTree>
    <p:extLst>
      <p:ext uri="{BB962C8B-B14F-4D97-AF65-F5344CB8AC3E}">
        <p14:creationId xmlns:p14="http://schemas.microsoft.com/office/powerpoint/2010/main" val="3801550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33</a:t>
            </a:fld>
            <a:endParaRPr lang="en-US" dirty="0"/>
          </a:p>
        </p:txBody>
      </p:sp>
    </p:spTree>
    <p:extLst>
      <p:ext uri="{BB962C8B-B14F-4D97-AF65-F5344CB8AC3E}">
        <p14:creationId xmlns:p14="http://schemas.microsoft.com/office/powerpoint/2010/main" val="2920420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TSMO and asset</a:t>
            </a:r>
            <a:r>
              <a:rPr lang="en-US" baseline="0" dirty="0"/>
              <a:t> management have similar goals including optimizing the performance of existing assets. TSMO focuses on optimizing mobility, safety and reliability. Asset management focuses on optimizing the performance of assets.  </a:t>
            </a:r>
            <a:endParaRPr lang="en-US" dirty="0"/>
          </a:p>
          <a:p>
            <a:endParaRPr lang="en-US" dirty="0"/>
          </a:p>
          <a:p>
            <a:r>
              <a:rPr lang="en-US" dirty="0"/>
              <a:t>Agencies frequently</a:t>
            </a:r>
            <a:r>
              <a:rPr lang="en-US" baseline="0" dirty="0"/>
              <a:t> makes use of benefit cost ratio analysis to measure the effectiveness of TSMO or operational strategies. Agencies can use this B/C analysis to justify strategies selected and corresponding investments. Similarly, agencies can use life cycle planning and life cycle cost analysis to make investment decisions that take into account the asset‘s full life cycle and costs.     </a:t>
            </a:r>
          </a:p>
          <a:p>
            <a:endParaRPr lang="en-US" baseline="0" dirty="0"/>
          </a:p>
          <a:p>
            <a:r>
              <a:rPr lang="en-US" baseline="0" dirty="0"/>
              <a:t>Life cycle planning (LCP) is a strategy for managing an asset over its life to achieve a target level of performance while minimizing life cycle costs. </a:t>
            </a:r>
          </a:p>
          <a:p>
            <a:endParaRPr lang="en-US" baseline="0" dirty="0"/>
          </a:p>
          <a:p>
            <a:r>
              <a:rPr lang="en-US" baseline="0" dirty="0"/>
              <a:t>Life cycle cost analysis (LCCA) is a technique for comparing cost alternatives over the life cycle of a project, allowing agencies to minimize life cycle cost.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34</a:t>
            </a:fld>
            <a:endParaRPr lang="en-US" dirty="0"/>
          </a:p>
        </p:txBody>
      </p:sp>
    </p:spTree>
    <p:extLst>
      <p:ext uri="{BB962C8B-B14F-4D97-AF65-F5344CB8AC3E}">
        <p14:creationId xmlns:p14="http://schemas.microsoft.com/office/powerpoint/2010/main" val="1188875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buNone/>
            </a:pPr>
            <a:r>
              <a:rPr lang="en-US" sz="1200" dirty="0"/>
              <a:t>There are several areas where asset management and TSMO staff can collaborate. Some of these opportunities are listed on this slide and the next one.</a:t>
            </a:r>
          </a:p>
          <a:p>
            <a:pPr marL="0" indent="0">
              <a:lnSpc>
                <a:spcPct val="100000"/>
              </a:lnSpc>
              <a:spcBef>
                <a:spcPts val="600"/>
              </a:spcBef>
              <a:buNone/>
            </a:pPr>
            <a:endParaRPr lang="en-US" sz="1200" dirty="0"/>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t>Opportunities include the development of TAMPs that include ITS/TSMO assets. </a:t>
            </a:r>
            <a:r>
              <a:rPr lang="en-US" dirty="0">
                <a:solidFill>
                  <a:srgbClr val="FF0000"/>
                </a:solidFill>
              </a:rPr>
              <a:t>Increasingly, agency transportation asset management plans (TAMPs) are including TSMO-related assets. Opportunities also include</a:t>
            </a:r>
            <a:r>
              <a:rPr lang="en-US" sz="1200" dirty="0"/>
              <a:t> the development of TSMO plans that incorporate asset management, and collaboration with stakeholders on device specifications for systems/projects to ensure interoperability.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35</a:t>
            </a:fld>
            <a:endParaRPr lang="en-US" dirty="0"/>
          </a:p>
        </p:txBody>
      </p:sp>
    </p:spTree>
    <p:extLst>
      <p:ext uri="{BB962C8B-B14F-4D97-AF65-F5344CB8AC3E}">
        <p14:creationId xmlns:p14="http://schemas.microsoft.com/office/powerpoint/2010/main" val="2584300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TSMO programs are also adopting lifecycle planning and risk-based management concepts from asset management to</a:t>
            </a:r>
            <a:r>
              <a:rPr lang="en-US" baseline="0" dirty="0"/>
              <a:t> improve their programs. </a:t>
            </a:r>
            <a:r>
              <a:rPr lang="en-US" dirty="0">
                <a:solidFill>
                  <a:srgbClr val="FF0000"/>
                </a:solidFill>
              </a:rPr>
              <a:t>Additional opportunities to collaborate include coordination between several offices to plan</a:t>
            </a:r>
            <a:r>
              <a:rPr lang="en-US" baseline="0" dirty="0">
                <a:solidFill>
                  <a:srgbClr val="FF0000"/>
                </a:solidFill>
              </a:rPr>
              <a:t> funding necessary for routine maintenance of assets and funding the eventual replacement of the assets at the end of their life cycle.  Stakeholders from different offices can also collaborate to determine the appropriate technical specifications for devices needed in upcoming projects or deployments. </a:t>
            </a:r>
            <a:r>
              <a:rPr lang="en-US" baseline="0" dirty="0"/>
              <a:t>We are also seeing collaborative efforts with the creation of committees and working groups. It would be extremely beneficial to include the unit within the DOT responsible for creation of the TAMP document in these committees and working groups.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 </a:t>
            </a:r>
            <a:r>
              <a:rPr lang="en-US" dirty="0">
                <a:solidFill>
                  <a:srgbClr val="FF0000"/>
                </a:solidFill>
              </a:rPr>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36</a:t>
            </a:fld>
            <a:endParaRPr lang="en-US" dirty="0"/>
          </a:p>
        </p:txBody>
      </p:sp>
    </p:spTree>
    <p:extLst>
      <p:ext uri="{BB962C8B-B14F-4D97-AF65-F5344CB8AC3E}">
        <p14:creationId xmlns:p14="http://schemas.microsoft.com/office/powerpoint/2010/main" val="1702418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37</a:t>
            </a:fld>
            <a:endParaRPr lang="en-US" dirty="0"/>
          </a:p>
        </p:txBody>
      </p:sp>
    </p:spTree>
    <p:extLst>
      <p:ext uri="{BB962C8B-B14F-4D97-AF65-F5344CB8AC3E}">
        <p14:creationId xmlns:p14="http://schemas.microsoft.com/office/powerpoint/2010/main" val="3239515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Oregon DOT developed asset reports to identify project needs and evaluate asset condition trends. </a:t>
            </a:r>
            <a:r>
              <a:rPr lang="en-US" dirty="0"/>
              <a:t>The visual representation of the TSMO asset data has proven helpful to Oregon DOT. They can</a:t>
            </a:r>
            <a:r>
              <a:rPr lang="en-US" baseline="0" dirty="0"/>
              <a:t> more easily see asset conditions, which can be an input to future project selection decisions. </a:t>
            </a:r>
            <a:r>
              <a:rPr lang="en-US" dirty="0"/>
              <a:t>In the past, Oregon DOT had relied on observational and ad hoc asset assessments which created an inaccurate picture. Using additional</a:t>
            </a:r>
            <a:r>
              <a:rPr lang="en-US" baseline="0" dirty="0"/>
              <a:t> data sources allowed them a more complete and accurate assessment of their assets.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Map source: Email from Galen McGill, Oregon DOT.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38</a:t>
            </a:fld>
            <a:endParaRPr lang="en-US" dirty="0"/>
          </a:p>
        </p:txBody>
      </p:sp>
    </p:spTree>
    <p:extLst>
      <p:ext uri="{BB962C8B-B14F-4D97-AF65-F5344CB8AC3E}">
        <p14:creationId xmlns:p14="http://schemas.microsoft.com/office/powerpoint/2010/main" val="1233599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Oregon DOT tracks TSMO asset condition in a table format. The table, shown on the slide, lists Oregon’s TSMO asset classes and the percentage of each class that will go beyond the design life from years 2021 to 2028. This supports ODOT’s ability to plan for asset replacement.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initiated a new traffic signal condition rating methodology. Now, all signals in the State and their condition rating can be viewed on a map</a:t>
            </a:r>
            <a:r>
              <a:rPr lang="en-US" dirty="0"/>
              <a:t>.</a:t>
            </a:r>
          </a:p>
          <a:p>
            <a:endParaRPr lang="en-US" baseline="0" dirty="0"/>
          </a:p>
          <a:p>
            <a:r>
              <a:rPr lang="en-US" baseline="0" dirty="0"/>
              <a:t>Source: FHWA, </a:t>
            </a:r>
            <a:r>
              <a:rPr lang="en-US" i="1" baseline="0" dirty="0"/>
              <a:t>Organizing for TSMO, Case Study 3: Performance Measurement – Making Data-driven Transportation Decisions Using Performance Measures. </a:t>
            </a:r>
            <a:r>
              <a:rPr lang="en-US" i="0" baseline="0" dirty="0"/>
              <a:t>Available at:</a:t>
            </a:r>
          </a:p>
          <a:p>
            <a:r>
              <a:rPr lang="en-US" sz="1200" dirty="0">
                <a:hlinkClick r:id="rId3"/>
              </a:rPr>
              <a:t>https://ops.fhwa.dot.gov/publications/fhwahop19065/chapter_2.htm</a:t>
            </a:r>
            <a:endParaRPr lang="en-US" sz="1200"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39</a:t>
            </a:fld>
            <a:endParaRPr lang="en-US" dirty="0"/>
          </a:p>
        </p:txBody>
      </p:sp>
    </p:spTree>
    <p:extLst>
      <p:ext uri="{BB962C8B-B14F-4D97-AF65-F5344CB8AC3E}">
        <p14:creationId xmlns:p14="http://schemas.microsoft.com/office/powerpoint/2010/main" val="3482739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Nevada</a:t>
            </a:r>
            <a:r>
              <a:rPr lang="en-US" baseline="0" dirty="0"/>
              <a:t> DOT is one of several States that has incorporated ITS/TSMO assets into its TAMP. Nevada DOT incorporated these ITS assets because an assessment performed concluded these assets were a high priority to the department in managing traffic operation. The Nevada TAMP includes a broad range of ITS/TSMO assets such as CCTV cameras, dynamic message signs, and ramp meters.  </a:t>
            </a:r>
          </a:p>
          <a:p>
            <a:endParaRPr lang="en-US" baseline="0" dirty="0"/>
          </a:p>
          <a:p>
            <a:r>
              <a:rPr lang="en-US" baseline="0" dirty="0"/>
              <a:t>Source: Nevada DOT. (2019). Fully-Compliant Transportation Asset Management Plan, April 10, 2019. https://www.dot.nv.gov/doing-business/about-ndot/ndot-divisions/operations/maintenance-and-asset-management</a:t>
            </a:r>
            <a:r>
              <a:rPr lang="en-US" b="0" baseline="0" dirty="0"/>
              <a:t>, last accessed December 8, 2022.</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40</a:t>
            </a:fld>
            <a:endParaRPr lang="en-US" dirty="0"/>
          </a:p>
        </p:txBody>
      </p:sp>
    </p:spTree>
    <p:extLst>
      <p:ext uri="{BB962C8B-B14F-4D97-AF65-F5344CB8AC3E}">
        <p14:creationId xmlns:p14="http://schemas.microsoft.com/office/powerpoint/2010/main" val="114853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are State DOT’s adjusting and responding to these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 systems management and operations (TSMO) is a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TSMO relies on communications systems, sensors, and other technology and equipment.</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Asset</a:t>
            </a:r>
            <a:r>
              <a:rPr lang="en-US" baseline="0" dirty="0"/>
              <a:t> management is necessary for the success of TSMO.</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Asset management involves operating, maintaining, and improving assets using analysis to identify a sequence of actions to achieve good performance of assets over their life cycle. If assets are properly maintained at the appropriate time,</a:t>
            </a:r>
            <a:r>
              <a:rPr lang="en-US" sz="1200" b="0" kern="1200" baseline="0" dirty="0">
                <a:solidFill>
                  <a:schemeClr val="tx1"/>
                </a:solidFill>
                <a:effectLst/>
                <a:latin typeface="+mn-lt"/>
                <a:ea typeface="+mn-ea"/>
                <a:cs typeface="+mn-cs"/>
              </a:rPr>
              <a:t> their performance will be better and more reliable. This has a direct impact on the successful implementation of TSMO strategies.  Accurate travel times cannot be calculated using malfunctioning and uncalibrated vehicle detectors, and emergency and evacuation messages cannot be posted on non-functional highway advisory radios.   </a:t>
            </a:r>
            <a:r>
              <a:rPr lang="en-US" sz="1200" b="0" kern="1200" dirty="0">
                <a:solidFill>
                  <a:schemeClr val="tx1"/>
                </a:solidFill>
                <a:effectLst/>
                <a:latin typeface="+mn-lt"/>
                <a:ea typeface="+mn-ea"/>
                <a:cs typeface="+mn-cs"/>
              </a:rPr>
              <a:t> </a:t>
            </a:r>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a:t>
            </a:fld>
            <a:endParaRPr lang="en-US" dirty="0"/>
          </a:p>
        </p:txBody>
      </p:sp>
    </p:spTree>
    <p:extLst>
      <p:ext uri="{BB962C8B-B14F-4D97-AF65-F5344CB8AC3E}">
        <p14:creationId xmlns:p14="http://schemas.microsoft.com/office/powerpoint/2010/main" val="862209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and Asset Management are linked through Nevada DOT’s Transportation Asset Management Plan.</a:t>
            </a:r>
            <a:r>
              <a:rPr lang="en-US" baseline="0" dirty="0"/>
              <a:t> The </a:t>
            </a:r>
            <a:r>
              <a:rPr lang="en-US" dirty="0"/>
              <a:t>Nevada DOT TSMO program is referenced in the Nevada TAMP.</a:t>
            </a:r>
          </a:p>
          <a:p>
            <a:endParaRPr lang="en-US" dirty="0"/>
          </a:p>
          <a:p>
            <a:r>
              <a:rPr lang="en-US" dirty="0"/>
              <a:t>This figure</a:t>
            </a:r>
            <a:r>
              <a:rPr lang="en-US" baseline="0" dirty="0"/>
              <a:t> illustrates the links between the Nevada DOT TSMO program and existing Nevada DOT programs and plans, including the TAMP.   </a:t>
            </a:r>
          </a:p>
          <a:p>
            <a:endParaRPr lang="en-US" baseline="0" dirty="0"/>
          </a:p>
          <a:p>
            <a:r>
              <a:rPr lang="en-US" baseline="0" dirty="0"/>
              <a:t>Source: Nevada DOT. (2019). Fully-Compliant Transportation Asset Management Plan, April 10, 2019. https://www.dot.nv.gov/doing-business/about-ndot/ndot-divisions/operations/maintenance-and-asset-management</a:t>
            </a:r>
            <a:r>
              <a:rPr lang="en-US" b="0" baseline="0" dirty="0"/>
              <a:t>, last accessed December 8, 2022.</a:t>
            </a:r>
            <a:endParaRPr lang="en-US" dirty="0"/>
          </a:p>
          <a:p>
            <a:endParaRPr lang="en-US" baseline="0" dirty="0"/>
          </a:p>
          <a:p>
            <a:r>
              <a:rPr lang="en-US" baseline="0" dirty="0"/>
              <a:t>Nevada DOT. (2020). NDOT Statewide TSMO Program Plan, January 2020. https://transops.s3.amazonaws.com/uploaded_files/NDOT%20Statewide%20TSMO%20Program%20Plan%202020.pdf, last accessed December 8, 2022.</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NDOT = Nevada Department of Transportation, STP = statewide transportation plan, SCEMP = State Comprehensive Emergency Management Plan, TAMP = transportation asset management plan, ITS = intelligent transportation system, NDEM = Nevada Division of Emergency Management, UTIP = unified transportation investment plan, MPO = metropolitan planning organization, TBIP = transportation investment business plan, VMT = vehicle miles traveled, STIP = statewide transportation investment program.</a:t>
            </a:r>
          </a:p>
          <a:p>
            <a:endParaRPr lang="en-US" baseline="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41</a:t>
            </a:fld>
            <a:endParaRPr lang="en-US" dirty="0"/>
          </a:p>
        </p:txBody>
      </p:sp>
    </p:spTree>
    <p:extLst>
      <p:ext uri="{BB962C8B-B14F-4D97-AF65-F5344CB8AC3E}">
        <p14:creationId xmlns:p14="http://schemas.microsoft.com/office/powerpoint/2010/main" val="2926304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part of the inclusion of ITS/TSMO assets into the TAMP, Nevada had to articulate risk management, life-cycle planning, and performance monitoring plans for these assets. The pie chart on the slide shows the ITS asset inventory that is within Nevada DOT TAMP. </a:t>
            </a:r>
          </a:p>
          <a:p>
            <a:endParaRPr lang="en-US" baseline="0" dirty="0"/>
          </a:p>
          <a:p>
            <a:r>
              <a:rPr lang="en-US" baseline="0" dirty="0"/>
              <a:t>Source: Nevada DOT. (2019). Fully-Compliant Transportation Asset Management Plan, April 10, 2019. https://www.dot.nv.gov/doing-business/about-ndot/ndot-divisions/operations/maintenance-and-asset-management</a:t>
            </a:r>
            <a:r>
              <a:rPr lang="en-US" b="0" baseline="0" dirty="0"/>
              <a:t>, last accessed December 8, 2022.</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42</a:t>
            </a:fld>
            <a:endParaRPr lang="en-US" dirty="0"/>
          </a:p>
        </p:txBody>
      </p:sp>
    </p:spTree>
    <p:extLst>
      <p:ext uri="{BB962C8B-B14F-4D97-AF65-F5344CB8AC3E}">
        <p14:creationId xmlns:p14="http://schemas.microsoft.com/office/powerpoint/2010/main" val="319424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Connecticut DOT is one of several State DOTs including TSMO assets in their TAMPs. They are currently using device age as the performance criteria but are developing criteria based on condition of individual components within the traffic system. Additional </a:t>
            </a:r>
            <a:r>
              <a:rPr lang="en-US" baseline="0" dirty="0"/>
              <a:t>ITS assets were included in CTDOT”s most recent TAMP in 2022.</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sz="1200" dirty="0"/>
              <a:t>CTDOT. 2022 Highway Transportation Asset Management Plan. Available at: </a:t>
            </a:r>
            <a:r>
              <a:rPr lang="en-US" sz="1200" dirty="0">
                <a:hlinkClick r:id="rId3"/>
              </a:rPr>
              <a:t>https://portal.ct.gov/-/media/DOT/documents/dtam/Transportation-Asset-Management-Plan-FHWA-Certified-9302022.pdf</a:t>
            </a:r>
            <a:r>
              <a:rPr lang="en-US" sz="1200" dirty="0"/>
              <a:t>.  </a:t>
            </a:r>
          </a:p>
          <a:p>
            <a:endParaRPr lang="en-US" baseline="0" dirty="0"/>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43</a:t>
            </a:fld>
            <a:endParaRPr lang="en-US" dirty="0"/>
          </a:p>
        </p:txBody>
      </p:sp>
    </p:spTree>
    <p:extLst>
      <p:ext uri="{BB962C8B-B14F-4D97-AF65-F5344CB8AC3E}">
        <p14:creationId xmlns:p14="http://schemas.microsoft.com/office/powerpoint/2010/main" val="4249966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Connecticut DOT has created several committees and working groups as part of</a:t>
            </a:r>
            <a:r>
              <a:rPr lang="en-US" baseline="0" dirty="0"/>
              <a:t> the asset management effort. They have four different levels of participation, such as the </a:t>
            </a:r>
            <a:r>
              <a:rPr lang="en-US" sz="1200" dirty="0"/>
              <a:t>Transportation Asset Management Steering Committee,</a:t>
            </a:r>
            <a:r>
              <a:rPr lang="en-US" sz="1200" baseline="0" dirty="0"/>
              <a:t> the </a:t>
            </a:r>
            <a:r>
              <a:rPr lang="en-US" sz="1200" dirty="0"/>
              <a:t>Transportation Asset Management Group,</a:t>
            </a:r>
            <a:r>
              <a:rPr lang="en-US" sz="1200" baseline="0" dirty="0"/>
              <a:t> the </a:t>
            </a:r>
            <a:r>
              <a:rPr lang="en-US" sz="1200" dirty="0"/>
              <a:t>asset stewards and the asset working group.</a:t>
            </a:r>
            <a:r>
              <a:rPr lang="en-US" sz="1200" baseline="0" dirty="0"/>
              <a:t> Each group has a role and responsibilities as part of this task. </a:t>
            </a:r>
            <a:endParaRPr lang="en-US" sz="1200" dirty="0"/>
          </a:p>
          <a:p>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44</a:t>
            </a:fld>
            <a:endParaRPr lang="en-US" dirty="0"/>
          </a:p>
        </p:txBody>
      </p:sp>
    </p:spTree>
    <p:extLst>
      <p:ext uri="{BB962C8B-B14F-4D97-AF65-F5344CB8AC3E}">
        <p14:creationId xmlns:p14="http://schemas.microsoft.com/office/powerpoint/2010/main" val="3733656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Utah DOT has</a:t>
            </a:r>
            <a:r>
              <a:rPr lang="en-US" baseline="0" dirty="0"/>
              <a:t> included ITS and signal assets in its 2019 TAMP and the program has established performance measures for its assets.  The draft 2022 TAMP includes ITS assets such as </a:t>
            </a:r>
            <a:r>
              <a:rPr lang="en-US" sz="1800" baseline="0" dirty="0">
                <a:effectLst/>
                <a:latin typeface="Segoe UI" panose="020B0502040204020203" pitchFamily="34" charset="0"/>
                <a:cs typeface="Segoe UI" panose="020B0502040204020203" pitchFamily="34" charset="0"/>
              </a:rPr>
              <a:t>r</a:t>
            </a:r>
            <a:r>
              <a:rPr lang="en-US" sz="1800" dirty="0">
                <a:effectLst/>
                <a:latin typeface="Segoe UI" panose="020B0502040204020203" pitchFamily="34" charset="0"/>
                <a:ea typeface="Calibri" panose="020F0502020204030204" pitchFamily="34" charset="0"/>
                <a:cs typeface="Segoe UI" panose="020B0502040204020203" pitchFamily="34" charset="0"/>
              </a:rPr>
              <a:t>amp meters, variable message signs, traffic monitoring stations, CCTV cameras, express lanes systems, road weather information systems, communication switches and other devices, and the supporting infrastructure for these devices. The 2022 TAMP will include all Tier 1 and Tier 2 assets.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45</a:t>
            </a:fld>
            <a:endParaRPr lang="en-US" dirty="0"/>
          </a:p>
        </p:txBody>
      </p:sp>
    </p:spTree>
    <p:extLst>
      <p:ext uri="{BB962C8B-B14F-4D97-AF65-F5344CB8AC3E}">
        <p14:creationId xmlns:p14="http://schemas.microsoft.com/office/powerpoint/2010/main" val="4054279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Utah DOT has</a:t>
            </a:r>
            <a:r>
              <a:rPr lang="en-US" baseline="0" dirty="0"/>
              <a:t> included ITS and signal assets are included in Utah DOT’s highest tier, Tier 1. This is because of their higher value, higher programmatic risk, and importance to UDOT’s strategic direction. </a:t>
            </a:r>
          </a:p>
          <a:p>
            <a:endParaRPr lang="en-US" baseline="0" dirty="0"/>
          </a:p>
          <a:p>
            <a:r>
              <a:rPr lang="en-US" baseline="0" dirty="0"/>
              <a:t>Utah DOT has asset condition performance targets for ITS and signals, as described on the slide.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46</a:t>
            </a:fld>
            <a:endParaRPr lang="en-US" dirty="0"/>
          </a:p>
        </p:txBody>
      </p:sp>
    </p:spTree>
    <p:extLst>
      <p:ext uri="{BB962C8B-B14F-4D97-AF65-F5344CB8AC3E}">
        <p14:creationId xmlns:p14="http://schemas.microsoft.com/office/powerpoint/2010/main" val="4082031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Utah DOT monitors</a:t>
            </a:r>
            <a:r>
              <a:rPr lang="en-US" baseline="0" dirty="0"/>
              <a:t> assets in real time and has a maintenance ticketing system in place for repairs.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47</a:t>
            </a:fld>
            <a:endParaRPr lang="en-US" dirty="0"/>
          </a:p>
        </p:txBody>
      </p:sp>
    </p:spTree>
    <p:extLst>
      <p:ext uri="{BB962C8B-B14F-4D97-AF65-F5344CB8AC3E}">
        <p14:creationId xmlns:p14="http://schemas.microsoft.com/office/powerpoint/2010/main" val="1632301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over 2,500 traffic signals to operate and maintain, NJ</a:t>
            </a:r>
            <a:r>
              <a:rPr lang="en-US" baseline="0" dirty="0"/>
              <a:t> DOT wanted to use a data-driven approach to make improvements to their traffic signal system. In addition to a management system, the agency also wanted a create a long-term capital-improvement program that would fund signalized intersection upgrades for a period greater than 10 years.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48</a:t>
            </a:fld>
            <a:endParaRPr lang="en-US" dirty="0"/>
          </a:p>
        </p:txBody>
      </p:sp>
    </p:spTree>
    <p:extLst>
      <p:ext uri="{BB962C8B-B14F-4D97-AF65-F5344CB8AC3E}">
        <p14:creationId xmlns:p14="http://schemas.microsoft.com/office/powerpoint/2010/main" val="3642052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NJDOT created Classification of Arterial System Technology for New Jersey (COAST-NJ) as a way to make strategic</a:t>
            </a:r>
            <a:r>
              <a:rPr lang="en-US" baseline="0" dirty="0"/>
              <a:t> and systematic improvements to their traffic signal system. The </a:t>
            </a:r>
            <a:r>
              <a:rPr lang="en-US" sz="1200" dirty="0"/>
              <a:t>COAST-NJ</a:t>
            </a:r>
            <a:r>
              <a:rPr lang="en-US" sz="1200" baseline="0" dirty="0"/>
              <a:t> </a:t>
            </a:r>
            <a:r>
              <a:rPr lang="en-US" sz="1200" dirty="0"/>
              <a:t>tool provides recommendations for strategic and systematic improvement of NJDOT’s signals. </a:t>
            </a:r>
            <a:r>
              <a:rPr lang="en-US" sz="1200" baseline="0" dirty="0"/>
              <a:t> </a:t>
            </a:r>
            <a:r>
              <a:rPr lang="en-US" dirty="0"/>
              <a:t>The tool evaluates the highway segments statewide using the same criteria, prioritizes the segments, and recommends the</a:t>
            </a:r>
            <a:r>
              <a:rPr lang="en-US" baseline="0" dirty="0"/>
              <a:t> type of signal improvement. </a:t>
            </a:r>
            <a:r>
              <a:rPr lang="en-US" dirty="0"/>
              <a:t>Improvements can run the gamut from signal timing changes to adaptive system improvements. These process improvements have provided another benefit, helping with designing future projects that include ITS infrastructure.  Image shows a screenshot of the analysis tool.</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49</a:t>
            </a:fld>
            <a:endParaRPr lang="en-US" dirty="0"/>
          </a:p>
        </p:txBody>
      </p:sp>
    </p:spTree>
    <p:extLst>
      <p:ext uri="{BB962C8B-B14F-4D97-AF65-F5344CB8AC3E}">
        <p14:creationId xmlns:p14="http://schemas.microsoft.com/office/powerpoint/2010/main" val="216661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 DOT has created several plans that are integrated including a TAMP plan,</a:t>
            </a:r>
            <a:r>
              <a:rPr lang="en-US" baseline="0" dirty="0"/>
              <a:t> an asset management plan and TSMO plans. They are one of the States that have included ITS/TSMO assets in their TAMP.</a:t>
            </a:r>
            <a:r>
              <a:rPr lang="en-US" dirty="0"/>
              <a:t> </a:t>
            </a:r>
            <a:r>
              <a:rPr lang="en-US" sz="2800" dirty="0"/>
              <a:t>Examples of ITS and TSMO Assets in the Minnesota TAMP include:</a:t>
            </a:r>
          </a:p>
          <a:p>
            <a:pPr marL="800100" lvl="1" indent="-342900">
              <a:buFont typeface="Arial" panose="020B0604020202020204" pitchFamily="34" charset="0"/>
              <a:buChar char="•"/>
            </a:pPr>
            <a:r>
              <a:rPr lang="en-US" sz="2400" dirty="0"/>
              <a:t>Traffic monitoring cameras</a:t>
            </a:r>
          </a:p>
          <a:p>
            <a:pPr marL="800100" lvl="1" indent="-342900">
              <a:buFont typeface="Arial" panose="020B0604020202020204" pitchFamily="34" charset="0"/>
              <a:buChar char="•"/>
            </a:pPr>
            <a:r>
              <a:rPr lang="en-US" sz="2400" dirty="0"/>
              <a:t>Dynamic message signs</a:t>
            </a:r>
          </a:p>
          <a:p>
            <a:pPr marL="800100" lvl="1" indent="-342900">
              <a:buFont typeface="Arial" panose="020B0604020202020204" pitchFamily="34" charset="0"/>
              <a:buChar char="•"/>
            </a:pPr>
            <a:r>
              <a:rPr lang="en-US" sz="2400" dirty="0"/>
              <a:t>Signals</a:t>
            </a:r>
          </a:p>
          <a:p>
            <a:pPr marL="800100" lvl="1" indent="-342900">
              <a:buFont typeface="Arial" panose="020B0604020202020204" pitchFamily="34" charset="0"/>
              <a:buChar char="•"/>
            </a:pPr>
            <a:r>
              <a:rPr lang="en-US" sz="2400" dirty="0"/>
              <a:t>Fiber communication network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Minnesota DOT. (July 2022). </a:t>
            </a:r>
            <a:r>
              <a:rPr lang="en-US" i="1" dirty="0"/>
              <a:t>2022 Minnesota Transportation Asset Management Plan</a:t>
            </a:r>
            <a:r>
              <a:rPr lang="en-US" dirty="0"/>
              <a:t>. https://www.dot.state.mn.us/assetmanagement/tamp.html, last accessed December 12, 2022.</a:t>
            </a:r>
            <a:r>
              <a:rPr lang="en-US" baseline="0" dirty="0"/>
              <a:t>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50</a:t>
            </a:fld>
            <a:endParaRPr lang="en-US" dirty="0"/>
          </a:p>
        </p:txBody>
      </p:sp>
    </p:spTree>
    <p:extLst>
      <p:ext uri="{BB962C8B-B14F-4D97-AF65-F5344CB8AC3E}">
        <p14:creationId xmlns:p14="http://schemas.microsoft.com/office/powerpoint/2010/main" val="277814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TSMO and asset</a:t>
            </a:r>
            <a:r>
              <a:rPr lang="en-US" baseline="0" dirty="0"/>
              <a:t> management have similar goals including optimizing the performance of existing assets. TSMO focuses on optimizing mobility, safety and reliability. Asset management focuses on optimizing the performance of assets.  </a:t>
            </a:r>
            <a:endParaRPr lang="en-US" dirty="0"/>
          </a:p>
          <a:p>
            <a:endParaRPr lang="en-US" dirty="0"/>
          </a:p>
          <a:p>
            <a:r>
              <a:rPr lang="en-US" dirty="0"/>
              <a:t>Agencies frequently</a:t>
            </a:r>
            <a:r>
              <a:rPr lang="en-US" baseline="0" dirty="0"/>
              <a:t> makes use of benefit cost ratio analysis to measure the effectiveness of TSMO or operational strategies. Agencies can use this B/C analysis to justify strategies selected and corresponding investments. Similarly, agencies can use life cycle planning and life cycle cost analysis to make investment decisions that take into account the asset‘s full life cycle and costs.     </a:t>
            </a:r>
          </a:p>
          <a:p>
            <a:endParaRPr lang="en-US" baseline="0" dirty="0"/>
          </a:p>
          <a:p>
            <a:r>
              <a:rPr lang="en-US" baseline="0" dirty="0"/>
              <a:t>Life cycle planning (LCP) is a strategy for managing an asset over its life to achieve a target level of performance while minimizing life cycle costs. </a:t>
            </a:r>
          </a:p>
          <a:p>
            <a:endParaRPr lang="en-US" baseline="0" dirty="0"/>
          </a:p>
          <a:p>
            <a:r>
              <a:rPr lang="en-US" baseline="0" dirty="0"/>
              <a:t>Life cycle cost analysis (LCCA) is a technique for comparing cost alternatives over the life cycle of a project, allowing agencies to minimize life cycle cost.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a:t>
            </a:fld>
            <a:endParaRPr lang="en-US" dirty="0"/>
          </a:p>
        </p:txBody>
      </p:sp>
    </p:spTree>
    <p:extLst>
      <p:ext uri="{BB962C8B-B14F-4D97-AF65-F5344CB8AC3E}">
        <p14:creationId xmlns:p14="http://schemas.microsoft.com/office/powerpoint/2010/main" val="3820308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Minnesota DOT has benchmarked ITS asset conditions, established targets, and calculated investment required to achieve targets. It has also evaluated risks and developed mitigation strategies to better manage asset health. This slide shows a portion of the condition, targets and investments to achieve targets table for ITS assets in the Minnesota DOT TAMP.</a:t>
            </a:r>
            <a:r>
              <a:rPr lang="en-US" baseline="0" dirty="0"/>
              <a:t> As you can see, a significant investments required to bring these ITS assets to the 10-year target.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Minnesota DOT. (July 2022). </a:t>
            </a:r>
            <a:r>
              <a:rPr lang="en-US" i="1" dirty="0"/>
              <a:t>2022 Minnesota Transportation Asset Management Plan</a:t>
            </a:r>
            <a:r>
              <a:rPr lang="en-US" dirty="0"/>
              <a:t>. https://www.dot.state.mn.us/assetmanagement/tamp.html, last accessed December 12, 2022.</a:t>
            </a:r>
            <a:r>
              <a:rPr lang="en-US" baseline="0" dirty="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51</a:t>
            </a:fld>
            <a:endParaRPr lang="en-US" dirty="0"/>
          </a:p>
        </p:txBody>
      </p:sp>
    </p:spTree>
    <p:extLst>
      <p:ext uri="{BB962C8B-B14F-4D97-AF65-F5344CB8AC3E}">
        <p14:creationId xmlns:p14="http://schemas.microsoft.com/office/powerpoint/2010/main" val="14929272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California Transportation Asset Management Plan incorporates a variety of assets including TSMO-related assets such as vehicle detection systems, ramp meters, dynamic message signs, fiber-optic lines, and transportation management center software. Transportation management systems (TMS) is one of four primary asset classes in the California DOT (Caltrans) asset management plan.</a:t>
            </a:r>
            <a:r>
              <a:rPr lang="en-US" baseline="0" dirty="0"/>
              <a:t> Caltrans</a:t>
            </a:r>
            <a:r>
              <a:rPr lang="en-US" dirty="0"/>
              <a:t> uses the term transportation management</a:t>
            </a:r>
            <a:r>
              <a:rPr lang="en-US" baseline="0" dirty="0"/>
              <a:t> systems (TMS) to mean a broad class of technology assets on the highway that help to improve operational efficiency and user interaction. ITS is considered a subset of TMS. The Caltrans TAMP recognizes that TMS assets enhance safety, improve communications, and reduce traveler delay, although not all TMS assets are included in the TAMP. </a:t>
            </a:r>
          </a:p>
          <a:p>
            <a:endParaRPr lang="en-US" baseline="0" dirty="0"/>
          </a:p>
          <a:p>
            <a:r>
              <a:rPr lang="en-US" baseline="0" dirty="0"/>
              <a:t>Source: Caltrans. (July 2022). </a:t>
            </a:r>
            <a:r>
              <a:rPr lang="en-US" i="1" baseline="0" dirty="0"/>
              <a:t>California Transportation Asset Management Plan.</a:t>
            </a:r>
            <a:r>
              <a:rPr lang="en-US" baseline="0" dirty="0"/>
              <a:t> https://dot.ca.gov/programs/asset-management/california-transportation-asset-management-plan, last accessed December 12, 2022.</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52</a:t>
            </a:fld>
            <a:endParaRPr lang="en-US" dirty="0"/>
          </a:p>
        </p:txBody>
      </p:sp>
    </p:spTree>
    <p:extLst>
      <p:ext uri="{BB962C8B-B14F-4D97-AF65-F5344CB8AC3E}">
        <p14:creationId xmlns:p14="http://schemas.microsoft.com/office/powerpoint/2010/main" val="1862943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Caltrans also has a</a:t>
            </a:r>
            <a:r>
              <a:rPr lang="en-US" baseline="0" dirty="0"/>
              <a:t> formal needs assessment approach that is documented in their TAMP. The approach has five steps, as illustrated on the slide. Caltrans first inventories all of its assets on the State highway system. It then establishes the baseline condition for the assets and the projected future condition of each asset. In the third step, Caltrans establishes the targets of desired state of repair or performance. It then conducts a gap analysis between the projected condition of the asset and its target. Finally, in step five, Caltrans estimates how much it will cost to close the gap between projected and target condition or performance. This approach helps Caltrans define program areas and the costs that are required to achieve its condition and performance targets.</a:t>
            </a:r>
          </a:p>
          <a:p>
            <a:endParaRPr lang="en-US" baseline="0" dirty="0"/>
          </a:p>
          <a:p>
            <a:r>
              <a:rPr lang="en-US" baseline="0" dirty="0"/>
              <a:t>Caltrans recognizes that it still has further to go in terms of developing a needs assessment approach or associated funding mechanism for ALL TSMO-related assets. One challenge is a broader understanding and acceptance of what defines a TSMO asset.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Caltrans. (July 2022). </a:t>
            </a:r>
            <a:r>
              <a:rPr lang="en-US" i="1" baseline="0" dirty="0"/>
              <a:t>California Transportation Asset Management Plan.</a:t>
            </a:r>
            <a:r>
              <a:rPr lang="en-US" baseline="0" dirty="0"/>
              <a:t> https://dot.ca.gov/programs/asset-management/california-transportation-asset-management-plan, last accessed December 12, 2022.</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53</a:t>
            </a:fld>
            <a:endParaRPr lang="en-US" dirty="0"/>
          </a:p>
        </p:txBody>
      </p:sp>
    </p:spTree>
    <p:extLst>
      <p:ext uri="{BB962C8B-B14F-4D97-AF65-F5344CB8AC3E}">
        <p14:creationId xmlns:p14="http://schemas.microsoft.com/office/powerpoint/2010/main" val="515138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54</a:t>
            </a:fld>
            <a:endParaRPr lang="en-US" dirty="0"/>
          </a:p>
        </p:txBody>
      </p:sp>
    </p:spTree>
    <p:extLst>
      <p:ext uri="{BB962C8B-B14F-4D97-AF65-F5344CB8AC3E}">
        <p14:creationId xmlns:p14="http://schemas.microsoft.com/office/powerpoint/2010/main" val="6650046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a:t>
            </a:r>
            <a:r>
              <a:rPr lang="en-US" baseline="0" dirty="0"/>
              <a:t> assets are very different from assets normally addressed in asset management efforts, such as pavements and bridges. The life cycles for ITS/TSMO assets are very different and not well documented. A solution to that is having States initiate or continue inventory and documentation efforts for their ITS/TSMO assets. In time, data necessary to determine life cycles will become available. It may also be helpful to gather data from peer agencies using similar systems. </a:t>
            </a:r>
            <a:r>
              <a:rPr lang="en-US" dirty="0"/>
              <a:t>Many agencies do</a:t>
            </a:r>
            <a:r>
              <a:rPr lang="en-US" baseline="0" dirty="0"/>
              <a:t> not have the data they need to make financial decisions related to maintenance, operations, and replacement of assets. With asset management efforts in place and historical data for devices, States will be able to make better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r>
              <a:rPr lang="en-US" baseline="0" dirty="0"/>
              <a:t>Another challenge with TSMO assets is that manufacturer specifications may be fairly conservative, and assets may actually last longer than manufacturer estimates. As with the previous challenge, documenting and inventorying the assets can help define their lifecycle.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55</a:t>
            </a:fld>
            <a:endParaRPr lang="en-US" dirty="0"/>
          </a:p>
        </p:txBody>
      </p:sp>
    </p:spTree>
    <p:extLst>
      <p:ext uri="{BB962C8B-B14F-4D97-AF65-F5344CB8AC3E}">
        <p14:creationId xmlns:p14="http://schemas.microsoft.com/office/powerpoint/2010/main" val="2580824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assets are very different from pavement</a:t>
            </a:r>
            <a:r>
              <a:rPr lang="en-US" baseline="0" dirty="0"/>
              <a:t> and bridge assets. Because TSMO assets have a technology focus, their life cycles are shorter than other assets. Unique issues with TSMO asset obsolescence and deterioration curves are not always known ahead of time. By inventorying the TSMO assets and documenting their performance, agencies can help determine their life cycles and use this information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TSMO assets have unique issues with obsolescence due to more rapid technology updates than traditional transportation infrastructure. Agencies can work with technology manufacturers to better understand how long the technology may be supported (e.g., computer systems can receive manufacturer updates). </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56</a:t>
            </a:fld>
            <a:endParaRPr lang="en-US" dirty="0"/>
          </a:p>
        </p:txBody>
      </p:sp>
    </p:spTree>
    <p:extLst>
      <p:ext uri="{BB962C8B-B14F-4D97-AF65-F5344CB8AC3E}">
        <p14:creationId xmlns:p14="http://schemas.microsoft.com/office/powerpoint/2010/main" val="406435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States have difficulty finding funding to properly maintain TSMO assets over time. The recurring nature of these expenses makes maintenance and replacement challenging. As a solution, staff should confirm leadership’s understanding of the importance of funding maintenance for the assets required for TSMO. Optionally, agencies can set aside funding specifically for the maintenance and operations of TSMO-related assets.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57</a:t>
            </a:fld>
            <a:endParaRPr lang="en-US" dirty="0"/>
          </a:p>
        </p:txBody>
      </p:sp>
    </p:spTree>
    <p:extLst>
      <p:ext uri="{BB962C8B-B14F-4D97-AF65-F5344CB8AC3E}">
        <p14:creationId xmlns:p14="http://schemas.microsoft.com/office/powerpoint/2010/main" val="1753473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DOTs usually own assets</a:t>
            </a:r>
            <a:r>
              <a:rPr lang="en-US" baseline="0" dirty="0"/>
              <a:t> but turn over maintenance efforts to other agencies, placing key information outside of the agencies’ domain. In a State or region, ITS assets—and especially signals—often have different owners, operators, or maintainers. This makes managing those assets a challenge. Agencies will need to work collaboratively with the maintaining agencies to keep abreast of maintenance and operations issues of the infrastructure. States can also look to execute agreements with other agencies to define responsibilities and expectations.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58</a:t>
            </a:fld>
            <a:endParaRPr lang="en-US" dirty="0"/>
          </a:p>
        </p:txBody>
      </p:sp>
    </p:spTree>
    <p:extLst>
      <p:ext uri="{BB962C8B-B14F-4D97-AF65-F5344CB8AC3E}">
        <p14:creationId xmlns:p14="http://schemas.microsoft.com/office/powerpoint/2010/main" val="1503599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assets are</a:t>
            </a:r>
            <a:r>
              <a:rPr lang="en-US" baseline="0" dirty="0"/>
              <a:t> more technology focused, so their planning horizon is more immediate. Many devices are already technologically obsolete within the typical 10-year planning window used by asset managers. This timescale is quite a bit shorter than the timescales for other transportation assets. To address this, agencies can adjust their asset management plans to accommodate this timeframe. </a:t>
            </a:r>
          </a:p>
          <a:p>
            <a:endParaRPr lang="en-US" sz="1200" baseline="0" dirty="0"/>
          </a:p>
          <a:p>
            <a:r>
              <a:rPr lang="en-US" sz="1200" baseline="0" dirty="0"/>
              <a:t>The regional ITS architecture is also a useful tool in identifying and tracking TSMO-related assets in a State or region. If it is not updated regularly, it’s difficult to use the regional ITS architecture as intended. By updating it frequently, asset managers and TSMO staff can make the asset management process for TSMO assets more comprehensive and time efficient.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59</a:t>
            </a:fld>
            <a:endParaRPr lang="en-US" dirty="0"/>
          </a:p>
        </p:txBody>
      </p:sp>
    </p:spTree>
    <p:extLst>
      <p:ext uri="{BB962C8B-B14F-4D97-AF65-F5344CB8AC3E}">
        <p14:creationId xmlns:p14="http://schemas.microsoft.com/office/powerpoint/2010/main" val="1060656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60</a:t>
            </a:fld>
            <a:endParaRPr lang="en-US" dirty="0"/>
          </a:p>
        </p:txBody>
      </p:sp>
    </p:spTree>
    <p:extLst>
      <p:ext uri="{BB962C8B-B14F-4D97-AF65-F5344CB8AC3E}">
        <p14:creationId xmlns:p14="http://schemas.microsoft.com/office/powerpoint/2010/main" val="104546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TSMO strategies, which are usually technological</a:t>
            </a:r>
            <a:r>
              <a:rPr lang="en-US" baseline="0" dirty="0"/>
              <a:t> in nature, many times require the installation of hardware, equipment, and systems.  Examples include installation of dynamic message signs as part of traveler information systems and installation of vehicle detectors as part of a variable speed limit deployment.  Both these example deployments help provide for safe, efficient, and reliable mobility.</a:t>
            </a:r>
            <a:endParaRPr lang="en-US" dirty="0"/>
          </a:p>
          <a:p>
            <a:endParaRPr lang="en-US" dirty="0"/>
          </a:p>
          <a:p>
            <a:r>
              <a:rPr lang="en-US" dirty="0"/>
              <a:t>The principle</a:t>
            </a:r>
            <a:r>
              <a:rPr lang="en-US" baseline="0" dirty="0"/>
              <a:t> behind TSMO, similar to Asset Management, is to optimize the use of existing assets. This optimization can result in longer life cycles for assets already in use and help agencies avoid major expenditures related to capacity improvements.  Incorporating these TSMO assets into asset management plans is recognition of the critical role these assets play in transportation network management and system performance.</a:t>
            </a:r>
          </a:p>
          <a:p>
            <a:endParaRPr lang="en-US" baseline="0" dirty="0"/>
          </a:p>
          <a:p>
            <a:r>
              <a:rPr lang="en-US" baseline="0" dirty="0"/>
              <a:t>TSMO champions who are familiar with asset specifications and history of device performance can be instrumental in efforts to extend asset lifecycle and can provide the technical knowledge needed to plan for routine maintenance and eventual replacement of devices.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a:t>
            </a:fld>
            <a:endParaRPr lang="en-US" dirty="0"/>
          </a:p>
        </p:txBody>
      </p:sp>
    </p:spTree>
    <p:extLst>
      <p:ext uri="{BB962C8B-B14F-4D97-AF65-F5344CB8AC3E}">
        <p14:creationId xmlns:p14="http://schemas.microsoft.com/office/powerpoint/2010/main" val="21246918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initial step,</a:t>
            </a:r>
            <a:r>
              <a:rPr lang="en-US" baseline="0" dirty="0"/>
              <a:t> TSMO and asset management staffs can begin discussions on how to approach managing TSMO assets. </a:t>
            </a:r>
            <a:r>
              <a:rPr lang="en-US" dirty="0"/>
              <a:t>Agencies that have not initiated asset</a:t>
            </a:r>
            <a:r>
              <a:rPr lang="en-US" baseline="0" dirty="0"/>
              <a:t> management efforts should start, and those already in process can work towards improving inventory and documentation efforts. Agencies can create a comprehensive inventory of TSMO assets in the State in preparation for including TSMO assets in the next update of the TAMP. TSMO and asset management staffs can work together to establish performance measures and key indicators for TSMO assets. Agencies can also begin to track the performance of TSMO assets in real time, including device uptime and system performance.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61</a:t>
            </a:fld>
            <a:endParaRPr lang="en-US" dirty="0"/>
          </a:p>
        </p:txBody>
      </p:sp>
    </p:spTree>
    <p:extLst>
      <p:ext uri="{BB962C8B-B14F-4D97-AF65-F5344CB8AC3E}">
        <p14:creationId xmlns:p14="http://schemas.microsoft.com/office/powerpoint/2010/main" val="1469778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t>
            </a:r>
            <a:r>
              <a:rPr lang="en-US" baseline="0" dirty="0"/>
              <a:t> the next year or more, it will be helpful to update the regional ITS architecture to use as a tool in managing TSMO assets. This will also support including TSMO assets in the next update of the TAMP. Additionally, asset management for TSMO assets should be a consideration in the development of TSMO program plans. Finally, TSMO and asset management staff can work together to actively manage TSMO assets cost efficiently while preserving or improving the condition of those assets and system performance as well as managing risk.</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62</a:t>
            </a:fld>
            <a:endParaRPr lang="en-US" dirty="0"/>
          </a:p>
        </p:txBody>
      </p:sp>
    </p:spTree>
    <p:extLst>
      <p:ext uri="{BB962C8B-B14F-4D97-AF65-F5344CB8AC3E}">
        <p14:creationId xmlns:p14="http://schemas.microsoft.com/office/powerpoint/2010/main" val="434788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slide is a list of resources from FHWA that may be helpful in learning more about TSMO, asset management, and the connection between the two.</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63</a:t>
            </a:fld>
            <a:endParaRPr lang="en-US" dirty="0"/>
          </a:p>
        </p:txBody>
      </p:sp>
    </p:spTree>
    <p:extLst>
      <p:ext uri="{BB962C8B-B14F-4D97-AF65-F5344CB8AC3E}">
        <p14:creationId xmlns:p14="http://schemas.microsoft.com/office/powerpoint/2010/main" val="236177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The principle</a:t>
            </a:r>
            <a:r>
              <a:rPr lang="en-US" baseline="0" dirty="0">
                <a:solidFill>
                  <a:srgbClr val="FFFF00"/>
                </a:solidFill>
              </a:rPr>
              <a:t> behind TSMO, similar to Asset Management, is to optimize the use of existing assets. </a:t>
            </a:r>
          </a:p>
          <a:p>
            <a:endParaRPr lang="en-US" baseline="0" dirty="0">
              <a:solidFill>
                <a:srgbClr val="FFFF00"/>
              </a:solidFill>
            </a:endParaRPr>
          </a:p>
          <a:p>
            <a:r>
              <a:rPr lang="en-US" baseline="0" dirty="0">
                <a:solidFill>
                  <a:srgbClr val="FFFF00"/>
                </a:solidFill>
              </a:rPr>
              <a:t>Assets that have been maintained and rehabilitated in a timely fashion will perform better and for longer periods of time. Replacement of these assets can thus be delayed, reducing agency expenditures.</a:t>
            </a:r>
          </a:p>
          <a:p>
            <a:endParaRPr lang="en-US" baseline="0" dirty="0">
              <a:solidFill>
                <a:srgbClr val="FFFF00"/>
              </a:solidFill>
            </a:endParaRPr>
          </a:p>
          <a:p>
            <a:r>
              <a:rPr lang="en-US" baseline="0" dirty="0">
                <a:solidFill>
                  <a:srgbClr val="FFFF00"/>
                </a:solidFill>
              </a:rPr>
              <a:t>Although the definition of an asset in </a:t>
            </a:r>
            <a:r>
              <a:rPr lang="en-US" sz="1800" dirty="0">
                <a:effectLst/>
                <a:latin typeface="Calibri" panose="020F0502020204030204" pitchFamily="34" charset="0"/>
                <a:ea typeface="Calibri" panose="020F0502020204030204" pitchFamily="34" charset="0"/>
              </a:rPr>
              <a:t>23 CFR 515 </a:t>
            </a:r>
            <a:r>
              <a:rPr lang="en-US" sz="1800" baseline="0" dirty="0">
                <a:solidFill>
                  <a:srgbClr val="FFFF00"/>
                </a:solidFill>
                <a:effectLst/>
                <a:latin typeface="Calibri" panose="020F0502020204030204" pitchFamily="34" charset="0"/>
                <a:ea typeface="Calibri" panose="020F0502020204030204" pitchFamily="34" charset="0"/>
              </a:rPr>
              <a:t>does not include capacity, TSMO and asset management professionals may find it helpful to think of it this way. They may use the analogy of capacity as an asset to help make the business case for TSMO to senior agency leadership who may prioritize asset management. </a:t>
            </a:r>
            <a:endParaRPr lang="en-US" baseline="0" dirty="0">
              <a:solidFill>
                <a:srgbClr val="FFFF00"/>
              </a:solidFill>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8</a:t>
            </a:fld>
            <a:endParaRPr lang="en-US" dirty="0"/>
          </a:p>
        </p:txBody>
      </p:sp>
    </p:spTree>
    <p:extLst>
      <p:ext uri="{BB962C8B-B14F-4D97-AF65-F5344CB8AC3E}">
        <p14:creationId xmlns:p14="http://schemas.microsoft.com/office/powerpoint/2010/main" val="353715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Knowledge of TSMO asset performance </a:t>
            </a:r>
            <a:r>
              <a:rPr lang="en-US" baseline="0" dirty="0"/>
              <a:t>history and information such as mean time between failures (MTBF) helps agencies make better decisions regarding devices to deploy in the future. </a:t>
            </a:r>
            <a:r>
              <a:rPr lang="en-US" sz="1200" dirty="0"/>
              <a:t>TSMO can help asset managers better address assets that matter for real-time operations by answering questions that help prioritize, coordinate, and facilitate maintenance and project development. </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9</a:t>
            </a:fld>
            <a:endParaRPr lang="en-US" dirty="0"/>
          </a:p>
        </p:txBody>
      </p:sp>
    </p:spTree>
    <p:extLst>
      <p:ext uri="{BB962C8B-B14F-4D97-AF65-F5344CB8AC3E}">
        <p14:creationId xmlns:p14="http://schemas.microsoft.com/office/powerpoint/2010/main" val="135302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800" dirty="0"/>
              <a:t>Asset management is critical for a successful TSMO program. The ability of TSMO to help achieve an agency’s performance outcomes depends on the effective management of transportation assets. This i</a:t>
            </a:r>
            <a:r>
              <a:rPr lang="en-US" sz="2400" dirty="0"/>
              <a:t>ncludes both major infrastructure (e.g., roads, bridges) and TSMO-specific assets (e.g., signals, dynamic message signs, managed lane indicators, communications systems, and other technology). </a:t>
            </a:r>
            <a:r>
              <a:rPr lang="en-US" sz="2400" b="0" kern="1200" baseline="0" dirty="0">
                <a:solidFill>
                  <a:schemeClr val="tx1"/>
                </a:solidFill>
                <a:effectLst/>
                <a:latin typeface="+mn-lt"/>
                <a:ea typeface="+mn-ea"/>
                <a:cs typeface="+mn-cs"/>
              </a:rPr>
              <a:t>Ramp metering cannot be implemented successfully if multiple vehicle detectors on the freeway are not functioning properly, and lane closure and route detour information cannot be provided to the traveling public if dynamic message signs are not functioning.</a:t>
            </a:r>
            <a:endParaRPr lang="en-US" sz="2400" dirty="0"/>
          </a:p>
          <a:p>
            <a:pPr>
              <a:lnSpc>
                <a:spcPct val="100000"/>
              </a:lnSpc>
              <a:spcBef>
                <a:spcPts val="1200"/>
              </a:spcBef>
            </a:pPr>
            <a:endParaRPr lang="en-US" sz="2400" dirty="0"/>
          </a:p>
          <a:p>
            <a:pPr>
              <a:lnSpc>
                <a:spcPct val="100000"/>
              </a:lnSpc>
              <a:spcBef>
                <a:spcPts val="1200"/>
              </a:spcBef>
            </a:pPr>
            <a:r>
              <a:rPr lang="en-US" sz="2800" dirty="0"/>
              <a:t>TSMO assets are needed for critical safety and mobility outcomes, economic competitiveness, regional economic health, and many other important community goals.</a:t>
            </a:r>
          </a:p>
          <a:p>
            <a:pPr>
              <a:lnSpc>
                <a:spcPct val="100000"/>
              </a:lnSpc>
              <a:spcBef>
                <a:spcPts val="1200"/>
              </a:spcBef>
            </a:pPr>
            <a:endParaRPr lang="en-US" sz="28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800" dirty="0"/>
              <a:t>TSMO assets need regular investment to ensure that they are well-maintained and replaced as needed. Asset management supports budgeting for lifecycle costs of TSMO assets. </a:t>
            </a:r>
            <a:r>
              <a:rPr lang="en-US" sz="2800" baseline="0" dirty="0"/>
              <a:t>When assets are well maintained and reliable, significant expenditures can be eliminated. Improved management of the transportation network leads to improved customer satisfaction.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10</a:t>
            </a:fld>
            <a:endParaRPr lang="en-US" dirty="0"/>
          </a:p>
        </p:txBody>
      </p:sp>
    </p:spTree>
    <p:extLst>
      <p:ext uri="{BB962C8B-B14F-4D97-AF65-F5344CB8AC3E}">
        <p14:creationId xmlns:p14="http://schemas.microsoft.com/office/powerpoint/2010/main" val="244603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6F873B03-3E0B-4B7B-99E1-A94514538AF8}" type="datetime1">
              <a:rPr lang="en-US" smtClean="0"/>
              <a:t>3/27/2023</a:t>
            </a:fld>
            <a:endParaRPr lang="en-US" dirty="0"/>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lvl1pPr>
              <a:defRPr>
                <a:solidFill>
                  <a:srgbClr val="757575"/>
                </a:solidFill>
              </a:defRPr>
            </a:lvl1pPr>
          </a:lstStyle>
          <a:p>
            <a:fld id="{37D4CC3B-F538-9046-9995-49EE0C980241}" type="slidenum">
              <a:rPr lang="en-US" smtClean="0"/>
              <a:pPr/>
              <a:t>‹#›</a:t>
            </a:fld>
            <a:endParaRPr lang="en-US" dirty="0"/>
          </a:p>
        </p:txBody>
      </p:sp>
    </p:spTree>
    <p:extLst>
      <p:ext uri="{BB962C8B-B14F-4D97-AF65-F5344CB8AC3E}">
        <p14:creationId xmlns:p14="http://schemas.microsoft.com/office/powerpoint/2010/main" val="13436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45242515-A639-47C6-85FF-3CD226CC0F39}" type="datetime1">
              <a:rPr lang="en-US" smtClean="0"/>
              <a:t>3/27/2023</a:t>
            </a:fld>
            <a:endParaRPr lang="en-US" dirty="0"/>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lvl1pPr>
              <a:defRPr>
                <a:solidFill>
                  <a:srgbClr val="757575"/>
                </a:solidFill>
              </a:defRPr>
            </a:lvl1pPr>
          </a:lstStyle>
          <a:p>
            <a:fld id="{37D4CC3B-F538-9046-9995-49EE0C980241}" type="slidenum">
              <a:rPr lang="en-US" smtClean="0"/>
              <a:pPr/>
              <a:t>‹#›</a:t>
            </a:fld>
            <a:endParaRPr lang="en-US" dirty="0"/>
          </a:p>
        </p:txBody>
      </p:sp>
    </p:spTree>
    <p:extLst>
      <p:ext uri="{BB962C8B-B14F-4D97-AF65-F5344CB8AC3E}">
        <p14:creationId xmlns:p14="http://schemas.microsoft.com/office/powerpoint/2010/main" val="395590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p:txBody>
          <a:bodyPr/>
          <a:lstStyle/>
          <a:p>
            <a:fld id="{65D783E3-5443-4FDB-919D-22A6530D72A7}" type="datetime1">
              <a:rPr lang="en-US" smtClean="0"/>
              <a:t>3/27/2023</a:t>
            </a:fld>
            <a:endParaRPr lang="en-US" dirty="0"/>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p:txBody>
          <a:bodyPr/>
          <a:lstStyle/>
          <a:p>
            <a:fld id="{37D4CC3B-F538-9046-9995-49EE0C980241}" type="slidenum">
              <a:rPr lang="en-US" smtClean="0"/>
              <a:t>‹#›</a:t>
            </a:fld>
            <a:endParaRPr lang="en-US" dirty="0"/>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5393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882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0A38-B869-4873-BBAB-F9AE4CC81E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3567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360" y="797194"/>
            <a:ext cx="4792394" cy="40829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5360" y="1452169"/>
            <a:ext cx="10292862" cy="1819841"/>
          </a:xfrm>
          <a:prstGeom prst="rect">
            <a:avLst/>
          </a:prstGeom>
        </p:spPr>
      </p:pic>
    </p:spTree>
    <p:extLst>
      <p:ext uri="{BB962C8B-B14F-4D97-AF65-F5344CB8AC3E}">
        <p14:creationId xmlns:p14="http://schemas.microsoft.com/office/powerpoint/2010/main" val="296166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64B1E729-E6A1-47B5-B86C-F81EB337C924}" type="datetime1">
              <a:rPr lang="en-US" smtClean="0"/>
              <a:t>3/27/2023</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711465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Highway with variable message sign that reads: Minutes to 31st Ogden 8, 2700 N Ogden 15.">
            <a:extLst>
              <a:ext uri="{FF2B5EF4-FFF2-40B4-BE49-F238E27FC236}">
                <a16:creationId xmlns:a16="http://schemas.microsoft.com/office/drawing/2014/main" id="{74B3FB9E-AE37-9A4D-AB63-FD7BE715AD3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284035" y="385011"/>
            <a:ext cx="1931322" cy="941832"/>
          </a:xfrm>
          <a:prstGeom prst="rect">
            <a:avLst/>
          </a:prstGeom>
        </p:spPr>
      </p:pic>
      <p:sp>
        <p:nvSpPr>
          <p:cNvPr id="8" name="Parallelogram 7">
            <a:extLst>
              <a:ext uri="{FF2B5EF4-FFF2-40B4-BE49-F238E27FC236}">
                <a16:creationId xmlns:a16="http://schemas.microsoft.com/office/drawing/2014/main" id="{FD22B886-9045-C54A-A319-B60CCF20126A}"/>
              </a:ext>
            </a:extLst>
          </p:cNvPr>
          <p:cNvSpPr/>
          <p:nvPr userDrawn="1"/>
        </p:nvSpPr>
        <p:spPr>
          <a:xfrm>
            <a:off x="222618" y="391886"/>
            <a:ext cx="10503440" cy="943428"/>
          </a:xfrm>
          <a:prstGeom prst="parallelogram">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66B5E1-7B3A-D145-B5C0-7A442658009E}"/>
              </a:ext>
            </a:extLst>
          </p:cNvPr>
          <p:cNvSpPr>
            <a:spLocks noGrp="1"/>
          </p:cNvSpPr>
          <p:nvPr>
            <p:ph type="body" idx="1"/>
          </p:nvPr>
        </p:nvSpPr>
        <p:spPr>
          <a:xfrm>
            <a:off x="984244" y="1596941"/>
            <a:ext cx="1036955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CB42C6-4012-9B47-BE06-9A694A969359}"/>
              </a:ext>
            </a:extLst>
          </p:cNvPr>
          <p:cNvSpPr>
            <a:spLocks noGrp="1"/>
          </p:cNvSpPr>
          <p:nvPr>
            <p:ph type="dt" sz="half" idx="2"/>
          </p:nvPr>
        </p:nvSpPr>
        <p:spPr>
          <a:xfrm>
            <a:off x="4870443" y="6356350"/>
            <a:ext cx="2597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790006-EC7C-4A4E-A07D-6823A802F34A}" type="datetime1">
              <a:rPr lang="en-US" smtClean="0"/>
              <a:t>3/27/2023</a:t>
            </a:fld>
            <a:endParaRPr lang="en-US" dirty="0"/>
          </a:p>
        </p:txBody>
      </p:sp>
      <p:sp>
        <p:nvSpPr>
          <p:cNvPr id="6" name="Slide Number Placeholder 5">
            <a:extLst>
              <a:ext uri="{FF2B5EF4-FFF2-40B4-BE49-F238E27FC236}">
                <a16:creationId xmlns:a16="http://schemas.microsoft.com/office/drawing/2014/main" id="{406870AD-C09E-BC40-9830-3F7EF73A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4CC3B-F538-9046-9995-49EE0C980241}" type="slidenum">
              <a:rPr lang="en-US" smtClean="0"/>
              <a:t>‹#›</a:t>
            </a:fld>
            <a:endParaRPr lang="en-US" dirty="0"/>
          </a:p>
        </p:txBody>
      </p:sp>
      <p:sp>
        <p:nvSpPr>
          <p:cNvPr id="7" name="Rectangle 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427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S. Department of Transportation Federal Highway Administration logo">
            <a:extLst>
              <a:ext uri="{FF2B5EF4-FFF2-40B4-BE49-F238E27FC236}">
                <a16:creationId xmlns:a16="http://schemas.microsoft.com/office/drawing/2014/main" id="{9A9813AD-66F3-454A-A40D-DFFCF49AE0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Tree>
    <p:extLst>
      <p:ext uri="{BB962C8B-B14F-4D97-AF65-F5344CB8AC3E}">
        <p14:creationId xmlns:p14="http://schemas.microsoft.com/office/powerpoint/2010/main" val="9482568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hf hdr="0" ftr="0" dt="0"/>
  <p:txStyles>
    <p:titleStyle>
      <a:lvl1pPr algn="l" defTabSz="914400" rtl="0" eaLnBrk="1" latinLnBrk="0" hangingPunct="1">
        <a:lnSpc>
          <a:spcPct val="90000"/>
        </a:lnSpc>
        <a:spcBef>
          <a:spcPct val="0"/>
        </a:spcBef>
        <a:buNone/>
        <a:defRPr lang="en-US" sz="2000" kern="1200" smtClean="0">
          <a:solidFill>
            <a:schemeClr val="tx1"/>
          </a:solidFill>
          <a:effectLst/>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Highway with variable message sign that reads: Minutes to 31st Ogden 8, 2700 N Ogden 15.">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247853" y="0"/>
            <a:ext cx="6940289" cy="6857999"/>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Transportation Federal Highway Administration logo">
            <a:extLst>
              <a:ext uri="{FF2B5EF4-FFF2-40B4-BE49-F238E27FC236}">
                <a16:creationId xmlns:a16="http://schemas.microsoft.com/office/drawing/2014/main" id="{9A9813AD-66F3-454A-A40D-DFFCF49AE0F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427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a:gsLst>
              <a:gs pos="100000">
                <a:schemeClr val="accent1">
                  <a:lumMod val="5000"/>
                  <a:lumOff val="95000"/>
                  <a:alpha val="50000"/>
                </a:schemeClr>
              </a:gs>
              <a:gs pos="0">
                <a:schemeClr val="accent3">
                  <a:lumMod val="20000"/>
                  <a:lumOff val="8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490857" y="6631732"/>
            <a:ext cx="3701143" cy="226268"/>
          </a:xfrm>
          <a:prstGeom prst="rect">
            <a:avLst/>
          </a:prstGeom>
          <a:solidFill>
            <a:schemeClr val="bg1"/>
          </a:solidFill>
        </p:spPr>
        <p:txBody>
          <a:bodyPr wrap="square" rtlCol="0">
            <a:noAutofit/>
          </a:bodyPr>
          <a:lstStyle/>
          <a:p>
            <a:pPr algn="ctr"/>
            <a:r>
              <a:rPr lang="en-US" sz="1100" dirty="0">
                <a:solidFill>
                  <a:schemeClr val="tx1"/>
                </a:solidFill>
                <a:latin typeface="Arial" panose="020B0604020202020204" pitchFamily="34" charset="0"/>
                <a:cs typeface="Arial" panose="020B0604020202020204" pitchFamily="34" charset="0"/>
              </a:rPr>
              <a:t>Source: Garrett, I</a:t>
            </a:r>
            <a:r>
              <a:rPr lang="en-US" sz="1100" dirty="0">
                <a:solidFill>
                  <a:srgbClr val="FF0000"/>
                </a:solidFill>
                <a:latin typeface="Arial" panose="020B0604020202020204" pitchFamily="34" charset="0"/>
                <a:cs typeface="Arial" panose="020B0604020202020204" pitchFamily="34" charset="0"/>
              </a:rPr>
              <a:t>–</a:t>
            </a:r>
            <a:r>
              <a:rPr lang="en-US" sz="1100" dirty="0">
                <a:solidFill>
                  <a:schemeClr val="tx1"/>
                </a:solidFill>
                <a:latin typeface="Arial" panose="020B0604020202020204" pitchFamily="34" charset="0"/>
                <a:cs typeface="Arial" panose="020B0604020202020204" pitchFamily="34" charset="0"/>
              </a:rPr>
              <a:t>15 </a:t>
            </a:r>
            <a:r>
              <a:rPr lang="en-US" sz="1100" dirty="0">
                <a:solidFill>
                  <a:srgbClr val="FF0000"/>
                </a:solidFill>
                <a:latin typeface="Arial" panose="020B0604020202020204" pitchFamily="34" charset="0"/>
                <a:cs typeface="Arial" panose="020B0604020202020204" pitchFamily="34" charset="0"/>
              </a:rPr>
              <a:t>variable message sign</a:t>
            </a:r>
            <a:r>
              <a:rPr lang="en-US" sz="1100" dirty="0">
                <a:solidFill>
                  <a:schemeClr val="tx1"/>
                </a:solidFill>
                <a:latin typeface="Arial" panose="020B0604020202020204" pitchFamily="34" charset="0"/>
                <a:cs typeface="Arial" panose="020B0604020202020204" pitchFamily="34" charset="0"/>
              </a:rPr>
              <a:t>, F</a:t>
            </a:r>
            <a:r>
              <a:rPr lang="en-US" sz="1100" dirty="0">
                <a:solidFill>
                  <a:srgbClr val="FF0000"/>
                </a:solidFill>
                <a:latin typeface="Arial" panose="020B0604020202020204" pitchFamily="34" charset="0"/>
                <a:cs typeface="Arial" panose="020B0604020202020204" pitchFamily="34" charset="0"/>
              </a:rPr>
              <a:t>lickr</a:t>
            </a:r>
            <a:r>
              <a:rPr lang="en-US" sz="1100" dirty="0">
                <a:solidFill>
                  <a:schemeClr val="tx1"/>
                </a:solidFill>
                <a:latin typeface="Arial" panose="020B0604020202020204" pitchFamily="34" charset="0"/>
                <a:cs typeface="Arial" panose="020B0604020202020204" pitchFamily="34" charset="0"/>
              </a:rPr>
              <a:t>, CC</a:t>
            </a:r>
            <a:r>
              <a:rPr lang="en-US" sz="11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4813712"/>
      </p:ext>
    </p:extLst>
  </p:cSld>
  <p:clrMap bg1="lt1" tx1="dk1" bg2="lt2" tx2="dk2" accent1="accent1" accent2="accent2" accent3="accent3" accent4="accent4" accent5="accent5" accent6="accent6" hlink="hlink" folHlink="folHlink"/>
  <p:sldLayoutIdLst>
    <p:sldLayoutId id="2147483673" r:id="rId1"/>
    <p:sldLayoutId id="2147483681" r:id="rId2"/>
    <p:sldLayoutId id="2147483680" r:id="rId3"/>
    <p:sldLayoutId id="2147483679" r:id="rId4"/>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wsdot.wa.gov/about/secretary/strategic-pla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codot.gov/about/mission-and-vision.html"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ps.fhwa.dot.gov/tsmo" TargetMode="External"/><Relationship Id="rId7" Type="http://schemas.openxmlformats.org/officeDocument/2006/relationships/hyperlink" Target="https://ops.fhwa.dot.gov/publications/fhwahop18094/index.ht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portal.ct.gov/DOT/Office-of-Engineering/Project-Administration/Asset-Management-Group"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dot.state.mn.us/assetmanagement/tamp.html"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dot.ca.gov/programs/asset-management/california-transportation-asset-management-plan" TargetMode="External"/><Relationship Id="rId7" Type="http://schemas.openxmlformats.org/officeDocument/2006/relationships/diagramColors" Target="../diagrams/colors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ops.fhwa.dot.gov/tsmo/index.htm"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hyperlink" Target="http://www.fhwa.dot.gov/asset/index.cfm"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index.ht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ops.fhwa.dot.gov/publications/fhwahop18094" TargetMode="External"/><Relationship Id="rId2" Type="http://schemas.openxmlformats.org/officeDocument/2006/relationships/hyperlink" Target="https://ops.fhwa.dot.gov/program_areas/ops-asset-mgmt.htm" TargetMode="External"/><Relationship Id="rId1" Type="http://schemas.openxmlformats.org/officeDocument/2006/relationships/slideLayout" Target="../slideLayouts/slideLayout1.xml"/><Relationship Id="rId5" Type="http://schemas.openxmlformats.org/officeDocument/2006/relationships/hyperlink" Target="https://ops.fhwa.dot.gov/publications/fhwahop20047" TargetMode="External"/><Relationship Id="rId4" Type="http://schemas.openxmlformats.org/officeDocument/2006/relationships/hyperlink" Target="https://ops.fhwa.dot.gov/publications/fhwahop2004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Source: Garrett, Flickr, CC. &#10;">
            <a:extLst>
              <a:ext uri="{FF2B5EF4-FFF2-40B4-BE49-F238E27FC236}">
                <a16:creationId xmlns:a16="http://schemas.microsoft.com/office/drawing/2014/main" id="{4B1E3448-242B-C7A0-4467-D6DF20D815C3}"/>
              </a:ext>
            </a:extLst>
          </p:cNvPr>
          <p:cNvSpPr/>
          <p:nvPr/>
        </p:nvSpPr>
        <p:spPr>
          <a:xfrm>
            <a:off x="8484124" y="6636469"/>
            <a:ext cx="3707876" cy="19796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B921A80-34FE-20C1-2482-6D588697E78B}"/>
              </a:ext>
            </a:extLst>
          </p:cNvPr>
          <p:cNvSpPr txBox="1"/>
          <p:nvPr/>
        </p:nvSpPr>
        <p:spPr>
          <a:xfrm>
            <a:off x="9416175" y="6634656"/>
            <a:ext cx="191911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Garrett, Flickr, CC. </a:t>
            </a:r>
          </a:p>
        </p:txBody>
      </p:sp>
      <p:sp>
        <p:nvSpPr>
          <p:cNvPr id="3" name="Subtitle 2"/>
          <p:cNvSpPr>
            <a:spLocks noGrp="1"/>
          </p:cNvSpPr>
          <p:nvPr>
            <p:ph type="subTitle" idx="1"/>
          </p:nvPr>
        </p:nvSpPr>
        <p:spPr>
          <a:xfrm>
            <a:off x="925287" y="4256313"/>
            <a:ext cx="4582160" cy="1124857"/>
          </a:xfrm>
        </p:spPr>
        <p:txBody>
          <a:bodyPr/>
          <a:lstStyle/>
          <a:p>
            <a:r>
              <a:rPr lang="en-US" dirty="0">
                <a:latin typeface="Arial" panose="020B0604020202020204" pitchFamily="34" charset="0"/>
                <a:cs typeface="Arial" panose="020B0604020202020204" pitchFamily="34" charset="0"/>
              </a:rPr>
              <a:t>Presenter Name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Date</a:t>
            </a:r>
          </a:p>
        </p:txBody>
      </p:sp>
      <p:sp>
        <p:nvSpPr>
          <p:cNvPr id="2" name="Title 1"/>
          <p:cNvSpPr>
            <a:spLocks noGrp="1"/>
          </p:cNvSpPr>
          <p:nvPr>
            <p:ph type="ctrTitle"/>
          </p:nvPr>
        </p:nvSpPr>
        <p:spPr>
          <a:xfrm>
            <a:off x="925287" y="1338944"/>
            <a:ext cx="11122169" cy="1308460"/>
          </a:xfrm>
        </p:spPr>
        <p:txBody>
          <a:bodyPr/>
          <a:lstStyle/>
          <a:p>
            <a:r>
              <a:rPr lang="en-US" dirty="0"/>
              <a:t>Connecting TSMO and Asset Management</a:t>
            </a:r>
          </a:p>
        </p:txBody>
      </p:sp>
      <p:sp>
        <p:nvSpPr>
          <p:cNvPr id="4" name="TextBox 3">
            <a:extLst>
              <a:ext uri="{FF2B5EF4-FFF2-40B4-BE49-F238E27FC236}">
                <a16:creationId xmlns:a16="http://schemas.microsoft.com/office/drawing/2014/main" id="{989B38AD-452C-F24E-9B01-D9C8DBF9FE0D}"/>
              </a:ext>
            </a:extLst>
          </p:cNvPr>
          <p:cNvSpPr txBox="1"/>
          <p:nvPr/>
        </p:nvSpPr>
        <p:spPr>
          <a:xfrm>
            <a:off x="925287" y="796943"/>
            <a:ext cx="6825354" cy="461665"/>
          </a:xfrm>
          <a:prstGeom prst="rect">
            <a:avLst/>
          </a:prstGeom>
          <a:noFill/>
        </p:spPr>
        <p:txBody>
          <a:bodyPr wrap="square" rtlCol="0">
            <a:spAutoFit/>
          </a:bodyPr>
          <a:lstStyle/>
          <a:p>
            <a:r>
              <a:rPr lang="en-US" sz="24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ASSET MANAGEMENT</a:t>
            </a:r>
          </a:p>
        </p:txBody>
      </p:sp>
    </p:spTree>
    <p:extLst>
      <p:ext uri="{BB962C8B-B14F-4D97-AF65-F5344CB8AC3E}">
        <p14:creationId xmlns:p14="http://schemas.microsoft.com/office/powerpoint/2010/main" val="385098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10</a:t>
            </a:fld>
            <a:endParaRPr lang="en-US" dirty="0"/>
          </a:p>
        </p:txBody>
      </p:sp>
      <p:sp>
        <p:nvSpPr>
          <p:cNvPr id="6" name="Content Placeholder 5"/>
          <p:cNvSpPr>
            <a:spLocks noGrp="1"/>
          </p:cNvSpPr>
          <p:nvPr>
            <p:ph idx="1"/>
          </p:nvPr>
        </p:nvSpPr>
        <p:spPr>
          <a:xfrm>
            <a:off x="984244" y="1596940"/>
            <a:ext cx="10369555" cy="4322597"/>
          </a:xfrm>
        </p:spPr>
        <p:txBody>
          <a:bodyPr>
            <a:normAutofit fontScale="85000" lnSpcReduction="10000"/>
          </a:bodyPr>
          <a:lstStyle/>
          <a:p>
            <a:pPr>
              <a:lnSpc>
                <a:spcPct val="120000"/>
              </a:lnSpc>
              <a:spcBef>
                <a:spcPts val="1200"/>
              </a:spcBef>
            </a:pPr>
            <a:r>
              <a:rPr lang="en-US" sz="2800" dirty="0"/>
              <a:t>The ability of TSMO to help achieve an agency’s performance outcomes depends on the effective management of transportation assets:</a:t>
            </a:r>
          </a:p>
          <a:p>
            <a:pPr lvl="1">
              <a:lnSpc>
                <a:spcPct val="120000"/>
              </a:lnSpc>
              <a:spcBef>
                <a:spcPts val="1200"/>
              </a:spcBef>
            </a:pPr>
            <a:r>
              <a:rPr lang="en-US" sz="2400" dirty="0"/>
              <a:t>Includes both major infrastructure (e.g., roads, bridges) and TSMO-specific assets (e.g., signals, dynamic message signs, managed lane indicators, communications systems, and other technology)</a:t>
            </a:r>
          </a:p>
          <a:p>
            <a:pPr>
              <a:lnSpc>
                <a:spcPct val="120000"/>
              </a:lnSpc>
              <a:spcBef>
                <a:spcPts val="1200"/>
              </a:spcBef>
            </a:pPr>
            <a:r>
              <a:rPr lang="en-US" sz="2800" dirty="0"/>
              <a:t>TSMO assets are needed for critical safety and mobility outcomes, and economic competitiveness and regional economic health. </a:t>
            </a:r>
          </a:p>
          <a:p>
            <a:pPr>
              <a:lnSpc>
                <a:spcPct val="120000"/>
              </a:lnSpc>
              <a:spcBef>
                <a:spcPts val="1200"/>
              </a:spcBef>
            </a:pPr>
            <a:r>
              <a:rPr lang="en-US" sz="2800" dirty="0"/>
              <a:t>Asset management supports budgeting for life-cycle costs of TSMO assets.</a:t>
            </a:r>
            <a:endParaRPr lang="en-US" dirty="0"/>
          </a:p>
        </p:txBody>
      </p:sp>
      <p:sp>
        <p:nvSpPr>
          <p:cNvPr id="5" name="Title 4"/>
          <p:cNvSpPr>
            <a:spLocks noGrp="1"/>
          </p:cNvSpPr>
          <p:nvPr>
            <p:ph type="title"/>
          </p:nvPr>
        </p:nvSpPr>
        <p:spPr>
          <a:xfrm>
            <a:off x="984244" y="295466"/>
            <a:ext cx="9971676" cy="894380"/>
          </a:xfrm>
        </p:spPr>
        <p:txBody>
          <a:bodyPr/>
          <a:lstStyle/>
          <a:p>
            <a:pPr>
              <a:lnSpc>
                <a:spcPct val="100000"/>
              </a:lnSpc>
            </a:pPr>
            <a:r>
              <a:rPr lang="en-US" sz="3600" dirty="0"/>
              <a:t>Why Asset Management </a:t>
            </a:r>
            <a:br>
              <a:rPr lang="en-US" sz="3600" dirty="0"/>
            </a:br>
            <a:r>
              <a:rPr lang="en-US" sz="3600" dirty="0"/>
              <a:t>Is Relevant for TSMO</a:t>
            </a:r>
          </a:p>
        </p:txBody>
      </p:sp>
    </p:spTree>
    <p:extLst>
      <p:ext uri="{BB962C8B-B14F-4D97-AF65-F5344CB8AC3E}">
        <p14:creationId xmlns:p14="http://schemas.microsoft.com/office/powerpoint/2010/main" val="61533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11</a:t>
            </a:fld>
            <a:endParaRPr lang="en-US" dirty="0"/>
          </a:p>
        </p:txBody>
      </p:sp>
      <p:sp>
        <p:nvSpPr>
          <p:cNvPr id="3" name="Content Placeholder 2"/>
          <p:cNvSpPr>
            <a:spLocks noGrp="1"/>
          </p:cNvSpPr>
          <p:nvPr>
            <p:ph idx="1"/>
          </p:nvPr>
        </p:nvSpPr>
        <p:spPr>
          <a:xfrm>
            <a:off x="984245" y="1446814"/>
            <a:ext cx="10369555" cy="4624297"/>
          </a:xfrm>
        </p:spPr>
        <p:txBody>
          <a:bodyPr>
            <a:normAutofit fontScale="92500" lnSpcReduction="20000"/>
          </a:bodyPr>
          <a:lstStyle/>
          <a:p>
            <a:pPr>
              <a:lnSpc>
                <a:spcPct val="120000"/>
              </a:lnSpc>
              <a:spcBef>
                <a:spcPts val="600"/>
              </a:spcBef>
            </a:pPr>
            <a:r>
              <a:rPr lang="en-US" sz="2800" dirty="0"/>
              <a:t>Include additional assets such as intelligent transportation systems (ITS), traffic signals, and other infrastructure that support TSMO in the transportation asset management plan (TAMP)</a:t>
            </a:r>
          </a:p>
          <a:p>
            <a:pPr>
              <a:lnSpc>
                <a:spcPct val="120000"/>
              </a:lnSpc>
              <a:spcBef>
                <a:spcPts val="600"/>
              </a:spcBef>
            </a:pPr>
            <a:r>
              <a:rPr lang="en-US" sz="2800" dirty="0"/>
              <a:t>Where not included within a TAMP, create a separate ITS asset management process and plan to inventory and document assets </a:t>
            </a:r>
          </a:p>
          <a:p>
            <a:pPr>
              <a:lnSpc>
                <a:spcPct val="120000"/>
              </a:lnSpc>
              <a:spcBef>
                <a:spcPts val="600"/>
              </a:spcBef>
            </a:pPr>
            <a:r>
              <a:rPr lang="en-US" sz="2800" dirty="0"/>
              <a:t>Bring TSMO and agency asset owners together to discuss areas of additional collaboration</a:t>
            </a:r>
          </a:p>
          <a:p>
            <a:pPr>
              <a:lnSpc>
                <a:spcPct val="120000"/>
              </a:lnSpc>
              <a:spcBef>
                <a:spcPts val="600"/>
              </a:spcBef>
            </a:pPr>
            <a:r>
              <a:rPr lang="en-US" sz="2800" dirty="0"/>
              <a:t>Review and update the regional ITS architecture to identify new assets needed to address system gaps</a:t>
            </a:r>
          </a:p>
          <a:p>
            <a:pPr>
              <a:lnSpc>
                <a:spcPct val="120000"/>
              </a:lnSpc>
              <a:spcBef>
                <a:spcPts val="600"/>
              </a:spcBef>
            </a:pPr>
            <a:r>
              <a:rPr lang="en-US" sz="2800" dirty="0"/>
              <a:t>Connect TAMPs and TSMO plans </a:t>
            </a:r>
          </a:p>
        </p:txBody>
      </p:sp>
      <p:sp>
        <p:nvSpPr>
          <p:cNvPr id="2" name="Title 1"/>
          <p:cNvSpPr>
            <a:spLocks noGrp="1"/>
          </p:cNvSpPr>
          <p:nvPr>
            <p:ph type="title"/>
          </p:nvPr>
        </p:nvSpPr>
        <p:spPr>
          <a:xfrm>
            <a:off x="984244" y="636762"/>
            <a:ext cx="8997956" cy="504096"/>
          </a:xfrm>
        </p:spPr>
        <p:txBody>
          <a:bodyPr/>
          <a:lstStyle/>
          <a:p>
            <a:r>
              <a:rPr lang="en-US" sz="3600" dirty="0"/>
              <a:t>Take Action</a:t>
            </a:r>
          </a:p>
        </p:txBody>
      </p:sp>
    </p:spTree>
    <p:extLst>
      <p:ext uri="{BB962C8B-B14F-4D97-AF65-F5344CB8AC3E}">
        <p14:creationId xmlns:p14="http://schemas.microsoft.com/office/powerpoint/2010/main" val="368084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Executive Summary</a:t>
            </a:r>
          </a:p>
        </p:txBody>
      </p:sp>
    </p:spTree>
    <p:extLst>
      <p:ext uri="{BB962C8B-B14F-4D97-AF65-F5344CB8AC3E}">
        <p14:creationId xmlns:p14="http://schemas.microsoft.com/office/powerpoint/2010/main" val="94205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13</a:t>
            </a:fld>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1200"/>
              </a:spcBef>
            </a:pPr>
            <a:r>
              <a:rPr lang="en-US" sz="2800" dirty="0"/>
              <a:t>Create awareness of transportation systems management and operations (TSMO) strategies and goals</a:t>
            </a:r>
          </a:p>
          <a:p>
            <a:pPr>
              <a:lnSpc>
                <a:spcPct val="110000"/>
              </a:lnSpc>
              <a:spcBef>
                <a:spcPts val="1200"/>
              </a:spcBef>
            </a:pPr>
            <a:r>
              <a:rPr lang="en-US" sz="2800" dirty="0"/>
              <a:t>Demonstrate connections between TSMO and asset management that can lead to:</a:t>
            </a:r>
          </a:p>
          <a:p>
            <a:pPr lvl="1">
              <a:lnSpc>
                <a:spcPct val="110000"/>
              </a:lnSpc>
              <a:spcBef>
                <a:spcPts val="1200"/>
              </a:spcBef>
            </a:pPr>
            <a:r>
              <a:rPr lang="en-US" sz="2400" dirty="0"/>
              <a:t>Optimized asset conditions</a:t>
            </a:r>
          </a:p>
          <a:p>
            <a:pPr lvl="1">
              <a:lnSpc>
                <a:spcPct val="110000"/>
              </a:lnSpc>
              <a:spcBef>
                <a:spcPts val="1200"/>
              </a:spcBef>
            </a:pPr>
            <a:r>
              <a:rPr lang="en-US" sz="2400" dirty="0"/>
              <a:t>Optimized transportation network operations</a:t>
            </a:r>
          </a:p>
          <a:p>
            <a:pPr>
              <a:lnSpc>
                <a:spcPct val="110000"/>
              </a:lnSpc>
              <a:spcBef>
                <a:spcPts val="1200"/>
              </a:spcBef>
            </a:pPr>
            <a:r>
              <a:rPr lang="en-US" sz="2800" dirty="0"/>
              <a:t>Highlight agency examples of coordination between TSMO and asset management</a:t>
            </a:r>
          </a:p>
          <a:p>
            <a:pPr>
              <a:lnSpc>
                <a:spcPct val="110000"/>
              </a:lnSpc>
              <a:spcBef>
                <a:spcPts val="1200"/>
              </a:spcBef>
            </a:pPr>
            <a:r>
              <a:rPr lang="en-US" sz="2800" dirty="0"/>
              <a:t>Address challenges in coordination and potential solutions</a:t>
            </a:r>
            <a:endParaRPr lang="en-US" dirty="0"/>
          </a:p>
        </p:txBody>
      </p:sp>
      <p:sp>
        <p:nvSpPr>
          <p:cNvPr id="2" name="Title 1"/>
          <p:cNvSpPr>
            <a:spLocks noGrp="1"/>
          </p:cNvSpPr>
          <p:nvPr>
            <p:ph type="title"/>
          </p:nvPr>
        </p:nvSpPr>
        <p:spPr>
          <a:xfrm>
            <a:off x="984244" y="628123"/>
            <a:ext cx="8997956" cy="504096"/>
          </a:xfrm>
        </p:spPr>
        <p:txBody>
          <a:bodyPr/>
          <a:lstStyle/>
          <a:p>
            <a:r>
              <a:rPr lang="en-US" sz="3600" dirty="0"/>
              <a:t>Presentation Goals</a:t>
            </a:r>
          </a:p>
        </p:txBody>
      </p:sp>
    </p:spTree>
    <p:extLst>
      <p:ext uri="{BB962C8B-B14F-4D97-AF65-F5344CB8AC3E}">
        <p14:creationId xmlns:p14="http://schemas.microsoft.com/office/powerpoint/2010/main" val="210853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14</a:t>
            </a:fld>
            <a:endParaRPr lang="en-US" dirty="0"/>
          </a:p>
        </p:txBody>
      </p:sp>
      <p:sp>
        <p:nvSpPr>
          <p:cNvPr id="6" name="Content Placeholder 5"/>
          <p:cNvSpPr>
            <a:spLocks noGrp="1"/>
          </p:cNvSpPr>
          <p:nvPr>
            <p:ph idx="1"/>
          </p:nvPr>
        </p:nvSpPr>
        <p:spPr/>
        <p:txBody>
          <a:bodyPr/>
          <a:lstStyle/>
          <a:p>
            <a:pPr lvl="0">
              <a:lnSpc>
                <a:spcPct val="100000"/>
              </a:lnSpc>
            </a:pPr>
            <a:r>
              <a:rPr lang="en-US" sz="2800" dirty="0"/>
              <a:t>What Is TSMO?</a:t>
            </a:r>
          </a:p>
          <a:p>
            <a:pPr lvl="0">
              <a:lnSpc>
                <a:spcPct val="100000"/>
              </a:lnSpc>
            </a:pPr>
            <a:r>
              <a:rPr lang="en-US" sz="2800" dirty="0"/>
              <a:t>Connecting TSMO and Asset Management Overview</a:t>
            </a:r>
          </a:p>
          <a:p>
            <a:pPr lvl="0">
              <a:lnSpc>
                <a:spcPct val="100000"/>
              </a:lnSpc>
            </a:pPr>
            <a:r>
              <a:rPr lang="en-US" sz="2800" dirty="0"/>
              <a:t>Opportunities for Collaboration</a:t>
            </a:r>
          </a:p>
          <a:p>
            <a:pPr lvl="0">
              <a:lnSpc>
                <a:spcPct val="100000"/>
              </a:lnSpc>
            </a:pPr>
            <a:r>
              <a:rPr lang="en-US" sz="2800" dirty="0"/>
              <a:t>Examples of Collaboration Between TSMO and Asset Management</a:t>
            </a:r>
          </a:p>
          <a:p>
            <a:pPr lvl="0">
              <a:lnSpc>
                <a:spcPct val="100000"/>
              </a:lnSpc>
            </a:pPr>
            <a:r>
              <a:rPr lang="en-US" sz="2800" dirty="0"/>
              <a:t>Overcoming Challenges</a:t>
            </a:r>
          </a:p>
          <a:p>
            <a:pPr lvl="0">
              <a:lnSpc>
                <a:spcPct val="100000"/>
              </a:lnSpc>
            </a:pPr>
            <a:r>
              <a:rPr lang="en-US" sz="2800" dirty="0"/>
              <a:t>Next Steps</a:t>
            </a:r>
          </a:p>
        </p:txBody>
      </p:sp>
      <p:sp>
        <p:nvSpPr>
          <p:cNvPr id="5" name="Title 4"/>
          <p:cNvSpPr>
            <a:spLocks noGrp="1"/>
          </p:cNvSpPr>
          <p:nvPr>
            <p:ph type="title"/>
          </p:nvPr>
        </p:nvSpPr>
        <p:spPr>
          <a:xfrm>
            <a:off x="984244" y="636762"/>
            <a:ext cx="8997956" cy="504096"/>
          </a:xfrm>
        </p:spPr>
        <p:txBody>
          <a:bodyPr/>
          <a:lstStyle/>
          <a:p>
            <a:r>
              <a:rPr lang="en-US" sz="3600" dirty="0"/>
              <a:t>Presentation Overview</a:t>
            </a:r>
          </a:p>
        </p:txBody>
      </p:sp>
    </p:spTree>
    <p:extLst>
      <p:ext uri="{BB962C8B-B14F-4D97-AF65-F5344CB8AC3E}">
        <p14:creationId xmlns:p14="http://schemas.microsoft.com/office/powerpoint/2010/main" val="95927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TSMO?</a:t>
            </a:r>
          </a:p>
        </p:txBody>
      </p:sp>
    </p:spTree>
    <p:extLst>
      <p:ext uri="{BB962C8B-B14F-4D97-AF65-F5344CB8AC3E}">
        <p14:creationId xmlns:p14="http://schemas.microsoft.com/office/powerpoint/2010/main" val="181261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BF882AF-28CC-4AEA-A177-D56198D6D381}"/>
              </a:ext>
            </a:extLst>
          </p:cNvPr>
          <p:cNvSpPr txBox="1"/>
          <p:nvPr/>
        </p:nvSpPr>
        <p:spPr>
          <a:xfrm>
            <a:off x="984244" y="4604335"/>
            <a:ext cx="9904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1</a:t>
            </a: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Title 23 of the U.S. Code (USC) § 101 (a)(30)(A) Definitions and Declarations of Policy</a:t>
            </a:r>
            <a:r>
              <a:rPr kumimoji="0" lang="en-US" sz="16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2011</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latin typeface="Arial" panose="020B0604020202020204" pitchFamily="34" charset="0"/>
                <a:cs typeface="Arial" panose="020B0604020202020204" pitchFamily="34" charset="0"/>
              </a:rPr>
              <a:t>2</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Federal Highway Administration (FHWA) website</a:t>
            </a:r>
            <a:r>
              <a:rPr kumimoji="0" lang="en-US" sz="1600" b="0" i="0" u="non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https://ops.fhwa.dot.gov/tsmo/</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 name="Content Placeholder 2"/>
          <p:cNvSpPr>
            <a:spLocks noGrp="1"/>
          </p:cNvSpPr>
          <p:nvPr>
            <p:ph idx="1"/>
          </p:nvPr>
        </p:nvSpPr>
        <p:spPr>
          <a:xfrm>
            <a:off x="984244" y="1596941"/>
            <a:ext cx="10369555" cy="2578819"/>
          </a:xfrm>
        </p:spPr>
        <p:txBody>
          <a:bodyPr>
            <a:noAutofit/>
          </a:bodyPr>
          <a:lstStyle/>
          <a:p>
            <a:pPr marL="0" indent="0">
              <a:lnSpc>
                <a:spcPct val="100000"/>
              </a:lnSpc>
              <a:buNone/>
            </a:pPr>
            <a:r>
              <a:rPr lang="en-US" sz="2800" dirty="0"/>
              <a:t>Integrated [set of] strategies to optimize the performance of existing infrastructure through the implementation of multimodal and intermodal, cross-jurisdictional systems, services, and projects designed to preserve capacity and improve security, safety, and reliability of the transportation system.</a:t>
            </a:r>
            <a:r>
              <a:rPr lang="en-US" sz="2800" baseline="30000" dirty="0"/>
              <a:t>1,2</a:t>
            </a:r>
            <a:endParaRPr lang="en-US" sz="2800" dirty="0"/>
          </a:p>
        </p:txBody>
      </p:sp>
      <p:sp>
        <p:nvSpPr>
          <p:cNvPr id="2" name="Title 1"/>
          <p:cNvSpPr>
            <a:spLocks noGrp="1"/>
          </p:cNvSpPr>
          <p:nvPr>
            <p:ph type="title"/>
          </p:nvPr>
        </p:nvSpPr>
        <p:spPr>
          <a:xfrm>
            <a:off x="984244" y="608484"/>
            <a:ext cx="8997956" cy="504096"/>
          </a:xfrm>
        </p:spPr>
        <p:txBody>
          <a:bodyPr/>
          <a:lstStyle/>
          <a:p>
            <a:r>
              <a:rPr lang="en-US" sz="3300" dirty="0"/>
              <a:t>Definition of TSMO</a:t>
            </a:r>
            <a:endParaRPr lang="en-US" sz="3300" strike="sngStrike" dirty="0">
              <a:solidFill>
                <a:srgbClr val="FF0000"/>
              </a:solidFill>
            </a:endParaRPr>
          </a:p>
        </p:txBody>
      </p:sp>
    </p:spTree>
    <p:extLst>
      <p:ext uri="{BB962C8B-B14F-4D97-AF65-F5344CB8AC3E}">
        <p14:creationId xmlns:p14="http://schemas.microsoft.com/office/powerpoint/2010/main" val="46176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p:txBody>
          <a:bodyPr/>
          <a:lstStyle/>
          <a:p>
            <a:pPr>
              <a:lnSpc>
                <a:spcPct val="100000"/>
              </a:lnSpc>
            </a:pPr>
            <a:r>
              <a:rPr lang="en-US" sz="2800" dirty="0"/>
              <a:t>Offers an integrated set of strategies to optimize operational performance of the existing transportation system</a:t>
            </a:r>
          </a:p>
          <a:p>
            <a:pPr>
              <a:lnSpc>
                <a:spcPct val="100000"/>
              </a:lnSpc>
            </a:pPr>
            <a:r>
              <a:rPr lang="en-US" sz="2800" dirty="0"/>
              <a:t>Approaches performance from a systems perspective that spans corridors, facilities, jurisdictions, modes, and agencies</a:t>
            </a:r>
            <a:endParaRPr lang="en-US" sz="2400" dirty="0"/>
          </a:p>
          <a:p>
            <a:pPr>
              <a:lnSpc>
                <a:spcPct val="100000"/>
              </a:lnSpc>
            </a:pPr>
            <a:r>
              <a:rPr lang="en-US" sz="2800" dirty="0"/>
              <a:t>Helps agencies balance supply and demand on the system and provide flexible solutions to manage dynamic conditions</a:t>
            </a:r>
          </a:p>
          <a:p>
            <a:pPr>
              <a:lnSpc>
                <a:spcPct val="100000"/>
              </a:lnSpc>
            </a:pPr>
            <a:r>
              <a:rPr lang="en-US" sz="2800" dirty="0"/>
              <a:t>Can complement capacity projects, or in some cases can provide lower cost, faster alternatives</a:t>
            </a:r>
          </a:p>
        </p:txBody>
      </p:sp>
      <p:sp>
        <p:nvSpPr>
          <p:cNvPr id="8" name="Title 7"/>
          <p:cNvSpPr>
            <a:spLocks noGrp="1"/>
          </p:cNvSpPr>
          <p:nvPr>
            <p:ph type="title"/>
          </p:nvPr>
        </p:nvSpPr>
        <p:spPr>
          <a:xfrm>
            <a:off x="984244" y="636762"/>
            <a:ext cx="8997956" cy="504096"/>
          </a:xfrm>
        </p:spPr>
        <p:txBody>
          <a:bodyPr/>
          <a:lstStyle/>
          <a:p>
            <a:r>
              <a:rPr lang="en-US" sz="3600" dirty="0"/>
              <a:t>Characteristics of TSMO</a:t>
            </a:r>
          </a:p>
        </p:txBody>
      </p:sp>
    </p:spTree>
    <p:extLst>
      <p:ext uri="{BB962C8B-B14F-4D97-AF65-F5344CB8AC3E}">
        <p14:creationId xmlns:p14="http://schemas.microsoft.com/office/powerpoint/2010/main" val="223749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3073B-250E-43D2-AB62-2D61C2B5B2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C7C558-05A9-2AAF-67F7-2EF6AE97F062}"/>
              </a:ext>
            </a:extLst>
          </p:cNvPr>
          <p:cNvSpPr txBox="1"/>
          <p:nvPr/>
        </p:nvSpPr>
        <p:spPr>
          <a:xfrm>
            <a:off x="8829675" y="5802273"/>
            <a:ext cx="2524125" cy="261610"/>
          </a:xfrm>
          <a:prstGeom prst="rect">
            <a:avLst/>
          </a:prstGeom>
          <a:noFill/>
        </p:spPr>
        <p:txBody>
          <a:bodyPr wrap="square" rtlCol="0">
            <a:spAutoFit/>
          </a:bodyPr>
          <a:lstStyle/>
          <a:p>
            <a:pPr algn="r"/>
            <a:r>
              <a:rPr lang="en-US" sz="1100" dirty="0"/>
              <a:t>Source: Federal Highway Administration</a:t>
            </a:r>
            <a:endParaRPr lang="en-US" sz="1100" dirty="0">
              <a:solidFill>
                <a:srgbClr val="FF0000"/>
              </a:solidFill>
            </a:endParaRPr>
          </a:p>
        </p:txBody>
      </p:sp>
      <p:pic>
        <p:nvPicPr>
          <p:cNvPr id="17" name="Picture 16" descr="This collage of icons represents examples of transportation systems manageement and operations strategies. These strategies include freeway management, arterial management, integrated corridor management, travel demand management, traveler information, freight management, work zone management, traffic incident and emergency transportation operations, road weather management, planned special events management, public transportation and ridesharing management, and parking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83883"/>
            <a:ext cx="10058400" cy="3995240"/>
          </a:xfrm>
          <a:prstGeom prst="rect">
            <a:avLst/>
          </a:prstGeom>
        </p:spPr>
      </p:pic>
      <p:sp>
        <p:nvSpPr>
          <p:cNvPr id="2" name="Title 1"/>
          <p:cNvSpPr>
            <a:spLocks noGrp="1"/>
          </p:cNvSpPr>
          <p:nvPr>
            <p:ph type="title"/>
          </p:nvPr>
        </p:nvSpPr>
        <p:spPr>
          <a:xfrm>
            <a:off x="984244" y="639060"/>
            <a:ext cx="8997956" cy="504096"/>
          </a:xfrm>
        </p:spPr>
        <p:txBody>
          <a:bodyPr/>
          <a:lstStyle/>
          <a:p>
            <a:r>
              <a:rPr lang="en-US" sz="3600" dirty="0"/>
              <a:t>Examples of TSMO Strategies</a:t>
            </a:r>
          </a:p>
        </p:txBody>
      </p:sp>
    </p:spTree>
    <p:extLst>
      <p:ext uri="{BB962C8B-B14F-4D97-AF65-F5344CB8AC3E}">
        <p14:creationId xmlns:p14="http://schemas.microsoft.com/office/powerpoint/2010/main" val="88397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9084615" y="4565458"/>
            <a:ext cx="286371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Source: Federal Highway Administration.</a:t>
            </a:r>
          </a:p>
        </p:txBody>
      </p:sp>
      <p:pic>
        <p:nvPicPr>
          <p:cNvPr id="4" name="Content Placeholder 3" descr="Incident/Event Management addresses incidents and events. This includes: Road Weather Management, Traffic Incident Management and Emergency Transportation Operations, Work Zone Management, and Planned Special Event Management."/>
          <p:cNvPicPr>
            <a:picLocks noGrp="1" noChangeAspect="1"/>
          </p:cNvPicPr>
          <p:nvPr>
            <p:ph idx="1"/>
          </p:nvPr>
        </p:nvPicPr>
        <p:blipFill>
          <a:blip r:embed="rId3"/>
          <a:srcRect/>
          <a:stretch/>
        </p:blipFill>
        <p:spPr>
          <a:xfrm>
            <a:off x="794365" y="2046641"/>
            <a:ext cx="11258534" cy="2649622"/>
          </a:xfrm>
        </p:spPr>
      </p:pic>
      <p:sp>
        <p:nvSpPr>
          <p:cNvPr id="5" name="Title 1"/>
          <p:cNvSpPr>
            <a:spLocks noGrp="1"/>
          </p:cNvSpPr>
          <p:nvPr>
            <p:ph type="title"/>
          </p:nvPr>
        </p:nvSpPr>
        <p:spPr>
          <a:xfrm>
            <a:off x="984244" y="626562"/>
            <a:ext cx="8997956" cy="504096"/>
          </a:xfrm>
        </p:spPr>
        <p:txBody>
          <a:bodyPr/>
          <a:lstStyle/>
          <a:p>
            <a:r>
              <a:rPr lang="en-US" sz="3600" dirty="0"/>
              <a:t>Incident/Event Management Strategies</a:t>
            </a:r>
          </a:p>
        </p:txBody>
      </p:sp>
    </p:spTree>
    <p:extLst>
      <p:ext uri="{BB962C8B-B14F-4D97-AF65-F5344CB8AC3E}">
        <p14:creationId xmlns:p14="http://schemas.microsoft.com/office/powerpoint/2010/main" val="60515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F41444-1A50-23E3-500F-E72B83DCF650}"/>
              </a:ext>
            </a:extLst>
          </p:cNvPr>
          <p:cNvSpPr>
            <a:spLocks noGrp="1"/>
          </p:cNvSpPr>
          <p:nvPr>
            <p:ph type="sldNum" sz="quarter" idx="12"/>
          </p:nvPr>
        </p:nvSpPr>
        <p:spPr/>
        <p:txBody>
          <a:bodyPr/>
          <a:lstStyle/>
          <a:p>
            <a:fld id="{37D4CC3B-F538-9046-9995-49EE0C980241}" type="slidenum">
              <a:rPr lang="en-US" smtClean="0"/>
              <a:pPr/>
              <a:t>2</a:t>
            </a:fld>
            <a:endParaRPr lang="en-US" dirty="0"/>
          </a:p>
        </p:txBody>
      </p:sp>
      <p:sp>
        <p:nvSpPr>
          <p:cNvPr id="3" name="Content Placeholder 2">
            <a:extLst>
              <a:ext uri="{FF2B5EF4-FFF2-40B4-BE49-F238E27FC236}">
                <a16:creationId xmlns:a16="http://schemas.microsoft.com/office/drawing/2014/main" id="{C98AA6C6-151D-ACE9-3D76-FDFFE128A3C1}"/>
              </a:ext>
            </a:extLst>
          </p:cNvPr>
          <p:cNvSpPr>
            <a:spLocks noGrp="1"/>
          </p:cNvSpPr>
          <p:nvPr>
            <p:ph idx="1"/>
          </p:nvPr>
        </p:nvSpPr>
        <p:spPr/>
        <p:txBody>
          <a:bodyPr/>
          <a:lstStyle/>
          <a:p>
            <a:pPr marL="0" indent="0">
              <a:lnSpc>
                <a:spcPct val="100000"/>
              </a:lnSpc>
              <a:buNone/>
            </a:pPr>
            <a:r>
              <a:rPr lang="en-US" dirty="0"/>
              <a:t>The U.S. Government does not endorse products, manufacturers, or outside entities. Trademarks, names, or logos appear in this report only because they are considered essential to the objective of the document. They are included for informational purposes only and are not intended to reflect a preference, approval, or endorsement of any one product or entity.</a:t>
            </a:r>
          </a:p>
        </p:txBody>
      </p:sp>
      <p:sp>
        <p:nvSpPr>
          <p:cNvPr id="2" name="Title 1">
            <a:extLst>
              <a:ext uri="{FF2B5EF4-FFF2-40B4-BE49-F238E27FC236}">
                <a16:creationId xmlns:a16="http://schemas.microsoft.com/office/drawing/2014/main" id="{317C72C4-764C-4A91-ECC5-67C824D48B71}"/>
              </a:ext>
            </a:extLst>
          </p:cNvPr>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463986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8812107" y="4126732"/>
            <a:ext cx="28589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Source: Federal Highway Administration.</a:t>
            </a:r>
          </a:p>
        </p:txBody>
      </p:sp>
      <p:pic>
        <p:nvPicPr>
          <p:cNvPr id="9" name="Picture 3" descr="Traffic Management manages movement of people and goods during typical conditions. This includes: freeway management, active traffic management, integrated corridor management, freight management, and arterial management.">
            <a:extLst>
              <a:ext uri="{FF2B5EF4-FFF2-40B4-BE49-F238E27FC236}">
                <a16:creationId xmlns:a16="http://schemas.microsoft.com/office/drawing/2014/main" id="{39971F8F-8AE2-4FA7-83B7-7B070D5250EF}"/>
              </a:ext>
            </a:extLst>
          </p:cNvPr>
          <p:cNvPicPr>
            <a:picLocks noChangeAspect="1"/>
          </p:cNvPicPr>
          <p:nvPr/>
        </p:nvPicPr>
        <p:blipFill>
          <a:blip r:embed="rId3"/>
          <a:srcRect t="3210" b="3210"/>
          <a:stretch/>
        </p:blipFill>
        <p:spPr>
          <a:xfrm>
            <a:off x="718457" y="2255401"/>
            <a:ext cx="11207932" cy="1871331"/>
          </a:xfrm>
          <a:prstGeom prst="rect">
            <a:avLst/>
          </a:prstGeom>
        </p:spPr>
      </p:pic>
      <p:sp>
        <p:nvSpPr>
          <p:cNvPr id="6" name="Title 1"/>
          <p:cNvSpPr>
            <a:spLocks noGrp="1"/>
          </p:cNvSpPr>
          <p:nvPr>
            <p:ph type="title"/>
          </p:nvPr>
        </p:nvSpPr>
        <p:spPr>
          <a:xfrm>
            <a:off x="984244" y="626562"/>
            <a:ext cx="8997956" cy="504096"/>
          </a:xfrm>
        </p:spPr>
        <p:txBody>
          <a:bodyPr/>
          <a:lstStyle/>
          <a:p>
            <a:r>
              <a:rPr lang="en-US" sz="3600" dirty="0"/>
              <a:t>Traffic Management Strategies</a:t>
            </a:r>
          </a:p>
        </p:txBody>
      </p:sp>
    </p:spTree>
    <p:extLst>
      <p:ext uri="{BB962C8B-B14F-4D97-AF65-F5344CB8AC3E}">
        <p14:creationId xmlns:p14="http://schemas.microsoft.com/office/powerpoint/2010/main" val="89352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8680027" y="4828284"/>
            <a:ext cx="28586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Source: Federal Highway Administration.</a:t>
            </a:r>
          </a:p>
        </p:txBody>
      </p:sp>
      <p:pic>
        <p:nvPicPr>
          <p:cNvPr id="3" name="Content Placeholder 2" descr="Demand Management avoids trips or changes trip mode, time, or route. This includes: congestion pricing, parking management, and public transportation and ridesharing management."/>
          <p:cNvPicPr>
            <a:picLocks noGrp="1" noChangeAspect="1"/>
          </p:cNvPicPr>
          <p:nvPr>
            <p:ph idx="1"/>
          </p:nvPr>
        </p:nvPicPr>
        <p:blipFill>
          <a:blip r:embed="rId3"/>
          <a:srcRect/>
          <a:stretch/>
        </p:blipFill>
        <p:spPr>
          <a:xfrm>
            <a:off x="968336" y="2060673"/>
            <a:ext cx="10742333" cy="2692719"/>
          </a:xfrm>
        </p:spPr>
      </p:pic>
      <p:sp>
        <p:nvSpPr>
          <p:cNvPr id="4" name="Title 1"/>
          <p:cNvSpPr>
            <a:spLocks noGrp="1"/>
          </p:cNvSpPr>
          <p:nvPr>
            <p:ph type="title"/>
          </p:nvPr>
        </p:nvSpPr>
        <p:spPr>
          <a:xfrm>
            <a:off x="984244" y="626562"/>
            <a:ext cx="8997956" cy="504096"/>
          </a:xfrm>
        </p:spPr>
        <p:txBody>
          <a:bodyPr/>
          <a:lstStyle/>
          <a:p>
            <a:r>
              <a:rPr lang="en-US" sz="3600" dirty="0"/>
              <a:t>Demand Management Strategies</a:t>
            </a:r>
          </a:p>
        </p:txBody>
      </p:sp>
    </p:spTree>
    <p:extLst>
      <p:ext uri="{BB962C8B-B14F-4D97-AF65-F5344CB8AC3E}">
        <p14:creationId xmlns:p14="http://schemas.microsoft.com/office/powerpoint/2010/main" val="322487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Content Placeholder 2"/>
          <p:cNvSpPr>
            <a:spLocks noGrp="1"/>
          </p:cNvSpPr>
          <p:nvPr>
            <p:ph idx="1"/>
          </p:nvPr>
        </p:nvSpPr>
        <p:spPr>
          <a:xfrm>
            <a:off x="901336" y="1438644"/>
            <a:ext cx="11009309" cy="4829175"/>
          </a:xfrm>
        </p:spPr>
        <p:txBody>
          <a:bodyPr>
            <a:normAutofit/>
          </a:bodyPr>
          <a:lstStyle/>
          <a:p>
            <a:pPr marL="0" indent="0">
              <a:lnSpc>
                <a:spcPct val="100000"/>
              </a:lnSpc>
              <a:spcBef>
                <a:spcPts val="600"/>
              </a:spcBef>
              <a:buNone/>
            </a:pPr>
            <a:r>
              <a:rPr lang="en-US" i="1" dirty="0"/>
              <a:t>“We provide safe, reliable and cost-effective transportation options to improve communities and economic vitality for people and businesses.”</a:t>
            </a:r>
          </a:p>
          <a:p>
            <a:pPr marL="0" indent="0" algn="r">
              <a:lnSpc>
                <a:spcPct val="100000"/>
              </a:lnSpc>
              <a:spcBef>
                <a:spcPts val="600"/>
              </a:spcBef>
              <a:buNone/>
            </a:pPr>
            <a:r>
              <a:rPr lang="en-US" dirty="0"/>
              <a:t>Washington State DOT (WSDOT) mission</a:t>
            </a:r>
            <a:r>
              <a:rPr lang="en-US" baseline="30000" dirty="0"/>
              <a:t>1</a:t>
            </a:r>
          </a:p>
          <a:p>
            <a:pPr marL="0" indent="0" algn="r">
              <a:lnSpc>
                <a:spcPct val="100000"/>
              </a:lnSpc>
              <a:spcBef>
                <a:spcPts val="600"/>
              </a:spcBef>
              <a:buNone/>
            </a:pPr>
            <a:endParaRPr lang="en-US" i="1" dirty="0"/>
          </a:p>
          <a:p>
            <a:pPr marL="0" indent="0">
              <a:lnSpc>
                <a:spcPct val="100000"/>
              </a:lnSpc>
              <a:spcBef>
                <a:spcPts val="600"/>
              </a:spcBef>
              <a:buNone/>
            </a:pPr>
            <a:r>
              <a:rPr lang="en-US" i="1" dirty="0"/>
              <a:t>“To provide the best multimodal transportation system for Colorado that most effectively and safely moves people, goods, and information.”</a:t>
            </a:r>
          </a:p>
          <a:p>
            <a:pPr marL="0" indent="0" algn="r">
              <a:lnSpc>
                <a:spcPct val="100000"/>
              </a:lnSpc>
              <a:spcBef>
                <a:spcPts val="600"/>
              </a:spcBef>
              <a:buNone/>
            </a:pPr>
            <a:r>
              <a:rPr lang="en-US" dirty="0"/>
              <a:t>Colorado DOT mission</a:t>
            </a:r>
            <a:r>
              <a:rPr lang="en-US" baseline="30000" dirty="0"/>
              <a:t>2</a:t>
            </a:r>
          </a:p>
          <a:p>
            <a:pPr marL="0" indent="0">
              <a:lnSpc>
                <a:spcPct val="100000"/>
              </a:lnSpc>
              <a:buNone/>
            </a:pPr>
            <a:r>
              <a:rPr lang="en-US" sz="1600" baseline="30000" dirty="0"/>
              <a:t>1</a:t>
            </a:r>
            <a:r>
              <a:rPr lang="en-US" sz="1600" dirty="0"/>
              <a:t>WSDOT, “Strategic Plan,” </a:t>
            </a:r>
            <a:r>
              <a:rPr lang="en-US" sz="1600" dirty="0">
                <a:hlinkClick r:id="rId3">
                  <a:extLst>
                    <a:ext uri="{A12FA001-AC4F-418D-AE19-62706E023703}">
                      <ahyp:hlinkClr xmlns:ahyp="http://schemas.microsoft.com/office/drawing/2018/hyperlinkcolor" val="tx"/>
                    </a:ext>
                  </a:extLst>
                </a:hlinkClick>
              </a:rPr>
              <a:t>https://www.wsdot.wa.gov/about/secretary/strategic-plan/</a:t>
            </a:r>
            <a:endParaRPr lang="en-US" sz="1600" dirty="0"/>
          </a:p>
          <a:p>
            <a:pPr marL="0" indent="0">
              <a:lnSpc>
                <a:spcPct val="100000"/>
              </a:lnSpc>
              <a:buNone/>
            </a:pPr>
            <a:r>
              <a:rPr lang="en-US" sz="1600" baseline="30000" dirty="0"/>
              <a:t>2</a:t>
            </a:r>
            <a:r>
              <a:rPr lang="en-US" sz="1600" dirty="0"/>
              <a:t>Colorado DOT, “Mission, Vision &amp; Values,” </a:t>
            </a:r>
            <a:r>
              <a:rPr lang="en-US" sz="1600" dirty="0">
                <a:hlinkClick r:id="rId4">
                  <a:extLst>
                    <a:ext uri="{A12FA001-AC4F-418D-AE19-62706E023703}">
                      <ahyp:hlinkClr xmlns:ahyp="http://schemas.microsoft.com/office/drawing/2018/hyperlinkcolor" val="tx"/>
                    </a:ext>
                  </a:extLst>
                </a:hlinkClick>
              </a:rPr>
              <a:t>https://www.codot.gov/about/mission-and-vision.html</a:t>
            </a:r>
            <a:endParaRPr lang="en-US" sz="1600" baseline="30000" dirty="0"/>
          </a:p>
        </p:txBody>
      </p:sp>
      <p:sp>
        <p:nvSpPr>
          <p:cNvPr id="2" name="Title 1"/>
          <p:cNvSpPr>
            <a:spLocks noGrp="1"/>
          </p:cNvSpPr>
          <p:nvPr>
            <p:ph type="title"/>
          </p:nvPr>
        </p:nvSpPr>
        <p:spPr>
          <a:xfrm>
            <a:off x="817994" y="362091"/>
            <a:ext cx="9922054" cy="823331"/>
          </a:xfrm>
        </p:spPr>
        <p:txBody>
          <a:bodyPr/>
          <a:lstStyle/>
          <a:p>
            <a:pPr>
              <a:lnSpc>
                <a:spcPct val="100000"/>
              </a:lnSpc>
            </a:pPr>
            <a:r>
              <a:rPr lang="en-US" dirty="0"/>
              <a:t>TSMO Is a “Way of Thinking” That Supports State Departments of Transportation’s (</a:t>
            </a:r>
            <a:r>
              <a:rPr lang="en-US" dirty="0" err="1"/>
              <a:t>DOTs’</a:t>
            </a:r>
            <a:r>
              <a:rPr lang="en-US" dirty="0"/>
              <a:t>) Missions</a:t>
            </a:r>
          </a:p>
        </p:txBody>
      </p:sp>
    </p:spTree>
    <p:extLst>
      <p:ext uri="{BB962C8B-B14F-4D97-AF65-F5344CB8AC3E}">
        <p14:creationId xmlns:p14="http://schemas.microsoft.com/office/powerpoint/2010/main" val="55712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1170681043"/>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84250" y="345039"/>
            <a:ext cx="8997956" cy="504096"/>
          </a:xfrm>
        </p:spPr>
        <p:txBody>
          <a:bodyPr/>
          <a:lstStyle/>
          <a:p>
            <a:pPr>
              <a:lnSpc>
                <a:spcPct val="100000"/>
              </a:lnSpc>
            </a:pPr>
            <a:r>
              <a:rPr lang="en-US" sz="3300" dirty="0"/>
              <a:t>TSMO Supports Many </a:t>
            </a:r>
            <a:br>
              <a:rPr lang="en-US" sz="3300" dirty="0"/>
            </a:br>
            <a:r>
              <a:rPr lang="en-US" sz="3300" dirty="0"/>
              <a:t>State and Local DOT Goals </a:t>
            </a:r>
          </a:p>
        </p:txBody>
      </p:sp>
    </p:spTree>
    <p:extLst>
      <p:ext uri="{BB962C8B-B14F-4D97-AF65-F5344CB8AC3E}">
        <p14:creationId xmlns:p14="http://schemas.microsoft.com/office/powerpoint/2010/main" val="393702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7575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757575"/>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367687D-FBF2-16CF-F961-569E0C9896A3}"/>
              </a:ext>
            </a:extLst>
          </p:cNvPr>
          <p:cNvSpPr txBox="1"/>
          <p:nvPr/>
        </p:nvSpPr>
        <p:spPr>
          <a:xfrm>
            <a:off x="8086492" y="4404657"/>
            <a:ext cx="326730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More efficient use of resources and existing facilities</a:t>
            </a:r>
          </a:p>
        </p:txBody>
      </p:sp>
      <p:sp>
        <p:nvSpPr>
          <p:cNvPr id="14" name="Arrow: Right 13" descr="Right arrow">
            <a:extLst>
              <a:ext uri="{FF2B5EF4-FFF2-40B4-BE49-F238E27FC236}">
                <a16:creationId xmlns:a16="http://schemas.microsoft.com/office/drawing/2014/main" id="{696D22BD-B7E2-4563-A0AC-4E7FD7A39519}"/>
              </a:ext>
            </a:extLst>
          </p:cNvPr>
          <p:cNvSpPr/>
          <p:nvPr/>
        </p:nvSpPr>
        <p:spPr>
          <a:xfrm>
            <a:off x="6096000" y="4880130"/>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01ECDCC-E004-8FE8-296B-DBD3716F6C4D}"/>
              </a:ext>
            </a:extLst>
          </p:cNvPr>
          <p:cNvSpPr txBox="1"/>
          <p:nvPr/>
        </p:nvSpPr>
        <p:spPr>
          <a:xfrm>
            <a:off x="1236469" y="4598178"/>
            <a:ext cx="419285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Utilize the full system—coordinate all modes, transit signal priority</a:t>
            </a:r>
          </a:p>
        </p:txBody>
      </p:sp>
      <p:sp>
        <p:nvSpPr>
          <p:cNvPr id="16" name="TextBox 15">
            <a:extLst>
              <a:ext uri="{FF2B5EF4-FFF2-40B4-BE49-F238E27FC236}">
                <a16:creationId xmlns:a16="http://schemas.microsoft.com/office/drawing/2014/main" id="{3D483FF4-1FA1-F200-5E47-1B1AD3547983}"/>
              </a:ext>
            </a:extLst>
          </p:cNvPr>
          <p:cNvSpPr txBox="1"/>
          <p:nvPr/>
        </p:nvSpPr>
        <p:spPr>
          <a:xfrm>
            <a:off x="8086492" y="3259425"/>
            <a:ext cx="326730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Smoother and more reliable traffic flow</a:t>
            </a:r>
          </a:p>
        </p:txBody>
      </p:sp>
      <p:sp>
        <p:nvSpPr>
          <p:cNvPr id="13" name="Arrow: Right 12" descr="Right arrow">
            <a:extLst>
              <a:ext uri="{FF2B5EF4-FFF2-40B4-BE49-F238E27FC236}">
                <a16:creationId xmlns:a16="http://schemas.microsoft.com/office/drawing/2014/main" id="{2D617FF5-9911-4810-B0B6-BACE786ED89C}"/>
              </a:ext>
            </a:extLst>
          </p:cNvPr>
          <p:cNvSpPr/>
          <p:nvPr/>
        </p:nvSpPr>
        <p:spPr>
          <a:xfrm>
            <a:off x="6095999" y="3736785"/>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D92F66D-FD14-B352-9120-1AD79F9AECB1}"/>
              </a:ext>
            </a:extLst>
          </p:cNvPr>
          <p:cNvSpPr txBox="1"/>
          <p:nvPr/>
        </p:nvSpPr>
        <p:spPr>
          <a:xfrm>
            <a:off x="1215482" y="3389298"/>
            <a:ext cx="462775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Manage nonrecurring events (incidents, weather), managed lanes, traveler information</a:t>
            </a:r>
          </a:p>
        </p:txBody>
      </p:sp>
      <p:sp>
        <p:nvSpPr>
          <p:cNvPr id="15" name="TextBox 14">
            <a:extLst>
              <a:ext uri="{FF2B5EF4-FFF2-40B4-BE49-F238E27FC236}">
                <a16:creationId xmlns:a16="http://schemas.microsoft.com/office/drawing/2014/main" id="{CE23120D-91E6-FB00-BDAA-E5DE7CD063EF}"/>
              </a:ext>
            </a:extLst>
          </p:cNvPr>
          <p:cNvSpPr txBox="1"/>
          <p:nvPr/>
        </p:nvSpPr>
        <p:spPr>
          <a:xfrm>
            <a:off x="8086492" y="2188969"/>
            <a:ext cx="326730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Reduced congestion</a:t>
            </a:r>
          </a:p>
        </p:txBody>
      </p:sp>
      <p:sp>
        <p:nvSpPr>
          <p:cNvPr id="8" name="Arrow: Right 7" descr="Right arrow">
            <a:extLst>
              <a:ext uri="{FF2B5EF4-FFF2-40B4-BE49-F238E27FC236}">
                <a16:creationId xmlns:a16="http://schemas.microsoft.com/office/drawing/2014/main" id="{4DA8150D-5E55-4329-A661-1D0C5AB8B128}"/>
              </a:ext>
            </a:extLst>
          </p:cNvPr>
          <p:cNvSpPr/>
          <p:nvPr/>
        </p:nvSpPr>
        <p:spPr>
          <a:xfrm>
            <a:off x="6067089" y="2496047"/>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565A0BC-E685-8E29-4790-6ECC8A62B414}"/>
              </a:ext>
            </a:extLst>
          </p:cNvPr>
          <p:cNvSpPr txBox="1"/>
          <p:nvPr/>
        </p:nvSpPr>
        <p:spPr>
          <a:xfrm>
            <a:off x="1215483" y="2188969"/>
            <a:ext cx="462775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Traffic signal coordination, congestion pricing, demand management</a:t>
            </a:r>
          </a:p>
        </p:txBody>
      </p:sp>
      <p:sp>
        <p:nvSpPr>
          <p:cNvPr id="6" name="TextBox 5">
            <a:extLst>
              <a:ext uri="{FF2B5EF4-FFF2-40B4-BE49-F238E27FC236}">
                <a16:creationId xmlns:a16="http://schemas.microsoft.com/office/drawing/2014/main" id="{31B623EF-94EF-41F8-E472-8B04DB4AA06F}"/>
              </a:ext>
            </a:extLst>
          </p:cNvPr>
          <p:cNvSpPr txBox="1"/>
          <p:nvPr/>
        </p:nvSpPr>
        <p:spPr>
          <a:xfrm>
            <a:off x="8805746" y="1603247"/>
            <a:ext cx="326730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Goals</a:t>
            </a:r>
          </a:p>
        </p:txBody>
      </p:sp>
      <p:sp>
        <p:nvSpPr>
          <p:cNvPr id="18" name="Arrow: Right 17" descr="Right arrow">
            <a:extLst>
              <a:ext uri="{FF2B5EF4-FFF2-40B4-BE49-F238E27FC236}">
                <a16:creationId xmlns:a16="http://schemas.microsoft.com/office/drawing/2014/main" id="{C9202D6D-F207-0585-6754-7A51978B1CAB}"/>
              </a:ext>
            </a:extLst>
          </p:cNvPr>
          <p:cNvSpPr/>
          <p:nvPr/>
        </p:nvSpPr>
        <p:spPr>
          <a:xfrm>
            <a:off x="6067089" y="1728489"/>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6FBF6D-8DAB-817A-8D33-9321294C0703}"/>
              </a:ext>
            </a:extLst>
          </p:cNvPr>
          <p:cNvSpPr txBox="1"/>
          <p:nvPr/>
        </p:nvSpPr>
        <p:spPr>
          <a:xfrm>
            <a:off x="1639229" y="1605776"/>
            <a:ext cx="326730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TSMO Strategies</a:t>
            </a:r>
          </a:p>
        </p:txBody>
      </p:sp>
      <p:sp>
        <p:nvSpPr>
          <p:cNvPr id="12" name="Title 1"/>
          <p:cNvSpPr>
            <a:spLocks noGrp="1"/>
          </p:cNvSpPr>
          <p:nvPr>
            <p:ph type="title"/>
          </p:nvPr>
        </p:nvSpPr>
        <p:spPr>
          <a:xfrm>
            <a:off x="984244" y="392220"/>
            <a:ext cx="8997956" cy="943360"/>
          </a:xfrm>
        </p:spPr>
        <p:txBody>
          <a:bodyPr/>
          <a:lstStyle/>
          <a:p>
            <a:r>
              <a:rPr lang="en-US" sz="3300" dirty="0"/>
              <a:t>Example TSMO Strategies That Support Transportation Agency Goals</a:t>
            </a:r>
          </a:p>
        </p:txBody>
      </p:sp>
    </p:spTree>
    <p:extLst>
      <p:ext uri="{BB962C8B-B14F-4D97-AF65-F5344CB8AC3E}">
        <p14:creationId xmlns:p14="http://schemas.microsoft.com/office/powerpoint/2010/main" val="170465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84244" y="1596941"/>
            <a:ext cx="10476236" cy="4558498"/>
          </a:xfrm>
        </p:spPr>
        <p:txBody>
          <a:bodyPr>
            <a:normAutofit/>
          </a:bodyPr>
          <a:lstStyle/>
          <a:p>
            <a:pPr>
              <a:lnSpc>
                <a:spcPct val="100000"/>
              </a:lnSpc>
            </a:pPr>
            <a:r>
              <a:rPr lang="en-US" dirty="0"/>
              <a:t>Application of TSMO has accelerated in agencies across the country over the past 5–10 years</a:t>
            </a:r>
          </a:p>
          <a:p>
            <a:pPr>
              <a:lnSpc>
                <a:spcPct val="100000"/>
              </a:lnSpc>
            </a:pPr>
            <a:r>
              <a:rPr lang="en-US" dirty="0"/>
              <a:t>Recognition of TSMO’s value has grown, leading to a variety of approaches for advancing TSMO in agencies. For example:</a:t>
            </a:r>
          </a:p>
          <a:p>
            <a:pPr lvl="1">
              <a:lnSpc>
                <a:spcPct val="100000"/>
              </a:lnSpc>
            </a:pPr>
            <a:r>
              <a:rPr lang="en-US" dirty="0"/>
              <a:t>Establishing a TSMO division or office</a:t>
            </a:r>
          </a:p>
          <a:p>
            <a:pPr lvl="1">
              <a:lnSpc>
                <a:spcPct val="100000"/>
              </a:lnSpc>
            </a:pPr>
            <a:r>
              <a:rPr lang="en-US" dirty="0"/>
              <a:t>Formalizing a TSMO program</a:t>
            </a:r>
          </a:p>
          <a:p>
            <a:pPr lvl="1">
              <a:lnSpc>
                <a:spcPct val="100000"/>
              </a:lnSpc>
            </a:pPr>
            <a:r>
              <a:rPr lang="en-US" dirty="0"/>
              <a:t>Integrating TSMO throughout the agency</a:t>
            </a:r>
          </a:p>
          <a:p>
            <a:pPr lvl="1">
              <a:lnSpc>
                <a:spcPct val="100000"/>
              </a:lnSpc>
            </a:pPr>
            <a:r>
              <a:rPr lang="en-US" dirty="0"/>
              <a:t>Establishing a TSMO committee</a:t>
            </a:r>
          </a:p>
          <a:p>
            <a:pPr lvl="1">
              <a:lnSpc>
                <a:spcPct val="100000"/>
              </a:lnSpc>
            </a:pPr>
            <a:r>
              <a:rPr lang="en-US" dirty="0"/>
              <a:t>Identifying TSMO champions or liaisons</a:t>
            </a:r>
          </a:p>
          <a:p>
            <a:pPr lvl="1">
              <a:lnSpc>
                <a:spcPct val="100000"/>
              </a:lnSpc>
            </a:pPr>
            <a:r>
              <a:rPr lang="en-US" dirty="0"/>
              <a:t>Conducting a TSMO capability maturity model (CMM) self-assessment</a:t>
            </a:r>
          </a:p>
          <a:p>
            <a:pPr lvl="1">
              <a:lnSpc>
                <a:spcPct val="100000"/>
              </a:lnSpc>
            </a:pPr>
            <a:r>
              <a:rPr lang="en-US" dirty="0"/>
              <a:t>Developing a TSMO program plan</a:t>
            </a:r>
          </a:p>
        </p:txBody>
      </p:sp>
      <p:sp>
        <p:nvSpPr>
          <p:cNvPr id="2" name="Title 1"/>
          <p:cNvSpPr>
            <a:spLocks noGrp="1"/>
          </p:cNvSpPr>
          <p:nvPr>
            <p:ph type="title"/>
          </p:nvPr>
        </p:nvSpPr>
        <p:spPr>
          <a:xfrm>
            <a:off x="984244" y="613661"/>
            <a:ext cx="8997956" cy="504096"/>
          </a:xfrm>
        </p:spPr>
        <p:txBody>
          <a:bodyPr/>
          <a:lstStyle/>
          <a:p>
            <a:r>
              <a:rPr lang="en-US" sz="3600" dirty="0"/>
              <a:t>TSMO State of the Practice</a:t>
            </a:r>
          </a:p>
        </p:txBody>
      </p:sp>
    </p:spTree>
    <p:extLst>
      <p:ext uri="{BB962C8B-B14F-4D97-AF65-F5344CB8AC3E}">
        <p14:creationId xmlns:p14="http://schemas.microsoft.com/office/powerpoint/2010/main" val="3811691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84245" y="1403222"/>
            <a:ext cx="10369555" cy="4759410"/>
          </a:xfrm>
        </p:spPr>
        <p:txBody>
          <a:bodyPr>
            <a:normAutofit/>
          </a:bodyPr>
          <a:lstStyle/>
          <a:p>
            <a:pPr>
              <a:lnSpc>
                <a:spcPct val="110000"/>
              </a:lnSpc>
              <a:spcBef>
                <a:spcPts val="600"/>
              </a:spcBef>
            </a:pPr>
            <a:r>
              <a:rPr lang="en-US" dirty="0"/>
              <a:t>What Is TSMO? (frequently asked questions) </a:t>
            </a:r>
            <a:r>
              <a:rPr lang="en-US" dirty="0">
                <a:hlinkClick r:id="rId3">
                  <a:extLst>
                    <a:ext uri="{A12FA001-AC4F-418D-AE19-62706E023703}">
                      <ahyp:hlinkClr xmlns:ahyp="http://schemas.microsoft.com/office/drawing/2018/hyperlinkcolor" val="tx"/>
                    </a:ext>
                  </a:extLst>
                </a:hlinkClick>
              </a:rPr>
              <a:t>https://ops.fhwa.dot.gov/tsmo</a:t>
            </a:r>
            <a:endParaRPr lang="en-US" dirty="0"/>
          </a:p>
          <a:p>
            <a:pPr>
              <a:lnSpc>
                <a:spcPct val="110000"/>
              </a:lnSpc>
              <a:spcBef>
                <a:spcPts val="600"/>
              </a:spcBef>
            </a:pPr>
            <a:r>
              <a:rPr lang="en-US" dirty="0"/>
              <a:t>Organizing and Planning for Operations web page </a:t>
            </a:r>
            <a:r>
              <a:rPr lang="en-US" dirty="0">
                <a:hlinkClick r:id="rId4">
                  <a:extLst>
                    <a:ext uri="{A12FA001-AC4F-418D-AE19-62706E023703}">
                      <ahyp:hlinkClr xmlns:ahyp="http://schemas.microsoft.com/office/drawing/2018/hyperlinkcolor" val="tx"/>
                    </a:ext>
                  </a:extLst>
                </a:hlinkClick>
              </a:rPr>
              <a:t>https://ops.fhwa.dot.gov/plan4ops</a:t>
            </a:r>
            <a:endParaRPr lang="en-US" dirty="0"/>
          </a:p>
          <a:p>
            <a:pPr>
              <a:lnSpc>
                <a:spcPct val="110000"/>
              </a:lnSpc>
              <a:spcBef>
                <a:spcPts val="600"/>
              </a:spcBef>
            </a:pPr>
            <a:r>
              <a:rPr lang="en-US" dirty="0"/>
              <a:t>Communicating TSMO web page </a:t>
            </a:r>
            <a:r>
              <a:rPr lang="en-US" dirty="0">
                <a:hlinkClick r:id="rId5">
                  <a:extLst>
                    <a:ext uri="{A12FA001-AC4F-418D-AE19-62706E023703}">
                      <ahyp:hlinkClr xmlns:ahyp="http://schemas.microsoft.com/office/drawing/2018/hyperlinkcolor" val="tx"/>
                    </a:ext>
                  </a:extLst>
                </a:hlinkClick>
              </a:rPr>
              <a:t>https://ops.fhwa.dot.gov/plan4ops/focus_areas/communicating_tsmo.htm</a:t>
            </a:r>
            <a:endParaRPr lang="en-US" dirty="0"/>
          </a:p>
          <a:p>
            <a:pPr>
              <a:lnSpc>
                <a:spcPct val="110000"/>
              </a:lnSpc>
              <a:spcBef>
                <a:spcPts val="600"/>
              </a:spcBef>
            </a:pPr>
            <a:r>
              <a:rPr lang="en-US" dirty="0"/>
              <a:t>National Operations Center of Excellence (NOCoE) website </a:t>
            </a:r>
            <a:r>
              <a:rPr lang="en-US" dirty="0">
                <a:hlinkClick r:id="rId6">
                  <a:extLst>
                    <a:ext uri="{A12FA001-AC4F-418D-AE19-62706E023703}">
                      <ahyp:hlinkClr xmlns:ahyp="http://schemas.microsoft.com/office/drawing/2018/hyperlinkcolor" val="tx"/>
                    </a:ext>
                  </a:extLst>
                </a:hlinkClick>
              </a:rPr>
              <a:t>https://www.transportationops.org/</a:t>
            </a:r>
            <a:endParaRPr lang="en-US" dirty="0"/>
          </a:p>
          <a:p>
            <a:pPr>
              <a:lnSpc>
                <a:spcPct val="110000"/>
              </a:lnSpc>
              <a:spcBef>
                <a:spcPts val="600"/>
              </a:spcBef>
            </a:pPr>
            <a:r>
              <a:rPr lang="en-US" sz="2400" dirty="0"/>
              <a:t>TSMO and Asset Management fact sheet </a:t>
            </a:r>
            <a:r>
              <a:rPr lang="en-US" sz="2400" dirty="0">
                <a:hlinkClick r:id="rId7">
                  <a:extLst>
                    <a:ext uri="{A12FA001-AC4F-418D-AE19-62706E023703}">
                      <ahyp:hlinkClr xmlns:ahyp="http://schemas.microsoft.com/office/drawing/2018/hyperlinkcolor" val="tx"/>
                    </a:ext>
                  </a:extLst>
                </a:hlinkClick>
              </a:rPr>
              <a:t>https://ops.fhwa.dot.gov/publications/fhwahop18094.htm</a:t>
            </a:r>
            <a:endParaRPr lang="en-US" sz="2400" dirty="0"/>
          </a:p>
          <a:p>
            <a:pPr marL="0" indent="0">
              <a:lnSpc>
                <a:spcPct val="110000"/>
              </a:lnSpc>
              <a:spcBef>
                <a:spcPts val="600"/>
              </a:spcBef>
              <a:buNone/>
            </a:pPr>
            <a:endParaRPr lang="en-US" dirty="0"/>
          </a:p>
        </p:txBody>
      </p:sp>
      <p:sp>
        <p:nvSpPr>
          <p:cNvPr id="2" name="Title 1"/>
          <p:cNvSpPr>
            <a:spLocks noGrp="1"/>
          </p:cNvSpPr>
          <p:nvPr>
            <p:ph type="title"/>
          </p:nvPr>
        </p:nvSpPr>
        <p:spPr>
          <a:xfrm>
            <a:off x="984244" y="681222"/>
            <a:ext cx="8997956" cy="504096"/>
          </a:xfrm>
        </p:spPr>
        <p:txBody>
          <a:bodyPr/>
          <a:lstStyle/>
          <a:p>
            <a:r>
              <a:rPr lang="en-US" sz="3600" dirty="0"/>
              <a:t>Resources on TSMO</a:t>
            </a:r>
          </a:p>
        </p:txBody>
      </p:sp>
    </p:spTree>
    <p:extLst>
      <p:ext uri="{BB962C8B-B14F-4D97-AF65-F5344CB8AC3E}">
        <p14:creationId xmlns:p14="http://schemas.microsoft.com/office/powerpoint/2010/main" val="349893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dirty="0"/>
              <a:t>Connecting TSMO and Asset Management Overview</a:t>
            </a:r>
          </a:p>
        </p:txBody>
      </p:sp>
    </p:spTree>
    <p:extLst>
      <p:ext uri="{BB962C8B-B14F-4D97-AF65-F5344CB8AC3E}">
        <p14:creationId xmlns:p14="http://schemas.microsoft.com/office/powerpoint/2010/main" val="1895101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28</a:t>
            </a:fld>
            <a:endParaRPr lang="en-US" dirty="0"/>
          </a:p>
        </p:txBody>
      </p:sp>
      <p:sp>
        <p:nvSpPr>
          <p:cNvPr id="6" name="Content Placeholder 5"/>
          <p:cNvSpPr>
            <a:spLocks noGrp="1"/>
          </p:cNvSpPr>
          <p:nvPr>
            <p:ph idx="1"/>
          </p:nvPr>
        </p:nvSpPr>
        <p:spPr/>
        <p:txBody>
          <a:bodyPr>
            <a:normAutofit/>
          </a:bodyPr>
          <a:lstStyle/>
          <a:p>
            <a:pPr>
              <a:lnSpc>
                <a:spcPct val="100000"/>
              </a:lnSpc>
              <a:spcBef>
                <a:spcPts val="1200"/>
              </a:spcBef>
            </a:pPr>
            <a:r>
              <a:rPr lang="en-US" sz="2800" dirty="0"/>
              <a:t>TSMO includes hardware, software, equipment, and systems (i.e., assets that need to be managed):</a:t>
            </a:r>
          </a:p>
          <a:p>
            <a:pPr lvl="1">
              <a:lnSpc>
                <a:spcPct val="100000"/>
              </a:lnSpc>
              <a:spcBef>
                <a:spcPts val="1200"/>
              </a:spcBef>
            </a:pPr>
            <a:r>
              <a:rPr lang="en-US" sz="2400" dirty="0"/>
              <a:t>Operations infrastructure and systems are becoming increasingly prevalent and are vital to efficient, reliable mobility.</a:t>
            </a:r>
          </a:p>
          <a:p>
            <a:pPr lvl="1">
              <a:lnSpc>
                <a:spcPct val="100000"/>
              </a:lnSpc>
              <a:spcBef>
                <a:spcPts val="1200"/>
              </a:spcBef>
            </a:pPr>
            <a:r>
              <a:rPr lang="en-US" sz="2400" dirty="0"/>
              <a:t>Incorporating TSMO assets into asset management plans and procedures helps improve transportation system performance.</a:t>
            </a:r>
          </a:p>
          <a:p>
            <a:pPr lvl="1">
              <a:lnSpc>
                <a:spcPct val="100000"/>
              </a:lnSpc>
              <a:spcBef>
                <a:spcPts val="1200"/>
              </a:spcBef>
            </a:pPr>
            <a:r>
              <a:rPr lang="en-US" sz="2400" dirty="0"/>
              <a:t>TSMO experts can provide technical knowledge to plan for routine maintenance and replacement of assets.</a:t>
            </a:r>
          </a:p>
        </p:txBody>
      </p:sp>
      <p:sp>
        <p:nvSpPr>
          <p:cNvPr id="5" name="Title 4"/>
          <p:cNvSpPr>
            <a:spLocks noGrp="1"/>
          </p:cNvSpPr>
          <p:nvPr>
            <p:ph type="title"/>
          </p:nvPr>
        </p:nvSpPr>
        <p:spPr>
          <a:xfrm>
            <a:off x="984244" y="276386"/>
            <a:ext cx="8997956" cy="805604"/>
          </a:xfrm>
        </p:spPr>
        <p:txBody>
          <a:bodyPr/>
          <a:lstStyle/>
          <a:p>
            <a:pPr>
              <a:lnSpc>
                <a:spcPct val="100000"/>
              </a:lnSpc>
            </a:pPr>
            <a:r>
              <a:rPr lang="en-US" sz="3300" dirty="0"/>
              <a:t>Why TSMO Matters to Asset Management (1/4)</a:t>
            </a:r>
          </a:p>
        </p:txBody>
      </p:sp>
    </p:spTree>
    <p:extLst>
      <p:ext uri="{BB962C8B-B14F-4D97-AF65-F5344CB8AC3E}">
        <p14:creationId xmlns:p14="http://schemas.microsoft.com/office/powerpoint/2010/main" val="1103486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29</a:t>
            </a:fld>
            <a:endParaRPr lang="en-US" dirty="0"/>
          </a:p>
        </p:txBody>
      </p:sp>
      <p:sp>
        <p:nvSpPr>
          <p:cNvPr id="6" name="Content Placeholder 5"/>
          <p:cNvSpPr>
            <a:spLocks noGrp="1"/>
          </p:cNvSpPr>
          <p:nvPr>
            <p:ph idx="1"/>
          </p:nvPr>
        </p:nvSpPr>
        <p:spPr/>
        <p:txBody>
          <a:bodyPr>
            <a:normAutofit fontScale="92500" lnSpcReduction="10000"/>
          </a:bodyPr>
          <a:lstStyle/>
          <a:p>
            <a:pPr>
              <a:lnSpc>
                <a:spcPct val="110000"/>
              </a:lnSpc>
              <a:spcBef>
                <a:spcPts val="1200"/>
              </a:spcBef>
            </a:pPr>
            <a:r>
              <a:rPr lang="en-US" sz="2800" dirty="0"/>
              <a:t>Several TSMO assets can be included as part of asset management inventories:</a:t>
            </a:r>
          </a:p>
          <a:p>
            <a:pPr lvl="1">
              <a:lnSpc>
                <a:spcPct val="110000"/>
              </a:lnSpc>
              <a:spcBef>
                <a:spcPts val="1200"/>
              </a:spcBef>
            </a:pPr>
            <a:r>
              <a:rPr lang="en-US" sz="2400" dirty="0"/>
              <a:t>Traffic signals</a:t>
            </a:r>
          </a:p>
          <a:p>
            <a:pPr lvl="1">
              <a:lnSpc>
                <a:spcPct val="110000"/>
              </a:lnSpc>
              <a:spcBef>
                <a:spcPts val="1200"/>
              </a:spcBef>
            </a:pPr>
            <a:r>
              <a:rPr lang="en-US" sz="2400" dirty="0"/>
              <a:t>Closed-circuit television (CCTV) cameras</a:t>
            </a:r>
          </a:p>
          <a:p>
            <a:pPr lvl="1">
              <a:lnSpc>
                <a:spcPct val="110000"/>
              </a:lnSpc>
              <a:spcBef>
                <a:spcPts val="1200"/>
              </a:spcBef>
            </a:pPr>
            <a:r>
              <a:rPr lang="en-US" sz="2400" dirty="0"/>
              <a:t>Dynamic message signs (DMS)</a:t>
            </a:r>
          </a:p>
          <a:p>
            <a:pPr lvl="1">
              <a:lnSpc>
                <a:spcPct val="110000"/>
              </a:lnSpc>
              <a:spcBef>
                <a:spcPts val="1200"/>
              </a:spcBef>
            </a:pPr>
            <a:r>
              <a:rPr lang="en-US" sz="2400" dirty="0"/>
              <a:t>Vehicle detectors</a:t>
            </a:r>
          </a:p>
          <a:p>
            <a:pPr lvl="1">
              <a:lnSpc>
                <a:spcPct val="110000"/>
              </a:lnSpc>
              <a:spcBef>
                <a:spcPts val="1200"/>
              </a:spcBef>
            </a:pPr>
            <a:r>
              <a:rPr lang="en-US" sz="2400" dirty="0"/>
              <a:t>Ramp meters</a:t>
            </a:r>
          </a:p>
          <a:p>
            <a:pPr lvl="1">
              <a:lnSpc>
                <a:spcPct val="110000"/>
              </a:lnSpc>
              <a:spcBef>
                <a:spcPts val="1200"/>
              </a:spcBef>
            </a:pPr>
            <a:r>
              <a:rPr lang="en-US" sz="2400" dirty="0"/>
              <a:t>Road weather information systems (RWIS)</a:t>
            </a:r>
          </a:p>
          <a:p>
            <a:pPr lvl="1">
              <a:lnSpc>
                <a:spcPct val="110000"/>
              </a:lnSpc>
              <a:spcBef>
                <a:spcPts val="1200"/>
              </a:spcBef>
            </a:pPr>
            <a:r>
              <a:rPr lang="en-US" sz="2400" dirty="0"/>
              <a:t>Highway advisory radios </a:t>
            </a:r>
            <a:endParaRPr lang="en-US" dirty="0"/>
          </a:p>
        </p:txBody>
      </p:sp>
      <p:sp>
        <p:nvSpPr>
          <p:cNvPr id="5" name="Title 4"/>
          <p:cNvSpPr>
            <a:spLocks noGrp="1"/>
          </p:cNvSpPr>
          <p:nvPr>
            <p:ph type="title"/>
          </p:nvPr>
        </p:nvSpPr>
        <p:spPr>
          <a:xfrm>
            <a:off x="1176080" y="289210"/>
            <a:ext cx="9072443" cy="620511"/>
          </a:xfrm>
        </p:spPr>
        <p:txBody>
          <a:bodyPr/>
          <a:lstStyle/>
          <a:p>
            <a:pPr>
              <a:lnSpc>
                <a:spcPct val="100000"/>
              </a:lnSpc>
            </a:pPr>
            <a:r>
              <a:rPr lang="en-US" sz="3300" dirty="0"/>
              <a:t>Why TSMO Matters to Asset Management (2/4)</a:t>
            </a:r>
          </a:p>
        </p:txBody>
      </p:sp>
    </p:spTree>
    <p:extLst>
      <p:ext uri="{BB962C8B-B14F-4D97-AF65-F5344CB8AC3E}">
        <p14:creationId xmlns:p14="http://schemas.microsoft.com/office/powerpoint/2010/main" val="419149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143044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30</a:t>
            </a:fld>
            <a:endParaRPr lang="en-US" dirty="0"/>
          </a:p>
        </p:txBody>
      </p:sp>
      <p:sp>
        <p:nvSpPr>
          <p:cNvPr id="6" name="Content Placeholder 5"/>
          <p:cNvSpPr>
            <a:spLocks noGrp="1"/>
          </p:cNvSpPr>
          <p:nvPr>
            <p:ph idx="1"/>
          </p:nvPr>
        </p:nvSpPr>
        <p:spPr/>
        <p:txBody>
          <a:bodyPr>
            <a:normAutofit/>
          </a:bodyPr>
          <a:lstStyle/>
          <a:p>
            <a:pPr>
              <a:lnSpc>
                <a:spcPct val="100000"/>
              </a:lnSpc>
              <a:spcBef>
                <a:spcPts val="1200"/>
              </a:spcBef>
            </a:pPr>
            <a:r>
              <a:rPr lang="en-US" sz="2800" dirty="0"/>
              <a:t>TSMO can help extend the functional life of facilities and get the most value out of the existing infrastructure:</a:t>
            </a:r>
          </a:p>
          <a:p>
            <a:pPr lvl="1">
              <a:lnSpc>
                <a:spcPct val="100000"/>
              </a:lnSpc>
              <a:spcBef>
                <a:spcPts val="1200"/>
              </a:spcBef>
            </a:pPr>
            <a:r>
              <a:rPr lang="en-US" sz="2400" dirty="0"/>
              <a:t>Can eliminate or delay the introduction of new roadway infrastructure and reduce the associated asset management burden</a:t>
            </a:r>
          </a:p>
          <a:p>
            <a:pPr>
              <a:lnSpc>
                <a:spcPct val="100000"/>
              </a:lnSpc>
              <a:spcBef>
                <a:spcPts val="1200"/>
              </a:spcBef>
            </a:pPr>
            <a:r>
              <a:rPr lang="en-US" sz="2800" dirty="0"/>
              <a:t>Capacity can be seen as an asset (in a general sense) to be managed</a:t>
            </a:r>
            <a:endParaRPr lang="en-US" dirty="0"/>
          </a:p>
        </p:txBody>
      </p:sp>
      <p:sp>
        <p:nvSpPr>
          <p:cNvPr id="5" name="Title 4"/>
          <p:cNvSpPr>
            <a:spLocks noGrp="1"/>
          </p:cNvSpPr>
          <p:nvPr>
            <p:ph type="title"/>
          </p:nvPr>
        </p:nvSpPr>
        <p:spPr>
          <a:xfrm>
            <a:off x="984244" y="411169"/>
            <a:ext cx="8997956" cy="894380"/>
          </a:xfrm>
        </p:spPr>
        <p:txBody>
          <a:bodyPr/>
          <a:lstStyle/>
          <a:p>
            <a:r>
              <a:rPr lang="en-US" sz="3300" dirty="0"/>
              <a:t>Why TSMO Matters to Asset Management (3/4)</a:t>
            </a:r>
          </a:p>
        </p:txBody>
      </p:sp>
    </p:spTree>
    <p:extLst>
      <p:ext uri="{BB962C8B-B14F-4D97-AF65-F5344CB8AC3E}">
        <p14:creationId xmlns:p14="http://schemas.microsoft.com/office/powerpoint/2010/main" val="2495080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31</a:t>
            </a:fld>
            <a:endParaRPr lang="en-US" dirty="0"/>
          </a:p>
        </p:txBody>
      </p:sp>
      <p:sp>
        <p:nvSpPr>
          <p:cNvPr id="6" name="Content Placeholder 5"/>
          <p:cNvSpPr>
            <a:spLocks noGrp="1"/>
          </p:cNvSpPr>
          <p:nvPr>
            <p:ph idx="1"/>
          </p:nvPr>
        </p:nvSpPr>
        <p:spPr/>
        <p:txBody>
          <a:bodyPr>
            <a:normAutofit/>
          </a:bodyPr>
          <a:lstStyle/>
          <a:p>
            <a:pPr>
              <a:lnSpc>
                <a:spcPct val="100000"/>
              </a:lnSpc>
              <a:spcBef>
                <a:spcPts val="1200"/>
              </a:spcBef>
            </a:pPr>
            <a:r>
              <a:rPr lang="en-US" sz="2800" dirty="0"/>
              <a:t>State and local agencies benefit by knowing about the current and historical performance of TSMO assets. </a:t>
            </a:r>
          </a:p>
          <a:p>
            <a:pPr>
              <a:lnSpc>
                <a:spcPct val="100000"/>
              </a:lnSpc>
              <a:spcBef>
                <a:spcPts val="1200"/>
              </a:spcBef>
            </a:pPr>
            <a:r>
              <a:rPr lang="en-US" sz="2800" dirty="0"/>
              <a:t>An agency can reduce risk by avoiding unreliable technology that has a history of premature failure.</a:t>
            </a:r>
          </a:p>
          <a:p>
            <a:pPr>
              <a:lnSpc>
                <a:spcPct val="100000"/>
              </a:lnSpc>
              <a:spcBef>
                <a:spcPts val="1200"/>
              </a:spcBef>
            </a:pPr>
            <a:r>
              <a:rPr lang="en-US" sz="2800" dirty="0"/>
              <a:t>TSMO can help asset managers better address real-time operations by answering questions that help prioritize, coordinate, and facilitate maintenance and project development.</a:t>
            </a:r>
            <a:endParaRPr lang="en-US" dirty="0"/>
          </a:p>
        </p:txBody>
      </p:sp>
      <p:sp>
        <p:nvSpPr>
          <p:cNvPr id="5" name="Title 4"/>
          <p:cNvSpPr>
            <a:spLocks noGrp="1"/>
          </p:cNvSpPr>
          <p:nvPr>
            <p:ph type="title"/>
          </p:nvPr>
        </p:nvSpPr>
        <p:spPr>
          <a:xfrm>
            <a:off x="984244" y="292977"/>
            <a:ext cx="8997956" cy="894380"/>
          </a:xfrm>
        </p:spPr>
        <p:txBody>
          <a:bodyPr/>
          <a:lstStyle/>
          <a:p>
            <a:pPr>
              <a:lnSpc>
                <a:spcPct val="100000"/>
              </a:lnSpc>
            </a:pPr>
            <a:r>
              <a:rPr lang="en-US" sz="3300" dirty="0"/>
              <a:t>Why TSMO Matters to Asset Management (4/4)</a:t>
            </a:r>
          </a:p>
        </p:txBody>
      </p:sp>
    </p:spTree>
    <p:extLst>
      <p:ext uri="{BB962C8B-B14F-4D97-AF65-F5344CB8AC3E}">
        <p14:creationId xmlns:p14="http://schemas.microsoft.com/office/powerpoint/2010/main" val="348781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32</a:t>
            </a:fld>
            <a:endParaRPr lang="en-US" dirty="0"/>
          </a:p>
        </p:txBody>
      </p:sp>
      <p:sp>
        <p:nvSpPr>
          <p:cNvPr id="6" name="Content Placeholder 5"/>
          <p:cNvSpPr>
            <a:spLocks noGrp="1"/>
          </p:cNvSpPr>
          <p:nvPr>
            <p:ph idx="1"/>
          </p:nvPr>
        </p:nvSpPr>
        <p:spPr>
          <a:xfrm>
            <a:off x="984244" y="1596940"/>
            <a:ext cx="10369555" cy="4322597"/>
          </a:xfrm>
        </p:spPr>
        <p:txBody>
          <a:bodyPr>
            <a:normAutofit fontScale="92500" lnSpcReduction="20000"/>
          </a:bodyPr>
          <a:lstStyle/>
          <a:p>
            <a:pPr>
              <a:lnSpc>
                <a:spcPct val="110000"/>
              </a:lnSpc>
              <a:spcBef>
                <a:spcPts val="1200"/>
              </a:spcBef>
            </a:pPr>
            <a:r>
              <a:rPr lang="en-US" sz="2800" dirty="0"/>
              <a:t>The ability of TSMO to help achieve an agency’s performance outcomes depends on the effective management of transportation assets</a:t>
            </a:r>
          </a:p>
          <a:p>
            <a:pPr lvl="1">
              <a:lnSpc>
                <a:spcPct val="110000"/>
              </a:lnSpc>
              <a:spcBef>
                <a:spcPts val="1200"/>
              </a:spcBef>
            </a:pPr>
            <a:r>
              <a:rPr lang="en-US" sz="2400" dirty="0"/>
              <a:t>Includes both major infrastructure (e.g., roads, bridges) and TSMO-specific assets (e.g., signals, DMS, managed lane indicators, communications systems, and other technology)</a:t>
            </a:r>
          </a:p>
          <a:p>
            <a:pPr>
              <a:lnSpc>
                <a:spcPct val="110000"/>
              </a:lnSpc>
              <a:spcBef>
                <a:spcPts val="1200"/>
              </a:spcBef>
            </a:pPr>
            <a:r>
              <a:rPr lang="en-US" sz="2800" dirty="0"/>
              <a:t>TSMO assets are needed for critical safety and mobility outcomes, and economic competitiveness and regional economic health. </a:t>
            </a:r>
          </a:p>
          <a:p>
            <a:pPr>
              <a:lnSpc>
                <a:spcPct val="110000"/>
              </a:lnSpc>
              <a:spcBef>
                <a:spcPts val="1200"/>
              </a:spcBef>
            </a:pPr>
            <a:r>
              <a:rPr lang="en-US" sz="2800" dirty="0"/>
              <a:t>Asset management supports budgeting for life-cycle costs of TSMO assets.</a:t>
            </a:r>
          </a:p>
        </p:txBody>
      </p:sp>
      <p:sp>
        <p:nvSpPr>
          <p:cNvPr id="5" name="Title 4"/>
          <p:cNvSpPr>
            <a:spLocks noGrp="1"/>
          </p:cNvSpPr>
          <p:nvPr>
            <p:ph type="title"/>
          </p:nvPr>
        </p:nvSpPr>
        <p:spPr>
          <a:xfrm>
            <a:off x="869944" y="585754"/>
            <a:ext cx="9696456" cy="894380"/>
          </a:xfrm>
        </p:spPr>
        <p:txBody>
          <a:bodyPr/>
          <a:lstStyle/>
          <a:p>
            <a:r>
              <a:rPr lang="en-US" sz="3600" dirty="0"/>
              <a:t>Why Asset Management Matters for TSMO</a:t>
            </a:r>
          </a:p>
        </p:txBody>
      </p:sp>
    </p:spTree>
    <p:extLst>
      <p:ext uri="{BB962C8B-B14F-4D97-AF65-F5344CB8AC3E}">
        <p14:creationId xmlns:p14="http://schemas.microsoft.com/office/powerpoint/2010/main" val="365989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Collaboration</a:t>
            </a:r>
          </a:p>
        </p:txBody>
      </p:sp>
    </p:spTree>
    <p:extLst>
      <p:ext uri="{BB962C8B-B14F-4D97-AF65-F5344CB8AC3E}">
        <p14:creationId xmlns:p14="http://schemas.microsoft.com/office/powerpoint/2010/main" val="6206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34</a:t>
            </a:fld>
            <a:endParaRPr lang="en-US" dirty="0"/>
          </a:p>
        </p:txBody>
      </p:sp>
      <p:sp>
        <p:nvSpPr>
          <p:cNvPr id="3" name="Content Placeholder 2"/>
          <p:cNvSpPr>
            <a:spLocks noGrp="1"/>
          </p:cNvSpPr>
          <p:nvPr>
            <p:ph idx="1"/>
          </p:nvPr>
        </p:nvSpPr>
        <p:spPr/>
        <p:txBody>
          <a:bodyPr>
            <a:normAutofit fontScale="92500"/>
          </a:bodyPr>
          <a:lstStyle/>
          <a:p>
            <a:pPr>
              <a:lnSpc>
                <a:spcPct val="100000"/>
              </a:lnSpc>
              <a:spcBef>
                <a:spcPts val="1200"/>
              </a:spcBef>
            </a:pPr>
            <a:r>
              <a:rPr lang="en-US" sz="2800" dirty="0"/>
              <a:t>Share common goals such as optimizing performance of existing assets</a:t>
            </a:r>
          </a:p>
          <a:p>
            <a:pPr>
              <a:lnSpc>
                <a:spcPct val="100000"/>
              </a:lnSpc>
              <a:spcBef>
                <a:spcPts val="1200"/>
              </a:spcBef>
            </a:pPr>
            <a:r>
              <a:rPr lang="en-US" sz="2800" dirty="0"/>
              <a:t>Use similar processes:</a:t>
            </a:r>
          </a:p>
          <a:p>
            <a:pPr lvl="1">
              <a:lnSpc>
                <a:spcPct val="100000"/>
              </a:lnSpc>
              <a:spcBef>
                <a:spcPts val="1200"/>
              </a:spcBef>
            </a:pPr>
            <a:r>
              <a:rPr lang="en-US" sz="2400" dirty="0"/>
              <a:t>TSMO focuses on preserving and maximizing mobility and safety</a:t>
            </a:r>
          </a:p>
          <a:p>
            <a:pPr lvl="1">
              <a:lnSpc>
                <a:spcPct val="100000"/>
              </a:lnSpc>
              <a:spcBef>
                <a:spcPts val="1200"/>
              </a:spcBef>
            </a:pPr>
            <a:r>
              <a:rPr lang="en-US" sz="2400" dirty="0"/>
              <a:t>Asset management focuses on preserving or improving the asset condition</a:t>
            </a:r>
          </a:p>
          <a:p>
            <a:pPr>
              <a:lnSpc>
                <a:spcPct val="100000"/>
              </a:lnSpc>
              <a:spcBef>
                <a:spcPts val="1200"/>
              </a:spcBef>
            </a:pPr>
            <a:r>
              <a:rPr lang="en-US" sz="2800" dirty="0"/>
              <a:t>Share a strategic, performance-based approach to monitoring performance and maximize the return on investment </a:t>
            </a:r>
          </a:p>
          <a:p>
            <a:pPr>
              <a:lnSpc>
                <a:spcPct val="100000"/>
              </a:lnSpc>
              <a:spcBef>
                <a:spcPts val="1200"/>
              </a:spcBef>
            </a:pPr>
            <a:r>
              <a:rPr lang="en-US" sz="2800" dirty="0"/>
              <a:t>Use of benefit cost (B/C) analysis, life-cycle planning (LCP) and </a:t>
            </a:r>
            <a:br>
              <a:rPr lang="en-US" sz="2800" dirty="0"/>
            </a:br>
            <a:r>
              <a:rPr lang="en-US" sz="2800" dirty="0"/>
              <a:t>life-cycle cost analysis (LCCA) as decisionmaking tools</a:t>
            </a:r>
          </a:p>
        </p:txBody>
      </p:sp>
      <p:sp>
        <p:nvSpPr>
          <p:cNvPr id="2" name="Title 1"/>
          <p:cNvSpPr>
            <a:spLocks noGrp="1"/>
          </p:cNvSpPr>
          <p:nvPr>
            <p:ph type="title"/>
          </p:nvPr>
        </p:nvSpPr>
        <p:spPr>
          <a:xfrm>
            <a:off x="984244" y="282055"/>
            <a:ext cx="8997956" cy="504096"/>
          </a:xfrm>
        </p:spPr>
        <p:txBody>
          <a:bodyPr/>
          <a:lstStyle/>
          <a:p>
            <a:pPr>
              <a:lnSpc>
                <a:spcPct val="100000"/>
              </a:lnSpc>
            </a:pPr>
            <a:r>
              <a:rPr lang="en-US" sz="3300" dirty="0"/>
              <a:t>TSMO and Asset Management Have Common Goals and Approaches</a:t>
            </a:r>
          </a:p>
        </p:txBody>
      </p:sp>
    </p:spTree>
    <p:extLst>
      <p:ext uri="{BB962C8B-B14F-4D97-AF65-F5344CB8AC3E}">
        <p14:creationId xmlns:p14="http://schemas.microsoft.com/office/powerpoint/2010/main" val="515142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35</a:t>
            </a:fld>
            <a:endParaRPr lang="en-US" dirty="0"/>
          </a:p>
        </p:txBody>
      </p:sp>
      <p:sp>
        <p:nvSpPr>
          <p:cNvPr id="6" name="Content Placeholder 5"/>
          <p:cNvSpPr>
            <a:spLocks noGrp="1"/>
          </p:cNvSpPr>
          <p:nvPr>
            <p:ph idx="1"/>
          </p:nvPr>
        </p:nvSpPr>
        <p:spPr/>
        <p:txBody>
          <a:bodyPr>
            <a:normAutofit/>
          </a:bodyPr>
          <a:lstStyle/>
          <a:p>
            <a:pPr marL="0" indent="0">
              <a:lnSpc>
                <a:spcPct val="100000"/>
              </a:lnSpc>
              <a:spcBef>
                <a:spcPts val="600"/>
              </a:spcBef>
              <a:buNone/>
            </a:pPr>
            <a:r>
              <a:rPr lang="en-US" sz="2800" dirty="0"/>
              <a:t>Areas where asset management and TSMO staff can collaborate include:</a:t>
            </a:r>
          </a:p>
          <a:p>
            <a:pPr marL="685800">
              <a:lnSpc>
                <a:spcPct val="100000"/>
              </a:lnSpc>
              <a:spcBef>
                <a:spcPts val="600"/>
              </a:spcBef>
            </a:pPr>
            <a:r>
              <a:rPr lang="en-US" dirty="0"/>
              <a:t>Development of transportation asset management plans (TAMPs) that include ITS/TSMO assets</a:t>
            </a:r>
          </a:p>
          <a:p>
            <a:pPr marL="685800">
              <a:lnSpc>
                <a:spcPct val="100000"/>
              </a:lnSpc>
              <a:spcBef>
                <a:spcPts val="600"/>
              </a:spcBef>
            </a:pPr>
            <a:r>
              <a:rPr lang="en-US" dirty="0"/>
              <a:t>Development of TSMO plans that incorporate asset management </a:t>
            </a:r>
          </a:p>
          <a:p>
            <a:pPr marL="685800">
              <a:lnSpc>
                <a:spcPct val="100000"/>
              </a:lnSpc>
              <a:spcBef>
                <a:spcPts val="600"/>
              </a:spcBef>
            </a:pPr>
            <a:r>
              <a:rPr lang="en-US" dirty="0"/>
              <a:t>Collaboration with stakeholders on device specifications for systems/projects to ensure interoperability</a:t>
            </a:r>
          </a:p>
        </p:txBody>
      </p:sp>
      <p:sp>
        <p:nvSpPr>
          <p:cNvPr id="5" name="Title 4"/>
          <p:cNvSpPr>
            <a:spLocks noGrp="1"/>
          </p:cNvSpPr>
          <p:nvPr>
            <p:ph type="title"/>
          </p:nvPr>
        </p:nvSpPr>
        <p:spPr>
          <a:xfrm>
            <a:off x="984244" y="653523"/>
            <a:ext cx="8997956" cy="504096"/>
          </a:xfrm>
        </p:spPr>
        <p:txBody>
          <a:bodyPr/>
          <a:lstStyle/>
          <a:p>
            <a:r>
              <a:rPr lang="en-US" sz="3600" dirty="0"/>
              <a:t>Opportunities for Collaboration (1/2)</a:t>
            </a:r>
          </a:p>
        </p:txBody>
      </p:sp>
    </p:spTree>
    <p:extLst>
      <p:ext uri="{BB962C8B-B14F-4D97-AF65-F5344CB8AC3E}">
        <p14:creationId xmlns:p14="http://schemas.microsoft.com/office/powerpoint/2010/main" val="690124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36</a:t>
            </a:fld>
            <a:endParaRPr lang="en-US" dirty="0"/>
          </a:p>
        </p:txBody>
      </p:sp>
      <p:sp>
        <p:nvSpPr>
          <p:cNvPr id="6" name="Content Placeholder 5"/>
          <p:cNvSpPr>
            <a:spLocks noGrp="1"/>
          </p:cNvSpPr>
          <p:nvPr>
            <p:ph idx="1"/>
          </p:nvPr>
        </p:nvSpPr>
        <p:spPr/>
        <p:txBody>
          <a:bodyPr>
            <a:normAutofit fontScale="92500" lnSpcReduction="20000"/>
          </a:bodyPr>
          <a:lstStyle/>
          <a:p>
            <a:pPr>
              <a:lnSpc>
                <a:spcPct val="110000"/>
              </a:lnSpc>
              <a:spcBef>
                <a:spcPts val="600"/>
              </a:spcBef>
            </a:pPr>
            <a:r>
              <a:rPr lang="en-US" sz="2800" dirty="0"/>
              <a:t>TSMO programs that are adopting life-cycle planning and risk-based management concepts from asset management to improve their programs</a:t>
            </a:r>
          </a:p>
          <a:p>
            <a:pPr>
              <a:lnSpc>
                <a:spcPct val="110000"/>
              </a:lnSpc>
              <a:spcBef>
                <a:spcPts val="600"/>
              </a:spcBef>
            </a:pPr>
            <a:r>
              <a:rPr lang="en-US" sz="2800" dirty="0"/>
              <a:t>Coordination with all offices involved to ensure life-cycle cost information and planned funding is available to maintain and replace assets when needed</a:t>
            </a:r>
          </a:p>
          <a:p>
            <a:pPr>
              <a:lnSpc>
                <a:spcPct val="110000"/>
              </a:lnSpc>
              <a:spcBef>
                <a:spcPts val="600"/>
              </a:spcBef>
            </a:pPr>
            <a:r>
              <a:rPr lang="en-US" sz="2800" dirty="0"/>
              <a:t>Collaboration with partner agencies and other stakeholders to review and update the intelligent transportations systems (ITS) architecture</a:t>
            </a:r>
          </a:p>
          <a:p>
            <a:pPr>
              <a:lnSpc>
                <a:spcPct val="110000"/>
              </a:lnSpc>
              <a:spcBef>
                <a:spcPts val="600"/>
              </a:spcBef>
            </a:pPr>
            <a:r>
              <a:rPr lang="en-US" sz="2800" dirty="0"/>
              <a:t>Committees and working groups that include both TSMO and asset management participants</a:t>
            </a:r>
          </a:p>
        </p:txBody>
      </p:sp>
      <p:sp>
        <p:nvSpPr>
          <p:cNvPr id="5" name="Title 4"/>
          <p:cNvSpPr>
            <a:spLocks noGrp="1"/>
          </p:cNvSpPr>
          <p:nvPr>
            <p:ph type="title"/>
          </p:nvPr>
        </p:nvSpPr>
        <p:spPr>
          <a:xfrm>
            <a:off x="984244" y="636762"/>
            <a:ext cx="8997956" cy="504096"/>
          </a:xfrm>
        </p:spPr>
        <p:txBody>
          <a:bodyPr/>
          <a:lstStyle/>
          <a:p>
            <a:r>
              <a:rPr lang="en-US" sz="3600" dirty="0"/>
              <a:t>Opportunities for Collaboration (2/2)</a:t>
            </a:r>
          </a:p>
        </p:txBody>
      </p:sp>
    </p:spTree>
    <p:extLst>
      <p:ext uri="{BB962C8B-B14F-4D97-AF65-F5344CB8AC3E}">
        <p14:creationId xmlns:p14="http://schemas.microsoft.com/office/powerpoint/2010/main" val="1453014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Examples of Collaboration Between TSMO and Asset Management </a:t>
            </a:r>
          </a:p>
        </p:txBody>
      </p:sp>
    </p:spTree>
    <p:extLst>
      <p:ext uri="{BB962C8B-B14F-4D97-AF65-F5344CB8AC3E}">
        <p14:creationId xmlns:p14="http://schemas.microsoft.com/office/powerpoint/2010/main" val="780906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38</a:t>
            </a:fld>
            <a:endParaRPr lang="en-US" dirty="0"/>
          </a:p>
        </p:txBody>
      </p:sp>
      <p:sp>
        <p:nvSpPr>
          <p:cNvPr id="8" name="TextBox 7">
            <a:extLst>
              <a:ext uri="{FF2B5EF4-FFF2-40B4-BE49-F238E27FC236}">
                <a16:creationId xmlns:a16="http://schemas.microsoft.com/office/drawing/2014/main" id="{46E0DA09-EDEB-483D-8012-5E442D3B9685}"/>
              </a:ext>
            </a:extLst>
          </p:cNvPr>
          <p:cNvSpPr txBox="1"/>
          <p:nvPr/>
        </p:nvSpPr>
        <p:spPr>
          <a:xfrm>
            <a:off x="3843060" y="5820717"/>
            <a:ext cx="242569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a:t>
            </a:r>
            <a:r>
              <a:rPr lang="en-US" sz="1100" dirty="0">
                <a:solidFill>
                  <a:prstClr val="black"/>
                </a:solidFill>
                <a:latin typeface="Arial" panose="020B0604020202020204" pitchFamily="34" charset="0"/>
                <a:cs typeface="Arial" panose="020B0604020202020204" pitchFamily="34" charset="0"/>
              </a:rPr>
              <a:t>Adapted from Oregon D</a:t>
            </a:r>
            <a:r>
              <a:rPr lang="en-US" sz="1100" dirty="0">
                <a:latin typeface="Arial" panose="020B0604020202020204" pitchFamily="34" charset="0"/>
                <a:cs typeface="Arial" panose="020B0604020202020204" pitchFamily="34" charset="0"/>
              </a:rPr>
              <a:t>O</a:t>
            </a:r>
            <a:r>
              <a:rPr lang="en-US" sz="1100" dirty="0">
                <a:solidFill>
                  <a:prstClr val="black"/>
                </a:solidFill>
                <a:latin typeface="Arial" panose="020B0604020202020204" pitchFamily="34" charset="0"/>
                <a:cs typeface="Arial" panose="020B0604020202020204" pitchFamily="34" charset="0"/>
              </a:rPr>
              <a:t>T</a:t>
            </a:r>
            <a:r>
              <a:rPr lang="en-US" sz="1000" dirty="0">
                <a:solidFill>
                  <a:prstClr val="black"/>
                </a:solidFill>
                <a:latin typeface="Calibri" panose="020F0502020204030204"/>
              </a:rPr>
              <a: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Map of roads in the Portland, Oregon, metro area. Squares, circles, and diamond shapes indicate that there are 6 assets beyond design life, 14 will be beyond design life by 2028, and 32 are within design life.">
            <a:extLst>
              <a:ext uri="{FF2B5EF4-FFF2-40B4-BE49-F238E27FC236}">
                <a16:creationId xmlns:a16="http://schemas.microsoft.com/office/drawing/2014/main" id="{61ADABB6-F03E-40E3-0F69-A94C02AB92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74108" y="2185184"/>
            <a:ext cx="4733649" cy="3935028"/>
          </a:xfrm>
          <a:prstGeom prst="rect">
            <a:avLst/>
          </a:prstGeom>
        </p:spPr>
      </p:pic>
      <p:sp>
        <p:nvSpPr>
          <p:cNvPr id="7" name="TextBox 6">
            <a:extLst>
              <a:ext uri="{FF2B5EF4-FFF2-40B4-BE49-F238E27FC236}">
                <a16:creationId xmlns:a16="http://schemas.microsoft.com/office/drawing/2014/main" id="{21A0BDAE-B9F6-99BE-140C-634C86862A1E}"/>
              </a:ext>
            </a:extLst>
          </p:cNvPr>
          <p:cNvSpPr txBox="1"/>
          <p:nvPr/>
        </p:nvSpPr>
        <p:spPr>
          <a:xfrm>
            <a:off x="6350001" y="1477298"/>
            <a:ext cx="5189525"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Oregon Department of Transportation (DOT) Region 1 Portland Metro Area</a:t>
            </a:r>
          </a:p>
        </p:txBody>
      </p:sp>
      <p:sp>
        <p:nvSpPr>
          <p:cNvPr id="6" name="Content Placeholder 5"/>
          <p:cNvSpPr>
            <a:spLocks noGrp="1"/>
          </p:cNvSpPr>
          <p:nvPr>
            <p:ph idx="1"/>
          </p:nvPr>
        </p:nvSpPr>
        <p:spPr>
          <a:xfrm>
            <a:off x="984245" y="1596941"/>
            <a:ext cx="4733649" cy="4351338"/>
          </a:xfrm>
        </p:spPr>
        <p:txBody>
          <a:bodyPr>
            <a:normAutofit/>
          </a:bodyPr>
          <a:lstStyle/>
          <a:p>
            <a:pPr>
              <a:lnSpc>
                <a:spcPct val="100000"/>
              </a:lnSpc>
            </a:pPr>
            <a:r>
              <a:rPr lang="en-US" sz="2800" dirty="0"/>
              <a:t>Developed asset reports to identify project needs and evaluate asset condition trends</a:t>
            </a:r>
          </a:p>
          <a:p>
            <a:pPr>
              <a:lnSpc>
                <a:spcPct val="100000"/>
              </a:lnSpc>
            </a:pPr>
            <a:r>
              <a:rPr lang="en-US" sz="2800" dirty="0"/>
              <a:t>Color-coded dots on maps indicate when asset is beyond design life (or will be by 2028)</a:t>
            </a:r>
          </a:p>
          <a:p>
            <a:pPr marL="0" indent="0">
              <a:buNone/>
            </a:pPr>
            <a:endParaRPr lang="en-US" dirty="0"/>
          </a:p>
        </p:txBody>
      </p:sp>
      <p:sp>
        <p:nvSpPr>
          <p:cNvPr id="5" name="Title 4"/>
          <p:cNvSpPr>
            <a:spLocks noGrp="1"/>
          </p:cNvSpPr>
          <p:nvPr>
            <p:ph type="title"/>
          </p:nvPr>
        </p:nvSpPr>
        <p:spPr>
          <a:xfrm>
            <a:off x="984244" y="228893"/>
            <a:ext cx="8997956" cy="504096"/>
          </a:xfrm>
        </p:spPr>
        <p:txBody>
          <a:bodyPr/>
          <a:lstStyle/>
          <a:p>
            <a:pPr>
              <a:lnSpc>
                <a:spcPct val="100000"/>
              </a:lnSpc>
            </a:pPr>
            <a:r>
              <a:rPr lang="en-US" sz="3600" dirty="0"/>
              <a:t>Oregon Department of Transportation (DOT) (1/2)</a:t>
            </a:r>
          </a:p>
        </p:txBody>
      </p:sp>
    </p:spTree>
    <p:extLst>
      <p:ext uri="{BB962C8B-B14F-4D97-AF65-F5344CB8AC3E}">
        <p14:creationId xmlns:p14="http://schemas.microsoft.com/office/powerpoint/2010/main" val="3523488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132307-1E3C-DC9B-EE13-EA8A8A20C787}"/>
              </a:ext>
            </a:extLst>
          </p:cNvPr>
          <p:cNvSpPr>
            <a:spLocks noGrp="1"/>
          </p:cNvSpPr>
          <p:nvPr>
            <p:ph type="sldNum" sz="quarter" idx="12"/>
          </p:nvPr>
        </p:nvSpPr>
        <p:spPr>
          <a:xfrm>
            <a:off x="10969624" y="6356350"/>
            <a:ext cx="384175" cy="365125"/>
          </a:xfrm>
        </p:spPr>
        <p:txBody>
          <a:bodyPr/>
          <a:lstStyle/>
          <a:p>
            <a:fld id="{37D4CC3B-F538-9046-9995-49EE0C980241}" type="slidenum">
              <a:rPr lang="en-US" smtClean="0"/>
              <a:t>39</a:t>
            </a:fld>
            <a:endParaRPr lang="en-US" dirty="0"/>
          </a:p>
        </p:txBody>
      </p:sp>
      <p:sp>
        <p:nvSpPr>
          <p:cNvPr id="9" name="TextBox 8">
            <a:extLst>
              <a:ext uri="{FF2B5EF4-FFF2-40B4-BE49-F238E27FC236}">
                <a16:creationId xmlns:a16="http://schemas.microsoft.com/office/drawing/2014/main" id="{168554BB-4E34-94A0-BE1A-044C885585FE}"/>
              </a:ext>
            </a:extLst>
          </p:cNvPr>
          <p:cNvSpPr txBox="1"/>
          <p:nvPr/>
        </p:nvSpPr>
        <p:spPr>
          <a:xfrm>
            <a:off x="4993554" y="6313641"/>
            <a:ext cx="6214202" cy="430887"/>
          </a:xfrm>
          <a:prstGeom prst="rect">
            <a:avLst/>
          </a:prstGeom>
          <a:noFill/>
        </p:spPr>
        <p:txBody>
          <a:bodyPr wrap="square" rtlCol="0">
            <a:spAutoFit/>
          </a:bodyPr>
          <a:lstStyle/>
          <a:p>
            <a:r>
              <a:rPr lang="en-US" sz="1100" dirty="0"/>
              <a:t>Note: VMS = variable message sign; HAR = highway advisory radio; RWIS = road weather information systems</a:t>
            </a:r>
          </a:p>
        </p:txBody>
      </p:sp>
      <p:sp>
        <p:nvSpPr>
          <p:cNvPr id="8" name="TextBox 7">
            <a:extLst>
              <a:ext uri="{FF2B5EF4-FFF2-40B4-BE49-F238E27FC236}">
                <a16:creationId xmlns:a16="http://schemas.microsoft.com/office/drawing/2014/main" id="{AA0A68BF-5FC3-0C22-C45D-0C98A904560B}"/>
              </a:ext>
            </a:extLst>
          </p:cNvPr>
          <p:cNvSpPr txBox="1"/>
          <p:nvPr/>
        </p:nvSpPr>
        <p:spPr>
          <a:xfrm>
            <a:off x="4953965" y="6108025"/>
            <a:ext cx="430501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Source: </a:t>
            </a:r>
            <a:r>
              <a:rPr lang="en-US" sz="1100" dirty="0">
                <a:latin typeface="Arial" panose="020B0604020202020204" pitchFamily="34" charset="0"/>
                <a:cs typeface="Arial" panose="020B0604020202020204" pitchFamily="34" charset="0"/>
              </a:rPr>
              <a:t>Adapted from Oregon Department of Transportation.</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2" name="Table 11">
            <a:extLst>
              <a:ext uri="{FF2B5EF4-FFF2-40B4-BE49-F238E27FC236}">
                <a16:creationId xmlns:a16="http://schemas.microsoft.com/office/drawing/2014/main" id="{A241C250-4603-FE5F-8000-4699D398E49E}"/>
              </a:ext>
            </a:extLst>
          </p:cNvPr>
          <p:cNvGraphicFramePr>
            <a:graphicFrameLocks/>
          </p:cNvGraphicFramePr>
          <p:nvPr>
            <p:extLst>
              <p:ext uri="{D42A27DB-BD31-4B8C-83A1-F6EECF244321}">
                <p14:modId xmlns:p14="http://schemas.microsoft.com/office/powerpoint/2010/main" val="4071749529"/>
              </p:ext>
            </p:extLst>
          </p:nvPr>
        </p:nvGraphicFramePr>
        <p:xfrm>
          <a:off x="5075660" y="1992795"/>
          <a:ext cx="6132096" cy="4162644"/>
        </p:xfrm>
        <a:graphic>
          <a:graphicData uri="http://schemas.openxmlformats.org/drawingml/2006/table">
            <a:tbl>
              <a:tblPr firstRow="1" bandRow="1">
                <a:tableStyleId>{0E3FDE45-AF77-4B5C-9715-49D594BDF05E}</a:tableStyleId>
              </a:tblPr>
              <a:tblGrid>
                <a:gridCol w="1317591">
                  <a:extLst>
                    <a:ext uri="{9D8B030D-6E8A-4147-A177-3AD203B41FA5}">
                      <a16:colId xmlns:a16="http://schemas.microsoft.com/office/drawing/2014/main" val="4149313361"/>
                    </a:ext>
                  </a:extLst>
                </a:gridCol>
                <a:gridCol w="793801">
                  <a:extLst>
                    <a:ext uri="{9D8B030D-6E8A-4147-A177-3AD203B41FA5}">
                      <a16:colId xmlns:a16="http://schemas.microsoft.com/office/drawing/2014/main" val="1579696077"/>
                    </a:ext>
                  </a:extLst>
                </a:gridCol>
                <a:gridCol w="767464">
                  <a:extLst>
                    <a:ext uri="{9D8B030D-6E8A-4147-A177-3AD203B41FA5}">
                      <a16:colId xmlns:a16="http://schemas.microsoft.com/office/drawing/2014/main" val="3806989666"/>
                    </a:ext>
                  </a:extLst>
                </a:gridCol>
                <a:gridCol w="683548">
                  <a:extLst>
                    <a:ext uri="{9D8B030D-6E8A-4147-A177-3AD203B41FA5}">
                      <a16:colId xmlns:a16="http://schemas.microsoft.com/office/drawing/2014/main" val="766183654"/>
                    </a:ext>
                  </a:extLst>
                </a:gridCol>
                <a:gridCol w="887038">
                  <a:extLst>
                    <a:ext uri="{9D8B030D-6E8A-4147-A177-3AD203B41FA5}">
                      <a16:colId xmlns:a16="http://schemas.microsoft.com/office/drawing/2014/main" val="3911088492"/>
                    </a:ext>
                  </a:extLst>
                </a:gridCol>
                <a:gridCol w="820117">
                  <a:extLst>
                    <a:ext uri="{9D8B030D-6E8A-4147-A177-3AD203B41FA5}">
                      <a16:colId xmlns:a16="http://schemas.microsoft.com/office/drawing/2014/main" val="2027096533"/>
                    </a:ext>
                  </a:extLst>
                </a:gridCol>
                <a:gridCol w="862537">
                  <a:extLst>
                    <a:ext uri="{9D8B030D-6E8A-4147-A177-3AD203B41FA5}">
                      <a16:colId xmlns:a16="http://schemas.microsoft.com/office/drawing/2014/main" val="3994353434"/>
                    </a:ext>
                  </a:extLst>
                </a:gridCol>
              </a:tblGrid>
              <a:tr h="280884">
                <a:tc>
                  <a:txBody>
                    <a:bodyPr/>
                    <a:lstStyle/>
                    <a:p>
                      <a:pPr algn="ctr"/>
                      <a:r>
                        <a:rPr lang="en-US" sz="1200" dirty="0">
                          <a:solidFill>
                            <a:schemeClr val="tx1"/>
                          </a:solidFill>
                        </a:rPr>
                        <a:t>CLASS</a:t>
                      </a:r>
                    </a:p>
                  </a:txBody>
                  <a:tcPr marL="79312" marR="79312" marT="39656" marB="39656">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rPr>
                        <a:t>2021</a:t>
                      </a:r>
                    </a:p>
                  </a:txBody>
                  <a:tcPr marL="79312" marR="79312" marT="39656" marB="39656">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rPr>
                        <a:t>2022</a:t>
                      </a:r>
                    </a:p>
                  </a:txBody>
                  <a:tcPr marL="79312" marR="79312" marT="39656" marB="39656"/>
                </a:tc>
                <a:tc>
                  <a:txBody>
                    <a:bodyPr/>
                    <a:lstStyle/>
                    <a:p>
                      <a:pPr algn="ctr"/>
                      <a:r>
                        <a:rPr lang="en-US" sz="1200" dirty="0">
                          <a:solidFill>
                            <a:schemeClr val="tx1"/>
                          </a:solidFill>
                        </a:rPr>
                        <a:t>2023</a:t>
                      </a:r>
                    </a:p>
                  </a:txBody>
                  <a:tcPr marL="79312" marR="79312" marT="39656" marB="39656"/>
                </a:tc>
                <a:tc>
                  <a:txBody>
                    <a:bodyPr/>
                    <a:lstStyle/>
                    <a:p>
                      <a:pPr algn="ctr"/>
                      <a:r>
                        <a:rPr lang="en-US" sz="1200" dirty="0">
                          <a:solidFill>
                            <a:schemeClr val="tx1"/>
                          </a:solidFill>
                        </a:rPr>
                        <a:t>2024</a:t>
                      </a:r>
                    </a:p>
                  </a:txBody>
                  <a:tcPr marL="79312" marR="79312" marT="39656" marB="39656"/>
                </a:tc>
                <a:tc>
                  <a:txBody>
                    <a:bodyPr/>
                    <a:lstStyle/>
                    <a:p>
                      <a:pPr algn="ctr"/>
                      <a:r>
                        <a:rPr lang="en-US" sz="1200" dirty="0">
                          <a:solidFill>
                            <a:schemeClr val="tx1"/>
                          </a:solidFill>
                        </a:rPr>
                        <a:t>2025</a:t>
                      </a:r>
                    </a:p>
                  </a:txBody>
                  <a:tcPr marL="79312" marR="79312" marT="39656" marB="39656"/>
                </a:tc>
                <a:tc>
                  <a:txBody>
                    <a:bodyPr/>
                    <a:lstStyle/>
                    <a:p>
                      <a:pPr algn="ctr"/>
                      <a:r>
                        <a:rPr lang="en-US" sz="1200" dirty="0">
                          <a:solidFill>
                            <a:schemeClr val="tx1"/>
                          </a:solidFill>
                        </a:rPr>
                        <a:t>2026</a:t>
                      </a:r>
                    </a:p>
                  </a:txBody>
                  <a:tcPr marL="79312" marR="79312" marT="39656" marB="39656"/>
                </a:tc>
                <a:extLst>
                  <a:ext uri="{0D108BD9-81ED-4DB2-BD59-A6C34878D82A}">
                    <a16:rowId xmlns:a16="http://schemas.microsoft.com/office/drawing/2014/main" val="216885775"/>
                  </a:ext>
                </a:extLst>
              </a:tr>
              <a:tr h="303675">
                <a:tc>
                  <a:txBody>
                    <a:bodyPr/>
                    <a:lstStyle/>
                    <a:p>
                      <a:r>
                        <a:rPr lang="en-US" sz="1600" b="1" u="none" strike="noStrike" baseline="30000" dirty="0">
                          <a:solidFill>
                            <a:schemeClr val="tx1"/>
                          </a:solidFill>
                        </a:rPr>
                        <a:t>Camera—Fixed</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2541720580"/>
                  </a:ext>
                </a:extLst>
              </a:tr>
              <a:tr h="45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30000" dirty="0">
                          <a:solidFill>
                            <a:schemeClr val="tx1"/>
                          </a:solidFill>
                        </a:rPr>
                        <a:t>Camera—Pan Tilt Zoom</a:t>
                      </a:r>
                      <a:endParaRPr lang="en-US" sz="1600" b="1" i="0" u="none" strike="noStrike" kern="1200" baseline="0" dirty="0">
                        <a:solidFill>
                          <a:schemeClr val="tx1"/>
                        </a:solidFill>
                        <a:latin typeface="Franklin Gothic Demi" panose="020B0703020102020204" pitchFamily="34" charset="0"/>
                        <a:ea typeface="+mn-ea"/>
                        <a:cs typeface="+mn-cs"/>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latin typeface="Franklin Gothic Demi" panose="020B0703020102020204" pitchFamily="34" charset="0"/>
                        </a:rPr>
                        <a:t>31%</a:t>
                      </a: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latin typeface="Franklin Gothic Demi" panose="020B0703020102020204" pitchFamily="34" charset="0"/>
                        </a:rPr>
                        <a:t>27%</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40%</a:t>
                      </a:r>
                    </a:p>
                  </a:txBody>
                  <a:tcPr marL="79312" marR="79312" marT="39656" marB="3965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Franklin Gothic Demi" panose="020B0703020102020204" pitchFamily="34" charset="0"/>
                          <a:ea typeface="+mn-ea"/>
                          <a:cs typeface="+mn-cs"/>
                        </a:rPr>
                        <a:t>49%</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56%</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59%</a:t>
                      </a:r>
                    </a:p>
                  </a:txBody>
                  <a:tcPr marL="79312" marR="79312" marT="39656" marB="39656" anchor="ctr"/>
                </a:tc>
                <a:extLst>
                  <a:ext uri="{0D108BD9-81ED-4DB2-BD59-A6C34878D82A}">
                    <a16:rowId xmlns:a16="http://schemas.microsoft.com/office/drawing/2014/main" val="2628135900"/>
                  </a:ext>
                </a:extLst>
              </a:tr>
              <a:tr h="456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30000" dirty="0">
                          <a:solidFill>
                            <a:schemeClr val="tx1"/>
                          </a:solidFill>
                        </a:rPr>
                        <a:t>Detector Station—Bluetooth®</a:t>
                      </a:r>
                      <a:endParaRPr lang="en-US" sz="1600" b="1" i="0" u="none" strike="noStrike" kern="1200" baseline="0" dirty="0">
                        <a:solidFill>
                          <a:schemeClr val="tx1"/>
                        </a:solidFill>
                        <a:latin typeface="Franklin Gothic Demi" panose="020B0703020102020204" pitchFamily="34" charset="0"/>
                        <a:ea typeface="+mn-ea"/>
                        <a:cs typeface="+mn-cs"/>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latin typeface="Franklin Gothic Demi" panose="020B0703020102020204" pitchFamily="34" charset="0"/>
                        </a:rPr>
                        <a:t>49%</a:t>
                      </a: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latin typeface="Franklin Gothic Demi" panose="020B0703020102020204" pitchFamily="34" charset="0"/>
                        </a:rPr>
                        <a:t>64%</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67%</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86%</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56%</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59%</a:t>
                      </a:r>
                    </a:p>
                  </a:txBody>
                  <a:tcPr marL="79312" marR="79312" marT="39656" marB="39656" anchor="ctr"/>
                </a:tc>
                <a:extLst>
                  <a:ext uri="{0D108BD9-81ED-4DB2-BD59-A6C34878D82A}">
                    <a16:rowId xmlns:a16="http://schemas.microsoft.com/office/drawing/2014/main" val="3299025562"/>
                  </a:ext>
                </a:extLst>
              </a:tr>
              <a:tr h="456438">
                <a:tc>
                  <a:txBody>
                    <a:bodyPr/>
                    <a:lstStyle/>
                    <a:p>
                      <a:r>
                        <a:rPr lang="en-US" sz="1600" b="1" u="none" strike="noStrike" baseline="30000" dirty="0">
                          <a:solidFill>
                            <a:schemeClr val="tx1"/>
                          </a:solidFill>
                        </a:rPr>
                        <a:t>Detector Station—Loops</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3071611414"/>
                  </a:ext>
                </a:extLst>
              </a:tr>
              <a:tr h="303675">
                <a:tc>
                  <a:txBody>
                    <a:bodyPr/>
                    <a:lstStyle/>
                    <a:p>
                      <a:r>
                        <a:rPr lang="en-US" sz="1600" b="1" u="none" strike="noStrike" baseline="30000" dirty="0">
                          <a:solidFill>
                            <a:schemeClr val="tx1"/>
                          </a:solidFill>
                        </a:rPr>
                        <a:t>HAR Beacon	</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latin typeface="Franklin Gothic Demi" panose="020B0703020102020204" pitchFamily="34" charset="0"/>
                        </a:rPr>
                        <a:t>94</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latin typeface="Franklin Gothic Demi" panose="020B0703020102020204" pitchFamily="34" charset="0"/>
                        </a:rPr>
                        <a:t>94</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94</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94</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2793998917"/>
                  </a:ext>
                </a:extLst>
              </a:tr>
              <a:tr h="456438">
                <a:tc>
                  <a:txBody>
                    <a:bodyPr/>
                    <a:lstStyle/>
                    <a:p>
                      <a:r>
                        <a:rPr lang="en-US" sz="1600" b="1" u="none" strike="noStrike" baseline="30000" dirty="0">
                          <a:solidFill>
                            <a:schemeClr val="tx1"/>
                          </a:solidFill>
                        </a:rPr>
                        <a:t>HAR Transmitter	</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latin typeface="Franklin Gothic Demi" panose="020B0703020102020204" pitchFamily="34" charset="0"/>
                        </a:rPr>
                        <a:t>86</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latin typeface="Franklin Gothic Demi" panose="020B0703020102020204" pitchFamily="34" charset="0"/>
                        </a:rPr>
                        <a:t>86</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100</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1750852928"/>
                  </a:ext>
                </a:extLst>
              </a:tr>
              <a:tr h="303675">
                <a:tc>
                  <a:txBody>
                    <a:bodyPr/>
                    <a:lstStyle/>
                    <a:p>
                      <a:r>
                        <a:rPr lang="en-US" sz="1600" b="1" u="none" strike="noStrike" baseline="30000" dirty="0">
                          <a:solidFill>
                            <a:schemeClr val="tx1"/>
                          </a:solidFill>
                        </a:rPr>
                        <a:t>Portable—VMS	</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latin typeface="Franklin Gothic Demi" panose="020B0703020102020204" pitchFamily="34" charset="0"/>
                        </a:rPr>
                        <a:t>1</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latin typeface="Franklin Gothic Demi" panose="020B0703020102020204" pitchFamily="34" charset="0"/>
                        </a:rPr>
                        <a:t>1</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2</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19</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23</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24</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3139124111"/>
                  </a:ext>
                </a:extLst>
              </a:tr>
              <a:tr h="303675">
                <a:tc>
                  <a:txBody>
                    <a:bodyPr/>
                    <a:lstStyle/>
                    <a:p>
                      <a:r>
                        <a:rPr lang="en-US" sz="1600" b="1" u="none" strike="noStrike" baseline="30000" dirty="0">
                          <a:solidFill>
                            <a:schemeClr val="tx1"/>
                          </a:solidFill>
                        </a:rPr>
                        <a:t>Ramp Gate</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134276151"/>
                  </a:ext>
                </a:extLst>
              </a:tr>
              <a:tr h="303675">
                <a:tc>
                  <a:txBody>
                    <a:bodyPr/>
                    <a:lstStyle/>
                    <a:p>
                      <a:r>
                        <a:rPr lang="en-US" sz="1600" b="1" u="none" strike="noStrike" baseline="30000" dirty="0">
                          <a:solidFill>
                            <a:schemeClr val="tx1"/>
                          </a:solidFill>
                        </a:rPr>
                        <a:t>Ramp Meter	</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baseline="0" dirty="0">
                          <a:solidFill>
                            <a:schemeClr val="tx1"/>
                          </a:solidFill>
                          <a:latin typeface="Franklin Gothic Demi" panose="020B0703020102020204" pitchFamily="34" charset="0"/>
                        </a:rPr>
                        <a:t>0%</a:t>
                      </a:r>
                      <a:endParaRPr lang="en-US" sz="1200" b="0" i="0" u="none" strike="noStrike" baseline="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3830963928"/>
                  </a:ext>
                </a:extLst>
              </a:tr>
              <a:tr h="303675">
                <a:tc>
                  <a:txBody>
                    <a:bodyPr/>
                    <a:lstStyle/>
                    <a:p>
                      <a:r>
                        <a:rPr lang="en-US" sz="1600" b="1" u="none" strike="noStrike" baseline="30000" dirty="0">
                          <a:solidFill>
                            <a:schemeClr val="tx1"/>
                          </a:solidFill>
                        </a:rPr>
                        <a:t>RWIS	</a:t>
                      </a:r>
                      <a:endParaRPr lang="en-US" sz="1600" b="1" i="0" u="none" strike="noStrike" baseline="0" dirty="0">
                        <a:solidFill>
                          <a:schemeClr val="tx1"/>
                        </a:solidFill>
                        <a:latin typeface="Franklin Gothic Demi" panose="020B0703020102020204" pitchFamily="34" charset="0"/>
                      </a:endParaRPr>
                    </a:p>
                  </a:txBody>
                  <a:tcPr marL="79312" marR="79312" marT="39656" marB="39656" anchor="ctr">
                    <a:lnR w="12700" cap="flat" cmpd="sng" algn="ctr">
                      <a:solidFill>
                        <a:schemeClr val="tx1"/>
                      </a:solidFill>
                      <a:prstDash val="solid"/>
                      <a:round/>
                      <a:headEnd type="none" w="med" len="med"/>
                      <a:tailEnd type="none" w="med" len="med"/>
                    </a:lnR>
                  </a:tcPr>
                </a:tc>
                <a:tc>
                  <a:txBody>
                    <a:bodyPr/>
                    <a:lstStyle/>
                    <a:p>
                      <a:pPr algn="ctr"/>
                      <a:r>
                        <a:rPr lang="en-US" sz="1200" dirty="0">
                          <a:solidFill>
                            <a:schemeClr val="tx1"/>
                          </a:solidFill>
                          <a:latin typeface="Franklin Gothic Demi" panose="020B0703020102020204" pitchFamily="34" charset="0"/>
                        </a:rPr>
                        <a:t>15</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lnL w="12700" cap="flat" cmpd="sng" algn="ctr">
                      <a:solidFill>
                        <a:schemeClr val="tx1"/>
                      </a:solidFill>
                      <a:prstDash val="solid"/>
                      <a:round/>
                      <a:headEnd type="none" w="med" len="med"/>
                      <a:tailEnd type="none" w="med" len="med"/>
                    </a:lnL>
                  </a:tcPr>
                </a:tc>
                <a:tc>
                  <a:txBody>
                    <a:bodyPr/>
                    <a:lstStyle/>
                    <a:p>
                      <a:pPr algn="ctr"/>
                      <a:r>
                        <a:rPr lang="en-US" sz="1200" dirty="0">
                          <a:solidFill>
                            <a:schemeClr val="tx1"/>
                          </a:solidFill>
                          <a:latin typeface="Franklin Gothic Demi" panose="020B0703020102020204" pitchFamily="34" charset="0"/>
                        </a:rPr>
                        <a:t>16</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16</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19</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24</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tc>
                  <a:txBody>
                    <a:bodyPr/>
                    <a:lstStyle/>
                    <a:p>
                      <a:pPr algn="ctr"/>
                      <a:r>
                        <a:rPr lang="en-US" sz="1200" dirty="0">
                          <a:solidFill>
                            <a:schemeClr val="tx1"/>
                          </a:solidFill>
                          <a:latin typeface="Franklin Gothic Demi" panose="020B0703020102020204" pitchFamily="34" charset="0"/>
                        </a:rPr>
                        <a:t>25</a:t>
                      </a:r>
                      <a:r>
                        <a:rPr lang="en-US" sz="1200" b="0" u="none" strike="noStrike" baseline="0" dirty="0">
                          <a:solidFill>
                            <a:schemeClr val="tx1"/>
                          </a:solidFill>
                          <a:latin typeface="Franklin Gothic Demi" panose="020B0703020102020204" pitchFamily="34" charset="0"/>
                        </a:rPr>
                        <a:t>%</a:t>
                      </a:r>
                      <a:endParaRPr lang="en-US" sz="1200" dirty="0">
                        <a:solidFill>
                          <a:schemeClr val="tx1"/>
                        </a:solidFill>
                        <a:latin typeface="Franklin Gothic Demi" panose="020B0703020102020204" pitchFamily="34" charset="0"/>
                      </a:endParaRPr>
                    </a:p>
                  </a:txBody>
                  <a:tcPr marL="79312" marR="79312" marT="39656" marB="39656" anchor="ctr"/>
                </a:tc>
                <a:extLst>
                  <a:ext uri="{0D108BD9-81ED-4DB2-BD59-A6C34878D82A}">
                    <a16:rowId xmlns:a16="http://schemas.microsoft.com/office/drawing/2014/main" val="3757339508"/>
                  </a:ext>
                </a:extLst>
              </a:tr>
            </a:tbl>
          </a:graphicData>
        </a:graphic>
      </p:graphicFrame>
      <p:sp>
        <p:nvSpPr>
          <p:cNvPr id="3" name="TextBox 2">
            <a:extLst>
              <a:ext uri="{FF2B5EF4-FFF2-40B4-BE49-F238E27FC236}">
                <a16:creationId xmlns:a16="http://schemas.microsoft.com/office/drawing/2014/main" id="{A40CA50C-23B4-05C6-CA45-C74E74B5EBE8}"/>
              </a:ext>
            </a:extLst>
          </p:cNvPr>
          <p:cNvSpPr txBox="1"/>
          <p:nvPr/>
        </p:nvSpPr>
        <p:spPr>
          <a:xfrm>
            <a:off x="5075660" y="1380986"/>
            <a:ext cx="6721871"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Intelligent Transportation Systems Assets Going Beyond Design Life Count:</a:t>
            </a:r>
            <a:r>
              <a:rPr lang="en-US" sz="1600" b="1" strike="sngStrike"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Percentage of All Regions (Partial Table)</a:t>
            </a:r>
          </a:p>
        </p:txBody>
      </p:sp>
      <p:sp>
        <p:nvSpPr>
          <p:cNvPr id="6" name="Content Placeholder 5">
            <a:extLst>
              <a:ext uri="{FF2B5EF4-FFF2-40B4-BE49-F238E27FC236}">
                <a16:creationId xmlns:a16="http://schemas.microsoft.com/office/drawing/2014/main" id="{3E142FB8-75F3-8B16-E093-200FE9622CB5}"/>
              </a:ext>
            </a:extLst>
          </p:cNvPr>
          <p:cNvSpPr>
            <a:spLocks noGrp="1"/>
          </p:cNvSpPr>
          <p:nvPr>
            <p:ph idx="1"/>
          </p:nvPr>
        </p:nvSpPr>
        <p:spPr>
          <a:xfrm>
            <a:off x="984244" y="1496049"/>
            <a:ext cx="3969721" cy="4659390"/>
          </a:xfrm>
        </p:spPr>
        <p:txBody>
          <a:bodyPr>
            <a:normAutofit fontScale="92500"/>
          </a:bodyPr>
          <a:lstStyle/>
          <a:p>
            <a:pPr>
              <a:lnSpc>
                <a:spcPct val="100000"/>
              </a:lnSpc>
            </a:pPr>
            <a:r>
              <a:rPr lang="en-US" sz="2500" dirty="0"/>
              <a:t>Access to TSMO asset condition data in a visual format has increased awareness of TSMO asset condition and helped the project selection process.</a:t>
            </a:r>
          </a:p>
          <a:p>
            <a:pPr>
              <a:lnSpc>
                <a:spcPct val="100000"/>
              </a:lnSpc>
            </a:pPr>
            <a:r>
              <a:rPr lang="en-US" sz="2500" dirty="0"/>
              <a:t>Oregon DOT implemented a traffic signal condition rating with a map-based statewide signal inventory.</a:t>
            </a:r>
            <a:endParaRPr lang="en-US" dirty="0"/>
          </a:p>
        </p:txBody>
      </p:sp>
      <p:sp>
        <p:nvSpPr>
          <p:cNvPr id="5" name="Title 4">
            <a:extLst>
              <a:ext uri="{FF2B5EF4-FFF2-40B4-BE49-F238E27FC236}">
                <a16:creationId xmlns:a16="http://schemas.microsoft.com/office/drawing/2014/main" id="{64F2CAA0-D9D4-452D-715C-740997EE07BE}"/>
              </a:ext>
            </a:extLst>
          </p:cNvPr>
          <p:cNvSpPr>
            <a:spLocks noGrp="1"/>
          </p:cNvSpPr>
          <p:nvPr>
            <p:ph type="title"/>
          </p:nvPr>
        </p:nvSpPr>
        <p:spPr>
          <a:xfrm>
            <a:off x="984244" y="343788"/>
            <a:ext cx="8997956" cy="504096"/>
          </a:xfrm>
        </p:spPr>
        <p:txBody>
          <a:bodyPr/>
          <a:lstStyle/>
          <a:p>
            <a:r>
              <a:rPr lang="en-US" sz="3600" dirty="0"/>
              <a:t>Oregon Department of Transportation (2/2)</a:t>
            </a:r>
          </a:p>
        </p:txBody>
      </p:sp>
    </p:spTree>
    <p:extLst>
      <p:ext uri="{BB962C8B-B14F-4D97-AF65-F5344CB8AC3E}">
        <p14:creationId xmlns:p14="http://schemas.microsoft.com/office/powerpoint/2010/main" val="261451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37458" y="6356350"/>
            <a:ext cx="2016341" cy="365125"/>
          </a:xfrm>
        </p:spPr>
        <p:txBody>
          <a:bodyPr/>
          <a:lstStyle/>
          <a:p>
            <a:fld id="{37D4CC3B-F538-9046-9995-49EE0C980241}" type="slidenum">
              <a:rPr lang="en-US" smtClean="0"/>
              <a:t>4</a:t>
            </a:fld>
            <a:endParaRPr lang="en-US" dirty="0"/>
          </a:p>
        </p:txBody>
      </p:sp>
      <p:sp>
        <p:nvSpPr>
          <p:cNvPr id="6" name="TextBox 5"/>
          <p:cNvSpPr txBox="1"/>
          <p:nvPr/>
        </p:nvSpPr>
        <p:spPr>
          <a:xfrm>
            <a:off x="3383176" y="6184674"/>
            <a:ext cx="5954283"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Missouri Department of Transportation Flickr.</a:t>
            </a:r>
          </a:p>
        </p:txBody>
      </p:sp>
      <p:pic>
        <p:nvPicPr>
          <p:cNvPr id="7" name="Picture 6" descr="A curved, elevated roadway at night with blurred lights&#10;"/>
          <p:cNvPicPr>
            <a:picLocks noChangeAspect="1"/>
          </p:cNvPicPr>
          <p:nvPr/>
        </p:nvPicPr>
        <p:blipFill>
          <a:blip r:embed="rId3"/>
          <a:stretch>
            <a:fillRect/>
          </a:stretch>
        </p:blipFill>
        <p:spPr>
          <a:xfrm>
            <a:off x="3383176" y="3992415"/>
            <a:ext cx="5954283" cy="2192259"/>
          </a:xfrm>
          <a:prstGeom prst="rect">
            <a:avLst/>
          </a:prstGeom>
        </p:spPr>
      </p:pic>
      <p:sp>
        <p:nvSpPr>
          <p:cNvPr id="3" name="Content Placeholder 2"/>
          <p:cNvSpPr>
            <a:spLocks noGrp="1"/>
          </p:cNvSpPr>
          <p:nvPr>
            <p:ph idx="1"/>
          </p:nvPr>
        </p:nvSpPr>
        <p:spPr/>
        <p:txBody>
          <a:bodyPr/>
          <a:lstStyle/>
          <a:p>
            <a:pPr>
              <a:lnSpc>
                <a:spcPct val="100000"/>
              </a:lnSpc>
            </a:pPr>
            <a:r>
              <a:rPr lang="en-US" dirty="0"/>
              <a:t>Limited funds</a:t>
            </a:r>
          </a:p>
          <a:p>
            <a:pPr>
              <a:lnSpc>
                <a:spcPct val="100000"/>
              </a:lnSpc>
            </a:pPr>
            <a:r>
              <a:rPr lang="en-US" dirty="0"/>
              <a:t>Advances in technology and growth in its use</a:t>
            </a:r>
          </a:p>
          <a:p>
            <a:pPr>
              <a:lnSpc>
                <a:spcPct val="100000"/>
              </a:lnSpc>
            </a:pPr>
            <a:r>
              <a:rPr lang="en-US" dirty="0"/>
              <a:t>Growing use of technology</a:t>
            </a:r>
          </a:p>
          <a:p>
            <a:pPr>
              <a:lnSpc>
                <a:spcPct val="100000"/>
              </a:lnSpc>
            </a:pPr>
            <a:r>
              <a:rPr lang="en-US" dirty="0"/>
              <a:t>Customer needs and expectations</a:t>
            </a:r>
          </a:p>
          <a:p>
            <a:pPr>
              <a:lnSpc>
                <a:spcPct val="100000"/>
              </a:lnSpc>
            </a:pPr>
            <a:r>
              <a:rPr lang="en-US" dirty="0"/>
              <a:t>Better understanding of causes of congestion</a:t>
            </a:r>
          </a:p>
          <a:p>
            <a:endParaRPr lang="en-US" dirty="0"/>
          </a:p>
        </p:txBody>
      </p:sp>
      <p:sp>
        <p:nvSpPr>
          <p:cNvPr id="2" name="Title 1"/>
          <p:cNvSpPr>
            <a:spLocks noGrp="1"/>
          </p:cNvSpPr>
          <p:nvPr>
            <p:ph type="title"/>
          </p:nvPr>
        </p:nvSpPr>
        <p:spPr>
          <a:xfrm>
            <a:off x="984244" y="636762"/>
            <a:ext cx="8997956" cy="504096"/>
          </a:xfrm>
        </p:spPr>
        <p:txBody>
          <a:bodyPr/>
          <a:lstStyle/>
          <a:p>
            <a:r>
              <a:rPr lang="en-US" sz="3600" dirty="0"/>
              <a:t>Transportation World Is Changing</a:t>
            </a:r>
          </a:p>
        </p:txBody>
      </p:sp>
    </p:spTree>
    <p:extLst>
      <p:ext uri="{BB962C8B-B14F-4D97-AF65-F5344CB8AC3E}">
        <p14:creationId xmlns:p14="http://schemas.microsoft.com/office/powerpoint/2010/main" val="1974816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93786" y="6356350"/>
            <a:ext cx="343972" cy="365125"/>
          </a:xfrm>
        </p:spPr>
        <p:txBody>
          <a:bodyPr/>
          <a:lstStyle/>
          <a:p>
            <a:fld id="{37D4CC3B-F538-9046-9995-49EE0C980241}" type="slidenum">
              <a:rPr lang="en-US" smtClean="0"/>
              <a:t>40</a:t>
            </a:fld>
            <a:endParaRPr lang="en-US" dirty="0"/>
          </a:p>
        </p:txBody>
      </p:sp>
      <p:sp>
        <p:nvSpPr>
          <p:cNvPr id="7" name="TextBox 6"/>
          <p:cNvSpPr txBox="1"/>
          <p:nvPr/>
        </p:nvSpPr>
        <p:spPr>
          <a:xfrm>
            <a:off x="7785097" y="6155771"/>
            <a:ext cx="3321815" cy="430887"/>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Nevada Department of Transportation, modified by Federal Highway Administration.</a:t>
            </a:r>
          </a:p>
        </p:txBody>
      </p:sp>
      <p:pic>
        <p:nvPicPr>
          <p:cNvPr id="8" name="Picture 7">
            <a:extLst>
              <a:ext uri="{FF2B5EF4-FFF2-40B4-BE49-F238E27FC236}">
                <a16:creationId xmlns:a16="http://schemas.microsoft.com/office/drawing/2014/main" id="{225BB355-589F-72B5-55E5-C3698A864B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77015" y="2231032"/>
            <a:ext cx="2929897" cy="3791887"/>
          </a:xfrm>
          <a:prstGeom prst="rect">
            <a:avLst/>
          </a:prstGeom>
          <a:ln>
            <a:solidFill>
              <a:schemeClr val="tx1"/>
            </a:solidFill>
          </a:ln>
        </p:spPr>
      </p:pic>
      <p:sp>
        <p:nvSpPr>
          <p:cNvPr id="6" name="Content Placeholder 5"/>
          <p:cNvSpPr>
            <a:spLocks noGrp="1"/>
          </p:cNvSpPr>
          <p:nvPr>
            <p:ph idx="1"/>
          </p:nvPr>
        </p:nvSpPr>
        <p:spPr>
          <a:xfrm>
            <a:off x="984244" y="1596940"/>
            <a:ext cx="10369555" cy="4558499"/>
          </a:xfrm>
        </p:spPr>
        <p:txBody>
          <a:bodyPr>
            <a:normAutofit/>
          </a:bodyPr>
          <a:lstStyle/>
          <a:p>
            <a:pPr>
              <a:lnSpc>
                <a:spcPct val="100000"/>
              </a:lnSpc>
            </a:pPr>
            <a:r>
              <a:rPr lang="en-US" sz="2800" dirty="0"/>
              <a:t>Nevada is one of a several States that include ITS/TSMO assets in their TAMPs. </a:t>
            </a:r>
          </a:p>
          <a:p>
            <a:pPr>
              <a:lnSpc>
                <a:spcPct val="100000"/>
              </a:lnSpc>
            </a:pPr>
            <a:r>
              <a:rPr lang="en-US" sz="2800" dirty="0"/>
              <a:t>NDOT TAMP includes: </a:t>
            </a:r>
          </a:p>
          <a:p>
            <a:pPr lvl="1">
              <a:lnSpc>
                <a:spcPct val="100000"/>
              </a:lnSpc>
            </a:pPr>
            <a:r>
              <a:rPr lang="en-US" sz="2400" dirty="0"/>
              <a:t>CCTV</a:t>
            </a:r>
            <a:endParaRPr lang="en-US" sz="2400" strike="sngStrike" dirty="0"/>
          </a:p>
          <a:p>
            <a:pPr lvl="1">
              <a:lnSpc>
                <a:spcPct val="100000"/>
              </a:lnSpc>
            </a:pPr>
            <a:r>
              <a:rPr lang="en-US" sz="2400" dirty="0"/>
              <a:t>DMS</a:t>
            </a:r>
            <a:endParaRPr lang="en-US" sz="2400" strike="sngStrike" dirty="0"/>
          </a:p>
          <a:p>
            <a:pPr lvl="1">
              <a:lnSpc>
                <a:spcPct val="100000"/>
              </a:lnSpc>
            </a:pPr>
            <a:r>
              <a:rPr lang="en-US" sz="2400" dirty="0"/>
              <a:t>Flow detectors</a:t>
            </a:r>
          </a:p>
          <a:p>
            <a:pPr lvl="1">
              <a:lnSpc>
                <a:spcPct val="100000"/>
              </a:lnSpc>
            </a:pPr>
            <a:r>
              <a:rPr lang="en-US" sz="2400" dirty="0"/>
              <a:t>Ramp meters</a:t>
            </a:r>
          </a:p>
          <a:p>
            <a:pPr lvl="1">
              <a:lnSpc>
                <a:spcPct val="100000"/>
              </a:lnSpc>
            </a:pPr>
            <a:r>
              <a:rPr lang="en-US" sz="2400" dirty="0"/>
              <a:t>Highway advisory radios</a:t>
            </a:r>
          </a:p>
          <a:p>
            <a:pPr lvl="1">
              <a:lnSpc>
                <a:spcPct val="100000"/>
              </a:lnSpc>
            </a:pPr>
            <a:r>
              <a:rPr lang="en-US" sz="2400" dirty="0"/>
              <a:t>RWIS</a:t>
            </a:r>
            <a:endParaRPr lang="en-US" sz="2400" strike="sngStrike" dirty="0"/>
          </a:p>
          <a:p>
            <a:pPr marL="0" indent="0">
              <a:buNone/>
            </a:pPr>
            <a:endParaRPr lang="en-US" dirty="0"/>
          </a:p>
        </p:txBody>
      </p:sp>
      <p:sp>
        <p:nvSpPr>
          <p:cNvPr id="5" name="Title 4"/>
          <p:cNvSpPr>
            <a:spLocks noGrp="1"/>
          </p:cNvSpPr>
          <p:nvPr>
            <p:ph type="title"/>
          </p:nvPr>
        </p:nvSpPr>
        <p:spPr>
          <a:xfrm>
            <a:off x="984244" y="645848"/>
            <a:ext cx="8997956" cy="504096"/>
          </a:xfrm>
        </p:spPr>
        <p:txBody>
          <a:bodyPr/>
          <a:lstStyle/>
          <a:p>
            <a:r>
              <a:rPr lang="en-US" sz="3600" dirty="0"/>
              <a:t>Nevada DOT (NDOT) (1/3)</a:t>
            </a:r>
          </a:p>
        </p:txBody>
      </p:sp>
    </p:spTree>
    <p:extLst>
      <p:ext uri="{BB962C8B-B14F-4D97-AF65-F5344CB8AC3E}">
        <p14:creationId xmlns:p14="http://schemas.microsoft.com/office/powerpoint/2010/main" val="333148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80484" y="6356350"/>
            <a:ext cx="373315" cy="365125"/>
          </a:xfrm>
        </p:spPr>
        <p:txBody>
          <a:bodyPr/>
          <a:lstStyle/>
          <a:p>
            <a:fld id="{37D4CC3B-F538-9046-9995-49EE0C980241}" type="slidenum">
              <a:rPr lang="en-US" smtClean="0"/>
              <a:t>41</a:t>
            </a:fld>
            <a:endParaRPr lang="en-US" dirty="0"/>
          </a:p>
        </p:txBody>
      </p:sp>
      <p:sp>
        <p:nvSpPr>
          <p:cNvPr id="7" name="TextBox 6"/>
          <p:cNvSpPr txBox="1"/>
          <p:nvPr/>
        </p:nvSpPr>
        <p:spPr>
          <a:xfrm>
            <a:off x="7711683" y="6350324"/>
            <a:ext cx="3208084"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Nevada Department of Transportation.</a:t>
            </a:r>
          </a:p>
        </p:txBody>
      </p:sp>
      <p:pic>
        <p:nvPicPr>
          <p:cNvPr id="11" name="Picture 10" descr="This diagram shows the NDOT TSMO Program’s connections to many other transportation plans, reports, programs, etc. The inner circle of the diagram is the NDOT TSMO Program. Arrows radiate out to other circles from the inner circle. The circles closest to the NDOT TSMO Program are labeled: STP, SCEMP, Strategic Highway Safety Plan, TAMP, One Nevada Plan, Highway Safety Improvement Program, I-15 Master Plan, Rural ITS SDP, Performance Measures Report, NDEM, and UTIP. The next set of circles are labeled: State Highway Preservation Report, State Freight and Rail Plan, State Bicycle Plan, Pattern and Palette of Place, Enhanced Hazard Mitigation Plan, MPO Regional Transportation Plan and TBIP, Nevada VMT Fee Study, and Access Management Guide. The circles on the outer perimeter are labeled: STIP, Generations to Come, Highway Cost Allocation Study, Moving Nevada Forward, and State Management Plan. The TAMP is circled for emphasis.">
            <a:extLst>
              <a:ext uri="{FF2B5EF4-FFF2-40B4-BE49-F238E27FC236}">
                <a16:creationId xmlns:a16="http://schemas.microsoft.com/office/drawing/2014/main" id="{62ED1433-004E-2FFE-1375-E21F2F80169D}"/>
              </a:ext>
            </a:extLst>
          </p:cNvPr>
          <p:cNvPicPr>
            <a:picLocks noChangeAspect="1"/>
          </p:cNvPicPr>
          <p:nvPr/>
        </p:nvPicPr>
        <p:blipFill>
          <a:blip r:embed="rId3"/>
          <a:stretch>
            <a:fillRect/>
          </a:stretch>
        </p:blipFill>
        <p:spPr>
          <a:xfrm>
            <a:off x="6865152" y="1371579"/>
            <a:ext cx="4770769" cy="4895088"/>
          </a:xfrm>
          <a:prstGeom prst="rect">
            <a:avLst/>
          </a:prstGeom>
        </p:spPr>
      </p:pic>
      <p:sp>
        <p:nvSpPr>
          <p:cNvPr id="2" name="Oval 1" descr="Black circle around TAMP"/>
          <p:cNvSpPr/>
          <p:nvPr/>
        </p:nvSpPr>
        <p:spPr>
          <a:xfrm>
            <a:off x="10018776" y="4283911"/>
            <a:ext cx="520464" cy="50510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9"/>
          <p:cNvSpPr>
            <a:spLocks noGrp="1"/>
          </p:cNvSpPr>
          <p:nvPr>
            <p:ph idx="1"/>
          </p:nvPr>
        </p:nvSpPr>
        <p:spPr>
          <a:xfrm>
            <a:off x="823823" y="1482807"/>
            <a:ext cx="5063630" cy="4672632"/>
          </a:xfrm>
        </p:spPr>
        <p:txBody>
          <a:bodyPr>
            <a:normAutofit/>
          </a:bodyPr>
          <a:lstStyle/>
          <a:p>
            <a:pPr marL="0" indent="0">
              <a:lnSpc>
                <a:spcPct val="100000"/>
              </a:lnSpc>
              <a:spcBef>
                <a:spcPts val="0"/>
              </a:spcBef>
              <a:buNone/>
            </a:pPr>
            <a:r>
              <a:rPr lang="en-US" sz="2200" i="1" dirty="0"/>
              <a:t>“NDOT is implementing a statewide Transportation System Management and Operations (TSMO) program that optimizes system performance of existing infrastructure through integrated, multimodal, and </a:t>
            </a:r>
            <a:br>
              <a:rPr lang="en-US" sz="2200" i="1" dirty="0"/>
            </a:br>
            <a:r>
              <a:rPr lang="en-US" sz="2200" i="1" dirty="0"/>
              <a:t>cross-jurisdictional projects that maintain capacity while improving security, safety, and reliability.”</a:t>
            </a:r>
          </a:p>
          <a:p>
            <a:pPr marL="0" indent="0">
              <a:lnSpc>
                <a:spcPct val="100000"/>
              </a:lnSpc>
              <a:spcBef>
                <a:spcPts val="0"/>
              </a:spcBef>
              <a:buNone/>
            </a:pPr>
            <a:endParaRPr lang="en-US" sz="2200" i="1" dirty="0"/>
          </a:p>
          <a:p>
            <a:pPr marL="0" indent="0">
              <a:lnSpc>
                <a:spcPct val="100000"/>
              </a:lnSpc>
              <a:spcBef>
                <a:spcPts val="0"/>
              </a:spcBef>
              <a:buNone/>
            </a:pPr>
            <a:r>
              <a:rPr lang="en-US" sz="2000" i="1" dirty="0"/>
              <a:t>Nevada Transportation Asset Management Plan</a:t>
            </a:r>
            <a:r>
              <a:rPr lang="en-US" sz="2000" dirty="0"/>
              <a:t>, April 10, 2019 </a:t>
            </a:r>
            <a:endParaRPr lang="en-US" i="1" dirty="0"/>
          </a:p>
        </p:txBody>
      </p:sp>
      <p:sp>
        <p:nvSpPr>
          <p:cNvPr id="5" name="Title 4"/>
          <p:cNvSpPr>
            <a:spLocks noGrp="1"/>
          </p:cNvSpPr>
          <p:nvPr>
            <p:ph type="title"/>
          </p:nvPr>
        </p:nvSpPr>
        <p:spPr>
          <a:xfrm>
            <a:off x="984244" y="336338"/>
            <a:ext cx="8997956" cy="504096"/>
          </a:xfrm>
        </p:spPr>
        <p:txBody>
          <a:bodyPr/>
          <a:lstStyle/>
          <a:p>
            <a:r>
              <a:rPr lang="en-US" sz="3600" dirty="0"/>
              <a:t>Nevada Department of Transportation (2/3)</a:t>
            </a:r>
          </a:p>
        </p:txBody>
      </p:sp>
    </p:spTree>
    <p:extLst>
      <p:ext uri="{BB962C8B-B14F-4D97-AF65-F5344CB8AC3E}">
        <p14:creationId xmlns:p14="http://schemas.microsoft.com/office/powerpoint/2010/main" val="2392050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42</a:t>
            </a:fld>
            <a:endParaRPr lang="en-US" dirty="0"/>
          </a:p>
        </p:txBody>
      </p:sp>
      <p:sp>
        <p:nvSpPr>
          <p:cNvPr id="9" name="TextBox 8"/>
          <p:cNvSpPr txBox="1"/>
          <p:nvPr/>
        </p:nvSpPr>
        <p:spPr>
          <a:xfrm>
            <a:off x="10267106" y="4771239"/>
            <a:ext cx="1355412"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Nevada Department of Transportation.</a:t>
            </a:r>
          </a:p>
        </p:txBody>
      </p:sp>
      <p:sp>
        <p:nvSpPr>
          <p:cNvPr id="10" name="TextBox 9">
            <a:extLst>
              <a:ext uri="{FF2B5EF4-FFF2-40B4-BE49-F238E27FC236}">
                <a16:creationId xmlns:a16="http://schemas.microsoft.com/office/drawing/2014/main" id="{0A45BF39-6135-F5A7-B18F-F8884243D04F}"/>
              </a:ext>
            </a:extLst>
          </p:cNvPr>
          <p:cNvSpPr txBox="1"/>
          <p:nvPr/>
        </p:nvSpPr>
        <p:spPr>
          <a:xfrm>
            <a:off x="5475513" y="5757639"/>
            <a:ext cx="5878287" cy="523220"/>
          </a:xfrm>
          <a:prstGeom prst="rect">
            <a:avLst/>
          </a:prstGeom>
          <a:noFill/>
        </p:spPr>
        <p:txBody>
          <a:bodyPr wrap="square" rtlCol="0">
            <a:spAutoFit/>
          </a:bodyPr>
          <a:lstStyle/>
          <a:p>
            <a:r>
              <a:rPr lang="en-US" sz="1400" dirty="0"/>
              <a:t>Note: CCTV = closed-circuit television, DMS = dynamic message sign, HAR = highway advisory radio, RWIS = road weather information systems</a:t>
            </a:r>
          </a:p>
        </p:txBody>
      </p:sp>
      <p:sp>
        <p:nvSpPr>
          <p:cNvPr id="3" name="Rectangle 2"/>
          <p:cNvSpPr/>
          <p:nvPr/>
        </p:nvSpPr>
        <p:spPr>
          <a:xfrm>
            <a:off x="3978877" y="5409148"/>
            <a:ext cx="7374924" cy="375552"/>
          </a:xfrm>
          <a:prstGeom prst="rect">
            <a:avLst/>
          </a:prstGeom>
        </p:spPr>
        <p:txBody>
          <a:bodyPr wrap="square">
            <a:spAutoFit/>
          </a:bodyPr>
          <a:lstStyle/>
          <a:p>
            <a:pPr marL="457200" marR="0" indent="457200">
              <a:lnSpc>
                <a:spcPct val="107000"/>
              </a:lnSpc>
              <a:spcBef>
                <a:spcPts val="0"/>
              </a:spcBef>
              <a:spcAft>
                <a:spcPts val="800"/>
              </a:spcAft>
            </a:pPr>
            <a:r>
              <a:rPr lang="en-US" dirty="0">
                <a:latin typeface="Arial Black" panose="020B0A04020102020204" pitchFamily="34" charset="0"/>
                <a:ea typeface="Calibri" panose="020F0502020204030204" pitchFamily="34" charset="0"/>
                <a:cs typeface="Times New Roman" panose="02020603050405020304" pitchFamily="18" charset="0"/>
              </a:rPr>
              <a:t>Intelligent Transportation System Asset Inventory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pie chart showing the number of each type of intelligent transportation systems (ITS) asset and the percentage of that ITS asset type out of all ITS assets. There are 631 closed circuit television assets, which is 41 percent of all ITS assets. There are 208 dynamic message signs, which is 13 percent of ITS assets. There are 538 flow detectors, which is 35 percent of ITS assets. There are 21 highway advisory radio assets, which is 1 percent of ITS assets. There are 72 ramp meters, which is 5 percent of ITS assets. There are 83 road weather information systems, which represents 5 percent of all ITS assets.">
            <a:extLst>
              <a:ext uri="{FF2B5EF4-FFF2-40B4-BE49-F238E27FC236}">
                <a16:creationId xmlns:a16="http://schemas.microsoft.com/office/drawing/2014/main" id="{7DD94B4E-1083-81E5-31C6-60FAD95B139A}"/>
              </a:ext>
            </a:extLst>
          </p:cNvPr>
          <p:cNvPicPr/>
          <p:nvPr/>
        </p:nvPicPr>
        <p:blipFill>
          <a:blip r:embed="rId3">
            <a:extLst>
              <a:ext uri="{28A0092B-C50C-407E-A947-70E740481C1C}">
                <a14:useLocalDpi xmlns:a14="http://schemas.microsoft.com/office/drawing/2010/main" val="0"/>
              </a:ext>
            </a:extLst>
          </a:blip>
          <a:srcRect/>
          <a:stretch/>
        </p:blipFill>
        <p:spPr bwMode="auto">
          <a:xfrm>
            <a:off x="5998773" y="1595957"/>
            <a:ext cx="4268333" cy="351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984245" y="1596941"/>
            <a:ext cx="4723219" cy="4351338"/>
          </a:xfrm>
        </p:spPr>
        <p:txBody>
          <a:bodyPr>
            <a:normAutofit/>
          </a:bodyPr>
          <a:lstStyle/>
          <a:p>
            <a:pPr marL="0" indent="0">
              <a:lnSpc>
                <a:spcPct val="100000"/>
              </a:lnSpc>
              <a:spcBef>
                <a:spcPts val="1200"/>
              </a:spcBef>
              <a:buNone/>
            </a:pPr>
            <a:r>
              <a:rPr lang="en-US" dirty="0"/>
              <a:t>NDOT’s TAMP is helping to guide health, LCP, risk-based management, and performance monitoring of the ITS assets based on the State’s transportation priorities. </a:t>
            </a:r>
          </a:p>
          <a:p>
            <a:endParaRPr lang="en-US" dirty="0"/>
          </a:p>
        </p:txBody>
      </p:sp>
      <p:sp>
        <p:nvSpPr>
          <p:cNvPr id="5" name="Title 4"/>
          <p:cNvSpPr>
            <a:spLocks noGrp="1"/>
          </p:cNvSpPr>
          <p:nvPr>
            <p:ph type="title"/>
          </p:nvPr>
        </p:nvSpPr>
        <p:spPr>
          <a:xfrm>
            <a:off x="984244" y="343496"/>
            <a:ext cx="8997956" cy="504096"/>
          </a:xfrm>
        </p:spPr>
        <p:txBody>
          <a:bodyPr/>
          <a:lstStyle/>
          <a:p>
            <a:r>
              <a:rPr lang="en-US" sz="3600" dirty="0"/>
              <a:t>Nevada Department of Transportation (3/3)</a:t>
            </a:r>
          </a:p>
        </p:txBody>
      </p:sp>
    </p:spTree>
    <p:extLst>
      <p:ext uri="{BB962C8B-B14F-4D97-AF65-F5344CB8AC3E}">
        <p14:creationId xmlns:p14="http://schemas.microsoft.com/office/powerpoint/2010/main" val="4171890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43</a:t>
            </a:fld>
            <a:endParaRPr lang="en-US" dirty="0"/>
          </a:p>
        </p:txBody>
      </p:sp>
      <p:sp>
        <p:nvSpPr>
          <p:cNvPr id="9" name="TextBox 8">
            <a:extLst>
              <a:ext uri="{FF2B5EF4-FFF2-40B4-BE49-F238E27FC236}">
                <a16:creationId xmlns:a16="http://schemas.microsoft.com/office/drawing/2014/main" id="{491B76AB-4ABB-45C0-B2D1-2927551C1F26}"/>
              </a:ext>
            </a:extLst>
          </p:cNvPr>
          <p:cNvSpPr txBox="1"/>
          <p:nvPr/>
        </p:nvSpPr>
        <p:spPr>
          <a:xfrm>
            <a:off x="2702103" y="5357081"/>
            <a:ext cx="5441293" cy="830997"/>
          </a:xfrm>
          <a:prstGeom prst="rect">
            <a:avLst/>
          </a:prstGeom>
          <a:noFill/>
        </p:spPr>
        <p:txBody>
          <a:bodyPr wrap="square" rtlCol="0">
            <a:spAutoFit/>
          </a:bodyPr>
          <a:lstStyle/>
          <a:p>
            <a:r>
              <a:rPr lang="en-US" sz="1600" i="1" dirty="0"/>
              <a:t>2022 Highway Transportation Asset Management Plan</a:t>
            </a:r>
            <a:r>
              <a:rPr lang="en-US" sz="1600" dirty="0"/>
              <a:t> and fact sheets at: </a:t>
            </a:r>
            <a:r>
              <a:rPr lang="en-US" sz="1600" dirty="0">
                <a:hlinkClick r:id="rId3"/>
              </a:rPr>
              <a:t>https://portal.ct.gov/DOT/Office-of-Engineering/Project-Administration/Asset-Management-Group</a:t>
            </a:r>
            <a:r>
              <a:rPr lang="en-US" sz="1600" dirty="0"/>
              <a:t> </a:t>
            </a:r>
            <a:endParaRPr lang="en-US" sz="1400" dirty="0"/>
          </a:p>
        </p:txBody>
      </p:sp>
      <p:sp>
        <p:nvSpPr>
          <p:cNvPr id="8" name="TextBox 7"/>
          <p:cNvSpPr txBox="1"/>
          <p:nvPr/>
        </p:nvSpPr>
        <p:spPr>
          <a:xfrm>
            <a:off x="9211034" y="6161955"/>
            <a:ext cx="2268415"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CTDOT.</a:t>
            </a:r>
          </a:p>
        </p:txBody>
      </p:sp>
      <p:pic>
        <p:nvPicPr>
          <p:cNvPr id="7" name="Picture 6" descr="Illustration showing the State of Good Repair levels for a traffic signal. Levels include: Good, 0-15 years old; Fair, 16-25 years old; Poor, 26+ years old. "/>
          <p:cNvPicPr/>
          <p:nvPr/>
        </p:nvPicPr>
        <p:blipFill>
          <a:blip r:embed="rId4">
            <a:extLst>
              <a:ext uri="{28A0092B-C50C-407E-A947-70E740481C1C}">
                <a14:useLocalDpi xmlns:a14="http://schemas.microsoft.com/office/drawing/2010/main" val="0"/>
              </a:ext>
            </a:extLst>
          </a:blip>
          <a:srcRect/>
          <a:stretch>
            <a:fillRect/>
          </a:stretch>
        </p:blipFill>
        <p:spPr bwMode="auto">
          <a:xfrm>
            <a:off x="8143396" y="2213888"/>
            <a:ext cx="3336053" cy="3918512"/>
          </a:xfrm>
          <a:prstGeom prst="rect">
            <a:avLst/>
          </a:prstGeom>
          <a:noFill/>
          <a:ln>
            <a:noFill/>
          </a:ln>
        </p:spPr>
      </p:pic>
      <p:sp>
        <p:nvSpPr>
          <p:cNvPr id="2" name="Rectangle 1"/>
          <p:cNvSpPr/>
          <p:nvPr/>
        </p:nvSpPr>
        <p:spPr>
          <a:xfrm>
            <a:off x="7748618" y="1376395"/>
            <a:ext cx="4240182" cy="830997"/>
          </a:xfrm>
          <a:prstGeom prst="rect">
            <a:avLst/>
          </a:prstGeom>
        </p:spPr>
        <p:txBody>
          <a:bodyPr wrap="square">
            <a:spAutoFit/>
          </a:bodyPr>
          <a:lstStyle/>
          <a:p>
            <a:pPr algn="ctr"/>
            <a:r>
              <a:rPr lang="en-US" sz="1600" dirty="0">
                <a:latin typeface="Arial" panose="020B0604020202020204" pitchFamily="34" charset="0"/>
                <a:ea typeface="Calibri" panose="020F0502020204030204" pitchFamily="34" charset="0"/>
                <a:cs typeface="Arial" panose="020B0604020202020204" pitchFamily="34" charset="0"/>
              </a:rPr>
              <a:t>Connecticut Department of Transportation (CTDOT) Transportation Asset Management</a:t>
            </a:r>
          </a:p>
          <a:p>
            <a:pPr algn="ctr"/>
            <a:r>
              <a:rPr lang="en-US" sz="1600" dirty="0">
                <a:latin typeface="Arial" panose="020B0604020202020204" pitchFamily="34" charset="0"/>
                <a:ea typeface="Calibri" panose="020F0502020204030204" pitchFamily="34" charset="0"/>
                <a:cs typeface="Arial" panose="020B0604020202020204" pitchFamily="34" charset="0"/>
              </a:rPr>
              <a:t>Performance Measure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ontent Placeholder 5"/>
          <p:cNvSpPr>
            <a:spLocks noGrp="1"/>
          </p:cNvSpPr>
          <p:nvPr>
            <p:ph idx="1"/>
          </p:nvPr>
        </p:nvSpPr>
        <p:spPr>
          <a:xfrm>
            <a:off x="786854" y="1445782"/>
            <a:ext cx="6961763" cy="3841912"/>
          </a:xfrm>
        </p:spPr>
        <p:txBody>
          <a:bodyPr>
            <a:noAutofit/>
          </a:bodyPr>
          <a:lstStyle/>
          <a:p>
            <a:pPr marL="0" indent="0">
              <a:lnSpc>
                <a:spcPct val="100000"/>
              </a:lnSpc>
              <a:spcBef>
                <a:spcPts val="300"/>
              </a:spcBef>
              <a:buNone/>
            </a:pPr>
            <a:r>
              <a:rPr lang="en-US" sz="2800" dirty="0"/>
              <a:t>Asset management:</a:t>
            </a:r>
          </a:p>
          <a:p>
            <a:pPr lvl="1">
              <a:lnSpc>
                <a:spcPct val="100000"/>
              </a:lnSpc>
              <a:spcBef>
                <a:spcPts val="300"/>
              </a:spcBef>
            </a:pPr>
            <a:r>
              <a:rPr lang="en-US" sz="2100" dirty="0"/>
              <a:t>ITS devices (e.g., CCTVs, variable message signs (VMS), and RWIS) and traffic signals included in the 2022 TAMP </a:t>
            </a:r>
          </a:p>
          <a:p>
            <a:pPr lvl="1">
              <a:lnSpc>
                <a:spcPct val="100000"/>
              </a:lnSpc>
              <a:spcBef>
                <a:spcPts val="300"/>
              </a:spcBef>
            </a:pPr>
            <a:r>
              <a:rPr lang="en-US" sz="2100" dirty="0"/>
              <a:t>Working with traffic signal managers to develop a traffic signal management plan</a:t>
            </a:r>
          </a:p>
          <a:p>
            <a:pPr lvl="1">
              <a:lnSpc>
                <a:spcPct val="100000"/>
              </a:lnSpc>
              <a:spcBef>
                <a:spcPts val="300"/>
              </a:spcBef>
            </a:pPr>
            <a:r>
              <a:rPr lang="en-US" sz="2100" dirty="0"/>
              <a:t>CTDOT uses age-based replacement strategy but is developing a component-based rating system </a:t>
            </a:r>
          </a:p>
          <a:p>
            <a:pPr lvl="1">
              <a:lnSpc>
                <a:spcPct val="100000"/>
              </a:lnSpc>
              <a:spcBef>
                <a:spcPts val="300"/>
              </a:spcBef>
            </a:pPr>
            <a:r>
              <a:rPr lang="en-US" sz="2100" dirty="0"/>
              <a:t>Performance measure defined as state of good repair (SOGR) </a:t>
            </a:r>
          </a:p>
          <a:p>
            <a:pPr lvl="1">
              <a:lnSpc>
                <a:spcPct val="100000"/>
              </a:lnSpc>
              <a:spcBef>
                <a:spcPts val="300"/>
              </a:spcBef>
            </a:pPr>
            <a:r>
              <a:rPr lang="en-US" sz="2100" dirty="0"/>
              <a:t>Creates annual highway asset fact sheets </a:t>
            </a:r>
          </a:p>
        </p:txBody>
      </p:sp>
      <p:sp>
        <p:nvSpPr>
          <p:cNvPr id="5" name="Title 4"/>
          <p:cNvSpPr>
            <a:spLocks noGrp="1"/>
          </p:cNvSpPr>
          <p:nvPr>
            <p:ph type="title"/>
          </p:nvPr>
        </p:nvSpPr>
        <p:spPr>
          <a:xfrm>
            <a:off x="984244" y="328332"/>
            <a:ext cx="8997956" cy="504096"/>
          </a:xfrm>
        </p:spPr>
        <p:txBody>
          <a:bodyPr/>
          <a:lstStyle/>
          <a:p>
            <a:r>
              <a:rPr lang="en-US" sz="3600" dirty="0"/>
              <a:t>Connecticut Department of Transportation (CTDOT) (1/2)</a:t>
            </a:r>
          </a:p>
        </p:txBody>
      </p:sp>
    </p:spTree>
    <p:extLst>
      <p:ext uri="{BB962C8B-B14F-4D97-AF65-F5344CB8AC3E}">
        <p14:creationId xmlns:p14="http://schemas.microsoft.com/office/powerpoint/2010/main" val="3279970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44</a:t>
            </a:fld>
            <a:endParaRPr lang="en-US" dirty="0"/>
          </a:p>
        </p:txBody>
      </p:sp>
      <p:sp>
        <p:nvSpPr>
          <p:cNvPr id="6" name="Content Placeholder 5"/>
          <p:cNvSpPr>
            <a:spLocks noGrp="1"/>
          </p:cNvSpPr>
          <p:nvPr>
            <p:ph idx="1"/>
          </p:nvPr>
        </p:nvSpPr>
        <p:spPr>
          <a:xfrm>
            <a:off x="984244" y="1374689"/>
            <a:ext cx="10636256" cy="4981661"/>
          </a:xfrm>
        </p:spPr>
        <p:txBody>
          <a:bodyPr>
            <a:normAutofit fontScale="47500" lnSpcReduction="20000"/>
          </a:bodyPr>
          <a:lstStyle/>
          <a:p>
            <a:pPr>
              <a:lnSpc>
                <a:spcPct val="120000"/>
              </a:lnSpc>
              <a:spcBef>
                <a:spcPts val="200"/>
              </a:spcBef>
            </a:pPr>
            <a:r>
              <a:rPr lang="en-US" sz="4500" dirty="0"/>
              <a:t>As part of its department-wide coordination efforts, CTDOT:</a:t>
            </a:r>
          </a:p>
          <a:p>
            <a:pPr lvl="1">
              <a:lnSpc>
                <a:spcPct val="120000"/>
              </a:lnSpc>
              <a:spcBef>
                <a:spcPts val="200"/>
              </a:spcBef>
            </a:pPr>
            <a:r>
              <a:rPr lang="en-US" sz="3800" dirty="0"/>
              <a:t>Formed a Transportation Asset Management (TAM) Steering Committee with representation from across the agency</a:t>
            </a:r>
          </a:p>
          <a:p>
            <a:pPr lvl="1">
              <a:lnSpc>
                <a:spcPct val="120000"/>
              </a:lnSpc>
              <a:spcBef>
                <a:spcPts val="200"/>
              </a:spcBef>
            </a:pPr>
            <a:r>
              <a:rPr lang="en-US" sz="3800" dirty="0"/>
              <a:t>Staffed a TAM Group: </a:t>
            </a:r>
          </a:p>
          <a:p>
            <a:pPr lvl="2">
              <a:lnSpc>
                <a:spcPct val="120000"/>
              </a:lnSpc>
              <a:spcBef>
                <a:spcPts val="200"/>
              </a:spcBef>
            </a:pPr>
            <a:r>
              <a:rPr lang="en-US" sz="3800" dirty="0"/>
              <a:t>Developing an asset management strategy for each asset (e.g., traffic signals, ITS)</a:t>
            </a:r>
          </a:p>
          <a:p>
            <a:pPr lvl="2">
              <a:lnSpc>
                <a:spcPct val="120000"/>
              </a:lnSpc>
              <a:spcBef>
                <a:spcPts val="200"/>
              </a:spcBef>
            </a:pPr>
            <a:r>
              <a:rPr lang="en-US" sz="3800" dirty="0"/>
              <a:t>Designated a TAM staff liaison for each asset</a:t>
            </a:r>
          </a:p>
          <a:p>
            <a:pPr lvl="1">
              <a:lnSpc>
                <a:spcPct val="120000"/>
              </a:lnSpc>
              <a:spcBef>
                <a:spcPts val="200"/>
              </a:spcBef>
            </a:pPr>
            <a:r>
              <a:rPr lang="en-US" sz="3800" dirty="0"/>
              <a:t>Designated asset stewards in the CTDOT functional areas (i.e., Traffic Signal Asset Steward is from the Office of Traffic):</a:t>
            </a:r>
            <a:endParaRPr lang="en-US" sz="3600" dirty="0"/>
          </a:p>
          <a:p>
            <a:pPr lvl="2">
              <a:lnSpc>
                <a:spcPct val="120000"/>
              </a:lnSpc>
              <a:spcBef>
                <a:spcPts val="200"/>
              </a:spcBef>
            </a:pPr>
            <a:r>
              <a:rPr lang="en-US" sz="3800" dirty="0"/>
              <a:t>Are the asset’s champion and serve as asset’s primary contact</a:t>
            </a:r>
          </a:p>
          <a:p>
            <a:pPr lvl="2">
              <a:lnSpc>
                <a:spcPct val="120000"/>
              </a:lnSpc>
              <a:spcBef>
                <a:spcPts val="200"/>
              </a:spcBef>
            </a:pPr>
            <a:r>
              <a:rPr lang="en-US" sz="3800" dirty="0"/>
              <a:t>Propose SOGR definitions for asset</a:t>
            </a:r>
          </a:p>
          <a:p>
            <a:pPr lvl="2">
              <a:lnSpc>
                <a:spcPct val="120000"/>
              </a:lnSpc>
              <a:spcBef>
                <a:spcPts val="200"/>
              </a:spcBef>
            </a:pPr>
            <a:r>
              <a:rPr lang="en-US" sz="3800" dirty="0"/>
              <a:t>Maintain data on inventory and condition—a current snapshot rather than comparisons over time</a:t>
            </a:r>
          </a:p>
          <a:p>
            <a:pPr lvl="2">
              <a:lnSpc>
                <a:spcPct val="120000"/>
              </a:lnSpc>
              <a:spcBef>
                <a:spcPts val="200"/>
              </a:spcBef>
            </a:pPr>
            <a:r>
              <a:rPr lang="en-US" sz="3800" dirty="0"/>
              <a:t>Are responsible for compiling and submitting asset performance measure data  </a:t>
            </a:r>
          </a:p>
          <a:p>
            <a:pPr lvl="1">
              <a:lnSpc>
                <a:spcPct val="120000"/>
              </a:lnSpc>
              <a:spcBef>
                <a:spcPts val="200"/>
              </a:spcBef>
            </a:pPr>
            <a:r>
              <a:rPr lang="en-US" sz="3800" dirty="0"/>
              <a:t>Identified asset working group and it provided technical guidance throughout asset’s life cycle</a:t>
            </a:r>
          </a:p>
        </p:txBody>
      </p:sp>
      <p:sp>
        <p:nvSpPr>
          <p:cNvPr id="5" name="Title 4"/>
          <p:cNvSpPr>
            <a:spLocks noGrp="1"/>
          </p:cNvSpPr>
          <p:nvPr>
            <p:ph type="title"/>
          </p:nvPr>
        </p:nvSpPr>
        <p:spPr>
          <a:xfrm>
            <a:off x="984244" y="322874"/>
            <a:ext cx="8997956" cy="504096"/>
          </a:xfrm>
        </p:spPr>
        <p:txBody>
          <a:bodyPr/>
          <a:lstStyle/>
          <a:p>
            <a:r>
              <a:rPr lang="en-US" sz="3600" dirty="0"/>
              <a:t>Connecticut Department of Transportation (2/2)</a:t>
            </a:r>
          </a:p>
        </p:txBody>
      </p:sp>
    </p:spTree>
    <p:extLst>
      <p:ext uri="{BB962C8B-B14F-4D97-AF65-F5344CB8AC3E}">
        <p14:creationId xmlns:p14="http://schemas.microsoft.com/office/powerpoint/2010/main" val="2859777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03796" y="6356350"/>
            <a:ext cx="350003" cy="365125"/>
          </a:xfrm>
        </p:spPr>
        <p:txBody>
          <a:bodyPr/>
          <a:lstStyle/>
          <a:p>
            <a:fld id="{37D4CC3B-F538-9046-9995-49EE0C980241}" type="slidenum">
              <a:rPr lang="en-US" smtClean="0"/>
              <a:t>45</a:t>
            </a:fld>
            <a:endParaRPr lang="en-US" dirty="0"/>
          </a:p>
        </p:txBody>
      </p:sp>
      <p:sp>
        <p:nvSpPr>
          <p:cNvPr id="7" name="TextBox 6"/>
          <p:cNvSpPr txBox="1"/>
          <p:nvPr/>
        </p:nvSpPr>
        <p:spPr>
          <a:xfrm>
            <a:off x="6983743" y="6055002"/>
            <a:ext cx="3834900" cy="430887"/>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Utah Department of Transportation, modified by the Federal Highway Administration.</a:t>
            </a:r>
          </a:p>
        </p:txBody>
      </p:sp>
      <p:pic>
        <p:nvPicPr>
          <p:cNvPr id="8" name="Picture 7" descr="Cover of Utah Transportation Asset Management Plan 2019">
            <a:extLst>
              <a:ext uri="{FF2B5EF4-FFF2-40B4-BE49-F238E27FC236}">
                <a16:creationId xmlns:a16="http://schemas.microsoft.com/office/drawing/2014/main" id="{9C9D805F-2F09-ABA5-9A1C-04951FF347FC}"/>
              </a:ext>
            </a:extLst>
          </p:cNvPr>
          <p:cNvPicPr>
            <a:picLocks noChangeAspect="1"/>
          </p:cNvPicPr>
          <p:nvPr/>
        </p:nvPicPr>
        <p:blipFill>
          <a:blip r:embed="rId3"/>
          <a:stretch>
            <a:fillRect/>
          </a:stretch>
        </p:blipFill>
        <p:spPr>
          <a:xfrm>
            <a:off x="7307560" y="1596941"/>
            <a:ext cx="3375584" cy="4351338"/>
          </a:xfrm>
          <a:prstGeom prst="rect">
            <a:avLst/>
          </a:prstGeom>
        </p:spPr>
      </p:pic>
      <p:sp>
        <p:nvSpPr>
          <p:cNvPr id="6" name="Content Placeholder 5"/>
          <p:cNvSpPr>
            <a:spLocks noGrp="1"/>
          </p:cNvSpPr>
          <p:nvPr>
            <p:ph idx="1"/>
          </p:nvPr>
        </p:nvSpPr>
        <p:spPr>
          <a:xfrm>
            <a:off x="984245" y="1596941"/>
            <a:ext cx="6069698" cy="4351338"/>
          </a:xfrm>
        </p:spPr>
        <p:txBody>
          <a:bodyPr>
            <a:normAutofit lnSpcReduction="10000"/>
          </a:bodyPr>
          <a:lstStyle/>
          <a:p>
            <a:pPr marL="0" indent="0">
              <a:lnSpc>
                <a:spcPct val="110000"/>
              </a:lnSpc>
              <a:spcBef>
                <a:spcPts val="600"/>
              </a:spcBef>
              <a:buNone/>
            </a:pPr>
            <a:r>
              <a:rPr lang="en-US" sz="2800" dirty="0"/>
              <a:t>UDOT’s TAMP includes:</a:t>
            </a:r>
          </a:p>
          <a:p>
            <a:pPr lvl="1">
              <a:lnSpc>
                <a:spcPct val="110000"/>
              </a:lnSpc>
              <a:spcBef>
                <a:spcPts val="600"/>
              </a:spcBef>
            </a:pPr>
            <a:r>
              <a:rPr lang="en-US" sz="2400" dirty="0"/>
              <a:t>ITS devices:</a:t>
            </a:r>
          </a:p>
          <a:p>
            <a:pPr lvl="2">
              <a:lnSpc>
                <a:spcPct val="110000"/>
              </a:lnSpc>
              <a:spcBef>
                <a:spcPts val="600"/>
              </a:spcBef>
            </a:pPr>
            <a:r>
              <a:rPr lang="en-US" sz="2200" dirty="0"/>
              <a:t>CCTV</a:t>
            </a:r>
            <a:endParaRPr lang="en-US" sz="2200" strike="sngStrike" dirty="0"/>
          </a:p>
          <a:p>
            <a:pPr lvl="2">
              <a:lnSpc>
                <a:spcPct val="110000"/>
              </a:lnSpc>
              <a:spcBef>
                <a:spcPts val="600"/>
              </a:spcBef>
            </a:pPr>
            <a:r>
              <a:rPr lang="en-US" sz="2200" dirty="0"/>
              <a:t>DMS</a:t>
            </a:r>
            <a:endParaRPr lang="en-US" sz="2200" strike="sngStrike" dirty="0"/>
          </a:p>
          <a:p>
            <a:pPr lvl="2">
              <a:lnSpc>
                <a:spcPct val="110000"/>
              </a:lnSpc>
              <a:spcBef>
                <a:spcPts val="600"/>
              </a:spcBef>
            </a:pPr>
            <a:r>
              <a:rPr lang="en-US" sz="2200" dirty="0"/>
              <a:t>Ramp meters</a:t>
            </a:r>
          </a:p>
          <a:p>
            <a:pPr lvl="2">
              <a:lnSpc>
                <a:spcPct val="110000"/>
              </a:lnSpc>
              <a:spcBef>
                <a:spcPts val="600"/>
              </a:spcBef>
            </a:pPr>
            <a:r>
              <a:rPr lang="en-US" sz="2200" dirty="0"/>
              <a:t>RWIS</a:t>
            </a:r>
            <a:endParaRPr lang="en-US" sz="2200" strike="sngStrike" dirty="0"/>
          </a:p>
          <a:p>
            <a:pPr lvl="2">
              <a:lnSpc>
                <a:spcPct val="110000"/>
              </a:lnSpc>
              <a:spcBef>
                <a:spcPts val="600"/>
              </a:spcBef>
            </a:pPr>
            <a:r>
              <a:rPr lang="en-US" sz="2200" dirty="0"/>
              <a:t>Highway advisory radios</a:t>
            </a:r>
            <a:endParaRPr lang="en-US" sz="2000" dirty="0"/>
          </a:p>
          <a:p>
            <a:pPr lvl="1">
              <a:lnSpc>
                <a:spcPct val="110000"/>
              </a:lnSpc>
              <a:spcBef>
                <a:spcPts val="600"/>
              </a:spcBef>
            </a:pPr>
            <a:r>
              <a:rPr lang="en-US" sz="2400" dirty="0"/>
              <a:t>Signals</a:t>
            </a:r>
          </a:p>
          <a:p>
            <a:pPr lvl="1">
              <a:lnSpc>
                <a:spcPct val="110000"/>
              </a:lnSpc>
              <a:spcBef>
                <a:spcPts val="600"/>
              </a:spcBef>
            </a:pPr>
            <a:r>
              <a:rPr lang="en-US" sz="2400" dirty="0"/>
              <a:t>Pavements</a:t>
            </a:r>
          </a:p>
          <a:p>
            <a:pPr lvl="1">
              <a:lnSpc>
                <a:spcPct val="110000"/>
              </a:lnSpc>
              <a:spcBef>
                <a:spcPts val="600"/>
              </a:spcBef>
            </a:pPr>
            <a:r>
              <a:rPr lang="en-US" sz="2400" dirty="0"/>
              <a:t>Bridges</a:t>
            </a:r>
          </a:p>
        </p:txBody>
      </p:sp>
      <p:sp>
        <p:nvSpPr>
          <p:cNvPr id="5" name="Title 4"/>
          <p:cNvSpPr>
            <a:spLocks noGrp="1"/>
          </p:cNvSpPr>
          <p:nvPr>
            <p:ph type="title"/>
          </p:nvPr>
        </p:nvSpPr>
        <p:spPr>
          <a:xfrm>
            <a:off x="984245" y="323365"/>
            <a:ext cx="8997956" cy="504096"/>
          </a:xfrm>
        </p:spPr>
        <p:txBody>
          <a:bodyPr/>
          <a:lstStyle/>
          <a:p>
            <a:r>
              <a:rPr lang="en-US" sz="3600" dirty="0"/>
              <a:t>Utah Department of Transportation (UDOT) (1/3)  </a:t>
            </a:r>
          </a:p>
        </p:txBody>
      </p:sp>
    </p:spTree>
    <p:extLst>
      <p:ext uri="{BB962C8B-B14F-4D97-AF65-F5344CB8AC3E}">
        <p14:creationId xmlns:p14="http://schemas.microsoft.com/office/powerpoint/2010/main" val="3971240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46</a:t>
            </a:fld>
            <a:endParaRPr lang="en-US" dirty="0"/>
          </a:p>
        </p:txBody>
      </p:sp>
      <p:sp>
        <p:nvSpPr>
          <p:cNvPr id="6" name="Content Placeholder 5"/>
          <p:cNvSpPr>
            <a:spLocks noGrp="1"/>
          </p:cNvSpPr>
          <p:nvPr>
            <p:ph idx="1"/>
          </p:nvPr>
        </p:nvSpPr>
        <p:spPr>
          <a:xfrm>
            <a:off x="984244" y="1596941"/>
            <a:ext cx="10369555" cy="4351338"/>
          </a:xfrm>
        </p:spPr>
        <p:txBody>
          <a:bodyPr>
            <a:normAutofit/>
          </a:bodyPr>
          <a:lstStyle/>
          <a:p>
            <a:pPr>
              <a:lnSpc>
                <a:spcPct val="100000"/>
              </a:lnSpc>
              <a:spcBef>
                <a:spcPts val="600"/>
              </a:spcBef>
            </a:pPr>
            <a:r>
              <a:rPr lang="en-US" sz="2800" dirty="0"/>
              <a:t>ITS and signals are considered Tier 1 assets in UDOT’s TAMP because of their:</a:t>
            </a:r>
          </a:p>
          <a:p>
            <a:pPr lvl="1">
              <a:lnSpc>
                <a:spcPct val="100000"/>
              </a:lnSpc>
              <a:spcBef>
                <a:spcPts val="300"/>
              </a:spcBef>
            </a:pPr>
            <a:r>
              <a:rPr lang="en-US" sz="2400" dirty="0"/>
              <a:t>Higher value</a:t>
            </a:r>
          </a:p>
          <a:p>
            <a:pPr lvl="1">
              <a:lnSpc>
                <a:spcPct val="100000"/>
              </a:lnSpc>
              <a:spcBef>
                <a:spcPts val="300"/>
              </a:spcBef>
            </a:pPr>
            <a:r>
              <a:rPr lang="en-US" sz="2400" dirty="0"/>
              <a:t>Higher programmatic risk</a:t>
            </a:r>
          </a:p>
          <a:p>
            <a:pPr lvl="1">
              <a:lnSpc>
                <a:spcPct val="100000"/>
              </a:lnSpc>
              <a:spcBef>
                <a:spcPts val="300"/>
              </a:spcBef>
            </a:pPr>
            <a:r>
              <a:rPr lang="en-US" sz="2400" dirty="0"/>
              <a:t>Importance to UDOT’s strategic direction</a:t>
            </a:r>
          </a:p>
          <a:p>
            <a:pPr>
              <a:lnSpc>
                <a:spcPct val="100000"/>
              </a:lnSpc>
              <a:spcBef>
                <a:spcPts val="600"/>
              </a:spcBef>
            </a:pPr>
            <a:r>
              <a:rPr lang="en-US" sz="2800" dirty="0"/>
              <a:t>UDOT performance targets:</a:t>
            </a:r>
          </a:p>
          <a:p>
            <a:pPr lvl="1">
              <a:lnSpc>
                <a:spcPct val="100000"/>
              </a:lnSpc>
              <a:spcBef>
                <a:spcPts val="600"/>
              </a:spcBef>
            </a:pPr>
            <a:r>
              <a:rPr lang="en-US" sz="2400" dirty="0"/>
              <a:t>ITS: 95% communications uptime for ITS devices communicating to the traffic operations center</a:t>
            </a:r>
          </a:p>
          <a:p>
            <a:pPr lvl="1">
              <a:lnSpc>
                <a:spcPct val="100000"/>
              </a:lnSpc>
              <a:spcBef>
                <a:spcPts val="600"/>
              </a:spcBef>
            </a:pPr>
            <a:r>
              <a:rPr lang="en-US" sz="2400" dirty="0"/>
              <a:t>Signals: 99% of traffic signals have a current condition of good or fair </a:t>
            </a:r>
          </a:p>
          <a:p>
            <a:endParaRPr lang="en-US" dirty="0"/>
          </a:p>
        </p:txBody>
      </p:sp>
      <p:sp>
        <p:nvSpPr>
          <p:cNvPr id="5" name="Title 4"/>
          <p:cNvSpPr>
            <a:spLocks noGrp="1"/>
          </p:cNvSpPr>
          <p:nvPr>
            <p:ph type="title"/>
          </p:nvPr>
        </p:nvSpPr>
        <p:spPr>
          <a:xfrm>
            <a:off x="984244" y="628123"/>
            <a:ext cx="8997956" cy="504096"/>
          </a:xfrm>
        </p:spPr>
        <p:txBody>
          <a:bodyPr/>
          <a:lstStyle/>
          <a:p>
            <a:r>
              <a:rPr lang="en-US" sz="3600" dirty="0"/>
              <a:t>Utah Department of Transportation (2/3) </a:t>
            </a:r>
          </a:p>
        </p:txBody>
      </p:sp>
    </p:spTree>
    <p:extLst>
      <p:ext uri="{BB962C8B-B14F-4D97-AF65-F5344CB8AC3E}">
        <p14:creationId xmlns:p14="http://schemas.microsoft.com/office/powerpoint/2010/main" val="3039077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47</a:t>
            </a:fld>
            <a:endParaRPr lang="en-US" dirty="0"/>
          </a:p>
        </p:txBody>
      </p:sp>
      <p:sp>
        <p:nvSpPr>
          <p:cNvPr id="6" name="Content Placeholder 5"/>
          <p:cNvSpPr>
            <a:spLocks noGrp="1"/>
          </p:cNvSpPr>
          <p:nvPr>
            <p:ph idx="1"/>
          </p:nvPr>
        </p:nvSpPr>
        <p:spPr/>
        <p:txBody>
          <a:bodyPr>
            <a:normAutofit/>
          </a:bodyPr>
          <a:lstStyle/>
          <a:p>
            <a:pPr>
              <a:lnSpc>
                <a:spcPct val="100000"/>
              </a:lnSpc>
              <a:spcBef>
                <a:spcPts val="600"/>
              </a:spcBef>
            </a:pPr>
            <a:r>
              <a:rPr lang="en-US" dirty="0"/>
              <a:t>The health of traffic signal systems is tracked through ongoing preventative maintenance and performance monitoring.</a:t>
            </a:r>
          </a:p>
          <a:p>
            <a:pPr>
              <a:lnSpc>
                <a:spcPct val="100000"/>
              </a:lnSpc>
            </a:pPr>
            <a:r>
              <a:rPr lang="en-US" dirty="0"/>
              <a:t>UDOT uses a web-based asset inventory and work order system to manage its system.</a:t>
            </a:r>
          </a:p>
          <a:p>
            <a:pPr>
              <a:lnSpc>
                <a:spcPct val="100000"/>
              </a:lnSpc>
            </a:pPr>
            <a:r>
              <a:rPr lang="en-US" dirty="0"/>
              <a:t>UDOT has developed life-cycle planning for ITS devices and is in the process of developing life-cycle plans for signal systems.</a:t>
            </a:r>
          </a:p>
        </p:txBody>
      </p:sp>
      <p:sp>
        <p:nvSpPr>
          <p:cNvPr id="5" name="Title 4"/>
          <p:cNvSpPr>
            <a:spLocks noGrp="1"/>
          </p:cNvSpPr>
          <p:nvPr>
            <p:ph type="title"/>
          </p:nvPr>
        </p:nvSpPr>
        <p:spPr>
          <a:xfrm>
            <a:off x="984244" y="636762"/>
            <a:ext cx="8997956" cy="504096"/>
          </a:xfrm>
        </p:spPr>
        <p:txBody>
          <a:bodyPr/>
          <a:lstStyle/>
          <a:p>
            <a:r>
              <a:rPr lang="en-US" sz="3600" dirty="0"/>
              <a:t>Utah Department of Transportation (3/3)</a:t>
            </a:r>
          </a:p>
        </p:txBody>
      </p:sp>
    </p:spTree>
    <p:extLst>
      <p:ext uri="{BB962C8B-B14F-4D97-AF65-F5344CB8AC3E}">
        <p14:creationId xmlns:p14="http://schemas.microsoft.com/office/powerpoint/2010/main" val="2243219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48</a:t>
            </a:fld>
            <a:endParaRPr lang="en-US" dirty="0"/>
          </a:p>
        </p:txBody>
      </p:sp>
      <p:sp>
        <p:nvSpPr>
          <p:cNvPr id="6" name="Content Placeholder 5"/>
          <p:cNvSpPr>
            <a:spLocks noGrp="1"/>
          </p:cNvSpPr>
          <p:nvPr>
            <p:ph idx="1"/>
          </p:nvPr>
        </p:nvSpPr>
        <p:spPr/>
        <p:txBody>
          <a:bodyPr/>
          <a:lstStyle/>
          <a:p>
            <a:pPr>
              <a:lnSpc>
                <a:spcPct val="100000"/>
              </a:lnSpc>
            </a:pPr>
            <a:r>
              <a:rPr lang="en-US" sz="3200" dirty="0"/>
              <a:t>NJDOT maintains and operates 2,500+ signalized intersections.</a:t>
            </a:r>
          </a:p>
          <a:p>
            <a:pPr>
              <a:lnSpc>
                <a:spcPct val="100000"/>
              </a:lnSpc>
            </a:pPr>
            <a:r>
              <a:rPr lang="en-US" sz="3200" dirty="0"/>
              <a:t>Goals:</a:t>
            </a:r>
          </a:p>
          <a:p>
            <a:pPr lvl="1">
              <a:lnSpc>
                <a:spcPct val="100000"/>
              </a:lnSpc>
            </a:pPr>
            <a:r>
              <a:rPr lang="en-US" sz="2800" dirty="0"/>
              <a:t>Data-driven method to identify State-managed traffic signal upgrades</a:t>
            </a:r>
          </a:p>
          <a:p>
            <a:pPr lvl="1">
              <a:lnSpc>
                <a:spcPct val="100000"/>
              </a:lnSpc>
            </a:pPr>
            <a:r>
              <a:rPr lang="en-US" sz="2800" dirty="0"/>
              <a:t>Long-term capital-investment program for funding signalized intersection upgrades over 10+ years and incorporating this into the State Transportation Improvement Program</a:t>
            </a:r>
          </a:p>
          <a:p>
            <a:endParaRPr lang="en-US" dirty="0"/>
          </a:p>
        </p:txBody>
      </p:sp>
      <p:sp>
        <p:nvSpPr>
          <p:cNvPr id="5" name="Title 4"/>
          <p:cNvSpPr>
            <a:spLocks noGrp="1"/>
          </p:cNvSpPr>
          <p:nvPr>
            <p:ph type="title"/>
          </p:nvPr>
        </p:nvSpPr>
        <p:spPr>
          <a:xfrm>
            <a:off x="984244" y="309523"/>
            <a:ext cx="8997956" cy="504096"/>
          </a:xfrm>
        </p:spPr>
        <p:txBody>
          <a:bodyPr/>
          <a:lstStyle/>
          <a:p>
            <a:r>
              <a:rPr lang="en-US" sz="3600" dirty="0"/>
              <a:t>New Jersey Department of Transportation (NJDOT) (1/2)  </a:t>
            </a:r>
          </a:p>
        </p:txBody>
      </p:sp>
    </p:spTree>
    <p:extLst>
      <p:ext uri="{BB962C8B-B14F-4D97-AF65-F5344CB8AC3E}">
        <p14:creationId xmlns:p14="http://schemas.microsoft.com/office/powerpoint/2010/main" val="4237074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49</a:t>
            </a:fld>
            <a:endParaRPr lang="en-US" dirty="0"/>
          </a:p>
        </p:txBody>
      </p:sp>
      <p:sp>
        <p:nvSpPr>
          <p:cNvPr id="7" name="TextBox 6"/>
          <p:cNvSpPr txBox="1"/>
          <p:nvPr/>
        </p:nvSpPr>
        <p:spPr>
          <a:xfrm>
            <a:off x="7501180" y="6015553"/>
            <a:ext cx="4004183" cy="430887"/>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New Jersey Department of Transportation, modified by the Federal Highway Administration.</a:t>
            </a:r>
          </a:p>
        </p:txBody>
      </p:sp>
      <p:pic>
        <p:nvPicPr>
          <p:cNvPr id="10" name="Picture 9" descr="Web interface of the New Jersey Department of Transportation's COAST-NJ Analysis Tool - Classification of Traffic Signal Systems on New Jersey Highways. The interface states welcome and then asks users to please fill in fields including project name, scenario description, and user name. There is a button to continue scoring set up.">
            <a:extLst>
              <a:ext uri="{FF2B5EF4-FFF2-40B4-BE49-F238E27FC236}">
                <a16:creationId xmlns:a16="http://schemas.microsoft.com/office/drawing/2014/main" id="{F4E02EA9-AD3F-2781-25A7-4B5A0B8C322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425045" y="1596941"/>
            <a:ext cx="6371110" cy="4339425"/>
          </a:xfrm>
          <a:prstGeom prst="rect">
            <a:avLst/>
          </a:prstGeom>
        </p:spPr>
      </p:pic>
      <p:sp>
        <p:nvSpPr>
          <p:cNvPr id="6" name="Content Placeholder 5"/>
          <p:cNvSpPr>
            <a:spLocks noGrp="1"/>
          </p:cNvSpPr>
          <p:nvPr>
            <p:ph idx="1"/>
          </p:nvPr>
        </p:nvSpPr>
        <p:spPr>
          <a:xfrm>
            <a:off x="984245" y="1596941"/>
            <a:ext cx="4220802" cy="4351338"/>
          </a:xfrm>
        </p:spPr>
        <p:txBody>
          <a:bodyPr>
            <a:normAutofit fontScale="92500" lnSpcReduction="20000"/>
          </a:bodyPr>
          <a:lstStyle/>
          <a:p>
            <a:pPr>
              <a:lnSpc>
                <a:spcPct val="110000"/>
              </a:lnSpc>
            </a:pPr>
            <a:r>
              <a:rPr lang="en-US" dirty="0"/>
              <a:t>Classification of Arterial System Technology for New Jersey (COAST-NJ) tool prioritizes segments and identifies desired traffic signal upgrades</a:t>
            </a:r>
          </a:p>
          <a:p>
            <a:pPr>
              <a:lnSpc>
                <a:spcPct val="110000"/>
              </a:lnSpc>
            </a:pPr>
            <a:r>
              <a:rPr lang="en-US" dirty="0"/>
              <a:t>Signal improvements vary from timing optimization to adaptive system improvements</a:t>
            </a:r>
          </a:p>
          <a:p>
            <a:pPr>
              <a:lnSpc>
                <a:spcPct val="110000"/>
              </a:lnSpc>
            </a:pPr>
            <a:r>
              <a:rPr lang="en-US" dirty="0"/>
              <a:t>Improvements to how NJDOT scopes and designs projects to include ITS infrastructure</a:t>
            </a:r>
          </a:p>
          <a:p>
            <a:pPr>
              <a:lnSpc>
                <a:spcPct val="110000"/>
              </a:lnSpc>
            </a:pPr>
            <a:endParaRPr lang="en-US" dirty="0"/>
          </a:p>
        </p:txBody>
      </p:sp>
      <p:sp>
        <p:nvSpPr>
          <p:cNvPr id="5" name="Title 4"/>
          <p:cNvSpPr>
            <a:spLocks noGrp="1"/>
          </p:cNvSpPr>
          <p:nvPr>
            <p:ph type="title"/>
          </p:nvPr>
        </p:nvSpPr>
        <p:spPr>
          <a:xfrm>
            <a:off x="984245" y="330296"/>
            <a:ext cx="8997956" cy="504096"/>
          </a:xfrm>
        </p:spPr>
        <p:txBody>
          <a:bodyPr/>
          <a:lstStyle/>
          <a:p>
            <a:r>
              <a:rPr lang="en-US" sz="3600" dirty="0"/>
              <a:t>New Jersey Department of Transportation (2/2)  </a:t>
            </a:r>
          </a:p>
        </p:txBody>
      </p:sp>
    </p:spTree>
    <p:extLst>
      <p:ext uri="{BB962C8B-B14F-4D97-AF65-F5344CB8AC3E}">
        <p14:creationId xmlns:p14="http://schemas.microsoft.com/office/powerpoint/2010/main" val="16778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5</a:t>
            </a:fld>
            <a:endParaRPr lang="en-US" dirty="0"/>
          </a:p>
        </p:txBody>
      </p:sp>
      <p:sp>
        <p:nvSpPr>
          <p:cNvPr id="3" name="Content Placeholder 2"/>
          <p:cNvSpPr>
            <a:spLocks noGrp="1"/>
          </p:cNvSpPr>
          <p:nvPr>
            <p:ph idx="1"/>
          </p:nvPr>
        </p:nvSpPr>
        <p:spPr/>
        <p:txBody>
          <a:bodyPr>
            <a:normAutofit lnSpcReduction="10000"/>
          </a:bodyPr>
          <a:lstStyle/>
          <a:p>
            <a:pPr marL="0" indent="0">
              <a:lnSpc>
                <a:spcPct val="100000"/>
              </a:lnSpc>
              <a:spcAft>
                <a:spcPts val="1000"/>
              </a:spcAft>
              <a:buNone/>
            </a:pPr>
            <a:r>
              <a:rPr lang="en-US" b="1" dirty="0"/>
              <a:t>Transportation Systems Management and Operations (TSMO):</a:t>
            </a:r>
          </a:p>
          <a:p>
            <a:pPr>
              <a:lnSpc>
                <a:spcPct val="100000"/>
              </a:lnSpc>
            </a:pPr>
            <a:r>
              <a:rPr lang="en-US" dirty="0"/>
              <a:t>TSMO can help State DOTs get the most performance out of existing and planned transportation facilities.</a:t>
            </a:r>
          </a:p>
          <a:p>
            <a:pPr>
              <a:lnSpc>
                <a:spcPct val="100000"/>
              </a:lnSpc>
            </a:pPr>
            <a:r>
              <a:rPr lang="en-US" dirty="0"/>
              <a:t>TSMO uses strategies, technologies, mobility services, and programs to optimize the safety, mobility, and reliability of the existing and planned transportation system.</a:t>
            </a:r>
          </a:p>
          <a:p>
            <a:pPr>
              <a:lnSpc>
                <a:spcPct val="100000"/>
              </a:lnSpc>
            </a:pPr>
            <a:r>
              <a:rPr lang="en-US" dirty="0"/>
              <a:t>TSMO relies on communications systems, sensors, and other technology and equipment.</a:t>
            </a:r>
          </a:p>
          <a:p>
            <a:pPr>
              <a:lnSpc>
                <a:spcPct val="100000"/>
              </a:lnSpc>
            </a:pPr>
            <a:endParaRPr lang="en-US" dirty="0"/>
          </a:p>
          <a:p>
            <a:pPr marL="0" indent="0" algn="ctr">
              <a:lnSpc>
                <a:spcPct val="100000"/>
              </a:lnSpc>
              <a:buNone/>
            </a:pPr>
            <a:r>
              <a:rPr lang="en-US" b="1" i="1" dirty="0"/>
              <a:t>Asset management </a:t>
            </a:r>
            <a:r>
              <a:rPr lang="en-US" i="1" dirty="0"/>
              <a:t>is key to the success of TSMO.</a:t>
            </a:r>
            <a:endParaRPr lang="en-US" dirty="0"/>
          </a:p>
          <a:p>
            <a:pPr marL="0" indent="0">
              <a:lnSpc>
                <a:spcPct val="100000"/>
              </a:lnSpc>
              <a:buNone/>
            </a:pPr>
            <a:endParaRPr lang="en-US" dirty="0"/>
          </a:p>
        </p:txBody>
      </p:sp>
      <p:sp>
        <p:nvSpPr>
          <p:cNvPr id="2" name="Title 1"/>
          <p:cNvSpPr>
            <a:spLocks noGrp="1"/>
          </p:cNvSpPr>
          <p:nvPr>
            <p:ph type="title"/>
          </p:nvPr>
        </p:nvSpPr>
        <p:spPr>
          <a:xfrm>
            <a:off x="984244" y="288563"/>
            <a:ext cx="8997956" cy="898602"/>
          </a:xfrm>
        </p:spPr>
        <p:txBody>
          <a:bodyPr/>
          <a:lstStyle/>
          <a:p>
            <a:pPr>
              <a:lnSpc>
                <a:spcPct val="100000"/>
              </a:lnSpc>
            </a:pPr>
            <a:r>
              <a:rPr lang="en-US" sz="3300" dirty="0"/>
              <a:t>How Are State Departments of Transportation (DOT) Responding?</a:t>
            </a:r>
          </a:p>
        </p:txBody>
      </p:sp>
    </p:spTree>
    <p:extLst>
      <p:ext uri="{BB962C8B-B14F-4D97-AF65-F5344CB8AC3E}">
        <p14:creationId xmlns:p14="http://schemas.microsoft.com/office/powerpoint/2010/main" val="3341966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50</a:t>
            </a:fld>
            <a:endParaRPr lang="en-US" dirty="0"/>
          </a:p>
        </p:txBody>
      </p:sp>
      <p:sp>
        <p:nvSpPr>
          <p:cNvPr id="6" name="Content Placeholder 5"/>
          <p:cNvSpPr>
            <a:spLocks noGrp="1"/>
          </p:cNvSpPr>
          <p:nvPr>
            <p:ph idx="1"/>
          </p:nvPr>
        </p:nvSpPr>
        <p:spPr/>
        <p:txBody>
          <a:bodyPr>
            <a:normAutofit fontScale="92500"/>
          </a:bodyPr>
          <a:lstStyle/>
          <a:p>
            <a:pPr>
              <a:lnSpc>
                <a:spcPct val="110000"/>
              </a:lnSpc>
            </a:pPr>
            <a:r>
              <a:rPr lang="en-US" sz="2800" dirty="0"/>
              <a:t>Created plans that integrate both TSMO and asset management:</a:t>
            </a:r>
          </a:p>
          <a:p>
            <a:pPr lvl="1">
              <a:lnSpc>
                <a:spcPct val="110000"/>
              </a:lnSpc>
            </a:pPr>
            <a:r>
              <a:rPr lang="en-US" sz="2400" dirty="0"/>
              <a:t>TAMP</a:t>
            </a:r>
          </a:p>
          <a:p>
            <a:pPr lvl="1">
              <a:lnSpc>
                <a:spcPct val="110000"/>
              </a:lnSpc>
            </a:pPr>
            <a:r>
              <a:rPr lang="en-US" sz="2400" dirty="0"/>
              <a:t>TSMO Strategic Plan</a:t>
            </a:r>
          </a:p>
          <a:p>
            <a:pPr lvl="1">
              <a:lnSpc>
                <a:spcPct val="110000"/>
              </a:lnSpc>
            </a:pPr>
            <a:r>
              <a:rPr lang="en-US" sz="2400" dirty="0"/>
              <a:t>Asset Management Strategic Implementation Plan (AMSIP)</a:t>
            </a:r>
          </a:p>
          <a:p>
            <a:pPr>
              <a:lnSpc>
                <a:spcPct val="110000"/>
              </a:lnSpc>
            </a:pPr>
            <a:r>
              <a:rPr lang="en-US" sz="2800" dirty="0"/>
              <a:t>Examples of ITS and TSMO assets included in the TAMP:</a:t>
            </a:r>
          </a:p>
          <a:p>
            <a:pPr lvl="1">
              <a:lnSpc>
                <a:spcPct val="110000"/>
              </a:lnSpc>
            </a:pPr>
            <a:r>
              <a:rPr lang="en-US" sz="2400" dirty="0"/>
              <a:t>Traffic monitoring cameras</a:t>
            </a:r>
          </a:p>
          <a:p>
            <a:pPr lvl="1">
              <a:lnSpc>
                <a:spcPct val="110000"/>
              </a:lnSpc>
            </a:pPr>
            <a:r>
              <a:rPr lang="en-US" sz="2400" dirty="0"/>
              <a:t>DMS</a:t>
            </a:r>
            <a:endParaRPr lang="en-US" sz="2400" strike="sngStrike" dirty="0"/>
          </a:p>
          <a:p>
            <a:pPr lvl="1">
              <a:lnSpc>
                <a:spcPct val="110000"/>
              </a:lnSpc>
            </a:pPr>
            <a:r>
              <a:rPr lang="en-US" sz="2400" dirty="0"/>
              <a:t>Signals</a:t>
            </a:r>
          </a:p>
          <a:p>
            <a:pPr lvl="1">
              <a:lnSpc>
                <a:spcPct val="110000"/>
              </a:lnSpc>
            </a:pPr>
            <a:r>
              <a:rPr lang="en-US" sz="2400" dirty="0"/>
              <a:t>Fiber communication network  </a:t>
            </a:r>
          </a:p>
          <a:p>
            <a:pPr>
              <a:lnSpc>
                <a:spcPct val="110000"/>
              </a:lnSpc>
            </a:pPr>
            <a:endParaRPr lang="en-US" dirty="0"/>
          </a:p>
        </p:txBody>
      </p:sp>
      <p:sp>
        <p:nvSpPr>
          <p:cNvPr id="5" name="Title 4"/>
          <p:cNvSpPr>
            <a:spLocks noGrp="1"/>
          </p:cNvSpPr>
          <p:nvPr>
            <p:ph type="title"/>
          </p:nvPr>
        </p:nvSpPr>
        <p:spPr>
          <a:xfrm>
            <a:off x="984244" y="340194"/>
            <a:ext cx="8997956" cy="504096"/>
          </a:xfrm>
        </p:spPr>
        <p:txBody>
          <a:bodyPr/>
          <a:lstStyle/>
          <a:p>
            <a:r>
              <a:rPr lang="en-US" sz="3600" dirty="0"/>
              <a:t>Minnesota Department of Transportation (1/2)</a:t>
            </a:r>
          </a:p>
        </p:txBody>
      </p:sp>
    </p:spTree>
    <p:extLst>
      <p:ext uri="{BB962C8B-B14F-4D97-AF65-F5344CB8AC3E}">
        <p14:creationId xmlns:p14="http://schemas.microsoft.com/office/powerpoint/2010/main" val="381860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51</a:t>
            </a:fld>
            <a:endParaRPr lang="en-US" dirty="0"/>
          </a:p>
        </p:txBody>
      </p:sp>
      <p:sp>
        <p:nvSpPr>
          <p:cNvPr id="7" name="TextBox 6"/>
          <p:cNvSpPr txBox="1"/>
          <p:nvPr/>
        </p:nvSpPr>
        <p:spPr>
          <a:xfrm>
            <a:off x="1386336" y="5706203"/>
            <a:ext cx="812339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*Percentage of assets approaching or beyond useful service life.</a:t>
            </a:r>
          </a:p>
        </p:txBody>
      </p:sp>
      <p:sp>
        <p:nvSpPr>
          <p:cNvPr id="9" name="TextBox 8">
            <a:extLst>
              <a:ext uri="{FF2B5EF4-FFF2-40B4-BE49-F238E27FC236}">
                <a16:creationId xmlns:a16="http://schemas.microsoft.com/office/drawing/2014/main" id="{05C3BFB1-89CF-40D2-923A-346A2879EC86}"/>
              </a:ext>
            </a:extLst>
          </p:cNvPr>
          <p:cNvSpPr txBox="1"/>
          <p:nvPr/>
        </p:nvSpPr>
        <p:spPr>
          <a:xfrm>
            <a:off x="1345915" y="5445373"/>
            <a:ext cx="1000788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Minnesota DOT, </a:t>
            </a:r>
            <a:r>
              <a:rPr lang="en-US" sz="1100" i="1" dirty="0">
                <a:latin typeface="Arial" panose="020B0604020202020204" pitchFamily="34" charset="0"/>
                <a:cs typeface="Arial" panose="020B0604020202020204" pitchFamily="34" charset="0"/>
              </a:rPr>
              <a:t>2022 Minnesota Transportation Asset Management Plan, </a:t>
            </a:r>
            <a:r>
              <a:rPr lang="en-US" sz="1100" dirty="0">
                <a:latin typeface="Arial" panose="020B0604020202020204" pitchFamily="34" charset="0"/>
                <a:cs typeface="Arial" panose="020B0604020202020204" pitchFamily="34" charset="0"/>
                <a:hlinkClick r:id="rId3"/>
              </a:rPr>
              <a:t>https://www.dot.state.mn.us/assetmanagement/tamp.html</a:t>
            </a:r>
            <a:r>
              <a:rPr lang="en-US" sz="1100" dirty="0">
                <a:latin typeface="Arial" panose="020B0604020202020204" pitchFamily="34" charset="0"/>
                <a:cs typeface="Arial" panose="020B0604020202020204" pitchFamily="34" charset="0"/>
              </a:rPr>
              <a:t> </a:t>
            </a:r>
          </a:p>
        </p:txBody>
      </p:sp>
      <p:graphicFrame>
        <p:nvGraphicFramePr>
          <p:cNvPr id="2" name="Table 1">
            <a:extLst>
              <a:ext uri="{FF2B5EF4-FFF2-40B4-BE49-F238E27FC236}">
                <a16:creationId xmlns:a16="http://schemas.microsoft.com/office/drawing/2014/main" id="{C5BEB856-B5EF-2A7E-1561-3C65B4BA757B}"/>
              </a:ext>
            </a:extLst>
          </p:cNvPr>
          <p:cNvGraphicFramePr>
            <a:graphicFrameLocks noGrp="1"/>
          </p:cNvGraphicFramePr>
          <p:nvPr>
            <p:extLst>
              <p:ext uri="{D42A27DB-BD31-4B8C-83A1-F6EECF244321}">
                <p14:modId xmlns:p14="http://schemas.microsoft.com/office/powerpoint/2010/main" val="724443974"/>
              </p:ext>
            </p:extLst>
          </p:nvPr>
        </p:nvGraphicFramePr>
        <p:xfrm>
          <a:off x="1361117" y="2956002"/>
          <a:ext cx="9804188" cy="2421871"/>
        </p:xfrm>
        <a:graphic>
          <a:graphicData uri="http://schemas.openxmlformats.org/drawingml/2006/table">
            <a:tbl>
              <a:tblPr firstRow="1" bandRow="1">
                <a:tableStyleId>{0E3FDE45-AF77-4B5C-9715-49D594BDF05E}</a:tableStyleId>
              </a:tblPr>
              <a:tblGrid>
                <a:gridCol w="2559683">
                  <a:extLst>
                    <a:ext uri="{9D8B030D-6E8A-4147-A177-3AD203B41FA5}">
                      <a16:colId xmlns:a16="http://schemas.microsoft.com/office/drawing/2014/main" val="2544136710"/>
                    </a:ext>
                  </a:extLst>
                </a:gridCol>
                <a:gridCol w="1395047">
                  <a:extLst>
                    <a:ext uri="{9D8B030D-6E8A-4147-A177-3AD203B41FA5}">
                      <a16:colId xmlns:a16="http://schemas.microsoft.com/office/drawing/2014/main" val="2189468057"/>
                    </a:ext>
                  </a:extLst>
                </a:gridCol>
                <a:gridCol w="1453661">
                  <a:extLst>
                    <a:ext uri="{9D8B030D-6E8A-4147-A177-3AD203B41FA5}">
                      <a16:colId xmlns:a16="http://schemas.microsoft.com/office/drawing/2014/main" val="3287339413"/>
                    </a:ext>
                  </a:extLst>
                </a:gridCol>
                <a:gridCol w="1078523">
                  <a:extLst>
                    <a:ext uri="{9D8B030D-6E8A-4147-A177-3AD203B41FA5}">
                      <a16:colId xmlns:a16="http://schemas.microsoft.com/office/drawing/2014/main" val="718832323"/>
                    </a:ext>
                  </a:extLst>
                </a:gridCol>
                <a:gridCol w="1395046">
                  <a:extLst>
                    <a:ext uri="{9D8B030D-6E8A-4147-A177-3AD203B41FA5}">
                      <a16:colId xmlns:a16="http://schemas.microsoft.com/office/drawing/2014/main" val="3377086552"/>
                    </a:ext>
                  </a:extLst>
                </a:gridCol>
                <a:gridCol w="1922228">
                  <a:extLst>
                    <a:ext uri="{9D8B030D-6E8A-4147-A177-3AD203B41FA5}">
                      <a16:colId xmlns:a16="http://schemas.microsoft.com/office/drawing/2014/main" val="1514124759"/>
                    </a:ext>
                  </a:extLst>
                </a:gridCol>
              </a:tblGrid>
              <a:tr h="856288">
                <a:tc>
                  <a:txBody>
                    <a:bodyPr/>
                    <a:lstStyle/>
                    <a:p>
                      <a:pPr algn="ctr"/>
                      <a:r>
                        <a:rPr lang="en-US" sz="1400" dirty="0">
                          <a:latin typeface="Arial" panose="020B0604020202020204" pitchFamily="34" charset="0"/>
                          <a:cs typeface="Arial" panose="020B0604020202020204" pitchFamily="34" charset="0"/>
                        </a:rPr>
                        <a:t>ITS SUB ASSET TYPE</a:t>
                      </a:r>
                    </a:p>
                  </a:txBody>
                  <a:tcPr marL="0" marR="0" marT="0" marB="0" anchor="b">
                    <a:lnR w="12700" cap="flat" cmpd="sng" algn="ctr">
                      <a:solidFill>
                        <a:schemeClr val="tx1"/>
                      </a:solidFill>
                      <a:prstDash val="solid"/>
                      <a:round/>
                      <a:headEnd type="none" w="med" len="med"/>
                      <a:tailEnd type="none" w="med" len="med"/>
                    </a:lnR>
                  </a:tcPr>
                </a:tc>
                <a:tc>
                  <a:txBody>
                    <a:bodyPr/>
                    <a:lstStyle/>
                    <a:p>
                      <a:pPr algn="ctr"/>
                      <a:r>
                        <a:rPr lang="en-US" sz="1400" dirty="0">
                          <a:latin typeface="Arial" panose="020B0604020202020204" pitchFamily="34" charset="0"/>
                          <a:cs typeface="Arial" panose="020B0604020202020204" pitchFamily="34" charset="0"/>
                        </a:rPr>
                        <a:t>CURRENT CONDITION (2020)*</a:t>
                      </a:r>
                    </a:p>
                  </a:txBody>
                  <a:tcPr marL="0" marR="0" marT="0" marB="0" anchor="b">
                    <a:lnL w="12700" cap="flat" cmpd="sng" algn="ctr">
                      <a:solidFill>
                        <a:schemeClr val="tx1"/>
                      </a:solidFill>
                      <a:prstDash val="solid"/>
                      <a:round/>
                      <a:headEnd type="none" w="med" len="med"/>
                      <a:tailEnd type="none" w="med" len="med"/>
                    </a:lnL>
                  </a:tcPr>
                </a:tc>
                <a:tc>
                  <a:txBody>
                    <a:bodyPr/>
                    <a:lstStyle/>
                    <a:p>
                      <a:pPr algn="ctr"/>
                      <a:r>
                        <a:rPr lang="en-US" sz="1400" dirty="0">
                          <a:latin typeface="Arial" panose="020B0604020202020204" pitchFamily="34" charset="0"/>
                          <a:cs typeface="Arial" panose="020B0604020202020204" pitchFamily="34" charset="0"/>
                        </a:rPr>
                        <a:t>PROJECTED CONDITION IN 2032*</a:t>
                      </a:r>
                    </a:p>
                  </a:txBody>
                  <a:tcPr marL="0" marR="0" marT="0" marB="0" anchor="b"/>
                </a:tc>
                <a:tc>
                  <a:txBody>
                    <a:bodyPr/>
                    <a:lstStyle/>
                    <a:p>
                      <a:pPr algn="ctr"/>
                      <a:r>
                        <a:rPr lang="en-US" sz="1400" dirty="0">
                          <a:latin typeface="Arial" panose="020B0604020202020204" pitchFamily="34" charset="0"/>
                          <a:cs typeface="Arial" panose="020B0604020202020204" pitchFamily="34" charset="0"/>
                        </a:rPr>
                        <a:t>TARGET*</a:t>
                      </a:r>
                    </a:p>
                  </a:txBody>
                  <a:tcPr marL="0" marR="0" marT="0" marB="0" anchor="b"/>
                </a:tc>
                <a:tc>
                  <a:txBody>
                    <a:bodyPr/>
                    <a:lstStyle/>
                    <a:p>
                      <a:pPr algn="ctr"/>
                      <a:r>
                        <a:rPr lang="en-US" sz="1400" dirty="0">
                          <a:latin typeface="Arial" panose="020B0604020202020204" pitchFamily="34" charset="0"/>
                          <a:cs typeface="Arial" panose="020B0604020202020204" pitchFamily="34" charset="0"/>
                        </a:rPr>
                        <a:t>PLANNED INVESTMENT</a:t>
                      </a:r>
                    </a:p>
                  </a:txBody>
                  <a:tcPr marL="0" marR="0" marT="0" marB="0" anchor="b"/>
                </a:tc>
                <a:tc>
                  <a:txBody>
                    <a:bodyPr/>
                    <a:lstStyle/>
                    <a:p>
                      <a:pPr algn="ctr"/>
                      <a:r>
                        <a:rPr lang="en-US" sz="1400" dirty="0">
                          <a:latin typeface="Arial" panose="020B0604020202020204" pitchFamily="34" charset="0"/>
                          <a:cs typeface="Arial" panose="020B0604020202020204" pitchFamily="34" charset="0"/>
                        </a:rPr>
                        <a:t>ADDITIONAL INVESTMENT NEEDED TO REACH TARGETS</a:t>
                      </a:r>
                    </a:p>
                  </a:txBody>
                  <a:tcPr marL="0" marR="0" marT="0" marB="0" anchor="b"/>
                </a:tc>
                <a:extLst>
                  <a:ext uri="{0D108BD9-81ED-4DB2-BD59-A6C34878D82A}">
                    <a16:rowId xmlns:a16="http://schemas.microsoft.com/office/drawing/2014/main" val="1248754442"/>
                  </a:ext>
                </a:extLst>
              </a:tr>
              <a:tr h="521861">
                <a:tc>
                  <a:txBody>
                    <a:bodyPr/>
                    <a:lstStyle/>
                    <a:p>
                      <a:r>
                        <a:rPr lang="en-US" sz="1600" b="1" i="0" u="none" strike="noStrike" baseline="0" dirty="0">
                          <a:solidFill>
                            <a:srgbClr val="000000"/>
                          </a:solidFill>
                          <a:latin typeface="Arial" panose="020B0604020202020204" pitchFamily="34" charset="0"/>
                          <a:cs typeface="Arial" panose="020B0604020202020204" pitchFamily="34" charset="0"/>
                        </a:rPr>
                        <a:t>Fiber Network Shelters	</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r>
                        <a:rPr lang="en-US" sz="1600" baseline="0" dirty="0">
                          <a:latin typeface="Arial" panose="020B0604020202020204" pitchFamily="34" charset="0"/>
                          <a:cs typeface="Arial" panose="020B0604020202020204" pitchFamily="34" charset="0"/>
                        </a:rPr>
                        <a:t>1.1</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US" sz="1600" baseline="0" dirty="0">
                          <a:latin typeface="Arial" panose="020B0604020202020204" pitchFamily="34" charset="0"/>
                          <a:cs typeface="Arial" panose="020B0604020202020204" pitchFamily="34" charset="0"/>
                        </a:rPr>
                        <a:t>27</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tc>
                <a:tc>
                  <a:txBody>
                    <a:bodyPr/>
                    <a:lstStyle/>
                    <a:p>
                      <a:pPr algn="ctr"/>
                      <a:r>
                        <a:rPr lang="en-US" sz="1600" baseline="0" dirty="0">
                          <a:latin typeface="Arial" panose="020B0604020202020204" pitchFamily="34" charset="0"/>
                          <a:cs typeface="Arial" panose="020B0604020202020204" pitchFamily="34" charset="0"/>
                        </a:rPr>
                        <a:t>5</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A portion of $15 million</a:t>
                      </a:r>
                    </a:p>
                  </a:txBody>
                  <a:tcPr marL="0" marR="0" marT="0" marB="0" anchor="ctr"/>
                </a:tc>
                <a:tc>
                  <a:txBody>
                    <a:bodyPr/>
                    <a:lstStyle/>
                    <a:p>
                      <a:pPr algn="ctr"/>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baseline="0" dirty="0">
                          <a:latin typeface="Arial" panose="020B0604020202020204" pitchFamily="34" charset="0"/>
                          <a:cs typeface="Arial" panose="020B0604020202020204" pitchFamily="34" charset="0"/>
                        </a:rPr>
                        <a:t>14 million</a:t>
                      </a:r>
                    </a:p>
                  </a:txBody>
                  <a:tcPr marL="0" marR="0" marT="0" marB="0" anchor="ctr"/>
                </a:tc>
                <a:extLst>
                  <a:ext uri="{0D108BD9-81ED-4DB2-BD59-A6C34878D82A}">
                    <a16:rowId xmlns:a16="http://schemas.microsoft.com/office/drawing/2014/main" val="4040664527"/>
                  </a:ext>
                </a:extLst>
              </a:tr>
              <a:tr h="521861">
                <a:tc>
                  <a:txBody>
                    <a:bodyPr/>
                    <a:lstStyle/>
                    <a:p>
                      <a:r>
                        <a:rPr lang="en-US" sz="1600" b="1" i="0" u="none" strike="noStrike" baseline="0" dirty="0">
                          <a:solidFill>
                            <a:srgbClr val="000000"/>
                          </a:solidFill>
                          <a:latin typeface="Arial" panose="020B0604020202020204" pitchFamily="34" charset="0"/>
                          <a:cs typeface="Arial" panose="020B0604020202020204" pitchFamily="34" charset="0"/>
                        </a:rPr>
                        <a:t>Traffic Management System Cabinet	</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r>
                        <a:rPr lang="en-US" sz="1600" baseline="0" dirty="0">
                          <a:latin typeface="Arial" panose="020B0604020202020204" pitchFamily="34" charset="0"/>
                          <a:cs typeface="Arial" panose="020B0604020202020204" pitchFamily="34" charset="0"/>
                        </a:rPr>
                        <a:t>1.9</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US" sz="1600" baseline="0" dirty="0">
                          <a:latin typeface="Arial" panose="020B0604020202020204" pitchFamily="34" charset="0"/>
                          <a:cs typeface="Arial" panose="020B0604020202020204" pitchFamily="34" charset="0"/>
                        </a:rPr>
                        <a:t>11</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tc>
                <a:tc>
                  <a:txBody>
                    <a:bodyPr/>
                    <a:lstStyle/>
                    <a:p>
                      <a:pPr algn="ctr"/>
                      <a:r>
                        <a:rPr lang="en-US" sz="1600" baseline="0" dirty="0">
                          <a:latin typeface="Arial" panose="020B0604020202020204" pitchFamily="34" charset="0"/>
                          <a:cs typeface="Arial" panose="020B0604020202020204" pitchFamily="34" charset="0"/>
                        </a:rPr>
                        <a:t>7</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A portion of $15 million</a:t>
                      </a:r>
                    </a:p>
                  </a:txBody>
                  <a:tcPr marL="0" marR="0" marT="0" marB="0" anchor="ctr"/>
                </a:tc>
                <a:tc>
                  <a:txBody>
                    <a:bodyPr/>
                    <a:lstStyle/>
                    <a:p>
                      <a:pPr algn="ctr"/>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baseline="0" dirty="0">
                          <a:latin typeface="Arial" panose="020B0604020202020204" pitchFamily="34" charset="0"/>
                          <a:cs typeface="Arial" panose="020B0604020202020204" pitchFamily="34" charset="0"/>
                        </a:rPr>
                        <a:t>21.5 million</a:t>
                      </a:r>
                    </a:p>
                  </a:txBody>
                  <a:tcPr marL="0" marR="0" marT="0" marB="0" anchor="ctr"/>
                </a:tc>
                <a:extLst>
                  <a:ext uri="{0D108BD9-81ED-4DB2-BD59-A6C34878D82A}">
                    <a16:rowId xmlns:a16="http://schemas.microsoft.com/office/drawing/2014/main" val="694829613"/>
                  </a:ext>
                </a:extLst>
              </a:tr>
              <a:tr h="521861">
                <a:tc>
                  <a:txBody>
                    <a:bodyPr/>
                    <a:lstStyle/>
                    <a:p>
                      <a:r>
                        <a:rPr lang="en-US" sz="1600" b="1" i="0" u="none" strike="noStrike" baseline="0" dirty="0">
                          <a:solidFill>
                            <a:srgbClr val="000000"/>
                          </a:solidFill>
                          <a:latin typeface="Arial" panose="020B0604020202020204" pitchFamily="34" charset="0"/>
                          <a:cs typeface="Arial" panose="020B0604020202020204" pitchFamily="34" charset="0"/>
                        </a:rPr>
                        <a:t>Dynamic Message Signs	</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r>
                        <a:rPr lang="en-US" sz="1600" baseline="0" dirty="0">
                          <a:latin typeface="Arial" panose="020B0604020202020204" pitchFamily="34" charset="0"/>
                          <a:cs typeface="Arial" panose="020B0604020202020204" pitchFamily="34" charset="0"/>
                        </a:rPr>
                        <a:t>12.2</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US" sz="1600" baseline="0" dirty="0">
                          <a:latin typeface="Arial" panose="020B0604020202020204" pitchFamily="34" charset="0"/>
                          <a:cs typeface="Arial" panose="020B0604020202020204" pitchFamily="34" charset="0"/>
                        </a:rPr>
                        <a:t>18</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tc>
                <a:tc>
                  <a:txBody>
                    <a:bodyPr/>
                    <a:lstStyle/>
                    <a:p>
                      <a:pPr algn="ctr"/>
                      <a:r>
                        <a:rPr lang="en-US" sz="1600" baseline="0" dirty="0">
                          <a:latin typeface="Arial" panose="020B0604020202020204" pitchFamily="34" charset="0"/>
                          <a:cs typeface="Arial" panose="020B0604020202020204" pitchFamily="34" charset="0"/>
                        </a:rPr>
                        <a:t>7</a:t>
                      </a:r>
                      <a:r>
                        <a:rPr lang="en-US" sz="1600" b="0" i="0" u="none" strike="noStrike" baseline="0" dirty="0">
                          <a:solidFill>
                            <a:srgbClr val="000000"/>
                          </a:solidFill>
                          <a:latin typeface="Arial" panose="020B0604020202020204" pitchFamily="34" charset="0"/>
                          <a:cs typeface="Arial" panose="020B0604020202020204" pitchFamily="34" charset="0"/>
                        </a:rPr>
                        <a:t>%</a:t>
                      </a:r>
                      <a:endParaRPr lang="en-US" sz="1600" baseline="0" dirty="0">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A portion of $15 million</a:t>
                      </a:r>
                    </a:p>
                  </a:txBody>
                  <a:tcPr marL="0" marR="0" marT="0" marB="0" anchor="ctr"/>
                </a:tc>
                <a:tc>
                  <a:txBody>
                    <a:bodyPr/>
                    <a:lstStyle/>
                    <a:p>
                      <a:pPr algn="ctr"/>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baseline="0" dirty="0">
                          <a:latin typeface="Arial" panose="020B0604020202020204" pitchFamily="34" charset="0"/>
                          <a:cs typeface="Arial" panose="020B0604020202020204" pitchFamily="34" charset="0"/>
                        </a:rPr>
                        <a:t>53.6 million</a:t>
                      </a:r>
                    </a:p>
                  </a:txBody>
                  <a:tcPr marL="0" marR="0" marT="0" marB="0" anchor="ctr"/>
                </a:tc>
                <a:extLst>
                  <a:ext uri="{0D108BD9-81ED-4DB2-BD59-A6C34878D82A}">
                    <a16:rowId xmlns:a16="http://schemas.microsoft.com/office/drawing/2014/main" val="4149548591"/>
                  </a:ext>
                </a:extLst>
              </a:tr>
            </a:tbl>
          </a:graphicData>
        </a:graphic>
      </p:graphicFrame>
      <p:sp>
        <p:nvSpPr>
          <p:cNvPr id="3" name="TextBox 2">
            <a:extLst>
              <a:ext uri="{FF2B5EF4-FFF2-40B4-BE49-F238E27FC236}">
                <a16:creationId xmlns:a16="http://schemas.microsoft.com/office/drawing/2014/main" id="{48C2C725-846D-C2B7-1214-7F0AEFF86BD7}"/>
              </a:ext>
            </a:extLst>
          </p:cNvPr>
          <p:cNvSpPr txBox="1"/>
          <p:nvPr/>
        </p:nvSpPr>
        <p:spPr>
          <a:xfrm>
            <a:off x="1300352" y="2399060"/>
            <a:ext cx="9925718"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Portion of Minnesota Transportation Asset Management Plan’s Intelligent Transportation Systems (ITS) Performance Gap Table</a:t>
            </a:r>
          </a:p>
        </p:txBody>
      </p:sp>
      <p:sp>
        <p:nvSpPr>
          <p:cNvPr id="6" name="Content Placeholder 5"/>
          <p:cNvSpPr>
            <a:spLocks noGrp="1"/>
          </p:cNvSpPr>
          <p:nvPr>
            <p:ph idx="1"/>
          </p:nvPr>
        </p:nvSpPr>
        <p:spPr>
          <a:xfrm>
            <a:off x="1005469" y="1352085"/>
            <a:ext cx="10181061" cy="1281486"/>
          </a:xfrm>
        </p:spPr>
        <p:txBody>
          <a:bodyPr>
            <a:normAutofit/>
          </a:bodyPr>
          <a:lstStyle/>
          <a:p>
            <a:pPr>
              <a:lnSpc>
                <a:spcPct val="100000"/>
              </a:lnSpc>
              <a:spcBef>
                <a:spcPts val="0"/>
              </a:spcBef>
              <a:spcAft>
                <a:spcPts val="600"/>
              </a:spcAft>
            </a:pPr>
            <a:r>
              <a:rPr lang="en-US" sz="2000" dirty="0"/>
              <a:t>Benchmarked ITS asset conditions, established targets, and calculated investment required to achieve targets</a:t>
            </a:r>
          </a:p>
          <a:p>
            <a:pPr>
              <a:lnSpc>
                <a:spcPct val="100000"/>
              </a:lnSpc>
              <a:spcBef>
                <a:spcPts val="0"/>
              </a:spcBef>
              <a:spcAft>
                <a:spcPts val="600"/>
              </a:spcAft>
            </a:pPr>
            <a:r>
              <a:rPr lang="en-US" sz="2000" dirty="0"/>
              <a:t>Evaluated risks and developed mitigation strategies to better manage asset health</a:t>
            </a:r>
          </a:p>
        </p:txBody>
      </p:sp>
      <p:sp>
        <p:nvSpPr>
          <p:cNvPr id="5" name="Title 4"/>
          <p:cNvSpPr>
            <a:spLocks noGrp="1"/>
          </p:cNvSpPr>
          <p:nvPr>
            <p:ph type="title"/>
          </p:nvPr>
        </p:nvSpPr>
        <p:spPr>
          <a:xfrm>
            <a:off x="984244" y="318011"/>
            <a:ext cx="8997956" cy="504096"/>
          </a:xfrm>
        </p:spPr>
        <p:txBody>
          <a:bodyPr/>
          <a:lstStyle/>
          <a:p>
            <a:r>
              <a:rPr lang="en-US" sz="3600" dirty="0"/>
              <a:t>Minnesota Department of Transportation (2/2)</a:t>
            </a:r>
          </a:p>
        </p:txBody>
      </p:sp>
    </p:spTree>
    <p:extLst>
      <p:ext uri="{BB962C8B-B14F-4D97-AF65-F5344CB8AC3E}">
        <p14:creationId xmlns:p14="http://schemas.microsoft.com/office/powerpoint/2010/main" val="2988818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52</a:t>
            </a:fld>
            <a:endParaRPr lang="en-US" dirty="0"/>
          </a:p>
        </p:txBody>
      </p:sp>
      <p:sp>
        <p:nvSpPr>
          <p:cNvPr id="8" name="TextBox 7">
            <a:extLst>
              <a:ext uri="{FF2B5EF4-FFF2-40B4-BE49-F238E27FC236}">
                <a16:creationId xmlns:a16="http://schemas.microsoft.com/office/drawing/2014/main" id="{7FC9EACC-121A-4531-B8A5-08BFA19ED9A9}"/>
              </a:ext>
            </a:extLst>
          </p:cNvPr>
          <p:cNvSpPr txBox="1"/>
          <p:nvPr/>
        </p:nvSpPr>
        <p:spPr>
          <a:xfrm>
            <a:off x="1130288" y="4738946"/>
            <a:ext cx="10223512" cy="1200329"/>
          </a:xfrm>
          <a:prstGeom prst="rect">
            <a:avLst/>
          </a:prstGeom>
          <a:noFill/>
        </p:spPr>
        <p:txBody>
          <a:bodyPr wrap="square" numCol="1">
            <a:spAutoFit/>
          </a:bodyPr>
          <a:lstStyle/>
          <a:p>
            <a:pPr marL="0" indent="0">
              <a:lnSpc>
                <a:spcPct val="100000"/>
              </a:lnSpc>
              <a:buNone/>
            </a:pPr>
            <a:r>
              <a:rPr lang="en-US" sz="1800" dirty="0"/>
              <a:t>“</a:t>
            </a:r>
            <a:r>
              <a:rPr lang="en-US" sz="1800" i="1" dirty="0"/>
              <a:t>TMS assets help reduce traveler delay, enhance safety, improve communications, and collect data on traffic behavior. These assets are an integral part of the SHS, performing critical functions that keep people, vehicles and goods moving.”</a:t>
            </a:r>
          </a:p>
          <a:p>
            <a:pPr marL="0" indent="0">
              <a:lnSpc>
                <a:spcPct val="100000"/>
              </a:lnSpc>
              <a:buNone/>
            </a:pPr>
            <a:r>
              <a:rPr lang="en-US" sz="1800" i="1" dirty="0"/>
              <a:t>	California Transportation Asset Management Plan Fiscal Years 2021/22–2031/32 </a:t>
            </a:r>
          </a:p>
        </p:txBody>
      </p:sp>
      <p:sp>
        <p:nvSpPr>
          <p:cNvPr id="7" name="TextBox 6">
            <a:extLst>
              <a:ext uri="{FF2B5EF4-FFF2-40B4-BE49-F238E27FC236}">
                <a16:creationId xmlns:a16="http://schemas.microsoft.com/office/drawing/2014/main" id="{7F4A9AB9-9062-4756-8670-4CB613B679E8}"/>
              </a:ext>
            </a:extLst>
          </p:cNvPr>
          <p:cNvSpPr txBox="1"/>
          <p:nvPr/>
        </p:nvSpPr>
        <p:spPr>
          <a:xfrm>
            <a:off x="838201" y="3595205"/>
            <a:ext cx="10369555" cy="1130969"/>
          </a:xfrm>
          <a:prstGeom prst="rect">
            <a:avLst/>
          </a:prstGeom>
          <a:noFill/>
        </p:spPr>
        <p:txBody>
          <a:bodyPr wrap="square" numCol="2">
            <a:noAutofit/>
          </a:bodyPr>
          <a:lstStyle/>
          <a:p>
            <a:pPr marL="742950" lvl="1" indent="-285750">
              <a:lnSpc>
                <a:spcPct val="100000"/>
              </a:lnSpc>
              <a:buFont typeface="Wingdings" panose="05000000000000000000" pitchFamily="2" charset="2"/>
              <a:buChar char="§"/>
            </a:pPr>
            <a:r>
              <a:rPr lang="en-US" sz="2400" dirty="0"/>
              <a:t>Traffic signals</a:t>
            </a:r>
          </a:p>
          <a:p>
            <a:pPr marL="742950" lvl="1" indent="-285750">
              <a:lnSpc>
                <a:spcPct val="100000"/>
              </a:lnSpc>
              <a:buFont typeface="Wingdings" panose="05000000000000000000" pitchFamily="2" charset="2"/>
              <a:buChar char="§"/>
            </a:pPr>
            <a:r>
              <a:rPr lang="en-US" sz="2400" dirty="0"/>
              <a:t>Changeable message signs</a:t>
            </a:r>
          </a:p>
          <a:p>
            <a:pPr marL="742950" lvl="1" indent="-285750">
              <a:lnSpc>
                <a:spcPct val="100000"/>
              </a:lnSpc>
              <a:buFont typeface="Wingdings" panose="05000000000000000000" pitchFamily="2" charset="2"/>
              <a:buChar char="§"/>
            </a:pPr>
            <a:r>
              <a:rPr lang="en-US" sz="2400" dirty="0"/>
              <a:t>RWIS</a:t>
            </a:r>
            <a:endParaRPr lang="en-US" sz="2400" strike="sngStrike" dirty="0"/>
          </a:p>
          <a:p>
            <a:pPr marL="742950" lvl="1" indent="-285750">
              <a:lnSpc>
                <a:spcPct val="100000"/>
              </a:lnSpc>
              <a:buFont typeface="Wingdings" panose="05000000000000000000" pitchFamily="2" charset="2"/>
              <a:buChar char="§"/>
            </a:pPr>
            <a:r>
              <a:rPr lang="en-US" sz="2400" dirty="0"/>
              <a:t>Freeway ramp meters</a:t>
            </a:r>
          </a:p>
          <a:p>
            <a:pPr marL="742950" lvl="1" indent="-285750">
              <a:lnSpc>
                <a:spcPct val="100000"/>
              </a:lnSpc>
              <a:buFont typeface="Wingdings" panose="05000000000000000000" pitchFamily="2" charset="2"/>
              <a:buChar char="§"/>
            </a:pPr>
            <a:r>
              <a:rPr lang="en-US" sz="2400" dirty="0"/>
              <a:t>Traffic monitoring stations</a:t>
            </a:r>
          </a:p>
        </p:txBody>
      </p:sp>
      <p:sp>
        <p:nvSpPr>
          <p:cNvPr id="6" name="Content Placeholder 5"/>
          <p:cNvSpPr>
            <a:spLocks noGrp="1"/>
          </p:cNvSpPr>
          <p:nvPr>
            <p:ph idx="1"/>
          </p:nvPr>
        </p:nvSpPr>
        <p:spPr>
          <a:xfrm>
            <a:off x="984244" y="1356308"/>
            <a:ext cx="10369555" cy="2254157"/>
          </a:xfrm>
        </p:spPr>
        <p:txBody>
          <a:bodyPr>
            <a:noAutofit/>
          </a:bodyPr>
          <a:lstStyle/>
          <a:p>
            <a:pPr>
              <a:lnSpc>
                <a:spcPct val="100000"/>
              </a:lnSpc>
            </a:pPr>
            <a:r>
              <a:rPr lang="en-US" dirty="0"/>
              <a:t>The TAMP considers transportation management systems (TMS) as one of four primary asset classes.</a:t>
            </a:r>
          </a:p>
          <a:p>
            <a:pPr>
              <a:lnSpc>
                <a:spcPct val="100000"/>
              </a:lnSpc>
            </a:pPr>
            <a:r>
              <a:rPr lang="en-US" dirty="0"/>
              <a:t>ITS is considered a subset of TMS dedicated to improving the efficiency and safety of the highway system.</a:t>
            </a:r>
          </a:p>
          <a:p>
            <a:pPr>
              <a:lnSpc>
                <a:spcPct val="100000"/>
              </a:lnSpc>
            </a:pPr>
            <a:r>
              <a:rPr lang="en-US" dirty="0"/>
              <a:t>Assets in the TAMP include:</a:t>
            </a:r>
          </a:p>
          <a:p>
            <a:pPr>
              <a:lnSpc>
                <a:spcPct val="100000"/>
              </a:lnSpc>
            </a:pPr>
            <a:endParaRPr lang="en-US" sz="2000" dirty="0">
              <a:solidFill>
                <a:srgbClr val="FF0000"/>
              </a:solidFill>
            </a:endParaRPr>
          </a:p>
          <a:p>
            <a:pPr>
              <a:lnSpc>
                <a:spcPct val="100000"/>
              </a:lnSpc>
            </a:pPr>
            <a:endParaRPr lang="en-US" sz="2000" dirty="0">
              <a:solidFill>
                <a:srgbClr val="FF0000"/>
              </a:solidFill>
            </a:endParaRPr>
          </a:p>
          <a:p>
            <a:pPr marL="0" indent="0">
              <a:lnSpc>
                <a:spcPct val="100000"/>
              </a:lnSpc>
              <a:buNone/>
            </a:pPr>
            <a:r>
              <a:rPr lang="en-US" sz="2000" dirty="0"/>
              <a:t> </a:t>
            </a:r>
          </a:p>
        </p:txBody>
      </p:sp>
      <p:sp>
        <p:nvSpPr>
          <p:cNvPr id="5" name="Title 4"/>
          <p:cNvSpPr>
            <a:spLocks noGrp="1"/>
          </p:cNvSpPr>
          <p:nvPr>
            <p:ph type="title"/>
          </p:nvPr>
        </p:nvSpPr>
        <p:spPr>
          <a:xfrm>
            <a:off x="984244" y="315485"/>
            <a:ext cx="8997956" cy="504096"/>
          </a:xfrm>
        </p:spPr>
        <p:txBody>
          <a:bodyPr/>
          <a:lstStyle/>
          <a:p>
            <a:r>
              <a:rPr lang="en-US" sz="3600" dirty="0"/>
              <a:t>California Department of Transportation (Caltrans) (1/2)</a:t>
            </a:r>
          </a:p>
        </p:txBody>
      </p:sp>
    </p:spTree>
    <p:extLst>
      <p:ext uri="{BB962C8B-B14F-4D97-AF65-F5344CB8AC3E}">
        <p14:creationId xmlns:p14="http://schemas.microsoft.com/office/powerpoint/2010/main" val="2912099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49397" y="6484764"/>
            <a:ext cx="2743200" cy="365125"/>
          </a:xfrm>
        </p:spPr>
        <p:txBody>
          <a:bodyPr/>
          <a:lstStyle/>
          <a:p>
            <a:fld id="{37D4CC3B-F538-9046-9995-49EE0C980241}" type="slidenum">
              <a:rPr lang="en-US" smtClean="0"/>
              <a:t>53</a:t>
            </a:fld>
            <a:endParaRPr lang="en-US" dirty="0"/>
          </a:p>
        </p:txBody>
      </p:sp>
      <p:sp>
        <p:nvSpPr>
          <p:cNvPr id="8" name="TextBox 7">
            <a:extLst>
              <a:ext uri="{FF2B5EF4-FFF2-40B4-BE49-F238E27FC236}">
                <a16:creationId xmlns:a16="http://schemas.microsoft.com/office/drawing/2014/main" id="{B765A9CB-2AE5-4262-A75F-FE9F2AE1CFED}"/>
              </a:ext>
            </a:extLst>
          </p:cNvPr>
          <p:cNvSpPr txBox="1"/>
          <p:nvPr/>
        </p:nvSpPr>
        <p:spPr>
          <a:xfrm>
            <a:off x="1075033" y="4490569"/>
            <a:ext cx="5008270" cy="1477328"/>
          </a:xfrm>
          <a:prstGeom prst="rect">
            <a:avLst/>
          </a:prstGeom>
          <a:noFill/>
        </p:spPr>
        <p:txBody>
          <a:bodyPr wrap="square">
            <a:spAutoFit/>
          </a:bodyPr>
          <a:lstStyle/>
          <a:p>
            <a:r>
              <a:rPr lang="en-US" baseline="0" dirty="0"/>
              <a:t>Adapted from: Caltrans. (July 2022). </a:t>
            </a:r>
            <a:r>
              <a:rPr lang="en-US" i="1" baseline="0" dirty="0"/>
              <a:t>California Transportation Asset Management Plan.</a:t>
            </a:r>
            <a:r>
              <a:rPr lang="en-US" baseline="0" dirty="0"/>
              <a:t> </a:t>
            </a:r>
            <a:r>
              <a:rPr lang="en-US" baseline="0" dirty="0">
                <a:hlinkClick r:id="rId3"/>
              </a:rPr>
              <a:t>https://dot.ca.gov/programs/asset-management/california-transportation-asset-management-plan</a:t>
            </a:r>
            <a:r>
              <a:rPr lang="en-US" baseline="0" dirty="0"/>
              <a:t> </a:t>
            </a:r>
            <a:endParaRPr lang="en-US" dirty="0"/>
          </a:p>
        </p:txBody>
      </p:sp>
      <p:graphicFrame>
        <p:nvGraphicFramePr>
          <p:cNvPr id="2" name="Diagram 1" descr="Needs Assessment Approach Diagram:&#10;Step 1 - Asset Inventory&#10;Establish an asset inventory or deficiency level.&#10;Step 2 - Baseline and Projected Condition&#10;Establish the baseline and projected future condition of each asset.&#10;Step 3 - Target Condition&#10;Establish targets to achieve desired state of repair.&#10;Step 4 - Performance Gaps&#10;Perform a gap analysis between the projected and the  performance targets.&#10;Step 5 - Cost to Close Performance Gaps&#10;Estimate the cost to close the performance gaps.&#10;&#10;">
            <a:extLst>
              <a:ext uri="{FF2B5EF4-FFF2-40B4-BE49-F238E27FC236}">
                <a16:creationId xmlns:a16="http://schemas.microsoft.com/office/drawing/2014/main" id="{CC407805-B6FB-5F63-D83D-AA68AD892E74}"/>
              </a:ext>
            </a:extLst>
          </p:cNvPr>
          <p:cNvGraphicFramePr/>
          <p:nvPr>
            <p:extLst>
              <p:ext uri="{D42A27DB-BD31-4B8C-83A1-F6EECF244321}">
                <p14:modId xmlns:p14="http://schemas.microsoft.com/office/powerpoint/2010/main" val="36812982"/>
              </p:ext>
            </p:extLst>
          </p:nvPr>
        </p:nvGraphicFramePr>
        <p:xfrm>
          <a:off x="6391373" y="1881326"/>
          <a:ext cx="5606024" cy="460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TextBox 33"/>
          <p:cNvSpPr txBox="1"/>
          <p:nvPr/>
        </p:nvSpPr>
        <p:spPr>
          <a:xfrm>
            <a:off x="6391373" y="1524445"/>
            <a:ext cx="5606024" cy="461665"/>
          </a:xfrm>
          <a:prstGeom prst="rect">
            <a:avLst/>
          </a:prstGeom>
          <a:noFill/>
        </p:spPr>
        <p:txBody>
          <a:bodyPr wrap="square" rtlCol="0">
            <a:spAutoFit/>
          </a:bodyPr>
          <a:lstStyle/>
          <a:p>
            <a:pPr algn="ctr"/>
            <a:r>
              <a:rPr lang="en-US" sz="2400" dirty="0"/>
              <a:t>Needs Assessment Approach</a:t>
            </a:r>
          </a:p>
        </p:txBody>
      </p:sp>
      <p:sp>
        <p:nvSpPr>
          <p:cNvPr id="6" name="Content Placeholder 5"/>
          <p:cNvSpPr>
            <a:spLocks noGrp="1"/>
          </p:cNvSpPr>
          <p:nvPr>
            <p:ph idx="1"/>
          </p:nvPr>
        </p:nvSpPr>
        <p:spPr>
          <a:xfrm>
            <a:off x="984244" y="1426464"/>
            <a:ext cx="5088515" cy="4351338"/>
          </a:xfrm>
        </p:spPr>
        <p:txBody>
          <a:bodyPr/>
          <a:lstStyle/>
          <a:p>
            <a:pPr>
              <a:lnSpc>
                <a:spcPct val="100000"/>
              </a:lnSpc>
            </a:pPr>
            <a:r>
              <a:rPr lang="en-US" dirty="0"/>
              <a:t>Caltrans created a needs assessment approach for assets including some TSMO-related assets.</a:t>
            </a:r>
          </a:p>
          <a:p>
            <a:pPr>
              <a:lnSpc>
                <a:spcPct val="100000"/>
              </a:lnSpc>
            </a:pPr>
            <a:r>
              <a:rPr lang="en-US" dirty="0"/>
              <a:t>The approach helps Caltrans define program areas and costs required to achieve condition and performance targets.</a:t>
            </a:r>
          </a:p>
        </p:txBody>
      </p:sp>
      <p:sp>
        <p:nvSpPr>
          <p:cNvPr id="5" name="Title 4"/>
          <p:cNvSpPr>
            <a:spLocks noGrp="1"/>
          </p:cNvSpPr>
          <p:nvPr>
            <p:ph type="title"/>
          </p:nvPr>
        </p:nvSpPr>
        <p:spPr>
          <a:xfrm>
            <a:off x="984244" y="341763"/>
            <a:ext cx="8997956" cy="504096"/>
          </a:xfrm>
        </p:spPr>
        <p:txBody>
          <a:bodyPr/>
          <a:lstStyle/>
          <a:p>
            <a:r>
              <a:rPr lang="en-US" sz="3600" dirty="0"/>
              <a:t>California Department of Transportation (2/2)</a:t>
            </a:r>
          </a:p>
        </p:txBody>
      </p:sp>
    </p:spTree>
    <p:extLst>
      <p:ext uri="{BB962C8B-B14F-4D97-AF65-F5344CB8AC3E}">
        <p14:creationId xmlns:p14="http://schemas.microsoft.com/office/powerpoint/2010/main" val="1985047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Overcoming Challenges</a:t>
            </a:r>
          </a:p>
        </p:txBody>
      </p:sp>
    </p:spTree>
    <p:extLst>
      <p:ext uri="{BB962C8B-B14F-4D97-AF65-F5344CB8AC3E}">
        <p14:creationId xmlns:p14="http://schemas.microsoft.com/office/powerpoint/2010/main" val="2393759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pPr/>
              <a:t>55</a:t>
            </a:fld>
            <a:endParaRPr lang="en-US" dirty="0"/>
          </a:p>
        </p:txBody>
      </p:sp>
      <p:sp>
        <p:nvSpPr>
          <p:cNvPr id="18" name="Rectangle 17"/>
          <p:cNvSpPr/>
          <p:nvPr/>
        </p:nvSpPr>
        <p:spPr>
          <a:xfrm>
            <a:off x="6078645" y="2013047"/>
            <a:ext cx="5063909" cy="4154984"/>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States can initiate asset management efforts for TSMO/ITS assets and track data on asset lifespan (or gather data from peers).</a:t>
            </a:r>
          </a:p>
          <a:p>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With an asset management plan in place, assets can be inventoried and documented, which helps define life cycles.</a:t>
            </a:r>
          </a:p>
          <a:p>
            <a:endParaRPr lang="en-US" sz="2400" dirty="0">
              <a:latin typeface="Arial" panose="020B0604020202020204" pitchFamily="34" charset="0"/>
              <a:cs typeface="Arial" panose="020B0604020202020204" pitchFamily="34" charset="0"/>
            </a:endParaRPr>
          </a:p>
        </p:txBody>
      </p:sp>
      <p:sp>
        <p:nvSpPr>
          <p:cNvPr id="17" name="Rectangle 16"/>
          <p:cNvSpPr/>
          <p:nvPr/>
        </p:nvSpPr>
        <p:spPr>
          <a:xfrm>
            <a:off x="1030943" y="2013047"/>
            <a:ext cx="4282035" cy="3416320"/>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Lack of understanding of ITS asset management and asset life cycle</a:t>
            </a: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Manufacturer specifications can be conservative with many assets lasting longer.</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1" name="Content Placeholder 6"/>
          <p:cNvSpPr>
            <a:spLocks noGrp="1"/>
          </p:cNvSpPr>
          <p:nvPr>
            <p:ph idx="1"/>
          </p:nvPr>
        </p:nvSpPr>
        <p:spPr>
          <a:xfrm>
            <a:off x="984244" y="1596940"/>
            <a:ext cx="10369555" cy="4524315"/>
          </a:xfrm>
        </p:spPr>
        <p:txBody>
          <a:bodyPr>
            <a:normAutofit/>
          </a:bodyPr>
          <a:lstStyle/>
          <a:p>
            <a:pPr marL="0" indent="0">
              <a:buNone/>
            </a:pPr>
            <a:r>
              <a:rPr lang="en-US" sz="2800" b="1" dirty="0"/>
              <a:t>Challenge:</a:t>
            </a:r>
            <a:r>
              <a:rPr lang="en-US" dirty="0"/>
              <a:t> 		                </a:t>
            </a:r>
            <a:r>
              <a:rPr lang="en-US" sz="2800" b="1" dirty="0"/>
              <a:t>Solutions:</a:t>
            </a:r>
          </a:p>
        </p:txBody>
      </p:sp>
      <p:sp>
        <p:nvSpPr>
          <p:cNvPr id="8" name="Title 7"/>
          <p:cNvSpPr>
            <a:spLocks noGrp="1"/>
          </p:cNvSpPr>
          <p:nvPr>
            <p:ph type="title"/>
          </p:nvPr>
        </p:nvSpPr>
        <p:spPr>
          <a:xfrm>
            <a:off x="984244" y="500274"/>
            <a:ext cx="9422200" cy="729102"/>
          </a:xfrm>
        </p:spPr>
        <p:txBody>
          <a:bodyPr/>
          <a:lstStyle/>
          <a:p>
            <a:r>
              <a:rPr lang="en-US" sz="3600" dirty="0"/>
              <a:t>Potential Challenges…and Solutions (1/5)</a:t>
            </a:r>
          </a:p>
        </p:txBody>
      </p:sp>
    </p:spTree>
    <p:extLst>
      <p:ext uri="{BB962C8B-B14F-4D97-AF65-F5344CB8AC3E}">
        <p14:creationId xmlns:p14="http://schemas.microsoft.com/office/powerpoint/2010/main" val="4200044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pPr/>
              <a:t>56</a:t>
            </a:fld>
            <a:endParaRPr lang="en-US" dirty="0"/>
          </a:p>
        </p:txBody>
      </p:sp>
      <p:sp>
        <p:nvSpPr>
          <p:cNvPr id="18" name="Rectangle 17"/>
          <p:cNvSpPr/>
          <p:nvPr/>
        </p:nvSpPr>
        <p:spPr>
          <a:xfrm>
            <a:off x="6258113" y="2170702"/>
            <a:ext cx="4705259" cy="4585871"/>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Inventorying assets and documenting their performance helps determine life cycles.</a:t>
            </a:r>
          </a:p>
          <a:p>
            <a:pPr marL="285750" indent="-28575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Working with manufacturers to understand how long the technology may be supported helps prevent obsolescence.</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17" name="Rectangle 16"/>
          <p:cNvSpPr/>
          <p:nvPr/>
        </p:nvSpPr>
        <p:spPr>
          <a:xfrm>
            <a:off x="1030943" y="2149019"/>
            <a:ext cx="4705259" cy="4339650"/>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Deterioration curves for TSMO assets are not always known ahead of time.</a:t>
            </a:r>
            <a:r>
              <a:rPr lang="en-US" sz="28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TSMO assets have unique issues with obsolescence due to more rapid technology updates.</a:t>
            </a:r>
          </a:p>
          <a:p>
            <a:pPr marL="285750" indent="-28575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11" name="Content Placeholder 6"/>
          <p:cNvSpPr>
            <a:spLocks noGrp="1"/>
          </p:cNvSpPr>
          <p:nvPr>
            <p:ph idx="1"/>
          </p:nvPr>
        </p:nvSpPr>
        <p:spPr>
          <a:xfrm>
            <a:off x="984244" y="1596940"/>
            <a:ext cx="10369555" cy="4632645"/>
          </a:xfrm>
        </p:spPr>
        <p:txBody>
          <a:bodyPr>
            <a:normAutofit/>
          </a:bodyPr>
          <a:lstStyle/>
          <a:p>
            <a:pPr marL="0" indent="0">
              <a:buNone/>
            </a:pPr>
            <a:r>
              <a:rPr lang="en-US" sz="2800" b="1" dirty="0"/>
              <a:t>Challenge:</a:t>
            </a:r>
            <a:r>
              <a:rPr lang="en-US" dirty="0"/>
              <a:t> 		                   </a:t>
            </a:r>
            <a:r>
              <a:rPr lang="en-US" sz="2800" b="1" dirty="0"/>
              <a:t>Solutions:</a:t>
            </a:r>
          </a:p>
        </p:txBody>
      </p:sp>
      <p:sp>
        <p:nvSpPr>
          <p:cNvPr id="8" name="Title 7"/>
          <p:cNvSpPr>
            <a:spLocks noGrp="1"/>
          </p:cNvSpPr>
          <p:nvPr>
            <p:ph type="title"/>
          </p:nvPr>
        </p:nvSpPr>
        <p:spPr>
          <a:xfrm>
            <a:off x="1030943" y="521930"/>
            <a:ext cx="9346052" cy="760770"/>
          </a:xfrm>
        </p:spPr>
        <p:txBody>
          <a:bodyPr/>
          <a:lstStyle/>
          <a:p>
            <a:r>
              <a:rPr lang="en-US" sz="3600" dirty="0"/>
              <a:t>Potential Challenges…and Solutions (2/5)</a:t>
            </a:r>
          </a:p>
        </p:txBody>
      </p:sp>
    </p:spTree>
    <p:extLst>
      <p:ext uri="{BB962C8B-B14F-4D97-AF65-F5344CB8AC3E}">
        <p14:creationId xmlns:p14="http://schemas.microsoft.com/office/powerpoint/2010/main" val="4116565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pPr/>
              <a:t>57</a:t>
            </a:fld>
            <a:endParaRPr lang="en-US" dirty="0"/>
          </a:p>
        </p:txBody>
      </p:sp>
      <p:sp>
        <p:nvSpPr>
          <p:cNvPr id="18" name="Rectangle 17"/>
          <p:cNvSpPr/>
          <p:nvPr/>
        </p:nvSpPr>
        <p:spPr>
          <a:xfrm>
            <a:off x="5483222" y="2013047"/>
            <a:ext cx="3580096" cy="3785652"/>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Confirm leadership’s understanding of and agreement about the importance of these funding efforts </a:t>
            </a:r>
          </a:p>
          <a:p>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As an option, set aside funding specifically for asset maintenance and operations</a:t>
            </a:r>
            <a:endParaRPr lang="en-US" sz="2400" strike="sngStrike" dirty="0">
              <a:latin typeface="Arial" panose="020B0604020202020204" pitchFamily="34" charset="0"/>
              <a:cs typeface="Arial" panose="020B0604020202020204" pitchFamily="34" charset="0"/>
            </a:endParaRPr>
          </a:p>
        </p:txBody>
      </p:sp>
      <p:sp>
        <p:nvSpPr>
          <p:cNvPr id="17" name="Rectangle 16"/>
          <p:cNvSpPr/>
          <p:nvPr/>
        </p:nvSpPr>
        <p:spPr>
          <a:xfrm>
            <a:off x="1030944" y="2013047"/>
            <a:ext cx="3567950" cy="1938992"/>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Lapses in maintenance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causing downtime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TSMO-related devices is a risk to DOTs </a:t>
            </a:r>
          </a:p>
        </p:txBody>
      </p:sp>
      <p:sp>
        <p:nvSpPr>
          <p:cNvPr id="11" name="Content Placeholder 6"/>
          <p:cNvSpPr>
            <a:spLocks noGrp="1"/>
          </p:cNvSpPr>
          <p:nvPr>
            <p:ph idx="1"/>
          </p:nvPr>
        </p:nvSpPr>
        <p:spPr/>
        <p:txBody>
          <a:bodyPr>
            <a:normAutofit/>
          </a:bodyPr>
          <a:lstStyle/>
          <a:p>
            <a:pPr marL="0" indent="0">
              <a:buNone/>
            </a:pPr>
            <a:r>
              <a:rPr lang="en-US" sz="2800" b="1" dirty="0"/>
              <a:t>Challenge:</a:t>
            </a:r>
            <a:r>
              <a:rPr lang="en-US" dirty="0"/>
              <a:t> 			</a:t>
            </a:r>
            <a:r>
              <a:rPr lang="en-US" sz="2800" b="1" dirty="0"/>
              <a:t>Solutions:</a:t>
            </a:r>
          </a:p>
        </p:txBody>
      </p:sp>
      <p:sp>
        <p:nvSpPr>
          <p:cNvPr id="8" name="Title 7"/>
          <p:cNvSpPr>
            <a:spLocks noGrp="1"/>
          </p:cNvSpPr>
          <p:nvPr>
            <p:ph type="title"/>
          </p:nvPr>
        </p:nvSpPr>
        <p:spPr>
          <a:xfrm>
            <a:off x="984244" y="540542"/>
            <a:ext cx="9582156" cy="738357"/>
          </a:xfrm>
        </p:spPr>
        <p:txBody>
          <a:bodyPr/>
          <a:lstStyle/>
          <a:p>
            <a:r>
              <a:rPr lang="en-US" sz="3600" dirty="0"/>
              <a:t>Potential Challenges…and Solutions (3/5)</a:t>
            </a:r>
          </a:p>
        </p:txBody>
      </p:sp>
    </p:spTree>
    <p:extLst>
      <p:ext uri="{BB962C8B-B14F-4D97-AF65-F5344CB8AC3E}">
        <p14:creationId xmlns:p14="http://schemas.microsoft.com/office/powerpoint/2010/main" val="161637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pPr/>
              <a:t>58</a:t>
            </a:fld>
            <a:endParaRPr lang="en-US" dirty="0"/>
          </a:p>
        </p:txBody>
      </p:sp>
      <p:sp>
        <p:nvSpPr>
          <p:cNvPr id="18" name="Rectangle 17"/>
          <p:cNvSpPr/>
          <p:nvPr/>
        </p:nvSpPr>
        <p:spPr>
          <a:xfrm>
            <a:off x="5483221" y="2013047"/>
            <a:ext cx="5405358" cy="3785652"/>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Establish a collaborative relationship with maintaining agencies regarding data collection, performance indicators, and performance measures to obtain the information needed for improved asset management</a:t>
            </a: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Execute agreements to delineate responsibilities and expectations</a:t>
            </a:r>
          </a:p>
        </p:txBody>
      </p:sp>
      <p:sp>
        <p:nvSpPr>
          <p:cNvPr id="17" name="Rectangle 16"/>
          <p:cNvSpPr/>
          <p:nvPr/>
        </p:nvSpPr>
        <p:spPr>
          <a:xfrm>
            <a:off x="1030943" y="2013047"/>
            <a:ext cx="4314780" cy="3046988"/>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ITS and especially signals often have different owners, operators, or maintainers, making traditional asset management (good data collection, performance indicators, life-cycle planning).</a:t>
            </a:r>
          </a:p>
        </p:txBody>
      </p:sp>
      <p:sp>
        <p:nvSpPr>
          <p:cNvPr id="11" name="Content Placeholder 6"/>
          <p:cNvSpPr>
            <a:spLocks noGrp="1"/>
          </p:cNvSpPr>
          <p:nvPr>
            <p:ph idx="1"/>
          </p:nvPr>
        </p:nvSpPr>
        <p:spPr/>
        <p:txBody>
          <a:bodyPr>
            <a:normAutofit/>
          </a:bodyPr>
          <a:lstStyle/>
          <a:p>
            <a:pPr marL="0" indent="0">
              <a:buNone/>
            </a:pPr>
            <a:r>
              <a:rPr lang="en-US" sz="2800" b="1" dirty="0"/>
              <a:t>Challenge:</a:t>
            </a:r>
            <a:r>
              <a:rPr lang="en-US" dirty="0"/>
              <a:t>				</a:t>
            </a:r>
            <a:r>
              <a:rPr lang="en-US" sz="2800" b="1" dirty="0"/>
              <a:t>Solutions:</a:t>
            </a:r>
          </a:p>
        </p:txBody>
      </p:sp>
      <p:sp>
        <p:nvSpPr>
          <p:cNvPr id="8" name="Title 7"/>
          <p:cNvSpPr>
            <a:spLocks noGrp="1"/>
          </p:cNvSpPr>
          <p:nvPr>
            <p:ph type="title"/>
          </p:nvPr>
        </p:nvSpPr>
        <p:spPr>
          <a:xfrm>
            <a:off x="984244" y="543610"/>
            <a:ext cx="9529155" cy="732221"/>
          </a:xfrm>
        </p:spPr>
        <p:txBody>
          <a:bodyPr/>
          <a:lstStyle/>
          <a:p>
            <a:r>
              <a:rPr lang="en-US" sz="3600" dirty="0"/>
              <a:t>Potential Challenges…and Solutions (4/5)</a:t>
            </a:r>
          </a:p>
        </p:txBody>
      </p:sp>
    </p:spTree>
    <p:extLst>
      <p:ext uri="{BB962C8B-B14F-4D97-AF65-F5344CB8AC3E}">
        <p14:creationId xmlns:p14="http://schemas.microsoft.com/office/powerpoint/2010/main" val="743543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pPr/>
              <a:t>59</a:t>
            </a:fld>
            <a:endParaRPr lang="en-US" dirty="0"/>
          </a:p>
        </p:txBody>
      </p:sp>
      <p:sp>
        <p:nvSpPr>
          <p:cNvPr id="18" name="Rectangle 17"/>
          <p:cNvSpPr/>
          <p:nvPr/>
        </p:nvSpPr>
        <p:spPr>
          <a:xfrm>
            <a:off x="5483222" y="2013047"/>
            <a:ext cx="4259868" cy="3785652"/>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Adjust asset management plans to better accommodate the timeframe for TSMO assets</a:t>
            </a: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Update the regional ITS architecture regularly to identify new assets and track existing ones </a:t>
            </a: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17" name="Rectangle 16"/>
          <p:cNvSpPr/>
          <p:nvPr/>
        </p:nvSpPr>
        <p:spPr>
          <a:xfrm>
            <a:off x="1030943" y="2013047"/>
            <a:ext cx="4140663" cy="4154984"/>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Asset management looks at 10-year planning horizons. TSMO’s planning horizon is more immediate.</a:t>
            </a:r>
          </a:p>
          <a:p>
            <a:pPr marL="285750" indent="-28575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Infrequent updates to ITS architecture is a challenge to using it as a tool in identifying and tracking TSMO assets. </a:t>
            </a:r>
          </a:p>
          <a:p>
            <a:endParaRPr lang="en-US" sz="2400" dirty="0">
              <a:latin typeface="Arial" panose="020B0604020202020204" pitchFamily="34" charset="0"/>
              <a:cs typeface="Arial" panose="020B0604020202020204" pitchFamily="34" charset="0"/>
            </a:endParaRPr>
          </a:p>
        </p:txBody>
      </p:sp>
      <p:sp>
        <p:nvSpPr>
          <p:cNvPr id="11" name="Content Placeholder 6"/>
          <p:cNvSpPr>
            <a:spLocks noGrp="1"/>
          </p:cNvSpPr>
          <p:nvPr>
            <p:ph idx="1"/>
          </p:nvPr>
        </p:nvSpPr>
        <p:spPr/>
        <p:txBody>
          <a:bodyPr>
            <a:normAutofit/>
          </a:bodyPr>
          <a:lstStyle/>
          <a:p>
            <a:pPr marL="0" indent="0">
              <a:buNone/>
            </a:pPr>
            <a:r>
              <a:rPr lang="en-US" sz="2800" b="1" dirty="0"/>
              <a:t>Challenge:</a:t>
            </a:r>
            <a:r>
              <a:rPr lang="en-US" dirty="0"/>
              <a:t> 			</a:t>
            </a:r>
            <a:r>
              <a:rPr lang="en-US" sz="2800" b="1" dirty="0"/>
              <a:t>Solutions:</a:t>
            </a:r>
          </a:p>
        </p:txBody>
      </p:sp>
      <p:sp>
        <p:nvSpPr>
          <p:cNvPr id="8" name="Title 7"/>
          <p:cNvSpPr>
            <a:spLocks noGrp="1"/>
          </p:cNvSpPr>
          <p:nvPr>
            <p:ph type="title"/>
          </p:nvPr>
        </p:nvSpPr>
        <p:spPr>
          <a:xfrm>
            <a:off x="1030943" y="540542"/>
            <a:ext cx="9376766" cy="738357"/>
          </a:xfrm>
        </p:spPr>
        <p:txBody>
          <a:bodyPr/>
          <a:lstStyle/>
          <a:p>
            <a:r>
              <a:rPr lang="en-US" sz="3600" dirty="0"/>
              <a:t>Potential Challenges…and Solutions (5/5)</a:t>
            </a:r>
          </a:p>
        </p:txBody>
      </p:sp>
    </p:spTree>
    <p:extLst>
      <p:ext uri="{BB962C8B-B14F-4D97-AF65-F5344CB8AC3E}">
        <p14:creationId xmlns:p14="http://schemas.microsoft.com/office/powerpoint/2010/main" val="288329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6</a:t>
            </a:fld>
            <a:endParaRPr lang="en-US" dirty="0"/>
          </a:p>
        </p:txBody>
      </p:sp>
      <p:sp>
        <p:nvSpPr>
          <p:cNvPr id="3" name="Content Placeholder 2"/>
          <p:cNvSpPr>
            <a:spLocks noGrp="1"/>
          </p:cNvSpPr>
          <p:nvPr>
            <p:ph idx="1"/>
          </p:nvPr>
        </p:nvSpPr>
        <p:spPr>
          <a:xfrm>
            <a:off x="984244" y="1628840"/>
            <a:ext cx="10369555" cy="4351338"/>
          </a:xfrm>
        </p:spPr>
        <p:txBody>
          <a:bodyPr>
            <a:normAutofit fontScale="92500"/>
          </a:bodyPr>
          <a:lstStyle/>
          <a:p>
            <a:pPr>
              <a:lnSpc>
                <a:spcPct val="100000"/>
              </a:lnSpc>
              <a:spcBef>
                <a:spcPts val="1200"/>
              </a:spcBef>
            </a:pPr>
            <a:r>
              <a:rPr lang="en-US" sz="2800" dirty="0"/>
              <a:t>Share common goals, such as optimizing performance of existing assets</a:t>
            </a:r>
          </a:p>
          <a:p>
            <a:pPr>
              <a:lnSpc>
                <a:spcPct val="100000"/>
              </a:lnSpc>
              <a:spcBef>
                <a:spcPts val="1200"/>
              </a:spcBef>
            </a:pPr>
            <a:r>
              <a:rPr lang="en-US" sz="2800" dirty="0"/>
              <a:t>Use similar processes:</a:t>
            </a:r>
          </a:p>
          <a:p>
            <a:pPr lvl="1">
              <a:lnSpc>
                <a:spcPct val="100000"/>
              </a:lnSpc>
              <a:spcBef>
                <a:spcPts val="1200"/>
              </a:spcBef>
            </a:pPr>
            <a:r>
              <a:rPr lang="en-US" sz="2400" dirty="0"/>
              <a:t>TSMO focuses on preserving and maximizing mobility and safety</a:t>
            </a:r>
          </a:p>
          <a:p>
            <a:pPr lvl="1">
              <a:lnSpc>
                <a:spcPct val="100000"/>
              </a:lnSpc>
              <a:spcBef>
                <a:spcPts val="1200"/>
              </a:spcBef>
            </a:pPr>
            <a:r>
              <a:rPr lang="en-US" sz="2400" dirty="0"/>
              <a:t>Asset management focuses on preserving or improving the asset condition</a:t>
            </a:r>
          </a:p>
          <a:p>
            <a:pPr>
              <a:lnSpc>
                <a:spcPct val="100000"/>
              </a:lnSpc>
              <a:spcBef>
                <a:spcPts val="1200"/>
              </a:spcBef>
            </a:pPr>
            <a:r>
              <a:rPr lang="en-US" sz="2800" dirty="0"/>
              <a:t>Share a strategic, performance-based approach to monitoring performance and maximize the return on investment </a:t>
            </a:r>
          </a:p>
          <a:p>
            <a:pPr>
              <a:lnSpc>
                <a:spcPct val="100000"/>
              </a:lnSpc>
              <a:spcBef>
                <a:spcPts val="1200"/>
              </a:spcBef>
            </a:pPr>
            <a:r>
              <a:rPr lang="en-US" sz="2800" dirty="0"/>
              <a:t>Use of benefit cost (B/C) analysis, life-cycle planning (LCP) and </a:t>
            </a:r>
            <a:br>
              <a:rPr lang="en-US" sz="2800" dirty="0"/>
            </a:br>
            <a:r>
              <a:rPr lang="en-US" sz="2800" dirty="0"/>
              <a:t>life-cycle cost analysis (LCCA) as decisionmaking tools</a:t>
            </a:r>
          </a:p>
        </p:txBody>
      </p:sp>
      <p:sp>
        <p:nvSpPr>
          <p:cNvPr id="2" name="Title 1"/>
          <p:cNvSpPr>
            <a:spLocks noGrp="1"/>
          </p:cNvSpPr>
          <p:nvPr>
            <p:ph type="title"/>
          </p:nvPr>
        </p:nvSpPr>
        <p:spPr>
          <a:xfrm>
            <a:off x="984244" y="270010"/>
            <a:ext cx="8997956" cy="504096"/>
          </a:xfrm>
        </p:spPr>
        <p:txBody>
          <a:bodyPr/>
          <a:lstStyle/>
          <a:p>
            <a:pPr>
              <a:lnSpc>
                <a:spcPct val="100000"/>
              </a:lnSpc>
            </a:pPr>
            <a:r>
              <a:rPr lang="en-US" sz="3300" dirty="0"/>
              <a:t>Asset Management and TSMO Have Common Goals and Approaches</a:t>
            </a:r>
          </a:p>
        </p:txBody>
      </p:sp>
    </p:spTree>
    <p:extLst>
      <p:ext uri="{BB962C8B-B14F-4D97-AF65-F5344CB8AC3E}">
        <p14:creationId xmlns:p14="http://schemas.microsoft.com/office/powerpoint/2010/main" val="2933674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3943773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61</a:t>
            </a:fld>
            <a:endParaRPr lang="en-US" dirty="0"/>
          </a:p>
        </p:txBody>
      </p:sp>
      <p:sp>
        <p:nvSpPr>
          <p:cNvPr id="6" name="Content Placeholder 5"/>
          <p:cNvSpPr>
            <a:spLocks noGrp="1"/>
          </p:cNvSpPr>
          <p:nvPr>
            <p:ph idx="1"/>
          </p:nvPr>
        </p:nvSpPr>
        <p:spPr/>
        <p:txBody>
          <a:bodyPr>
            <a:normAutofit/>
          </a:bodyPr>
          <a:lstStyle/>
          <a:p>
            <a:pPr>
              <a:lnSpc>
                <a:spcPct val="100000"/>
              </a:lnSpc>
              <a:spcBef>
                <a:spcPts val="1200"/>
              </a:spcBef>
            </a:pPr>
            <a:r>
              <a:rPr lang="en-US" sz="2800" dirty="0">
                <a:solidFill>
                  <a:schemeClr val="tx2"/>
                </a:solidFill>
              </a:rPr>
              <a:t>Start discussions between TSMO and asset management working groups</a:t>
            </a:r>
          </a:p>
          <a:p>
            <a:pPr>
              <a:lnSpc>
                <a:spcPct val="100000"/>
              </a:lnSpc>
              <a:spcBef>
                <a:spcPts val="1200"/>
              </a:spcBef>
            </a:pPr>
            <a:r>
              <a:rPr lang="en-US" sz="2800" dirty="0"/>
              <a:t>Create or update an inventory of all TSMO assets in the State in preparation for the next update of the TAMP </a:t>
            </a:r>
          </a:p>
          <a:p>
            <a:pPr>
              <a:lnSpc>
                <a:spcPct val="100000"/>
              </a:lnSpc>
              <a:spcBef>
                <a:spcPts val="1200"/>
              </a:spcBef>
            </a:pPr>
            <a:r>
              <a:rPr lang="en-US" sz="2800" dirty="0"/>
              <a:t>Establish performance measures and key indicators for TSMO assets</a:t>
            </a:r>
          </a:p>
          <a:p>
            <a:pPr>
              <a:lnSpc>
                <a:spcPct val="100000"/>
              </a:lnSpc>
              <a:spcBef>
                <a:spcPts val="1200"/>
              </a:spcBef>
            </a:pPr>
            <a:r>
              <a:rPr lang="en-US" sz="2800" dirty="0"/>
              <a:t>Monitor the performance of TSMO assets in realtime to track device uptime and system performance</a:t>
            </a:r>
          </a:p>
        </p:txBody>
      </p:sp>
      <p:sp>
        <p:nvSpPr>
          <p:cNvPr id="5" name="Title 4"/>
          <p:cNvSpPr>
            <a:spLocks noGrp="1"/>
          </p:cNvSpPr>
          <p:nvPr>
            <p:ph type="title"/>
          </p:nvPr>
        </p:nvSpPr>
        <p:spPr>
          <a:xfrm>
            <a:off x="984244" y="657673"/>
            <a:ext cx="8997956" cy="504096"/>
          </a:xfrm>
        </p:spPr>
        <p:txBody>
          <a:bodyPr/>
          <a:lstStyle/>
          <a:p>
            <a:r>
              <a:rPr lang="en-US" sz="3600" dirty="0"/>
              <a:t>Potential Short-Term Actions</a:t>
            </a:r>
          </a:p>
        </p:txBody>
      </p:sp>
    </p:spTree>
    <p:extLst>
      <p:ext uri="{BB962C8B-B14F-4D97-AF65-F5344CB8AC3E}">
        <p14:creationId xmlns:p14="http://schemas.microsoft.com/office/powerpoint/2010/main" val="353550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62</a:t>
            </a:fld>
            <a:endParaRPr lang="en-US" dirty="0"/>
          </a:p>
        </p:txBody>
      </p:sp>
      <p:sp>
        <p:nvSpPr>
          <p:cNvPr id="6" name="Content Placeholder 5"/>
          <p:cNvSpPr>
            <a:spLocks noGrp="1"/>
          </p:cNvSpPr>
          <p:nvPr>
            <p:ph idx="1"/>
          </p:nvPr>
        </p:nvSpPr>
        <p:spPr/>
        <p:txBody>
          <a:bodyPr/>
          <a:lstStyle/>
          <a:p>
            <a:pPr>
              <a:lnSpc>
                <a:spcPct val="100000"/>
              </a:lnSpc>
              <a:spcBef>
                <a:spcPts val="1200"/>
              </a:spcBef>
            </a:pPr>
            <a:r>
              <a:rPr lang="en-US" sz="2800" dirty="0"/>
              <a:t>Update the regional ITS architecture to use as a tool in managing TSMO assets</a:t>
            </a:r>
          </a:p>
          <a:p>
            <a:pPr>
              <a:lnSpc>
                <a:spcPct val="100000"/>
              </a:lnSpc>
              <a:spcBef>
                <a:spcPts val="1200"/>
              </a:spcBef>
            </a:pPr>
            <a:r>
              <a:rPr lang="en-US" sz="2800" dirty="0"/>
              <a:t>Include TSMO assets in TAMP and include asset management in TSMO program plans</a:t>
            </a:r>
          </a:p>
          <a:p>
            <a:pPr>
              <a:lnSpc>
                <a:spcPct val="100000"/>
              </a:lnSpc>
              <a:spcBef>
                <a:spcPts val="1200"/>
              </a:spcBef>
            </a:pPr>
            <a:r>
              <a:rPr lang="en-US" sz="2800" dirty="0"/>
              <a:t>Actively manage TSMO assets cost efficiently to preserve or improve asset condition and </a:t>
            </a:r>
            <a:r>
              <a:rPr lang="en-US" sz="2800"/>
              <a:t>system performance </a:t>
            </a:r>
            <a:r>
              <a:rPr lang="en-US" sz="2800" dirty="0"/>
              <a:t>while managing risks</a:t>
            </a:r>
            <a:r>
              <a:rPr lang="en-US" dirty="0"/>
              <a:t> </a:t>
            </a:r>
          </a:p>
        </p:txBody>
      </p:sp>
      <p:sp>
        <p:nvSpPr>
          <p:cNvPr id="5" name="Title 4"/>
          <p:cNvSpPr>
            <a:spLocks noGrp="1"/>
          </p:cNvSpPr>
          <p:nvPr>
            <p:ph type="title"/>
          </p:nvPr>
        </p:nvSpPr>
        <p:spPr>
          <a:xfrm>
            <a:off x="984244" y="636762"/>
            <a:ext cx="8997956" cy="504096"/>
          </a:xfrm>
        </p:spPr>
        <p:txBody>
          <a:bodyPr/>
          <a:lstStyle/>
          <a:p>
            <a:r>
              <a:rPr lang="en-US" sz="3600" dirty="0"/>
              <a:t>Potential Long-Term Actions</a:t>
            </a:r>
          </a:p>
        </p:txBody>
      </p:sp>
    </p:spTree>
    <p:extLst>
      <p:ext uri="{BB962C8B-B14F-4D97-AF65-F5344CB8AC3E}">
        <p14:creationId xmlns:p14="http://schemas.microsoft.com/office/powerpoint/2010/main" val="3515866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63</a:t>
            </a:fld>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dirty="0"/>
              <a:t>There are dozens of helpful resources on a variety of TSMO topics:</a:t>
            </a:r>
          </a:p>
          <a:p>
            <a:r>
              <a:rPr lang="en-US" dirty="0"/>
              <a:t>FHWA, “What is TSMO?” (frequency asked questions), </a:t>
            </a:r>
            <a:r>
              <a:rPr lang="en-US" dirty="0">
                <a:hlinkClick r:id="rId3"/>
              </a:rPr>
              <a:t>https://ops.fhwa.dot.gov/tsmo.htm</a:t>
            </a:r>
            <a:endParaRPr lang="en-US" dirty="0"/>
          </a:p>
          <a:p>
            <a:r>
              <a:rPr lang="en-US" dirty="0"/>
              <a:t>FHWA “Organizing and Planning for Operations” website, </a:t>
            </a:r>
            <a:r>
              <a:rPr lang="en-US" dirty="0">
                <a:hlinkClick r:id="rId4"/>
              </a:rPr>
              <a:t>https://ops.fhwa.dot.gov/plan4ops.htm</a:t>
            </a:r>
            <a:endParaRPr lang="en-US" dirty="0"/>
          </a:p>
          <a:p>
            <a:r>
              <a:rPr lang="en-US" dirty="0"/>
              <a:t>Resources on communicating TSMO, and TSMO case studies, </a:t>
            </a:r>
            <a:r>
              <a:rPr lang="en-US" dirty="0">
                <a:hlinkClick r:id="rId5"/>
              </a:rPr>
              <a:t>https://ops.fhwa.dot.gov/plan4ops/focus_areas/communicating_tsmo.htm</a:t>
            </a:r>
            <a:endParaRPr lang="en-US" dirty="0"/>
          </a:p>
          <a:p>
            <a:r>
              <a:rPr lang="en-US" dirty="0"/>
              <a:t>FHWA Office of Asset Management website </a:t>
            </a:r>
            <a:r>
              <a:rPr lang="en-US" dirty="0">
                <a:hlinkClick r:id="rId6"/>
              </a:rPr>
              <a:t>http://www.fhwa.dot.gov/asset/index.cfm</a:t>
            </a:r>
            <a:endParaRPr lang="en-US" dirty="0"/>
          </a:p>
        </p:txBody>
      </p:sp>
      <p:sp>
        <p:nvSpPr>
          <p:cNvPr id="2" name="Title 1"/>
          <p:cNvSpPr>
            <a:spLocks noGrp="1"/>
          </p:cNvSpPr>
          <p:nvPr>
            <p:ph type="title"/>
          </p:nvPr>
        </p:nvSpPr>
        <p:spPr>
          <a:xfrm>
            <a:off x="984244" y="615423"/>
            <a:ext cx="8997956" cy="504096"/>
          </a:xfrm>
        </p:spPr>
        <p:txBody>
          <a:bodyPr/>
          <a:lstStyle/>
          <a:p>
            <a:r>
              <a:rPr lang="en-US" sz="3600" dirty="0"/>
              <a:t>Resources (1/2)</a:t>
            </a:r>
          </a:p>
        </p:txBody>
      </p:sp>
    </p:spTree>
    <p:extLst>
      <p:ext uri="{BB962C8B-B14F-4D97-AF65-F5344CB8AC3E}">
        <p14:creationId xmlns:p14="http://schemas.microsoft.com/office/powerpoint/2010/main" val="732009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1EDA-929F-E876-A292-95E58581A87E}"/>
              </a:ext>
            </a:extLst>
          </p:cNvPr>
          <p:cNvSpPr>
            <a:spLocks noGrp="1"/>
          </p:cNvSpPr>
          <p:nvPr>
            <p:ph type="sldNum" sz="quarter" idx="12"/>
          </p:nvPr>
        </p:nvSpPr>
        <p:spPr/>
        <p:txBody>
          <a:bodyPr/>
          <a:lstStyle/>
          <a:p>
            <a:fld id="{37D4CC3B-F538-9046-9995-49EE0C980241}" type="slidenum">
              <a:rPr lang="en-US" smtClean="0"/>
              <a:t>64</a:t>
            </a:fld>
            <a:endParaRPr lang="en-US" dirty="0"/>
          </a:p>
        </p:txBody>
      </p:sp>
      <p:sp>
        <p:nvSpPr>
          <p:cNvPr id="6" name="Content Placeholder 5">
            <a:extLst>
              <a:ext uri="{FF2B5EF4-FFF2-40B4-BE49-F238E27FC236}">
                <a16:creationId xmlns:a16="http://schemas.microsoft.com/office/drawing/2014/main" id="{E4E732D4-00ED-55F0-AFA1-05C1E3148904}"/>
              </a:ext>
            </a:extLst>
          </p:cNvPr>
          <p:cNvSpPr>
            <a:spLocks noGrp="1"/>
          </p:cNvSpPr>
          <p:nvPr>
            <p:ph idx="1"/>
          </p:nvPr>
        </p:nvSpPr>
        <p:spPr>
          <a:xfrm>
            <a:off x="984244" y="1596940"/>
            <a:ext cx="10369555" cy="4609550"/>
          </a:xfrm>
        </p:spPr>
        <p:txBody>
          <a:bodyPr>
            <a:normAutofit/>
          </a:bodyPr>
          <a:lstStyle/>
          <a:p>
            <a:pPr>
              <a:lnSpc>
                <a:spcPct val="100000"/>
              </a:lnSpc>
            </a:pPr>
            <a:r>
              <a:rPr lang="en-US" dirty="0"/>
              <a:t>FHWA “Asset Management for Operations” website </a:t>
            </a:r>
            <a:r>
              <a:rPr lang="en-US" dirty="0">
                <a:hlinkClick r:id="rId2"/>
              </a:rPr>
              <a:t>https://ops.fhwa.dot.gov/program_areas/ops-asset-mgmt.htm</a:t>
            </a:r>
            <a:r>
              <a:rPr lang="en-US" dirty="0"/>
              <a:t> </a:t>
            </a:r>
          </a:p>
          <a:p>
            <a:pPr>
              <a:lnSpc>
                <a:spcPct val="100000"/>
              </a:lnSpc>
            </a:pPr>
            <a:r>
              <a:rPr lang="en-US" dirty="0"/>
              <a:t>TSMO and asset management fact sheet </a:t>
            </a:r>
            <a:r>
              <a:rPr lang="en-US" dirty="0">
                <a:hlinkClick r:id="rId3"/>
              </a:rPr>
              <a:t>https://ops.fhwa.dot.gov/publications/fhwahop18094</a:t>
            </a:r>
            <a:r>
              <a:rPr lang="en-US" dirty="0"/>
              <a:t> </a:t>
            </a:r>
          </a:p>
          <a:p>
            <a:pPr>
              <a:lnSpc>
                <a:spcPct val="100000"/>
              </a:lnSpc>
            </a:pPr>
            <a:r>
              <a:rPr lang="en-US" dirty="0"/>
              <a:t>“Applying Transportation Asset Management to Traffic Signals: A Primer”</a:t>
            </a:r>
          </a:p>
          <a:p>
            <a:pPr marL="223838" indent="0">
              <a:lnSpc>
                <a:spcPct val="100000"/>
              </a:lnSpc>
              <a:buNone/>
            </a:pPr>
            <a:r>
              <a:rPr lang="en-US" dirty="0">
                <a:solidFill>
                  <a:srgbClr val="002060"/>
                </a:solidFill>
                <a:hlinkClick r:id="rId4">
                  <a:extLst>
                    <a:ext uri="{A12FA001-AC4F-418D-AE19-62706E023703}">
                      <ahyp:hlinkClr xmlns:ahyp="http://schemas.microsoft.com/office/drawing/2018/hyperlinkcolor" val="tx"/>
                    </a:ext>
                  </a:extLst>
                </a:hlinkClick>
              </a:rPr>
              <a:t>https://ops.fhwa.dot.gov/publications/fhwahop20048</a:t>
            </a:r>
            <a:r>
              <a:rPr lang="en-US" dirty="0">
                <a:solidFill>
                  <a:srgbClr val="002060"/>
                </a:solidFill>
              </a:rPr>
              <a:t> </a:t>
            </a:r>
          </a:p>
          <a:p>
            <a:pPr marL="223838" indent="-223838">
              <a:lnSpc>
                <a:spcPct val="100000"/>
              </a:lnSpc>
            </a:pPr>
            <a:r>
              <a:rPr lang="en-US" dirty="0"/>
              <a:t>“Applying Transportation Asset Management to Intelligent Transportation Systems Assets: A Primer”</a:t>
            </a:r>
          </a:p>
          <a:p>
            <a:pPr marL="223838" indent="0">
              <a:lnSpc>
                <a:spcPct val="100000"/>
              </a:lnSpc>
              <a:buNone/>
            </a:pPr>
            <a:r>
              <a:rPr lang="en-US" dirty="0">
                <a:solidFill>
                  <a:srgbClr val="002060"/>
                </a:solidFill>
                <a:hlinkClick r:id="rId5">
                  <a:extLst>
                    <a:ext uri="{A12FA001-AC4F-418D-AE19-62706E023703}">
                      <ahyp:hlinkClr xmlns:ahyp="http://schemas.microsoft.com/office/drawing/2018/hyperlinkcolor" val="tx"/>
                    </a:ext>
                  </a:extLst>
                </a:hlinkClick>
              </a:rPr>
              <a:t>https://ops.fhwa.dot.gov/publications/fhwahop20047</a:t>
            </a:r>
            <a:r>
              <a:rPr lang="en-US" dirty="0">
                <a:solidFill>
                  <a:srgbClr val="002060"/>
                </a:solidFill>
              </a:rPr>
              <a:t>  </a:t>
            </a:r>
          </a:p>
        </p:txBody>
      </p:sp>
      <p:sp>
        <p:nvSpPr>
          <p:cNvPr id="5" name="Title 4">
            <a:extLst>
              <a:ext uri="{FF2B5EF4-FFF2-40B4-BE49-F238E27FC236}">
                <a16:creationId xmlns:a16="http://schemas.microsoft.com/office/drawing/2014/main" id="{8CE57923-F42C-F5D2-FB90-DF693ACB65CB}"/>
              </a:ext>
            </a:extLst>
          </p:cNvPr>
          <p:cNvSpPr>
            <a:spLocks noGrp="1"/>
          </p:cNvSpPr>
          <p:nvPr>
            <p:ph type="title"/>
          </p:nvPr>
        </p:nvSpPr>
        <p:spPr>
          <a:xfrm>
            <a:off x="984244" y="636762"/>
            <a:ext cx="8997956" cy="504096"/>
          </a:xfrm>
        </p:spPr>
        <p:txBody>
          <a:bodyPr/>
          <a:lstStyle/>
          <a:p>
            <a:r>
              <a:rPr lang="en-US" sz="3600" dirty="0"/>
              <a:t>Resources (2/2)</a:t>
            </a:r>
          </a:p>
        </p:txBody>
      </p:sp>
    </p:spTree>
    <p:extLst>
      <p:ext uri="{BB962C8B-B14F-4D97-AF65-F5344CB8AC3E}">
        <p14:creationId xmlns:p14="http://schemas.microsoft.com/office/powerpoint/2010/main" val="323843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7</a:t>
            </a:fld>
            <a:endParaRPr lang="en-US" dirty="0"/>
          </a:p>
        </p:txBody>
      </p:sp>
      <p:sp>
        <p:nvSpPr>
          <p:cNvPr id="6" name="Content Placeholder 5"/>
          <p:cNvSpPr>
            <a:spLocks noGrp="1"/>
          </p:cNvSpPr>
          <p:nvPr>
            <p:ph idx="1"/>
          </p:nvPr>
        </p:nvSpPr>
        <p:spPr/>
        <p:txBody>
          <a:bodyPr>
            <a:normAutofit/>
          </a:bodyPr>
          <a:lstStyle/>
          <a:p>
            <a:pPr>
              <a:lnSpc>
                <a:spcPct val="100000"/>
              </a:lnSpc>
              <a:spcBef>
                <a:spcPts val="1200"/>
              </a:spcBef>
            </a:pPr>
            <a:r>
              <a:rPr lang="en-US" sz="2800" dirty="0"/>
              <a:t>TSMO includes hardware, software, equipment, and systems (i.e., assets that need to be managed):</a:t>
            </a:r>
          </a:p>
          <a:p>
            <a:pPr lvl="1">
              <a:lnSpc>
                <a:spcPct val="100000"/>
              </a:lnSpc>
              <a:spcBef>
                <a:spcPts val="1200"/>
              </a:spcBef>
            </a:pPr>
            <a:r>
              <a:rPr lang="en-US" sz="2400" dirty="0"/>
              <a:t>Operations infrastructure and systems are becoming increasingly prevalent and are vital to efficient, reliable mobility.</a:t>
            </a:r>
          </a:p>
          <a:p>
            <a:pPr lvl="1">
              <a:lnSpc>
                <a:spcPct val="100000"/>
              </a:lnSpc>
              <a:spcBef>
                <a:spcPts val="1200"/>
              </a:spcBef>
            </a:pPr>
            <a:r>
              <a:rPr lang="en-US" sz="2400" dirty="0"/>
              <a:t>Incorporating TSMO assets into asset management plans and procedures helps improve transportation system performance.</a:t>
            </a:r>
          </a:p>
          <a:p>
            <a:pPr lvl="1">
              <a:lnSpc>
                <a:spcPct val="100000"/>
              </a:lnSpc>
              <a:spcBef>
                <a:spcPts val="1200"/>
              </a:spcBef>
            </a:pPr>
            <a:r>
              <a:rPr lang="en-US" sz="2400" dirty="0"/>
              <a:t>TSMO experts can provide technical knowledge to plan for routine maintenance and replacement of assets.</a:t>
            </a:r>
            <a:endParaRPr lang="en-US" dirty="0"/>
          </a:p>
        </p:txBody>
      </p:sp>
      <p:sp>
        <p:nvSpPr>
          <p:cNvPr id="5" name="Title 4"/>
          <p:cNvSpPr>
            <a:spLocks noGrp="1"/>
          </p:cNvSpPr>
          <p:nvPr>
            <p:ph type="title"/>
          </p:nvPr>
        </p:nvSpPr>
        <p:spPr>
          <a:xfrm>
            <a:off x="908044" y="271588"/>
            <a:ext cx="9671056" cy="805604"/>
          </a:xfrm>
        </p:spPr>
        <p:txBody>
          <a:bodyPr/>
          <a:lstStyle/>
          <a:p>
            <a:pPr>
              <a:lnSpc>
                <a:spcPct val="100000"/>
              </a:lnSpc>
            </a:pPr>
            <a:r>
              <a:rPr lang="en-US" sz="3300" dirty="0"/>
              <a:t>Why TSMO Is Relevant to </a:t>
            </a:r>
            <a:br>
              <a:rPr lang="en-US" sz="3300" dirty="0"/>
            </a:br>
            <a:r>
              <a:rPr lang="en-US" sz="3300" dirty="0"/>
              <a:t>Asset Management (1/3)</a:t>
            </a:r>
          </a:p>
        </p:txBody>
      </p:sp>
    </p:spTree>
    <p:extLst>
      <p:ext uri="{BB962C8B-B14F-4D97-AF65-F5344CB8AC3E}">
        <p14:creationId xmlns:p14="http://schemas.microsoft.com/office/powerpoint/2010/main" val="277106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8</a:t>
            </a:fld>
            <a:endParaRPr lang="en-US" dirty="0"/>
          </a:p>
        </p:txBody>
      </p:sp>
      <p:sp>
        <p:nvSpPr>
          <p:cNvPr id="6" name="Content Placeholder 5"/>
          <p:cNvSpPr>
            <a:spLocks noGrp="1"/>
          </p:cNvSpPr>
          <p:nvPr>
            <p:ph idx="1"/>
          </p:nvPr>
        </p:nvSpPr>
        <p:spPr/>
        <p:txBody>
          <a:bodyPr>
            <a:normAutofit/>
          </a:bodyPr>
          <a:lstStyle/>
          <a:p>
            <a:pPr>
              <a:lnSpc>
                <a:spcPct val="100000"/>
              </a:lnSpc>
              <a:spcBef>
                <a:spcPts val="1200"/>
              </a:spcBef>
            </a:pPr>
            <a:r>
              <a:rPr lang="en-US" sz="2800" dirty="0"/>
              <a:t>TSMO can help extend the functional life of facilities and get the most value out of the existing infrastructure:</a:t>
            </a:r>
            <a:endParaRPr lang="en-US" sz="2800" dirty="0">
              <a:solidFill>
                <a:srgbClr val="FF0000"/>
              </a:solidFill>
            </a:endParaRPr>
          </a:p>
          <a:p>
            <a:pPr lvl="1">
              <a:lnSpc>
                <a:spcPct val="100000"/>
              </a:lnSpc>
              <a:spcBef>
                <a:spcPts val="1200"/>
              </a:spcBef>
            </a:pPr>
            <a:r>
              <a:rPr lang="en-US" sz="2400" dirty="0"/>
              <a:t>Can eliminate or delay the introduction of new roadway infrastructure and reduce the associated asset management burden</a:t>
            </a:r>
          </a:p>
          <a:p>
            <a:pPr>
              <a:lnSpc>
                <a:spcPct val="100000"/>
              </a:lnSpc>
              <a:spcBef>
                <a:spcPts val="1200"/>
              </a:spcBef>
            </a:pPr>
            <a:r>
              <a:rPr lang="en-US" sz="2800" dirty="0"/>
              <a:t>Capacity can be seen as an asset (in a general sense) to be managed.</a:t>
            </a:r>
          </a:p>
        </p:txBody>
      </p:sp>
      <p:sp>
        <p:nvSpPr>
          <p:cNvPr id="5" name="Title 4"/>
          <p:cNvSpPr>
            <a:spLocks noGrp="1"/>
          </p:cNvSpPr>
          <p:nvPr>
            <p:ph type="title"/>
          </p:nvPr>
        </p:nvSpPr>
        <p:spPr>
          <a:xfrm>
            <a:off x="984244" y="302309"/>
            <a:ext cx="8997956" cy="894380"/>
          </a:xfrm>
        </p:spPr>
        <p:txBody>
          <a:bodyPr/>
          <a:lstStyle/>
          <a:p>
            <a:pPr>
              <a:lnSpc>
                <a:spcPct val="100000"/>
              </a:lnSpc>
            </a:pPr>
            <a:r>
              <a:rPr lang="en-US" sz="3300" dirty="0"/>
              <a:t>Why TSMO Is Relevant to </a:t>
            </a:r>
            <a:br>
              <a:rPr lang="en-US" sz="3300" dirty="0"/>
            </a:br>
            <a:r>
              <a:rPr lang="en-US" sz="3300" dirty="0"/>
              <a:t>Asset Management (2/3)</a:t>
            </a:r>
          </a:p>
        </p:txBody>
      </p:sp>
    </p:spTree>
    <p:extLst>
      <p:ext uri="{BB962C8B-B14F-4D97-AF65-F5344CB8AC3E}">
        <p14:creationId xmlns:p14="http://schemas.microsoft.com/office/powerpoint/2010/main" val="296996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4CC3B-F538-9046-9995-49EE0C980241}" type="slidenum">
              <a:rPr lang="en-US" smtClean="0"/>
              <a:t>9</a:t>
            </a:fld>
            <a:endParaRPr lang="en-US" dirty="0"/>
          </a:p>
        </p:txBody>
      </p:sp>
      <p:sp>
        <p:nvSpPr>
          <p:cNvPr id="6" name="Content Placeholder 5"/>
          <p:cNvSpPr>
            <a:spLocks noGrp="1"/>
          </p:cNvSpPr>
          <p:nvPr>
            <p:ph idx="1"/>
          </p:nvPr>
        </p:nvSpPr>
        <p:spPr/>
        <p:txBody>
          <a:bodyPr>
            <a:normAutofit/>
          </a:bodyPr>
          <a:lstStyle/>
          <a:p>
            <a:pPr>
              <a:lnSpc>
                <a:spcPct val="100000"/>
              </a:lnSpc>
              <a:spcBef>
                <a:spcPts val="1200"/>
              </a:spcBef>
            </a:pPr>
            <a:r>
              <a:rPr lang="en-US" sz="2800" dirty="0"/>
              <a:t>State and local agencies benefit by knowing about the current and historical performance of TSMO assets. </a:t>
            </a:r>
          </a:p>
          <a:p>
            <a:pPr>
              <a:lnSpc>
                <a:spcPct val="100000"/>
              </a:lnSpc>
              <a:spcBef>
                <a:spcPts val="1200"/>
              </a:spcBef>
            </a:pPr>
            <a:r>
              <a:rPr lang="en-US" sz="2800" dirty="0"/>
              <a:t>An agency can reduce risk by avoiding unreliable technology that has a history of premature failure.</a:t>
            </a:r>
          </a:p>
          <a:p>
            <a:pPr>
              <a:lnSpc>
                <a:spcPct val="100000"/>
              </a:lnSpc>
              <a:spcBef>
                <a:spcPts val="1200"/>
              </a:spcBef>
            </a:pPr>
            <a:r>
              <a:rPr lang="en-US" sz="2800" dirty="0"/>
              <a:t>TSMO can help asset managers better address real-time operations by answering questions that help prioritize, coordinate, and facilitate maintenance and project development.</a:t>
            </a:r>
          </a:p>
        </p:txBody>
      </p:sp>
      <p:sp>
        <p:nvSpPr>
          <p:cNvPr id="5" name="Title 4"/>
          <p:cNvSpPr>
            <a:spLocks noGrp="1"/>
          </p:cNvSpPr>
          <p:nvPr>
            <p:ph type="title"/>
          </p:nvPr>
        </p:nvSpPr>
        <p:spPr>
          <a:xfrm>
            <a:off x="984244" y="313710"/>
            <a:ext cx="8997956" cy="894380"/>
          </a:xfrm>
        </p:spPr>
        <p:txBody>
          <a:bodyPr/>
          <a:lstStyle/>
          <a:p>
            <a:pPr>
              <a:lnSpc>
                <a:spcPct val="100000"/>
              </a:lnSpc>
            </a:pPr>
            <a:r>
              <a:rPr lang="en-US" sz="3300" dirty="0"/>
              <a:t>Why TSMO Is Relevant to </a:t>
            </a:r>
            <a:br>
              <a:rPr lang="en-US" sz="3300" dirty="0"/>
            </a:br>
            <a:r>
              <a:rPr lang="en-US" sz="3300" dirty="0"/>
              <a:t>Asset Management (3/3)</a:t>
            </a:r>
          </a:p>
        </p:txBody>
      </p:sp>
    </p:spTree>
    <p:extLst>
      <p:ext uri="{BB962C8B-B14F-4D97-AF65-F5344CB8AC3E}">
        <p14:creationId xmlns:p14="http://schemas.microsoft.com/office/powerpoint/2010/main" val="1838521620"/>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206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WFubmluZ2E8L1VzZXJOYW1lPjxEYXRlVGltZT4xLzIxLzIwMjEgNzozNTozOCBQTTwvRGF0ZVRpbWU+PExhYmVsU3RyaW5nPlVucmVzdHJpY3RlZDwvTGFiZWxTdHJpbmc+PC9pdGVtPjwvbGFiZWxIaXN0b3J5Pg==</Value>
</WrappedLabelHistor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25146914-7AD0-41AD-8BC1-A22F0D827B58}">
  <ds:schemaRefs>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ED261E1-EDDF-4274-84B0-848354A76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0B2EF3D-9539-460A-9CD0-BE0CD508E248}">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794AD8BF-D9CD-4061-93D1-63F61478C23A}">
  <ds:schemaRefs>
    <ds:schemaRef ds:uri="http://schemas.microsoft.com/sharepoint/v3/contenttype/forms"/>
  </ds:schemaRefs>
</ds:datastoreItem>
</file>

<file path=customXml/itemProps5.xml><?xml version="1.0" encoding="utf-8"?>
<ds:datastoreItem xmlns:ds="http://schemas.openxmlformats.org/officeDocument/2006/customXml" ds:itemID="{78BDBE41-954E-4C1E-9D00-F11D758E3F9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11763</TotalTime>
  <Words>11359</Words>
  <Application>Microsoft Office PowerPoint</Application>
  <PresentationFormat>Widescreen</PresentationFormat>
  <Paragraphs>847</Paragraphs>
  <Slides>64</Slides>
  <Notes>62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64</vt:i4>
      </vt:variant>
    </vt:vector>
  </HeadingPairs>
  <TitlesOfParts>
    <vt:vector size="75" baseType="lpstr">
      <vt:lpstr>Arial</vt:lpstr>
      <vt:lpstr>Arial Black</vt:lpstr>
      <vt:lpstr>Calibri</vt:lpstr>
      <vt:lpstr>Calibri Light</vt:lpstr>
      <vt:lpstr>Franklin Gothic Demi</vt:lpstr>
      <vt:lpstr>Helvetica Neue</vt:lpstr>
      <vt:lpstr>Roboto Slab</vt:lpstr>
      <vt:lpstr>Segoe UI</vt:lpstr>
      <vt:lpstr>Wingdings</vt:lpstr>
      <vt:lpstr>Office Theme</vt:lpstr>
      <vt:lpstr>1_Custom Design</vt:lpstr>
      <vt:lpstr>Connecting TSMO and Asset Management</vt:lpstr>
      <vt:lpstr>Disclaimer</vt:lpstr>
      <vt:lpstr>Executive Summary</vt:lpstr>
      <vt:lpstr>Transportation World Is Changing</vt:lpstr>
      <vt:lpstr>How Are State Departments of Transportation (DOT) Responding?</vt:lpstr>
      <vt:lpstr>Asset Management and TSMO Have Common Goals and Approaches</vt:lpstr>
      <vt:lpstr>Why TSMO Is Relevant to  Asset Management (1/3)</vt:lpstr>
      <vt:lpstr>Why TSMO Is Relevant to  Asset Management (2/3)</vt:lpstr>
      <vt:lpstr>Why TSMO Is Relevant to  Asset Management (3/3)</vt:lpstr>
      <vt:lpstr>Why Asset Management  Is Relevant for TSMO</vt:lpstr>
      <vt:lpstr>Take Action</vt:lpstr>
      <vt:lpstr>End of Executive Summary</vt:lpstr>
      <vt:lpstr>Presentation Goals</vt:lpstr>
      <vt:lpstr>Presentation Overview</vt:lpstr>
      <vt:lpstr>What Is TSMO?</vt:lpstr>
      <vt:lpstr>Definition of TSMO</vt:lpstr>
      <vt:lpstr>Characteristics of TSMO</vt:lpstr>
      <vt:lpstr>Examples of TSMO Strategies</vt:lpstr>
      <vt:lpstr>Incident/Event Management Strategies</vt:lpstr>
      <vt:lpstr>Traffic Management Strategies</vt:lpstr>
      <vt:lpstr>Demand Management Strategies</vt:lpstr>
      <vt:lpstr>TSMO Is a “Way of Thinking” That Supports State Departments of Transportation’s (DOTs’) Missions</vt:lpstr>
      <vt:lpstr>TSMO Supports Many  State and Local DOT Goals </vt:lpstr>
      <vt:lpstr>Example TSMO Strategies That Support Transportation Agency Goals</vt:lpstr>
      <vt:lpstr>TSMO State of the Practice</vt:lpstr>
      <vt:lpstr>Resources on TSMO</vt:lpstr>
      <vt:lpstr>Connecting TSMO and Asset Management Overview</vt:lpstr>
      <vt:lpstr>Why TSMO Matters to Asset Management (1/4)</vt:lpstr>
      <vt:lpstr>Why TSMO Matters to Asset Management (2/4)</vt:lpstr>
      <vt:lpstr>Why TSMO Matters to Asset Management (3/4)</vt:lpstr>
      <vt:lpstr>Why TSMO Matters to Asset Management (4/4)</vt:lpstr>
      <vt:lpstr>Why Asset Management Matters for TSMO</vt:lpstr>
      <vt:lpstr>Opportunities for Collaboration</vt:lpstr>
      <vt:lpstr>TSMO and Asset Management Have Common Goals and Approaches</vt:lpstr>
      <vt:lpstr>Opportunities for Collaboration (1/2)</vt:lpstr>
      <vt:lpstr>Opportunities for Collaboration (2/2)</vt:lpstr>
      <vt:lpstr>Examples of Collaboration Between TSMO and Asset Management </vt:lpstr>
      <vt:lpstr>Oregon Department of Transportation (DOT) (1/2)</vt:lpstr>
      <vt:lpstr>Oregon Department of Transportation (2/2)</vt:lpstr>
      <vt:lpstr>Nevada DOT (NDOT) (1/3)</vt:lpstr>
      <vt:lpstr>Nevada Department of Transportation (2/3)</vt:lpstr>
      <vt:lpstr>Nevada Department of Transportation (3/3)</vt:lpstr>
      <vt:lpstr>Connecticut Department of Transportation (CTDOT) (1/2)</vt:lpstr>
      <vt:lpstr>Connecticut Department of Transportation (2/2)</vt:lpstr>
      <vt:lpstr>Utah Department of Transportation (UDOT) (1/3)  </vt:lpstr>
      <vt:lpstr>Utah Department of Transportation (2/3) </vt:lpstr>
      <vt:lpstr>Utah Department of Transportation (3/3)</vt:lpstr>
      <vt:lpstr>New Jersey Department of Transportation (NJDOT) (1/2)  </vt:lpstr>
      <vt:lpstr>New Jersey Department of Transportation (2/2)  </vt:lpstr>
      <vt:lpstr>Minnesota Department of Transportation (1/2)</vt:lpstr>
      <vt:lpstr>Minnesota Department of Transportation (2/2)</vt:lpstr>
      <vt:lpstr>California Department of Transportation (Caltrans) (1/2)</vt:lpstr>
      <vt:lpstr>California Department of Transportation (2/2)</vt:lpstr>
      <vt:lpstr>Overcoming Challenges</vt:lpstr>
      <vt:lpstr>Potential Challenges…and Solutions (1/5)</vt:lpstr>
      <vt:lpstr>Potential Challenges…and Solutions (2/5)</vt:lpstr>
      <vt:lpstr>Potential Challenges…and Solutions (3/5)</vt:lpstr>
      <vt:lpstr>Potential Challenges…and Solutions (4/5)</vt:lpstr>
      <vt:lpstr>Potential Challenges…and Solutions (5/5)</vt:lpstr>
      <vt:lpstr>Next Steps</vt:lpstr>
      <vt:lpstr>Potential Short-Term Actions</vt:lpstr>
      <vt:lpstr>Potential Long-Term Actions</vt:lpstr>
      <vt:lpstr>Resources (1/2)</vt:lpstr>
      <vt:lpstr>Resources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TSMO and Asset Management</dc:title>
  <dc:creator>FHWA</dc:creator>
  <cp:lastModifiedBy>Bauer, Jocelyn K. [US-US]</cp:lastModifiedBy>
  <cp:revision>572</cp:revision>
  <cp:lastPrinted>2020-11-17T18:55:35Z</cp:lastPrinted>
  <dcterms:created xsi:type="dcterms:W3CDTF">2020-11-17T15:20:11Z</dcterms:created>
  <dcterms:modified xsi:type="dcterms:W3CDTF">2023-03-28T21:21:53Z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0a958911-0b51-4cd7-8a52-5fb4774f6fe7</vt:lpwstr>
  </property>
  <property fmtid="{D5CDD505-2E9C-101B-9397-08002B2CF9AE}" pid="3" name="bjSaver">
    <vt:lpwstr>nTZIZikKtGi03X0C48Q2AA8QXsSHzaW5</vt:lpwstr>
  </property>
  <property fmtid="{D5CDD505-2E9C-101B-9397-08002B2CF9AE}" pid="4" name="bjDocumentSecurityLabel">
    <vt:lpwstr>Unrestricted</vt:lpwstr>
  </property>
  <property fmtid="{D5CDD505-2E9C-101B-9397-08002B2CF9AE}" pid="5" name="bjLabelHistoryID">
    <vt:lpwstr>{20B2EF3D-9539-460A-9CD0-BE0CD508E248}</vt:lpwstr>
  </property>
  <property fmtid="{D5CDD505-2E9C-101B-9397-08002B2CF9AE}" pid="6"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MSIP_Label_c968a81f-7ed4-4faa-9408-9652e001dd96_Enabled">
    <vt:lpwstr>true</vt:lpwstr>
  </property>
  <property fmtid="{D5CDD505-2E9C-101B-9397-08002B2CF9AE}" pid="9" name="MSIP_Label_c968a81f-7ed4-4faa-9408-9652e001dd96_SetDate">
    <vt:lpwstr>2022-11-20T21:29:54Z</vt:lpwstr>
  </property>
  <property fmtid="{D5CDD505-2E9C-101B-9397-08002B2CF9AE}" pid="10" name="MSIP_Label_c968a81f-7ed4-4faa-9408-9652e001dd96_Method">
    <vt:lpwstr>Standard</vt:lpwstr>
  </property>
  <property fmtid="{D5CDD505-2E9C-101B-9397-08002B2CF9AE}" pid="11" name="MSIP_Label_c968a81f-7ed4-4faa-9408-9652e001dd96_Name">
    <vt:lpwstr>Unrestricted</vt:lpwstr>
  </property>
  <property fmtid="{D5CDD505-2E9C-101B-9397-08002B2CF9AE}" pid="12" name="MSIP_Label_c968a81f-7ed4-4faa-9408-9652e001dd96_SiteId">
    <vt:lpwstr>b64da4ac-e800-4cfc-8931-e607f720a1b8</vt:lpwstr>
  </property>
  <property fmtid="{D5CDD505-2E9C-101B-9397-08002B2CF9AE}" pid="13" name="MSIP_Label_c968a81f-7ed4-4faa-9408-9652e001dd96_ActionId">
    <vt:lpwstr>0b3940a6-1c7a-4d00-b230-e789678c85bb</vt:lpwstr>
  </property>
  <property fmtid="{D5CDD505-2E9C-101B-9397-08002B2CF9AE}" pid="14" name="MSIP_Label_c968a81f-7ed4-4faa-9408-9652e001dd96_ContentBits">
    <vt:lpwstr>0</vt:lpwstr>
  </property>
</Properties>
</file>