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diagrams/data2.xml" ContentType="application/vnd.openxmlformats-officedocument.drawingml.diagramData+xml"/>
  <Override PartName="/ppt/diagrams/data1.xml" ContentType="application/vnd.openxmlformats-officedocument.drawingml.diagramData+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9.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6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52.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5.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2.xml" ContentType="application/vnd.openxmlformats-officedocument.customXmlProperties+xml"/>
  <Override PartName="/customXml/itemProps1.xml" ContentType="application/vnd.openxmlformats-officedocument.customXmlPropertie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4.xml" ContentType="application/vnd.openxmlformats-officedocument.customXmlProperties+xml"/>
  <Override PartName="/customXml/itemProps3.xml" ContentType="application/vnd.openxmlformats-officedocument.customXml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3"/>
    <p:sldMasterId id="2147483686" r:id="rId4"/>
    <p:sldMasterId id="2147483672" r:id="rId5"/>
  </p:sldMasterIdLst>
  <p:notesMasterIdLst>
    <p:notesMasterId r:id="rId72"/>
  </p:notesMasterIdLst>
  <p:handoutMasterIdLst>
    <p:handoutMasterId r:id="rId73"/>
  </p:handoutMasterIdLst>
  <p:sldIdLst>
    <p:sldId id="259" r:id="rId6"/>
    <p:sldId id="261" r:id="rId7"/>
    <p:sldId id="356" r:id="rId8"/>
    <p:sldId id="361" r:id="rId9"/>
    <p:sldId id="382" r:id="rId10"/>
    <p:sldId id="345" r:id="rId11"/>
    <p:sldId id="381" r:id="rId12"/>
    <p:sldId id="347" r:id="rId13"/>
    <p:sldId id="357" r:id="rId14"/>
    <p:sldId id="362" r:id="rId15"/>
    <p:sldId id="358" r:id="rId16"/>
    <p:sldId id="262" r:id="rId17"/>
    <p:sldId id="270" r:id="rId18"/>
    <p:sldId id="363" r:id="rId19"/>
    <p:sldId id="364" r:id="rId20"/>
    <p:sldId id="263" r:id="rId21"/>
    <p:sldId id="278" r:id="rId22"/>
    <p:sldId id="383" r:id="rId23"/>
    <p:sldId id="279" r:id="rId24"/>
    <p:sldId id="384" r:id="rId25"/>
    <p:sldId id="385" r:id="rId26"/>
    <p:sldId id="386" r:id="rId27"/>
    <p:sldId id="280" r:id="rId28"/>
    <p:sldId id="387" r:id="rId29"/>
    <p:sldId id="282" r:id="rId30"/>
    <p:sldId id="283" r:id="rId31"/>
    <p:sldId id="284" r:id="rId32"/>
    <p:sldId id="264" r:id="rId33"/>
    <p:sldId id="274" r:id="rId34"/>
    <p:sldId id="325" r:id="rId35"/>
    <p:sldId id="326" r:id="rId36"/>
    <p:sldId id="350" r:id="rId37"/>
    <p:sldId id="351" r:id="rId38"/>
    <p:sldId id="276" r:id="rId39"/>
    <p:sldId id="335" r:id="rId40"/>
    <p:sldId id="266" r:id="rId41"/>
    <p:sldId id="360" r:id="rId42"/>
    <p:sldId id="390" r:id="rId43"/>
    <p:sldId id="391" r:id="rId44"/>
    <p:sldId id="392" r:id="rId45"/>
    <p:sldId id="380" r:id="rId46"/>
    <p:sldId id="338" r:id="rId47"/>
    <p:sldId id="340" r:id="rId48"/>
    <p:sldId id="342" r:id="rId49"/>
    <p:sldId id="341" r:id="rId50"/>
    <p:sldId id="389" r:id="rId51"/>
    <p:sldId id="343" r:id="rId52"/>
    <p:sldId id="323" r:id="rId53"/>
    <p:sldId id="374" r:id="rId54"/>
    <p:sldId id="375" r:id="rId55"/>
    <p:sldId id="376" r:id="rId56"/>
    <p:sldId id="377" r:id="rId57"/>
    <p:sldId id="378" r:id="rId58"/>
    <p:sldId id="379" r:id="rId59"/>
    <p:sldId id="371" r:id="rId60"/>
    <p:sldId id="349" r:id="rId61"/>
    <p:sldId id="354" r:id="rId62"/>
    <p:sldId id="388" r:id="rId63"/>
    <p:sldId id="267" r:id="rId64"/>
    <p:sldId id="330" r:id="rId65"/>
    <p:sldId id="329" r:id="rId66"/>
    <p:sldId id="268" r:id="rId67"/>
    <p:sldId id="331" r:id="rId68"/>
    <p:sldId id="332" r:id="rId69"/>
    <p:sldId id="320" r:id="rId70"/>
    <p:sldId id="317" r:id="rId7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Pat Noyes" initials="PN" lastIdx="48" clrIdx="7">
    <p:extLst>
      <p:ext uri="{19B8F6BF-5375-455C-9EA6-DF929625EA0E}">
        <p15:presenceInfo xmlns:p15="http://schemas.microsoft.com/office/powerpoint/2012/main" userId="c215523d0e6c5f43" providerId="Windows Live"/>
      </p:ext>
    </p:extLst>
  </p:cmAuthor>
  <p:cmAuthor id="1" name="Victoria Martinez" initials="MV(" lastIdx="1" clrIdx="4">
    <p:extLst>
      <p:ext uri="{19B8F6BF-5375-455C-9EA6-DF929625EA0E}">
        <p15:presenceInfo xmlns:p15="http://schemas.microsoft.com/office/powerpoint/2012/main" userId="Victoria Martinez" providerId="None"/>
      </p:ext>
    </p:extLst>
  </p:cmAuthor>
  <p:cmAuthor id="8" name="Neuner, Michelle L. [US-US]" initials="NML[" lastIdx="3" clrIdx="8">
    <p:extLst>
      <p:ext uri="{19B8F6BF-5375-455C-9EA6-DF929625EA0E}">
        <p15:presenceInfo xmlns:p15="http://schemas.microsoft.com/office/powerpoint/2012/main" userId="S-1-5-21-727274380-931424960-1827182208-1244247" providerId="AD"/>
      </p:ext>
    </p:extLst>
  </p:cmAuthor>
  <p:cmAuthor id="9" name="Bauer, Jocelyn K. [US-US]" initials="BJK[" lastIdx="10" clrIdx="9">
    <p:extLst>
      <p:ext uri="{19B8F6BF-5375-455C-9EA6-DF929625EA0E}">
        <p15:presenceInfo xmlns:p15="http://schemas.microsoft.com/office/powerpoint/2012/main" userId="S-1-5-21-727274380-931424960-1827182208-77606" providerId="AD"/>
      </p:ext>
    </p:extLst>
  </p:cmAuthor>
  <p:cmAuthor id="3" name="tas" initials="TS" lastIdx="94" clrIdx="2">
    <p:extLst>
      <p:ext uri="{19B8F6BF-5375-455C-9EA6-DF929625EA0E}">
        <p15:presenceInfo xmlns:p15="http://schemas.microsoft.com/office/powerpoint/2012/main" userId="tas" providerId="None"/>
      </p:ext>
    </p:extLst>
  </p:cmAuthor>
  <p:cmAuthor id="10" name="Gregory, Joseph (FHWA)" initials="GJ( [2]" lastIdx="35" clrIdx="10">
    <p:extLst>
      <p:ext uri="{19B8F6BF-5375-455C-9EA6-DF929625EA0E}">
        <p15:presenceInfo xmlns:p15="http://schemas.microsoft.com/office/powerpoint/2012/main" userId="S::Joseph.Gregory@ad.dot.gov::b1cb4778-47bc-43b6-a9b0-f05e6d0c0c55" providerId="AD"/>
      </p:ext>
    </p:extLst>
  </p:cmAuthor>
  <p:cmAuthor id="4" name="Gregory, Joseph (FHWA)" initials="GJ(" lastIdx="70" clrIdx="1">
    <p:extLst>
      <p:ext uri="{19B8F6BF-5375-455C-9EA6-DF929625EA0E}">
        <p15:presenceInfo xmlns:p15="http://schemas.microsoft.com/office/powerpoint/2012/main" userId="S-1-5-21-982035342-1880134254-310265210-54904" providerId="AD"/>
      </p:ext>
    </p:extLst>
  </p:cmAuthor>
  <p:cmAuthor id="11" name="Abad, Atefeh" initials="AA" lastIdx="18" clrIdx="11">
    <p:extLst>
      <p:ext uri="{19B8F6BF-5375-455C-9EA6-DF929625EA0E}">
        <p15:presenceInfo xmlns:p15="http://schemas.microsoft.com/office/powerpoint/2012/main" userId="S::Atefeh.Abad@atkinsglobal.com::5af3f692-471f-45e0-99ed-47341652e177" providerId="AD"/>
      </p:ext>
    </p:extLst>
  </p:cmAuthor>
  <p:cmAuthor id="5" name="Blizzard, Katherine [US-US]" initials="BK[" lastIdx="17" clrIdx="5">
    <p:extLst>
      <p:ext uri="{19B8F6BF-5375-455C-9EA6-DF929625EA0E}">
        <p15:presenceInfo xmlns:p15="http://schemas.microsoft.com/office/powerpoint/2012/main" userId="S-1-5-21-727274380-931424960-1827182208-1516731" providerId="AD"/>
      </p:ext>
    </p:extLst>
  </p:cmAuthor>
  <p:cmAuthor id="12" name="Bauer, Jocelyn K. [US-US]" initials="BJK[U" lastIdx="79" clrIdx="12">
    <p:extLst>
      <p:ext uri="{19B8F6BF-5375-455C-9EA6-DF929625EA0E}">
        <p15:presenceInfo xmlns:p15="http://schemas.microsoft.com/office/powerpoint/2012/main" userId="S::bauerjoc@leidos.com::d5feee51-d3eb-4a2d-bdb1-aea057722499" providerId="AD"/>
      </p:ext>
    </p:extLst>
  </p:cmAuthor>
  <p:cmAuthor id="6" name="Hunt, Jim (FHWA)" initials="HJ(" lastIdx="8" clrIdx="6">
    <p:extLst>
      <p:ext uri="{19B8F6BF-5375-455C-9EA6-DF929625EA0E}">
        <p15:presenceInfo xmlns:p15="http://schemas.microsoft.com/office/powerpoint/2012/main" userId="S-1-5-21-982035342-1880134254-310265210-118801" providerId="AD"/>
      </p:ext>
    </p:extLst>
  </p:cmAuthor>
  <p:cmAuthor id="13" name="Holman, Ryan CTR (FHWA)" initials="HRC(" lastIdx="46" clrIdx="13">
    <p:extLst>
      <p:ext uri="{19B8F6BF-5375-455C-9EA6-DF929625EA0E}">
        <p15:presenceInfo xmlns:p15="http://schemas.microsoft.com/office/powerpoint/2012/main" userId="S::ryan.holman.ctr@ad.dot.gov::0fc017ee-e4ab-43f4-9808-8d60bc93e0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E3DE"/>
    <a:srgbClr val="FFEBDF"/>
    <a:srgbClr val="D02800"/>
    <a:srgbClr val="F62F00"/>
    <a:srgbClr val="FFCFAF"/>
    <a:srgbClr val="FFF2EA"/>
    <a:srgbClr val="FF6600"/>
    <a:srgbClr val="CFD8E3"/>
    <a:srgbClr val="516A89"/>
    <a:srgbClr val="B9C6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34" autoAdjust="0"/>
    <p:restoredTop sz="63754" autoAdjust="0"/>
  </p:normalViewPr>
  <p:slideViewPr>
    <p:cSldViewPr snapToGrid="0" snapToObjects="1">
      <p:cViewPr varScale="1">
        <p:scale>
          <a:sx n="44" d="100"/>
          <a:sy n="44" d="100"/>
        </p:scale>
        <p:origin x="1315" y="58"/>
      </p:cViewPr>
      <p:guideLst/>
    </p:cSldViewPr>
  </p:slideViewPr>
  <p:notesTextViewPr>
    <p:cViewPr>
      <p:scale>
        <a:sx n="125" d="100"/>
        <a:sy n="125" d="100"/>
      </p:scale>
      <p:origin x="0" y="0"/>
    </p:cViewPr>
  </p:notesTextViewPr>
  <p:sorterViewPr>
    <p:cViewPr>
      <p:scale>
        <a:sx n="75" d="100"/>
        <a:sy n="75" d="100"/>
      </p:scale>
      <p:origin x="0" y="-1267"/>
    </p:cViewPr>
  </p:sorterViewPr>
  <p:notesViewPr>
    <p:cSldViewPr snapToGrid="0" snapToObjects="1">
      <p:cViewPr varScale="1">
        <p:scale>
          <a:sx n="63" d="100"/>
          <a:sy n="63" d="100"/>
        </p:scale>
        <p:origin x="2658"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commentAuthors" Target="commentAuthors.xml"/><Relationship Id="rId79" Type="http://schemas.openxmlformats.org/officeDocument/2006/relationships/customXml" Target="../customXml/item3.xml"/><Relationship Id="rId5" Type="http://schemas.openxmlformats.org/officeDocument/2006/relationships/slideMaster" Target="slideMasters/slideMaster3.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notesMaster" Target="notesMasters/notesMaster1.xml"/><Relationship Id="rId80" Type="http://schemas.openxmlformats.org/officeDocument/2006/relationships/customXml" Target="../customXml/item4.xml"/><Relationship Id="rId3" Type="http://schemas.openxmlformats.org/officeDocument/2006/relationships/slideMaster" Target="slideMasters/slideMaster1.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handoutMaster" Target="handoutMasters/handoutMaster1.xml"/><Relationship Id="rId78" Type="http://schemas.openxmlformats.org/officeDocument/2006/relationships/tableStyles" Target="tableStyles.xml"/><Relationship Id="rId81" Type="http://schemas.openxmlformats.org/officeDocument/2006/relationships/customXml" Target="../customXml/item5.xml"/><Relationship Id="rId4" Type="http://schemas.openxmlformats.org/officeDocument/2006/relationships/slideMaster" Target="slideMasters/slideMaster2.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2FA05F-F120-44FA-BFFE-DE7F5D1D3E24}" type="doc">
      <dgm:prSet loTypeId="urn:microsoft.com/office/officeart/2008/layout/VerticalCurvedList" loCatId="list" qsTypeId="urn:microsoft.com/office/officeart/2005/8/quickstyle/simple1" qsCatId="simple" csTypeId="urn:microsoft.com/office/officeart/2005/8/colors/accent5_2" csCatId="accent5" phldr="1"/>
      <dgm:spPr/>
      <dgm:t>
        <a:bodyPr/>
        <a:lstStyle/>
        <a:p>
          <a:endParaRPr lang="en-US"/>
        </a:p>
      </dgm:t>
    </dgm:pt>
    <dgm:pt modelId="{820F9E6B-C07E-4F52-A1E2-B09AA4BFDBD9}">
      <dgm:prSet/>
      <dgm:spPr>
        <a:solidFill>
          <a:srgbClr val="D02800"/>
        </a:solidFill>
      </dgm:spPr>
      <dgm:t>
        <a:bodyPr/>
        <a:lstStyle/>
        <a:p>
          <a:pPr rtl="0"/>
          <a:r>
            <a:rPr lang="en-US" b="1" dirty="0">
              <a:solidFill>
                <a:schemeClr val="bg1"/>
              </a:solidFill>
            </a:rPr>
            <a:t>Reduced congestion</a:t>
          </a:r>
        </a:p>
      </dgm:t>
    </dgm:pt>
    <dgm:pt modelId="{93A58B2D-A398-4B7E-BB60-5D8BAABB2E8B}" type="parTrans" cxnId="{A5B4405D-4CBC-479B-9561-C25C53882A3D}">
      <dgm:prSet/>
      <dgm:spPr/>
      <dgm:t>
        <a:bodyPr/>
        <a:lstStyle/>
        <a:p>
          <a:endParaRPr lang="en-US" b="1">
            <a:solidFill>
              <a:schemeClr val="bg1"/>
            </a:solidFill>
          </a:endParaRPr>
        </a:p>
      </dgm:t>
    </dgm:pt>
    <dgm:pt modelId="{8C6337EA-73E2-40CF-8E3F-8AF1D7708F07}" type="sibTrans" cxnId="{A5B4405D-4CBC-479B-9561-C25C53882A3D}">
      <dgm:prSet/>
      <dgm:spPr/>
      <dgm:t>
        <a:bodyPr/>
        <a:lstStyle/>
        <a:p>
          <a:endParaRPr lang="en-US" b="1">
            <a:solidFill>
              <a:schemeClr val="bg1"/>
            </a:solidFill>
          </a:endParaRPr>
        </a:p>
      </dgm:t>
    </dgm:pt>
    <dgm:pt modelId="{C4EF04C6-4C46-493B-BBB0-169C25112F8D}">
      <dgm:prSet/>
      <dgm:spPr>
        <a:solidFill>
          <a:srgbClr val="D02800"/>
        </a:solidFill>
      </dgm:spPr>
      <dgm:t>
        <a:bodyPr/>
        <a:lstStyle/>
        <a:p>
          <a:pPr rtl="0"/>
          <a:r>
            <a:rPr lang="en-US" b="1" dirty="0">
              <a:solidFill>
                <a:schemeClr val="bg1"/>
              </a:solidFill>
            </a:rPr>
            <a:t>Smoother and more reliable traffic flow</a:t>
          </a:r>
        </a:p>
      </dgm:t>
    </dgm:pt>
    <dgm:pt modelId="{8856EBA3-869C-428B-9E10-7C8C92BA2C71}" type="parTrans" cxnId="{05ADB8AF-7AB2-4CFA-8627-552A1A218619}">
      <dgm:prSet/>
      <dgm:spPr/>
      <dgm:t>
        <a:bodyPr/>
        <a:lstStyle/>
        <a:p>
          <a:endParaRPr lang="en-US" b="1">
            <a:solidFill>
              <a:schemeClr val="bg1"/>
            </a:solidFill>
          </a:endParaRPr>
        </a:p>
      </dgm:t>
    </dgm:pt>
    <dgm:pt modelId="{C9D5845D-E240-4389-90BC-CF2F1655BB63}" type="sibTrans" cxnId="{05ADB8AF-7AB2-4CFA-8627-552A1A218619}">
      <dgm:prSet/>
      <dgm:spPr/>
      <dgm:t>
        <a:bodyPr/>
        <a:lstStyle/>
        <a:p>
          <a:endParaRPr lang="en-US" b="1">
            <a:solidFill>
              <a:schemeClr val="bg1"/>
            </a:solidFill>
          </a:endParaRPr>
        </a:p>
      </dgm:t>
    </dgm:pt>
    <dgm:pt modelId="{25A15FCD-59D0-423C-9DD3-A4D2BC15C78D}">
      <dgm:prSet/>
      <dgm:spPr>
        <a:solidFill>
          <a:srgbClr val="D02800"/>
        </a:solidFill>
      </dgm:spPr>
      <dgm:t>
        <a:bodyPr/>
        <a:lstStyle/>
        <a:p>
          <a:pPr rtl="0"/>
          <a:r>
            <a:rPr lang="en-US" b="1" dirty="0">
              <a:solidFill>
                <a:schemeClr val="bg1"/>
              </a:solidFill>
            </a:rPr>
            <a:t>Improved safety</a:t>
          </a:r>
        </a:p>
      </dgm:t>
    </dgm:pt>
    <dgm:pt modelId="{41F10322-9C33-4EA8-972B-44CC9A5CF0F6}" type="parTrans" cxnId="{A5389268-B4C7-46D5-85C6-3F57E50C311D}">
      <dgm:prSet/>
      <dgm:spPr/>
      <dgm:t>
        <a:bodyPr/>
        <a:lstStyle/>
        <a:p>
          <a:endParaRPr lang="en-US" b="1">
            <a:solidFill>
              <a:schemeClr val="bg1"/>
            </a:solidFill>
          </a:endParaRPr>
        </a:p>
      </dgm:t>
    </dgm:pt>
    <dgm:pt modelId="{B919F580-EEA6-4850-A7FE-74EB19F0ED1D}" type="sibTrans" cxnId="{A5389268-B4C7-46D5-85C6-3F57E50C311D}">
      <dgm:prSet/>
      <dgm:spPr/>
      <dgm:t>
        <a:bodyPr/>
        <a:lstStyle/>
        <a:p>
          <a:endParaRPr lang="en-US" b="1">
            <a:solidFill>
              <a:schemeClr val="bg1"/>
            </a:solidFill>
          </a:endParaRPr>
        </a:p>
      </dgm:t>
    </dgm:pt>
    <dgm:pt modelId="{83BAE06E-5C44-44B8-9E87-FE68C75ECA21}">
      <dgm:prSet/>
      <dgm:spPr>
        <a:solidFill>
          <a:srgbClr val="D02800"/>
        </a:solidFill>
      </dgm:spPr>
      <dgm:t>
        <a:bodyPr/>
        <a:lstStyle/>
        <a:p>
          <a:pPr rtl="0"/>
          <a:r>
            <a:rPr lang="en-US" b="1" dirty="0">
              <a:solidFill>
                <a:schemeClr val="bg1"/>
              </a:solidFill>
            </a:rPr>
            <a:t>Less wasted fuel and cleaner air</a:t>
          </a:r>
        </a:p>
      </dgm:t>
    </dgm:pt>
    <dgm:pt modelId="{D165BF41-2267-4AB8-BA78-701D1414B3E1}" type="parTrans" cxnId="{3ED0817B-8F74-4774-9A2B-26B4C90980A0}">
      <dgm:prSet/>
      <dgm:spPr/>
      <dgm:t>
        <a:bodyPr/>
        <a:lstStyle/>
        <a:p>
          <a:endParaRPr lang="en-US" b="1">
            <a:solidFill>
              <a:schemeClr val="bg1"/>
            </a:solidFill>
          </a:endParaRPr>
        </a:p>
      </dgm:t>
    </dgm:pt>
    <dgm:pt modelId="{80EE546E-F7B6-40BE-BF26-63EB34DA3F9B}" type="sibTrans" cxnId="{3ED0817B-8F74-4774-9A2B-26B4C90980A0}">
      <dgm:prSet/>
      <dgm:spPr/>
      <dgm:t>
        <a:bodyPr/>
        <a:lstStyle/>
        <a:p>
          <a:endParaRPr lang="en-US" b="1">
            <a:solidFill>
              <a:schemeClr val="bg1"/>
            </a:solidFill>
          </a:endParaRPr>
        </a:p>
      </dgm:t>
    </dgm:pt>
    <dgm:pt modelId="{A415CD3D-5A70-4D6D-BEE9-DD27AD046B81}">
      <dgm:prSet/>
      <dgm:spPr>
        <a:solidFill>
          <a:srgbClr val="D02800"/>
        </a:solidFill>
      </dgm:spPr>
      <dgm:t>
        <a:bodyPr/>
        <a:lstStyle/>
        <a:p>
          <a:pPr rtl="0"/>
          <a:r>
            <a:rPr lang="en-US" b="1" dirty="0">
              <a:solidFill>
                <a:schemeClr val="bg1"/>
              </a:solidFill>
            </a:rPr>
            <a:t>Increased economic vitality</a:t>
          </a:r>
        </a:p>
      </dgm:t>
    </dgm:pt>
    <dgm:pt modelId="{01EFFC5A-2C42-40DC-976A-FF9F9CEBE7E1}" type="parTrans" cxnId="{C3966172-A3CC-4D49-9C0A-AA8B32A78D43}">
      <dgm:prSet/>
      <dgm:spPr/>
      <dgm:t>
        <a:bodyPr/>
        <a:lstStyle/>
        <a:p>
          <a:endParaRPr lang="en-US" b="1">
            <a:solidFill>
              <a:schemeClr val="bg1"/>
            </a:solidFill>
          </a:endParaRPr>
        </a:p>
      </dgm:t>
    </dgm:pt>
    <dgm:pt modelId="{0F96876B-BC2C-486F-808F-D7217D89DB2F}" type="sibTrans" cxnId="{C3966172-A3CC-4D49-9C0A-AA8B32A78D43}">
      <dgm:prSet/>
      <dgm:spPr/>
      <dgm:t>
        <a:bodyPr/>
        <a:lstStyle/>
        <a:p>
          <a:endParaRPr lang="en-US" b="1">
            <a:solidFill>
              <a:schemeClr val="bg1"/>
            </a:solidFill>
          </a:endParaRPr>
        </a:p>
      </dgm:t>
    </dgm:pt>
    <dgm:pt modelId="{97B237F3-5021-468F-95BB-C7E6C0BE5504}">
      <dgm:prSet/>
      <dgm:spPr>
        <a:solidFill>
          <a:srgbClr val="D02800"/>
        </a:solidFill>
      </dgm:spPr>
      <dgm:t>
        <a:bodyPr/>
        <a:lstStyle/>
        <a:p>
          <a:pPr rtl="0"/>
          <a:r>
            <a:rPr lang="en-US" b="1" dirty="0">
              <a:solidFill>
                <a:schemeClr val="bg1"/>
              </a:solidFill>
            </a:rPr>
            <a:t>Improved quality of life</a:t>
          </a:r>
        </a:p>
      </dgm:t>
    </dgm:pt>
    <dgm:pt modelId="{58FE4EDF-F460-4928-B2EE-25D314043C4A}" type="parTrans" cxnId="{69A228B3-7CBB-4366-B999-1598166B3CE6}">
      <dgm:prSet/>
      <dgm:spPr/>
      <dgm:t>
        <a:bodyPr/>
        <a:lstStyle/>
        <a:p>
          <a:endParaRPr lang="en-US" b="1">
            <a:solidFill>
              <a:schemeClr val="bg1"/>
            </a:solidFill>
          </a:endParaRPr>
        </a:p>
      </dgm:t>
    </dgm:pt>
    <dgm:pt modelId="{6FB2D978-567C-4342-84A6-684D605CE84D}" type="sibTrans" cxnId="{69A228B3-7CBB-4366-B999-1598166B3CE6}">
      <dgm:prSet/>
      <dgm:spPr/>
      <dgm:t>
        <a:bodyPr/>
        <a:lstStyle/>
        <a:p>
          <a:endParaRPr lang="en-US" b="1">
            <a:solidFill>
              <a:schemeClr val="bg1"/>
            </a:solidFill>
          </a:endParaRPr>
        </a:p>
      </dgm:t>
    </dgm:pt>
    <dgm:pt modelId="{6BC7E255-FB97-482E-8D8A-D66D1CC321E2}">
      <dgm:prSet/>
      <dgm:spPr>
        <a:solidFill>
          <a:srgbClr val="D02800"/>
        </a:solidFill>
      </dgm:spPr>
      <dgm:t>
        <a:bodyPr/>
        <a:lstStyle/>
        <a:p>
          <a:pPr rtl="0"/>
          <a:r>
            <a:rPr lang="en-US" b="1" dirty="0">
              <a:solidFill>
                <a:schemeClr val="bg1"/>
              </a:solidFill>
            </a:rPr>
            <a:t>More efficient use of resources</a:t>
          </a:r>
        </a:p>
      </dgm:t>
    </dgm:pt>
    <dgm:pt modelId="{4B23045A-E54D-494F-8243-1B12AB9BA815}" type="parTrans" cxnId="{258330E8-9DFD-49F9-BA0E-46CC55091EE9}">
      <dgm:prSet/>
      <dgm:spPr/>
      <dgm:t>
        <a:bodyPr/>
        <a:lstStyle/>
        <a:p>
          <a:endParaRPr lang="en-US" b="1">
            <a:solidFill>
              <a:schemeClr val="bg1"/>
            </a:solidFill>
          </a:endParaRPr>
        </a:p>
      </dgm:t>
    </dgm:pt>
    <dgm:pt modelId="{233EB026-3EB5-42D1-9124-A380C71763BF}" type="sibTrans" cxnId="{258330E8-9DFD-49F9-BA0E-46CC55091EE9}">
      <dgm:prSet/>
      <dgm:spPr/>
      <dgm:t>
        <a:bodyPr/>
        <a:lstStyle/>
        <a:p>
          <a:endParaRPr lang="en-US" b="1">
            <a:solidFill>
              <a:schemeClr val="bg1"/>
            </a:solidFill>
          </a:endParaRPr>
        </a:p>
      </dgm:t>
    </dgm:pt>
    <dgm:pt modelId="{0DE66488-B3F7-4C45-8EFA-23D4BC153968}" type="pres">
      <dgm:prSet presAssocID="{4D2FA05F-F120-44FA-BFFE-DE7F5D1D3E24}" presName="Name0" presStyleCnt="0">
        <dgm:presLayoutVars>
          <dgm:chMax val="7"/>
          <dgm:chPref val="7"/>
          <dgm:dir/>
        </dgm:presLayoutVars>
      </dgm:prSet>
      <dgm:spPr/>
    </dgm:pt>
    <dgm:pt modelId="{25D2F6B6-0901-4202-A50A-4BFF5974847F}" type="pres">
      <dgm:prSet presAssocID="{4D2FA05F-F120-44FA-BFFE-DE7F5D1D3E24}" presName="Name1" presStyleCnt="0"/>
      <dgm:spPr/>
    </dgm:pt>
    <dgm:pt modelId="{8AF072F3-5A47-439D-AB17-B5958166AD1D}" type="pres">
      <dgm:prSet presAssocID="{4D2FA05F-F120-44FA-BFFE-DE7F5D1D3E24}" presName="cycle" presStyleCnt="0"/>
      <dgm:spPr/>
    </dgm:pt>
    <dgm:pt modelId="{B6A8A1E8-B163-4246-9557-35DE06009BC0}" type="pres">
      <dgm:prSet presAssocID="{4D2FA05F-F120-44FA-BFFE-DE7F5D1D3E24}" presName="srcNode" presStyleLbl="node1" presStyleIdx="0" presStyleCnt="7"/>
      <dgm:spPr/>
    </dgm:pt>
    <dgm:pt modelId="{AB348B67-590A-4100-A067-F93C0A02C238}" type="pres">
      <dgm:prSet presAssocID="{4D2FA05F-F120-44FA-BFFE-DE7F5D1D3E24}" presName="conn" presStyleLbl="parChTrans1D2" presStyleIdx="0" presStyleCnt="1"/>
      <dgm:spPr/>
    </dgm:pt>
    <dgm:pt modelId="{F922EC87-0F87-4F19-BBCB-5D92671FAE2F}" type="pres">
      <dgm:prSet presAssocID="{4D2FA05F-F120-44FA-BFFE-DE7F5D1D3E24}" presName="extraNode" presStyleLbl="node1" presStyleIdx="0" presStyleCnt="7"/>
      <dgm:spPr/>
    </dgm:pt>
    <dgm:pt modelId="{1A8091ED-06AA-4B6A-AC4E-96F069B70940}" type="pres">
      <dgm:prSet presAssocID="{4D2FA05F-F120-44FA-BFFE-DE7F5D1D3E24}" presName="dstNode" presStyleLbl="node1" presStyleIdx="0" presStyleCnt="7"/>
      <dgm:spPr/>
    </dgm:pt>
    <dgm:pt modelId="{C4C9FFFC-C4E5-4E19-8415-057E5A70EA5A}" type="pres">
      <dgm:prSet presAssocID="{820F9E6B-C07E-4F52-A1E2-B09AA4BFDBD9}" presName="text_1" presStyleLbl="node1" presStyleIdx="0" presStyleCnt="7">
        <dgm:presLayoutVars>
          <dgm:bulletEnabled val="1"/>
        </dgm:presLayoutVars>
      </dgm:prSet>
      <dgm:spPr/>
    </dgm:pt>
    <dgm:pt modelId="{59E9D12B-2198-4F9A-9036-183A935231AD}" type="pres">
      <dgm:prSet presAssocID="{820F9E6B-C07E-4F52-A1E2-B09AA4BFDBD9}" presName="accent_1" presStyleCnt="0"/>
      <dgm:spPr/>
    </dgm:pt>
    <dgm:pt modelId="{ABBED389-510F-43A7-B75C-461F1E2B9DD3}" type="pres">
      <dgm:prSet presAssocID="{820F9E6B-C07E-4F52-A1E2-B09AA4BFDBD9}" presName="accentRepeatNode" presStyleLbl="solidFgAcc1" presStyleIdx="0" presStyleCnt="7"/>
      <dgm:spPr/>
    </dgm:pt>
    <dgm:pt modelId="{C442EB8D-E2A7-4737-8835-6E4B452AA09D}" type="pres">
      <dgm:prSet presAssocID="{C4EF04C6-4C46-493B-BBB0-169C25112F8D}" presName="text_2" presStyleLbl="node1" presStyleIdx="1" presStyleCnt="7">
        <dgm:presLayoutVars>
          <dgm:bulletEnabled val="1"/>
        </dgm:presLayoutVars>
      </dgm:prSet>
      <dgm:spPr/>
    </dgm:pt>
    <dgm:pt modelId="{C36AD7DE-D4FE-4096-B782-E5E816820ADA}" type="pres">
      <dgm:prSet presAssocID="{C4EF04C6-4C46-493B-BBB0-169C25112F8D}" presName="accent_2" presStyleCnt="0"/>
      <dgm:spPr/>
    </dgm:pt>
    <dgm:pt modelId="{2A174F75-140E-47DB-9079-8BED4FD643DE}" type="pres">
      <dgm:prSet presAssocID="{C4EF04C6-4C46-493B-BBB0-169C25112F8D}" presName="accentRepeatNode" presStyleLbl="solidFgAcc1" presStyleIdx="1" presStyleCnt="7"/>
      <dgm:spPr/>
    </dgm:pt>
    <dgm:pt modelId="{20D6BD72-176B-4DF7-A5C4-031325D0F650}" type="pres">
      <dgm:prSet presAssocID="{25A15FCD-59D0-423C-9DD3-A4D2BC15C78D}" presName="text_3" presStyleLbl="node1" presStyleIdx="2" presStyleCnt="7">
        <dgm:presLayoutVars>
          <dgm:bulletEnabled val="1"/>
        </dgm:presLayoutVars>
      </dgm:prSet>
      <dgm:spPr/>
    </dgm:pt>
    <dgm:pt modelId="{06340D50-4DC2-4268-B1F1-6366E2D3A4B4}" type="pres">
      <dgm:prSet presAssocID="{25A15FCD-59D0-423C-9DD3-A4D2BC15C78D}" presName="accent_3" presStyleCnt="0"/>
      <dgm:spPr/>
    </dgm:pt>
    <dgm:pt modelId="{37F5F748-F774-4AF8-AD49-B0E9FDC9BA94}" type="pres">
      <dgm:prSet presAssocID="{25A15FCD-59D0-423C-9DD3-A4D2BC15C78D}" presName="accentRepeatNode" presStyleLbl="solidFgAcc1" presStyleIdx="2" presStyleCnt="7"/>
      <dgm:spPr/>
    </dgm:pt>
    <dgm:pt modelId="{C5BF3A70-CB14-4054-828A-AF321F7D1A15}" type="pres">
      <dgm:prSet presAssocID="{6BC7E255-FB97-482E-8D8A-D66D1CC321E2}" presName="text_4" presStyleLbl="node1" presStyleIdx="3" presStyleCnt="7">
        <dgm:presLayoutVars>
          <dgm:bulletEnabled val="1"/>
        </dgm:presLayoutVars>
      </dgm:prSet>
      <dgm:spPr/>
    </dgm:pt>
    <dgm:pt modelId="{5409528B-319C-4D2C-B55C-052273D1B2F0}" type="pres">
      <dgm:prSet presAssocID="{6BC7E255-FB97-482E-8D8A-D66D1CC321E2}" presName="accent_4" presStyleCnt="0"/>
      <dgm:spPr/>
    </dgm:pt>
    <dgm:pt modelId="{56432A6D-8A53-4C0E-BFB9-C3F249E7019F}" type="pres">
      <dgm:prSet presAssocID="{6BC7E255-FB97-482E-8D8A-D66D1CC321E2}" presName="accentRepeatNode" presStyleLbl="solidFgAcc1" presStyleIdx="3" presStyleCnt="7"/>
      <dgm:spPr/>
    </dgm:pt>
    <dgm:pt modelId="{19BFFE66-269E-4A27-8CD5-099D13F94E06}" type="pres">
      <dgm:prSet presAssocID="{83BAE06E-5C44-44B8-9E87-FE68C75ECA21}" presName="text_5" presStyleLbl="node1" presStyleIdx="4" presStyleCnt="7">
        <dgm:presLayoutVars>
          <dgm:bulletEnabled val="1"/>
        </dgm:presLayoutVars>
      </dgm:prSet>
      <dgm:spPr/>
    </dgm:pt>
    <dgm:pt modelId="{2F6E690A-D998-4381-9691-B76E73903B18}" type="pres">
      <dgm:prSet presAssocID="{83BAE06E-5C44-44B8-9E87-FE68C75ECA21}" presName="accent_5" presStyleCnt="0"/>
      <dgm:spPr/>
    </dgm:pt>
    <dgm:pt modelId="{01FFECB0-2307-4EF1-B71E-DEFA65463B1E}" type="pres">
      <dgm:prSet presAssocID="{83BAE06E-5C44-44B8-9E87-FE68C75ECA21}" presName="accentRepeatNode" presStyleLbl="solidFgAcc1" presStyleIdx="4" presStyleCnt="7"/>
      <dgm:spPr/>
    </dgm:pt>
    <dgm:pt modelId="{F8D66ACB-2BD3-452D-A368-04E5476897E4}" type="pres">
      <dgm:prSet presAssocID="{A415CD3D-5A70-4D6D-BEE9-DD27AD046B81}" presName="text_6" presStyleLbl="node1" presStyleIdx="5" presStyleCnt="7">
        <dgm:presLayoutVars>
          <dgm:bulletEnabled val="1"/>
        </dgm:presLayoutVars>
      </dgm:prSet>
      <dgm:spPr/>
    </dgm:pt>
    <dgm:pt modelId="{04AB1D68-5721-4923-A152-AAA1ECF86BC5}" type="pres">
      <dgm:prSet presAssocID="{A415CD3D-5A70-4D6D-BEE9-DD27AD046B81}" presName="accent_6" presStyleCnt="0"/>
      <dgm:spPr/>
    </dgm:pt>
    <dgm:pt modelId="{3F1B5CC2-381B-4399-B886-1F1ED1C02685}" type="pres">
      <dgm:prSet presAssocID="{A415CD3D-5A70-4D6D-BEE9-DD27AD046B81}" presName="accentRepeatNode" presStyleLbl="solidFgAcc1" presStyleIdx="5" presStyleCnt="7"/>
      <dgm:spPr/>
    </dgm:pt>
    <dgm:pt modelId="{461CD9F3-A26C-413D-9AC9-7492F4AEFC7C}" type="pres">
      <dgm:prSet presAssocID="{97B237F3-5021-468F-95BB-C7E6C0BE5504}" presName="text_7" presStyleLbl="node1" presStyleIdx="6" presStyleCnt="7">
        <dgm:presLayoutVars>
          <dgm:bulletEnabled val="1"/>
        </dgm:presLayoutVars>
      </dgm:prSet>
      <dgm:spPr/>
    </dgm:pt>
    <dgm:pt modelId="{99EC61A6-B50E-481A-A334-D8C9CBC3CFC8}" type="pres">
      <dgm:prSet presAssocID="{97B237F3-5021-468F-95BB-C7E6C0BE5504}" presName="accent_7" presStyleCnt="0"/>
      <dgm:spPr/>
    </dgm:pt>
    <dgm:pt modelId="{04BBC0A3-BF46-426A-8351-D9A9EB39FCCD}" type="pres">
      <dgm:prSet presAssocID="{97B237F3-5021-468F-95BB-C7E6C0BE5504}" presName="accentRepeatNode" presStyleLbl="solidFgAcc1" presStyleIdx="6" presStyleCnt="7"/>
      <dgm:spPr/>
    </dgm:pt>
  </dgm:ptLst>
  <dgm:cxnLst>
    <dgm:cxn modelId="{9514B32A-DE47-45F6-911B-C7F8900C58CF}" type="presOf" srcId="{6BC7E255-FB97-482E-8D8A-D66D1CC321E2}" destId="{C5BF3A70-CB14-4054-828A-AF321F7D1A15}" srcOrd="0" destOrd="0" presId="urn:microsoft.com/office/officeart/2008/layout/VerticalCurvedList"/>
    <dgm:cxn modelId="{A5B4405D-4CBC-479B-9561-C25C53882A3D}" srcId="{4D2FA05F-F120-44FA-BFFE-DE7F5D1D3E24}" destId="{820F9E6B-C07E-4F52-A1E2-B09AA4BFDBD9}" srcOrd="0" destOrd="0" parTransId="{93A58B2D-A398-4B7E-BB60-5D8BAABB2E8B}" sibTransId="{8C6337EA-73E2-40CF-8E3F-8AF1D7708F07}"/>
    <dgm:cxn modelId="{A5389268-B4C7-46D5-85C6-3F57E50C311D}" srcId="{4D2FA05F-F120-44FA-BFFE-DE7F5D1D3E24}" destId="{25A15FCD-59D0-423C-9DD3-A4D2BC15C78D}" srcOrd="2" destOrd="0" parTransId="{41F10322-9C33-4EA8-972B-44CC9A5CF0F6}" sibTransId="{B919F580-EEA6-4850-A7FE-74EB19F0ED1D}"/>
    <dgm:cxn modelId="{C3966172-A3CC-4D49-9C0A-AA8B32A78D43}" srcId="{4D2FA05F-F120-44FA-BFFE-DE7F5D1D3E24}" destId="{A415CD3D-5A70-4D6D-BEE9-DD27AD046B81}" srcOrd="5" destOrd="0" parTransId="{01EFFC5A-2C42-40DC-976A-FF9F9CEBE7E1}" sibTransId="{0F96876B-BC2C-486F-808F-D7217D89DB2F}"/>
    <dgm:cxn modelId="{D9221577-F5E1-4ED4-A730-06274289E00A}" type="presOf" srcId="{820F9E6B-C07E-4F52-A1E2-B09AA4BFDBD9}" destId="{C4C9FFFC-C4E5-4E19-8415-057E5A70EA5A}" srcOrd="0" destOrd="0" presId="urn:microsoft.com/office/officeart/2008/layout/VerticalCurvedList"/>
    <dgm:cxn modelId="{3ED0817B-8F74-4774-9A2B-26B4C90980A0}" srcId="{4D2FA05F-F120-44FA-BFFE-DE7F5D1D3E24}" destId="{83BAE06E-5C44-44B8-9E87-FE68C75ECA21}" srcOrd="4" destOrd="0" parTransId="{D165BF41-2267-4AB8-BA78-701D1414B3E1}" sibTransId="{80EE546E-F7B6-40BE-BF26-63EB34DA3F9B}"/>
    <dgm:cxn modelId="{5DA82A81-284C-4AF8-9084-78A86867F9D3}" type="presOf" srcId="{4D2FA05F-F120-44FA-BFFE-DE7F5D1D3E24}" destId="{0DE66488-B3F7-4C45-8EFA-23D4BC153968}" srcOrd="0" destOrd="0" presId="urn:microsoft.com/office/officeart/2008/layout/VerticalCurvedList"/>
    <dgm:cxn modelId="{40195684-3C6B-43B4-A993-C32387755B04}" type="presOf" srcId="{8C6337EA-73E2-40CF-8E3F-8AF1D7708F07}" destId="{AB348B67-590A-4100-A067-F93C0A02C238}" srcOrd="0" destOrd="0" presId="urn:microsoft.com/office/officeart/2008/layout/VerticalCurvedList"/>
    <dgm:cxn modelId="{05ADB8AF-7AB2-4CFA-8627-552A1A218619}" srcId="{4D2FA05F-F120-44FA-BFFE-DE7F5D1D3E24}" destId="{C4EF04C6-4C46-493B-BBB0-169C25112F8D}" srcOrd="1" destOrd="0" parTransId="{8856EBA3-869C-428B-9E10-7C8C92BA2C71}" sibTransId="{C9D5845D-E240-4389-90BC-CF2F1655BB63}"/>
    <dgm:cxn modelId="{09C51DB0-B3EF-4D81-98DC-8664B157DB2A}" type="presOf" srcId="{83BAE06E-5C44-44B8-9E87-FE68C75ECA21}" destId="{19BFFE66-269E-4A27-8CD5-099D13F94E06}" srcOrd="0" destOrd="0" presId="urn:microsoft.com/office/officeart/2008/layout/VerticalCurvedList"/>
    <dgm:cxn modelId="{69A228B3-7CBB-4366-B999-1598166B3CE6}" srcId="{4D2FA05F-F120-44FA-BFFE-DE7F5D1D3E24}" destId="{97B237F3-5021-468F-95BB-C7E6C0BE5504}" srcOrd="6" destOrd="0" parTransId="{58FE4EDF-F460-4928-B2EE-25D314043C4A}" sibTransId="{6FB2D978-567C-4342-84A6-684D605CE84D}"/>
    <dgm:cxn modelId="{FE38F4B7-3338-46AC-8B94-F7DD8E7CB109}" type="presOf" srcId="{25A15FCD-59D0-423C-9DD3-A4D2BC15C78D}" destId="{20D6BD72-176B-4DF7-A5C4-031325D0F650}" srcOrd="0" destOrd="0" presId="urn:microsoft.com/office/officeart/2008/layout/VerticalCurvedList"/>
    <dgm:cxn modelId="{258330E8-9DFD-49F9-BA0E-46CC55091EE9}" srcId="{4D2FA05F-F120-44FA-BFFE-DE7F5D1D3E24}" destId="{6BC7E255-FB97-482E-8D8A-D66D1CC321E2}" srcOrd="3" destOrd="0" parTransId="{4B23045A-E54D-494F-8243-1B12AB9BA815}" sibTransId="{233EB026-3EB5-42D1-9124-A380C71763BF}"/>
    <dgm:cxn modelId="{DD1F25E9-B294-406F-85FD-736FBE70D7C5}" type="presOf" srcId="{A415CD3D-5A70-4D6D-BEE9-DD27AD046B81}" destId="{F8D66ACB-2BD3-452D-A368-04E5476897E4}" srcOrd="0" destOrd="0" presId="urn:microsoft.com/office/officeart/2008/layout/VerticalCurvedList"/>
    <dgm:cxn modelId="{712693EE-2508-48F7-B381-F3AAA86128DC}" type="presOf" srcId="{97B237F3-5021-468F-95BB-C7E6C0BE5504}" destId="{461CD9F3-A26C-413D-9AC9-7492F4AEFC7C}" srcOrd="0" destOrd="0" presId="urn:microsoft.com/office/officeart/2008/layout/VerticalCurvedList"/>
    <dgm:cxn modelId="{C26357F4-B454-4EF9-90DD-787F0EE0D12F}" type="presOf" srcId="{C4EF04C6-4C46-493B-BBB0-169C25112F8D}" destId="{C442EB8D-E2A7-4737-8835-6E4B452AA09D}" srcOrd="0" destOrd="0" presId="urn:microsoft.com/office/officeart/2008/layout/VerticalCurvedList"/>
    <dgm:cxn modelId="{78D1B8A8-396E-4976-A5F8-B1C54A54D491}" type="presParOf" srcId="{0DE66488-B3F7-4C45-8EFA-23D4BC153968}" destId="{25D2F6B6-0901-4202-A50A-4BFF5974847F}" srcOrd="0" destOrd="0" presId="urn:microsoft.com/office/officeart/2008/layout/VerticalCurvedList"/>
    <dgm:cxn modelId="{EC15C824-459D-430B-B281-D86AABDDE43B}" type="presParOf" srcId="{25D2F6B6-0901-4202-A50A-4BFF5974847F}" destId="{8AF072F3-5A47-439D-AB17-B5958166AD1D}" srcOrd="0" destOrd="0" presId="urn:microsoft.com/office/officeart/2008/layout/VerticalCurvedList"/>
    <dgm:cxn modelId="{EF36E2B8-4EA6-4334-A034-C084A2E53A3B}" type="presParOf" srcId="{8AF072F3-5A47-439D-AB17-B5958166AD1D}" destId="{B6A8A1E8-B163-4246-9557-35DE06009BC0}" srcOrd="0" destOrd="0" presId="urn:microsoft.com/office/officeart/2008/layout/VerticalCurvedList"/>
    <dgm:cxn modelId="{D20EA35D-542F-4262-9313-2009A8B4DE38}" type="presParOf" srcId="{8AF072F3-5A47-439D-AB17-B5958166AD1D}" destId="{AB348B67-590A-4100-A067-F93C0A02C238}" srcOrd="1" destOrd="0" presId="urn:microsoft.com/office/officeart/2008/layout/VerticalCurvedList"/>
    <dgm:cxn modelId="{0AF24BAE-AC37-481F-927C-5A83F2A83340}" type="presParOf" srcId="{8AF072F3-5A47-439D-AB17-B5958166AD1D}" destId="{F922EC87-0F87-4F19-BBCB-5D92671FAE2F}" srcOrd="2" destOrd="0" presId="urn:microsoft.com/office/officeart/2008/layout/VerticalCurvedList"/>
    <dgm:cxn modelId="{3D3BB291-F698-4D8F-9A3F-1344C6C66646}" type="presParOf" srcId="{8AF072F3-5A47-439D-AB17-B5958166AD1D}" destId="{1A8091ED-06AA-4B6A-AC4E-96F069B70940}" srcOrd="3" destOrd="0" presId="urn:microsoft.com/office/officeart/2008/layout/VerticalCurvedList"/>
    <dgm:cxn modelId="{144B301E-F1B1-43A2-B8DD-6165D35396A1}" type="presParOf" srcId="{25D2F6B6-0901-4202-A50A-4BFF5974847F}" destId="{C4C9FFFC-C4E5-4E19-8415-057E5A70EA5A}" srcOrd="1" destOrd="0" presId="urn:microsoft.com/office/officeart/2008/layout/VerticalCurvedList"/>
    <dgm:cxn modelId="{BE737FF7-130E-4023-A115-CCB6DB20439E}" type="presParOf" srcId="{25D2F6B6-0901-4202-A50A-4BFF5974847F}" destId="{59E9D12B-2198-4F9A-9036-183A935231AD}" srcOrd="2" destOrd="0" presId="urn:microsoft.com/office/officeart/2008/layout/VerticalCurvedList"/>
    <dgm:cxn modelId="{B875AECB-327E-4DC6-A37E-0D59EC39D12C}" type="presParOf" srcId="{59E9D12B-2198-4F9A-9036-183A935231AD}" destId="{ABBED389-510F-43A7-B75C-461F1E2B9DD3}" srcOrd="0" destOrd="0" presId="urn:microsoft.com/office/officeart/2008/layout/VerticalCurvedList"/>
    <dgm:cxn modelId="{CD881057-5EB4-43AF-A2DF-39EE7E65D6A6}" type="presParOf" srcId="{25D2F6B6-0901-4202-A50A-4BFF5974847F}" destId="{C442EB8D-E2A7-4737-8835-6E4B452AA09D}" srcOrd="3" destOrd="0" presId="urn:microsoft.com/office/officeart/2008/layout/VerticalCurvedList"/>
    <dgm:cxn modelId="{3CB2FB3F-9B47-4294-B5D7-37BA7A3EFDE9}" type="presParOf" srcId="{25D2F6B6-0901-4202-A50A-4BFF5974847F}" destId="{C36AD7DE-D4FE-4096-B782-E5E816820ADA}" srcOrd="4" destOrd="0" presId="urn:microsoft.com/office/officeart/2008/layout/VerticalCurvedList"/>
    <dgm:cxn modelId="{B51E3B2F-0000-4D79-9A4F-2F82E7069CBF}" type="presParOf" srcId="{C36AD7DE-D4FE-4096-B782-E5E816820ADA}" destId="{2A174F75-140E-47DB-9079-8BED4FD643DE}" srcOrd="0" destOrd="0" presId="urn:microsoft.com/office/officeart/2008/layout/VerticalCurvedList"/>
    <dgm:cxn modelId="{DE1DBF00-FD46-4A0C-9FBB-F03543EF3D49}" type="presParOf" srcId="{25D2F6B6-0901-4202-A50A-4BFF5974847F}" destId="{20D6BD72-176B-4DF7-A5C4-031325D0F650}" srcOrd="5" destOrd="0" presId="urn:microsoft.com/office/officeart/2008/layout/VerticalCurvedList"/>
    <dgm:cxn modelId="{A593F7B8-9B06-47BC-A2B6-83D9D5D2DA86}" type="presParOf" srcId="{25D2F6B6-0901-4202-A50A-4BFF5974847F}" destId="{06340D50-4DC2-4268-B1F1-6366E2D3A4B4}" srcOrd="6" destOrd="0" presId="urn:microsoft.com/office/officeart/2008/layout/VerticalCurvedList"/>
    <dgm:cxn modelId="{D3BD8EBE-1675-4650-8EE0-7F3CE5E529F1}" type="presParOf" srcId="{06340D50-4DC2-4268-B1F1-6366E2D3A4B4}" destId="{37F5F748-F774-4AF8-AD49-B0E9FDC9BA94}" srcOrd="0" destOrd="0" presId="urn:microsoft.com/office/officeart/2008/layout/VerticalCurvedList"/>
    <dgm:cxn modelId="{6504AF2D-BC79-4ED0-9330-4E1164D31948}" type="presParOf" srcId="{25D2F6B6-0901-4202-A50A-4BFF5974847F}" destId="{C5BF3A70-CB14-4054-828A-AF321F7D1A15}" srcOrd="7" destOrd="0" presId="urn:microsoft.com/office/officeart/2008/layout/VerticalCurvedList"/>
    <dgm:cxn modelId="{5017B781-A9D1-4755-9C58-7FE58B9E716E}" type="presParOf" srcId="{25D2F6B6-0901-4202-A50A-4BFF5974847F}" destId="{5409528B-319C-4D2C-B55C-052273D1B2F0}" srcOrd="8" destOrd="0" presId="urn:microsoft.com/office/officeart/2008/layout/VerticalCurvedList"/>
    <dgm:cxn modelId="{950A9002-A5F9-4AB0-93CF-A20F41586659}" type="presParOf" srcId="{5409528B-319C-4D2C-B55C-052273D1B2F0}" destId="{56432A6D-8A53-4C0E-BFB9-C3F249E7019F}" srcOrd="0" destOrd="0" presId="urn:microsoft.com/office/officeart/2008/layout/VerticalCurvedList"/>
    <dgm:cxn modelId="{C6F36521-AB0A-477C-90BF-AB2D904D3C44}" type="presParOf" srcId="{25D2F6B6-0901-4202-A50A-4BFF5974847F}" destId="{19BFFE66-269E-4A27-8CD5-099D13F94E06}" srcOrd="9" destOrd="0" presId="urn:microsoft.com/office/officeart/2008/layout/VerticalCurvedList"/>
    <dgm:cxn modelId="{723CB110-2BBF-41F3-81B2-ABB8FF26AD84}" type="presParOf" srcId="{25D2F6B6-0901-4202-A50A-4BFF5974847F}" destId="{2F6E690A-D998-4381-9691-B76E73903B18}" srcOrd="10" destOrd="0" presId="urn:microsoft.com/office/officeart/2008/layout/VerticalCurvedList"/>
    <dgm:cxn modelId="{9CF7EFB9-4700-4C2B-B614-4CD0E419C44C}" type="presParOf" srcId="{2F6E690A-D998-4381-9691-B76E73903B18}" destId="{01FFECB0-2307-4EF1-B71E-DEFA65463B1E}" srcOrd="0" destOrd="0" presId="urn:microsoft.com/office/officeart/2008/layout/VerticalCurvedList"/>
    <dgm:cxn modelId="{CDCE8841-16CD-4AEB-8A97-299192A33F88}" type="presParOf" srcId="{25D2F6B6-0901-4202-A50A-4BFF5974847F}" destId="{F8D66ACB-2BD3-452D-A368-04E5476897E4}" srcOrd="11" destOrd="0" presId="urn:microsoft.com/office/officeart/2008/layout/VerticalCurvedList"/>
    <dgm:cxn modelId="{41AC6B63-6A8F-4F82-B9E5-06F752BCCF48}" type="presParOf" srcId="{25D2F6B6-0901-4202-A50A-4BFF5974847F}" destId="{04AB1D68-5721-4923-A152-AAA1ECF86BC5}" srcOrd="12" destOrd="0" presId="urn:microsoft.com/office/officeart/2008/layout/VerticalCurvedList"/>
    <dgm:cxn modelId="{9F5196A9-429D-49B3-88A6-501B659548BA}" type="presParOf" srcId="{04AB1D68-5721-4923-A152-AAA1ECF86BC5}" destId="{3F1B5CC2-381B-4399-B886-1F1ED1C02685}" srcOrd="0" destOrd="0" presId="urn:microsoft.com/office/officeart/2008/layout/VerticalCurvedList"/>
    <dgm:cxn modelId="{7208050D-C929-4068-A594-B260C4730258}" type="presParOf" srcId="{25D2F6B6-0901-4202-A50A-4BFF5974847F}" destId="{461CD9F3-A26C-413D-9AC9-7492F4AEFC7C}" srcOrd="13" destOrd="0" presId="urn:microsoft.com/office/officeart/2008/layout/VerticalCurvedList"/>
    <dgm:cxn modelId="{A04EEAA3-F399-4EEB-ACC9-624730DDE36D}" type="presParOf" srcId="{25D2F6B6-0901-4202-A50A-4BFF5974847F}" destId="{99EC61A6-B50E-481A-A334-D8C9CBC3CFC8}" srcOrd="14" destOrd="0" presId="urn:microsoft.com/office/officeart/2008/layout/VerticalCurvedList"/>
    <dgm:cxn modelId="{1562AB9C-DCA7-4F2B-B76A-E512C664904D}" type="presParOf" srcId="{99EC61A6-B50E-481A-A334-D8C9CBC3CFC8}" destId="{04BBC0A3-BF46-426A-8351-D9A9EB39FCC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4D2FA05F-F120-44FA-BFFE-DE7F5D1D3E24}" type="doc">
      <dgm:prSet loTypeId="urn:microsoft.com/office/officeart/2008/layout/VerticalCurvedList" loCatId="list" qsTypeId="urn:microsoft.com/office/officeart/2005/8/quickstyle/simple1" qsCatId="simple" csTypeId="urn:microsoft.com/office/officeart/2005/8/colors/accent5_2" csCatId="accent5" phldr="1"/>
      <dgm:spPr/>
      <dgm:t>
        <a:bodyPr/>
        <a:lstStyle/>
        <a:p>
          <a:endParaRPr lang="en-US"/>
        </a:p>
      </dgm:t>
    </dgm:pt>
    <dgm:pt modelId="{820F9E6B-C07E-4F52-A1E2-B09AA4BFDBD9}">
      <dgm:prSet/>
      <dgm:spPr>
        <a:solidFill>
          <a:srgbClr val="D02800"/>
        </a:solidFill>
      </dgm:spPr>
      <dgm:t>
        <a:bodyPr/>
        <a:lstStyle/>
        <a:p>
          <a:pPr rtl="0"/>
          <a:r>
            <a:rPr lang="en-US" b="1" dirty="0"/>
            <a:t>Reduced congestion</a:t>
          </a:r>
        </a:p>
      </dgm:t>
    </dgm:pt>
    <dgm:pt modelId="{93A58B2D-A398-4B7E-BB60-5D8BAABB2E8B}" type="parTrans" cxnId="{A5B4405D-4CBC-479B-9561-C25C53882A3D}">
      <dgm:prSet/>
      <dgm:spPr/>
      <dgm:t>
        <a:bodyPr/>
        <a:lstStyle/>
        <a:p>
          <a:endParaRPr lang="en-US" b="1"/>
        </a:p>
      </dgm:t>
    </dgm:pt>
    <dgm:pt modelId="{8C6337EA-73E2-40CF-8E3F-8AF1D7708F07}" type="sibTrans" cxnId="{A5B4405D-4CBC-479B-9561-C25C53882A3D}">
      <dgm:prSet/>
      <dgm:spPr/>
      <dgm:t>
        <a:bodyPr/>
        <a:lstStyle/>
        <a:p>
          <a:endParaRPr lang="en-US" b="1"/>
        </a:p>
      </dgm:t>
    </dgm:pt>
    <dgm:pt modelId="{C4EF04C6-4C46-493B-BBB0-169C25112F8D}">
      <dgm:prSet/>
      <dgm:spPr>
        <a:solidFill>
          <a:srgbClr val="D02800"/>
        </a:solidFill>
      </dgm:spPr>
      <dgm:t>
        <a:bodyPr/>
        <a:lstStyle/>
        <a:p>
          <a:pPr rtl="0"/>
          <a:r>
            <a:rPr lang="en-US" b="1" dirty="0"/>
            <a:t>Smoother and more reliable traffic flow</a:t>
          </a:r>
        </a:p>
      </dgm:t>
    </dgm:pt>
    <dgm:pt modelId="{8856EBA3-869C-428B-9E10-7C8C92BA2C71}" type="parTrans" cxnId="{05ADB8AF-7AB2-4CFA-8627-552A1A218619}">
      <dgm:prSet/>
      <dgm:spPr/>
      <dgm:t>
        <a:bodyPr/>
        <a:lstStyle/>
        <a:p>
          <a:endParaRPr lang="en-US" b="1"/>
        </a:p>
      </dgm:t>
    </dgm:pt>
    <dgm:pt modelId="{C9D5845D-E240-4389-90BC-CF2F1655BB63}" type="sibTrans" cxnId="{05ADB8AF-7AB2-4CFA-8627-552A1A218619}">
      <dgm:prSet/>
      <dgm:spPr/>
      <dgm:t>
        <a:bodyPr/>
        <a:lstStyle/>
        <a:p>
          <a:endParaRPr lang="en-US" b="1"/>
        </a:p>
      </dgm:t>
    </dgm:pt>
    <dgm:pt modelId="{25A15FCD-59D0-423C-9DD3-A4D2BC15C78D}">
      <dgm:prSet/>
      <dgm:spPr>
        <a:solidFill>
          <a:srgbClr val="D02800"/>
        </a:solidFill>
      </dgm:spPr>
      <dgm:t>
        <a:bodyPr/>
        <a:lstStyle/>
        <a:p>
          <a:pPr rtl="0"/>
          <a:r>
            <a:rPr lang="en-US" b="1" dirty="0"/>
            <a:t>Improved safety</a:t>
          </a:r>
        </a:p>
      </dgm:t>
    </dgm:pt>
    <dgm:pt modelId="{41F10322-9C33-4EA8-972B-44CC9A5CF0F6}" type="parTrans" cxnId="{A5389268-B4C7-46D5-85C6-3F57E50C311D}">
      <dgm:prSet/>
      <dgm:spPr/>
      <dgm:t>
        <a:bodyPr/>
        <a:lstStyle/>
        <a:p>
          <a:endParaRPr lang="en-US" b="1"/>
        </a:p>
      </dgm:t>
    </dgm:pt>
    <dgm:pt modelId="{B919F580-EEA6-4850-A7FE-74EB19F0ED1D}" type="sibTrans" cxnId="{A5389268-B4C7-46D5-85C6-3F57E50C311D}">
      <dgm:prSet/>
      <dgm:spPr/>
      <dgm:t>
        <a:bodyPr/>
        <a:lstStyle/>
        <a:p>
          <a:endParaRPr lang="en-US" b="1"/>
        </a:p>
      </dgm:t>
    </dgm:pt>
    <dgm:pt modelId="{83BAE06E-5C44-44B8-9E87-FE68C75ECA21}">
      <dgm:prSet/>
      <dgm:spPr>
        <a:solidFill>
          <a:srgbClr val="D02800"/>
        </a:solidFill>
      </dgm:spPr>
      <dgm:t>
        <a:bodyPr/>
        <a:lstStyle/>
        <a:p>
          <a:pPr rtl="0"/>
          <a:r>
            <a:rPr lang="en-US" b="1" dirty="0"/>
            <a:t>Less wasted fuel and cleaner air</a:t>
          </a:r>
        </a:p>
      </dgm:t>
    </dgm:pt>
    <dgm:pt modelId="{D165BF41-2267-4AB8-BA78-701D1414B3E1}" type="parTrans" cxnId="{3ED0817B-8F74-4774-9A2B-26B4C90980A0}">
      <dgm:prSet/>
      <dgm:spPr/>
      <dgm:t>
        <a:bodyPr/>
        <a:lstStyle/>
        <a:p>
          <a:endParaRPr lang="en-US" b="1"/>
        </a:p>
      </dgm:t>
    </dgm:pt>
    <dgm:pt modelId="{80EE546E-F7B6-40BE-BF26-63EB34DA3F9B}" type="sibTrans" cxnId="{3ED0817B-8F74-4774-9A2B-26B4C90980A0}">
      <dgm:prSet/>
      <dgm:spPr/>
      <dgm:t>
        <a:bodyPr/>
        <a:lstStyle/>
        <a:p>
          <a:endParaRPr lang="en-US" b="1"/>
        </a:p>
      </dgm:t>
    </dgm:pt>
    <dgm:pt modelId="{A415CD3D-5A70-4D6D-BEE9-DD27AD046B81}">
      <dgm:prSet/>
      <dgm:spPr>
        <a:solidFill>
          <a:srgbClr val="D02800"/>
        </a:solidFill>
      </dgm:spPr>
      <dgm:t>
        <a:bodyPr/>
        <a:lstStyle/>
        <a:p>
          <a:pPr rtl="0"/>
          <a:r>
            <a:rPr lang="en-US" b="1" dirty="0"/>
            <a:t>Increased economic vitality</a:t>
          </a:r>
        </a:p>
      </dgm:t>
    </dgm:pt>
    <dgm:pt modelId="{01EFFC5A-2C42-40DC-976A-FF9F9CEBE7E1}" type="parTrans" cxnId="{C3966172-A3CC-4D49-9C0A-AA8B32A78D43}">
      <dgm:prSet/>
      <dgm:spPr/>
      <dgm:t>
        <a:bodyPr/>
        <a:lstStyle/>
        <a:p>
          <a:endParaRPr lang="en-US" b="1"/>
        </a:p>
      </dgm:t>
    </dgm:pt>
    <dgm:pt modelId="{0F96876B-BC2C-486F-808F-D7217D89DB2F}" type="sibTrans" cxnId="{C3966172-A3CC-4D49-9C0A-AA8B32A78D43}">
      <dgm:prSet/>
      <dgm:spPr/>
      <dgm:t>
        <a:bodyPr/>
        <a:lstStyle/>
        <a:p>
          <a:endParaRPr lang="en-US" b="1"/>
        </a:p>
      </dgm:t>
    </dgm:pt>
    <dgm:pt modelId="{97B237F3-5021-468F-95BB-C7E6C0BE5504}">
      <dgm:prSet/>
      <dgm:spPr>
        <a:solidFill>
          <a:srgbClr val="D02800"/>
        </a:solidFill>
      </dgm:spPr>
      <dgm:t>
        <a:bodyPr/>
        <a:lstStyle/>
        <a:p>
          <a:pPr rtl="0"/>
          <a:r>
            <a:rPr lang="en-US" b="1" dirty="0"/>
            <a:t>Improved quality of life</a:t>
          </a:r>
        </a:p>
      </dgm:t>
    </dgm:pt>
    <dgm:pt modelId="{58FE4EDF-F460-4928-B2EE-25D314043C4A}" type="parTrans" cxnId="{69A228B3-7CBB-4366-B999-1598166B3CE6}">
      <dgm:prSet/>
      <dgm:spPr/>
      <dgm:t>
        <a:bodyPr/>
        <a:lstStyle/>
        <a:p>
          <a:endParaRPr lang="en-US" b="1"/>
        </a:p>
      </dgm:t>
    </dgm:pt>
    <dgm:pt modelId="{6FB2D978-567C-4342-84A6-684D605CE84D}" type="sibTrans" cxnId="{69A228B3-7CBB-4366-B999-1598166B3CE6}">
      <dgm:prSet/>
      <dgm:spPr/>
      <dgm:t>
        <a:bodyPr/>
        <a:lstStyle/>
        <a:p>
          <a:endParaRPr lang="en-US" b="1"/>
        </a:p>
      </dgm:t>
    </dgm:pt>
    <dgm:pt modelId="{6BC7E255-FB97-482E-8D8A-D66D1CC321E2}">
      <dgm:prSet/>
      <dgm:spPr>
        <a:solidFill>
          <a:srgbClr val="D02800"/>
        </a:solidFill>
      </dgm:spPr>
      <dgm:t>
        <a:bodyPr/>
        <a:lstStyle/>
        <a:p>
          <a:pPr rtl="0"/>
          <a:r>
            <a:rPr lang="en-US" b="1" dirty="0"/>
            <a:t>More efficient use of resources</a:t>
          </a:r>
        </a:p>
      </dgm:t>
    </dgm:pt>
    <dgm:pt modelId="{4B23045A-E54D-494F-8243-1B12AB9BA815}" type="parTrans" cxnId="{258330E8-9DFD-49F9-BA0E-46CC55091EE9}">
      <dgm:prSet/>
      <dgm:spPr/>
      <dgm:t>
        <a:bodyPr/>
        <a:lstStyle/>
        <a:p>
          <a:endParaRPr lang="en-US" b="1"/>
        </a:p>
      </dgm:t>
    </dgm:pt>
    <dgm:pt modelId="{233EB026-3EB5-42D1-9124-A380C71763BF}" type="sibTrans" cxnId="{258330E8-9DFD-49F9-BA0E-46CC55091EE9}">
      <dgm:prSet/>
      <dgm:spPr/>
      <dgm:t>
        <a:bodyPr/>
        <a:lstStyle/>
        <a:p>
          <a:endParaRPr lang="en-US" b="1"/>
        </a:p>
      </dgm:t>
    </dgm:pt>
    <dgm:pt modelId="{0DE66488-B3F7-4C45-8EFA-23D4BC153968}" type="pres">
      <dgm:prSet presAssocID="{4D2FA05F-F120-44FA-BFFE-DE7F5D1D3E24}" presName="Name0" presStyleCnt="0">
        <dgm:presLayoutVars>
          <dgm:chMax val="7"/>
          <dgm:chPref val="7"/>
          <dgm:dir/>
        </dgm:presLayoutVars>
      </dgm:prSet>
      <dgm:spPr/>
    </dgm:pt>
    <dgm:pt modelId="{25D2F6B6-0901-4202-A50A-4BFF5974847F}" type="pres">
      <dgm:prSet presAssocID="{4D2FA05F-F120-44FA-BFFE-DE7F5D1D3E24}" presName="Name1" presStyleCnt="0"/>
      <dgm:spPr/>
    </dgm:pt>
    <dgm:pt modelId="{8AF072F3-5A47-439D-AB17-B5958166AD1D}" type="pres">
      <dgm:prSet presAssocID="{4D2FA05F-F120-44FA-BFFE-DE7F5D1D3E24}" presName="cycle" presStyleCnt="0"/>
      <dgm:spPr/>
    </dgm:pt>
    <dgm:pt modelId="{B6A8A1E8-B163-4246-9557-35DE06009BC0}" type="pres">
      <dgm:prSet presAssocID="{4D2FA05F-F120-44FA-BFFE-DE7F5D1D3E24}" presName="srcNode" presStyleLbl="node1" presStyleIdx="0" presStyleCnt="7"/>
      <dgm:spPr/>
    </dgm:pt>
    <dgm:pt modelId="{AB348B67-590A-4100-A067-F93C0A02C238}" type="pres">
      <dgm:prSet presAssocID="{4D2FA05F-F120-44FA-BFFE-DE7F5D1D3E24}" presName="conn" presStyleLbl="parChTrans1D2" presStyleIdx="0" presStyleCnt="1"/>
      <dgm:spPr/>
    </dgm:pt>
    <dgm:pt modelId="{F922EC87-0F87-4F19-BBCB-5D92671FAE2F}" type="pres">
      <dgm:prSet presAssocID="{4D2FA05F-F120-44FA-BFFE-DE7F5D1D3E24}" presName="extraNode" presStyleLbl="node1" presStyleIdx="0" presStyleCnt="7"/>
      <dgm:spPr/>
    </dgm:pt>
    <dgm:pt modelId="{1A8091ED-06AA-4B6A-AC4E-96F069B70940}" type="pres">
      <dgm:prSet presAssocID="{4D2FA05F-F120-44FA-BFFE-DE7F5D1D3E24}" presName="dstNode" presStyleLbl="node1" presStyleIdx="0" presStyleCnt="7"/>
      <dgm:spPr/>
    </dgm:pt>
    <dgm:pt modelId="{C4C9FFFC-C4E5-4E19-8415-057E5A70EA5A}" type="pres">
      <dgm:prSet presAssocID="{820F9E6B-C07E-4F52-A1E2-B09AA4BFDBD9}" presName="text_1" presStyleLbl="node1" presStyleIdx="0" presStyleCnt="7">
        <dgm:presLayoutVars>
          <dgm:bulletEnabled val="1"/>
        </dgm:presLayoutVars>
      </dgm:prSet>
      <dgm:spPr/>
    </dgm:pt>
    <dgm:pt modelId="{59E9D12B-2198-4F9A-9036-183A935231AD}" type="pres">
      <dgm:prSet presAssocID="{820F9E6B-C07E-4F52-A1E2-B09AA4BFDBD9}" presName="accent_1" presStyleCnt="0"/>
      <dgm:spPr/>
    </dgm:pt>
    <dgm:pt modelId="{ABBED389-510F-43A7-B75C-461F1E2B9DD3}" type="pres">
      <dgm:prSet presAssocID="{820F9E6B-C07E-4F52-A1E2-B09AA4BFDBD9}" presName="accentRepeatNode" presStyleLbl="solidFgAcc1" presStyleIdx="0" presStyleCnt="7"/>
      <dgm:spPr/>
    </dgm:pt>
    <dgm:pt modelId="{C442EB8D-E2A7-4737-8835-6E4B452AA09D}" type="pres">
      <dgm:prSet presAssocID="{C4EF04C6-4C46-493B-BBB0-169C25112F8D}" presName="text_2" presStyleLbl="node1" presStyleIdx="1" presStyleCnt="7">
        <dgm:presLayoutVars>
          <dgm:bulletEnabled val="1"/>
        </dgm:presLayoutVars>
      </dgm:prSet>
      <dgm:spPr/>
    </dgm:pt>
    <dgm:pt modelId="{C36AD7DE-D4FE-4096-B782-E5E816820ADA}" type="pres">
      <dgm:prSet presAssocID="{C4EF04C6-4C46-493B-BBB0-169C25112F8D}" presName="accent_2" presStyleCnt="0"/>
      <dgm:spPr/>
    </dgm:pt>
    <dgm:pt modelId="{2A174F75-140E-47DB-9079-8BED4FD643DE}" type="pres">
      <dgm:prSet presAssocID="{C4EF04C6-4C46-493B-BBB0-169C25112F8D}" presName="accentRepeatNode" presStyleLbl="solidFgAcc1" presStyleIdx="1" presStyleCnt="7"/>
      <dgm:spPr/>
    </dgm:pt>
    <dgm:pt modelId="{20D6BD72-176B-4DF7-A5C4-031325D0F650}" type="pres">
      <dgm:prSet presAssocID="{25A15FCD-59D0-423C-9DD3-A4D2BC15C78D}" presName="text_3" presStyleLbl="node1" presStyleIdx="2" presStyleCnt="7">
        <dgm:presLayoutVars>
          <dgm:bulletEnabled val="1"/>
        </dgm:presLayoutVars>
      </dgm:prSet>
      <dgm:spPr/>
    </dgm:pt>
    <dgm:pt modelId="{06340D50-4DC2-4268-B1F1-6366E2D3A4B4}" type="pres">
      <dgm:prSet presAssocID="{25A15FCD-59D0-423C-9DD3-A4D2BC15C78D}" presName="accent_3" presStyleCnt="0"/>
      <dgm:spPr/>
    </dgm:pt>
    <dgm:pt modelId="{37F5F748-F774-4AF8-AD49-B0E9FDC9BA94}" type="pres">
      <dgm:prSet presAssocID="{25A15FCD-59D0-423C-9DD3-A4D2BC15C78D}" presName="accentRepeatNode" presStyleLbl="solidFgAcc1" presStyleIdx="2" presStyleCnt="7"/>
      <dgm:spPr/>
    </dgm:pt>
    <dgm:pt modelId="{C5BF3A70-CB14-4054-828A-AF321F7D1A15}" type="pres">
      <dgm:prSet presAssocID="{6BC7E255-FB97-482E-8D8A-D66D1CC321E2}" presName="text_4" presStyleLbl="node1" presStyleIdx="3" presStyleCnt="7">
        <dgm:presLayoutVars>
          <dgm:bulletEnabled val="1"/>
        </dgm:presLayoutVars>
      </dgm:prSet>
      <dgm:spPr/>
    </dgm:pt>
    <dgm:pt modelId="{5409528B-319C-4D2C-B55C-052273D1B2F0}" type="pres">
      <dgm:prSet presAssocID="{6BC7E255-FB97-482E-8D8A-D66D1CC321E2}" presName="accent_4" presStyleCnt="0"/>
      <dgm:spPr/>
    </dgm:pt>
    <dgm:pt modelId="{56432A6D-8A53-4C0E-BFB9-C3F249E7019F}" type="pres">
      <dgm:prSet presAssocID="{6BC7E255-FB97-482E-8D8A-D66D1CC321E2}" presName="accentRepeatNode" presStyleLbl="solidFgAcc1" presStyleIdx="3" presStyleCnt="7"/>
      <dgm:spPr/>
    </dgm:pt>
    <dgm:pt modelId="{19BFFE66-269E-4A27-8CD5-099D13F94E06}" type="pres">
      <dgm:prSet presAssocID="{83BAE06E-5C44-44B8-9E87-FE68C75ECA21}" presName="text_5" presStyleLbl="node1" presStyleIdx="4" presStyleCnt="7">
        <dgm:presLayoutVars>
          <dgm:bulletEnabled val="1"/>
        </dgm:presLayoutVars>
      </dgm:prSet>
      <dgm:spPr/>
    </dgm:pt>
    <dgm:pt modelId="{2F6E690A-D998-4381-9691-B76E73903B18}" type="pres">
      <dgm:prSet presAssocID="{83BAE06E-5C44-44B8-9E87-FE68C75ECA21}" presName="accent_5" presStyleCnt="0"/>
      <dgm:spPr/>
    </dgm:pt>
    <dgm:pt modelId="{01FFECB0-2307-4EF1-B71E-DEFA65463B1E}" type="pres">
      <dgm:prSet presAssocID="{83BAE06E-5C44-44B8-9E87-FE68C75ECA21}" presName="accentRepeatNode" presStyleLbl="solidFgAcc1" presStyleIdx="4" presStyleCnt="7"/>
      <dgm:spPr/>
    </dgm:pt>
    <dgm:pt modelId="{F8D66ACB-2BD3-452D-A368-04E5476897E4}" type="pres">
      <dgm:prSet presAssocID="{A415CD3D-5A70-4D6D-BEE9-DD27AD046B81}" presName="text_6" presStyleLbl="node1" presStyleIdx="5" presStyleCnt="7">
        <dgm:presLayoutVars>
          <dgm:bulletEnabled val="1"/>
        </dgm:presLayoutVars>
      </dgm:prSet>
      <dgm:spPr/>
    </dgm:pt>
    <dgm:pt modelId="{04AB1D68-5721-4923-A152-AAA1ECF86BC5}" type="pres">
      <dgm:prSet presAssocID="{A415CD3D-5A70-4D6D-BEE9-DD27AD046B81}" presName="accent_6" presStyleCnt="0"/>
      <dgm:spPr/>
    </dgm:pt>
    <dgm:pt modelId="{3F1B5CC2-381B-4399-B886-1F1ED1C02685}" type="pres">
      <dgm:prSet presAssocID="{A415CD3D-5A70-4D6D-BEE9-DD27AD046B81}" presName="accentRepeatNode" presStyleLbl="solidFgAcc1" presStyleIdx="5" presStyleCnt="7"/>
      <dgm:spPr/>
    </dgm:pt>
    <dgm:pt modelId="{461CD9F3-A26C-413D-9AC9-7492F4AEFC7C}" type="pres">
      <dgm:prSet presAssocID="{97B237F3-5021-468F-95BB-C7E6C0BE5504}" presName="text_7" presStyleLbl="node1" presStyleIdx="6" presStyleCnt="7">
        <dgm:presLayoutVars>
          <dgm:bulletEnabled val="1"/>
        </dgm:presLayoutVars>
      </dgm:prSet>
      <dgm:spPr/>
    </dgm:pt>
    <dgm:pt modelId="{99EC61A6-B50E-481A-A334-D8C9CBC3CFC8}" type="pres">
      <dgm:prSet presAssocID="{97B237F3-5021-468F-95BB-C7E6C0BE5504}" presName="accent_7" presStyleCnt="0"/>
      <dgm:spPr/>
    </dgm:pt>
    <dgm:pt modelId="{04BBC0A3-BF46-426A-8351-D9A9EB39FCCD}" type="pres">
      <dgm:prSet presAssocID="{97B237F3-5021-468F-95BB-C7E6C0BE5504}" presName="accentRepeatNode" presStyleLbl="solidFgAcc1" presStyleIdx="6" presStyleCnt="7"/>
      <dgm:spPr/>
    </dgm:pt>
  </dgm:ptLst>
  <dgm:cxnLst>
    <dgm:cxn modelId="{9514B32A-DE47-45F6-911B-C7F8900C58CF}" type="presOf" srcId="{6BC7E255-FB97-482E-8D8A-D66D1CC321E2}" destId="{C5BF3A70-CB14-4054-828A-AF321F7D1A15}" srcOrd="0" destOrd="0" presId="urn:microsoft.com/office/officeart/2008/layout/VerticalCurvedList"/>
    <dgm:cxn modelId="{A5B4405D-4CBC-479B-9561-C25C53882A3D}" srcId="{4D2FA05F-F120-44FA-BFFE-DE7F5D1D3E24}" destId="{820F9E6B-C07E-4F52-A1E2-B09AA4BFDBD9}" srcOrd="0" destOrd="0" parTransId="{93A58B2D-A398-4B7E-BB60-5D8BAABB2E8B}" sibTransId="{8C6337EA-73E2-40CF-8E3F-8AF1D7708F07}"/>
    <dgm:cxn modelId="{A5389268-B4C7-46D5-85C6-3F57E50C311D}" srcId="{4D2FA05F-F120-44FA-BFFE-DE7F5D1D3E24}" destId="{25A15FCD-59D0-423C-9DD3-A4D2BC15C78D}" srcOrd="2" destOrd="0" parTransId="{41F10322-9C33-4EA8-972B-44CC9A5CF0F6}" sibTransId="{B919F580-EEA6-4850-A7FE-74EB19F0ED1D}"/>
    <dgm:cxn modelId="{C3966172-A3CC-4D49-9C0A-AA8B32A78D43}" srcId="{4D2FA05F-F120-44FA-BFFE-DE7F5D1D3E24}" destId="{A415CD3D-5A70-4D6D-BEE9-DD27AD046B81}" srcOrd="5" destOrd="0" parTransId="{01EFFC5A-2C42-40DC-976A-FF9F9CEBE7E1}" sibTransId="{0F96876B-BC2C-486F-808F-D7217D89DB2F}"/>
    <dgm:cxn modelId="{D9221577-F5E1-4ED4-A730-06274289E00A}" type="presOf" srcId="{820F9E6B-C07E-4F52-A1E2-B09AA4BFDBD9}" destId="{C4C9FFFC-C4E5-4E19-8415-057E5A70EA5A}" srcOrd="0" destOrd="0" presId="urn:microsoft.com/office/officeart/2008/layout/VerticalCurvedList"/>
    <dgm:cxn modelId="{3ED0817B-8F74-4774-9A2B-26B4C90980A0}" srcId="{4D2FA05F-F120-44FA-BFFE-DE7F5D1D3E24}" destId="{83BAE06E-5C44-44B8-9E87-FE68C75ECA21}" srcOrd="4" destOrd="0" parTransId="{D165BF41-2267-4AB8-BA78-701D1414B3E1}" sibTransId="{80EE546E-F7B6-40BE-BF26-63EB34DA3F9B}"/>
    <dgm:cxn modelId="{5DA82A81-284C-4AF8-9084-78A86867F9D3}" type="presOf" srcId="{4D2FA05F-F120-44FA-BFFE-DE7F5D1D3E24}" destId="{0DE66488-B3F7-4C45-8EFA-23D4BC153968}" srcOrd="0" destOrd="0" presId="urn:microsoft.com/office/officeart/2008/layout/VerticalCurvedList"/>
    <dgm:cxn modelId="{40195684-3C6B-43B4-A993-C32387755B04}" type="presOf" srcId="{8C6337EA-73E2-40CF-8E3F-8AF1D7708F07}" destId="{AB348B67-590A-4100-A067-F93C0A02C238}" srcOrd="0" destOrd="0" presId="urn:microsoft.com/office/officeart/2008/layout/VerticalCurvedList"/>
    <dgm:cxn modelId="{05ADB8AF-7AB2-4CFA-8627-552A1A218619}" srcId="{4D2FA05F-F120-44FA-BFFE-DE7F5D1D3E24}" destId="{C4EF04C6-4C46-493B-BBB0-169C25112F8D}" srcOrd="1" destOrd="0" parTransId="{8856EBA3-869C-428B-9E10-7C8C92BA2C71}" sibTransId="{C9D5845D-E240-4389-90BC-CF2F1655BB63}"/>
    <dgm:cxn modelId="{09C51DB0-B3EF-4D81-98DC-8664B157DB2A}" type="presOf" srcId="{83BAE06E-5C44-44B8-9E87-FE68C75ECA21}" destId="{19BFFE66-269E-4A27-8CD5-099D13F94E06}" srcOrd="0" destOrd="0" presId="urn:microsoft.com/office/officeart/2008/layout/VerticalCurvedList"/>
    <dgm:cxn modelId="{69A228B3-7CBB-4366-B999-1598166B3CE6}" srcId="{4D2FA05F-F120-44FA-BFFE-DE7F5D1D3E24}" destId="{97B237F3-5021-468F-95BB-C7E6C0BE5504}" srcOrd="6" destOrd="0" parTransId="{58FE4EDF-F460-4928-B2EE-25D314043C4A}" sibTransId="{6FB2D978-567C-4342-84A6-684D605CE84D}"/>
    <dgm:cxn modelId="{FE38F4B7-3338-46AC-8B94-F7DD8E7CB109}" type="presOf" srcId="{25A15FCD-59D0-423C-9DD3-A4D2BC15C78D}" destId="{20D6BD72-176B-4DF7-A5C4-031325D0F650}" srcOrd="0" destOrd="0" presId="urn:microsoft.com/office/officeart/2008/layout/VerticalCurvedList"/>
    <dgm:cxn modelId="{258330E8-9DFD-49F9-BA0E-46CC55091EE9}" srcId="{4D2FA05F-F120-44FA-BFFE-DE7F5D1D3E24}" destId="{6BC7E255-FB97-482E-8D8A-D66D1CC321E2}" srcOrd="3" destOrd="0" parTransId="{4B23045A-E54D-494F-8243-1B12AB9BA815}" sibTransId="{233EB026-3EB5-42D1-9124-A380C71763BF}"/>
    <dgm:cxn modelId="{DD1F25E9-B294-406F-85FD-736FBE70D7C5}" type="presOf" srcId="{A415CD3D-5A70-4D6D-BEE9-DD27AD046B81}" destId="{F8D66ACB-2BD3-452D-A368-04E5476897E4}" srcOrd="0" destOrd="0" presId="urn:microsoft.com/office/officeart/2008/layout/VerticalCurvedList"/>
    <dgm:cxn modelId="{712693EE-2508-48F7-B381-F3AAA86128DC}" type="presOf" srcId="{97B237F3-5021-468F-95BB-C7E6C0BE5504}" destId="{461CD9F3-A26C-413D-9AC9-7492F4AEFC7C}" srcOrd="0" destOrd="0" presId="urn:microsoft.com/office/officeart/2008/layout/VerticalCurvedList"/>
    <dgm:cxn modelId="{C26357F4-B454-4EF9-90DD-787F0EE0D12F}" type="presOf" srcId="{C4EF04C6-4C46-493B-BBB0-169C25112F8D}" destId="{C442EB8D-E2A7-4737-8835-6E4B452AA09D}" srcOrd="0" destOrd="0" presId="urn:microsoft.com/office/officeart/2008/layout/VerticalCurvedList"/>
    <dgm:cxn modelId="{78D1B8A8-396E-4976-A5F8-B1C54A54D491}" type="presParOf" srcId="{0DE66488-B3F7-4C45-8EFA-23D4BC153968}" destId="{25D2F6B6-0901-4202-A50A-4BFF5974847F}" srcOrd="0" destOrd="0" presId="urn:microsoft.com/office/officeart/2008/layout/VerticalCurvedList"/>
    <dgm:cxn modelId="{EC15C824-459D-430B-B281-D86AABDDE43B}" type="presParOf" srcId="{25D2F6B6-0901-4202-A50A-4BFF5974847F}" destId="{8AF072F3-5A47-439D-AB17-B5958166AD1D}" srcOrd="0" destOrd="0" presId="urn:microsoft.com/office/officeart/2008/layout/VerticalCurvedList"/>
    <dgm:cxn modelId="{EF36E2B8-4EA6-4334-A034-C084A2E53A3B}" type="presParOf" srcId="{8AF072F3-5A47-439D-AB17-B5958166AD1D}" destId="{B6A8A1E8-B163-4246-9557-35DE06009BC0}" srcOrd="0" destOrd="0" presId="urn:microsoft.com/office/officeart/2008/layout/VerticalCurvedList"/>
    <dgm:cxn modelId="{D20EA35D-542F-4262-9313-2009A8B4DE38}" type="presParOf" srcId="{8AF072F3-5A47-439D-AB17-B5958166AD1D}" destId="{AB348B67-590A-4100-A067-F93C0A02C238}" srcOrd="1" destOrd="0" presId="urn:microsoft.com/office/officeart/2008/layout/VerticalCurvedList"/>
    <dgm:cxn modelId="{0AF24BAE-AC37-481F-927C-5A83F2A83340}" type="presParOf" srcId="{8AF072F3-5A47-439D-AB17-B5958166AD1D}" destId="{F922EC87-0F87-4F19-BBCB-5D92671FAE2F}" srcOrd="2" destOrd="0" presId="urn:microsoft.com/office/officeart/2008/layout/VerticalCurvedList"/>
    <dgm:cxn modelId="{3D3BB291-F698-4D8F-9A3F-1344C6C66646}" type="presParOf" srcId="{8AF072F3-5A47-439D-AB17-B5958166AD1D}" destId="{1A8091ED-06AA-4B6A-AC4E-96F069B70940}" srcOrd="3" destOrd="0" presId="urn:microsoft.com/office/officeart/2008/layout/VerticalCurvedList"/>
    <dgm:cxn modelId="{144B301E-F1B1-43A2-B8DD-6165D35396A1}" type="presParOf" srcId="{25D2F6B6-0901-4202-A50A-4BFF5974847F}" destId="{C4C9FFFC-C4E5-4E19-8415-057E5A70EA5A}" srcOrd="1" destOrd="0" presId="urn:microsoft.com/office/officeart/2008/layout/VerticalCurvedList"/>
    <dgm:cxn modelId="{BE737FF7-130E-4023-A115-CCB6DB20439E}" type="presParOf" srcId="{25D2F6B6-0901-4202-A50A-4BFF5974847F}" destId="{59E9D12B-2198-4F9A-9036-183A935231AD}" srcOrd="2" destOrd="0" presId="urn:microsoft.com/office/officeart/2008/layout/VerticalCurvedList"/>
    <dgm:cxn modelId="{B875AECB-327E-4DC6-A37E-0D59EC39D12C}" type="presParOf" srcId="{59E9D12B-2198-4F9A-9036-183A935231AD}" destId="{ABBED389-510F-43A7-B75C-461F1E2B9DD3}" srcOrd="0" destOrd="0" presId="urn:microsoft.com/office/officeart/2008/layout/VerticalCurvedList"/>
    <dgm:cxn modelId="{CD881057-5EB4-43AF-A2DF-39EE7E65D6A6}" type="presParOf" srcId="{25D2F6B6-0901-4202-A50A-4BFF5974847F}" destId="{C442EB8D-E2A7-4737-8835-6E4B452AA09D}" srcOrd="3" destOrd="0" presId="urn:microsoft.com/office/officeart/2008/layout/VerticalCurvedList"/>
    <dgm:cxn modelId="{3CB2FB3F-9B47-4294-B5D7-37BA7A3EFDE9}" type="presParOf" srcId="{25D2F6B6-0901-4202-A50A-4BFF5974847F}" destId="{C36AD7DE-D4FE-4096-B782-E5E816820ADA}" srcOrd="4" destOrd="0" presId="urn:microsoft.com/office/officeart/2008/layout/VerticalCurvedList"/>
    <dgm:cxn modelId="{B51E3B2F-0000-4D79-9A4F-2F82E7069CBF}" type="presParOf" srcId="{C36AD7DE-D4FE-4096-B782-E5E816820ADA}" destId="{2A174F75-140E-47DB-9079-8BED4FD643DE}" srcOrd="0" destOrd="0" presId="urn:microsoft.com/office/officeart/2008/layout/VerticalCurvedList"/>
    <dgm:cxn modelId="{DE1DBF00-FD46-4A0C-9FBB-F03543EF3D49}" type="presParOf" srcId="{25D2F6B6-0901-4202-A50A-4BFF5974847F}" destId="{20D6BD72-176B-4DF7-A5C4-031325D0F650}" srcOrd="5" destOrd="0" presId="urn:microsoft.com/office/officeart/2008/layout/VerticalCurvedList"/>
    <dgm:cxn modelId="{A593F7B8-9B06-47BC-A2B6-83D9D5D2DA86}" type="presParOf" srcId="{25D2F6B6-0901-4202-A50A-4BFF5974847F}" destId="{06340D50-4DC2-4268-B1F1-6366E2D3A4B4}" srcOrd="6" destOrd="0" presId="urn:microsoft.com/office/officeart/2008/layout/VerticalCurvedList"/>
    <dgm:cxn modelId="{D3BD8EBE-1675-4650-8EE0-7F3CE5E529F1}" type="presParOf" srcId="{06340D50-4DC2-4268-B1F1-6366E2D3A4B4}" destId="{37F5F748-F774-4AF8-AD49-B0E9FDC9BA94}" srcOrd="0" destOrd="0" presId="urn:microsoft.com/office/officeart/2008/layout/VerticalCurvedList"/>
    <dgm:cxn modelId="{6504AF2D-BC79-4ED0-9330-4E1164D31948}" type="presParOf" srcId="{25D2F6B6-0901-4202-A50A-4BFF5974847F}" destId="{C5BF3A70-CB14-4054-828A-AF321F7D1A15}" srcOrd="7" destOrd="0" presId="urn:microsoft.com/office/officeart/2008/layout/VerticalCurvedList"/>
    <dgm:cxn modelId="{5017B781-A9D1-4755-9C58-7FE58B9E716E}" type="presParOf" srcId="{25D2F6B6-0901-4202-A50A-4BFF5974847F}" destId="{5409528B-319C-4D2C-B55C-052273D1B2F0}" srcOrd="8" destOrd="0" presId="urn:microsoft.com/office/officeart/2008/layout/VerticalCurvedList"/>
    <dgm:cxn modelId="{950A9002-A5F9-4AB0-93CF-A20F41586659}" type="presParOf" srcId="{5409528B-319C-4D2C-B55C-052273D1B2F0}" destId="{56432A6D-8A53-4C0E-BFB9-C3F249E7019F}" srcOrd="0" destOrd="0" presId="urn:microsoft.com/office/officeart/2008/layout/VerticalCurvedList"/>
    <dgm:cxn modelId="{C6F36521-AB0A-477C-90BF-AB2D904D3C44}" type="presParOf" srcId="{25D2F6B6-0901-4202-A50A-4BFF5974847F}" destId="{19BFFE66-269E-4A27-8CD5-099D13F94E06}" srcOrd="9" destOrd="0" presId="urn:microsoft.com/office/officeart/2008/layout/VerticalCurvedList"/>
    <dgm:cxn modelId="{723CB110-2BBF-41F3-81B2-ABB8FF26AD84}" type="presParOf" srcId="{25D2F6B6-0901-4202-A50A-4BFF5974847F}" destId="{2F6E690A-D998-4381-9691-B76E73903B18}" srcOrd="10" destOrd="0" presId="urn:microsoft.com/office/officeart/2008/layout/VerticalCurvedList"/>
    <dgm:cxn modelId="{9CF7EFB9-4700-4C2B-B614-4CD0E419C44C}" type="presParOf" srcId="{2F6E690A-D998-4381-9691-B76E73903B18}" destId="{01FFECB0-2307-4EF1-B71E-DEFA65463B1E}" srcOrd="0" destOrd="0" presId="urn:microsoft.com/office/officeart/2008/layout/VerticalCurvedList"/>
    <dgm:cxn modelId="{CDCE8841-16CD-4AEB-8A97-299192A33F88}" type="presParOf" srcId="{25D2F6B6-0901-4202-A50A-4BFF5974847F}" destId="{F8D66ACB-2BD3-452D-A368-04E5476897E4}" srcOrd="11" destOrd="0" presId="urn:microsoft.com/office/officeart/2008/layout/VerticalCurvedList"/>
    <dgm:cxn modelId="{41AC6B63-6A8F-4F82-B9E5-06F752BCCF48}" type="presParOf" srcId="{25D2F6B6-0901-4202-A50A-4BFF5974847F}" destId="{04AB1D68-5721-4923-A152-AAA1ECF86BC5}" srcOrd="12" destOrd="0" presId="urn:microsoft.com/office/officeart/2008/layout/VerticalCurvedList"/>
    <dgm:cxn modelId="{9F5196A9-429D-49B3-88A6-501B659548BA}" type="presParOf" srcId="{04AB1D68-5721-4923-A152-AAA1ECF86BC5}" destId="{3F1B5CC2-381B-4399-B886-1F1ED1C02685}" srcOrd="0" destOrd="0" presId="urn:microsoft.com/office/officeart/2008/layout/VerticalCurvedList"/>
    <dgm:cxn modelId="{7208050D-C929-4068-A594-B260C4730258}" type="presParOf" srcId="{25D2F6B6-0901-4202-A50A-4BFF5974847F}" destId="{461CD9F3-A26C-413D-9AC9-7492F4AEFC7C}" srcOrd="13" destOrd="0" presId="urn:microsoft.com/office/officeart/2008/layout/VerticalCurvedList"/>
    <dgm:cxn modelId="{A04EEAA3-F399-4EEB-ACC9-624730DDE36D}" type="presParOf" srcId="{25D2F6B6-0901-4202-A50A-4BFF5974847F}" destId="{99EC61A6-B50E-481A-A334-D8C9CBC3CFC8}" srcOrd="14" destOrd="0" presId="urn:microsoft.com/office/officeart/2008/layout/VerticalCurvedList"/>
    <dgm:cxn modelId="{1562AB9C-DCA7-4F2B-B76A-E512C664904D}" type="presParOf" srcId="{99EC61A6-B50E-481A-A334-D8C9CBC3CFC8}" destId="{04BBC0A3-BF46-426A-8351-D9A9EB39FCC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348B67-590A-4100-A067-F93C0A02C238}">
      <dsp:nvSpPr>
        <dsp:cNvPr id="0" name=""/>
        <dsp:cNvSpPr/>
      </dsp:nvSpPr>
      <dsp:spPr>
        <a:xfrm>
          <a:off x="-4917790" y="-753830"/>
          <a:ext cx="5858998" cy="5858998"/>
        </a:xfrm>
        <a:prstGeom prst="blockArc">
          <a:avLst>
            <a:gd name="adj1" fmla="val 18900000"/>
            <a:gd name="adj2" fmla="val 2700000"/>
            <a:gd name="adj3" fmla="val 369"/>
          </a:avLst>
        </a:pr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4C9FFFC-C4E5-4E19-8415-057E5A70EA5A}">
      <dsp:nvSpPr>
        <dsp:cNvPr id="0" name=""/>
        <dsp:cNvSpPr/>
      </dsp:nvSpPr>
      <dsp:spPr>
        <a:xfrm>
          <a:off x="305246" y="197811"/>
          <a:ext cx="10006213" cy="395449"/>
        </a:xfrm>
        <a:prstGeom prst="rect">
          <a:avLst/>
        </a:prstGeom>
        <a:solidFill>
          <a:srgbClr val="D028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50800" rIns="50800" bIns="50800" numCol="1" spcCol="1270" anchor="ctr" anchorCtr="0">
          <a:noAutofit/>
        </a:bodyPr>
        <a:lstStyle/>
        <a:p>
          <a:pPr marL="0" lvl="0" indent="0" algn="l" defTabSz="889000" rtl="0">
            <a:lnSpc>
              <a:spcPct val="90000"/>
            </a:lnSpc>
            <a:spcBef>
              <a:spcPct val="0"/>
            </a:spcBef>
            <a:spcAft>
              <a:spcPct val="35000"/>
            </a:spcAft>
            <a:buNone/>
          </a:pPr>
          <a:r>
            <a:rPr lang="en-US" sz="2000" b="1" kern="1200" dirty="0">
              <a:solidFill>
                <a:schemeClr val="bg1"/>
              </a:solidFill>
            </a:rPr>
            <a:t>Reduced congestion</a:t>
          </a:r>
        </a:p>
      </dsp:txBody>
      <dsp:txXfrm>
        <a:off x="305246" y="197811"/>
        <a:ext cx="10006213" cy="395449"/>
      </dsp:txXfrm>
    </dsp:sp>
    <dsp:sp modelId="{ABBED389-510F-43A7-B75C-461F1E2B9DD3}">
      <dsp:nvSpPr>
        <dsp:cNvPr id="0" name=""/>
        <dsp:cNvSpPr/>
      </dsp:nvSpPr>
      <dsp:spPr>
        <a:xfrm>
          <a:off x="58090" y="148380"/>
          <a:ext cx="494311" cy="494311"/>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42EB8D-E2A7-4737-8835-6E4B452AA09D}">
      <dsp:nvSpPr>
        <dsp:cNvPr id="0" name=""/>
        <dsp:cNvSpPr/>
      </dsp:nvSpPr>
      <dsp:spPr>
        <a:xfrm>
          <a:off x="663361" y="791334"/>
          <a:ext cx="9648098" cy="395449"/>
        </a:xfrm>
        <a:prstGeom prst="rect">
          <a:avLst/>
        </a:prstGeom>
        <a:solidFill>
          <a:srgbClr val="D028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50800" rIns="50800" bIns="50800" numCol="1" spcCol="1270" anchor="ctr" anchorCtr="0">
          <a:noAutofit/>
        </a:bodyPr>
        <a:lstStyle/>
        <a:p>
          <a:pPr marL="0" lvl="0" indent="0" algn="l" defTabSz="889000" rtl="0">
            <a:lnSpc>
              <a:spcPct val="90000"/>
            </a:lnSpc>
            <a:spcBef>
              <a:spcPct val="0"/>
            </a:spcBef>
            <a:spcAft>
              <a:spcPct val="35000"/>
            </a:spcAft>
            <a:buNone/>
          </a:pPr>
          <a:r>
            <a:rPr lang="en-US" sz="2000" b="1" kern="1200" dirty="0">
              <a:solidFill>
                <a:schemeClr val="bg1"/>
              </a:solidFill>
            </a:rPr>
            <a:t>Smoother and more reliable traffic flow</a:t>
          </a:r>
        </a:p>
      </dsp:txBody>
      <dsp:txXfrm>
        <a:off x="663361" y="791334"/>
        <a:ext cx="9648098" cy="395449"/>
      </dsp:txXfrm>
    </dsp:sp>
    <dsp:sp modelId="{2A174F75-140E-47DB-9079-8BED4FD643DE}">
      <dsp:nvSpPr>
        <dsp:cNvPr id="0" name=""/>
        <dsp:cNvSpPr/>
      </dsp:nvSpPr>
      <dsp:spPr>
        <a:xfrm>
          <a:off x="416205" y="741903"/>
          <a:ext cx="494311" cy="494311"/>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D6BD72-176B-4DF7-A5C4-031325D0F650}">
      <dsp:nvSpPr>
        <dsp:cNvPr id="0" name=""/>
        <dsp:cNvSpPr/>
      </dsp:nvSpPr>
      <dsp:spPr>
        <a:xfrm>
          <a:off x="859606" y="1384421"/>
          <a:ext cx="9451852" cy="395449"/>
        </a:xfrm>
        <a:prstGeom prst="rect">
          <a:avLst/>
        </a:prstGeom>
        <a:solidFill>
          <a:srgbClr val="D028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50800" rIns="50800" bIns="50800" numCol="1" spcCol="1270" anchor="ctr" anchorCtr="0">
          <a:noAutofit/>
        </a:bodyPr>
        <a:lstStyle/>
        <a:p>
          <a:pPr marL="0" lvl="0" indent="0" algn="l" defTabSz="889000" rtl="0">
            <a:lnSpc>
              <a:spcPct val="90000"/>
            </a:lnSpc>
            <a:spcBef>
              <a:spcPct val="0"/>
            </a:spcBef>
            <a:spcAft>
              <a:spcPct val="35000"/>
            </a:spcAft>
            <a:buNone/>
          </a:pPr>
          <a:r>
            <a:rPr lang="en-US" sz="2000" b="1" kern="1200" dirty="0">
              <a:solidFill>
                <a:schemeClr val="bg1"/>
              </a:solidFill>
            </a:rPr>
            <a:t>Improved safety</a:t>
          </a:r>
        </a:p>
      </dsp:txBody>
      <dsp:txXfrm>
        <a:off x="859606" y="1384421"/>
        <a:ext cx="9451852" cy="395449"/>
      </dsp:txXfrm>
    </dsp:sp>
    <dsp:sp modelId="{37F5F748-F774-4AF8-AD49-B0E9FDC9BA94}">
      <dsp:nvSpPr>
        <dsp:cNvPr id="0" name=""/>
        <dsp:cNvSpPr/>
      </dsp:nvSpPr>
      <dsp:spPr>
        <a:xfrm>
          <a:off x="612450" y="1334990"/>
          <a:ext cx="494311" cy="494311"/>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5BF3A70-CB14-4054-828A-AF321F7D1A15}">
      <dsp:nvSpPr>
        <dsp:cNvPr id="0" name=""/>
        <dsp:cNvSpPr/>
      </dsp:nvSpPr>
      <dsp:spPr>
        <a:xfrm>
          <a:off x="922266" y="1977944"/>
          <a:ext cx="9389193" cy="395449"/>
        </a:xfrm>
        <a:prstGeom prst="rect">
          <a:avLst/>
        </a:prstGeom>
        <a:solidFill>
          <a:srgbClr val="D028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50800" rIns="50800" bIns="50800" numCol="1" spcCol="1270" anchor="ctr" anchorCtr="0">
          <a:noAutofit/>
        </a:bodyPr>
        <a:lstStyle/>
        <a:p>
          <a:pPr marL="0" lvl="0" indent="0" algn="l" defTabSz="889000" rtl="0">
            <a:lnSpc>
              <a:spcPct val="90000"/>
            </a:lnSpc>
            <a:spcBef>
              <a:spcPct val="0"/>
            </a:spcBef>
            <a:spcAft>
              <a:spcPct val="35000"/>
            </a:spcAft>
            <a:buNone/>
          </a:pPr>
          <a:r>
            <a:rPr lang="en-US" sz="2000" b="1" kern="1200" dirty="0">
              <a:solidFill>
                <a:schemeClr val="bg1"/>
              </a:solidFill>
            </a:rPr>
            <a:t>More efficient use of resources</a:t>
          </a:r>
        </a:p>
      </dsp:txBody>
      <dsp:txXfrm>
        <a:off x="922266" y="1977944"/>
        <a:ext cx="9389193" cy="395449"/>
      </dsp:txXfrm>
    </dsp:sp>
    <dsp:sp modelId="{56432A6D-8A53-4C0E-BFB9-C3F249E7019F}">
      <dsp:nvSpPr>
        <dsp:cNvPr id="0" name=""/>
        <dsp:cNvSpPr/>
      </dsp:nvSpPr>
      <dsp:spPr>
        <a:xfrm>
          <a:off x="675110" y="1928513"/>
          <a:ext cx="494311" cy="494311"/>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BFFE66-269E-4A27-8CD5-099D13F94E06}">
      <dsp:nvSpPr>
        <dsp:cNvPr id="0" name=""/>
        <dsp:cNvSpPr/>
      </dsp:nvSpPr>
      <dsp:spPr>
        <a:xfrm>
          <a:off x="859606" y="2571466"/>
          <a:ext cx="9451852" cy="395449"/>
        </a:xfrm>
        <a:prstGeom prst="rect">
          <a:avLst/>
        </a:prstGeom>
        <a:solidFill>
          <a:srgbClr val="D028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50800" rIns="50800" bIns="50800" numCol="1" spcCol="1270" anchor="ctr" anchorCtr="0">
          <a:noAutofit/>
        </a:bodyPr>
        <a:lstStyle/>
        <a:p>
          <a:pPr marL="0" lvl="0" indent="0" algn="l" defTabSz="889000" rtl="0">
            <a:lnSpc>
              <a:spcPct val="90000"/>
            </a:lnSpc>
            <a:spcBef>
              <a:spcPct val="0"/>
            </a:spcBef>
            <a:spcAft>
              <a:spcPct val="35000"/>
            </a:spcAft>
            <a:buNone/>
          </a:pPr>
          <a:r>
            <a:rPr lang="en-US" sz="2000" b="1" kern="1200" dirty="0">
              <a:solidFill>
                <a:schemeClr val="bg1"/>
              </a:solidFill>
            </a:rPr>
            <a:t>Less wasted fuel and cleaner air</a:t>
          </a:r>
        </a:p>
      </dsp:txBody>
      <dsp:txXfrm>
        <a:off x="859606" y="2571466"/>
        <a:ext cx="9451852" cy="395449"/>
      </dsp:txXfrm>
    </dsp:sp>
    <dsp:sp modelId="{01FFECB0-2307-4EF1-B71E-DEFA65463B1E}">
      <dsp:nvSpPr>
        <dsp:cNvPr id="0" name=""/>
        <dsp:cNvSpPr/>
      </dsp:nvSpPr>
      <dsp:spPr>
        <a:xfrm>
          <a:off x="612450" y="2522035"/>
          <a:ext cx="494311" cy="494311"/>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D66ACB-2BD3-452D-A368-04E5476897E4}">
      <dsp:nvSpPr>
        <dsp:cNvPr id="0" name=""/>
        <dsp:cNvSpPr/>
      </dsp:nvSpPr>
      <dsp:spPr>
        <a:xfrm>
          <a:off x="663361" y="3164554"/>
          <a:ext cx="9648098" cy="395449"/>
        </a:xfrm>
        <a:prstGeom prst="rect">
          <a:avLst/>
        </a:prstGeom>
        <a:solidFill>
          <a:srgbClr val="D028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50800" rIns="50800" bIns="50800" numCol="1" spcCol="1270" anchor="ctr" anchorCtr="0">
          <a:noAutofit/>
        </a:bodyPr>
        <a:lstStyle/>
        <a:p>
          <a:pPr marL="0" lvl="0" indent="0" algn="l" defTabSz="889000" rtl="0">
            <a:lnSpc>
              <a:spcPct val="90000"/>
            </a:lnSpc>
            <a:spcBef>
              <a:spcPct val="0"/>
            </a:spcBef>
            <a:spcAft>
              <a:spcPct val="35000"/>
            </a:spcAft>
            <a:buNone/>
          </a:pPr>
          <a:r>
            <a:rPr lang="en-US" sz="2000" b="1" kern="1200" dirty="0">
              <a:solidFill>
                <a:schemeClr val="bg1"/>
              </a:solidFill>
            </a:rPr>
            <a:t>Increased economic vitality</a:t>
          </a:r>
        </a:p>
      </dsp:txBody>
      <dsp:txXfrm>
        <a:off x="663361" y="3164554"/>
        <a:ext cx="9648098" cy="395449"/>
      </dsp:txXfrm>
    </dsp:sp>
    <dsp:sp modelId="{3F1B5CC2-381B-4399-B886-1F1ED1C02685}">
      <dsp:nvSpPr>
        <dsp:cNvPr id="0" name=""/>
        <dsp:cNvSpPr/>
      </dsp:nvSpPr>
      <dsp:spPr>
        <a:xfrm>
          <a:off x="416205" y="3115122"/>
          <a:ext cx="494311" cy="494311"/>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1CD9F3-A26C-413D-9AC9-7492F4AEFC7C}">
      <dsp:nvSpPr>
        <dsp:cNvPr id="0" name=""/>
        <dsp:cNvSpPr/>
      </dsp:nvSpPr>
      <dsp:spPr>
        <a:xfrm>
          <a:off x="305246" y="3758076"/>
          <a:ext cx="10006213" cy="395449"/>
        </a:xfrm>
        <a:prstGeom prst="rect">
          <a:avLst/>
        </a:prstGeom>
        <a:solidFill>
          <a:srgbClr val="D028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50800" rIns="50800" bIns="50800" numCol="1" spcCol="1270" anchor="ctr" anchorCtr="0">
          <a:noAutofit/>
        </a:bodyPr>
        <a:lstStyle/>
        <a:p>
          <a:pPr marL="0" lvl="0" indent="0" algn="l" defTabSz="889000" rtl="0">
            <a:lnSpc>
              <a:spcPct val="90000"/>
            </a:lnSpc>
            <a:spcBef>
              <a:spcPct val="0"/>
            </a:spcBef>
            <a:spcAft>
              <a:spcPct val="35000"/>
            </a:spcAft>
            <a:buNone/>
          </a:pPr>
          <a:r>
            <a:rPr lang="en-US" sz="2000" b="1" kern="1200" dirty="0">
              <a:solidFill>
                <a:schemeClr val="bg1"/>
              </a:solidFill>
            </a:rPr>
            <a:t>Improved quality of life</a:t>
          </a:r>
        </a:p>
      </dsp:txBody>
      <dsp:txXfrm>
        <a:off x="305246" y="3758076"/>
        <a:ext cx="10006213" cy="395449"/>
      </dsp:txXfrm>
    </dsp:sp>
    <dsp:sp modelId="{04BBC0A3-BF46-426A-8351-D9A9EB39FCCD}">
      <dsp:nvSpPr>
        <dsp:cNvPr id="0" name=""/>
        <dsp:cNvSpPr/>
      </dsp:nvSpPr>
      <dsp:spPr>
        <a:xfrm>
          <a:off x="58090" y="3708645"/>
          <a:ext cx="494311" cy="494311"/>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348B67-590A-4100-A067-F93C0A02C238}">
      <dsp:nvSpPr>
        <dsp:cNvPr id="0" name=""/>
        <dsp:cNvSpPr/>
      </dsp:nvSpPr>
      <dsp:spPr>
        <a:xfrm>
          <a:off x="-4917790" y="-753830"/>
          <a:ext cx="5858998" cy="5858998"/>
        </a:xfrm>
        <a:prstGeom prst="blockArc">
          <a:avLst>
            <a:gd name="adj1" fmla="val 18900000"/>
            <a:gd name="adj2" fmla="val 2700000"/>
            <a:gd name="adj3" fmla="val 369"/>
          </a:avLst>
        </a:pr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4C9FFFC-C4E5-4E19-8415-057E5A70EA5A}">
      <dsp:nvSpPr>
        <dsp:cNvPr id="0" name=""/>
        <dsp:cNvSpPr/>
      </dsp:nvSpPr>
      <dsp:spPr>
        <a:xfrm>
          <a:off x="305246" y="197811"/>
          <a:ext cx="10006213" cy="395449"/>
        </a:xfrm>
        <a:prstGeom prst="rect">
          <a:avLst/>
        </a:prstGeom>
        <a:solidFill>
          <a:srgbClr val="D028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50800" rIns="50800" bIns="50800" numCol="1" spcCol="1270" anchor="ctr" anchorCtr="0">
          <a:noAutofit/>
        </a:bodyPr>
        <a:lstStyle/>
        <a:p>
          <a:pPr marL="0" lvl="0" indent="0" algn="l" defTabSz="889000" rtl="0">
            <a:lnSpc>
              <a:spcPct val="90000"/>
            </a:lnSpc>
            <a:spcBef>
              <a:spcPct val="0"/>
            </a:spcBef>
            <a:spcAft>
              <a:spcPct val="35000"/>
            </a:spcAft>
            <a:buNone/>
          </a:pPr>
          <a:r>
            <a:rPr lang="en-US" sz="2000" b="1" kern="1200" dirty="0"/>
            <a:t>Reduced congestion</a:t>
          </a:r>
        </a:p>
      </dsp:txBody>
      <dsp:txXfrm>
        <a:off x="305246" y="197811"/>
        <a:ext cx="10006213" cy="395449"/>
      </dsp:txXfrm>
    </dsp:sp>
    <dsp:sp modelId="{ABBED389-510F-43A7-B75C-461F1E2B9DD3}">
      <dsp:nvSpPr>
        <dsp:cNvPr id="0" name=""/>
        <dsp:cNvSpPr/>
      </dsp:nvSpPr>
      <dsp:spPr>
        <a:xfrm>
          <a:off x="58090" y="148380"/>
          <a:ext cx="494311" cy="494311"/>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42EB8D-E2A7-4737-8835-6E4B452AA09D}">
      <dsp:nvSpPr>
        <dsp:cNvPr id="0" name=""/>
        <dsp:cNvSpPr/>
      </dsp:nvSpPr>
      <dsp:spPr>
        <a:xfrm>
          <a:off x="663361" y="791334"/>
          <a:ext cx="9648098" cy="395449"/>
        </a:xfrm>
        <a:prstGeom prst="rect">
          <a:avLst/>
        </a:prstGeom>
        <a:solidFill>
          <a:srgbClr val="D028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50800" rIns="50800" bIns="50800" numCol="1" spcCol="1270" anchor="ctr" anchorCtr="0">
          <a:noAutofit/>
        </a:bodyPr>
        <a:lstStyle/>
        <a:p>
          <a:pPr marL="0" lvl="0" indent="0" algn="l" defTabSz="889000" rtl="0">
            <a:lnSpc>
              <a:spcPct val="90000"/>
            </a:lnSpc>
            <a:spcBef>
              <a:spcPct val="0"/>
            </a:spcBef>
            <a:spcAft>
              <a:spcPct val="35000"/>
            </a:spcAft>
            <a:buNone/>
          </a:pPr>
          <a:r>
            <a:rPr lang="en-US" sz="2000" b="1" kern="1200" dirty="0"/>
            <a:t>Smoother and more reliable traffic flow</a:t>
          </a:r>
        </a:p>
      </dsp:txBody>
      <dsp:txXfrm>
        <a:off x="663361" y="791334"/>
        <a:ext cx="9648098" cy="395449"/>
      </dsp:txXfrm>
    </dsp:sp>
    <dsp:sp modelId="{2A174F75-140E-47DB-9079-8BED4FD643DE}">
      <dsp:nvSpPr>
        <dsp:cNvPr id="0" name=""/>
        <dsp:cNvSpPr/>
      </dsp:nvSpPr>
      <dsp:spPr>
        <a:xfrm>
          <a:off x="416205" y="741903"/>
          <a:ext cx="494311" cy="494311"/>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D6BD72-176B-4DF7-A5C4-031325D0F650}">
      <dsp:nvSpPr>
        <dsp:cNvPr id="0" name=""/>
        <dsp:cNvSpPr/>
      </dsp:nvSpPr>
      <dsp:spPr>
        <a:xfrm>
          <a:off x="859606" y="1384421"/>
          <a:ext cx="9451852" cy="395449"/>
        </a:xfrm>
        <a:prstGeom prst="rect">
          <a:avLst/>
        </a:prstGeom>
        <a:solidFill>
          <a:srgbClr val="D028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50800" rIns="50800" bIns="50800" numCol="1" spcCol="1270" anchor="ctr" anchorCtr="0">
          <a:noAutofit/>
        </a:bodyPr>
        <a:lstStyle/>
        <a:p>
          <a:pPr marL="0" lvl="0" indent="0" algn="l" defTabSz="889000" rtl="0">
            <a:lnSpc>
              <a:spcPct val="90000"/>
            </a:lnSpc>
            <a:spcBef>
              <a:spcPct val="0"/>
            </a:spcBef>
            <a:spcAft>
              <a:spcPct val="35000"/>
            </a:spcAft>
            <a:buNone/>
          </a:pPr>
          <a:r>
            <a:rPr lang="en-US" sz="2000" b="1" kern="1200" dirty="0"/>
            <a:t>Improved safety</a:t>
          </a:r>
        </a:p>
      </dsp:txBody>
      <dsp:txXfrm>
        <a:off x="859606" y="1384421"/>
        <a:ext cx="9451852" cy="395449"/>
      </dsp:txXfrm>
    </dsp:sp>
    <dsp:sp modelId="{37F5F748-F774-4AF8-AD49-B0E9FDC9BA94}">
      <dsp:nvSpPr>
        <dsp:cNvPr id="0" name=""/>
        <dsp:cNvSpPr/>
      </dsp:nvSpPr>
      <dsp:spPr>
        <a:xfrm>
          <a:off x="612450" y="1334990"/>
          <a:ext cx="494311" cy="494311"/>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5BF3A70-CB14-4054-828A-AF321F7D1A15}">
      <dsp:nvSpPr>
        <dsp:cNvPr id="0" name=""/>
        <dsp:cNvSpPr/>
      </dsp:nvSpPr>
      <dsp:spPr>
        <a:xfrm>
          <a:off x="922266" y="1977944"/>
          <a:ext cx="9389193" cy="395449"/>
        </a:xfrm>
        <a:prstGeom prst="rect">
          <a:avLst/>
        </a:prstGeom>
        <a:solidFill>
          <a:srgbClr val="D028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50800" rIns="50800" bIns="50800" numCol="1" spcCol="1270" anchor="ctr" anchorCtr="0">
          <a:noAutofit/>
        </a:bodyPr>
        <a:lstStyle/>
        <a:p>
          <a:pPr marL="0" lvl="0" indent="0" algn="l" defTabSz="889000" rtl="0">
            <a:lnSpc>
              <a:spcPct val="90000"/>
            </a:lnSpc>
            <a:spcBef>
              <a:spcPct val="0"/>
            </a:spcBef>
            <a:spcAft>
              <a:spcPct val="35000"/>
            </a:spcAft>
            <a:buNone/>
          </a:pPr>
          <a:r>
            <a:rPr lang="en-US" sz="2000" b="1" kern="1200" dirty="0"/>
            <a:t>More efficient use of resources</a:t>
          </a:r>
        </a:p>
      </dsp:txBody>
      <dsp:txXfrm>
        <a:off x="922266" y="1977944"/>
        <a:ext cx="9389193" cy="395449"/>
      </dsp:txXfrm>
    </dsp:sp>
    <dsp:sp modelId="{56432A6D-8A53-4C0E-BFB9-C3F249E7019F}">
      <dsp:nvSpPr>
        <dsp:cNvPr id="0" name=""/>
        <dsp:cNvSpPr/>
      </dsp:nvSpPr>
      <dsp:spPr>
        <a:xfrm>
          <a:off x="675110" y="1928513"/>
          <a:ext cx="494311" cy="494311"/>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BFFE66-269E-4A27-8CD5-099D13F94E06}">
      <dsp:nvSpPr>
        <dsp:cNvPr id="0" name=""/>
        <dsp:cNvSpPr/>
      </dsp:nvSpPr>
      <dsp:spPr>
        <a:xfrm>
          <a:off x="859606" y="2571466"/>
          <a:ext cx="9451852" cy="395449"/>
        </a:xfrm>
        <a:prstGeom prst="rect">
          <a:avLst/>
        </a:prstGeom>
        <a:solidFill>
          <a:srgbClr val="D028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50800" rIns="50800" bIns="50800" numCol="1" spcCol="1270" anchor="ctr" anchorCtr="0">
          <a:noAutofit/>
        </a:bodyPr>
        <a:lstStyle/>
        <a:p>
          <a:pPr marL="0" lvl="0" indent="0" algn="l" defTabSz="889000" rtl="0">
            <a:lnSpc>
              <a:spcPct val="90000"/>
            </a:lnSpc>
            <a:spcBef>
              <a:spcPct val="0"/>
            </a:spcBef>
            <a:spcAft>
              <a:spcPct val="35000"/>
            </a:spcAft>
            <a:buNone/>
          </a:pPr>
          <a:r>
            <a:rPr lang="en-US" sz="2000" b="1" kern="1200" dirty="0"/>
            <a:t>Less wasted fuel and cleaner air</a:t>
          </a:r>
        </a:p>
      </dsp:txBody>
      <dsp:txXfrm>
        <a:off x="859606" y="2571466"/>
        <a:ext cx="9451852" cy="395449"/>
      </dsp:txXfrm>
    </dsp:sp>
    <dsp:sp modelId="{01FFECB0-2307-4EF1-B71E-DEFA65463B1E}">
      <dsp:nvSpPr>
        <dsp:cNvPr id="0" name=""/>
        <dsp:cNvSpPr/>
      </dsp:nvSpPr>
      <dsp:spPr>
        <a:xfrm>
          <a:off x="612450" y="2522035"/>
          <a:ext cx="494311" cy="494311"/>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D66ACB-2BD3-452D-A368-04E5476897E4}">
      <dsp:nvSpPr>
        <dsp:cNvPr id="0" name=""/>
        <dsp:cNvSpPr/>
      </dsp:nvSpPr>
      <dsp:spPr>
        <a:xfrm>
          <a:off x="663361" y="3164554"/>
          <a:ext cx="9648098" cy="395449"/>
        </a:xfrm>
        <a:prstGeom prst="rect">
          <a:avLst/>
        </a:prstGeom>
        <a:solidFill>
          <a:srgbClr val="D028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50800" rIns="50800" bIns="50800" numCol="1" spcCol="1270" anchor="ctr" anchorCtr="0">
          <a:noAutofit/>
        </a:bodyPr>
        <a:lstStyle/>
        <a:p>
          <a:pPr marL="0" lvl="0" indent="0" algn="l" defTabSz="889000" rtl="0">
            <a:lnSpc>
              <a:spcPct val="90000"/>
            </a:lnSpc>
            <a:spcBef>
              <a:spcPct val="0"/>
            </a:spcBef>
            <a:spcAft>
              <a:spcPct val="35000"/>
            </a:spcAft>
            <a:buNone/>
          </a:pPr>
          <a:r>
            <a:rPr lang="en-US" sz="2000" b="1" kern="1200" dirty="0"/>
            <a:t>Increased economic vitality</a:t>
          </a:r>
        </a:p>
      </dsp:txBody>
      <dsp:txXfrm>
        <a:off x="663361" y="3164554"/>
        <a:ext cx="9648098" cy="395449"/>
      </dsp:txXfrm>
    </dsp:sp>
    <dsp:sp modelId="{3F1B5CC2-381B-4399-B886-1F1ED1C02685}">
      <dsp:nvSpPr>
        <dsp:cNvPr id="0" name=""/>
        <dsp:cNvSpPr/>
      </dsp:nvSpPr>
      <dsp:spPr>
        <a:xfrm>
          <a:off x="416205" y="3115122"/>
          <a:ext cx="494311" cy="494311"/>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1CD9F3-A26C-413D-9AC9-7492F4AEFC7C}">
      <dsp:nvSpPr>
        <dsp:cNvPr id="0" name=""/>
        <dsp:cNvSpPr/>
      </dsp:nvSpPr>
      <dsp:spPr>
        <a:xfrm>
          <a:off x="305246" y="3758076"/>
          <a:ext cx="10006213" cy="395449"/>
        </a:xfrm>
        <a:prstGeom prst="rect">
          <a:avLst/>
        </a:prstGeom>
        <a:solidFill>
          <a:srgbClr val="D028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50800" rIns="50800" bIns="50800" numCol="1" spcCol="1270" anchor="ctr" anchorCtr="0">
          <a:noAutofit/>
        </a:bodyPr>
        <a:lstStyle/>
        <a:p>
          <a:pPr marL="0" lvl="0" indent="0" algn="l" defTabSz="889000" rtl="0">
            <a:lnSpc>
              <a:spcPct val="90000"/>
            </a:lnSpc>
            <a:spcBef>
              <a:spcPct val="0"/>
            </a:spcBef>
            <a:spcAft>
              <a:spcPct val="35000"/>
            </a:spcAft>
            <a:buNone/>
          </a:pPr>
          <a:r>
            <a:rPr lang="en-US" sz="2000" b="1" kern="1200" dirty="0"/>
            <a:t>Improved quality of life</a:t>
          </a:r>
        </a:p>
      </dsp:txBody>
      <dsp:txXfrm>
        <a:off x="305246" y="3758076"/>
        <a:ext cx="10006213" cy="395449"/>
      </dsp:txXfrm>
    </dsp:sp>
    <dsp:sp modelId="{04BBC0A3-BF46-426A-8351-D9A9EB39FCCD}">
      <dsp:nvSpPr>
        <dsp:cNvPr id="0" name=""/>
        <dsp:cNvSpPr/>
      </dsp:nvSpPr>
      <dsp:spPr>
        <a:xfrm>
          <a:off x="58090" y="3708645"/>
          <a:ext cx="494311" cy="494311"/>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C88F1B8-E224-4F87-AF2D-B4DDA227E52A}" type="datetimeFigureOut">
              <a:rPr lang="en-US" smtClean="0"/>
              <a:t>9/21/2022</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C4CA667-4A5F-4D4C-82C4-EF483CB8B087}" type="slidenum">
              <a:rPr lang="en-US" smtClean="0"/>
              <a:t>‹#›</a:t>
            </a:fld>
            <a:endParaRPr lang="en-US" dirty="0"/>
          </a:p>
        </p:txBody>
      </p:sp>
    </p:spTree>
    <p:extLst>
      <p:ext uri="{BB962C8B-B14F-4D97-AF65-F5344CB8AC3E}">
        <p14:creationId xmlns:p14="http://schemas.microsoft.com/office/powerpoint/2010/main" val="2040906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0C1B20A-F952-4B0B-958E-D70212B0E7BB}" type="datetimeFigureOut">
              <a:rPr lang="en-US" smtClean="0"/>
              <a:t>9/21/2022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304AA66-0D37-48CF-BD10-10F249B45A89}" type="slidenum">
              <a:rPr lang="en-US" smtClean="0"/>
              <a:t>‹#›</a:t>
            </a:fld>
            <a:endParaRPr lang="en-US" dirty="0"/>
          </a:p>
        </p:txBody>
      </p:sp>
    </p:spTree>
    <p:extLst>
      <p:ext uri="{BB962C8B-B14F-4D97-AF65-F5344CB8AC3E}">
        <p14:creationId xmlns:p14="http://schemas.microsoft.com/office/powerpoint/2010/main" val="498775944"/>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ops.fhwa.dot.gov/publications/fhwahop18092"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geograph.org.uk/photo/2284648"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creativecommons.org/licenses/by-sa/3.0/"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ops.fhwa.dot.gov/tsmo"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iowadot.gov/design/dmanual/09e-01.pdf"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ops.fhwa.dot.gov/tsmo"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sites.google.com/site/iowatcp/home"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1</a:t>
            </a:fld>
            <a:endParaRPr lang="en-US" dirty="0"/>
          </a:p>
        </p:txBody>
      </p:sp>
    </p:spTree>
    <p:extLst>
      <p:ext uri="{BB962C8B-B14F-4D97-AF65-F5344CB8AC3E}">
        <p14:creationId xmlns:p14="http://schemas.microsoft.com/office/powerpoint/2010/main" val="1215449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a:t>
            </a:r>
            <a:r>
              <a:rPr lang="en-US" baseline="0" dirty="0"/>
              <a:t> are many areas for TSMO and construction professionals to collaborate. TSMO professionals can provide expertise in developing traffic management plans for the work zone and can support implementing traffic management strategies ahead of the project. For example, variable message signs or lane-use indicators may be installed ahead of construction to disseminate information to travelers. TSMO professionals can also work with the construction team to identify methods for diverting or reducing demand on the facility during construction.</a:t>
            </a:r>
          </a:p>
          <a:p>
            <a:endParaRPr lang="en-US" baseline="0" dirty="0"/>
          </a:p>
          <a:p>
            <a:r>
              <a:rPr lang="en-US" baseline="0" dirty="0"/>
              <a:t>It is also important for construction and TSMO professionals to discuss and plan for any fiber or other utilities that may need to be installed in the road during construction. </a:t>
            </a:r>
          </a:p>
          <a:p>
            <a:endParaRPr lang="en-US" baseline="0" dirty="0"/>
          </a:p>
          <a:p>
            <a:r>
              <a:rPr lang="en-US" baseline="0" dirty="0"/>
              <a:t>TSMO professionals have also helped to coordinate the timing of construction projects across a region to avoid adverse impacts to travelers. Coordinating the timing of overall projects can be challenging and should address coordinating lane closure schedules across projects, as appropriate.</a:t>
            </a:r>
          </a:p>
          <a:p>
            <a:endParaRPr lang="en-US" baseline="0" dirty="0"/>
          </a:p>
          <a:p>
            <a:r>
              <a:rPr lang="en-US" baseline="0" dirty="0"/>
              <a:t>Additionally, the contractor responsible for the large infrastructure project may be different than the one responsible for installing ITS. Coordination ahead and during the construction project will be helpful to avoid any unnecessary delays or costs.</a:t>
            </a:r>
          </a:p>
          <a:p>
            <a:endParaRPr lang="en-US" baseline="0" dirty="0"/>
          </a:p>
          <a:p>
            <a:r>
              <a:rPr lang="en-US" baseline="0" dirty="0"/>
              <a:t>A good approach for collaboration between TSMO and construction is to include TOC/TMC personnel in project meetings and to refer traffic management plans to TSMO personnel for review. This may require allocating TSMO personnel and work hours to monitor and participate in the project throughout construction.</a:t>
            </a:r>
            <a:endParaRPr lang="en-US" dirty="0"/>
          </a:p>
          <a:p>
            <a:endParaRPr lang="en-US" dirty="0"/>
          </a:p>
          <a:p>
            <a:r>
              <a:rPr lang="en-US" i="1" dirty="0"/>
              <a:t>(Ask</a:t>
            </a:r>
            <a:r>
              <a:rPr lang="en-US" i="1" baseline="0" dirty="0"/>
              <a:t> participants if they agree with the examples provided and if they have any other high-level examples of how TSMO and construction professionals could collaborate.)</a:t>
            </a:r>
            <a:endParaRPr lang="en-US" i="1"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E5980F-FD78-4E95-B845-C313B3491DE3}" type="slidenum">
              <a:rPr lang="en-US" smtClean="0"/>
              <a:t>10</a:t>
            </a:fld>
            <a:endParaRPr lang="en-US" dirty="0"/>
          </a:p>
        </p:txBody>
      </p:sp>
    </p:spTree>
    <p:extLst>
      <p:ext uri="{BB962C8B-B14F-4D97-AF65-F5344CB8AC3E}">
        <p14:creationId xmlns:p14="http://schemas.microsoft.com/office/powerpoint/2010/main" val="1234594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dirty="0"/>
              <a:t>Bring TSMO and construction leaders together within your agency to identify areas of common interest and mutual objectives. This can build understanding of and appreciation for the priorities, concerns, and issues addressed in both construction and TSMO.</a:t>
            </a:r>
          </a:p>
          <a:p>
            <a:pPr marL="174708" indent="-174708" defTabSz="931774">
              <a:buFont typeface="Arial" panose="020B0604020202020204" pitchFamily="34" charset="0"/>
              <a:buChar char="•"/>
              <a:defRPr/>
            </a:pPr>
            <a:r>
              <a:rPr lang="en-US" dirty="0"/>
              <a:t>Find out how TSMO strategies are already supporting construction goals. Exploring TSMO strategies together helps personnel from both areas understand and explore the relationship between goals and the ways TSMO strategies can be used to advance those goals.</a:t>
            </a:r>
          </a:p>
          <a:p>
            <a:pPr marL="174708" indent="-174708" defTabSz="931774">
              <a:buFont typeface="Arial" panose="020B0604020202020204" pitchFamily="34" charset="0"/>
              <a:buChar char="•"/>
              <a:defRPr/>
            </a:pPr>
            <a:r>
              <a:rPr lang="en-US" dirty="0"/>
              <a:t>Discuss where TSMO can make an even greater impact on construction goals. With a better understanding of the needs of project construction, TSMO personnel can look for ways to increase the benefits of incorporating</a:t>
            </a:r>
            <a:r>
              <a:rPr lang="en-US" baseline="0" dirty="0"/>
              <a:t> </a:t>
            </a:r>
            <a:r>
              <a:rPr lang="en-US" dirty="0"/>
              <a:t>TSMO strategies into construction</a:t>
            </a:r>
            <a:r>
              <a:rPr lang="en-US" baseline="0" dirty="0"/>
              <a:t> processes</a:t>
            </a:r>
            <a:r>
              <a:rPr lang="en-US" dirty="0"/>
              <a:t>.</a:t>
            </a:r>
          </a:p>
          <a:p>
            <a:pPr marL="174708" indent="-174708" defTabSz="931774">
              <a:buFont typeface="Arial" panose="020B0604020202020204" pitchFamily="34" charset="0"/>
              <a:buChar char="•"/>
              <a:defRPr/>
            </a:pPr>
            <a:r>
              <a:rPr lang="en-US" dirty="0"/>
              <a:t>Begin joint initiatives to improve operations, safety, </a:t>
            </a:r>
            <a:r>
              <a:rPr lang="en-US" u="sng" dirty="0"/>
              <a:t>and</a:t>
            </a:r>
            <a:r>
              <a:rPr lang="en-US" dirty="0"/>
              <a:t> construction.</a:t>
            </a:r>
          </a:p>
          <a:p>
            <a:pPr defTabSz="931774">
              <a:defRPr/>
            </a:pPr>
            <a:endParaRPr lang="en-US" dirty="0"/>
          </a:p>
          <a:p>
            <a:pPr defTabSz="931774">
              <a:defRPr/>
            </a:pPr>
            <a:r>
              <a:rPr lang="en-US" dirty="0"/>
              <a:t>Note</a:t>
            </a:r>
            <a:r>
              <a:rPr lang="en-US" baseline="0" dirty="0"/>
              <a:t> that there are additional resources listed at the end of this presentation, including a fact sheet on connected TSMO and construction which is available at </a:t>
            </a:r>
            <a:r>
              <a:rPr lang="en-US" dirty="0">
                <a:hlinkClick r:id="rId3"/>
              </a:rPr>
              <a:t>https://ops.fhwa.dot.gov/publications/fhwahop18092</a:t>
            </a:r>
            <a:r>
              <a:rPr lang="en-US" dirty="0"/>
              <a:t>.</a:t>
            </a:r>
            <a:r>
              <a:rPr lang="en-US" baseline="0" dirty="0"/>
              <a:t> </a:t>
            </a:r>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5B35E2-A1F7-4C23-920F-A598488AC358}" type="slidenum">
              <a:rPr lang="en-US" smtClean="0"/>
              <a:t>11</a:t>
            </a:fld>
            <a:endParaRPr lang="en-US"/>
          </a:p>
        </p:txBody>
      </p:sp>
    </p:spTree>
    <p:extLst>
      <p:ext uri="{BB962C8B-B14F-4D97-AF65-F5344CB8AC3E}">
        <p14:creationId xmlns:p14="http://schemas.microsoft.com/office/powerpoint/2010/main" val="3936671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12</a:t>
            </a:fld>
            <a:endParaRPr lang="en-US" dirty="0"/>
          </a:p>
        </p:txBody>
      </p:sp>
    </p:spTree>
    <p:extLst>
      <p:ext uri="{BB962C8B-B14F-4D97-AF65-F5344CB8AC3E}">
        <p14:creationId xmlns:p14="http://schemas.microsoft.com/office/powerpoint/2010/main" val="57897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is intended to increase the awareness and understanding of transportation systems management and operations among DOT personnel working in construction. It explores the ways TSMO and construction programs complement each other in terms of shared goals and activities and provides examples of how DOTs have worked together to bring TSMO strategies into construction to enhance safety, access, mobility, and project delivery. The presentation is intended to initiate discussion between TSMO and construction personnel to explore opportunities for enhanced collaboration.</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13</a:t>
            </a:fld>
            <a:endParaRPr lang="en-US" dirty="0"/>
          </a:p>
        </p:txBody>
      </p:sp>
    </p:spTree>
    <p:extLst>
      <p:ext uri="{BB962C8B-B14F-4D97-AF65-F5344CB8AC3E}">
        <p14:creationId xmlns:p14="http://schemas.microsoft.com/office/powerpoint/2010/main" val="33772540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begin this presentation by describing transportation systems management and operations, or TSMO.</a:t>
            </a:r>
          </a:p>
          <a:p>
            <a:endParaRPr lang="en-US" dirty="0"/>
          </a:p>
          <a:p>
            <a:r>
              <a:rPr lang="en-US" dirty="0"/>
              <a:t>We’ll then discuss reasons for connecting TSMO and </a:t>
            </a:r>
            <a:r>
              <a:rPr lang="en-US" baseline="0" dirty="0"/>
              <a:t>maintenance. This will be followed by a review of specific examples. </a:t>
            </a:r>
            <a:endParaRPr lang="en-US" dirty="0"/>
          </a:p>
          <a:p>
            <a:endParaRPr lang="en-US" dirty="0"/>
          </a:p>
          <a:p>
            <a:r>
              <a:rPr lang="en-US" dirty="0"/>
              <a:t>Finally,</a:t>
            </a:r>
            <a:r>
              <a:rPr lang="en-US" baseline="0" dirty="0"/>
              <a:t> </a:t>
            </a:r>
            <a:r>
              <a:rPr lang="en-US" dirty="0"/>
              <a:t>we’ll conclude by reviewing the challenges and next steps in connecting TSMO and maintenance.</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14</a:t>
            </a:fld>
            <a:endParaRPr lang="en-US" dirty="0"/>
          </a:p>
        </p:txBody>
      </p:sp>
    </p:spTree>
    <p:extLst>
      <p:ext uri="{BB962C8B-B14F-4D97-AF65-F5344CB8AC3E}">
        <p14:creationId xmlns:p14="http://schemas.microsoft.com/office/powerpoint/2010/main" val="26307043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dive into understanding what TSMO is, it’s important to know that TSMO can support many construction goals. It can help keep construction projects on schedule and on budget, and ensure that the project can meet the quality requirements of the agency and public. It also supports work zone safety and mobility and public relations associated with construction work zones or construction phasing. You will see the slide again after we </a:t>
            </a:r>
            <a:r>
              <a:rPr lang="en-US" baseline="0" dirty="0"/>
              <a:t>learn more about TSMO so that we can spend time exploring how TSMO supports construction.</a:t>
            </a:r>
            <a:endParaRPr lang="en-US" dirty="0"/>
          </a:p>
          <a:p>
            <a:endParaRPr lang="en-US" dirty="0"/>
          </a:p>
          <a:p>
            <a:endParaRPr lang="en-US" dirty="0"/>
          </a:p>
          <a:p>
            <a:pPr defTabSz="931774">
              <a:defRPr/>
            </a:pPr>
            <a:r>
              <a:rPr lang="en-US" dirty="0">
                <a:hlinkClick r:id="rId3" tooltip="http://www.geograph.org.uk/photo/2284648"/>
              </a:rPr>
              <a:t>This Photo</a:t>
            </a:r>
            <a:r>
              <a:rPr lang="en-US" dirty="0"/>
              <a:t> by Unknown Author is licensed under </a:t>
            </a:r>
            <a:r>
              <a:rPr lang="en-US" dirty="0">
                <a:hlinkClick r:id="rId4" tooltip="https://creativecommons.org/licenses/by-sa/3.0/"/>
              </a:rPr>
              <a:t>CC BY-SA</a:t>
            </a:r>
            <a:endParaRPr lang="en-US" dirty="0"/>
          </a:p>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15</a:t>
            </a:fld>
            <a:endParaRPr lang="en-US" dirty="0"/>
          </a:p>
        </p:txBody>
      </p:sp>
    </p:spTree>
    <p:extLst>
      <p:ext uri="{BB962C8B-B14F-4D97-AF65-F5344CB8AC3E}">
        <p14:creationId xmlns:p14="http://schemas.microsoft.com/office/powerpoint/2010/main" val="37019335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16</a:t>
            </a:fld>
            <a:endParaRPr lang="en-US" dirty="0"/>
          </a:p>
        </p:txBody>
      </p:sp>
    </p:spTree>
    <p:extLst>
      <p:ext uri="{BB962C8B-B14F-4D97-AF65-F5344CB8AC3E}">
        <p14:creationId xmlns:p14="http://schemas.microsoft.com/office/powerpoint/2010/main" val="550245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31774">
              <a:lnSpc>
                <a:spcPct val="120000"/>
              </a:lnSpc>
              <a:defRPr/>
            </a:pPr>
            <a:r>
              <a:rPr lang="en-US" dirty="0"/>
              <a:t>Before going further, it is important to define </a:t>
            </a:r>
            <a:r>
              <a:rPr lang="en-US" baseline="0" dirty="0"/>
              <a:t>TSMO for new audiences:</a:t>
            </a:r>
            <a:endParaRPr lang="en-US" dirty="0"/>
          </a:p>
          <a:p>
            <a:pPr>
              <a:lnSpc>
                <a:spcPct val="120000"/>
              </a:lnSpc>
            </a:pPr>
            <a:endParaRPr lang="en-US" dirty="0"/>
          </a:p>
          <a:p>
            <a:pPr>
              <a:lnSpc>
                <a:spcPct val="120000"/>
              </a:lnSpc>
            </a:pPr>
            <a:r>
              <a:rPr lang="en-US" dirty="0"/>
              <a:t>TSMO is an </a:t>
            </a:r>
            <a:r>
              <a:rPr lang="en-US" u="sng" dirty="0"/>
              <a:t>integrated set of strategies</a:t>
            </a:r>
            <a:r>
              <a:rPr lang="en-US" dirty="0"/>
              <a:t> to </a:t>
            </a:r>
            <a:r>
              <a:rPr lang="en-US" u="sng" dirty="0"/>
              <a:t>optimize the performance of existing infrastructure</a:t>
            </a:r>
            <a:r>
              <a:rPr lang="en-US" dirty="0"/>
              <a:t> through the implementation of </a:t>
            </a:r>
            <a:r>
              <a:rPr lang="en-US" u="sng" dirty="0"/>
              <a:t>multimodal</a:t>
            </a:r>
            <a:r>
              <a:rPr lang="en-US" dirty="0"/>
              <a:t> and </a:t>
            </a:r>
            <a:r>
              <a:rPr lang="en-US" u="sng" dirty="0"/>
              <a:t>multi-jurisdictional</a:t>
            </a:r>
            <a:r>
              <a:rPr lang="en-US" dirty="0"/>
              <a:t> systems, services, and projects designed to </a:t>
            </a:r>
            <a:r>
              <a:rPr lang="en-US" u="sng" dirty="0"/>
              <a:t>preserve capacity </a:t>
            </a:r>
            <a:r>
              <a:rPr lang="en-US" dirty="0"/>
              <a:t>and </a:t>
            </a:r>
            <a:r>
              <a:rPr lang="en-US" u="sng" dirty="0"/>
              <a:t>improve security, safety, and reliability</a:t>
            </a:r>
            <a:r>
              <a:rPr lang="en-US" dirty="0"/>
              <a:t> of the transportation system.</a:t>
            </a:r>
          </a:p>
          <a:p>
            <a:pPr>
              <a:lnSpc>
                <a:spcPct val="120000"/>
              </a:lnSpc>
            </a:pPr>
            <a:endParaRPr lang="en-US" baseline="0" dirty="0"/>
          </a:p>
          <a:p>
            <a:r>
              <a:rPr lang="en-US" baseline="0" dirty="0"/>
              <a:t>The goal here is to get the most performance out of the transportation facilities we already have. TSMO is the use of strategies, technologies, mobility services, and programs to optimize the safety, mobility, and reliability of the existing and planned transportation system.</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17</a:t>
            </a:fld>
            <a:endParaRPr lang="en-US" dirty="0"/>
          </a:p>
        </p:txBody>
      </p:sp>
    </p:spTree>
    <p:extLst>
      <p:ext uri="{BB962C8B-B14F-4D97-AF65-F5344CB8AC3E}">
        <p14:creationId xmlns:p14="http://schemas.microsoft.com/office/powerpoint/2010/main" val="39461399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US" dirty="0"/>
              <a:t>TSMO is an integrated set of strategies to optimize the operational performance of the existing transportation system. </a:t>
            </a:r>
          </a:p>
          <a:p>
            <a:pPr marL="174708" indent="-174708">
              <a:lnSpc>
                <a:spcPct val="120000"/>
              </a:lnSpc>
              <a:buFont typeface="Arial" panose="020B0604020202020204" pitchFamily="34" charset="0"/>
              <a:buChar char="•"/>
            </a:pPr>
            <a:r>
              <a:rPr lang="en-US" dirty="0"/>
              <a:t>Note: The</a:t>
            </a:r>
            <a:r>
              <a:rPr lang="en-US" baseline="0" dirty="0"/>
              <a:t> definition at the top of the slide is an abridged version of the Federal Highway Administration’s (FHWA) TSMO definition found here: </a:t>
            </a:r>
            <a:r>
              <a:rPr lang="en-US" dirty="0">
                <a:hlinkClick r:id="rId3"/>
              </a:rPr>
              <a:t>https://ops.fhwa.dot.gov/tsmo</a:t>
            </a:r>
            <a:r>
              <a:rPr lang="en-US" dirty="0"/>
              <a:t> and at </a:t>
            </a:r>
            <a:r>
              <a:rPr lang="it-IT" dirty="0"/>
              <a:t>23 USC 101 (a) (30). </a:t>
            </a:r>
            <a:endParaRPr lang="en-US" dirty="0"/>
          </a:p>
          <a:p>
            <a:pPr>
              <a:lnSpc>
                <a:spcPct val="120000"/>
              </a:lnSpc>
            </a:pPr>
            <a:endParaRPr lang="en-US" dirty="0"/>
          </a:p>
          <a:p>
            <a:pPr>
              <a:lnSpc>
                <a:spcPct val="120000"/>
              </a:lnSpc>
            </a:pPr>
            <a:r>
              <a:rPr lang="en-US" dirty="0"/>
              <a:t>TSMO approaches performance from a systems perspective.</a:t>
            </a:r>
          </a:p>
          <a:p>
            <a:pPr marL="174708" indent="-174708">
              <a:lnSpc>
                <a:spcPct val="120000"/>
              </a:lnSpc>
              <a:buFont typeface="Arial" panose="020B0604020202020204" pitchFamily="34" charset="0"/>
              <a:buChar char="•"/>
            </a:pPr>
            <a:r>
              <a:rPr lang="en-US" dirty="0"/>
              <a:t>Spans corridors, facilities, jurisdictions, modes, and agencies</a:t>
            </a:r>
          </a:p>
          <a:p>
            <a:pPr marL="174708" indent="-174708">
              <a:lnSpc>
                <a:spcPct val="120000"/>
              </a:lnSpc>
              <a:buFont typeface="Arial" panose="020B0604020202020204" pitchFamily="34" charset="0"/>
              <a:buChar char="•"/>
            </a:pPr>
            <a:r>
              <a:rPr lang="en-US" dirty="0"/>
              <a:t>TSMO</a:t>
            </a:r>
            <a:r>
              <a:rPr lang="en-US" baseline="0" dirty="0"/>
              <a:t> takes a holistic approach to managing performance that looks beyond a single corridor (e.g., are changes to a specific corridor causing a mobility issue nearby?), jurisdiction (e.g., are management systems coordinated across jurisdictional boundaries?), mode (e.g., are we using all modes optimally to meet our performance goals?), and agency (e.g., how can we improve collaboration with law enforcement or transit agencies to improve performance?). </a:t>
            </a:r>
          </a:p>
          <a:p>
            <a:pPr marL="174708" indent="-174708">
              <a:lnSpc>
                <a:spcPct val="120000"/>
              </a:lnSpc>
              <a:buFont typeface="Arial" panose="020B0604020202020204" pitchFamily="34" charset="0"/>
              <a:buChar char="•"/>
            </a:pPr>
            <a:endParaRPr lang="en-US" dirty="0"/>
          </a:p>
          <a:p>
            <a:pPr>
              <a:lnSpc>
                <a:spcPct val="120000"/>
              </a:lnSpc>
            </a:pPr>
            <a:r>
              <a:rPr lang="en-US" dirty="0"/>
              <a:t>Helps agencies balance supply and demand on the system and provide flexible solutions to manage dynamic conditions.</a:t>
            </a:r>
          </a:p>
          <a:p>
            <a:pPr marL="174708" indent="-174708">
              <a:lnSpc>
                <a:spcPct val="120000"/>
              </a:lnSpc>
              <a:buFont typeface="Arial" panose="020B0604020202020204" pitchFamily="34" charset="0"/>
              <a:buChar char="•"/>
            </a:pPr>
            <a:r>
              <a:rPr lang="en-US" dirty="0"/>
              <a:t>Example</a:t>
            </a:r>
            <a:r>
              <a:rPr lang="en-US" baseline="0" dirty="0"/>
              <a:t> TSMO strategies include ramp metering, managed lanes, and congestion pricing. </a:t>
            </a:r>
          </a:p>
          <a:p>
            <a:pPr marL="174708" indent="-174708">
              <a:lnSpc>
                <a:spcPct val="120000"/>
              </a:lnSpc>
              <a:buFont typeface="Arial" panose="020B0604020202020204" pitchFamily="34" charset="0"/>
              <a:buChar char="•"/>
            </a:pPr>
            <a:endParaRPr lang="en-US" dirty="0"/>
          </a:p>
          <a:p>
            <a:pPr>
              <a:lnSpc>
                <a:spcPct val="120000"/>
              </a:lnSpc>
            </a:pPr>
            <a:r>
              <a:rPr lang="en-US" dirty="0"/>
              <a:t>TSMO can complement capacity projects or can provide lower-cost, faster alternatives in some cases.</a:t>
            </a:r>
          </a:p>
          <a:p>
            <a:pPr marL="174708" indent="-174708">
              <a:lnSpc>
                <a:spcPct val="120000"/>
              </a:lnSpc>
              <a:buFont typeface="Arial" panose="020B0604020202020204" pitchFamily="34" charset="0"/>
              <a:buChar char="•"/>
            </a:pPr>
            <a:r>
              <a:rPr lang="en-US" dirty="0"/>
              <a:t>TSMO seeks</a:t>
            </a:r>
            <a:r>
              <a:rPr lang="en-US" baseline="0" dirty="0"/>
              <a:t> to provide lower-cost alternatives to capacity projects when operational strategies may produce equal or better results – or when operational strategies may be able to produce results faster. It does not seek to eliminate capacity projects in cases where a capacity project is the best solution. Rather, TSMO provides agencies with more options. </a:t>
            </a:r>
            <a:endParaRPr lang="en-US" dirty="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18</a:t>
            </a:fld>
            <a:endParaRPr lang="en-US" dirty="0"/>
          </a:p>
        </p:txBody>
      </p:sp>
    </p:spTree>
    <p:extLst>
      <p:ext uri="{BB962C8B-B14F-4D97-AF65-F5344CB8AC3E}">
        <p14:creationId xmlns:p14="http://schemas.microsoft.com/office/powerpoint/2010/main" val="286905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This slide illustrates</a:t>
            </a:r>
            <a:r>
              <a:rPr lang="en-US" baseline="0" dirty="0"/>
              <a:t> the array of operational strategies that fall under the TSMO umbrella that can be used individually or in combination with each other. This list is not exhaustive, but it highlights the key buckets of strategies that are priorities for many agencies. </a:t>
            </a:r>
          </a:p>
          <a:p>
            <a:endParaRPr lang="en-US" baseline="0" dirty="0"/>
          </a:p>
          <a:p>
            <a:r>
              <a:rPr lang="en-US" baseline="0" dirty="0"/>
              <a:t>Examples of other TSMO strategies include:</a:t>
            </a:r>
          </a:p>
          <a:p>
            <a:endParaRPr lang="en-US" baseline="0" dirty="0"/>
          </a:p>
          <a:p>
            <a:pPr marL="174708" indent="-174708">
              <a:spcBef>
                <a:spcPts val="611"/>
              </a:spcBef>
              <a:buFont typeface="Arial" panose="020B0604020202020204" pitchFamily="34" charset="0"/>
              <a:buChar char="•"/>
            </a:pPr>
            <a:r>
              <a:rPr lang="en-US" dirty="0"/>
              <a:t>Traffic signal coordination</a:t>
            </a:r>
          </a:p>
          <a:p>
            <a:pPr marL="174708" indent="-174708">
              <a:spcBef>
                <a:spcPts val="611"/>
              </a:spcBef>
              <a:buFont typeface="Arial" panose="020B0604020202020204" pitchFamily="34" charset="0"/>
              <a:buChar char="•"/>
            </a:pPr>
            <a:r>
              <a:rPr lang="en-US" dirty="0"/>
              <a:t>Transit signal priority</a:t>
            </a:r>
          </a:p>
          <a:p>
            <a:pPr marL="174708" indent="-174708">
              <a:spcBef>
                <a:spcPts val="611"/>
              </a:spcBef>
              <a:buFont typeface="Arial" panose="020B0604020202020204" pitchFamily="34" charset="0"/>
              <a:buChar char="•"/>
            </a:pPr>
            <a:r>
              <a:rPr lang="en-US" dirty="0"/>
              <a:t>Special event management</a:t>
            </a:r>
          </a:p>
          <a:p>
            <a:pPr marL="174708" indent="-174708">
              <a:spcBef>
                <a:spcPts val="611"/>
              </a:spcBef>
              <a:buFont typeface="Arial" panose="020B0604020202020204" pitchFamily="34" charset="0"/>
              <a:buChar char="•"/>
            </a:pPr>
            <a:r>
              <a:rPr lang="en-US" dirty="0"/>
              <a:t>Congestion pricing</a:t>
            </a:r>
          </a:p>
          <a:p>
            <a:pPr marL="174708" indent="-174708">
              <a:spcBef>
                <a:spcPts val="611"/>
              </a:spcBef>
              <a:buFont typeface="Arial" panose="020B0604020202020204" pitchFamily="34" charset="0"/>
              <a:buChar char="•"/>
            </a:pPr>
            <a:r>
              <a:rPr lang="en-US" dirty="0"/>
              <a:t>Active transportation and demand management</a:t>
            </a:r>
          </a:p>
          <a:p>
            <a:pPr marL="174708" indent="-174708">
              <a:spcBef>
                <a:spcPts val="611"/>
              </a:spcBef>
              <a:buFont typeface="Arial" panose="020B0604020202020204" pitchFamily="34" charset="0"/>
              <a:buChar char="•"/>
            </a:pPr>
            <a:r>
              <a:rPr lang="en-US" dirty="0"/>
              <a:t>Connected/automated vehicles</a:t>
            </a:r>
          </a:p>
          <a:p>
            <a:pPr marL="174708" indent="-174708">
              <a:spcBef>
                <a:spcPts val="611"/>
              </a:spcBef>
              <a:buFont typeface="Arial" panose="020B0604020202020204" pitchFamily="34" charset="0"/>
              <a:buChar char="•"/>
            </a:pPr>
            <a:r>
              <a:rPr lang="en-US" dirty="0"/>
              <a:t>Completing multimodal networks</a:t>
            </a:r>
          </a:p>
          <a:p>
            <a:endParaRPr lang="en-US" dirty="0"/>
          </a:p>
          <a:p>
            <a:pPr defTabSz="931774">
              <a:defRPr/>
            </a:pPr>
            <a:r>
              <a:rPr lang="en-US" dirty="0">
                <a:latin typeface="Segoe UI" panose="020B0502040204020203" pitchFamily="34" charset="0"/>
              </a:rPr>
              <a:t>Intelligent transportation systems (ITS) components can support all these TSMO strategies. ITS </a:t>
            </a:r>
            <a:r>
              <a:rPr lang="en-US" sz="1800" dirty="0">
                <a:solidFill>
                  <a:srgbClr val="333333"/>
                </a:solidFill>
                <a:latin typeface="Helvetica Neue"/>
              </a:rPr>
              <a:t>covers a variety of technologies to monitor, evaluate, and manage transportation systems to enhance efficiency and safety. </a:t>
            </a:r>
            <a:r>
              <a:rPr lang="en-US" dirty="0">
                <a:latin typeface="Segoe UI" panose="020B0502040204020203" pitchFamily="34" charset="0"/>
              </a:rPr>
              <a:t>It should be noted that TSMO does not equate to ITS; many strategies support TSMO that do not involve an ITS component.</a:t>
            </a:r>
            <a:r>
              <a:rPr lang="en-US" dirty="0">
                <a:latin typeface="Arial" panose="020B0604020202020204" pitchFamily="34" charset="0"/>
              </a:rPr>
              <a:t> </a:t>
            </a:r>
          </a:p>
          <a:p>
            <a:endParaRPr lang="en-US" dirty="0"/>
          </a:p>
          <a:p>
            <a:pPr defTabSz="931774">
              <a:defRPr/>
            </a:pPr>
            <a:r>
              <a:rPr lang="en-US" dirty="0"/>
              <a:t>TSMO strategies can be categorized into three overarching areas: incident or event management, traffic management, and demand management strategies. The next three slides highlight strategies in each of these areas. </a:t>
            </a:r>
          </a:p>
          <a:p>
            <a:endParaRPr lang="en-US" dirty="0"/>
          </a:p>
        </p:txBody>
      </p:sp>
      <p:sp>
        <p:nvSpPr>
          <p:cNvPr id="4" name="Slide Number Placeholder 3"/>
          <p:cNvSpPr>
            <a:spLocks noGrp="1"/>
          </p:cNvSpPr>
          <p:nvPr>
            <p:ph type="sldNum" sz="quarter" idx="10"/>
          </p:nvPr>
        </p:nvSpPr>
        <p:spPr/>
        <p:txBody>
          <a:bodyPr/>
          <a:lstStyle/>
          <a:p>
            <a:fld id="{50057A9C-CD79-4263-BA8E-680E013CF33F}" type="slidenum">
              <a:rPr lang="en-US" smtClean="0"/>
              <a:pPr/>
              <a:t>19</a:t>
            </a:fld>
            <a:endParaRPr lang="en-US" dirty="0"/>
          </a:p>
        </p:txBody>
      </p:sp>
    </p:spTree>
    <p:extLst>
      <p:ext uri="{BB962C8B-B14F-4D97-AF65-F5344CB8AC3E}">
        <p14:creationId xmlns:p14="http://schemas.microsoft.com/office/powerpoint/2010/main" val="4103936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2</a:t>
            </a:fld>
            <a:endParaRPr lang="en-US" dirty="0"/>
          </a:p>
        </p:txBody>
      </p:sp>
    </p:spTree>
    <p:extLst>
      <p:ext uri="{BB962C8B-B14F-4D97-AF65-F5344CB8AC3E}">
        <p14:creationId xmlns:p14="http://schemas.microsoft.com/office/powerpoint/2010/main" val="5205755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0888" y="1182688"/>
            <a:ext cx="5676900" cy="3194050"/>
          </a:xfrm>
        </p:spPr>
      </p:sp>
      <p:sp>
        <p:nvSpPr>
          <p:cNvPr id="3" name="Notes Placeholder 2"/>
          <p:cNvSpPr>
            <a:spLocks noGrp="1"/>
          </p:cNvSpPr>
          <p:nvPr>
            <p:ph type="body" idx="1"/>
          </p:nvPr>
        </p:nvSpPr>
        <p:spPr/>
        <p:txBody>
          <a:bodyPr/>
          <a:lstStyle/>
          <a:p>
            <a:pPr defTabSz="931774">
              <a:defRPr/>
            </a:pPr>
            <a:r>
              <a:rPr lang="en-US" dirty="0"/>
              <a:t>Incident and event management includes several strategies that address major sources of travel-time unreliability. </a:t>
            </a:r>
          </a:p>
          <a:p>
            <a:pPr defTabSz="931774">
              <a:defRPr/>
            </a:pPr>
            <a:endParaRPr lang="en-US" dirty="0"/>
          </a:p>
          <a:p>
            <a:pPr defTabSz="931774">
              <a:defRPr/>
            </a:pPr>
            <a:r>
              <a:rPr lang="en-US" dirty="0"/>
              <a:t>Incident and event management strategies include road weather management, traffic incident management and emergency transportation operations, work zone management, and planned special event management.</a:t>
            </a:r>
          </a:p>
          <a:p>
            <a:endParaRPr lang="en-US" dirty="0"/>
          </a:p>
          <a:p>
            <a:r>
              <a:rPr lang="en-US" dirty="0"/>
              <a:t>Road weather management activities include creating hazardous weather traffic operations response plans, implementing variable speed limits, detecting hazardous weather conditions, disseminating weather and warnings to travelers through dynamic signs and systems, providing emergency truck and parking facilities and emergency parking information, and implementing vehicle restrictions.</a:t>
            </a:r>
          </a:p>
          <a:p>
            <a:endParaRPr lang="en-US" dirty="0"/>
          </a:p>
          <a:p>
            <a:r>
              <a:rPr lang="en-US" dirty="0"/>
              <a:t>Traffic incident management and emergency transportation operations activities include establishing traffic incident management teams, conducting after action reviews, staging tow trucks in strategic areas, providing roadway safety patrols, integrating computer-aided dispatch into transportation management centers, pre-establishing towing service agreements, co-locating dispatching units, developing quick clearance goals, pre-planning detour routes, implementing shoulder running, deploying adaptive ramp metering, providing variable speed limits, implementing dynamic lane-use controls, deploying network surveillance cameras or detectors, implementing incident traffic signal timing plans, enacting legislation, and integrating traffic management centers with law enforcement dispatch and emergency centers.</a:t>
            </a:r>
          </a:p>
          <a:p>
            <a:endParaRPr lang="en-US" dirty="0"/>
          </a:p>
          <a:p>
            <a:r>
              <a:rPr lang="en-US" dirty="0"/>
              <a:t>Work zone management activities include coordinating maintenance and construction activities, implementing queue length detection, deploying network surveillance cameras or detectors, implementing variable speed limits, supporting dynamic lane merging, implementing dynamic lane-use controls, deploying temporary ramp metering, and implementing dynamic warning systems.</a:t>
            </a:r>
          </a:p>
          <a:p>
            <a:endParaRPr lang="en-US" dirty="0"/>
          </a:p>
          <a:p>
            <a:r>
              <a:rPr lang="en-US" dirty="0"/>
              <a:t>Planned special event management activities include activating special event timing plans, deploying adaptive ramp metering, implementing variable speed limits, using hard shoulder running, activating dynamic transit fare reduction, implementing reversible lanes, supporting dynamic lane-use controls, establishing dynamic pricing, deploying network surveillance cameras or detectors, activating dynamic wayfinding, and conducting after action reviews.</a:t>
            </a:r>
          </a:p>
          <a:p>
            <a:pPr defTabSz="931774">
              <a:defRPr/>
            </a:pPr>
            <a:endParaRPr lang="en-US" dirty="0"/>
          </a:p>
          <a:p>
            <a:pPr defTabSz="931774">
              <a:defRPr/>
            </a:pPr>
            <a:endParaRPr lang="en-US" dirty="0"/>
          </a:p>
          <a:p>
            <a:pPr defTabSz="931774">
              <a:defRPr/>
            </a:pPr>
            <a:r>
              <a:rPr lang="en-US" dirty="0"/>
              <a:t>Source: FHWA, </a:t>
            </a:r>
            <a:r>
              <a:rPr lang="en-US" i="1" dirty="0"/>
              <a:t>Integrating Travel Time Reliability into Transportation System Management: Final Technical Memorandum</a:t>
            </a:r>
            <a:endParaRPr lang="en-US" dirty="0"/>
          </a:p>
          <a:p>
            <a:pPr defTabSz="931774">
              <a:defRPr/>
            </a:pPr>
            <a:r>
              <a:rPr lang="en-US" dirty="0"/>
              <a:t>https://ops.fhwa.dot.gov/publications/fhwahop19035/index.htm </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29056A-3525-4431-85A4-075B9677AD47}" type="slidenum">
              <a:rPr lang="en-US" smtClean="0"/>
              <a:t>20</a:t>
            </a:fld>
            <a:endParaRPr lang="en-US" dirty="0"/>
          </a:p>
        </p:txBody>
      </p:sp>
    </p:spTree>
    <p:extLst>
      <p:ext uri="{BB962C8B-B14F-4D97-AF65-F5344CB8AC3E}">
        <p14:creationId xmlns:p14="http://schemas.microsoft.com/office/powerpoint/2010/main" val="40023920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0888" y="1182688"/>
            <a:ext cx="5676900" cy="3194050"/>
          </a:xfrm>
        </p:spPr>
      </p:sp>
      <p:sp>
        <p:nvSpPr>
          <p:cNvPr id="3" name="Notes Placeholder 2"/>
          <p:cNvSpPr>
            <a:spLocks noGrp="1"/>
          </p:cNvSpPr>
          <p:nvPr>
            <p:ph type="body" idx="1"/>
          </p:nvPr>
        </p:nvSpPr>
        <p:spPr/>
        <p:txBody>
          <a:bodyPr/>
          <a:lstStyle/>
          <a:p>
            <a:pPr defTabSz="931774">
              <a:defRPr/>
            </a:pPr>
            <a:r>
              <a:rPr lang="en-US" dirty="0"/>
              <a:t>While incident or event management strategies address atypical events that cause travel-time unreliability, traffic management strategies manage the movement of people and goods during everyday conditions. Even during typical conditions, fluctuations in travel demand can lead to unreliable travel conditions. Traffic management strategies allow the transportation network to adapt to unreliability, including variations in travel demand.</a:t>
            </a:r>
          </a:p>
          <a:p>
            <a:pPr defTabSz="931774">
              <a:defRPr/>
            </a:pPr>
            <a:endParaRPr lang="en-US" dirty="0"/>
          </a:p>
          <a:p>
            <a:r>
              <a:rPr lang="en-US" dirty="0"/>
              <a:t>Traffic management strategies include freeway management, active traffic management, integrated corridor management, freight management, and arterial management.</a:t>
            </a:r>
          </a:p>
          <a:p>
            <a:endParaRPr lang="en-US" dirty="0"/>
          </a:p>
          <a:p>
            <a:r>
              <a:rPr lang="en-US" dirty="0"/>
              <a:t>Freeway management activities include implementing traffic surveillance cameras or detectors, using high-occupancy lanes, implementing adaptive ramp metering, deploying hard shoulder running, implementing variable speed limits, deploying dynamic lane-use controls, and constructing physical operations improvements such as overpass widening, curve corrections, or adding auxiliary lanes.</a:t>
            </a:r>
          </a:p>
          <a:p>
            <a:endParaRPr lang="en-US" dirty="0"/>
          </a:p>
          <a:p>
            <a:r>
              <a:rPr lang="en-US" dirty="0"/>
              <a:t>Active traffic management activities include adopting adaptive ramp metering, implementing adaptive traffic signal control, using dynamic lane reversal, implementing dynamic lane-use controls, deploying dynamic merge control, implementing temporary shoulder running, using variable speed limits, deploying queue length detection, providing transit signal priority, and implementing dynamic warning signs.</a:t>
            </a:r>
          </a:p>
          <a:p>
            <a:endParaRPr lang="en-US" dirty="0"/>
          </a:p>
          <a:p>
            <a:r>
              <a:rPr lang="en-US" dirty="0"/>
              <a:t>Integrated corridor management activities include implementing network surveillance cameras or detectors, conducting access management and driveway access controls, implementing adaptive ramp metering, deploying adaptive signal control, deploying transit signal priority, installing queue jumping lanes, providing traveler information for alternative modes, and deploying emergency vehicle preemption.</a:t>
            </a:r>
          </a:p>
          <a:p>
            <a:endParaRPr lang="en-US" dirty="0"/>
          </a:p>
          <a:p>
            <a:r>
              <a:rPr lang="en-US" dirty="0"/>
              <a:t>Freight management activities include implementing roadside truck electronic screening and clearance, implementing truck signal priority, using truck parking management systems, installing truck climbing lanes, and implementing freight loading zone policies.</a:t>
            </a:r>
          </a:p>
          <a:p>
            <a:endParaRPr lang="en-US" dirty="0"/>
          </a:p>
          <a:p>
            <a:r>
              <a:rPr lang="en-US" dirty="0"/>
              <a:t>Arterial management activities include installing queue jumping lanes, deploying transit signal priority, supporting emergency vehicle preemption, implementing network surveillance cameras or detectors, implementing access management and driveway access controls, providing enhanced bicycle and pedestrian crossings, establishing a transportation management center, deploying enhanced traffic signal operations, implementing transit-only lanes, implementing truck traffic signal priority, designing for complete streets, adding capacity for critical movements, reducing travel speeds, providing automated enforcement, and conducting operations asset management.</a:t>
            </a:r>
          </a:p>
          <a:p>
            <a:pPr defTabSz="931774">
              <a:defRPr/>
            </a:pPr>
            <a:endParaRPr lang="en-US" dirty="0"/>
          </a:p>
          <a:p>
            <a:pPr defTabSz="931774">
              <a:defRPr/>
            </a:pPr>
            <a:r>
              <a:rPr lang="en-US" dirty="0"/>
              <a:t>Source: FHWA, </a:t>
            </a:r>
            <a:r>
              <a:rPr lang="en-US" i="1" dirty="0"/>
              <a:t>Integrating Travel Time Reliability into Transportation System Management: Final Technical Memorandum</a:t>
            </a:r>
            <a:endParaRPr lang="en-US" dirty="0"/>
          </a:p>
          <a:p>
            <a:pPr defTabSz="931774">
              <a:defRPr/>
            </a:pPr>
            <a:r>
              <a:rPr lang="en-US" dirty="0"/>
              <a:t>https://ops.fhwa.dot.gov/publications/fhwahop19035/index.htm </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29056A-3525-4431-85A4-075B9677AD47}" type="slidenum">
              <a:rPr lang="en-US" smtClean="0"/>
              <a:t>21</a:t>
            </a:fld>
            <a:endParaRPr lang="en-US" dirty="0"/>
          </a:p>
        </p:txBody>
      </p:sp>
    </p:spTree>
    <p:extLst>
      <p:ext uri="{BB962C8B-B14F-4D97-AF65-F5344CB8AC3E}">
        <p14:creationId xmlns:p14="http://schemas.microsoft.com/office/powerpoint/2010/main" val="21465876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0888" y="1182688"/>
            <a:ext cx="5676900" cy="3194050"/>
          </a:xfrm>
        </p:spPr>
      </p:sp>
      <p:sp>
        <p:nvSpPr>
          <p:cNvPr id="3" name="Notes Placeholder 2"/>
          <p:cNvSpPr>
            <a:spLocks noGrp="1"/>
          </p:cNvSpPr>
          <p:nvPr>
            <p:ph type="body" idx="1"/>
          </p:nvPr>
        </p:nvSpPr>
        <p:spPr/>
        <p:txBody>
          <a:bodyPr/>
          <a:lstStyle/>
          <a:p>
            <a:pPr defTabSz="931774">
              <a:defRPr/>
            </a:pPr>
            <a:r>
              <a:rPr lang="en-US" dirty="0"/>
              <a:t>Demand management strategies reduce underlying demand by helping travelers avoid trips or change the mode, timing, or route of trips. This makes nonrecurring congestion less likely to occur and improves travel-time reliability.</a:t>
            </a:r>
          </a:p>
          <a:p>
            <a:pPr defTabSz="931774">
              <a:defRPr/>
            </a:pPr>
            <a:endParaRPr lang="en-US" dirty="0"/>
          </a:p>
          <a:p>
            <a:r>
              <a:rPr lang="en-US" dirty="0"/>
              <a:t>Demand management strategies include congestion pricing, parking management, and public transportation and rideshare management.</a:t>
            </a:r>
          </a:p>
          <a:p>
            <a:endParaRPr lang="en-US" dirty="0"/>
          </a:p>
          <a:p>
            <a:r>
              <a:rPr lang="en-US" dirty="0"/>
              <a:t>Congestion pricing activities include implementing dynamic pricing, variable pricing by lane, segment, and time of day or day of week; establishing dynamic transit fare reductions; and deploying managed lanes for high occupancy.</a:t>
            </a:r>
          </a:p>
          <a:p>
            <a:endParaRPr lang="en-US" dirty="0"/>
          </a:p>
          <a:p>
            <a:r>
              <a:rPr lang="en-US" dirty="0"/>
              <a:t>Parking management activities include deploying dynamically priced parking; implementing dynamic parking, wayfinding, reservations, and capacity; deploying dynamic overflow transit parking; implementing electronic payment systems and shared-use parking; and providing incentives to use underutilized parking facilities.</a:t>
            </a:r>
          </a:p>
          <a:p>
            <a:endParaRPr lang="en-US" dirty="0"/>
          </a:p>
          <a:p>
            <a:r>
              <a:rPr lang="en-US" dirty="0"/>
              <a:t>Public transportation and ridesharing management activities include implementing dynamic ridesharing, implementing transit signal priority, using queue-jump lanes at signalized intersections, deploying electronic fare collection and integration, and implementing dynamic surveillance and security.</a:t>
            </a:r>
          </a:p>
          <a:p>
            <a:pPr defTabSz="931774">
              <a:defRPr/>
            </a:pPr>
            <a:endParaRPr lang="en-US" dirty="0"/>
          </a:p>
          <a:p>
            <a:pPr defTabSz="931774">
              <a:defRPr/>
            </a:pPr>
            <a:r>
              <a:rPr lang="en-US" dirty="0"/>
              <a:t>Source: FHWA, </a:t>
            </a:r>
            <a:r>
              <a:rPr lang="en-US" i="1" dirty="0"/>
              <a:t>Integrating Travel Time Reliability into Transportation System Management: Final Technical Memorandum</a:t>
            </a:r>
          </a:p>
          <a:p>
            <a:pPr defTabSz="931774">
              <a:defRPr/>
            </a:pPr>
            <a:r>
              <a:rPr lang="en-US" dirty="0"/>
              <a:t>https://ops.fhwa.dot.gov/publications/fhwahop19035/index.htm </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29056A-3525-4431-85A4-075B9677AD47}" type="slidenum">
              <a:rPr lang="en-US" smtClean="0"/>
              <a:t>22</a:t>
            </a:fld>
            <a:endParaRPr lang="en-US" dirty="0"/>
          </a:p>
        </p:txBody>
      </p:sp>
    </p:spTree>
    <p:extLst>
      <p:ext uri="{BB962C8B-B14F-4D97-AF65-F5344CB8AC3E}">
        <p14:creationId xmlns:p14="http://schemas.microsoft.com/office/powerpoint/2010/main" val="16795355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TSMO leverages technology, a toolbox of strategies, and engineering solutions to maximize system performance; however, TSMO ultimately involves a way of thinking or a </a:t>
            </a:r>
            <a:r>
              <a:rPr lang="en-US" u="sng" dirty="0"/>
              <a:t>mindset</a:t>
            </a:r>
            <a:r>
              <a:rPr lang="en-US" dirty="0"/>
              <a:t> focused</a:t>
            </a:r>
            <a:r>
              <a:rPr lang="en-US" baseline="0" dirty="0"/>
              <a:t> on</a:t>
            </a:r>
            <a:r>
              <a:rPr lang="en-US" dirty="0"/>
              <a:t> determining the best way to optimize the mobility and reliability of the existing system with limited resources.</a:t>
            </a:r>
          </a:p>
          <a:p>
            <a:endParaRPr lang="en-US" dirty="0"/>
          </a:p>
          <a:p>
            <a:r>
              <a:rPr lang="en-US" dirty="0"/>
              <a:t>TSMO can be thought</a:t>
            </a:r>
            <a:r>
              <a:rPr lang="en-US" baseline="0" dirty="0"/>
              <a:t> of as </a:t>
            </a:r>
            <a:r>
              <a:rPr lang="en-US" dirty="0"/>
              <a:t>a way of thinking and operating in order to get the most performance out of the transportation network</a:t>
            </a:r>
            <a:r>
              <a:rPr lang="en-US" baseline="0" dirty="0"/>
              <a:t> while only building as much as is needed. </a:t>
            </a:r>
          </a:p>
          <a:p>
            <a:endParaRPr lang="en-US" baseline="0" dirty="0"/>
          </a:p>
          <a:p>
            <a:r>
              <a:rPr lang="en-US" baseline="0" dirty="0"/>
              <a:t>The principles of TSMO directly support the missions of many State DOTs, as these examples show. </a:t>
            </a:r>
          </a:p>
          <a:p>
            <a:endParaRPr lang="en-US" dirty="0"/>
          </a:p>
          <a:p>
            <a:r>
              <a:rPr lang="en-US" baseline="0" dirty="0"/>
              <a:t>NOTES: </a:t>
            </a:r>
          </a:p>
          <a:p>
            <a:pPr marL="174708" indent="-174708">
              <a:buFont typeface="Arial" panose="020B0604020202020204" pitchFamily="34" charset="0"/>
              <a:buChar char="•"/>
            </a:pPr>
            <a:r>
              <a:rPr lang="en-US" baseline="0" dirty="0"/>
              <a:t>States can insert their own mission statement here for effect or can leave these in.</a:t>
            </a:r>
            <a:endParaRPr lang="en-US" dirty="0"/>
          </a:p>
          <a:p>
            <a:pPr marL="174708" indent="-174708">
              <a:buFont typeface="Arial" panose="020B0604020202020204" pitchFamily="34" charset="0"/>
              <a:buChar char="•"/>
            </a:pPr>
            <a:r>
              <a:rPr lang="en-US" dirty="0"/>
              <a:t>Presenters</a:t>
            </a:r>
            <a:r>
              <a:rPr lang="en-US" baseline="0" dirty="0"/>
              <a:t> can emphasize the connections between TSMO definition and their specific Mission statement, such as safety, reliability, cost-effective, multimodal, customer’s needs/satisfaction, etc.</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23</a:t>
            </a:fld>
            <a:endParaRPr lang="en-US" dirty="0"/>
          </a:p>
        </p:txBody>
      </p:sp>
    </p:spTree>
    <p:extLst>
      <p:ext uri="{BB962C8B-B14F-4D97-AF65-F5344CB8AC3E}">
        <p14:creationId xmlns:p14="http://schemas.microsoft.com/office/powerpoint/2010/main" val="7505590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common goals in state and local transportation agencies that TSMO strategies</a:t>
            </a:r>
            <a:r>
              <a:rPr lang="en-US" baseline="0" dirty="0"/>
              <a:t> support. This list is not exhaustive, but intended to show that TSMO support a range of mission-critical goals. Examples of how TSMO supports these goals are shown on the next slide.  </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24</a:t>
            </a:fld>
            <a:endParaRPr lang="en-US" dirty="0"/>
          </a:p>
        </p:txBody>
      </p:sp>
    </p:spTree>
    <p:extLst>
      <p:ext uri="{BB962C8B-B14F-4D97-AF65-F5344CB8AC3E}">
        <p14:creationId xmlns:p14="http://schemas.microsoft.com/office/powerpoint/2010/main" val="21279487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TSMO strategies that support some common DOT agency goals are shown here. Many of these strategies support more than one goal, but here are some key examples. </a:t>
            </a:r>
          </a:p>
          <a:p>
            <a:pPr marL="174708" indent="-174708">
              <a:buFont typeface="Arial" panose="020B0604020202020204" pitchFamily="34" charset="0"/>
              <a:buChar char="•"/>
            </a:pPr>
            <a:endParaRPr lang="en-US" dirty="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25</a:t>
            </a:fld>
            <a:endParaRPr lang="en-US" dirty="0"/>
          </a:p>
        </p:txBody>
      </p:sp>
    </p:spTree>
    <p:extLst>
      <p:ext uri="{BB962C8B-B14F-4D97-AF65-F5344CB8AC3E}">
        <p14:creationId xmlns:p14="http://schemas.microsoft.com/office/powerpoint/2010/main" val="8686288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en-US" dirty="0"/>
              <a:t>TSMO as a more formal discipline has gained momentum in recent years. Recognition of the importance of TSMO has accelerated in the past five to ten years (as of year of publication of this presentation, 2022). </a:t>
            </a:r>
          </a:p>
          <a:p>
            <a:pPr lvl="0">
              <a:defRPr/>
            </a:pPr>
            <a:endParaRPr lang="en-US" dirty="0"/>
          </a:p>
          <a:p>
            <a:pPr lvl="0">
              <a:defRPr/>
            </a:pPr>
            <a:r>
              <a:rPr lang="en-US" dirty="0"/>
              <a:t>Key focus areas for agencies during this time have been adapting their culture, processes, expertise, and, in some cases, organizational structures to promote TSMO and a more operationally focused mindset. Agencies approach this differently depending on their unique context and needs. Several examples of key strategies agencies have used to advance TSMO within their organizations are shown here. </a:t>
            </a:r>
          </a:p>
          <a:p>
            <a:pPr lvl="0">
              <a:defRPr/>
            </a:pPr>
            <a:endParaRPr lang="en-US" dirty="0"/>
          </a:p>
          <a:p>
            <a:pPr lvl="0">
              <a:defRPr/>
            </a:pPr>
            <a:r>
              <a:rPr lang="en-US" dirty="0"/>
              <a:t>Central to all of these organizational approaches is 1) strong support from senior leadership, 2) a champion or champions who understand and promote TSMO throughout the agency, and 3) an openness to learning and cooperation among functions or divisions within an agency.</a:t>
            </a:r>
          </a:p>
          <a:p>
            <a:endParaRPr lang="en-US" dirty="0"/>
          </a:p>
          <a:p>
            <a:pPr defTabSz="931774">
              <a:defRPr/>
            </a:pPr>
            <a:r>
              <a:rPr lang="en-US" baseline="0" dirty="0"/>
              <a:t>A TSMO capability maturity model self assessment is a framework developed to help agencies evaluate their current capabilities in the area of TSMO and identify steps for improving their TSMO capabilities. The self-assessment can be accessed at: http://aashtotsmoguidance.org/. There are also other capability maturity frameworks that FHWA has developed to support the implementation of TSMO. More can be learned about those frameworks at: https://ops.fhwa.dot.gov/tsmoframeworktool/index.htm. </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26</a:t>
            </a:fld>
            <a:endParaRPr lang="en-US" dirty="0"/>
          </a:p>
        </p:txBody>
      </p:sp>
    </p:spTree>
    <p:extLst>
      <p:ext uri="{BB962C8B-B14F-4D97-AF65-F5344CB8AC3E}">
        <p14:creationId xmlns:p14="http://schemas.microsoft.com/office/powerpoint/2010/main" val="38472460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these slides provide a comprehensive, high-level summary of TSMO,</a:t>
            </a:r>
            <a:r>
              <a:rPr lang="en-US" baseline="0" dirty="0"/>
              <a:t> participants who are looking for more details and information to share with their staff can visit these virtual resources. </a:t>
            </a:r>
          </a:p>
          <a:p>
            <a:endParaRPr lang="en-US" baseline="0"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27</a:t>
            </a:fld>
            <a:endParaRPr lang="en-US" dirty="0"/>
          </a:p>
        </p:txBody>
      </p:sp>
    </p:spTree>
    <p:extLst>
      <p:ext uri="{BB962C8B-B14F-4D97-AF65-F5344CB8AC3E}">
        <p14:creationId xmlns:p14="http://schemas.microsoft.com/office/powerpoint/2010/main" val="12588276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28</a:t>
            </a:fld>
            <a:endParaRPr lang="en-US" dirty="0"/>
          </a:p>
        </p:txBody>
      </p:sp>
    </p:spTree>
    <p:extLst>
      <p:ext uri="{BB962C8B-B14F-4D97-AF65-F5344CB8AC3E}">
        <p14:creationId xmlns:p14="http://schemas.microsoft.com/office/powerpoint/2010/main" val="13475622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list of common construction program elements. It provides a general context for what we are talking about when we use the term construction in this presentation. </a:t>
            </a:r>
          </a:p>
          <a:p>
            <a:endParaRPr lang="en-US" dirty="0"/>
          </a:p>
          <a:p>
            <a:pPr marL="174708" indent="-174708">
              <a:buFont typeface="Arial" panose="020B0604020202020204" pitchFamily="34" charset="0"/>
              <a:buChar char="•"/>
            </a:pPr>
            <a:r>
              <a:rPr lang="en-US" dirty="0"/>
              <a:t>Building and delivery of projects. The actual building of a project is the primary focus of construction.</a:t>
            </a:r>
          </a:p>
          <a:p>
            <a:pPr marL="174708" indent="-174708">
              <a:buFont typeface="Arial" panose="020B0604020202020204" pitchFamily="34" charset="0"/>
              <a:buChar char="•"/>
            </a:pPr>
            <a:r>
              <a:rPr lang="en-US" dirty="0"/>
              <a:t>Work zone safety and mobility. Work zone safety, including the safety of workers and the public and the ability to maintain mobility in and around the work zone, is a priority element of transportation facility construction.</a:t>
            </a:r>
          </a:p>
          <a:p>
            <a:pPr marL="174708" indent="-174708">
              <a:buFont typeface="Arial" panose="020B0604020202020204" pitchFamily="34" charset="0"/>
              <a:buChar char="•"/>
            </a:pPr>
            <a:r>
              <a:rPr lang="en-US" dirty="0"/>
              <a:t>Construction quality. Monitoring and delivery of a quality project.</a:t>
            </a:r>
          </a:p>
          <a:p>
            <a:pPr marL="174708" indent="-174708">
              <a:buFont typeface="Arial" panose="020B0604020202020204" pitchFamily="34" charset="0"/>
              <a:buChar char="•"/>
            </a:pPr>
            <a:r>
              <a:rPr lang="en-US" dirty="0"/>
              <a:t>Project supervision and staffing. These are critical aspects that affect project management.</a:t>
            </a:r>
          </a:p>
          <a:p>
            <a:pPr marL="174708" indent="-174708">
              <a:buFont typeface="Arial" panose="020B0604020202020204" pitchFamily="34" charset="0"/>
              <a:buChar char="•"/>
            </a:pPr>
            <a:r>
              <a:rPr lang="en-US" dirty="0"/>
              <a:t>Construction administration brings together key elements of project delivery.</a:t>
            </a:r>
          </a:p>
          <a:p>
            <a:pPr marL="174708" indent="-174708">
              <a:buFont typeface="Arial" panose="020B0604020202020204" pitchFamily="34" charset="0"/>
              <a:buChar char="•"/>
            </a:pPr>
            <a:r>
              <a:rPr lang="en-US" dirty="0"/>
              <a:t>Contracting methods, including alternative methods such as design-build, can facilitate timely and cost-effective project delivery.</a:t>
            </a:r>
          </a:p>
          <a:p>
            <a:pPr marL="174708" indent="-174708">
              <a:buFont typeface="Arial" panose="020B0604020202020204" pitchFamily="34" charset="0"/>
              <a:buChar char="•"/>
            </a:pPr>
            <a:r>
              <a:rPr lang="en-US" dirty="0"/>
              <a:t>Utilities. Coordinating with third-party utilities and other affected parties is critical to project cost and schedule.</a:t>
            </a:r>
          </a:p>
          <a:p>
            <a:endParaRPr lang="en-US" dirty="0"/>
          </a:p>
          <a:p>
            <a:r>
              <a:rPr lang="en-US" dirty="0"/>
              <a:t>Is there anything else to</a:t>
            </a:r>
            <a:r>
              <a:rPr lang="en-US" baseline="0" dirty="0"/>
              <a:t> </a:t>
            </a:r>
            <a:r>
              <a:rPr lang="en-US" dirty="0"/>
              <a:t>consider when discussing construction?</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E5980F-FD78-4E95-B845-C313B3491DE3}" type="slidenum">
              <a:rPr lang="en-US" smtClean="0"/>
              <a:t>29</a:t>
            </a:fld>
            <a:endParaRPr lang="en-US" dirty="0"/>
          </a:p>
        </p:txBody>
      </p:sp>
    </p:spTree>
    <p:extLst>
      <p:ext uri="{BB962C8B-B14F-4D97-AF65-F5344CB8AC3E}">
        <p14:creationId xmlns:p14="http://schemas.microsoft.com/office/powerpoint/2010/main" val="2534408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Note to presenter: This slide and the next are intended to ground the audience in “why are we here today”. We are here because changes in the context/landscape in which transportation exist have increased the necessity for Transportation Systems Management and Operations (TSMO), and the necessity for all groups to collaborate on operational solutions (only focusing on TSMO and construction staff collaboration here, see the larger series for information on collaboration with other areas). </a:t>
            </a:r>
          </a:p>
          <a:p>
            <a:endParaRPr lang="en-US" dirty="0"/>
          </a:p>
          <a:p>
            <a:r>
              <a:rPr lang="en-US" dirty="0"/>
              <a:t>The transportation landscape is changing, and doing business the way it was done in the past is no longer as effective. The new transportation landscape introduces and enhances opportunities to deploy operational solutions to address transportation challenges. Key changes in the landscape – that is to say, the context in which transportation exists – include:</a:t>
            </a:r>
          </a:p>
          <a:p>
            <a:endParaRPr lang="en-US" dirty="0"/>
          </a:p>
          <a:p>
            <a:pPr marL="174708" indent="-174708" defTabSz="931774">
              <a:buFont typeface="Arial" panose="020B0604020202020204" pitchFamily="34" charset="0"/>
              <a:buChar char="•"/>
              <a:defRPr/>
            </a:pPr>
            <a:r>
              <a:rPr lang="en-US" dirty="0"/>
              <a:t>Growing demand for transportation and deteriorating infrastructure. This will mean increased frequency of construction projects and work zones, which require even greater attention on processes for managing work zones and optimizing construction projects. This area is a key focus for new cross-agency collaboration.</a:t>
            </a:r>
          </a:p>
          <a:p>
            <a:pPr marL="174708" indent="-174708" defTabSz="931774">
              <a:buFont typeface="Arial" panose="020B0604020202020204" pitchFamily="34" charset="0"/>
              <a:buChar char="•"/>
              <a:defRPr/>
            </a:pPr>
            <a:r>
              <a:rPr lang="en-US" dirty="0"/>
              <a:t>Challenges to work zone safety and mobility. Fatal crashes in work zones have increased. In 2019, there were 762 fatal crashes in work zones, up from an average of 693.7 in the previous 3 years. Truck-involved crashes have also increased from a 3-year average of 206.7 to 247 fatal crashes in 2019. Work zones are also a prime cause of congestion in many areas. (Work zone safety data available at: https://www.workzonesafety.org/crash-information/work-zone-fatal-crashes-fatalities/#national)</a:t>
            </a:r>
          </a:p>
          <a:p>
            <a:pPr marL="174708" indent="-174708" defTabSz="931774">
              <a:buFont typeface="Arial" panose="020B0604020202020204" pitchFamily="34" charset="0"/>
              <a:buChar char="•"/>
              <a:defRPr/>
            </a:pPr>
            <a:r>
              <a:rPr lang="en-US" dirty="0"/>
              <a:t>Advances in technology. Transportation agencies can leverage new technologies to develop operational solutions to manage congestion, reliability, and safety issues. Key emerging technologies in this space include: connected and “smart” infrastructure; infrastructure-to-vehicle (I2V) communications; and advancements in traveler information systems and delivery method.</a:t>
            </a:r>
          </a:p>
          <a:p>
            <a:pPr marL="174708" indent="-174708" defTabSz="931774">
              <a:buFont typeface="Arial" panose="020B0604020202020204" pitchFamily="34" charset="0"/>
              <a:buChar char="•"/>
              <a:defRPr/>
            </a:pPr>
            <a:r>
              <a:rPr lang="en-US" dirty="0"/>
              <a:t>Emerging modes. In many cases hand-in-hand with advances in technology, new and emerging modes create a transportation network that is at once more complex and has great potential to improve performance when coupled with the right operational strategies. Key emerging modes in this space include: electric and hybrid vehicles; connected and automated vehicles; ride-hailing and ride-sharing services; and e-scooters. </a:t>
            </a:r>
          </a:p>
          <a:p>
            <a:pPr marL="174708" indent="-174708">
              <a:buFont typeface="Arial" panose="020B0604020202020204" pitchFamily="34" charset="0"/>
              <a:buChar char="•"/>
            </a:pPr>
            <a:r>
              <a:rPr lang="en-US" dirty="0"/>
              <a:t>Better data. Almost all of these new technologies and emerging modes come with large quantities of new data, along with the potential to understand and monitor transportation systems in greater detail and in real-time. This data creates the opportunity to deploy advanced management and operations strategies that we’ll talk about more in this presentation. </a:t>
            </a:r>
          </a:p>
          <a:p>
            <a:pPr marL="174708" indent="-174708">
              <a:buFont typeface="Arial" panose="020B0604020202020204" pitchFamily="34" charset="0"/>
              <a:buChar char="•"/>
            </a:pPr>
            <a:r>
              <a:rPr lang="en-US" dirty="0"/>
              <a:t>Limited funds. Transportation agencies on the Federal, State, and local levels have for years been tasked with doing more with limited resources. State DOTs are always looking for innovative, lower cost ways to get people and goods to their destinations more safely and reliably. Operational solutions often meet this challenge. </a:t>
            </a:r>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05D884-5200-4648-B5D5-C23901A5AC21}" type="slidenum">
              <a:rPr lang="en-US" smtClean="0"/>
              <a:t>3</a:t>
            </a:fld>
            <a:endParaRPr lang="en-US"/>
          </a:p>
        </p:txBody>
      </p:sp>
    </p:spTree>
    <p:extLst>
      <p:ext uri="{BB962C8B-B14F-4D97-AF65-F5344CB8AC3E}">
        <p14:creationId xmlns:p14="http://schemas.microsoft.com/office/powerpoint/2010/main" val="26751857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examples of TSMO applications that can enhance safety in and through a construction area. </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Smart work zone traffic control. Smart work zone systems use computers, sensors, and communications to monitor real-time traffic flow. They are portable and can be moved to meet project needs to monitor and manage traffic through the work zone.</a:t>
            </a:r>
          </a:p>
          <a:p>
            <a:pPr marL="640594" lvl="1" indent="-174708">
              <a:buFont typeface="Arial" panose="020B0604020202020204" pitchFamily="34" charset="0"/>
              <a:buChar char="•"/>
            </a:pPr>
            <a:r>
              <a:rPr lang="en-US" dirty="0"/>
              <a:t>Queue detection and warning systems. Part of a smart work zone system, this application detects work zone-related congestion or slowing and warns drivers in advance of the queue to reduce the occurrence of rear-end crashes.</a:t>
            </a:r>
          </a:p>
          <a:p>
            <a:pPr marL="640594" lvl="1" indent="-174708">
              <a:buFont typeface="Arial" panose="020B0604020202020204" pitchFamily="34" charset="0"/>
              <a:buChar char="•"/>
            </a:pPr>
            <a:r>
              <a:rPr lang="en-US" dirty="0"/>
              <a:t>Dynamic lane-merge systems. This technology monitors real-time traffic at merge points and directs traffic to follow early or late merge strategies through the use of changeable message boards to minimize delay and improve safety.</a:t>
            </a:r>
          </a:p>
          <a:p>
            <a:pPr marL="640594" lvl="1" indent="-174708">
              <a:buFont typeface="Arial" panose="020B0604020202020204" pitchFamily="34" charset="0"/>
              <a:buChar char="•"/>
            </a:pPr>
            <a:r>
              <a:rPr lang="en-US" dirty="0"/>
              <a:t>Variable speed limits. Variable speed limits use dynamic or changeable speed limit signs to apply speed limits in and approaching a work zone based on the conditions and activities in the work zones.</a:t>
            </a:r>
          </a:p>
          <a:p>
            <a:pPr marL="174708" indent="-174708">
              <a:buFont typeface="Arial" panose="020B0604020202020204" pitchFamily="34" charset="0"/>
              <a:buChar char="•"/>
            </a:pPr>
            <a:r>
              <a:rPr lang="en-US" dirty="0"/>
              <a:t>Work zone TIM. Preplanned traffic incident management is used to anticipate incident response needs in the construction area. This includes access to and from the scene, coordination with construction personnel, identification of resources and diversion routes, and other considerations related to incidents in or near the work zone. </a:t>
            </a:r>
          </a:p>
          <a:p>
            <a:pPr marL="174708" indent="-174708">
              <a:buFont typeface="Arial" panose="020B0604020202020204" pitchFamily="34" charset="0"/>
              <a:buChar char="•"/>
            </a:pPr>
            <a:r>
              <a:rPr lang="en-US" dirty="0"/>
              <a:t>Real-time traveler information. Traveler information can be provided through dynamic message boards, 511, websites, and advisory radio to help travelers make informed decisions about travel through or around the work zone.</a:t>
            </a:r>
          </a:p>
          <a:p>
            <a:pPr marL="174708" indent="-174708">
              <a:buFont typeface="Arial" panose="020B0604020202020204" pitchFamily="34" charset="0"/>
              <a:buChar char="•"/>
            </a:pPr>
            <a:r>
              <a:rPr lang="en-US" dirty="0"/>
              <a:t>Work zone speed management. This can include variable speed limits, mentioned above. It can also include automated enforcement using photo radar or drone enforcement, law enforcement personnel assigned to the work zone, and automated speed advisory systems. </a:t>
            </a:r>
          </a:p>
          <a:p>
            <a:pPr marL="174708" indent="-174708">
              <a:buFont typeface="Arial" panose="020B0604020202020204" pitchFamily="34" charset="0"/>
              <a:buChar char="•"/>
            </a:pPr>
            <a:r>
              <a:rPr lang="en-US" dirty="0"/>
              <a:t>Intelligent transportation system (ITS) applications (early construction). One strategy that should be considered to enhance safety and reduce the cost of temporary TSMO applications it to phase ITS and other TSMO applications early in the project to support safety. This might include variable</a:t>
            </a:r>
            <a:r>
              <a:rPr lang="en-US" baseline="0" dirty="0"/>
              <a:t> message sign</a:t>
            </a:r>
            <a:r>
              <a:rPr lang="en-US" dirty="0"/>
              <a:t> or dynamic lane management that can be used during construction to support detours, incident management, or lane shifts. If the project is the reconstruction of an existing facility with ITS devices, it is important to ensure that these devices remain functional and are maintained throughout construction.</a:t>
            </a:r>
          </a:p>
          <a:p>
            <a:pPr marL="174708" indent="-174708">
              <a:buFont typeface="Arial" panose="020B0604020202020204" pitchFamily="34" charset="0"/>
              <a:buChar char="•"/>
            </a:pPr>
            <a:endParaRPr lang="en-US" dirty="0"/>
          </a:p>
          <a:p>
            <a:r>
              <a:rPr lang="en-US" dirty="0"/>
              <a:t>Photo provided by Joe Gregory, FHWA.</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30</a:t>
            </a:fld>
            <a:endParaRPr lang="en-US" dirty="0"/>
          </a:p>
        </p:txBody>
      </p:sp>
    </p:spTree>
    <p:extLst>
      <p:ext uri="{BB962C8B-B14F-4D97-AF65-F5344CB8AC3E}">
        <p14:creationId xmlns:p14="http://schemas.microsoft.com/office/powerpoint/2010/main" val="3815055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examples of TSMO applications that can enhance mobility in and through a construction area. </a:t>
            </a:r>
          </a:p>
          <a:p>
            <a:endParaRPr lang="en-US" dirty="0"/>
          </a:p>
          <a:p>
            <a:pPr algn="l"/>
            <a:r>
              <a:rPr lang="en-US" b="0" i="0" dirty="0">
                <a:solidFill>
                  <a:srgbClr val="000000"/>
                </a:solidFill>
                <a:effectLst/>
                <a:latin typeface="verdana" panose="020B0604030504040204" pitchFamily="34" charset="0"/>
              </a:rPr>
              <a:t>TSMO strategies can be used to encourage travelers to use alternate routes during construction, enhancing mobility and safety by reducing the number of vehicles traveling through an active work zone. TSMO strategies can:</a:t>
            </a:r>
          </a:p>
          <a:p>
            <a:pPr algn="l"/>
            <a:endParaRPr lang="en-US" b="0" i="0" dirty="0">
              <a:solidFill>
                <a:srgbClr val="000000"/>
              </a:solidFill>
              <a:effectLst/>
              <a:latin typeface="verdana" panose="020B0604030504040204" pitchFamily="34" charset="0"/>
            </a:endParaRPr>
          </a:p>
          <a:p>
            <a:pPr marL="174708" indent="-174708">
              <a:buFont typeface="Arial" panose="020B0604020202020204" pitchFamily="34" charset="0"/>
              <a:buChar char="•"/>
            </a:pPr>
            <a:r>
              <a:rPr lang="en-US" dirty="0"/>
              <a:t>Manage traffic flow through smart work zone systems that monitor traffic in real time and adjust variable speed limits or lane merge strategies to minimize delay.</a:t>
            </a:r>
          </a:p>
          <a:p>
            <a:pPr marL="174708" indent="-174708">
              <a:buFont typeface="Arial" panose="020B0604020202020204" pitchFamily="34" charset="0"/>
              <a:buChar char="•"/>
            </a:pPr>
            <a:r>
              <a:rPr lang="en-US" dirty="0"/>
              <a:t>Manage and clear incidents safely and quickly through work zone traffic incident management plans and strategies.</a:t>
            </a:r>
          </a:p>
          <a:p>
            <a:pPr marL="174708" indent="-174708">
              <a:buFont typeface="Arial" panose="020B0604020202020204" pitchFamily="34" charset="0"/>
              <a:buChar char="•"/>
            </a:pPr>
            <a:r>
              <a:rPr lang="en-US" b="0" i="0" dirty="0">
                <a:solidFill>
                  <a:srgbClr val="000000"/>
                </a:solidFill>
                <a:effectLst/>
                <a:latin typeface="verdana" panose="020B0604030504040204" pitchFamily="34" charset="0"/>
              </a:rPr>
              <a:t>Provide road users with advance information about planned work that will reduce capacity while offering mobility alternatives to help drivers avoid delays due to work zones (e.g., alternate routes, modes, or travel times)</a:t>
            </a:r>
          </a:p>
          <a:p>
            <a:pPr marL="174708" indent="-174708">
              <a:buFont typeface="Arial" panose="020B0604020202020204" pitchFamily="34" charset="0"/>
              <a:buChar char="•"/>
            </a:pPr>
            <a:r>
              <a:rPr lang="en-US" b="0" i="0" dirty="0">
                <a:solidFill>
                  <a:srgbClr val="000000"/>
                </a:solidFill>
                <a:effectLst/>
                <a:latin typeface="verdana" panose="020B0604030504040204" pitchFamily="34" charset="0"/>
              </a:rPr>
              <a:t>Support mobility through rideshare programs, which may also reduce traffic through the construction area</a:t>
            </a:r>
          </a:p>
          <a:p>
            <a:pPr marL="174708" indent="-174708">
              <a:buFont typeface="Arial" panose="020B0604020202020204" pitchFamily="34" charset="0"/>
              <a:buChar char="•"/>
            </a:pPr>
            <a:r>
              <a:rPr lang="en-US" b="0" i="0" dirty="0">
                <a:solidFill>
                  <a:srgbClr val="000000"/>
                </a:solidFill>
                <a:effectLst/>
                <a:latin typeface="verdana" panose="020B0604030504040204" pitchFamily="34" charset="0"/>
              </a:rPr>
              <a:t>Improve traffic flow through work zones by using dynamic traffic management technologies and providing real-time data and traveler information to transportation agencies and system users</a:t>
            </a:r>
          </a:p>
          <a:p>
            <a:pPr marL="174708" indent="-174708">
              <a:buFont typeface="Arial" panose="020B0604020202020204" pitchFamily="34" charset="0"/>
              <a:buChar char="•"/>
            </a:pPr>
            <a:r>
              <a:rPr lang="en-US" b="0" i="0" dirty="0">
                <a:solidFill>
                  <a:srgbClr val="000000"/>
                </a:solidFill>
                <a:effectLst/>
                <a:latin typeface="verdana" panose="020B0604030504040204" pitchFamily="34" charset="0"/>
              </a:rPr>
              <a:t>Assist construction crews, heavy equipment operators, and delivery vehicles to enter and exit construction sites safely and efficiently</a:t>
            </a:r>
          </a:p>
          <a:p>
            <a:pPr marL="174708" indent="-174708">
              <a:buFont typeface="Arial" panose="020B0604020202020204" pitchFamily="34" charset="0"/>
              <a:buChar char="•"/>
            </a:pPr>
            <a:r>
              <a:rPr lang="en-US" b="0" i="0" dirty="0">
                <a:solidFill>
                  <a:srgbClr val="000000"/>
                </a:solidFill>
                <a:effectLst/>
                <a:latin typeface="verdana" panose="020B0604030504040204" pitchFamily="34" charset="0"/>
              </a:rPr>
              <a:t>TSMO</a:t>
            </a:r>
            <a:r>
              <a:rPr lang="en-US" b="0" i="0" baseline="0" dirty="0">
                <a:solidFill>
                  <a:srgbClr val="000000"/>
                </a:solidFill>
                <a:effectLst/>
                <a:latin typeface="verdana" panose="020B0604030504040204" pitchFamily="34" charset="0"/>
              </a:rPr>
              <a:t> staff can also help coordinate construction projects across the region to limit disruptions to the public traveling within a region</a:t>
            </a:r>
            <a:endParaRPr lang="en-US" b="0" i="0" dirty="0">
              <a:solidFill>
                <a:srgbClr val="000000"/>
              </a:solidFill>
              <a:effectLst/>
              <a:latin typeface="verdana" panose="020B0604030504040204" pitchFamily="34" charset="0"/>
            </a:endParaRPr>
          </a:p>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31</a:t>
            </a:fld>
            <a:endParaRPr lang="en-US" dirty="0"/>
          </a:p>
        </p:txBody>
      </p:sp>
    </p:spTree>
    <p:extLst>
      <p:ext uri="{BB962C8B-B14F-4D97-AF65-F5344CB8AC3E}">
        <p14:creationId xmlns:p14="http://schemas.microsoft.com/office/powerpoint/2010/main" val="35355819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examples of TSMO applications that can support traveler information on construction projects. </a:t>
            </a:r>
          </a:p>
          <a:p>
            <a:endParaRPr lang="en-US" dirty="0"/>
          </a:p>
          <a:p>
            <a:r>
              <a:rPr lang="en-US" dirty="0"/>
              <a:t>Construction projects often dedicate staff and resources to public relations and traveler information programs that can be supported by TSMO strategies. Coordination between traffic management centers (TMCs) and project management can leverage existing TSMO applications to support construction-related public information efforts. The effectiveness of the these strategies is enhanced by:</a:t>
            </a:r>
          </a:p>
          <a:p>
            <a:endParaRPr lang="en-US" dirty="0"/>
          </a:p>
          <a:p>
            <a:pPr marL="174708" indent="-174708">
              <a:buFont typeface="Arial" panose="020B0604020202020204" pitchFamily="34" charset="0"/>
              <a:buChar char="•"/>
            </a:pPr>
            <a:r>
              <a:rPr lang="en-US" dirty="0"/>
              <a:t>Communicating early and frequently, via multiple types of media, on changes to road conditions such as road or lane closures and speed limit changes. Information can be communicated in advance of changes in traffic control or in real-time using 511 phone information, websites, dynamic message signs, and media updates.</a:t>
            </a:r>
          </a:p>
          <a:p>
            <a:pPr marL="174708" indent="-174708">
              <a:buFont typeface="Arial" panose="020B0604020202020204" pitchFamily="34" charset="0"/>
              <a:buChar char="•"/>
            </a:pPr>
            <a:r>
              <a:rPr lang="en-US" dirty="0"/>
              <a:t>Sharing construction information with traveler information applications. Apps such as Waze or Google Maps are very interested in sharing current traffic control and work zone information with their users. These can be provided to the apps in advance or in real-time.</a:t>
            </a:r>
          </a:p>
          <a:p>
            <a:pPr marL="174708" indent="-174708">
              <a:buFont typeface="Arial" panose="020B0604020202020204" pitchFamily="34" charset="0"/>
              <a:buChar char="•"/>
            </a:pPr>
            <a:r>
              <a:rPr lang="en-US" dirty="0"/>
              <a:t>Requiring construction contractors to provide near-real-time travel time updates on dynamic message signs (DMSs) near work zones. Monitoring and updating traffic information should be specified in contract documents.</a:t>
            </a:r>
          </a:p>
          <a:p>
            <a:pPr marL="174708" indent="-174708">
              <a:buFont typeface="Arial" panose="020B0604020202020204" pitchFamily="34" charset="0"/>
              <a:buChar char="•"/>
            </a:pPr>
            <a:r>
              <a:rPr lang="en-US" dirty="0"/>
              <a:t>Partnering with local agencies to push automated route notifications to participants of local text message alert systems. Partner agencies use different notification systems with different subscribers. Sharing this information across systems extends the dissemination of information to a broader user base.</a:t>
            </a:r>
          </a:p>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32</a:t>
            </a:fld>
            <a:endParaRPr lang="en-US" dirty="0"/>
          </a:p>
        </p:txBody>
      </p:sp>
    </p:spTree>
    <p:extLst>
      <p:ext uri="{BB962C8B-B14F-4D97-AF65-F5344CB8AC3E}">
        <p14:creationId xmlns:p14="http://schemas.microsoft.com/office/powerpoint/2010/main" val="39282990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TSMO strategies can support the fundamental goals of on-time, on-budget, and quality construction through effective traffic management, enhanced construction access, and reduced conflicts between system operations and construction. Several TSMO strategies that can support these goals are shown here.</a:t>
            </a:r>
          </a:p>
          <a:p>
            <a:endParaRPr lang="en-US" dirty="0"/>
          </a:p>
          <a:p>
            <a:pPr marL="174708" indent="-174708" defTabSz="931774">
              <a:buFont typeface="Arial" panose="020B0604020202020204" pitchFamily="34" charset="0"/>
              <a:buChar char="•"/>
              <a:defRPr/>
            </a:pPr>
            <a:r>
              <a:rPr lang="en-US" b="0" i="0" dirty="0">
                <a:solidFill>
                  <a:srgbClr val="000000"/>
                </a:solidFill>
                <a:effectLst/>
                <a:latin typeface="verdana" panose="020B0604030504040204" pitchFamily="34" charset="0"/>
              </a:rPr>
              <a:t>TSMO strategies support accelerated construction methods that reduce construction time. For example, full closures (in one or both directions) can lead to more efficient project delivery while minimizing extended disruptions to the public. TSMO analytical tools can help practitioners assess the feasibility of full closure and evaluate alternate routing. TSMO also supports construction that is not accelerated. </a:t>
            </a:r>
          </a:p>
          <a:p>
            <a:pPr marL="174708" indent="-174708">
              <a:buFont typeface="Arial" panose="020B0604020202020204" pitchFamily="34" charset="0"/>
              <a:buChar char="•"/>
            </a:pPr>
            <a:r>
              <a:rPr lang="en-US" dirty="0"/>
              <a:t>Traffic incident management (TIM) plans are often developed as part of a project’s method of handling traffic. Building on existing TIM programs and plans can be cost effective and can leverage existing relationships between the DOT and response agencies </a:t>
            </a:r>
          </a:p>
          <a:p>
            <a:pPr marL="174708" indent="-174708">
              <a:buFont typeface="Arial" panose="020B0604020202020204" pitchFamily="34" charset="0"/>
              <a:buChar char="•"/>
            </a:pPr>
            <a:r>
              <a:rPr lang="en-US" dirty="0"/>
              <a:t>Working with TSMO and traffic operations personnel to develop project- and construction phase-specific signal coordination plans can support construction access and safety</a:t>
            </a:r>
          </a:p>
          <a:p>
            <a:pPr marL="174708" indent="-174708">
              <a:buFont typeface="Arial" panose="020B0604020202020204" pitchFamily="34" charset="0"/>
              <a:buChar char="•"/>
            </a:pPr>
            <a:r>
              <a:rPr lang="en-US" dirty="0"/>
              <a:t>Freight management may provide opportunities to phase projects more aggressively by limiting lane widths and managing trucks through a project work area</a:t>
            </a:r>
          </a:p>
          <a:p>
            <a:pPr marL="174708" indent="-174708">
              <a:buFont typeface="Arial" panose="020B0604020202020204" pitchFamily="34" charset="0"/>
              <a:buChar char="•"/>
            </a:pPr>
            <a:r>
              <a:rPr lang="en-US" dirty="0"/>
              <a:t>Road weather management supports construction scheduling by providing historic data and predictive weather in the construction area</a:t>
            </a:r>
          </a:p>
          <a:p>
            <a:pPr marL="174708" indent="-174708" fontAlgn="base">
              <a:spcAft>
                <a:spcPct val="0"/>
              </a:spcAft>
              <a:buClr>
                <a:srgbClr val="002060"/>
              </a:buClr>
              <a:buFont typeface="Arial" panose="020B0604020202020204" pitchFamily="34" charset="0"/>
              <a:buChar char="•"/>
            </a:pPr>
            <a:r>
              <a:rPr lang="en-US" dirty="0"/>
              <a:t>Managed lanes can be used quickly and safely to close and open lanes in a project work area to support work zone traffic management</a:t>
            </a:r>
          </a:p>
          <a:p>
            <a:pPr marL="174708" indent="-174708">
              <a:buFont typeface="Arial" panose="020B0604020202020204" pitchFamily="34" charset="0"/>
              <a:buChar char="•"/>
            </a:pPr>
            <a:r>
              <a:rPr lang="en-US" dirty="0"/>
              <a:t>Similar to managed lanes, active transportation and demand management applications can support work zone traffic management, closures, detours, and access</a:t>
            </a:r>
          </a:p>
          <a:p>
            <a:pPr marL="174708" indent="-174708">
              <a:buFont typeface="Arial" panose="020B0604020202020204" pitchFamily="34" charset="0"/>
              <a:buChar char="•"/>
            </a:pPr>
            <a:r>
              <a:rPr lang="en-US" dirty="0"/>
              <a:t>Coordinating the deployment of ITS equipment, typically done by a separate contractor, with the general construction contractor is an important strategy in reducing costs and keeping the total project on schedule. ITS to support TSMO strategies should be planned for early in the project</a:t>
            </a:r>
          </a:p>
          <a:p>
            <a:endParaRPr lang="en-US" dirty="0"/>
          </a:p>
        </p:txBody>
      </p:sp>
      <p:sp>
        <p:nvSpPr>
          <p:cNvPr id="4" name="Slide Number Placeholder 3"/>
          <p:cNvSpPr>
            <a:spLocks noGrp="1"/>
          </p:cNvSpPr>
          <p:nvPr>
            <p:ph type="sldNum" sz="quarter" idx="10"/>
          </p:nvPr>
        </p:nvSpPr>
        <p:spPr/>
        <p:txBody>
          <a:bodyPr/>
          <a:lstStyle/>
          <a:p>
            <a:fld id="{50057A9C-CD79-4263-BA8E-680E013CF33F}" type="slidenum">
              <a:rPr lang="en-US" smtClean="0"/>
              <a:pPr/>
              <a:t>33</a:t>
            </a:fld>
            <a:endParaRPr lang="en-US" dirty="0"/>
          </a:p>
        </p:txBody>
      </p:sp>
    </p:spTree>
    <p:extLst>
      <p:ext uri="{BB962C8B-B14F-4D97-AF65-F5344CB8AC3E}">
        <p14:creationId xmlns:p14="http://schemas.microsoft.com/office/powerpoint/2010/main" val="1337364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a:t>
            </a:r>
            <a:r>
              <a:rPr lang="en-US" baseline="0" dirty="0"/>
              <a:t> are many areas for TSMO and construction professionals to collaborate. TSMO professionals can provide expertise in developing transportation management plans for the work zone and can support implementing transportation management strategies ahead of the project. New variable message signs or lane use indicators may be installed ahead of the construction to disseminate information to travelers. TSMO professionals can also work with the construction team to identify methods for diverting or reducing demand on the facility during construction. </a:t>
            </a:r>
          </a:p>
          <a:p>
            <a:endParaRPr lang="en-US" baseline="0" dirty="0"/>
          </a:p>
          <a:p>
            <a:r>
              <a:rPr lang="en-US" baseline="0" dirty="0"/>
              <a:t>It is also important for construction and TSMO professionals to discuss and plan for any fiber or other utilities that may need to be installed in the road during construction. </a:t>
            </a:r>
          </a:p>
          <a:p>
            <a:endParaRPr lang="en-US" baseline="0" dirty="0"/>
          </a:p>
          <a:p>
            <a:r>
              <a:rPr lang="en-US" baseline="0" dirty="0"/>
              <a:t>TSMO professionals have also helped to coordinate the timing of construction projects across a region to avoid adverse impacts to travelers. Coordinating the timing of overall projects can be challenging and should address coordinating lane closure schedules across projects as appropriate.</a:t>
            </a:r>
          </a:p>
          <a:p>
            <a:endParaRPr lang="en-US" baseline="0" dirty="0"/>
          </a:p>
          <a:p>
            <a:r>
              <a:rPr lang="en-US" baseline="0" dirty="0"/>
              <a:t>Additionally, the contractor responsible for the large infrastructure project may be different than the one responsible for installing ITS. Coordination both in advance of and during the construction project will be helpful to avoid any unnecessary delays or costs.</a:t>
            </a:r>
          </a:p>
          <a:p>
            <a:endParaRPr lang="en-US" baseline="0" dirty="0"/>
          </a:p>
          <a:p>
            <a:r>
              <a:rPr lang="en-US" baseline="0" dirty="0"/>
              <a:t>A good approach for collaboration between TSMO and construction is to include TOC/TMC personnel in project meetings and to refer traffic management plans to TSMO personnel for review. This may require allocating TSMO personnel and work hours to monitor and participate in the project throughout construction.</a:t>
            </a:r>
            <a:endParaRPr lang="en-US" dirty="0"/>
          </a:p>
          <a:p>
            <a:endParaRPr lang="en-US" dirty="0"/>
          </a:p>
          <a:p>
            <a:r>
              <a:rPr lang="en-US" i="1" dirty="0"/>
              <a:t>(Ask</a:t>
            </a:r>
            <a:r>
              <a:rPr lang="en-US" i="1" baseline="0" dirty="0"/>
              <a:t> participants if they agree with the examples provided and if they have any other high-level examples of how TSMO and construction professionals could collaborate?)</a:t>
            </a:r>
            <a:endParaRPr lang="en-US" i="1"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E5980F-FD78-4E95-B845-C313B3491DE3}" type="slidenum">
              <a:rPr lang="en-US" smtClean="0"/>
              <a:t>34</a:t>
            </a:fld>
            <a:endParaRPr lang="en-US" dirty="0"/>
          </a:p>
        </p:txBody>
      </p:sp>
    </p:spTree>
    <p:extLst>
      <p:ext uri="{BB962C8B-B14F-4D97-AF65-F5344CB8AC3E}">
        <p14:creationId xmlns:p14="http://schemas.microsoft.com/office/powerpoint/2010/main" val="24899299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a:t>
            </a:r>
            <a:r>
              <a:rPr lang="en-US" baseline="0" dirty="0"/>
              <a:t> ways to integrate TSMO into construction activities. Those include the bullets below.</a:t>
            </a:r>
            <a:endParaRPr lang="en-US" dirty="0"/>
          </a:p>
          <a:p>
            <a:pPr marL="174708" indent="-174708">
              <a:buFont typeface="Arial" panose="020B0604020202020204" pitchFamily="34" charset="0"/>
              <a:buChar char="•"/>
            </a:pPr>
            <a:r>
              <a:rPr lang="en-US" dirty="0"/>
              <a:t>Formally including TSMO into the construction process</a:t>
            </a:r>
            <a:r>
              <a:rPr lang="en-US" baseline="0" dirty="0"/>
              <a:t> </a:t>
            </a:r>
            <a:r>
              <a:rPr lang="en-US" dirty="0"/>
              <a:t>can take</a:t>
            </a:r>
            <a:r>
              <a:rPr lang="en-US" baseline="0" dirty="0"/>
              <a:t> </a:t>
            </a:r>
            <a:r>
              <a:rPr lang="en-US" dirty="0"/>
              <a:t>the form of including specific strategies </a:t>
            </a:r>
            <a:r>
              <a:rPr lang="en-US" baseline="0" dirty="0"/>
              <a:t>in </a:t>
            </a:r>
            <a:r>
              <a:rPr lang="en-US" dirty="0"/>
              <a:t>contract documents; work zone standards, plans, and permits; and guidance manuals</a:t>
            </a:r>
          </a:p>
          <a:p>
            <a:pPr marL="174708" indent="-174708">
              <a:buFont typeface="Arial" panose="020B0604020202020204" pitchFamily="34" charset="0"/>
              <a:buChar char="•"/>
            </a:pPr>
            <a:r>
              <a:rPr lang="en-US" dirty="0"/>
              <a:t>Informally including TSMO in construction</a:t>
            </a:r>
            <a:r>
              <a:rPr lang="en-US" baseline="0" dirty="0"/>
              <a:t> processes</a:t>
            </a:r>
            <a:r>
              <a:rPr lang="en-US" dirty="0"/>
              <a:t> can occur through ad hoc means,</a:t>
            </a:r>
            <a:r>
              <a:rPr lang="en-US" baseline="0" dirty="0"/>
              <a:t> such as </a:t>
            </a:r>
            <a:r>
              <a:rPr lang="en-US" dirty="0"/>
              <a:t>personal relationships between TSMO and construction personnel or TSMO champions in construction</a:t>
            </a:r>
          </a:p>
          <a:p>
            <a:pPr marL="174708" indent="-174708">
              <a:buFont typeface="Arial" panose="020B0604020202020204" pitchFamily="34" charset="0"/>
              <a:buChar char="•"/>
            </a:pPr>
            <a:r>
              <a:rPr lang="en-US" dirty="0"/>
              <a:t>Integrating TSMO in construction can also mean including TSMO personnel in work zone process reviews and work zone transportation management plan development.</a:t>
            </a:r>
          </a:p>
          <a:p>
            <a:pPr marL="174708" indent="-174708">
              <a:buFont typeface="Arial" panose="020B0604020202020204" pitchFamily="34" charset="0"/>
              <a:buChar char="•"/>
            </a:pPr>
            <a:r>
              <a:rPr lang="en-US" dirty="0"/>
              <a:t>TSMO can be included in project partnering workshops to share the benefits and opportunities of TSMO</a:t>
            </a:r>
          </a:p>
          <a:p>
            <a:pPr marL="174708" indent="-174708">
              <a:buFont typeface="Arial" panose="020B0604020202020204" pitchFamily="34" charset="0"/>
              <a:buChar char="•"/>
            </a:pPr>
            <a:r>
              <a:rPr lang="en-US" dirty="0"/>
              <a:t>TSMO training and specific strategy training, such as TIM training, can be used to support the integration of TSMO in construction. This can be general or project specific</a:t>
            </a:r>
          </a:p>
          <a:p>
            <a:pPr marL="174708" indent="-174708">
              <a:buFont typeface="Arial" panose="020B0604020202020204" pitchFamily="34" charset="0"/>
              <a:buChar char="•"/>
            </a:pPr>
            <a:r>
              <a:rPr lang="en-US" dirty="0"/>
              <a:t>Coordinate with ITS device and software vendors to integrate TSMO assets into construction projects</a:t>
            </a:r>
          </a:p>
          <a:p>
            <a:pPr marL="174708" indent="-174708">
              <a:buFont typeface="Arial" panose="020B0604020202020204" pitchFamily="34" charset="0"/>
              <a:buChar char="•"/>
            </a:pPr>
            <a:endParaRPr lang="en-US" dirty="0"/>
          </a:p>
          <a:p>
            <a:r>
              <a:rPr lang="en-US" dirty="0"/>
              <a:t>Although not mentioned on the slide, </a:t>
            </a:r>
            <a:r>
              <a:rPr lang="en-US" sz="1800" dirty="0">
                <a:latin typeface="Segoe UI" panose="020B0502040204020203" pitchFamily="34" charset="0"/>
              </a:rPr>
              <a:t>construction staff often rely on accurate models of congestion and queueing created by work zone or TSMO staff to generate road user costs. These user costs support contract incentives and disincentives for keeping lanes open and early construction completion. </a:t>
            </a:r>
          </a:p>
          <a:p>
            <a:endParaRPr lang="en-US" sz="1800" dirty="0">
              <a:latin typeface="Segoe UI" panose="020B0502040204020203" pitchFamily="34" charset="0"/>
            </a:endParaRPr>
          </a:p>
          <a:p>
            <a:r>
              <a:rPr lang="en-US" dirty="0"/>
              <a:t>Agencies can also incorporate TSMO into emergency relief activities where traffic solutions and debris removal must be quickly coordinated across the system.</a:t>
            </a:r>
          </a:p>
          <a:p>
            <a:pPr marL="174708" indent="-174708">
              <a:buFont typeface="Arial" panose="020B0604020202020204" pitchFamily="34" charset="0"/>
              <a:buChar char="•"/>
            </a:pPr>
            <a:endParaRPr lang="en-US" dirty="0"/>
          </a:p>
          <a:p>
            <a:r>
              <a:rPr lang="en-US" dirty="0"/>
              <a:t>(</a:t>
            </a:r>
            <a:r>
              <a:rPr lang="en-US" i="1" dirty="0"/>
              <a:t>This would be a good place for interactive discussion on other ideas for integrating TSMO in construction.</a:t>
            </a:r>
            <a:r>
              <a:rPr lang="en-US" dirty="0"/>
              <a:t>)</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35</a:t>
            </a:fld>
            <a:endParaRPr lang="en-US" dirty="0"/>
          </a:p>
        </p:txBody>
      </p:sp>
    </p:spTree>
    <p:extLst>
      <p:ext uri="{BB962C8B-B14F-4D97-AF65-F5344CB8AC3E}">
        <p14:creationId xmlns:p14="http://schemas.microsoft.com/office/powerpoint/2010/main" val="29571606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36</a:t>
            </a:fld>
            <a:endParaRPr lang="en-US" dirty="0"/>
          </a:p>
        </p:txBody>
      </p:sp>
    </p:spTree>
    <p:extLst>
      <p:ext uri="{BB962C8B-B14F-4D97-AF65-F5344CB8AC3E}">
        <p14:creationId xmlns:p14="http://schemas.microsoft.com/office/powerpoint/2010/main" val="8090907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solidFill>
                  <a:prstClr val="black"/>
                </a:solidFill>
              </a:rPr>
              <a:t>Work zones can trigger network disruptions and unexpected travel delays. These delays reduce the reliability of travel and can have a major impact on emergency responders and freight mobility. Work zones also need to be designed to be as safe as possible for both the workers and the travelling public. TSMO is integral to effective work zone management. This starts with design, when transportation management plans are initially developed…but as construction staff know, these plans often get updated and revised once a project starts to respond to actual and fluctuating conditions.</a:t>
            </a:r>
          </a:p>
          <a:p>
            <a:pPr defTabSz="931774">
              <a:defRPr/>
            </a:pPr>
            <a:endParaRPr lang="en-US" dirty="0">
              <a:solidFill>
                <a:prstClr val="black"/>
              </a:solidFill>
            </a:endParaRPr>
          </a:p>
          <a:p>
            <a:pPr defTabSz="931774">
              <a:defRPr/>
            </a:pPr>
            <a:r>
              <a:rPr lang="en-US" dirty="0">
                <a:solidFill>
                  <a:prstClr val="black"/>
                </a:solidFill>
              </a:rPr>
              <a:t>There are many TSMO strategies that construction staff can consider, such as:</a:t>
            </a:r>
          </a:p>
          <a:p>
            <a:pPr defTabSz="931774">
              <a:defRPr/>
            </a:pPr>
            <a:endParaRPr lang="en-US" dirty="0">
              <a:solidFill>
                <a:prstClr val="black"/>
              </a:solidFill>
            </a:endParaRPr>
          </a:p>
          <a:p>
            <a:pPr marL="174708" indent="-174708" defTabSz="931774">
              <a:buFont typeface="Arial" panose="020B0604020202020204" pitchFamily="34" charset="0"/>
              <a:buChar char="•"/>
              <a:defRPr/>
            </a:pPr>
            <a:r>
              <a:rPr lang="en-US" dirty="0">
                <a:solidFill>
                  <a:prstClr val="black"/>
                </a:solidFill>
              </a:rPr>
              <a:t>Keep traffic moving safety and smoothly by choosing appropriate work zone strategies: reducing lane closures, using shoulders to maintain number of lanes, alternate routes, or full closures. Keep in mind that bicyclists and pedestrians should also be considered during work zone design; these users should be offered an accessible alternate route. Incorporate pullout areas for law enforcement emergency responders within the work zone.</a:t>
            </a:r>
          </a:p>
          <a:p>
            <a:pPr marL="174708" indent="-174708" defTabSz="931774">
              <a:buFont typeface="Arial" panose="020B0604020202020204" pitchFamily="34" charset="0"/>
              <a:buChar char="•"/>
              <a:defRPr/>
            </a:pPr>
            <a:r>
              <a:rPr lang="en-US" dirty="0">
                <a:solidFill>
                  <a:prstClr val="black"/>
                </a:solidFill>
              </a:rPr>
              <a:t>Consider appropriate provisions, incentives, or disincentives into the contract; this may include restricting work hours, providing bonuses for early completion, or reducing pay for late completion or for not following the contract.</a:t>
            </a:r>
          </a:p>
          <a:p>
            <a:pPr marL="174708" indent="-174708" defTabSz="931774">
              <a:buFont typeface="Arial" panose="020B0604020202020204" pitchFamily="34" charset="0"/>
              <a:buChar char="•"/>
              <a:defRPr/>
            </a:pPr>
            <a:r>
              <a:rPr lang="en-US" dirty="0">
                <a:solidFill>
                  <a:prstClr val="black"/>
                </a:solidFill>
              </a:rPr>
              <a:t>Using ITS and smart work zone solutions, such as dynamic message signs, variable speed limits, dynamic lane-merge systems, queue detection and warning systems, and temporary ramp meters.</a:t>
            </a:r>
          </a:p>
          <a:p>
            <a:pPr marL="174708" indent="-174708" defTabSz="931774">
              <a:buFont typeface="Arial" panose="020B0604020202020204" pitchFamily="34" charset="0"/>
              <a:buChar char="•"/>
              <a:defRPr/>
            </a:pPr>
            <a:r>
              <a:rPr lang="en-US" dirty="0">
                <a:solidFill>
                  <a:prstClr val="black"/>
                </a:solidFill>
              </a:rPr>
              <a:t>Consider other nearby projects and work zones and coordinate strategies as appropriate.</a:t>
            </a:r>
          </a:p>
          <a:p>
            <a:pPr marL="174708" indent="-174708" defTabSz="931774">
              <a:buFont typeface="Arial" panose="020B0604020202020204" pitchFamily="34" charset="0"/>
              <a:buChar char="•"/>
              <a:defRPr/>
            </a:pPr>
            <a:r>
              <a:rPr lang="en-US" dirty="0">
                <a:solidFill>
                  <a:prstClr val="black"/>
                </a:solidFill>
              </a:rPr>
              <a:t>Communicate with appropriate local agencies and entities that the work zone or project will be affecting and involve the traffic management center (TMC) or public affairs teams to inform the public of upcoming work zones.</a:t>
            </a:r>
          </a:p>
          <a:p>
            <a:pPr marL="174708" indent="-174708" defTabSz="931774">
              <a:buFont typeface="Arial" panose="020B0604020202020204" pitchFamily="34" charset="0"/>
              <a:buChar char="•"/>
              <a:defRPr/>
            </a:pPr>
            <a:r>
              <a:rPr lang="en-US" dirty="0">
                <a:solidFill>
                  <a:prstClr val="black"/>
                </a:solidFill>
              </a:rPr>
              <a:t>Communicate and work with other disciplines; for example, traffic engineers may be able to implement alternative signal timing to be used during active work zone periods</a:t>
            </a:r>
          </a:p>
          <a:p>
            <a:pPr marL="174708" indent="-174708" defTabSz="931774">
              <a:buFont typeface="Arial" panose="020B0604020202020204" pitchFamily="34" charset="0"/>
              <a:buChar char="•"/>
              <a:defRPr/>
            </a:pPr>
            <a:endParaRPr lang="en-US" dirty="0">
              <a:solidFill>
                <a:prstClr val="black"/>
              </a:solidFill>
            </a:endParaRPr>
          </a:p>
          <a:p>
            <a:pPr defTabSz="931774">
              <a:defRPr/>
            </a:pPr>
            <a:r>
              <a:rPr lang="en-US" dirty="0">
                <a:solidFill>
                  <a:prstClr val="black"/>
                </a:solidFill>
              </a:rPr>
              <a:t>This is by no means a complete list; there are many ways TSMO concepts and strategies can be considered and implemented into effective work zone plans.</a:t>
            </a:r>
          </a:p>
          <a:p>
            <a:pPr marL="174708" indent="-174708" defTabSz="931774">
              <a:buFont typeface="Arial" panose="020B0604020202020204" pitchFamily="34" charset="0"/>
              <a:buChar char="•"/>
              <a:defRPr/>
            </a:pPr>
            <a:endParaRPr lang="en-US" dirty="0">
              <a:solidFill>
                <a:prstClr val="black"/>
              </a:solidFill>
            </a:endParaRPr>
          </a:p>
          <a:p>
            <a:pPr defTabSz="931774">
              <a:defRPr/>
            </a:pPr>
            <a:r>
              <a:rPr lang="en-US" dirty="0">
                <a:solidFill>
                  <a:prstClr val="black"/>
                </a:solidFill>
              </a:rPr>
              <a:t>Photos:</a:t>
            </a:r>
          </a:p>
          <a:p>
            <a:pPr defTabSz="931774">
              <a:defRPr/>
            </a:pPr>
            <a:r>
              <a:rPr lang="en-US" dirty="0">
                <a:solidFill>
                  <a:prstClr val="black"/>
                </a:solidFill>
              </a:rPr>
              <a:t>Travel time message sign – Permitted use under: https://creativecommons.org/licenses/by-sa/4.0/</a:t>
            </a:r>
          </a:p>
          <a:p>
            <a:pPr defTabSz="931774">
              <a:defRPr/>
            </a:pPr>
            <a:r>
              <a:rPr lang="en-US" dirty="0">
                <a:solidFill>
                  <a:prstClr val="black"/>
                </a:solidFill>
              </a:rPr>
              <a:t>https://en.wikipedia.org/wiki/Smart_work_zone#/media/File:Travel_Time_System.jpg</a:t>
            </a:r>
          </a:p>
          <a:p>
            <a:pPr defTabSz="931774">
              <a:defRPr/>
            </a:pPr>
            <a:endParaRPr lang="en-US" dirty="0">
              <a:solidFill>
                <a:prstClr val="black"/>
              </a:solidFill>
            </a:endParaRPr>
          </a:p>
          <a:p>
            <a:pPr defTabSz="931774">
              <a:defRPr/>
            </a:pPr>
            <a:r>
              <a:rPr lang="en-US" dirty="0">
                <a:solidFill>
                  <a:prstClr val="black"/>
                </a:solidFill>
              </a:rPr>
              <a:t>Truck/work zone – Permitted use under https://creativecommons.org/licenses/by-nc-sa/2.0/. </a:t>
            </a:r>
          </a:p>
          <a:p>
            <a:pPr defTabSz="931774">
              <a:defRPr/>
            </a:pPr>
            <a:r>
              <a:rPr lang="en-US" dirty="0">
                <a:solidFill>
                  <a:prstClr val="black"/>
                </a:solidFill>
              </a:rPr>
              <a:t>https://flic.kr/p/9xJBty </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37</a:t>
            </a:fld>
            <a:endParaRPr lang="en-US" dirty="0"/>
          </a:p>
        </p:txBody>
      </p:sp>
    </p:spTree>
    <p:extLst>
      <p:ext uri="{BB962C8B-B14F-4D97-AF65-F5344CB8AC3E}">
        <p14:creationId xmlns:p14="http://schemas.microsoft.com/office/powerpoint/2010/main" val="38567281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Times New Roman" panose="02020603050405020304" pitchFamily="18" charset="0"/>
                <a:ea typeface="Batang" panose="02030600000101010101" pitchFamily="18" charset="-127"/>
              </a:rPr>
              <a:t>Traffic Critical Project (TCP) Program – The TCP program facilitates safety and mobility at construction work zones. The TCP program supports Iowa DOT’s TSMO strategic goals of safety, reliability, efficiency, convenience, and coordination. The program is included in the “Traffic Control” chapter of Iowa DOT’s </a:t>
            </a:r>
            <a:r>
              <a:rPr lang="en-US" i="1" dirty="0">
                <a:latin typeface="Times New Roman" panose="02020603050405020304" pitchFamily="18" charset="0"/>
                <a:ea typeface="Batang" panose="02030600000101010101" pitchFamily="18" charset="-127"/>
              </a:rPr>
              <a:t>Design Manual</a:t>
            </a:r>
            <a:r>
              <a:rPr lang="en-US" dirty="0">
                <a:latin typeface="Times New Roman" panose="02020603050405020304" pitchFamily="18" charset="0"/>
                <a:ea typeface="Batang" panose="02030600000101010101" pitchFamily="18" charset="-127"/>
              </a:rPr>
              <a:t>. This ensures TCP projects are identified during planning and design and that various mitigation strategies are applied. The </a:t>
            </a:r>
            <a:r>
              <a:rPr lang="en-US" i="1" dirty="0">
                <a:latin typeface="Times New Roman" panose="02020603050405020304" pitchFamily="18" charset="0"/>
                <a:ea typeface="Batang" panose="02030600000101010101" pitchFamily="18" charset="-127"/>
              </a:rPr>
              <a:t>Design Manual </a:t>
            </a:r>
            <a:r>
              <a:rPr lang="en-US" dirty="0">
                <a:latin typeface="Times New Roman" panose="02020603050405020304" pitchFamily="18" charset="0"/>
                <a:ea typeface="Batang" panose="02030600000101010101" pitchFamily="18" charset="-127"/>
              </a:rPr>
              <a:t>includes a TCP checklist for projects on interstate and primary highways, available at </a:t>
            </a:r>
            <a:r>
              <a:rPr lang="en-US" u="sng" dirty="0">
                <a:solidFill>
                  <a:srgbClr val="0563C1"/>
                </a:solidFill>
                <a:latin typeface="Times New Roman" panose="02020603050405020304" pitchFamily="18" charset="0"/>
                <a:ea typeface="Batang" panose="02030600000101010101" pitchFamily="18" charset="-127"/>
                <a:hlinkClick r:id="rId3"/>
              </a:rPr>
              <a:t>https://iowadot.gov/design/dmanual/09e-01.pdf</a:t>
            </a:r>
            <a:r>
              <a:rPr lang="en-US" dirty="0">
                <a:latin typeface="Times New Roman" panose="02020603050405020304" pitchFamily="18" charset="0"/>
                <a:ea typeface="Batang" panose="02030600000101010101" pitchFamily="18" charset="-127"/>
              </a:rPr>
              <a:t>.</a:t>
            </a:r>
          </a:p>
          <a:p>
            <a:pPr defTabSz="931774">
              <a:defRPr/>
            </a:pPr>
            <a:endParaRPr lang="en-US" dirty="0">
              <a:latin typeface="Times New Roman" panose="02020603050405020304" pitchFamily="18" charset="0"/>
              <a:ea typeface="Batang" panose="02030600000101010101" pitchFamily="18" charset="-127"/>
            </a:endParaRPr>
          </a:p>
          <a:p>
            <a:pPr defTabSz="931774">
              <a:defRPr/>
            </a:pPr>
            <a:r>
              <a:rPr lang="en-US" dirty="0"/>
              <a:t>The TCP program was established to facilitate improving safety and mobility in work zones on Iowa highways. The following vision and mission help guide the program:</a:t>
            </a:r>
          </a:p>
          <a:p>
            <a:pPr defTabSz="931774">
              <a:defRPr/>
            </a:pPr>
            <a:endParaRPr lang="en-US" dirty="0"/>
          </a:p>
          <a:p>
            <a:pPr marL="174708" indent="-174708" defTabSz="931774">
              <a:buFont typeface="Arial" panose="020B0604020202020204" pitchFamily="34" charset="0"/>
              <a:buChar char="•"/>
              <a:defRPr/>
            </a:pPr>
            <a:r>
              <a:rPr lang="en-US" u="none" dirty="0"/>
              <a:t>Vision: Provide safe, reliable, and efficient travel through construction and maintenance work zones throughout Iowa’s highway system.</a:t>
            </a:r>
          </a:p>
          <a:p>
            <a:pPr marL="174708" indent="-174708" defTabSz="931774">
              <a:buFont typeface="Arial" panose="020B0604020202020204" pitchFamily="34" charset="0"/>
              <a:buChar char="•"/>
              <a:defRPr/>
            </a:pPr>
            <a:r>
              <a:rPr lang="en-US" u="none" dirty="0"/>
              <a:t>Mission: Identify and implement traffic management strategies that address safety and mobility challenges encountered in construction and maintenance work </a:t>
            </a:r>
            <a:r>
              <a:rPr lang="en-US" dirty="0"/>
              <a:t>zones. </a:t>
            </a:r>
          </a:p>
          <a:p>
            <a:pPr defTabSz="931774">
              <a:defRPr/>
            </a:pPr>
            <a:endParaRPr lang="en-US" dirty="0"/>
          </a:p>
          <a:p>
            <a:pPr defTabSz="931774">
              <a:defRPr/>
            </a:pPr>
            <a:r>
              <a:rPr lang="en-US" dirty="0"/>
              <a:t>In support of the TSMO strategic goals of safety, reliability, efficiency, convenience, and coordination, the TCP program’s primary goals include:</a:t>
            </a:r>
          </a:p>
          <a:p>
            <a:pPr defTabSz="931774">
              <a:defRPr/>
            </a:pPr>
            <a:endParaRPr lang="en-US" dirty="0"/>
          </a:p>
          <a:p>
            <a:pPr marL="174708" indent="-174708" defTabSz="931774">
              <a:buFont typeface="Arial" panose="020B0604020202020204" pitchFamily="34" charset="0"/>
              <a:buChar char="•"/>
              <a:defRPr/>
            </a:pPr>
            <a:r>
              <a:rPr lang="en-US" dirty="0"/>
              <a:t>Identifying upcoming projects during the planning and design stages that have potential to cause significant safety or mobility impacts</a:t>
            </a:r>
          </a:p>
          <a:p>
            <a:pPr marL="174708" indent="-174708" defTabSz="931774">
              <a:buFont typeface="Arial" panose="020B0604020202020204" pitchFamily="34" charset="0"/>
              <a:buChar char="•"/>
              <a:defRPr/>
            </a:pPr>
            <a:r>
              <a:rPr lang="en-US" dirty="0"/>
              <a:t>Applying various mitigation strategies to address safety and mobility concerns, including quick recovery from traffic incidents or queueing</a:t>
            </a:r>
          </a:p>
          <a:p>
            <a:pPr marL="174708" indent="-174708" defTabSz="931774">
              <a:buFont typeface="Arial" panose="020B0604020202020204" pitchFamily="34" charset="0"/>
              <a:buChar char="•"/>
              <a:defRPr/>
            </a:pPr>
            <a:r>
              <a:rPr lang="en-US" dirty="0"/>
              <a:t>Evaluating TCP mitigation efforts to determine if they are reliable, timely, and effective</a:t>
            </a:r>
          </a:p>
          <a:p>
            <a:pPr marL="174708" indent="-174708" defTabSz="931774">
              <a:buFont typeface="Arial" panose="020B0604020202020204" pitchFamily="34" charset="0"/>
              <a:buChar char="•"/>
              <a:defRPr/>
            </a:pPr>
            <a:r>
              <a:rPr lang="en-US" dirty="0"/>
              <a:t>Developing performance measures that can be used to establish safety goals and travel time delay targets in Iowa and applying performance measures to quantify the safety and mobility impacts of the TCP program</a:t>
            </a:r>
          </a:p>
          <a:p>
            <a:pPr marL="174708" indent="-174708" defTabSz="931774">
              <a:buFont typeface="Arial" panose="020B0604020202020204" pitchFamily="34" charset="0"/>
              <a:buChar char="•"/>
              <a:defRPr/>
            </a:pPr>
            <a:r>
              <a:rPr lang="en-US" dirty="0"/>
              <a:t>Developing support throughout Iowa DOT for the TCP program by establishing easily understood</a:t>
            </a:r>
            <a:r>
              <a:rPr lang="en-US" dirty="0">
                <a:latin typeface="Times New Roman" panose="02020603050405020304" pitchFamily="18" charset="0"/>
                <a:ea typeface="Batang" panose="02030600000101010101" pitchFamily="18" charset="-127"/>
              </a:rPr>
              <a:t> and implementable program procedures</a:t>
            </a:r>
          </a:p>
          <a:p>
            <a:endParaRPr lang="en-US" dirty="0"/>
          </a:p>
        </p:txBody>
      </p:sp>
      <p:sp>
        <p:nvSpPr>
          <p:cNvPr id="4" name="Header Placeholder 3"/>
          <p:cNvSpPr>
            <a:spLocks noGrp="1"/>
          </p:cNvSpPr>
          <p:nvPr>
            <p:ph type="hdr" sz="quarter"/>
          </p:nvPr>
        </p:nvSpPr>
        <p:spPr/>
        <p:txBody>
          <a:bodyPr/>
          <a:lstStyle/>
          <a:p>
            <a:pPr defTabSz="931774">
              <a:defRPr/>
            </a:pPr>
            <a:endParaRPr lang="en-US" dirty="0">
              <a:solidFill>
                <a:prstClr val="black"/>
              </a:solidFill>
              <a:latin typeface="Calibri" panose="020F0502020204030204"/>
            </a:endParaRPr>
          </a:p>
        </p:txBody>
      </p:sp>
      <p:sp>
        <p:nvSpPr>
          <p:cNvPr id="5" name="Footer Placeholder 4"/>
          <p:cNvSpPr>
            <a:spLocks noGrp="1"/>
          </p:cNvSpPr>
          <p:nvPr>
            <p:ph type="ftr" sz="quarter" idx="4"/>
          </p:nvPr>
        </p:nvSpPr>
        <p:spPr/>
        <p:txBody>
          <a:bodyPr/>
          <a:lstStyle/>
          <a:p>
            <a:pPr defTabSz="931774">
              <a:defRPr/>
            </a:pPr>
            <a:endParaRPr lang="en-US" dirty="0">
              <a:solidFill>
                <a:prstClr val="black"/>
              </a:solidFill>
              <a:latin typeface="Calibri" panose="020F0502020204030204"/>
            </a:endParaRPr>
          </a:p>
        </p:txBody>
      </p:sp>
      <p:sp>
        <p:nvSpPr>
          <p:cNvPr id="6" name="Slide Number Placeholder 5"/>
          <p:cNvSpPr>
            <a:spLocks noGrp="1"/>
          </p:cNvSpPr>
          <p:nvPr>
            <p:ph type="sldNum" sz="quarter" idx="5"/>
          </p:nvPr>
        </p:nvSpPr>
        <p:spPr/>
        <p:txBody>
          <a:bodyPr/>
          <a:lstStyle/>
          <a:p>
            <a:pPr defTabSz="931774">
              <a:defRPr/>
            </a:pPr>
            <a:fld id="{4304AA66-0D37-48CF-BD10-10F249B45A89}" type="slidenum">
              <a:rPr lang="en-US">
                <a:solidFill>
                  <a:prstClr val="black"/>
                </a:solidFill>
                <a:latin typeface="Calibri" panose="020F0502020204030204"/>
              </a:rPr>
              <a:pPr defTabSz="931774">
                <a:defRPr/>
              </a:pPr>
              <a:t>38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227036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strategies that Iowa DOT includes for</a:t>
            </a:r>
            <a:r>
              <a:rPr lang="en-US" baseline="0" dirty="0"/>
              <a:t> consideration with TCP projects include:</a:t>
            </a:r>
          </a:p>
          <a:p>
            <a:pPr marL="174708" indent="-174708">
              <a:buFont typeface="Arial" panose="020B0604020202020204" pitchFamily="34" charset="0"/>
              <a:buChar char="•"/>
            </a:pPr>
            <a:r>
              <a:rPr lang="en-US" dirty="0"/>
              <a:t>Work zone monitoring system</a:t>
            </a:r>
          </a:p>
          <a:p>
            <a:pPr marL="174708" indent="-174708">
              <a:buFont typeface="Arial" panose="020B0604020202020204" pitchFamily="34" charset="0"/>
              <a:buChar char="•"/>
            </a:pPr>
            <a:r>
              <a:rPr lang="en-US" dirty="0"/>
              <a:t>Queue warning system</a:t>
            </a:r>
          </a:p>
          <a:p>
            <a:pPr marL="174708" indent="-174708">
              <a:buFont typeface="Arial" panose="020B0604020202020204" pitchFamily="34" charset="0"/>
              <a:buChar char="•"/>
            </a:pPr>
            <a:r>
              <a:rPr lang="en-US" dirty="0"/>
              <a:t>Alternate route system</a:t>
            </a:r>
          </a:p>
          <a:p>
            <a:pPr marL="174708" indent="-174708">
              <a:buFont typeface="Arial" panose="020B0604020202020204" pitchFamily="34" charset="0"/>
              <a:buChar char="•"/>
            </a:pPr>
            <a:r>
              <a:rPr lang="en-US" dirty="0"/>
              <a:t>Travel time system</a:t>
            </a:r>
          </a:p>
          <a:p>
            <a:pPr marL="174708" indent="-174708">
              <a:buFont typeface="Arial" panose="020B0604020202020204" pitchFamily="34" charset="0"/>
              <a:buChar char="•"/>
            </a:pPr>
            <a:r>
              <a:rPr lang="en-US" dirty="0"/>
              <a:t>Variable advisory speed system</a:t>
            </a:r>
          </a:p>
          <a:p>
            <a:pPr marL="174708" indent="-174708">
              <a:buFont typeface="Arial" panose="020B0604020202020204" pitchFamily="34" charset="0"/>
              <a:buChar char="•"/>
            </a:pPr>
            <a:r>
              <a:rPr lang="en-US" dirty="0"/>
              <a:t>Truck entering traffic system</a:t>
            </a:r>
          </a:p>
          <a:p>
            <a:pPr marL="174708" indent="-174708">
              <a:buFont typeface="Arial" panose="020B0604020202020204" pitchFamily="34" charset="0"/>
              <a:buChar char="•"/>
            </a:pPr>
            <a:r>
              <a:rPr lang="en-US" dirty="0"/>
              <a:t>Speed feedback system</a:t>
            </a:r>
          </a:p>
          <a:p>
            <a:pPr marL="174708" indent="-174708">
              <a:buFont typeface="Arial" panose="020B0604020202020204" pitchFamily="34" charset="0"/>
              <a:buChar char="•"/>
            </a:pPr>
            <a:r>
              <a:rPr lang="en-US" dirty="0"/>
              <a:t>Portable dynamic message sign (DMS) with radar system</a:t>
            </a:r>
          </a:p>
          <a:p>
            <a:pPr marL="174708" indent="-174708">
              <a:buFont typeface="Arial" panose="020B0604020202020204" pitchFamily="34" charset="0"/>
              <a:buChar char="•"/>
            </a:pPr>
            <a:r>
              <a:rPr lang="en-US" dirty="0"/>
              <a:t>Dynamic late-merge system</a:t>
            </a:r>
          </a:p>
          <a:p>
            <a:pPr marL="174708" indent="-174708">
              <a:buFont typeface="Arial" panose="020B0604020202020204" pitchFamily="34" charset="0"/>
              <a:buChar char="•"/>
            </a:pPr>
            <a:r>
              <a:rPr lang="en-US" dirty="0"/>
              <a:t>Extra law enforcement</a:t>
            </a:r>
          </a:p>
          <a:p>
            <a:pPr marL="174708" indent="-174708">
              <a:buFont typeface="Arial" panose="020B0604020202020204" pitchFamily="34" charset="0"/>
              <a:buChar char="•"/>
            </a:pPr>
            <a:r>
              <a:rPr lang="en-US" dirty="0"/>
              <a:t>Contractor ingress/egress requirements</a:t>
            </a:r>
          </a:p>
          <a:p>
            <a:pPr marL="174708" indent="-174708">
              <a:buFont typeface="Arial" panose="020B0604020202020204" pitchFamily="34" charset="0"/>
              <a:buChar char="•"/>
            </a:pPr>
            <a:r>
              <a:rPr lang="en-US" dirty="0"/>
              <a:t>Maximum allowable delay specifications</a:t>
            </a:r>
          </a:p>
          <a:p>
            <a:pPr marL="174708" indent="-174708">
              <a:buFont typeface="Arial" panose="020B0604020202020204" pitchFamily="34" charset="0"/>
              <a:buChar char="•"/>
            </a:pPr>
            <a:r>
              <a:rPr lang="en-US" dirty="0"/>
              <a:t>Contraflow operations during peak periods</a:t>
            </a:r>
          </a:p>
          <a:p>
            <a:endParaRPr lang="en-US" dirty="0"/>
          </a:p>
        </p:txBody>
      </p:sp>
      <p:sp>
        <p:nvSpPr>
          <p:cNvPr id="4" name="Header Placeholder 3"/>
          <p:cNvSpPr>
            <a:spLocks noGrp="1"/>
          </p:cNvSpPr>
          <p:nvPr>
            <p:ph type="hdr" sz="quarter"/>
          </p:nvPr>
        </p:nvSpPr>
        <p:spPr/>
        <p:txBody>
          <a:bodyPr/>
          <a:lstStyle/>
          <a:p>
            <a:pPr defTabSz="931774">
              <a:defRPr/>
            </a:pPr>
            <a:endParaRPr lang="en-US" dirty="0">
              <a:solidFill>
                <a:prstClr val="black"/>
              </a:solidFill>
              <a:latin typeface="Calibri" panose="020F0502020204030204"/>
            </a:endParaRPr>
          </a:p>
        </p:txBody>
      </p:sp>
      <p:sp>
        <p:nvSpPr>
          <p:cNvPr id="5" name="Footer Placeholder 4"/>
          <p:cNvSpPr>
            <a:spLocks noGrp="1"/>
          </p:cNvSpPr>
          <p:nvPr>
            <p:ph type="ftr" sz="quarter" idx="4"/>
          </p:nvPr>
        </p:nvSpPr>
        <p:spPr/>
        <p:txBody>
          <a:bodyPr/>
          <a:lstStyle/>
          <a:p>
            <a:pPr defTabSz="931774">
              <a:defRPr/>
            </a:pPr>
            <a:endParaRPr lang="en-US" dirty="0">
              <a:solidFill>
                <a:prstClr val="black"/>
              </a:solidFill>
              <a:latin typeface="Calibri" panose="020F0502020204030204"/>
            </a:endParaRPr>
          </a:p>
        </p:txBody>
      </p:sp>
      <p:sp>
        <p:nvSpPr>
          <p:cNvPr id="6" name="Slide Number Placeholder 5"/>
          <p:cNvSpPr>
            <a:spLocks noGrp="1"/>
          </p:cNvSpPr>
          <p:nvPr>
            <p:ph type="sldNum" sz="quarter" idx="5"/>
          </p:nvPr>
        </p:nvSpPr>
        <p:spPr/>
        <p:txBody>
          <a:bodyPr/>
          <a:lstStyle/>
          <a:p>
            <a:pPr defTabSz="931774">
              <a:defRPr/>
            </a:pPr>
            <a:fld id="{4304AA66-0D37-48CF-BD10-10F249B45A89}" type="slidenum">
              <a:rPr lang="en-US">
                <a:solidFill>
                  <a:prstClr val="black"/>
                </a:solidFill>
                <a:latin typeface="Calibri" panose="020F0502020204030204"/>
              </a:rPr>
              <a:pPr defTabSz="931774">
                <a:defRPr/>
              </a:pPr>
              <a:t>39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959710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solidFill>
                  <a:prstClr val="black"/>
                </a:solidFill>
              </a:rPr>
              <a:t>How are State DOT’s adjusting and responding to these changes?</a:t>
            </a:r>
          </a:p>
          <a:p>
            <a:pPr defTabSz="931774">
              <a:defRPr/>
            </a:pPr>
            <a:endParaRPr lang="en-US" dirty="0">
              <a:solidFill>
                <a:prstClr val="black"/>
              </a:solidFill>
            </a:endParaRPr>
          </a:p>
          <a:p>
            <a:pPr defTabSz="931774">
              <a:defRPr/>
            </a:pPr>
            <a:r>
              <a:rPr lang="en-US" dirty="0">
                <a:solidFill>
                  <a:prstClr val="black"/>
                </a:solidFill>
              </a:rPr>
              <a:t>Transportation systems management and operations (TSMO) is a solution.</a:t>
            </a:r>
          </a:p>
          <a:p>
            <a:pPr defTabSz="931774">
              <a:defRPr/>
            </a:pPr>
            <a:endParaRPr lang="en-US" dirty="0">
              <a:solidFill>
                <a:prstClr val="black"/>
              </a:solidFill>
            </a:endParaRPr>
          </a:p>
          <a:p>
            <a:r>
              <a:rPr lang="en-US" dirty="0"/>
              <a:t>Transportation systems management and operations (TSMO) is becoming an increasingly popular approach in departments of</a:t>
            </a:r>
            <a:r>
              <a:rPr lang="en-US" baseline="0" dirty="0"/>
              <a:t> transportation (</a:t>
            </a:r>
            <a:r>
              <a:rPr lang="en-US" dirty="0"/>
              <a:t>DOTs) to make the most of the existing transportation infrastructure. It optimizes system capacity, improves safety, and enhances system performance through strategies that can be applied in the near term for less money than major construction. TSMO shares many goals with maintenance in terms of system preservation and optimizing the operations and safety of the transportation system.</a:t>
            </a:r>
          </a:p>
          <a:p>
            <a:endParaRPr lang="en-US" dirty="0"/>
          </a:p>
          <a:p>
            <a:pPr defTabSz="931774">
              <a:defRPr/>
            </a:pPr>
            <a:r>
              <a:rPr lang="en-US" baseline="0" dirty="0"/>
              <a:t>Some elaboration on what is on the slide. </a:t>
            </a:r>
            <a:endParaRPr lang="en-US" dirty="0"/>
          </a:p>
          <a:p>
            <a:endParaRPr lang="en-US" dirty="0"/>
          </a:p>
          <a:p>
            <a:pPr>
              <a:lnSpc>
                <a:spcPct val="120000"/>
              </a:lnSpc>
            </a:pPr>
            <a:r>
              <a:rPr lang="en-US" dirty="0"/>
              <a:t>TSMO is an integrated set of strategies to optimize the operational performance of the existing transportation system: </a:t>
            </a:r>
          </a:p>
          <a:p>
            <a:pPr marL="174708" indent="-174708">
              <a:lnSpc>
                <a:spcPct val="120000"/>
              </a:lnSpc>
              <a:buFont typeface="Arial" panose="020B0604020202020204" pitchFamily="34" charset="0"/>
              <a:buChar char="•"/>
            </a:pPr>
            <a:r>
              <a:rPr lang="en-US" dirty="0"/>
              <a:t>Note: The</a:t>
            </a:r>
            <a:r>
              <a:rPr lang="en-US" baseline="0" dirty="0"/>
              <a:t> definition at the top of the slide is an abridged version of the Federal Highway Administration TSMO definition found here: </a:t>
            </a:r>
            <a:r>
              <a:rPr lang="en-US" dirty="0">
                <a:hlinkClick r:id="rId3"/>
              </a:rPr>
              <a:t>https://ops.fhwa.dot.gov/tsmo</a:t>
            </a:r>
            <a:r>
              <a:rPr lang="en-US" dirty="0"/>
              <a:t> </a:t>
            </a:r>
          </a:p>
          <a:p>
            <a:pPr marL="174708" indent="-174708">
              <a:lnSpc>
                <a:spcPct val="120000"/>
              </a:lnSpc>
              <a:buFont typeface="Arial" panose="020B0604020202020204" pitchFamily="34" charset="0"/>
              <a:buChar char="•"/>
            </a:pPr>
            <a:r>
              <a:rPr lang="en-US" dirty="0"/>
              <a:t>TSMO approaches performance from a systems perspective</a:t>
            </a:r>
          </a:p>
          <a:p>
            <a:pPr marL="174708" indent="-174708">
              <a:lnSpc>
                <a:spcPct val="120000"/>
              </a:lnSpc>
              <a:buFont typeface="Arial" panose="020B0604020202020204" pitchFamily="34" charset="0"/>
              <a:buChar char="•"/>
            </a:pPr>
            <a:r>
              <a:rPr lang="en-US" dirty="0"/>
              <a:t>It spans corridors, jurisdictions, modes, and agencies</a:t>
            </a:r>
          </a:p>
          <a:p>
            <a:pPr marL="174708" indent="-174708">
              <a:lnSpc>
                <a:spcPct val="120000"/>
              </a:lnSpc>
              <a:buFont typeface="Arial" panose="020B0604020202020204" pitchFamily="34" charset="0"/>
              <a:buChar char="•"/>
            </a:pPr>
            <a:r>
              <a:rPr lang="en-US" dirty="0"/>
              <a:t>TSMO</a:t>
            </a:r>
            <a:r>
              <a:rPr lang="en-US" baseline="0" dirty="0"/>
              <a:t> takes a holistic approach to managing performance that looks beyond a single corridor (i.e., are changes to a specific corridor causing a mobility issue nearby?), jurisdiction (i.e., are management systems coordinated across jurisdictional boundaries?), mode (i.e., are we using all modes optimally to meet our performance goals?), and agency (i.e., how can we improve collaboration with law enforcement or transit agencies to improve performance?)</a:t>
            </a:r>
          </a:p>
          <a:p>
            <a:pPr marL="174708" indent="-174708">
              <a:lnSpc>
                <a:spcPct val="120000"/>
              </a:lnSpc>
              <a:buFont typeface="Arial" panose="020B0604020202020204" pitchFamily="34" charset="0"/>
              <a:buChar char="•"/>
            </a:pPr>
            <a:r>
              <a:rPr lang="en-US" dirty="0"/>
              <a:t>TSMO helps agencies balance supply and demand on the system and provide flexible solutions to manage dynamic conditions:</a:t>
            </a:r>
          </a:p>
          <a:p>
            <a:pPr marL="640594" lvl="1" indent="-174708">
              <a:lnSpc>
                <a:spcPct val="120000"/>
              </a:lnSpc>
              <a:buFont typeface="Arial" panose="020B0604020202020204" pitchFamily="34" charset="0"/>
              <a:buChar char="•"/>
            </a:pPr>
            <a:r>
              <a:rPr lang="en-US" dirty="0"/>
              <a:t>Example</a:t>
            </a:r>
            <a:r>
              <a:rPr lang="en-US" baseline="0" dirty="0"/>
              <a:t>s include ramp metering, managed lanes, and congestion pricing </a:t>
            </a:r>
          </a:p>
          <a:p>
            <a:pPr marL="174708" indent="-174708">
              <a:lnSpc>
                <a:spcPct val="120000"/>
              </a:lnSpc>
              <a:buFont typeface="Arial" panose="020B0604020202020204" pitchFamily="34" charset="0"/>
              <a:buChar char="•"/>
            </a:pPr>
            <a:r>
              <a:rPr lang="en-US" dirty="0"/>
              <a:t>TSMO can complement capacity projects or, in some cases, can provide lower-cost, faster alternatives</a:t>
            </a:r>
          </a:p>
          <a:p>
            <a:pPr marL="174708" indent="-174708">
              <a:lnSpc>
                <a:spcPct val="120000"/>
              </a:lnSpc>
              <a:buFont typeface="Arial" panose="020B0604020202020204" pitchFamily="34" charset="0"/>
              <a:buChar char="•"/>
            </a:pPr>
            <a:r>
              <a:rPr lang="en-US" dirty="0"/>
              <a:t>TSMO seeks</a:t>
            </a:r>
            <a:r>
              <a:rPr lang="en-US" baseline="0" dirty="0"/>
              <a:t> to provide lower-cost alternatives to capacity projects when operational strategies may produce equal or better results – or when operational strategies may be able to produce results faster. It does not seek to eliminate capacity projects in cases where a capacity project is the best solution. Rather, TSMO provides agencies with more options</a:t>
            </a:r>
            <a:endParaRPr lang="en-US" dirty="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4</a:t>
            </a:fld>
            <a:endParaRPr lang="en-US" dirty="0"/>
          </a:p>
        </p:txBody>
      </p:sp>
    </p:spTree>
    <p:extLst>
      <p:ext uri="{BB962C8B-B14F-4D97-AF65-F5344CB8AC3E}">
        <p14:creationId xmlns:p14="http://schemas.microsoft.com/office/powerpoint/2010/main" val="13765627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Iowa DOT provides an overview and diagram for the intelligent work zone strategies used in the TCP program. Here are examples of the overview and layout of two of the systems: work zone monitoring, and queue warning. The text highlights the system process, and the diagram illustrates the layout and application of the system.</a:t>
            </a:r>
          </a:p>
          <a:p>
            <a:endParaRPr lang="en-US" dirty="0"/>
          </a:p>
          <a:p>
            <a:r>
              <a:rPr lang="en-US" dirty="0"/>
              <a:t>In these examples the systems include several devices that work together to achieve the application. In the expanded incident management system, they use a combination of portable DMS, portable traffic detectors, and portable cameras that are integrated with the traffic operations center (TOC). The TOC also coordinates with on-scene law enforcement.</a:t>
            </a:r>
          </a:p>
          <a:p>
            <a:endParaRPr lang="en-US" dirty="0"/>
          </a:p>
          <a:p>
            <a:r>
              <a:rPr lang="en-US" dirty="0"/>
              <a:t>In the queue-warning system diagram, you can see similar devices working to detect the end of the queue and to place warnings on the portable DMS to warn motorists in advance of the end of the queue to slow down.</a:t>
            </a:r>
          </a:p>
          <a:p>
            <a:endParaRPr lang="en-US" dirty="0"/>
          </a:p>
          <a:p>
            <a:r>
              <a:rPr lang="en-US" dirty="0"/>
              <a:t>Additional information on the program can be seen at </a:t>
            </a:r>
            <a:r>
              <a:rPr lang="en-US" dirty="0">
                <a:hlinkClick r:id="rId3"/>
              </a:rPr>
              <a:t>Iowa DOT Intelligent Work Zones and Traffic Critical Projects (google.com)</a:t>
            </a:r>
            <a:endParaRPr lang="en-US" dirty="0"/>
          </a:p>
          <a:p>
            <a:endParaRPr lang="en-US" dirty="0"/>
          </a:p>
        </p:txBody>
      </p:sp>
      <p:sp>
        <p:nvSpPr>
          <p:cNvPr id="4" name="Header Placeholder 3"/>
          <p:cNvSpPr>
            <a:spLocks noGrp="1"/>
          </p:cNvSpPr>
          <p:nvPr>
            <p:ph type="hdr" sz="quarter"/>
          </p:nvPr>
        </p:nvSpPr>
        <p:spPr/>
        <p:txBody>
          <a:bodyPr/>
          <a:lstStyle/>
          <a:p>
            <a:pPr defTabSz="931774">
              <a:defRPr/>
            </a:pPr>
            <a:endParaRPr lang="en-US" dirty="0">
              <a:solidFill>
                <a:prstClr val="black"/>
              </a:solidFill>
              <a:latin typeface="Calibri" panose="020F0502020204030204"/>
            </a:endParaRPr>
          </a:p>
        </p:txBody>
      </p:sp>
      <p:sp>
        <p:nvSpPr>
          <p:cNvPr id="5" name="Footer Placeholder 4"/>
          <p:cNvSpPr>
            <a:spLocks noGrp="1"/>
          </p:cNvSpPr>
          <p:nvPr>
            <p:ph type="ftr" sz="quarter" idx="4"/>
          </p:nvPr>
        </p:nvSpPr>
        <p:spPr/>
        <p:txBody>
          <a:bodyPr/>
          <a:lstStyle/>
          <a:p>
            <a:pPr defTabSz="931774">
              <a:defRPr/>
            </a:pPr>
            <a:endParaRPr lang="en-US" dirty="0">
              <a:solidFill>
                <a:prstClr val="black"/>
              </a:solidFill>
              <a:latin typeface="Calibri" panose="020F0502020204030204"/>
            </a:endParaRPr>
          </a:p>
        </p:txBody>
      </p:sp>
      <p:sp>
        <p:nvSpPr>
          <p:cNvPr id="6" name="Slide Number Placeholder 5"/>
          <p:cNvSpPr>
            <a:spLocks noGrp="1"/>
          </p:cNvSpPr>
          <p:nvPr>
            <p:ph type="sldNum" sz="quarter" idx="5"/>
          </p:nvPr>
        </p:nvSpPr>
        <p:spPr/>
        <p:txBody>
          <a:bodyPr/>
          <a:lstStyle/>
          <a:p>
            <a:pPr defTabSz="931774">
              <a:defRPr/>
            </a:pPr>
            <a:fld id="{4304AA66-0D37-48CF-BD10-10F249B45A89}" type="slidenum">
              <a:rPr lang="en-US">
                <a:solidFill>
                  <a:prstClr val="black"/>
                </a:solidFill>
                <a:latin typeface="Calibri" panose="020F0502020204030204"/>
              </a:rPr>
              <a:pPr defTabSz="931774">
                <a:defRPr/>
              </a:pPr>
              <a:t>40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1525922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Iowa DOT’s TSMO Program Plan includes eight service layers. One of the service layers is work zone management. The Work Zone Management Service Layer Plan was completed in 2018 and focuses on the planning and deployment of TSMO strategies to maintain traffic flow and safety through work zones. This applies to both construction and maintenance work zones.</a:t>
            </a:r>
          </a:p>
          <a:p>
            <a:endParaRPr lang="en-US" dirty="0"/>
          </a:p>
          <a:p>
            <a:r>
              <a:rPr lang="en-US" dirty="0"/>
              <a:t>The six TSMO goals are safety, reliability, efficiency, convenience, coordination, and integration.</a:t>
            </a:r>
          </a:p>
          <a:p>
            <a:endParaRPr lang="en-US" dirty="0"/>
          </a:p>
          <a:p>
            <a:r>
              <a:rPr lang="en-US" dirty="0"/>
              <a:t>The plan identified the relationship between work zone management and each of the other seven service layers.</a:t>
            </a:r>
          </a:p>
          <a:p>
            <a:endParaRPr lang="en-US" dirty="0"/>
          </a:p>
          <a:p>
            <a:pPr>
              <a:spcAft>
                <a:spcPts val="611"/>
              </a:spcAft>
            </a:pPr>
            <a:r>
              <a:rPr lang="en-US" dirty="0"/>
              <a:t>Multiple groups and committees focus on ensuring proper application of temporary traffic control:</a:t>
            </a:r>
          </a:p>
          <a:p>
            <a:pPr marL="232943" indent="-232943">
              <a:buFont typeface="+mj-lt"/>
              <a:buAutoNum type="arabicPeriod"/>
            </a:pPr>
            <a:r>
              <a:rPr lang="en-US" dirty="0"/>
              <a:t>Work Zone Traffic Safety Committee</a:t>
            </a:r>
          </a:p>
          <a:p>
            <a:pPr marL="232943" indent="-232943">
              <a:buFont typeface="+mj-lt"/>
              <a:buAutoNum type="arabicPeriod"/>
            </a:pPr>
            <a:r>
              <a:rPr lang="en-US" dirty="0"/>
              <a:t>Work Zone Process Review Team</a:t>
            </a:r>
          </a:p>
          <a:p>
            <a:pPr marL="232943" indent="-232943">
              <a:buFont typeface="+mj-lt"/>
              <a:buAutoNum type="arabicPeriod"/>
            </a:pPr>
            <a:r>
              <a:rPr lang="en-US" dirty="0"/>
              <a:t>Traffic Critical Projects (TCP) Working Group</a:t>
            </a:r>
          </a:p>
          <a:p>
            <a:pPr marL="232943" indent="-232943">
              <a:buFont typeface="+mj-lt"/>
              <a:buAutoNum type="arabicPeriod"/>
            </a:pPr>
            <a:r>
              <a:rPr lang="en-US" dirty="0"/>
              <a:t>Intelligent Work Zone Team</a:t>
            </a:r>
          </a:p>
          <a:p>
            <a:pPr marL="232943" indent="-232943">
              <a:buFont typeface="+mj-lt"/>
              <a:buAutoNum type="arabicPeriod"/>
            </a:pPr>
            <a:r>
              <a:rPr lang="en-US" dirty="0"/>
              <a:t>TCPs Mitigation Committee</a:t>
            </a:r>
          </a:p>
          <a:p>
            <a:pPr marL="232943" indent="-232943">
              <a:buFont typeface="+mj-lt"/>
              <a:buAutoNum type="arabicPeriod"/>
            </a:pPr>
            <a:r>
              <a:rPr lang="en-US" dirty="0"/>
              <a:t>Specification Committee</a:t>
            </a:r>
          </a:p>
          <a:p>
            <a:pPr marL="232943" indent="-232943">
              <a:buFont typeface="+mj-lt"/>
              <a:buAutoNum type="arabicPeriod"/>
            </a:pPr>
            <a:r>
              <a:rPr lang="en-US" dirty="0"/>
              <a:t>Major Projects Group</a:t>
            </a:r>
          </a:p>
          <a:p>
            <a:pPr marL="232943" indent="-232943">
              <a:buFont typeface="+mj-lt"/>
              <a:buAutoNum type="arabicPeriod"/>
            </a:pPr>
            <a:r>
              <a:rPr lang="en-US" dirty="0"/>
              <a:t>Roadway Industry Safety Committee</a:t>
            </a:r>
          </a:p>
          <a:p>
            <a:pPr marL="232943" indent="-232943">
              <a:buFont typeface="+mj-lt"/>
              <a:buAutoNum type="arabicPeriod"/>
            </a:pPr>
            <a:r>
              <a:rPr lang="en-US" dirty="0"/>
              <a:t>Work Zone Training Group</a:t>
            </a:r>
          </a:p>
          <a:p>
            <a:pPr marL="232943" indent="-232943">
              <a:buFont typeface="+mj-lt"/>
              <a:buAutoNum type="arabicPeriod"/>
            </a:pPr>
            <a:endParaRPr lang="en-US" dirty="0"/>
          </a:p>
          <a:p>
            <a:r>
              <a:rPr lang="en-US" dirty="0"/>
              <a:t>The plan analyzed current data and monitoring procedures for work zones and completed a gap analysis of work zone management practices across dimensions of TSMO capabilities. This was used to identify specific work zone management initiatives and recommended actions.</a:t>
            </a:r>
          </a:p>
          <a:p>
            <a:endParaRPr lang="en-US" dirty="0"/>
          </a:p>
          <a:p>
            <a:r>
              <a:rPr lang="en-US" dirty="0"/>
              <a:t>The recommended actions are</a:t>
            </a:r>
            <a:r>
              <a:rPr lang="en-US" baseline="0" dirty="0"/>
              <a:t> to</a:t>
            </a:r>
            <a:r>
              <a:rPr lang="en-US" dirty="0"/>
              <a:t>:</a:t>
            </a:r>
          </a:p>
          <a:p>
            <a:pPr marL="232943" indent="-232943">
              <a:buFont typeface="+mj-lt"/>
              <a:buAutoNum type="arabicPeriod"/>
            </a:pPr>
            <a:r>
              <a:rPr lang="en-US" dirty="0"/>
              <a:t>Create a work zone data hub</a:t>
            </a:r>
          </a:p>
          <a:p>
            <a:pPr marL="232943" indent="-232943">
              <a:buFont typeface="+mj-lt"/>
              <a:buAutoNum type="arabicPeriod"/>
            </a:pPr>
            <a:r>
              <a:rPr lang="en-US" dirty="0"/>
              <a:t>Determine standard delay in TCP work zones</a:t>
            </a:r>
          </a:p>
          <a:p>
            <a:pPr marL="232943" indent="-232943">
              <a:buFont typeface="+mj-lt"/>
              <a:buAutoNum type="arabicPeriod"/>
            </a:pPr>
            <a:r>
              <a:rPr lang="en-US" dirty="0"/>
              <a:t>Hold an annual two-day information-sharing workshop</a:t>
            </a:r>
          </a:p>
          <a:p>
            <a:pPr marL="232943" indent="-232943">
              <a:buFont typeface="+mj-lt"/>
              <a:buAutoNum type="arabicPeriod"/>
            </a:pPr>
            <a:r>
              <a:rPr lang="en-US" dirty="0"/>
              <a:t>Create a work zone library</a:t>
            </a:r>
          </a:p>
          <a:p>
            <a:pPr marL="232943" indent="-232943">
              <a:buFont typeface="+mj-lt"/>
              <a:buAutoNum type="arabicPeriod"/>
            </a:pPr>
            <a:r>
              <a:rPr lang="en-US" dirty="0"/>
              <a:t>Review the current plan development process and collaboration tools</a:t>
            </a:r>
          </a:p>
          <a:p>
            <a:pPr marL="232943" indent="-232943">
              <a:buFont typeface="+mj-lt"/>
              <a:buAutoNum type="arabicPeriod"/>
            </a:pPr>
            <a:r>
              <a:rPr lang="en-US" dirty="0"/>
              <a:t>Transition from managed TCP to in-house TCP</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41</a:t>
            </a:fld>
            <a:endParaRPr lang="en-US" dirty="0"/>
          </a:p>
        </p:txBody>
      </p:sp>
    </p:spTree>
    <p:extLst>
      <p:ext uri="{BB962C8B-B14F-4D97-AF65-F5344CB8AC3E}">
        <p14:creationId xmlns:p14="http://schemas.microsoft.com/office/powerpoint/2010/main" val="39022585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Calibri" panose="020F0502020204030204" pitchFamily="34" charset="0"/>
                <a:ea typeface="Calibri" panose="020F0502020204030204" pitchFamily="34" charset="0"/>
                <a:cs typeface="Times New Roman" panose="02020603050405020304" pitchFamily="18" charset="0"/>
              </a:rPr>
              <a:t>The Arizona DOT (ADOT) Work Zone Safety and Mobility Committee, established in 2018, was sponsored by the Deputy Director for Transportation/State Traffic Engineer. It is responsible for continuous improvement of work zone safety and mobility. The committee includes three representatives from the TSMO division. It also includes personnel from planning, project management, communications, environmental, traffic safety, TOC, and many others involved in the project.</a:t>
            </a:r>
          </a:p>
          <a:p>
            <a:pPr defTabSz="931774">
              <a:defRPr/>
            </a:pPr>
            <a:endParaRPr lang="en-US" dirty="0">
              <a:latin typeface="Calibri" panose="020F0502020204030204" pitchFamily="34" charset="0"/>
              <a:ea typeface="Calibri" panose="020F0502020204030204" pitchFamily="34" charset="0"/>
              <a:cs typeface="Times New Roman" panose="02020603050405020304" pitchFamily="18" charset="0"/>
            </a:endParaRPr>
          </a:p>
          <a:p>
            <a:pPr defTabSz="931774">
              <a:defRPr/>
            </a:pPr>
            <a:r>
              <a:rPr lang="en-US" dirty="0">
                <a:latin typeface="Calibri" panose="020F0502020204030204" pitchFamily="34" charset="0"/>
                <a:ea typeface="Calibri" panose="020F0502020204030204" pitchFamily="34" charset="0"/>
                <a:cs typeface="Times New Roman" panose="02020603050405020304" pitchFamily="18" charset="0"/>
              </a:rPr>
              <a:t>The Work Zone Safety and Mobility Policy applies to al</a:t>
            </a:r>
            <a:r>
              <a:rPr lang="en-US" sz="1800" dirty="0">
                <a:latin typeface="Segoe UI" panose="020B0502040204020203" pitchFamily="34" charset="0"/>
              </a:rPr>
              <a:t>l construction, maintenance, and procurement projects determined by ADOT to be a significant project as defined in this policy.</a:t>
            </a:r>
            <a:r>
              <a:rPr lang="en-US" dirty="0">
                <a:latin typeface="Calibri" panose="020F0502020204030204" pitchFamily="34" charset="0"/>
                <a:ea typeface="Calibri" panose="020F0502020204030204" pitchFamily="34" charset="0"/>
                <a:cs typeface="Times New Roman" panose="02020603050405020304" pitchFamily="18" charset="0"/>
              </a:rPr>
              <a:t> The ADOT Work Zone Safety and Mobility Policy is available at:  https://drive.google.com/file/d/1z3tzYuWAXmOwGQTTDpMviKOzAea1IuNV/view?usp=sharing. </a:t>
            </a:r>
          </a:p>
          <a:p>
            <a:pPr defTabSz="931774">
              <a:defRPr/>
            </a:pPr>
            <a:endParaRPr lang="en-US" dirty="0">
              <a:latin typeface="Calibri" panose="020F0502020204030204" pitchFamily="34" charset="0"/>
              <a:ea typeface="Calibri" panose="020F0502020204030204" pitchFamily="34" charset="0"/>
              <a:cs typeface="Times New Roman" panose="02020603050405020304" pitchFamily="18" charset="0"/>
            </a:endParaRPr>
          </a:p>
          <a:p>
            <a:pPr defTabSz="931774">
              <a:defRPr/>
            </a:pPr>
            <a:r>
              <a:rPr lang="en-US" dirty="0"/>
              <a:t>ADOT’s Implement Guidelines for Work Zone Safety and Mobility focus on continuous improvements. The guidelines, which include key activities and tasks associated with construction project work zones and the groups responsible for each within ADOT</a:t>
            </a:r>
            <a:r>
              <a:rPr lang="en-US" baseline="0" dirty="0"/>
              <a:t>, is available at:</a:t>
            </a:r>
            <a:r>
              <a:rPr lang="en-US" dirty="0"/>
              <a:t> https://azdot.gov/sites/default/files/2019/04/work-zone-safety-and-mobility-implementation.pdf.</a:t>
            </a:r>
            <a:r>
              <a:rPr lang="en-US" baseline="0" dirty="0"/>
              <a:t> The figure on the slide shows ADOT’s continuous improvement process for work zone safety and mobility. Activities include reassessing projects for potential wok zone impacts and opportunities for smart work zone tactics, identifying ADOT resources for transportation management strategies, and monitoring safety and mobility within and around the work zone.</a:t>
            </a:r>
          </a:p>
          <a:p>
            <a:pPr defTabSz="931774">
              <a:defRPr/>
            </a:pPr>
            <a:endParaRPr lang="en-US" baseline="0" dirty="0"/>
          </a:p>
          <a:p>
            <a:pPr defTabSz="931774">
              <a:defRPr/>
            </a:pPr>
            <a:r>
              <a:rPr lang="en-US" baseline="0" dirty="0"/>
              <a:t>ADOT developed a Transportation Management Plan (TMP) Template for Significant Projects. This template has several chapters that focus on TSMO strategies to help manage work zones including motorist information strategies, incident management and enforcement strategies, and stakeholder coordination. The template is available at: </a:t>
            </a:r>
            <a:r>
              <a:rPr lang="en-US" sz="1800" dirty="0">
                <a:latin typeface="Segoe UI" panose="020B0502040204020203" pitchFamily="34" charset="0"/>
              </a:rPr>
              <a:t>https://apps.azdot.gov/files/TSMO/TMP-Template.pdf. </a:t>
            </a:r>
            <a:endParaRPr lang="en-US" baseline="0" dirty="0"/>
          </a:p>
          <a:p>
            <a:pPr defTabSz="931774">
              <a:defRPr/>
            </a:pPr>
            <a:endParaRPr lang="en-US" baseline="0" dirty="0"/>
          </a:p>
          <a:p>
            <a:pPr defTabSz="931774">
              <a:defRPr/>
            </a:pPr>
            <a:endParaRPr lang="en-US" dirty="0"/>
          </a:p>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42</a:t>
            </a:fld>
            <a:endParaRPr lang="en-US" dirty="0"/>
          </a:p>
        </p:txBody>
      </p:sp>
    </p:spTree>
    <p:extLst>
      <p:ext uri="{BB962C8B-B14F-4D97-AF65-F5344CB8AC3E}">
        <p14:creationId xmlns:p14="http://schemas.microsoft.com/office/powerpoint/2010/main" val="26752793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ADOT uses</a:t>
            </a:r>
            <a:r>
              <a:rPr lang="en-US" baseline="0" dirty="0"/>
              <a:t> several different strategies to manage work zone mobility and safety. These include:</a:t>
            </a:r>
          </a:p>
          <a:p>
            <a:endParaRPr lang="en-US" baseline="0" dirty="0"/>
          </a:p>
          <a:p>
            <a:pPr marL="174708" indent="-174708">
              <a:buFont typeface="Arial" panose="020B0604020202020204" pitchFamily="34" charset="0"/>
              <a:buChar char="•"/>
            </a:pPr>
            <a:r>
              <a:rPr lang="en-US" dirty="0"/>
              <a:t>Motorist information strategies such as</a:t>
            </a:r>
          </a:p>
          <a:p>
            <a:pPr marL="757066" lvl="1" indent="-291179">
              <a:buFont typeface="Arial" panose="020B0604020202020204" pitchFamily="34" charset="0"/>
              <a:buChar char="•"/>
            </a:pPr>
            <a:r>
              <a:rPr lang="en-US" sz="1800" dirty="0">
                <a:latin typeface="Segoe UI" panose="020B0502040204020203" pitchFamily="34" charset="0"/>
              </a:rPr>
              <a:t>Alternate routes and travel time information</a:t>
            </a:r>
            <a:endParaRPr lang="en-US" sz="1800" dirty="0">
              <a:latin typeface="Arial" panose="020B0604020202020204" pitchFamily="34" charset="0"/>
            </a:endParaRPr>
          </a:p>
          <a:p>
            <a:pPr marL="757066" lvl="1" indent="-291179">
              <a:buFont typeface="Arial" panose="020B0604020202020204" pitchFamily="34" charset="0"/>
              <a:buChar char="•"/>
            </a:pPr>
            <a:r>
              <a:rPr lang="en-US" sz="1800" dirty="0">
                <a:latin typeface="Segoe UI" panose="020B0502040204020203" pitchFamily="34" charset="0"/>
              </a:rPr>
              <a:t>Intelligent transportation systems</a:t>
            </a:r>
            <a:endParaRPr lang="en-US" sz="1800" dirty="0">
              <a:latin typeface="Arial" panose="020B0604020202020204" pitchFamily="34" charset="0"/>
            </a:endParaRPr>
          </a:p>
          <a:p>
            <a:pPr marL="757066" lvl="1" indent="-291179">
              <a:buFont typeface="Arial" panose="020B0604020202020204" pitchFamily="34" charset="0"/>
              <a:buChar char="•"/>
            </a:pPr>
            <a:r>
              <a:rPr lang="en-US" sz="1800" dirty="0">
                <a:latin typeface="Segoe UI" panose="020B0502040204020203" pitchFamily="34" charset="0"/>
              </a:rPr>
              <a:t>Corridor or network management strategies</a:t>
            </a:r>
            <a:r>
              <a:rPr lang="en-US" sz="1800" dirty="0"/>
              <a:t>, which are intended to optimize traffic flow through the work zone and adjacent roadways. </a:t>
            </a:r>
            <a:endParaRPr lang="en-US" sz="1800" dirty="0">
              <a:latin typeface="Arial" panose="020B0604020202020204" pitchFamily="34" charset="0"/>
            </a:endParaRPr>
          </a:p>
          <a:p>
            <a:pPr marL="757066" lvl="1" indent="-291179">
              <a:buFont typeface="Arial" panose="020B0604020202020204" pitchFamily="34" charset="0"/>
              <a:buChar char="•"/>
            </a:pPr>
            <a:r>
              <a:rPr lang="en-US" sz="1800" dirty="0">
                <a:latin typeface="Segoe UI" panose="020B0502040204020203" pitchFamily="34" charset="0"/>
              </a:rPr>
              <a:t>Public information/public awareness campaign</a:t>
            </a:r>
            <a:endParaRPr lang="en-US" sz="1800" dirty="0">
              <a:latin typeface="Arial" panose="020B0604020202020204" pitchFamily="34" charset="0"/>
            </a:endParaRPr>
          </a:p>
          <a:p>
            <a:r>
              <a:rPr lang="en-US" sz="1800" dirty="0">
                <a:latin typeface="Segoe UI" panose="020B0502040204020203" pitchFamily="34" charset="0"/>
              </a:rPr>
              <a:t>• Incident Management and Enforcement Strategies </a:t>
            </a:r>
            <a:endParaRPr lang="en-US" sz="1800" dirty="0">
              <a:latin typeface="Arial" panose="020B0604020202020204" pitchFamily="34" charset="0"/>
            </a:endParaRPr>
          </a:p>
          <a:p>
            <a:pPr marL="757066" lvl="1" indent="-291179">
              <a:buFont typeface="Arial" panose="020B0604020202020204" pitchFamily="34" charset="0"/>
              <a:buChar char="•"/>
            </a:pPr>
            <a:r>
              <a:rPr lang="en-US" sz="1800" dirty="0">
                <a:latin typeface="Segoe UI" panose="020B0502040204020203" pitchFamily="34" charset="0"/>
              </a:rPr>
              <a:t>Traffic Operations Center </a:t>
            </a:r>
            <a:endParaRPr lang="en-US" sz="1800" dirty="0">
              <a:latin typeface="Arial" panose="020B0604020202020204" pitchFamily="34" charset="0"/>
            </a:endParaRPr>
          </a:p>
          <a:p>
            <a:pPr marL="757066" lvl="1" indent="-291179">
              <a:buFont typeface="Arial" panose="020B0604020202020204" pitchFamily="34" charset="0"/>
              <a:buChar char="•"/>
            </a:pPr>
            <a:r>
              <a:rPr lang="en-US" sz="1800" dirty="0">
                <a:latin typeface="Segoe UI" panose="020B0502040204020203" pitchFamily="34" charset="0"/>
              </a:rPr>
              <a:t>Emergency Response Team</a:t>
            </a:r>
            <a:endParaRPr lang="en-US" sz="1800" dirty="0">
              <a:latin typeface="Arial" panose="020B0604020202020204" pitchFamily="34" charset="0"/>
            </a:endParaRPr>
          </a:p>
          <a:p>
            <a:r>
              <a:rPr lang="en-US" sz="1800" dirty="0">
                <a:latin typeface="Segoe UI" panose="020B0502040204020203" pitchFamily="34" charset="0"/>
              </a:rPr>
              <a:t>• Construction TMP Strategies </a:t>
            </a:r>
            <a:endParaRPr lang="en-US" sz="1800" dirty="0">
              <a:latin typeface="Arial" panose="020B0604020202020204" pitchFamily="34" charset="0"/>
            </a:endParaRPr>
          </a:p>
          <a:p>
            <a:pPr marL="757066" lvl="1" indent="-291179">
              <a:buFont typeface="Arial" panose="020B0604020202020204" pitchFamily="34" charset="0"/>
              <a:buChar char="•"/>
            </a:pPr>
            <a:r>
              <a:rPr lang="en-US" sz="1800" dirty="0">
                <a:latin typeface="Segoe UI" panose="020B0502040204020203" pitchFamily="34" charset="0"/>
              </a:rPr>
              <a:t>Limiting traffic restrictions</a:t>
            </a:r>
            <a:endParaRPr lang="en-US" sz="1800" dirty="0">
              <a:latin typeface="Arial" panose="020B0604020202020204" pitchFamily="34" charset="0"/>
            </a:endParaRPr>
          </a:p>
          <a:p>
            <a:pPr marL="757066" lvl="1" indent="-291179">
              <a:buFont typeface="Arial" panose="020B0604020202020204" pitchFamily="34" charset="0"/>
              <a:buChar char="•"/>
            </a:pPr>
            <a:r>
              <a:rPr lang="en-US" sz="1800" dirty="0">
                <a:latin typeface="Segoe UI" panose="020B0502040204020203" pitchFamily="34" charset="0"/>
              </a:rPr>
              <a:t>Environmental strategies</a:t>
            </a:r>
          </a:p>
          <a:p>
            <a:endParaRPr lang="en-US" sz="1800" dirty="0">
              <a:latin typeface="Segoe UI" panose="020B0502040204020203" pitchFamily="34" charset="0"/>
            </a:endParaRPr>
          </a:p>
          <a:p>
            <a:r>
              <a:rPr lang="en-US" sz="1800" dirty="0">
                <a:latin typeface="Segoe UI" panose="020B0502040204020203" pitchFamily="34" charset="0"/>
              </a:rPr>
              <a:t>The Arizona Implementation Guidelines for Work Zone Safety and Mobility include:</a:t>
            </a:r>
          </a:p>
          <a:p>
            <a:r>
              <a:rPr lang="en-US" sz="1800" dirty="0">
                <a:latin typeface="Segoe UI" panose="020B0502040204020203" pitchFamily="34" charset="0"/>
              </a:rPr>
              <a:t>• Limit traffic restrictions</a:t>
            </a:r>
            <a:endParaRPr lang="en-US" sz="1800" dirty="0">
              <a:latin typeface="Arial" panose="020B0604020202020204" pitchFamily="34" charset="0"/>
            </a:endParaRPr>
          </a:p>
          <a:p>
            <a:r>
              <a:rPr lang="en-US" sz="1800" dirty="0">
                <a:latin typeface="Segoe UI" panose="020B0502040204020203" pitchFamily="34" charset="0"/>
              </a:rPr>
              <a:t>• Examine contract acceleration and construction phasing </a:t>
            </a:r>
            <a:endParaRPr lang="en-US" sz="1800" dirty="0">
              <a:latin typeface="Arial" panose="020B0604020202020204" pitchFamily="34" charset="0"/>
            </a:endParaRPr>
          </a:p>
          <a:p>
            <a:r>
              <a:rPr lang="en-US" sz="1800" dirty="0">
                <a:latin typeface="Segoe UI" panose="020B0502040204020203" pitchFamily="34" charset="0"/>
              </a:rPr>
              <a:t>• Communication timing and feedback</a:t>
            </a:r>
          </a:p>
          <a:p>
            <a:r>
              <a:rPr lang="en-US" sz="1800" dirty="0">
                <a:latin typeface="Segoe UI" panose="020B0502040204020203" pitchFamily="34" charset="0"/>
              </a:rPr>
              <a:t>• Environmental strategies</a:t>
            </a:r>
            <a:endParaRPr lang="en-US" sz="1800" dirty="0">
              <a:latin typeface="Arial" panose="020B0604020202020204" pitchFamily="34" charset="0"/>
            </a:endParaRPr>
          </a:p>
          <a:p>
            <a:endParaRPr lang="en-US" sz="1800" dirty="0">
              <a:latin typeface="Arial" panose="020B0604020202020204" pitchFamily="34" charset="0"/>
            </a:endParaRPr>
          </a:p>
          <a:p>
            <a:pPr defTabSz="931774">
              <a:defRPr/>
            </a:pPr>
            <a:r>
              <a:rPr lang="en-US" sz="1800" dirty="0">
                <a:latin typeface="Arial" panose="020B0604020202020204" pitchFamily="34" charset="0"/>
              </a:rPr>
              <a:t>See the Guidelines for more information: </a:t>
            </a:r>
            <a:r>
              <a:rPr lang="en-US" sz="1800" dirty="0">
                <a:latin typeface="Segoe UI" panose="020B0502040204020203" pitchFamily="34" charset="0"/>
              </a:rPr>
              <a:t>https://azdot.gov/sites/default/files/media/2021/06/Implementation-Guidelines-for-WZSM-2021.pdf</a:t>
            </a:r>
            <a:endParaRPr lang="en-US" sz="1800" dirty="0">
              <a:latin typeface="Arial" panose="020B0604020202020204" pitchFamily="34" charset="0"/>
            </a:endParaRPr>
          </a:p>
          <a:p>
            <a:endParaRPr lang="en-US" sz="1800" dirty="0">
              <a:latin typeface="Arial" panose="020B0604020202020204" pitchFamily="34" charset="0"/>
            </a:endParaRPr>
          </a:p>
          <a:p>
            <a:pPr marL="757066" lvl="1" indent="-291179">
              <a:buFont typeface="Arial" panose="020B0604020202020204" pitchFamily="34" charset="0"/>
              <a:buChar char="•"/>
            </a:pPr>
            <a:endParaRPr lang="en-US" sz="1800" dirty="0">
              <a:latin typeface="Arial" panose="020B0604020202020204" pitchFamily="34" charset="0"/>
            </a:endParaRP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43</a:t>
            </a:fld>
            <a:endParaRPr lang="en-US" dirty="0"/>
          </a:p>
        </p:txBody>
      </p:sp>
    </p:spTree>
    <p:extLst>
      <p:ext uri="{BB962C8B-B14F-4D97-AF65-F5344CB8AC3E}">
        <p14:creationId xmlns:p14="http://schemas.microsoft.com/office/powerpoint/2010/main" val="24187239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Roboto"/>
              </a:rPr>
              <a:t>Texas DOT published</a:t>
            </a:r>
            <a:r>
              <a:rPr lang="en-US" b="0" i="0" baseline="0" dirty="0">
                <a:solidFill>
                  <a:srgbClr val="333333"/>
                </a:solidFill>
                <a:effectLst/>
                <a:latin typeface="Roboto"/>
              </a:rPr>
              <a:t> </a:t>
            </a:r>
            <a:r>
              <a:rPr lang="en-US" b="0" i="0" dirty="0">
                <a:solidFill>
                  <a:srgbClr val="333333"/>
                </a:solidFill>
                <a:effectLst/>
                <a:latin typeface="Roboto"/>
              </a:rPr>
              <a:t>Smart Work Zone Guidelines in 2018 to direct the utilization of ITS in work zones to improve safety and mobility. The guidelines support using the following temporary systems:</a:t>
            </a:r>
          </a:p>
          <a:p>
            <a:pPr marL="640594" lvl="1" indent="-174708">
              <a:buFont typeface="Arial" panose="020B0604020202020204" pitchFamily="34" charset="0"/>
              <a:buChar char="•"/>
            </a:pPr>
            <a:r>
              <a:rPr lang="en-US" sz="2400" dirty="0">
                <a:solidFill>
                  <a:srgbClr val="333333"/>
                </a:solidFill>
              </a:rPr>
              <a:t>Queue detection</a:t>
            </a:r>
          </a:p>
          <a:p>
            <a:pPr marL="640594" lvl="1" indent="-174708">
              <a:buFont typeface="Arial" panose="020B0604020202020204" pitchFamily="34" charset="0"/>
              <a:buChar char="•"/>
            </a:pPr>
            <a:r>
              <a:rPr lang="en-US" sz="2400" dirty="0">
                <a:solidFill>
                  <a:srgbClr val="333333"/>
                </a:solidFill>
              </a:rPr>
              <a:t>Speed monitoring</a:t>
            </a:r>
          </a:p>
          <a:p>
            <a:pPr marL="640594" lvl="1" indent="-174708">
              <a:buFont typeface="Arial" panose="020B0604020202020204" pitchFamily="34" charset="0"/>
              <a:buChar char="•"/>
            </a:pPr>
            <a:r>
              <a:rPr lang="en-US" sz="2400" dirty="0">
                <a:solidFill>
                  <a:srgbClr val="333333"/>
                </a:solidFill>
              </a:rPr>
              <a:t>Construction equipment alert</a:t>
            </a:r>
          </a:p>
          <a:p>
            <a:pPr marL="640594" lvl="1" indent="-174708">
              <a:buFont typeface="Arial" panose="020B0604020202020204" pitchFamily="34" charset="0"/>
              <a:buChar char="•"/>
            </a:pPr>
            <a:r>
              <a:rPr lang="en-US" sz="2400" dirty="0">
                <a:solidFill>
                  <a:srgbClr val="333333"/>
                </a:solidFill>
              </a:rPr>
              <a:t>Travel time</a:t>
            </a:r>
          </a:p>
          <a:p>
            <a:pPr marL="640594" lvl="1" indent="-174708">
              <a:buFont typeface="Arial" panose="020B0604020202020204" pitchFamily="34" charset="0"/>
              <a:buChar char="•"/>
            </a:pPr>
            <a:r>
              <a:rPr lang="en-US" sz="2400" dirty="0">
                <a:solidFill>
                  <a:srgbClr val="333333"/>
                </a:solidFill>
              </a:rPr>
              <a:t>Incident detection and surveillance</a:t>
            </a:r>
          </a:p>
          <a:p>
            <a:pPr marL="640594" lvl="1" indent="-174708">
              <a:buFont typeface="Arial" panose="020B0604020202020204" pitchFamily="34" charset="0"/>
              <a:buChar char="•"/>
            </a:pPr>
            <a:r>
              <a:rPr lang="en-US" sz="2400" dirty="0" err="1">
                <a:solidFill>
                  <a:srgbClr val="333333"/>
                </a:solidFill>
              </a:rPr>
              <a:t>Overheight</a:t>
            </a:r>
            <a:r>
              <a:rPr lang="en-US" sz="2400" dirty="0">
                <a:solidFill>
                  <a:srgbClr val="333333"/>
                </a:solidFill>
              </a:rPr>
              <a:t> vehicle warning</a:t>
            </a:r>
            <a:endParaRPr lang="en-US" b="0" i="0" dirty="0">
              <a:solidFill>
                <a:srgbClr val="333333"/>
              </a:solidFill>
              <a:effectLst/>
              <a:latin typeface="Roboto"/>
            </a:endParaRPr>
          </a:p>
          <a:p>
            <a:pPr algn="l"/>
            <a:r>
              <a:rPr lang="en-US" b="0" i="0" dirty="0">
                <a:solidFill>
                  <a:srgbClr val="333333"/>
                </a:solidFill>
                <a:effectLst/>
                <a:latin typeface="Roboto"/>
              </a:rPr>
              <a:t>The Texas DOT created a Go/No-Go Decision Tool to assist designers in determining if a specific Smart Work Zone system is needed at a particular location. </a:t>
            </a:r>
          </a:p>
          <a:p>
            <a:pPr algn="l"/>
            <a:r>
              <a:rPr lang="en-US" b="0" i="0" dirty="0">
                <a:solidFill>
                  <a:srgbClr val="333333"/>
                </a:solidFill>
                <a:effectLst/>
                <a:latin typeface="Roboto"/>
              </a:rPr>
              <a:t>Similar to Iowa DOT’s TCP program, the Texas guidelines provide information on the use of each of the strategies. </a:t>
            </a:r>
            <a:r>
              <a:rPr lang="en-US" dirty="0"/>
              <a:t>The guideline document covers the Texas DOT’s “recommendations for the basic guidelines for incorporating Intelligent Transportation Systems (ITS) into the TCP for roadway construction projects. These guidelines are intended to clarify what ITS Systems are appropriate for “Smart Work Zones” on TxDOT projects, provide general design and deployment guidance for these systems, and support state-wide work zone ITS standards and specifications.” (TxDOT, https://ftp.dot.state.tx.us/pub/txdot-info/trf/smart-work-zone-guidelines.pdf)  </a:t>
            </a:r>
            <a:endParaRPr lang="en-US" b="0" i="0" dirty="0">
              <a:solidFill>
                <a:srgbClr val="333333"/>
              </a:solidFill>
              <a:effectLst/>
              <a:latin typeface="Roboto"/>
            </a:endParaRPr>
          </a:p>
          <a:p>
            <a:pPr algn="l"/>
            <a:endParaRPr lang="en-US" b="0" i="0" dirty="0">
              <a:solidFill>
                <a:srgbClr val="333333"/>
              </a:solidFill>
              <a:effectLst/>
              <a:latin typeface="Roboto"/>
            </a:endParaRPr>
          </a:p>
          <a:p>
            <a:pPr algn="l"/>
            <a:r>
              <a:rPr lang="en-US" b="0" i="0" dirty="0">
                <a:solidFill>
                  <a:srgbClr val="333333"/>
                </a:solidFill>
                <a:effectLst/>
                <a:latin typeface="Roboto"/>
              </a:rPr>
              <a:t>Texas DOT (TxDOT) has also tried automated flagger assistance devices and temporary rumble strips to improve work zone safety. </a:t>
            </a:r>
          </a:p>
          <a:p>
            <a:pPr algn="l"/>
            <a:endParaRPr lang="en-US" b="0" i="0" dirty="0">
              <a:solidFill>
                <a:srgbClr val="333333"/>
              </a:solidFill>
              <a:effectLst/>
              <a:latin typeface="Roboto"/>
            </a:endParaRPr>
          </a:p>
          <a:p>
            <a:pPr algn="l"/>
            <a:r>
              <a:rPr lang="en-US" b="0" i="0" dirty="0">
                <a:solidFill>
                  <a:srgbClr val="333333"/>
                </a:solidFill>
                <a:effectLst/>
                <a:latin typeface="Roboto"/>
              </a:rPr>
              <a:t>Work zone safety is important for human flaggers who often work within inches or feet of moving vehicles. In an effort to remove human flaggers from dangerous roadside positions, TxDOT introduced automated flagger assistance devices, which are able to route traffic using various visual cues via remote control, allowing operators to direct traffic from a safe distance. Readily mobile and easily assembled, most units are trailer-mounted, while others can be relocated by hand. The automated flagger assistance devices typically employ a combination of 7-foot-tall Stop/Slow signs, red and yellow lights, movable arms, and reflective materials.</a:t>
            </a:r>
          </a:p>
          <a:p>
            <a:pPr algn="l"/>
            <a:endParaRPr lang="en-US" b="0" i="0" dirty="0">
              <a:solidFill>
                <a:srgbClr val="333333"/>
              </a:solidFill>
              <a:effectLst/>
              <a:latin typeface="Roboto"/>
            </a:endParaRPr>
          </a:p>
          <a:p>
            <a:pPr algn="l"/>
            <a:r>
              <a:rPr lang="en-US" b="0" i="0" dirty="0">
                <a:solidFill>
                  <a:srgbClr val="333333"/>
                </a:solidFill>
                <a:effectLst/>
                <a:latin typeface="Roboto"/>
              </a:rPr>
              <a:t>Further enhancing work zone safety are temporary rumble strips designed to alert and refocus distracted or drowsy drivers about the possibility of upcoming traffic congestion. They are less than 1-inch high and look similar to miniature speed bumps. These black, rubbery strips are placed 5 feet apart on</a:t>
            </a:r>
            <a:r>
              <a:rPr lang="en-US" b="0" i="0" baseline="0" dirty="0">
                <a:solidFill>
                  <a:srgbClr val="333333"/>
                </a:solidFill>
                <a:effectLst/>
                <a:latin typeface="Roboto"/>
              </a:rPr>
              <a:t> the approach </a:t>
            </a:r>
            <a:r>
              <a:rPr lang="en-US" b="0" i="0" dirty="0">
                <a:solidFill>
                  <a:srgbClr val="333333"/>
                </a:solidFill>
                <a:effectLst/>
                <a:latin typeface="Roboto"/>
              </a:rPr>
              <a:t>to roadway work zones. When motorists drive over them, they sound an audible warning vibration in advance of traffic queues, reminding drivers to slow down and watch for slowing or stopped traffic. These rumble strips are designed for motorists to drive over and will not damage vehicles.</a:t>
            </a:r>
          </a:p>
          <a:p>
            <a:endParaRPr lang="en-US" dirty="0"/>
          </a:p>
          <a:p>
            <a:r>
              <a:rPr lang="en-US" dirty="0"/>
              <a:t>These can be seen in a YouTube video at: https://youtu.be/x-R4kvWUgD8</a:t>
            </a:r>
          </a:p>
          <a:p>
            <a:endParaRPr lang="en-US" dirty="0"/>
          </a:p>
          <a:p>
            <a:r>
              <a:rPr lang="en-US" dirty="0"/>
              <a:t>The Texas DOT has instructed its project engineers to incorporate a contingency fund into their project budgets to handle work zone improvements to address safety concerns that could not be foreseen in the project planning and design stage. Learn more about this at: https://ops.fhwa.dot.gov/publications/fhwahop20009/fhwahop20009.pdf. </a:t>
            </a:r>
          </a:p>
          <a:p>
            <a:endParaRPr lang="en-US" dirty="0"/>
          </a:p>
          <a:p>
            <a:r>
              <a:rPr lang="en-US" dirty="0"/>
              <a:t>The</a:t>
            </a:r>
            <a:r>
              <a:rPr lang="en-US" baseline="0" dirty="0"/>
              <a:t> </a:t>
            </a:r>
            <a:r>
              <a:rPr lang="en-US" dirty="0"/>
              <a:t>Texas Smart Work Zone Guidelines are available at: https://ftp.dot.state.tx.us/pub/txdot-info/trf/smart-work-zone-guidelines.pdf </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44</a:t>
            </a:fld>
            <a:endParaRPr lang="en-US" dirty="0"/>
          </a:p>
        </p:txBody>
      </p:sp>
    </p:spTree>
    <p:extLst>
      <p:ext uri="{BB962C8B-B14F-4D97-AF65-F5344CB8AC3E}">
        <p14:creationId xmlns:p14="http://schemas.microsoft.com/office/powerpoint/2010/main" val="36267685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Roboto"/>
              </a:rPr>
              <a:t>The advance warning system was first implemented as part of the 96-mile, Central Texas Interstate 35 expansion project that widened the highway from four to six lanes (eight lanes in Temple and Waco) and changed two-way frontage roads into one-way lanes. The application was designed to improve safety in one of the most heavily traveled corridors in the country. Each day, between 55,000 and 115,000 vehicles travel this Interstate 35 corridor, 25 to 35 percent of which are trucks. For more information on the Texas DOT’s end-of-queue warning system, including metrics on the system’s safety benefits, visit  </a:t>
            </a:r>
            <a:endParaRPr lang="en-US" b="0" i="0" dirty="0">
              <a:solidFill>
                <a:srgbClr val="000000"/>
              </a:solidFill>
              <a:effectLst/>
              <a:latin typeface="verdana" panose="020B0604030504040204" pitchFamily="34" charset="0"/>
            </a:endParaRPr>
          </a:p>
          <a:p>
            <a:r>
              <a:rPr lang="en-US" b="0" i="0" dirty="0">
                <a:solidFill>
                  <a:srgbClr val="000000"/>
                </a:solidFill>
                <a:effectLst/>
                <a:latin typeface="verdana" panose="020B0604030504040204" pitchFamily="34" charset="0"/>
              </a:rPr>
              <a:t>https://www.workzonesafety.org/files/documents/training/courses_programs/rsa_program/RSP_Guidance_Documents_Download/RSP_EndOfQueueWarning_Guidance_Download.pdf</a:t>
            </a:r>
          </a:p>
          <a:p>
            <a:endParaRPr lang="en-US" dirty="0"/>
          </a:p>
          <a:p>
            <a:r>
              <a:rPr lang="en-US" dirty="0"/>
              <a:t>The</a:t>
            </a:r>
            <a:r>
              <a:rPr lang="en-US" baseline="0" dirty="0"/>
              <a:t> </a:t>
            </a:r>
            <a:r>
              <a:rPr lang="en-US" dirty="0"/>
              <a:t>Texas Smart Work Zone Guidelines are available at: https://ftp.dot.state.tx.us/pub/txdot-info/trf/smart-work-zone-guidelines.pdf </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45</a:t>
            </a:fld>
            <a:endParaRPr lang="en-US" dirty="0"/>
          </a:p>
        </p:txBody>
      </p:sp>
    </p:spTree>
    <p:extLst>
      <p:ext uri="{BB962C8B-B14F-4D97-AF65-F5344CB8AC3E}">
        <p14:creationId xmlns:p14="http://schemas.microsoft.com/office/powerpoint/2010/main" val="24479043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2016, the Texas DOT Chief Engineer issued memo to all district engineers stating that it is critical to include traffic management systems (TMS) on new roadway construction projects, beginning at the early stages of project development planning. This was when it was most cost-efficient to include TMS. Texas DOT defines TMS to include variable message signs, closed circuit television (CCTV) cameras, traffic sensors, communication networks that connect field devices to a TMC, and fiber optic cable. Additional TMS include high water detection systems, wrong way driver detection, and other systems that address specific needs. The memo specifically calls out fiber optic cable to be included in construction projects as the recommended communications mode for TMS. </a:t>
            </a:r>
          </a:p>
          <a:p>
            <a:endParaRPr lang="en-US" dirty="0"/>
          </a:p>
          <a:p>
            <a:r>
              <a:rPr lang="en-US" dirty="0"/>
              <a:t>In 2017, the Texas DOT Chief Engineer followed up with another memo regarding statewide procedures for TMS. It outlined expectations for the districts regarding TMS in projects, objectives, and performance metrics. Objectives addressed equipment maintenance and asset management, system coverage and planning for innovation and expansion, incident management, work zone management, communicating with the public through dynamic message signs and media, and implementing strategies to improve traffic flow. Metrics covered TSMO asset operational uptime, incident clearance time, travel time reliability, and TMS system coverage. </a:t>
            </a:r>
          </a:p>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46</a:t>
            </a:fld>
            <a:endParaRPr lang="en-US" dirty="0"/>
          </a:p>
        </p:txBody>
      </p:sp>
    </p:spTree>
    <p:extLst>
      <p:ext uri="{BB962C8B-B14F-4D97-AF65-F5344CB8AC3E}">
        <p14:creationId xmlns:p14="http://schemas.microsoft.com/office/powerpoint/2010/main" val="28737356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Minnesota</a:t>
            </a:r>
            <a:r>
              <a:rPr lang="en-US" baseline="0" dirty="0"/>
              <a:t> DOT (</a:t>
            </a:r>
            <a:r>
              <a:rPr lang="en-US" baseline="0" dirty="0" err="1"/>
              <a:t>MnDOT</a:t>
            </a:r>
            <a:r>
              <a:rPr lang="en-US" baseline="0" dirty="0"/>
              <a:t>) hosts a Statewide Work Zone Safety Committee. The committee has met for over 10 years and includes a diverse list of members including </a:t>
            </a:r>
            <a:r>
              <a:rPr lang="en-US" baseline="0" dirty="0" err="1"/>
              <a:t>MnDOT</a:t>
            </a:r>
            <a:r>
              <a:rPr lang="en-US" baseline="0" dirty="0"/>
              <a:t> construction, maintenance, public affairs, utilities, worker safety, and traffic engineering staff. It also includes representatives from law enforcement, counties, municipalities, and private sector engineering firms. </a:t>
            </a:r>
            <a:r>
              <a:rPr lang="en-US" dirty="0"/>
              <a:t>The committee meets twice a year to share information on innovations and coordinate best practices to improve work zone safety. Some recent innovative ideas and initiatives include</a:t>
            </a:r>
          </a:p>
          <a:p>
            <a:pPr marL="698830" lvl="1" indent="-232943" defTabSz="931774">
              <a:lnSpc>
                <a:spcPct val="90000"/>
              </a:lnSpc>
              <a:spcBef>
                <a:spcPts val="510"/>
              </a:spcBef>
              <a:buClr>
                <a:srgbClr val="516A89"/>
              </a:buClr>
              <a:buFont typeface="Wingdings" panose="05000000000000000000" pitchFamily="2" charset="2"/>
              <a:buChar char="§"/>
              <a:defRPr/>
            </a:pPr>
            <a:r>
              <a:rPr lang="en-US" sz="2000" dirty="0">
                <a:solidFill>
                  <a:srgbClr val="000000"/>
                </a:solidFill>
                <a:latin typeface="Arial" panose="020B0604020202020204" pitchFamily="34" charset="0"/>
                <a:cs typeface="Arial" panose="020B0604020202020204" pitchFamily="34" charset="0"/>
              </a:rPr>
              <a:t>Autonomous truck-mounted attenuator project</a:t>
            </a:r>
          </a:p>
          <a:p>
            <a:pPr marL="698830" lvl="1" indent="-232943" defTabSz="931774">
              <a:lnSpc>
                <a:spcPct val="90000"/>
              </a:lnSpc>
              <a:spcBef>
                <a:spcPts val="510"/>
              </a:spcBef>
              <a:buClr>
                <a:srgbClr val="516A89"/>
              </a:buClr>
              <a:buFont typeface="Wingdings" panose="05000000000000000000" pitchFamily="2" charset="2"/>
              <a:buChar char="§"/>
              <a:defRPr/>
            </a:pPr>
            <a:r>
              <a:rPr lang="en-US" sz="2000" dirty="0">
                <a:solidFill>
                  <a:srgbClr val="000000"/>
                </a:solidFill>
                <a:latin typeface="Arial" panose="020B0604020202020204" pitchFamily="34" charset="0"/>
                <a:cs typeface="Arial" panose="020B0604020202020204" pitchFamily="34" charset="0"/>
              </a:rPr>
              <a:t>Trucks entering systems</a:t>
            </a:r>
          </a:p>
          <a:p>
            <a:pPr marL="698830" lvl="1" indent="-232943" defTabSz="931774">
              <a:lnSpc>
                <a:spcPct val="90000"/>
              </a:lnSpc>
              <a:spcBef>
                <a:spcPts val="510"/>
              </a:spcBef>
              <a:buClr>
                <a:srgbClr val="516A89"/>
              </a:buClr>
              <a:buFont typeface="Wingdings" panose="05000000000000000000" pitchFamily="2" charset="2"/>
              <a:buChar char="§"/>
              <a:defRPr/>
            </a:pPr>
            <a:r>
              <a:rPr lang="en-US" sz="2000" dirty="0">
                <a:solidFill>
                  <a:srgbClr val="000000"/>
                </a:solidFill>
                <a:latin typeface="Arial" panose="020B0604020202020204" pitchFamily="34" charset="0"/>
                <a:cs typeface="Arial" panose="020B0604020202020204" pitchFamily="34" charset="0"/>
              </a:rPr>
              <a:t>Left-turn queue-detection system</a:t>
            </a:r>
          </a:p>
          <a:p>
            <a:pPr marL="698830" lvl="1" indent="-232943" defTabSz="931774">
              <a:lnSpc>
                <a:spcPct val="90000"/>
              </a:lnSpc>
              <a:spcBef>
                <a:spcPts val="510"/>
              </a:spcBef>
              <a:buClr>
                <a:srgbClr val="516A89"/>
              </a:buClr>
              <a:buFont typeface="Wingdings" panose="05000000000000000000" pitchFamily="2" charset="2"/>
              <a:buChar char="§"/>
              <a:defRPr/>
            </a:pPr>
            <a:r>
              <a:rPr lang="en-US" sz="2000" dirty="0">
                <a:solidFill>
                  <a:srgbClr val="000000"/>
                </a:solidFill>
                <a:latin typeface="Arial" panose="020B0604020202020204" pitchFamily="34" charset="0"/>
                <a:cs typeface="Arial" panose="020B0604020202020204" pitchFamily="34" charset="0"/>
              </a:rPr>
              <a:t>Emergency pull-off detection</a:t>
            </a:r>
          </a:p>
          <a:p>
            <a:pPr marL="698830" lvl="1" indent="-232943" defTabSz="931774">
              <a:lnSpc>
                <a:spcPct val="90000"/>
              </a:lnSpc>
              <a:spcBef>
                <a:spcPts val="510"/>
              </a:spcBef>
              <a:buClr>
                <a:srgbClr val="516A89"/>
              </a:buClr>
              <a:buFont typeface="Wingdings" panose="05000000000000000000" pitchFamily="2" charset="2"/>
              <a:buChar char="§"/>
              <a:defRPr/>
            </a:pPr>
            <a:r>
              <a:rPr lang="en-US" sz="2000" dirty="0">
                <a:solidFill>
                  <a:srgbClr val="000000"/>
                </a:solidFill>
                <a:latin typeface="Arial" panose="020B0604020202020204" pitchFamily="34" charset="0"/>
                <a:cs typeface="Arial" panose="020B0604020202020204" pitchFamily="34" charset="0"/>
              </a:rPr>
              <a:t>Mobile barrier demonstration (example at: </a:t>
            </a:r>
            <a:r>
              <a:rPr lang="en-US" sz="1800" dirty="0">
                <a:latin typeface="Segoe UI" panose="020B0502040204020203" pitchFamily="34" charset="0"/>
              </a:rPr>
              <a:t>https://www.youtube.com/watch?v=o49huQ1UtUA)</a:t>
            </a:r>
            <a:endParaRPr lang="en-US" sz="2000" dirty="0">
              <a:solidFill>
                <a:srgbClr val="000000"/>
              </a:solidFill>
              <a:latin typeface="Arial" panose="020B0604020202020204" pitchFamily="34" charset="0"/>
              <a:cs typeface="Arial" panose="020B0604020202020204" pitchFamily="34" charset="0"/>
            </a:endParaRPr>
          </a:p>
          <a:p>
            <a:pPr marL="698830" lvl="1" indent="-232943" defTabSz="931774">
              <a:lnSpc>
                <a:spcPct val="90000"/>
              </a:lnSpc>
              <a:spcBef>
                <a:spcPts val="510"/>
              </a:spcBef>
              <a:buClr>
                <a:srgbClr val="516A89"/>
              </a:buClr>
              <a:buFont typeface="Wingdings" panose="05000000000000000000" pitchFamily="2" charset="2"/>
              <a:buChar char="§"/>
              <a:defRPr/>
            </a:pPr>
            <a:r>
              <a:rPr lang="en-US" sz="2000" dirty="0">
                <a:solidFill>
                  <a:srgbClr val="000000"/>
                </a:solidFill>
                <a:latin typeface="Arial" panose="020B0604020202020204" pitchFamily="34" charset="0"/>
                <a:cs typeface="Arial" panose="020B0604020202020204" pitchFamily="34" charset="0"/>
              </a:rPr>
              <a:t>Work zone design for pedestrians and bicycles</a:t>
            </a:r>
          </a:p>
          <a:p>
            <a:endParaRPr lang="en-US" dirty="0"/>
          </a:p>
          <a:p>
            <a:r>
              <a:rPr lang="en-US" dirty="0"/>
              <a:t>Colorado DOT is testing and implementing autonomous truck-mounted attenuators. Learn more at: https://www.codot.gov/programs/innovativemobility/mobility-technology/autonomous-vehicles.</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47</a:t>
            </a:fld>
            <a:endParaRPr lang="en-US" dirty="0"/>
          </a:p>
        </p:txBody>
      </p:sp>
    </p:spTree>
    <p:extLst>
      <p:ext uri="{BB962C8B-B14F-4D97-AF65-F5344CB8AC3E}">
        <p14:creationId xmlns:p14="http://schemas.microsoft.com/office/powerpoint/2010/main" val="16011571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Minnesota DOT prepared the</a:t>
            </a:r>
            <a:r>
              <a:rPr lang="en-US" dirty="0"/>
              <a:t> Intelligent Work Zone Toolbox as guidance for selecting an appropriate intelligent work zone system for existing work zone traffic issues and to mitigate anticipated issues on scheduled projects. The intelligent work zone system descriptions contained in this toolbox are intended as brainstorming material and should lead to practical solutions to a project’s unique problems.</a:t>
            </a:r>
          </a:p>
          <a:p>
            <a:endParaRPr lang="en-US" dirty="0"/>
          </a:p>
          <a:p>
            <a:r>
              <a:rPr lang="en-US" dirty="0"/>
              <a:t>Intelligent work zone systems may be sorted into three category types based upon detectable stimuli: (1) traffic, (2) vehicle, and (3) environmental. The three categories with their typically associated systems are as follows: </a:t>
            </a:r>
          </a:p>
          <a:p>
            <a:endParaRPr lang="en-US" dirty="0"/>
          </a:p>
          <a:p>
            <a:r>
              <a:rPr lang="en-US" dirty="0"/>
              <a:t>Traffic-Responsive Systems - Collect and respond to average traffic characteristics, such as speed and volume, of a group of vehicles. The systems react to trends of increasing</a:t>
            </a:r>
            <a:r>
              <a:rPr lang="en-US" baseline="0" dirty="0"/>
              <a:t> or </a:t>
            </a:r>
            <a:r>
              <a:rPr lang="en-US" dirty="0"/>
              <a:t>decreasing values. The combination of these basic systems forms the basis for route management systems (or traveler information systems) by analyzing and reporting information in various ways. These applications may include</a:t>
            </a:r>
          </a:p>
          <a:p>
            <a:pPr marL="698830" lvl="1" indent="-232943">
              <a:buFont typeface="Arial" panose="020B0604020202020204" pitchFamily="34" charset="0"/>
              <a:buChar char="•"/>
            </a:pPr>
            <a:r>
              <a:rPr lang="en-US" dirty="0"/>
              <a:t>Travel time information (trip time or estimated delay)</a:t>
            </a:r>
          </a:p>
          <a:p>
            <a:pPr marL="698830" lvl="1" indent="-232943">
              <a:buFont typeface="Arial" panose="020B0604020202020204" pitchFamily="34" charset="0"/>
              <a:buChar char="•"/>
            </a:pPr>
            <a:r>
              <a:rPr lang="en-US" dirty="0"/>
              <a:t>Speed advisory information</a:t>
            </a:r>
          </a:p>
          <a:p>
            <a:pPr marL="698830" lvl="1" indent="-232943">
              <a:buFont typeface="Arial" panose="020B0604020202020204" pitchFamily="34" charset="0"/>
              <a:buChar char="•"/>
            </a:pPr>
            <a:r>
              <a:rPr lang="en-US" dirty="0"/>
              <a:t>Congestion advisory information</a:t>
            </a:r>
          </a:p>
          <a:p>
            <a:pPr marL="698830" lvl="1" indent="-232943">
              <a:buFont typeface="Arial" panose="020B0604020202020204" pitchFamily="34" charset="0"/>
              <a:buChar char="•"/>
            </a:pPr>
            <a:r>
              <a:rPr lang="en-US" dirty="0"/>
              <a:t>End-of-queue warning</a:t>
            </a:r>
          </a:p>
          <a:p>
            <a:pPr marL="698830" lvl="1" indent="-232943">
              <a:buFont typeface="Arial" panose="020B0604020202020204" pitchFamily="34" charset="0"/>
              <a:buChar char="•"/>
            </a:pPr>
            <a:r>
              <a:rPr lang="en-US" dirty="0"/>
              <a:t>Active zipper merge</a:t>
            </a:r>
          </a:p>
          <a:p>
            <a:pPr marL="698830" lvl="1" indent="-232943">
              <a:buFont typeface="Arial" panose="020B0604020202020204" pitchFamily="34" charset="0"/>
              <a:buChar char="•"/>
            </a:pPr>
            <a:r>
              <a:rPr lang="en-US" dirty="0"/>
              <a:t>Traffic-responsive temporary signals</a:t>
            </a:r>
          </a:p>
          <a:p>
            <a:pPr marL="698830" lvl="1" indent="-232943">
              <a:buFont typeface="Arial" panose="020B0604020202020204" pitchFamily="34" charset="0"/>
              <a:buChar char="•"/>
            </a:pPr>
            <a:r>
              <a:rPr lang="en-US" dirty="0"/>
              <a:t>Temporary ramp metering </a:t>
            </a:r>
          </a:p>
          <a:p>
            <a:endParaRPr lang="en-US" dirty="0"/>
          </a:p>
          <a:p>
            <a:r>
              <a:rPr lang="en-US" dirty="0"/>
              <a:t>Vehicle-Responsive Systems - Collect and respond to individual vehicle characteristics, such as speed, dimensions, and location. When adverse conditions are detected by these systems, motorists need immediate warnings to respond. These applications may include:</a:t>
            </a:r>
          </a:p>
          <a:p>
            <a:pPr marL="640594" lvl="1" indent="-174708">
              <a:buFont typeface="Arial" panose="020B0604020202020204" pitchFamily="34" charset="0"/>
              <a:buChar char="•"/>
            </a:pPr>
            <a:r>
              <a:rPr lang="en-US" dirty="0"/>
              <a:t>Excessive speed warning (including dynamic speed display signs)</a:t>
            </a:r>
          </a:p>
          <a:p>
            <a:pPr marL="640594" lvl="1" indent="-174708">
              <a:buFont typeface="Arial" panose="020B0604020202020204" pitchFamily="34" charset="0"/>
              <a:buChar char="•"/>
            </a:pPr>
            <a:r>
              <a:rPr lang="en-US" dirty="0"/>
              <a:t>Over-dimension warning</a:t>
            </a:r>
          </a:p>
          <a:p>
            <a:pPr marL="640594" lvl="1" indent="-174708">
              <a:buFont typeface="Arial" panose="020B0604020202020204" pitchFamily="34" charset="0"/>
              <a:buChar char="•"/>
            </a:pPr>
            <a:r>
              <a:rPr lang="en-US" dirty="0"/>
              <a:t>Work zone intrusion warning</a:t>
            </a:r>
          </a:p>
          <a:p>
            <a:pPr marL="640594" lvl="1" indent="-174708">
              <a:buFont typeface="Arial" panose="020B0604020202020204" pitchFamily="34" charset="0"/>
              <a:buChar char="•"/>
            </a:pPr>
            <a:r>
              <a:rPr lang="en-US" dirty="0"/>
              <a:t>Construction-vehicle warning</a:t>
            </a:r>
          </a:p>
          <a:p>
            <a:pPr marL="640594" lvl="1" indent="-174708">
              <a:buFont typeface="Arial" panose="020B0604020202020204" pitchFamily="34" charset="0"/>
              <a:buChar char="•"/>
            </a:pPr>
            <a:r>
              <a:rPr lang="en-US" dirty="0"/>
              <a:t>Emergency pull-off detection</a:t>
            </a:r>
          </a:p>
          <a:p>
            <a:endParaRPr lang="en-US" dirty="0"/>
          </a:p>
          <a:p>
            <a:r>
              <a:rPr lang="en-US" dirty="0"/>
              <a:t>Environment-Responsive Systems - Collect and respond to changing non-traffic conditions, including weather or roadway conditions, or working characteristics, such as the presence of workers. These applications include:</a:t>
            </a:r>
          </a:p>
          <a:p>
            <a:pPr marL="640594" lvl="1" indent="-174708">
              <a:buFont typeface="Arial" panose="020B0604020202020204" pitchFamily="34" charset="0"/>
              <a:buChar char="•"/>
            </a:pPr>
            <a:r>
              <a:rPr lang="en-US" dirty="0"/>
              <a:t>Hazardous-condition warnings (flooding, ice, fog, smoke, dust, etc.)</a:t>
            </a:r>
          </a:p>
          <a:p>
            <a:pPr marL="640594" lvl="1" indent="-174708">
              <a:buFont typeface="Arial" panose="020B0604020202020204" pitchFamily="34" charset="0"/>
              <a:buChar char="•"/>
            </a:pPr>
            <a:r>
              <a:rPr lang="en-US" dirty="0"/>
              <a:t>Electronic workers present speed limit </a:t>
            </a:r>
          </a:p>
          <a:p>
            <a:pPr marL="640594" lvl="1" indent="-174708">
              <a:buFont typeface="Arial" panose="020B0604020202020204" pitchFamily="34" charset="0"/>
              <a:buChar char="•"/>
            </a:pPr>
            <a:endParaRPr lang="en-US" dirty="0"/>
          </a:p>
          <a:p>
            <a:r>
              <a:rPr lang="en-US" dirty="0"/>
              <a:t>The real-time data collected for any of these systems may be combined, averaged, analyzed for trends, and utilized for several informational uses. For example, data collected for stopped-traffic warnings may be used to control an active zipper-merge system or to calculate change in travel time through a corridor.</a:t>
            </a:r>
          </a:p>
          <a:p>
            <a:endParaRPr lang="en-US" u="none" baseline="0" dirty="0">
              <a:solidFill>
                <a:schemeClr val="tx1"/>
              </a:solidFill>
            </a:endParaRPr>
          </a:p>
          <a:p>
            <a:r>
              <a:rPr lang="en-US" u="none" baseline="0" dirty="0">
                <a:solidFill>
                  <a:schemeClr val="tx1"/>
                </a:solidFill>
              </a:rPr>
              <a:t>The Minnesota IWZ Toolbox is available at: </a:t>
            </a:r>
            <a:r>
              <a:rPr lang="en-US" dirty="0"/>
              <a:t>https://www.dot.state.mn.us/trafficeng/workzone/iwz/iwz-toolbox.pdf</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48</a:t>
            </a:fld>
            <a:endParaRPr lang="en-US" dirty="0"/>
          </a:p>
        </p:txBody>
      </p:sp>
    </p:spTree>
    <p:extLst>
      <p:ext uri="{BB962C8B-B14F-4D97-AF65-F5344CB8AC3E}">
        <p14:creationId xmlns:p14="http://schemas.microsoft.com/office/powerpoint/2010/main" val="199969685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15"/>
              </a:spcAft>
            </a:pPr>
            <a:r>
              <a:rPr lang="en-US" dirty="0">
                <a:latin typeface="Calibri" panose="020F0502020204030204" pitchFamily="34" charset="0"/>
                <a:ea typeface="Calibri" panose="020F0502020204030204" pitchFamily="34" charset="0"/>
                <a:cs typeface="Times New Roman" panose="02020603050405020304" pitchFamily="18" charset="0"/>
              </a:rPr>
              <a:t>The need for new infrastructure is constantly increasing. </a:t>
            </a:r>
          </a:p>
          <a:p>
            <a:pPr>
              <a:lnSpc>
                <a:spcPct val="107000"/>
              </a:lnSpc>
              <a:spcAft>
                <a:spcPts val="815"/>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defTabSz="931774">
              <a:lnSpc>
                <a:spcPct val="107000"/>
              </a:lnSpc>
              <a:spcAft>
                <a:spcPts val="815"/>
              </a:spcAft>
              <a:defRPr/>
            </a:pPr>
            <a:r>
              <a:rPr lang="en-US" dirty="0">
                <a:latin typeface="Calibri" panose="020F0502020204030204" pitchFamily="34" charset="0"/>
                <a:ea typeface="Calibri" panose="020F0502020204030204" pitchFamily="34" charset="0"/>
                <a:cs typeface="Times New Roman" panose="02020603050405020304" pitchFamily="18" charset="0"/>
              </a:rPr>
              <a:t>To meet with 2040 projected population and vehicle miles traveled needs, NDOT will need more construction, rehabilitation, and capacity improvement projects. NDOT prioritizes limiting the impact of construction activities to maintain reliability and safety. In 2019, NDOT published work zone safety and mobility implementation guide to establish fundamental principles, roles, responsibilities, and procedures for systematically addressing the safety and mobility impacts of work zones. </a:t>
            </a:r>
            <a:endParaRPr lang="en-US" sz="1000" dirty="0"/>
          </a:p>
          <a:p>
            <a:pPr defTabSz="931774">
              <a:lnSpc>
                <a:spcPct val="107000"/>
              </a:lnSpc>
              <a:spcAft>
                <a:spcPts val="815"/>
              </a:spcAft>
              <a:defRPr/>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15"/>
              </a:spcAft>
            </a:pPr>
            <a:r>
              <a:rPr lang="en-US" dirty="0">
                <a:latin typeface="Calibri" panose="020F0502020204030204" pitchFamily="34" charset="0"/>
                <a:ea typeface="Calibri" panose="020F0502020204030204" pitchFamily="34" charset="0"/>
                <a:cs typeface="Times New Roman" panose="02020603050405020304" pitchFamily="18" charset="0"/>
              </a:rPr>
              <a:t>NDOT categorizes TSMO strategies according to mobility, incident management, and work zone management and plans to use these to maintain traveler and worker safety and reliability during upcoming construction activities.  </a:t>
            </a:r>
          </a:p>
          <a:p>
            <a:endParaRPr lang="en-US" dirty="0"/>
          </a:p>
        </p:txBody>
      </p:sp>
      <p:sp>
        <p:nvSpPr>
          <p:cNvPr id="4" name="Slide Number Placeholder 3"/>
          <p:cNvSpPr>
            <a:spLocks noGrp="1"/>
          </p:cNvSpPr>
          <p:nvPr>
            <p:ph type="sldNum" sz="quarter" idx="5"/>
          </p:nvPr>
        </p:nvSpPr>
        <p:spPr/>
        <p:txBody>
          <a:bodyPr/>
          <a:lstStyle/>
          <a:p>
            <a:fld id="{0CE13246-0AF6-47F6-9763-5F690DDBAF70}" type="slidenum">
              <a:rPr lang="en-US" smtClean="0"/>
              <a:t>49</a:t>
            </a:fld>
            <a:endParaRPr lang="en-US"/>
          </a:p>
        </p:txBody>
      </p:sp>
    </p:spTree>
    <p:extLst>
      <p:ext uri="{BB962C8B-B14F-4D97-AF65-F5344CB8AC3E}">
        <p14:creationId xmlns:p14="http://schemas.microsoft.com/office/powerpoint/2010/main" val="3934930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This slide illustrates</a:t>
            </a:r>
            <a:r>
              <a:rPr lang="en-US" baseline="0" dirty="0"/>
              <a:t> the array of operational strategies that fall under the TSMO umbrella that can be used individually or in combination with each other. This list is not exhaustive, but it highlights the key buckets of strategies that are priorities for many agencies. </a:t>
            </a:r>
          </a:p>
          <a:p>
            <a:endParaRPr lang="en-US" baseline="0" dirty="0"/>
          </a:p>
          <a:p>
            <a:r>
              <a:rPr lang="en-US" baseline="0" dirty="0"/>
              <a:t>Examples of other TSMO strategies include:</a:t>
            </a:r>
          </a:p>
          <a:p>
            <a:endParaRPr lang="en-US" baseline="0" dirty="0"/>
          </a:p>
          <a:p>
            <a:pPr marL="174708" indent="-174708">
              <a:spcBef>
                <a:spcPts val="611"/>
              </a:spcBef>
              <a:buFont typeface="Arial" panose="020B0604020202020204" pitchFamily="34" charset="0"/>
              <a:buChar char="•"/>
            </a:pPr>
            <a:r>
              <a:rPr lang="en-US" dirty="0"/>
              <a:t>Traffic signal coordination</a:t>
            </a:r>
          </a:p>
          <a:p>
            <a:pPr marL="174708" indent="-174708">
              <a:spcBef>
                <a:spcPts val="611"/>
              </a:spcBef>
              <a:buFont typeface="Arial" panose="020B0604020202020204" pitchFamily="34" charset="0"/>
              <a:buChar char="•"/>
            </a:pPr>
            <a:r>
              <a:rPr lang="en-US" dirty="0"/>
              <a:t>Transit signal priority</a:t>
            </a:r>
          </a:p>
          <a:p>
            <a:pPr marL="174708" indent="-174708">
              <a:spcBef>
                <a:spcPts val="611"/>
              </a:spcBef>
              <a:buFont typeface="Arial" panose="020B0604020202020204" pitchFamily="34" charset="0"/>
              <a:buChar char="•"/>
            </a:pPr>
            <a:r>
              <a:rPr lang="en-US" dirty="0"/>
              <a:t>Special event management</a:t>
            </a:r>
          </a:p>
          <a:p>
            <a:pPr marL="174708" indent="-174708">
              <a:spcBef>
                <a:spcPts val="611"/>
              </a:spcBef>
              <a:buFont typeface="Arial" panose="020B0604020202020204" pitchFamily="34" charset="0"/>
              <a:buChar char="•"/>
            </a:pPr>
            <a:r>
              <a:rPr lang="en-US" dirty="0"/>
              <a:t>Congestion pricing</a:t>
            </a:r>
          </a:p>
          <a:p>
            <a:pPr marL="174708" indent="-174708">
              <a:spcBef>
                <a:spcPts val="611"/>
              </a:spcBef>
              <a:buFont typeface="Arial" panose="020B0604020202020204" pitchFamily="34" charset="0"/>
              <a:buChar char="•"/>
            </a:pPr>
            <a:r>
              <a:rPr lang="en-US" dirty="0"/>
              <a:t>Active transportation and demand management</a:t>
            </a:r>
          </a:p>
          <a:p>
            <a:pPr marL="174708" indent="-174708">
              <a:spcBef>
                <a:spcPts val="611"/>
              </a:spcBef>
              <a:buFont typeface="Arial" panose="020B0604020202020204" pitchFamily="34" charset="0"/>
              <a:buChar char="•"/>
            </a:pPr>
            <a:r>
              <a:rPr lang="en-US" dirty="0"/>
              <a:t>Connected/automated vehicles</a:t>
            </a:r>
          </a:p>
          <a:p>
            <a:pPr marL="174708" indent="-174708">
              <a:spcBef>
                <a:spcPts val="611"/>
              </a:spcBef>
              <a:buFont typeface="Arial" panose="020B0604020202020204" pitchFamily="34" charset="0"/>
              <a:buChar char="•"/>
            </a:pPr>
            <a:r>
              <a:rPr lang="en-US" dirty="0"/>
              <a:t>Completing multimodal networks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0057A9C-CD79-4263-BA8E-680E013CF33F}" type="slidenum">
              <a:rPr lang="en-US" smtClean="0"/>
              <a:pPr/>
              <a:t>5</a:t>
            </a:fld>
            <a:endParaRPr lang="en-US" dirty="0"/>
          </a:p>
        </p:txBody>
      </p:sp>
    </p:spTree>
    <p:extLst>
      <p:ext uri="{BB962C8B-B14F-4D97-AF65-F5344CB8AC3E}">
        <p14:creationId xmlns:p14="http://schemas.microsoft.com/office/powerpoint/2010/main" val="25440948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Mobility refers to ease with which people, goods and services can travel across the transportation system. </a:t>
            </a:r>
          </a:p>
          <a:p>
            <a:pPr defTabSz="931774">
              <a:defRPr/>
            </a:pPr>
            <a:endParaRPr lang="en-US" dirty="0"/>
          </a:p>
          <a:p>
            <a:pPr defTabSz="931774">
              <a:defRPr/>
            </a:pPr>
            <a:r>
              <a:rPr lang="en-US" dirty="0"/>
              <a:t>NDOT has identified mobility for all modes as one of its TSMO strategic goals to support safe, efficient and accessible movement of people and goods. </a:t>
            </a:r>
          </a:p>
          <a:p>
            <a:pPr defTabSz="931774">
              <a:defRPr/>
            </a:pPr>
            <a:endParaRPr lang="en-US" dirty="0"/>
          </a:p>
          <a:p>
            <a:pPr defTabSz="931774">
              <a:defRPr/>
            </a:pPr>
            <a:r>
              <a:rPr lang="en-US" sz="1800" dirty="0">
                <a:solidFill>
                  <a:srgbClr val="58595B"/>
                </a:solidFill>
                <a:latin typeface="ArialMT"/>
              </a:rPr>
              <a:t>The implementation of active traffic management systems (ATMS) to support mobility and safety during Project Neon is an example of a TSMO mobility strategy in Nevada. Project Neon will widen 3.7 miles of interstate in Las Vegas.</a:t>
            </a:r>
            <a:r>
              <a:rPr lang="en-US" dirty="0"/>
              <a:t> This strategy provides the ability to dynamically manage congestion on prevailing traffic conditions by providing advanced warning, monitoring traffic, collecting data, and detecting queues.</a:t>
            </a:r>
          </a:p>
          <a:p>
            <a:pPr defTabSz="931774">
              <a:defRPr/>
            </a:pPr>
            <a:endParaRPr lang="en-US" dirty="0"/>
          </a:p>
          <a:p>
            <a:pPr defTabSz="931774">
              <a:defRPr/>
            </a:pPr>
            <a:r>
              <a:rPr lang="en-US" dirty="0"/>
              <a:t>For more information on Project Neon, see: http://ndotprojectneon.com/learn/overview/. </a:t>
            </a:r>
          </a:p>
          <a:p>
            <a:endParaRPr lang="en-US" dirty="0"/>
          </a:p>
        </p:txBody>
      </p:sp>
      <p:sp>
        <p:nvSpPr>
          <p:cNvPr id="4" name="Slide Number Placeholder 3"/>
          <p:cNvSpPr>
            <a:spLocks noGrp="1"/>
          </p:cNvSpPr>
          <p:nvPr>
            <p:ph type="sldNum" sz="quarter" idx="5"/>
          </p:nvPr>
        </p:nvSpPr>
        <p:spPr/>
        <p:txBody>
          <a:bodyPr/>
          <a:lstStyle/>
          <a:p>
            <a:fld id="{0CE13246-0AF6-47F6-9763-5F690DDBAF70}" type="slidenum">
              <a:rPr lang="en-US" smtClean="0"/>
              <a:t>50</a:t>
            </a:fld>
            <a:endParaRPr lang="en-US"/>
          </a:p>
        </p:txBody>
      </p:sp>
    </p:spTree>
    <p:extLst>
      <p:ext uri="{BB962C8B-B14F-4D97-AF65-F5344CB8AC3E}">
        <p14:creationId xmlns:p14="http://schemas.microsoft.com/office/powerpoint/2010/main" val="157418540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000" dirty="0"/>
              <a:t>TSMO strategies can also be applied for incident management in construction zones to reduce response time. </a:t>
            </a:r>
          </a:p>
          <a:p>
            <a:pPr defTabSz="931774">
              <a:defRPr/>
            </a:pPr>
            <a:r>
              <a:rPr lang="en-US" sz="1000" dirty="0">
                <a:latin typeface="Calibri" panose="020F0502020204030204" pitchFamily="34" charset="0"/>
                <a:cs typeface="Times New Roman" panose="02020603050405020304" pitchFamily="18" charset="0"/>
              </a:rPr>
              <a:t>Strategies used in Nevada include law enforcement officers stationed within work zones to encourage compliance with work zone speed limits. Nevada DOT implements portable rumble strips within work zones to alert inattentive drivers.</a:t>
            </a:r>
            <a:r>
              <a:rPr lang="en-US" sz="1000" dirty="0"/>
              <a:t> </a:t>
            </a:r>
          </a:p>
          <a:p>
            <a:pPr defTabSz="931774">
              <a:defRPr/>
            </a:pPr>
            <a:endParaRPr lang="en-US" sz="1000" dirty="0"/>
          </a:p>
          <a:p>
            <a:pPr defTabSz="931774">
              <a:defRPr/>
            </a:pPr>
            <a:r>
              <a:rPr lang="en-US" dirty="0">
                <a:latin typeface="Calibri" panose="020F0502020204030204" pitchFamily="34" charset="0"/>
                <a:ea typeface="Calibri" panose="020F0502020204030204" pitchFamily="34" charset="0"/>
                <a:cs typeface="Times New Roman" panose="02020603050405020304" pitchFamily="18" charset="0"/>
              </a:rPr>
              <a:t>Nevada DOT also participates in a traffic incident management coalition, which helps to improve safety for first responders, incident victims, and the traveling public while reducing traveler delay. This coalition consists of stakeholders representing law enforcement, tow operators, hazmat specialists, Nevada DOT, paramedics, and emergency personnel. </a:t>
            </a:r>
          </a:p>
          <a:p>
            <a:endParaRPr lang="en-US" dirty="0">
              <a:latin typeface="Calibri" panose="020F0502020204030204" pitchFamily="34" charset="0"/>
              <a:cs typeface="Times New Roman" panose="02020603050405020304" pitchFamily="18" charset="0"/>
            </a:endParaRPr>
          </a:p>
          <a:p>
            <a:endParaRPr lang="en-US" dirty="0">
              <a:latin typeface="Calibri" panose="020F0502020204030204" pitchFamily="34" charset="0"/>
              <a:cs typeface="Times New Roman" panose="02020603050405020304" pitchFamily="18" charset="0"/>
            </a:endParaRPr>
          </a:p>
          <a:p>
            <a:endParaRPr lang="en-US" dirty="0">
              <a:latin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CE13246-0AF6-47F6-9763-5F690DDBAF70}" type="slidenum">
              <a:rPr lang="en-US" smtClean="0"/>
              <a:t>51</a:t>
            </a:fld>
            <a:endParaRPr lang="en-US"/>
          </a:p>
        </p:txBody>
      </p:sp>
    </p:spTree>
    <p:extLst>
      <p:ext uri="{BB962C8B-B14F-4D97-AF65-F5344CB8AC3E}">
        <p14:creationId xmlns:p14="http://schemas.microsoft.com/office/powerpoint/2010/main" val="316722906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800" dirty="0">
                <a:solidFill>
                  <a:srgbClr val="242021"/>
                </a:solidFill>
                <a:latin typeface="ProximaNova-Light"/>
              </a:rPr>
              <a:t>Nevada DOT has implemented multiple Smart Work Zone projects. As an example, on State Route (SR) 160 NDOT deployed a queue warning and a dynamic travel time system to provide road users with critical construction information in a timely manner.</a:t>
            </a:r>
          </a:p>
          <a:p>
            <a:pPr defTabSz="931774">
              <a:defRPr/>
            </a:pPr>
            <a:br>
              <a:rPr lang="en-US" sz="1800" dirty="0">
                <a:solidFill>
                  <a:srgbClr val="242021"/>
                </a:solidFill>
                <a:latin typeface="ProximaNova-Light"/>
              </a:rPr>
            </a:br>
            <a:r>
              <a:rPr lang="en-US" sz="1800" dirty="0">
                <a:solidFill>
                  <a:srgbClr val="242021"/>
                </a:solidFill>
                <a:latin typeface="ProximaNova-Light"/>
              </a:rPr>
              <a:t>The components and attributes included:</a:t>
            </a:r>
          </a:p>
          <a:p>
            <a:pPr marL="757066" lvl="1" indent="-291179" defTabSz="931774">
              <a:buFont typeface="Arial" panose="020B0604020202020204" pitchFamily="34" charset="0"/>
              <a:buChar char="•"/>
              <a:defRPr/>
            </a:pPr>
            <a:r>
              <a:rPr lang="en-US" sz="1800" dirty="0">
                <a:solidFill>
                  <a:srgbClr val="242021"/>
                </a:solidFill>
                <a:latin typeface="ProximaNova-Light"/>
              </a:rPr>
              <a:t>Tools to review traveling speeds of traffic</a:t>
            </a:r>
          </a:p>
          <a:p>
            <a:pPr marL="757066" lvl="1" indent="-291179" defTabSz="931774">
              <a:buFont typeface="Arial" panose="020B0604020202020204" pitchFamily="34" charset="0"/>
              <a:buChar char="•"/>
              <a:defRPr/>
            </a:pPr>
            <a:r>
              <a:rPr lang="en-US" sz="1800" dirty="0">
                <a:solidFill>
                  <a:srgbClr val="242021"/>
                </a:solidFill>
                <a:latin typeface="ProximaNova-Light"/>
              </a:rPr>
              <a:t>Pre-programmed messages, which update when speed thresholds are reached</a:t>
            </a:r>
          </a:p>
          <a:p>
            <a:pPr marL="757066" lvl="1" indent="-291179" defTabSz="931774">
              <a:buFont typeface="Arial" panose="020B0604020202020204" pitchFamily="34" charset="0"/>
              <a:buChar char="•"/>
              <a:defRPr/>
            </a:pPr>
            <a:r>
              <a:rPr lang="en-US" sz="1800" dirty="0">
                <a:solidFill>
                  <a:srgbClr val="242021"/>
                </a:solidFill>
                <a:latin typeface="ProximaNova-Light"/>
              </a:rPr>
              <a:t>Solar battery charging system</a:t>
            </a:r>
          </a:p>
          <a:p>
            <a:pPr marL="757066" lvl="1" indent="-291179" defTabSz="931774">
              <a:buFont typeface="Arial" panose="020B0604020202020204" pitchFamily="34" charset="0"/>
              <a:buChar char="•"/>
              <a:defRPr/>
            </a:pPr>
            <a:r>
              <a:rPr lang="en-US" sz="1800" dirty="0">
                <a:solidFill>
                  <a:srgbClr val="242021"/>
                </a:solidFill>
                <a:latin typeface="ProximaNova-Light"/>
              </a:rPr>
              <a:t>Portable components with easy setup</a:t>
            </a:r>
          </a:p>
          <a:p>
            <a:pPr marL="757066" lvl="1" indent="-291179" defTabSz="931774">
              <a:buFont typeface="Arial" panose="020B0604020202020204" pitchFamily="34" charset="0"/>
              <a:buChar char="•"/>
              <a:defRPr/>
            </a:pPr>
            <a:r>
              <a:rPr lang="en-US" sz="1800" dirty="0">
                <a:solidFill>
                  <a:srgbClr val="242021"/>
                </a:solidFill>
                <a:latin typeface="ProximaNova-Light"/>
              </a:rPr>
              <a:t>Ability to view live traffic data</a:t>
            </a:r>
          </a:p>
          <a:p>
            <a:pPr marL="757066" lvl="1" indent="-291179" defTabSz="931774">
              <a:buFont typeface="Arial" panose="020B0604020202020204" pitchFamily="34" charset="0"/>
              <a:buChar char="•"/>
              <a:defRPr/>
            </a:pPr>
            <a:r>
              <a:rPr lang="en-US" sz="1800" dirty="0">
                <a:solidFill>
                  <a:srgbClr val="242021"/>
                </a:solidFill>
                <a:latin typeface="ProximaNova-Light"/>
              </a:rPr>
              <a:t>Connectivity to crowdsourced traveler information system</a:t>
            </a:r>
            <a:br>
              <a:rPr lang="en-US" dirty="0"/>
            </a:br>
            <a:endParaRPr lang="en-US" sz="1000" dirty="0"/>
          </a:p>
          <a:p>
            <a:endParaRPr lang="en-US" dirty="0"/>
          </a:p>
        </p:txBody>
      </p:sp>
      <p:sp>
        <p:nvSpPr>
          <p:cNvPr id="4" name="Slide Number Placeholder 3"/>
          <p:cNvSpPr>
            <a:spLocks noGrp="1"/>
          </p:cNvSpPr>
          <p:nvPr>
            <p:ph type="sldNum" sz="quarter" idx="5"/>
          </p:nvPr>
        </p:nvSpPr>
        <p:spPr/>
        <p:txBody>
          <a:bodyPr/>
          <a:lstStyle/>
          <a:p>
            <a:fld id="{0CE13246-0AF6-47F6-9763-5F690DDBAF70}" type="slidenum">
              <a:rPr lang="en-US" smtClean="0"/>
              <a:t>52</a:t>
            </a:fld>
            <a:endParaRPr lang="en-US"/>
          </a:p>
        </p:txBody>
      </p:sp>
    </p:spTree>
    <p:extLst>
      <p:ext uri="{BB962C8B-B14F-4D97-AF65-F5344CB8AC3E}">
        <p14:creationId xmlns:p14="http://schemas.microsoft.com/office/powerpoint/2010/main" val="10499836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22222"/>
                </a:solidFill>
                <a:effectLst/>
                <a:latin typeface="Arial" panose="020B0604020202020204" pitchFamily="34" charset="0"/>
              </a:rPr>
              <a:t>Nevada assesses each location depending on the scope of work, speeds, traffic volumes, etc. and makes the determination as to how many lanes need to be kept open, what hours the contractor can work, and whether any traffic control devices can be brought out to the site prior to the hours stipulated.</a:t>
            </a:r>
          </a:p>
          <a:p>
            <a:br>
              <a:rPr lang="en-US" dirty="0"/>
            </a:br>
            <a:r>
              <a:rPr lang="en-US" dirty="0"/>
              <a:t>A t</a:t>
            </a:r>
            <a:r>
              <a:rPr lang="en-US" b="0" i="0" dirty="0">
                <a:solidFill>
                  <a:srgbClr val="222222"/>
                </a:solidFill>
                <a:effectLst/>
                <a:latin typeface="Arial" panose="020B0604020202020204" pitchFamily="34" charset="0"/>
              </a:rPr>
              <a:t>ypical urban freeway scenario is that no lane closures can occur before the time(s) set, but signs and other devices can be available onsite prior to the lane(s) being closed, with liquidated damages imposed for non-conformance to the working hours.</a:t>
            </a:r>
          </a:p>
          <a:p>
            <a:br>
              <a:rPr lang="en-US" dirty="0"/>
            </a:br>
            <a:r>
              <a:rPr lang="en-US" b="0" i="0" dirty="0">
                <a:solidFill>
                  <a:srgbClr val="222222"/>
                </a:solidFill>
                <a:effectLst/>
                <a:latin typeface="Arial" panose="020B0604020202020204" pitchFamily="34" charset="0"/>
              </a:rPr>
              <a:t>Rural freeway work has been allowed during daylight hours in various locations based on the same criteria as above when it is determined that daylight hours and volumes are not restrictive enough to warrant mandatory night work. Holidays typically are handled with no work on the day before, during, or after the holiday, unless no lanes are required to be closed; then, it is the contractor’s option to work these days.</a:t>
            </a:r>
          </a:p>
          <a:p>
            <a:br>
              <a:rPr lang="en-US" dirty="0"/>
            </a:br>
            <a:r>
              <a:rPr lang="en-US" b="0" i="0" dirty="0">
                <a:solidFill>
                  <a:srgbClr val="222222"/>
                </a:solidFill>
                <a:effectLst/>
                <a:latin typeface="Arial" panose="020B0604020202020204" pitchFamily="34" charset="0"/>
              </a:rPr>
              <a:t>Other locations, such as Las Vegas, may have additional restrictions (e.g., directional restrictions where no work can be performed on Thursday/Friday on the lanes coming in to town or no work performed on Sunday/Monday on lanes leaving town) to minimize work zone impacts on the known increase in traffic volumes in any given direction.</a:t>
            </a:r>
            <a:endParaRPr lang="en-US" dirty="0"/>
          </a:p>
        </p:txBody>
      </p:sp>
      <p:sp>
        <p:nvSpPr>
          <p:cNvPr id="4" name="Header Placeholder 3"/>
          <p:cNvSpPr>
            <a:spLocks noGrp="1"/>
          </p:cNvSpPr>
          <p:nvPr>
            <p:ph type="hdr" sz="quarter"/>
          </p:nvPr>
        </p:nvSpPr>
        <p:spPr/>
        <p:txBody>
          <a:bodyPr/>
          <a:lstStyle/>
          <a:p>
            <a:pPr defTabSz="931774">
              <a:defRPr/>
            </a:pPr>
            <a:endParaRPr lang="en-US" dirty="0">
              <a:solidFill>
                <a:prstClr val="black"/>
              </a:solidFill>
              <a:latin typeface="Calibri" panose="020F0502020204030204"/>
            </a:endParaRPr>
          </a:p>
        </p:txBody>
      </p:sp>
      <p:sp>
        <p:nvSpPr>
          <p:cNvPr id="5" name="Footer Placeholder 4"/>
          <p:cNvSpPr>
            <a:spLocks noGrp="1"/>
          </p:cNvSpPr>
          <p:nvPr>
            <p:ph type="ftr" sz="quarter" idx="4"/>
          </p:nvPr>
        </p:nvSpPr>
        <p:spPr/>
        <p:txBody>
          <a:bodyPr/>
          <a:lstStyle/>
          <a:p>
            <a:pPr defTabSz="931774">
              <a:defRPr/>
            </a:pPr>
            <a:endParaRPr lang="en-US" dirty="0">
              <a:solidFill>
                <a:prstClr val="black"/>
              </a:solidFill>
              <a:latin typeface="Calibri" panose="020F0502020204030204"/>
            </a:endParaRPr>
          </a:p>
        </p:txBody>
      </p:sp>
      <p:sp>
        <p:nvSpPr>
          <p:cNvPr id="6" name="Slide Number Placeholder 5"/>
          <p:cNvSpPr>
            <a:spLocks noGrp="1"/>
          </p:cNvSpPr>
          <p:nvPr>
            <p:ph type="sldNum" sz="quarter" idx="5"/>
          </p:nvPr>
        </p:nvSpPr>
        <p:spPr/>
        <p:txBody>
          <a:bodyPr/>
          <a:lstStyle/>
          <a:p>
            <a:pPr defTabSz="931774">
              <a:defRPr/>
            </a:pPr>
            <a:fld id="{4304AA66-0D37-48CF-BD10-10F249B45A89}" type="slidenum">
              <a:rPr lang="en-US">
                <a:solidFill>
                  <a:prstClr val="black"/>
                </a:solidFill>
                <a:latin typeface="Calibri" panose="020F0502020204030204"/>
              </a:rPr>
              <a:pPr defTabSz="931774">
                <a:defRPr/>
              </a:pPr>
              <a:t>53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90719806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Nevada DOT conducts post-construction review</a:t>
            </a:r>
            <a:r>
              <a:rPr lang="en-US" baseline="0" dirty="0"/>
              <a:t> </a:t>
            </a:r>
            <a:r>
              <a:rPr lang="en-US" dirty="0"/>
              <a:t>assess and document any</a:t>
            </a:r>
            <a:r>
              <a:rPr lang="en-US" baseline="0" dirty="0"/>
              <a:t> </a:t>
            </a:r>
            <a:r>
              <a:rPr lang="en-US" dirty="0"/>
              <a:t>traffic issues and relay those back to construction personnel, designers, and traffic engineers. These</a:t>
            </a:r>
            <a:r>
              <a:rPr lang="en-US" baseline="0" dirty="0"/>
              <a:t> reviews p</a:t>
            </a:r>
            <a:r>
              <a:rPr lang="en-US" dirty="0"/>
              <a:t>rovide helpful feedback and information on the effectiveness of how TSMO strategies support construction. This process is improving the successful implementation of TSMO strategies.</a:t>
            </a:r>
          </a:p>
          <a:p>
            <a:endParaRPr lang="en-US" dirty="0"/>
          </a:p>
          <a:p>
            <a:r>
              <a:rPr lang="en-US" dirty="0"/>
              <a:t>Image source: https://pixabay.com/vectors/circle-repeat-cycle-reload-redo-311551/.  </a:t>
            </a:r>
          </a:p>
        </p:txBody>
      </p:sp>
      <p:sp>
        <p:nvSpPr>
          <p:cNvPr id="4" name="Header Placeholder 3"/>
          <p:cNvSpPr>
            <a:spLocks noGrp="1"/>
          </p:cNvSpPr>
          <p:nvPr>
            <p:ph type="hdr" sz="quarter"/>
          </p:nvPr>
        </p:nvSpPr>
        <p:spPr/>
        <p:txBody>
          <a:bodyPr/>
          <a:lstStyle/>
          <a:p>
            <a:pPr defTabSz="931774">
              <a:defRPr/>
            </a:pPr>
            <a:endParaRPr lang="en-US" dirty="0">
              <a:solidFill>
                <a:prstClr val="black"/>
              </a:solidFill>
              <a:latin typeface="Calibri" panose="020F0502020204030204"/>
            </a:endParaRPr>
          </a:p>
        </p:txBody>
      </p:sp>
      <p:sp>
        <p:nvSpPr>
          <p:cNvPr id="5" name="Footer Placeholder 4"/>
          <p:cNvSpPr>
            <a:spLocks noGrp="1"/>
          </p:cNvSpPr>
          <p:nvPr>
            <p:ph type="ftr" sz="quarter" idx="4"/>
          </p:nvPr>
        </p:nvSpPr>
        <p:spPr/>
        <p:txBody>
          <a:bodyPr/>
          <a:lstStyle/>
          <a:p>
            <a:pPr defTabSz="931774">
              <a:defRPr/>
            </a:pPr>
            <a:endParaRPr lang="en-US" dirty="0">
              <a:solidFill>
                <a:prstClr val="black"/>
              </a:solidFill>
              <a:latin typeface="Calibri" panose="020F0502020204030204"/>
            </a:endParaRPr>
          </a:p>
        </p:txBody>
      </p:sp>
      <p:sp>
        <p:nvSpPr>
          <p:cNvPr id="6" name="Slide Number Placeholder 5"/>
          <p:cNvSpPr>
            <a:spLocks noGrp="1"/>
          </p:cNvSpPr>
          <p:nvPr>
            <p:ph type="sldNum" sz="quarter" idx="5"/>
          </p:nvPr>
        </p:nvSpPr>
        <p:spPr/>
        <p:txBody>
          <a:bodyPr/>
          <a:lstStyle/>
          <a:p>
            <a:pPr defTabSz="931774">
              <a:defRPr/>
            </a:pPr>
            <a:fld id="{4304AA66-0D37-48CF-BD10-10F249B45A89}" type="slidenum">
              <a:rPr lang="en-US">
                <a:solidFill>
                  <a:prstClr val="black"/>
                </a:solidFill>
                <a:latin typeface="Calibri" panose="020F0502020204030204"/>
              </a:rPr>
              <a:pPr defTabSz="931774">
                <a:defRPr/>
              </a:pPr>
              <a:t>54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6444207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Virginia DOT, or VDOT,</a:t>
            </a:r>
            <a:r>
              <a:rPr lang="en-US" baseline="0" dirty="0"/>
              <a:t> </a:t>
            </a:r>
            <a:r>
              <a:rPr lang="en-US" dirty="0"/>
              <a:t>uses the lane closure advisory management system (LCAMS) to proactively manage and communicate lane closures across the State. The LCMAS information is used for public awareness through the Virginia traffic tool and the 511 system. One of the most important features of LCAMS is its ability to help avoid conflicts when scheduling road work, including maintenance. If two requests for construction or maintenance conflict, the system notifies the two users that there is a conflict and asks them to change dates/time. The system gives preference to high-priority work (i.e., design-build, major structure repair, etc.). </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55</a:t>
            </a:fld>
            <a:endParaRPr lang="en-US" dirty="0"/>
          </a:p>
        </p:txBody>
      </p:sp>
    </p:spTree>
    <p:extLst>
      <p:ext uri="{BB962C8B-B14F-4D97-AF65-F5344CB8AC3E}">
        <p14:creationId xmlns:p14="http://schemas.microsoft.com/office/powerpoint/2010/main" val="14238613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Ohio DOT’s TSMO plan includes work zone program objectives:</a:t>
            </a:r>
          </a:p>
          <a:p>
            <a:pPr marL="640594" lvl="1" indent="-174708">
              <a:buFont typeface="Arial" panose="020B0604020202020204" pitchFamily="34" charset="0"/>
              <a:buChar char="•"/>
            </a:pPr>
            <a:r>
              <a:rPr lang="en-US" dirty="0"/>
              <a:t>Reduce work zone-related crashes. The target is to reduce by 1 percent over a 5-year moving average.</a:t>
            </a:r>
          </a:p>
          <a:p>
            <a:pPr marL="640594" lvl="1" indent="-174708">
              <a:buFont typeface="Arial" panose="020B0604020202020204" pitchFamily="34" charset="0"/>
              <a:buChar char="•"/>
            </a:pPr>
            <a:r>
              <a:rPr lang="en-US" dirty="0"/>
              <a:t>Reduce work zone-related traffic delays. The target is to increase no more than 25 percent over preconstruction.</a:t>
            </a:r>
          </a:p>
          <a:p>
            <a:endParaRPr lang="en-US" b="0" i="0" dirty="0">
              <a:solidFill>
                <a:srgbClr val="4A4A4A"/>
              </a:solidFill>
              <a:effectLst/>
              <a:latin typeface="Source Sans Pro" panose="020B0503030403020204" pitchFamily="34" charset="0"/>
            </a:endParaRPr>
          </a:p>
          <a:p>
            <a:r>
              <a:rPr lang="en-US" b="0" i="0" dirty="0">
                <a:solidFill>
                  <a:srgbClr val="4A4A4A"/>
                </a:solidFill>
                <a:effectLst/>
                <a:latin typeface="Source Sans Pro" panose="020B0503030403020204" pitchFamily="34" charset="0"/>
              </a:rPr>
              <a:t>In an effort to curb work zone crashes and further empower the public, the Ohio State Highway Patrol has released a new dashboard devoted to work zone safety. The Work Zone Dashboard is a detailed view of work zones across Ohio and the important work that troopers around the State are doing to make them safer. </a:t>
            </a:r>
          </a:p>
          <a:p>
            <a:endParaRPr lang="en-US" b="0" i="0" dirty="0">
              <a:solidFill>
                <a:srgbClr val="4A4A4A"/>
              </a:solidFill>
              <a:effectLst/>
              <a:latin typeface="Source Sans Pro" panose="020B0503030403020204" pitchFamily="34" charset="0"/>
            </a:endParaRPr>
          </a:p>
          <a:p>
            <a:r>
              <a:rPr lang="en-US" b="0" i="0" dirty="0">
                <a:solidFill>
                  <a:srgbClr val="4A4A4A"/>
                </a:solidFill>
                <a:effectLst/>
                <a:latin typeface="Source Sans Pro" panose="020B0503030403020204" pitchFamily="34" charset="0"/>
              </a:rPr>
              <a:t>The new Work Zone Dashboard is a part of the Ohio Statistics and Analytics for Traffic Safety, which is a series of internal and public-facing dashboards dedicated to exploration, analysis, and visualization of crash data across Ohio. Users of the newest public-facing Work Zone Dashboard have the ability to filter data and find the exact statistics they are looking for while also getting a front-seat view of what troopers do every day in Ohio’s work zones. Users of the dashboard have the ability to look at their own counties and routes, providing flexibility for them to get the exact data they want. An interactive map on the dashboard plots high-priority work zones throughout the State and contains videos of troopers enforcing work zone violations.</a:t>
            </a:r>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56</a:t>
            </a:fld>
            <a:endParaRPr lang="en-US" dirty="0"/>
          </a:p>
        </p:txBody>
      </p:sp>
    </p:spTree>
    <p:extLst>
      <p:ext uri="{BB962C8B-B14F-4D97-AF65-F5344CB8AC3E}">
        <p14:creationId xmlns:p14="http://schemas.microsoft.com/office/powerpoint/2010/main" val="81836044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maintenance of traffic on certain projects, there is a need for enhanced coordination and planning between the contractor, the project engineer, and the department to effectively implement TIM. Plan Note 642-45 is used to indicate this</a:t>
            </a:r>
            <a:r>
              <a:rPr lang="en-US" baseline="0" dirty="0"/>
              <a:t> on the project plans.</a:t>
            </a:r>
            <a:endParaRPr lang="en-US" dirty="0"/>
          </a:p>
          <a:p>
            <a:endParaRPr lang="en-US" dirty="0"/>
          </a:p>
          <a:p>
            <a:r>
              <a:rPr lang="en-US" dirty="0"/>
              <a:t>Ohio DOT offers Ohio TIM training to contractor personnel and Ohio DOT project engineers on projects</a:t>
            </a:r>
            <a:r>
              <a:rPr lang="en-US" baseline="0" dirty="0"/>
              <a:t> and m</a:t>
            </a:r>
            <a:r>
              <a:rPr lang="en-US" dirty="0"/>
              <a:t>aintains a referenceable database of individual contractor personnel that have successfully completed Ohio TIM training.</a:t>
            </a:r>
          </a:p>
          <a:p>
            <a:endParaRPr lang="en-US" dirty="0"/>
          </a:p>
          <a:p>
            <a:r>
              <a:rPr lang="en-US" dirty="0"/>
              <a:t>Ohio DOT schedules and holds TIM meetings for projects that are using Plan Note 642-45 before construction work begins and before each phase change.</a:t>
            </a:r>
          </a:p>
          <a:p>
            <a:endParaRPr lang="en-US" dirty="0"/>
          </a:p>
          <a:p>
            <a:r>
              <a:rPr lang="en-US" dirty="0"/>
              <a:t>The TIM meetings include Ohio DOT and safety forces that will respond to incidents/crashes on the project. At a minimum, attendees include an Ohio DOT project engineer; contractor TIM contacts; a district safety consultant; a district work zone traffic manager; district TSMO coordinator; freeway service patrol (if applicable); as well as local fire, police, towing, and emergency medical services.</a:t>
            </a:r>
          </a:p>
          <a:p>
            <a:endParaRPr lang="en-US" dirty="0"/>
          </a:p>
          <a:p>
            <a:r>
              <a:rPr lang="en-US" dirty="0"/>
              <a:t>At these meetings, example</a:t>
            </a:r>
            <a:r>
              <a:rPr lang="en-US" baseline="0" dirty="0"/>
              <a:t> t</a:t>
            </a:r>
            <a:r>
              <a:rPr lang="en-US" dirty="0"/>
              <a:t>opics</a:t>
            </a:r>
            <a:r>
              <a:rPr lang="en-US" baseline="0" dirty="0"/>
              <a:t> discussed include: </a:t>
            </a:r>
          </a:p>
          <a:p>
            <a:pPr marL="174708" indent="-174708">
              <a:buFont typeface="Arial" panose="020B0604020202020204" pitchFamily="34" charset="0"/>
              <a:buChar char="•"/>
            </a:pPr>
            <a:r>
              <a:rPr lang="en-US" dirty="0"/>
              <a:t>Development of the project-specific TIM plan</a:t>
            </a:r>
          </a:p>
          <a:p>
            <a:pPr marL="174708" indent="-174708">
              <a:buFont typeface="Arial" panose="020B0604020202020204" pitchFamily="34" charset="0"/>
              <a:buChar char="•"/>
            </a:pPr>
            <a:r>
              <a:rPr lang="en-US" dirty="0"/>
              <a:t>Roster of contact information for all possible response personnel</a:t>
            </a:r>
          </a:p>
          <a:p>
            <a:pPr marL="174708" indent="-174708">
              <a:buFont typeface="Arial" panose="020B0604020202020204" pitchFamily="34" charset="0"/>
              <a:buChar char="•"/>
            </a:pPr>
            <a:r>
              <a:rPr lang="en-US" dirty="0"/>
              <a:t>Project-specific work/phasing concerns</a:t>
            </a:r>
          </a:p>
          <a:p>
            <a:pPr marL="174708" indent="-174708">
              <a:buFont typeface="Arial" panose="020B0604020202020204" pitchFamily="34" charset="0"/>
              <a:buChar char="•"/>
            </a:pPr>
            <a:r>
              <a:rPr lang="en-US" dirty="0"/>
              <a:t>Responders concerns</a:t>
            </a:r>
          </a:p>
          <a:p>
            <a:pPr marL="174708" indent="-174708">
              <a:buFont typeface="Arial" panose="020B0604020202020204" pitchFamily="34" charset="0"/>
              <a:buChar char="•"/>
            </a:pPr>
            <a:endParaRPr lang="en-US" dirty="0"/>
          </a:p>
          <a:p>
            <a:pPr defTabSz="931774">
              <a:defRPr/>
            </a:pPr>
            <a:r>
              <a:rPr lang="en-US" dirty="0"/>
              <a:t>The Ohio</a:t>
            </a:r>
            <a:r>
              <a:rPr lang="en-US" baseline="0" dirty="0"/>
              <a:t> DOT </a:t>
            </a:r>
            <a:r>
              <a:rPr lang="en-US" dirty="0"/>
              <a:t>Traffic Engineering Manual is available at: https://www.dot.state.oh.us/Divisions/Engineering/Roadway/DesignStandards/traffic/TEM/Pages/default.aspx?View=%7B74197b56-b6ac-4fb5-be04-dccca79cda4d%7D&amp;SortField=FileSizeDisplay&amp;SortDir=Asc </a:t>
            </a:r>
          </a:p>
          <a:p>
            <a:endParaRPr lang="en-US" dirty="0"/>
          </a:p>
          <a:p>
            <a:pPr defTabSz="931774">
              <a:defRPr/>
            </a:pPr>
            <a:r>
              <a:rPr lang="en-US" dirty="0"/>
              <a:t>Reference: Ohio DOT’s Traffic Engineering Manual, Part 6 (See 608-2, 640-23, and 642-45)</a:t>
            </a:r>
          </a:p>
          <a:p>
            <a:r>
              <a:rPr lang="en-US" dirty="0"/>
              <a:t> </a:t>
            </a:r>
          </a:p>
          <a:p>
            <a:endParaRPr lang="en-US" dirty="0"/>
          </a:p>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57</a:t>
            </a:fld>
            <a:endParaRPr lang="en-US" dirty="0"/>
          </a:p>
        </p:txBody>
      </p:sp>
    </p:spTree>
    <p:extLst>
      <p:ext uri="{BB962C8B-B14F-4D97-AF65-F5344CB8AC3E}">
        <p14:creationId xmlns:p14="http://schemas.microsoft.com/office/powerpoint/2010/main" val="383404747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Utah DOT launched the first traffic application developed by a State DOT in 2011. It provides wide-ranging traffic information to help drivers plan their trips. In includes information on construction projects, incidents, real-time congestion, traffic camera feeds, road weather data, and road closures. Utah DOT also added real-time snow plow information including location, direction, speed, and its previous path. This application is an example of connecting construction projects and TSMO through work zone traveler information. </a:t>
            </a:r>
          </a:p>
          <a:p>
            <a:endParaRPr lang="en-US" dirty="0"/>
          </a:p>
          <a:p>
            <a:r>
              <a:rPr lang="en-US" dirty="0"/>
              <a:t>For more information, see https://www.udot.utah.gov/connect/2021/01/29/udot-traffic-app-reaches-1-million-downloads/. </a:t>
            </a:r>
          </a:p>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58</a:t>
            </a:fld>
            <a:endParaRPr lang="en-US" dirty="0"/>
          </a:p>
        </p:txBody>
      </p:sp>
    </p:spTree>
    <p:extLst>
      <p:ext uri="{BB962C8B-B14F-4D97-AF65-F5344CB8AC3E}">
        <p14:creationId xmlns:p14="http://schemas.microsoft.com/office/powerpoint/2010/main" val="291433147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59</a:t>
            </a:fld>
            <a:endParaRPr lang="en-US" dirty="0"/>
          </a:p>
        </p:txBody>
      </p:sp>
    </p:spTree>
    <p:extLst>
      <p:ext uri="{BB962C8B-B14F-4D97-AF65-F5344CB8AC3E}">
        <p14:creationId xmlns:p14="http://schemas.microsoft.com/office/powerpoint/2010/main" val="1882080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highlights some common DOT goals that TSMO strategies</a:t>
            </a:r>
            <a:r>
              <a:rPr lang="en-US" baseline="0" dirty="0"/>
              <a:t> support. </a:t>
            </a:r>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6</a:t>
            </a:fld>
            <a:endParaRPr lang="en-US" dirty="0"/>
          </a:p>
        </p:txBody>
      </p:sp>
    </p:spTree>
    <p:extLst>
      <p:ext uri="{BB962C8B-B14F-4D97-AF65-F5344CB8AC3E}">
        <p14:creationId xmlns:p14="http://schemas.microsoft.com/office/powerpoint/2010/main" val="352293997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presents some of the challenges to collaboration between TSMO and construction: </a:t>
            </a:r>
          </a:p>
          <a:p>
            <a:endParaRPr lang="en-US" dirty="0"/>
          </a:p>
          <a:p>
            <a:pPr marL="174708" indent="-174708">
              <a:buFont typeface="Arial" panose="020B0604020202020204" pitchFamily="34" charset="0"/>
              <a:buChar char="•"/>
            </a:pPr>
            <a:r>
              <a:rPr lang="en-US" dirty="0"/>
              <a:t>If there is limited understanding of the benefits of incorporating</a:t>
            </a:r>
            <a:r>
              <a:rPr lang="en-US" baseline="0" dirty="0"/>
              <a:t> </a:t>
            </a:r>
            <a:r>
              <a:rPr lang="en-US" dirty="0"/>
              <a:t>TSMO concepts into construction practices, there may be resistance to include TSMO personnel and strategies in construction meetings and planning</a:t>
            </a:r>
          </a:p>
          <a:p>
            <a:pPr marL="174708" indent="-174708">
              <a:buFont typeface="Arial" panose="020B0604020202020204" pitchFamily="34" charset="0"/>
              <a:buChar char="•"/>
            </a:pPr>
            <a:r>
              <a:rPr lang="en-US" dirty="0"/>
              <a:t>Without an understanding of the complexities of construction, TSMO personnel may not appreciate why certain strategies may create impacts to the project schedule or budget</a:t>
            </a:r>
          </a:p>
          <a:p>
            <a:pPr marL="174708" indent="-174708">
              <a:buFont typeface="Arial" panose="020B0604020202020204" pitchFamily="34" charset="0"/>
              <a:buChar char="•"/>
            </a:pPr>
            <a:r>
              <a:rPr lang="en-US" dirty="0"/>
              <a:t>Contractors may also have a limited knowledge of TSMO and the technology applications available to enhance the safety and function of a construction site. They may also be resistant to including TSMO technology strategies due to perceived costs or lack of staffing capabilities</a:t>
            </a:r>
          </a:p>
          <a:p>
            <a:pPr marL="174708" indent="-174708">
              <a:buFont typeface="Arial" panose="020B0604020202020204" pitchFamily="34" charset="0"/>
              <a:buChar char="•"/>
            </a:pPr>
            <a:r>
              <a:rPr lang="en-US" dirty="0"/>
              <a:t>A few DOTs have incorporated TSMO in contract documents through inclusion in construction specifications and standard plan notes; however, there are generally limited formal processes for addressing TSMO strategies in contract documents</a:t>
            </a:r>
          </a:p>
          <a:p>
            <a:pPr marL="174708" indent="-174708">
              <a:buFont typeface="Arial" panose="020B0604020202020204" pitchFamily="34" charset="0"/>
              <a:buChar char="•"/>
            </a:pPr>
            <a:r>
              <a:rPr lang="en-US" dirty="0"/>
              <a:t>Traditionally, DOTs have been organized into focused areas, with construction and traffic operations in different divisions or offices, thus limiting interaction and collaboration between these business areas</a:t>
            </a:r>
          </a:p>
          <a:p>
            <a:pPr marL="174708" indent="-174708">
              <a:buFont typeface="Arial" panose="020B0604020202020204" pitchFamily="34" charset="0"/>
              <a:buChar char="•"/>
            </a:pPr>
            <a:r>
              <a:rPr lang="en-US" dirty="0"/>
              <a:t>Without solid data on the costs and benefits of TSMO strategies in construction, it is difficult to make the case for how adding TSMO strategies and technologies can support construction goals</a:t>
            </a:r>
          </a:p>
          <a:p>
            <a:endParaRPr lang="en-US" dirty="0"/>
          </a:p>
          <a:p>
            <a:r>
              <a:rPr lang="en-US" dirty="0"/>
              <a:t>(</a:t>
            </a:r>
            <a:r>
              <a:rPr lang="en-US" i="1" dirty="0"/>
              <a:t>Ask participants if there are others that would impact collaboration.</a:t>
            </a:r>
            <a:r>
              <a:rPr lang="en-US" dirty="0"/>
              <a:t>)</a:t>
            </a:r>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60</a:t>
            </a:fld>
            <a:endParaRPr lang="en-US" dirty="0"/>
          </a:p>
        </p:txBody>
      </p:sp>
    </p:spTree>
    <p:extLst>
      <p:ext uri="{BB962C8B-B14F-4D97-AF65-F5344CB8AC3E}">
        <p14:creationId xmlns:p14="http://schemas.microsoft.com/office/powerpoint/2010/main" val="170575990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Project partnering workshop with contractor, DOT construction personnel, and TSMO staff</a:t>
            </a:r>
          </a:p>
          <a:p>
            <a:pPr marL="174708" indent="-174708">
              <a:buFont typeface="Arial" panose="020B0604020202020204" pitchFamily="34" charset="0"/>
              <a:buChar char="•"/>
            </a:pPr>
            <a:r>
              <a:rPr lang="en-US" dirty="0"/>
              <a:t>Include TSMO requirements in contract documents. These may include plan notes, permitting, or phasing requirements</a:t>
            </a:r>
          </a:p>
          <a:p>
            <a:pPr marL="174708" indent="-174708">
              <a:buFont typeface="Arial" panose="020B0604020202020204" pitchFamily="34" charset="0"/>
              <a:buChar char="•"/>
            </a:pPr>
            <a:r>
              <a:rPr lang="en-US" dirty="0"/>
              <a:t>Regular meetings among</a:t>
            </a:r>
            <a:r>
              <a:rPr lang="en-US" baseline="0" dirty="0"/>
              <a:t> </a:t>
            </a:r>
            <a:r>
              <a:rPr lang="en-US" dirty="0"/>
              <a:t>contractors, project management, and TSMO staff</a:t>
            </a:r>
          </a:p>
          <a:p>
            <a:pPr marL="174708" indent="-174708">
              <a:buFont typeface="Arial" panose="020B0604020202020204" pitchFamily="34" charset="0"/>
              <a:buChar char="•"/>
            </a:pPr>
            <a:r>
              <a:rPr lang="en-US" dirty="0"/>
              <a:t>Coordinate with TMC staff to support active traffic monitoring and management in and around the work zone</a:t>
            </a:r>
          </a:p>
          <a:p>
            <a:pPr marL="174708" indent="-174708">
              <a:buFont typeface="Arial" panose="020B0604020202020204" pitchFamily="34" charset="0"/>
              <a:buChar char="•"/>
            </a:pPr>
            <a:r>
              <a:rPr lang="en-US" dirty="0"/>
              <a:t>Jointly develop policies, processes, and performance standards or goals for work zone traffic management</a:t>
            </a:r>
          </a:p>
          <a:p>
            <a:pPr marL="174708" indent="-174708">
              <a:buFont typeface="Arial" panose="020B0604020202020204" pitchFamily="34" charset="0"/>
              <a:buChar char="•"/>
            </a:pPr>
            <a:r>
              <a:rPr lang="en-US" dirty="0"/>
              <a:t>Standing committees to collaborate on TSMO and construction</a:t>
            </a:r>
          </a:p>
          <a:p>
            <a:pPr marL="640594" lvl="1" indent="-174708">
              <a:buFont typeface="Arial" panose="020B0604020202020204" pitchFamily="34" charset="0"/>
              <a:buChar char="•"/>
            </a:pPr>
            <a:r>
              <a:rPr lang="en-US" dirty="0"/>
              <a:t>This goes beyond individual projects;</a:t>
            </a:r>
            <a:r>
              <a:rPr lang="en-US" baseline="0" dirty="0"/>
              <a:t> this is a s</a:t>
            </a:r>
            <a:r>
              <a:rPr lang="en-US" dirty="0"/>
              <a:t>tatewide committee that sets policy and reviews major construction projects</a:t>
            </a:r>
          </a:p>
          <a:p>
            <a:pPr marL="174708" indent="-174708">
              <a:buFont typeface="Arial" panose="020B0604020202020204" pitchFamily="34" charset="0"/>
              <a:buChar char="•"/>
            </a:pPr>
            <a:r>
              <a:rPr lang="en-US" dirty="0"/>
              <a:t>Assign a designated TSMO liaison on major projects</a:t>
            </a:r>
          </a:p>
          <a:p>
            <a:pPr marL="174708" indent="-174708">
              <a:buFont typeface="Arial" panose="020B0604020202020204" pitchFamily="34" charset="0"/>
              <a:buChar char="•"/>
            </a:pPr>
            <a:r>
              <a:rPr lang="en-US" dirty="0"/>
              <a:t>Jointly participate in project reviews and work zone process reviews</a:t>
            </a:r>
          </a:p>
          <a:p>
            <a:pPr marL="640594" lvl="1" indent="-174708" defTabSz="931774">
              <a:buFont typeface="Arial" panose="020B0604020202020204" pitchFamily="34" charset="0"/>
              <a:buChar char="•"/>
              <a:defRPr/>
            </a:pPr>
            <a:r>
              <a:rPr lang="en-US" dirty="0"/>
              <a:t>Review the process for evaluating traffic issues and develop recommendations</a:t>
            </a:r>
          </a:p>
          <a:p>
            <a:pPr marL="640594" lvl="1" indent="-174708" defTabSz="931774">
              <a:buFont typeface="Arial" panose="020B0604020202020204" pitchFamily="34" charset="0"/>
              <a:buChar char="•"/>
              <a:defRPr/>
            </a:pPr>
            <a:r>
              <a:rPr lang="en-US" dirty="0"/>
              <a:t>Conduct post-project or post-incident reviews and review at key milestones</a:t>
            </a:r>
          </a:p>
          <a:p>
            <a:pPr marL="174708" indent="-174708">
              <a:buFont typeface="Arial" panose="020B0604020202020204" pitchFamily="34" charset="0"/>
              <a:buChar char="•"/>
            </a:pPr>
            <a:r>
              <a:rPr lang="en-US" dirty="0"/>
              <a:t>Document effectiveness of TSMO strategies in advancing construction priorities</a:t>
            </a:r>
          </a:p>
          <a:p>
            <a:pPr marL="174708" indent="-174708">
              <a:buFont typeface="Arial" panose="020B0604020202020204" pitchFamily="34" charset="0"/>
              <a:buChar char="•"/>
            </a:pPr>
            <a:endParaRPr lang="en-US" dirty="0"/>
          </a:p>
          <a:p>
            <a:r>
              <a:rPr lang="en-US" dirty="0"/>
              <a:t>(</a:t>
            </a:r>
            <a:r>
              <a:rPr lang="en-US" i="1" dirty="0"/>
              <a:t>This would be a good place for interactive discussion on other ideas to support collaboration.</a:t>
            </a:r>
            <a:r>
              <a:rPr lang="en-US" dirty="0"/>
              <a:t>)</a:t>
            </a:r>
          </a:p>
          <a:p>
            <a:endParaRPr lang="en-US" dirty="0"/>
          </a:p>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61</a:t>
            </a:fld>
            <a:endParaRPr lang="en-US" dirty="0"/>
          </a:p>
        </p:txBody>
      </p:sp>
    </p:spTree>
    <p:extLst>
      <p:ext uri="{BB962C8B-B14F-4D97-AF65-F5344CB8AC3E}">
        <p14:creationId xmlns:p14="http://schemas.microsoft.com/office/powerpoint/2010/main" val="17543471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62</a:t>
            </a:fld>
            <a:endParaRPr lang="en-US" dirty="0"/>
          </a:p>
        </p:txBody>
      </p:sp>
    </p:spTree>
    <p:extLst>
      <p:ext uri="{BB962C8B-B14F-4D97-AF65-F5344CB8AC3E}">
        <p14:creationId xmlns:p14="http://schemas.microsoft.com/office/powerpoint/2010/main" val="8575242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 opportunities for near-term</a:t>
            </a:r>
            <a:r>
              <a:rPr lang="en-US" baseline="0" dirty="0"/>
              <a:t> collaboration between TSMO and construction staff. These include just starting a conversation or meeting to discuss improving coordination, piloting TSMO strategies on current projects, providing this overview of TSMO to construction personnel, inviting construction staff to TSMO events (and vice versa), and including staff in TIM training or committees. </a:t>
            </a:r>
          </a:p>
          <a:p>
            <a:endParaRPr lang="en-US" baseline="0" dirty="0"/>
          </a:p>
          <a:p>
            <a:pPr marL="174708" indent="-174708">
              <a:buFont typeface="Arial" panose="020B0604020202020204" pitchFamily="34" charset="0"/>
              <a:buChar char="•"/>
            </a:pPr>
            <a:r>
              <a:rPr lang="en-US" dirty="0"/>
              <a:t>Start a conversation between TSMO and construction working groups to gain insights into each other’s responsibilities</a:t>
            </a:r>
          </a:p>
          <a:p>
            <a:pPr marL="174708" indent="-174708">
              <a:buFont typeface="Arial" panose="020B0604020202020204" pitchFamily="34" charset="0"/>
              <a:buChar char="•"/>
            </a:pPr>
            <a:r>
              <a:rPr lang="en-US" dirty="0"/>
              <a:t>Include TSMO staff in construction meetings to gain a better understanding of the issues</a:t>
            </a:r>
          </a:p>
          <a:p>
            <a:pPr marL="174708" indent="-174708">
              <a:buFont typeface="Arial" panose="020B0604020202020204" pitchFamily="34" charset="0"/>
              <a:buChar char="•"/>
            </a:pPr>
            <a:r>
              <a:rPr lang="en-US" dirty="0"/>
              <a:t>Pilot specific TSMO strategies on current projects to demonstrate how these can support agency and construction goals</a:t>
            </a:r>
          </a:p>
          <a:p>
            <a:pPr marL="174708" indent="-174708">
              <a:buFont typeface="Arial" panose="020B0604020202020204" pitchFamily="34" charset="0"/>
              <a:buChar char="•"/>
            </a:pPr>
            <a:r>
              <a:rPr lang="en-US" dirty="0"/>
              <a:t>Provide TSMO overview to construction personnel to demonstrate the benefits of TSMO to construction projects</a:t>
            </a:r>
          </a:p>
          <a:p>
            <a:pPr marL="174708" indent="-174708">
              <a:buFont typeface="Arial" panose="020B0604020202020204" pitchFamily="34" charset="0"/>
              <a:buChar char="•"/>
            </a:pPr>
            <a:r>
              <a:rPr lang="en-US" dirty="0"/>
              <a:t>Invite construction staff to TSMO events and training to share ideas and perspectives</a:t>
            </a:r>
          </a:p>
          <a:p>
            <a:pPr marL="174708" indent="-174708">
              <a:buFont typeface="Arial" panose="020B0604020202020204" pitchFamily="34" charset="0"/>
              <a:buChar char="•"/>
            </a:pPr>
            <a:r>
              <a:rPr lang="en-US" dirty="0"/>
              <a:t>Include construction personnel in TIM training or committees. Traffic incident management includes a broad array of disciplines, and construction personnel can add their perspective and gain and understanding of TIM-related issues</a:t>
            </a:r>
          </a:p>
          <a:p>
            <a:endParaRPr lang="en-US" baseline="0" dirty="0"/>
          </a:p>
          <a:p>
            <a:endParaRPr lang="en-US" baseline="0" dirty="0"/>
          </a:p>
          <a:p>
            <a:r>
              <a:rPr lang="en-US" baseline="0" dirty="0"/>
              <a:t>What other ideas do you have? </a:t>
            </a:r>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63</a:t>
            </a:fld>
            <a:endParaRPr lang="en-US" dirty="0"/>
          </a:p>
        </p:txBody>
      </p:sp>
    </p:spTree>
    <p:extLst>
      <p:ext uri="{BB962C8B-B14F-4D97-AF65-F5344CB8AC3E}">
        <p14:creationId xmlns:p14="http://schemas.microsoft.com/office/powerpoint/2010/main" val="11907666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a:t>
            </a:r>
            <a:r>
              <a:rPr lang="en-US" baseline="0" dirty="0"/>
              <a:t> are also several opportunities for TSMO and construction staff to collaborate in the long term. These include creating a standing committee, integrating TSMO into construction standards and manuals, identifying liaisons, developing a TSMO review process for construction, and monitoring and documenting TSMO strategies for construction. A TSMO review process would help ensure that TSMO strategies were considered in work zones.</a:t>
            </a:r>
          </a:p>
          <a:p>
            <a:endParaRPr lang="en-US" baseline="0" dirty="0"/>
          </a:p>
          <a:p>
            <a:r>
              <a:rPr lang="en-US" baseline="0" dirty="0"/>
              <a:t>What other ideas can you think of?</a:t>
            </a:r>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64</a:t>
            </a:fld>
            <a:endParaRPr lang="en-US" dirty="0"/>
          </a:p>
        </p:txBody>
      </p:sp>
    </p:spTree>
    <p:extLst>
      <p:ext uri="{BB962C8B-B14F-4D97-AF65-F5344CB8AC3E}">
        <p14:creationId xmlns:p14="http://schemas.microsoft.com/office/powerpoint/2010/main" val="189895851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a:t>
            </a:r>
            <a:r>
              <a:rPr lang="en-US" baseline="0" dirty="0"/>
              <a:t> are multiple sources of information that can help with your understanding of TSMO and work zones from FHWA. </a:t>
            </a:r>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65</a:t>
            </a:fld>
            <a:endParaRPr lang="en-US" dirty="0"/>
          </a:p>
        </p:txBody>
      </p:sp>
    </p:spTree>
    <p:extLst>
      <p:ext uri="{BB962C8B-B14F-4D97-AF65-F5344CB8AC3E}">
        <p14:creationId xmlns:p14="http://schemas.microsoft.com/office/powerpoint/2010/main" val="343884271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a:t>
            </a:r>
            <a:r>
              <a:rPr lang="en-US" baseline="0" dirty="0"/>
              <a:t> you participation today. </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66</a:t>
            </a:fld>
            <a:endParaRPr lang="en-US" dirty="0"/>
          </a:p>
        </p:txBody>
      </p:sp>
    </p:spTree>
    <p:extLst>
      <p:ext uri="{BB962C8B-B14F-4D97-AF65-F5344CB8AC3E}">
        <p14:creationId xmlns:p14="http://schemas.microsoft.com/office/powerpoint/2010/main" val="3380812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31774">
              <a:defRPr/>
            </a:pPr>
            <a:r>
              <a:rPr lang="en-US" dirty="0"/>
              <a:t>Construction programs prioritize completing quality projects on time, and within budget. They also value moving people and goods through their work zones safety and efficiently. TSMO can support these aims.</a:t>
            </a:r>
          </a:p>
          <a:p>
            <a:pPr defTabSz="931774">
              <a:defRPr/>
            </a:pPr>
            <a:endParaRPr lang="en-US" dirty="0"/>
          </a:p>
          <a:p>
            <a:r>
              <a:rPr lang="en-US" dirty="0"/>
              <a:t>Through collaboration, TSMO and constructions programs can help improve:</a:t>
            </a:r>
          </a:p>
          <a:p>
            <a:endParaRPr lang="en-US" dirty="0"/>
          </a:p>
          <a:p>
            <a:pPr marL="174708" indent="-174708" defTabSz="931774">
              <a:buFont typeface="Arial" panose="020B0604020202020204" pitchFamily="34" charset="0"/>
              <a:buChar char="•"/>
              <a:defRPr/>
            </a:pPr>
            <a:r>
              <a:rPr lang="en-US" dirty="0"/>
              <a:t>Timeliness, cost effectiveness, and quality of projects.</a:t>
            </a:r>
            <a:r>
              <a:rPr lang="en-US" baseline="0" dirty="0"/>
              <a:t> TSMO strategies support </a:t>
            </a:r>
            <a:r>
              <a:rPr lang="en-US" dirty="0"/>
              <a:t>reduced congestion, enhanced safety, and public information support work zone safety and the ability of the contractor to meet schedule, budget, and quality objectives for a project by reducing work zone conflicts and allowing equipment and personnel access to the work zone.</a:t>
            </a:r>
          </a:p>
          <a:p>
            <a:pPr marL="174708" indent="-174708">
              <a:buFont typeface="Arial" panose="020B0604020202020204" pitchFamily="34" charset="0"/>
              <a:buChar char="•"/>
            </a:pPr>
            <a:r>
              <a:rPr lang="en-US" dirty="0"/>
              <a:t>Safety</a:t>
            </a:r>
            <a:r>
              <a:rPr lang="en-US" baseline="0" dirty="0"/>
              <a:t> of both the traveler and road worker. Many TSMO strategies can help improve safety in and around work zones.</a:t>
            </a:r>
          </a:p>
          <a:p>
            <a:pPr marL="174708" indent="-174708">
              <a:buFont typeface="Arial" panose="020B0604020202020204" pitchFamily="34" charset="0"/>
              <a:buChar char="•"/>
            </a:pPr>
            <a:r>
              <a:rPr lang="en-US" dirty="0"/>
              <a:t>Mobility.</a:t>
            </a:r>
            <a:r>
              <a:rPr lang="en-US" baseline="0" dirty="0"/>
              <a:t> Improving mobility for people and goods is a primary aim of TSMO and an end goal of construction. TSMO supports the efficient and safe movement of people and goods in a work zone.</a:t>
            </a:r>
          </a:p>
          <a:p>
            <a:pPr marL="174708" indent="-174708">
              <a:buFont typeface="Arial" panose="020B0604020202020204" pitchFamily="34" charset="0"/>
              <a:buChar char="•"/>
            </a:pPr>
            <a:r>
              <a:rPr lang="en-US" baseline="0" dirty="0"/>
              <a:t>Public relations. TSMO strategies that disseminate timely and accurate traveler information to the public help maintain positive relationships with the public.</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05D884-5200-4648-B5D5-C23901A5AC21}" type="slidenum">
              <a:rPr lang="en-US" smtClean="0"/>
              <a:t>7</a:t>
            </a:fld>
            <a:endParaRPr lang="en-US"/>
          </a:p>
        </p:txBody>
      </p:sp>
    </p:spTree>
    <p:extLst>
      <p:ext uri="{BB962C8B-B14F-4D97-AF65-F5344CB8AC3E}">
        <p14:creationId xmlns:p14="http://schemas.microsoft.com/office/powerpoint/2010/main" val="3582454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verdana" panose="020B0604030504040204" pitchFamily="34" charset="0"/>
              </a:rPr>
              <a:t>Work zones naturally create a disruption in traffic flow, reducing reliability and increasing the risk to safety. TSMO can minimize this disruption by minimizing safety risks and impacts to reliable travel times. Some of the specific benefits that TSMO can offer to construction are:</a:t>
            </a:r>
          </a:p>
          <a:p>
            <a:pPr marL="174708" indent="-174708">
              <a:buFont typeface="Arial" panose="020B0604020202020204" pitchFamily="34" charset="0"/>
              <a:buChar char="•"/>
            </a:pPr>
            <a:endParaRPr lang="en-US" b="0" i="0" dirty="0">
              <a:solidFill>
                <a:srgbClr val="000000"/>
              </a:solidFill>
              <a:effectLst/>
              <a:latin typeface="verdana" panose="020B0604030504040204" pitchFamily="34" charset="0"/>
            </a:endParaRPr>
          </a:p>
          <a:p>
            <a:pPr marL="174708" indent="-174708">
              <a:buFont typeface="Arial" panose="020B0604020202020204" pitchFamily="34" charset="0"/>
              <a:buChar char="•"/>
            </a:pPr>
            <a:r>
              <a:rPr lang="en-US" b="0" i="0" dirty="0">
                <a:solidFill>
                  <a:srgbClr val="000000"/>
                </a:solidFill>
                <a:effectLst/>
                <a:latin typeface="verdana" panose="020B0604030504040204" pitchFamily="34" charset="0"/>
              </a:rPr>
              <a:t>Work zone TMPs include traffic control, transportation operations, and public information. TSMO offers strategies to support each one of these elements.</a:t>
            </a:r>
          </a:p>
          <a:p>
            <a:pPr marL="174708" indent="-174708" defTabSz="931774">
              <a:buFont typeface="Arial" panose="020B0604020202020204" pitchFamily="34" charset="0"/>
              <a:buChar char="•"/>
              <a:defRPr/>
            </a:pPr>
            <a:r>
              <a:rPr lang="en-US" b="0" i="0" dirty="0">
                <a:solidFill>
                  <a:srgbClr val="000000"/>
                </a:solidFill>
                <a:effectLst/>
                <a:latin typeface="verdana" panose="020B0604030504040204" pitchFamily="34" charset="0"/>
              </a:rPr>
              <a:t>Strategies such as speed monitoring, speed control, and traveler information in a work zone can improve driver awareness, increasing worker safety</a:t>
            </a:r>
          </a:p>
          <a:p>
            <a:pPr marL="174708" indent="-174708" defTabSz="931774">
              <a:buFont typeface="Arial" panose="020B0604020202020204" pitchFamily="34" charset="0"/>
              <a:buChar char="•"/>
              <a:defRPr/>
            </a:pPr>
            <a:r>
              <a:rPr lang="en-US" b="0" i="0" dirty="0">
                <a:solidFill>
                  <a:srgbClr val="000000"/>
                </a:solidFill>
                <a:effectLst/>
                <a:latin typeface="verdana" panose="020B0604030504040204" pitchFamily="34" charset="0"/>
              </a:rPr>
              <a:t>TSMO strategies can increase mobility and safety by smoothing traffic flow and alerting travelers to lane shifts and queues. TSMO strategies can detect current traffic conditions and dynamically adjust to them using real-time traffic control methods, such as queue-warning systems, dynamic lane merge systems, variable speed limits, lane control signs, and real-time traveler information systems, which have proven highly effective in work zones. </a:t>
            </a:r>
          </a:p>
          <a:p>
            <a:pPr marL="174708" indent="-174708">
              <a:buFont typeface="Arial" panose="020B0604020202020204" pitchFamily="34" charset="0"/>
              <a:buChar char="•"/>
            </a:pPr>
            <a:r>
              <a:rPr lang="en-US" b="0" i="0" dirty="0">
                <a:solidFill>
                  <a:srgbClr val="000000"/>
                </a:solidFill>
                <a:effectLst/>
                <a:latin typeface="verdana" panose="020B0604030504040204" pitchFamily="34" charset="0"/>
              </a:rPr>
              <a:t>TSMO strategies can support the delivery of necessary construction materials by mitigating congestion.</a:t>
            </a:r>
          </a:p>
          <a:p>
            <a:pPr marL="174708" indent="-174708" defTabSz="931774">
              <a:buFont typeface="Arial" panose="020B0604020202020204" pitchFamily="34" charset="0"/>
              <a:buChar char="•"/>
              <a:defRPr/>
            </a:pPr>
            <a:r>
              <a:rPr lang="en-US" b="0" i="0" dirty="0">
                <a:solidFill>
                  <a:srgbClr val="000000"/>
                </a:solidFill>
                <a:effectLst/>
                <a:latin typeface="verdana" panose="020B0604030504040204" pitchFamily="34" charset="0"/>
              </a:rPr>
              <a:t>Traffic management centers (TMCs) can remotely monitor construction activity and travel mobility through multiple work zones simultaneously. This allows TMC operators to quickly and efficiently identify and address incidents or other issues</a:t>
            </a:r>
          </a:p>
          <a:p>
            <a:pPr marL="174708" indent="-174708" defTabSz="931774">
              <a:buFont typeface="Arial" panose="020B0604020202020204" pitchFamily="34" charset="0"/>
              <a:buChar char="•"/>
              <a:defRPr/>
            </a:pPr>
            <a:r>
              <a:rPr lang="en-US" b="0" i="0" dirty="0">
                <a:solidFill>
                  <a:srgbClr val="000000"/>
                </a:solidFill>
                <a:effectLst/>
                <a:latin typeface="verdana" panose="020B0604030504040204" pitchFamily="34" charset="0"/>
              </a:rPr>
              <a:t>Traffic incident management (TIM) strategies can provide benefits during construction through expanded motorist assistance patrols, pre-positioned tow and recovery vehicles, and rapid response to incidents near or in the work zone. TIM works to safely and quickly clear incidents and return traffic to its normal flow, reducing congestion and the risks of secondary incidents</a:t>
            </a:r>
          </a:p>
          <a:p>
            <a:pPr marL="174708" indent="-174708" defTabSz="931774">
              <a:buFont typeface="Arial" panose="020B0604020202020204" pitchFamily="34" charset="0"/>
              <a:buChar char="•"/>
              <a:defRPr/>
            </a:pPr>
            <a:r>
              <a:rPr lang="en-US" b="0" i="0" dirty="0">
                <a:solidFill>
                  <a:srgbClr val="000000"/>
                </a:solidFill>
                <a:effectLst/>
                <a:latin typeface="verdana" panose="020B0604030504040204" pitchFamily="34" charset="0"/>
              </a:rPr>
              <a:t>Arterial work zones or freeway projects that impact traffic on arterial roadways can benefit from adjusted signal timing during construction to reduce impacts to automobiles, pedestrians, and bicyclists</a:t>
            </a:r>
          </a:p>
          <a:p>
            <a:pPr marL="174708" indent="-174708" defTabSz="931774">
              <a:buFont typeface="Arial" panose="020B0604020202020204" pitchFamily="34" charset="0"/>
              <a:buChar char="•"/>
              <a:defRPr/>
            </a:pPr>
            <a:r>
              <a:rPr lang="en-US" b="0" i="0" dirty="0">
                <a:solidFill>
                  <a:srgbClr val="000000"/>
                </a:solidFill>
                <a:effectLst/>
                <a:latin typeface="verdana" panose="020B0604030504040204" pitchFamily="34" charset="0"/>
              </a:rPr>
              <a:t>TSMO strategies support accelerated construction methods that reduce construction time. For example, full closures (in one or both directions) can lead to more efficient project delivery while minimizing extended disruptions to the public. TSMO analytical tools can help assess the feasibility of full closure and evaluate alternate routing. TSMO strategies can also manage congestion and access to enable the timely delivery of materials to the project site.</a:t>
            </a:r>
          </a:p>
          <a:p>
            <a:endParaRPr lang="en-US" b="0" i="0" dirty="0">
              <a:solidFill>
                <a:srgbClr val="000000"/>
              </a:solidFill>
              <a:effectLst/>
              <a:latin typeface="verdana" panose="020B0604030504040204" pitchFamily="34" charset="0"/>
            </a:endParaRPr>
          </a:p>
          <a:p>
            <a:r>
              <a:rPr lang="en-US" dirty="0"/>
              <a:t>Although not mentioned on the slide, </a:t>
            </a:r>
            <a:r>
              <a:rPr lang="en-US" dirty="0">
                <a:latin typeface="Segoe UI" panose="020B0502040204020203" pitchFamily="34" charset="0"/>
              </a:rPr>
              <a:t>construction staff often rely on accurate models of congestion and queueing created by work zone or TSMO staff to generate road user costs. These user costs support contract incentives and disincentives for keeping lanes open and early construction completion. </a:t>
            </a:r>
          </a:p>
          <a:p>
            <a:endParaRPr lang="en-US" dirty="0">
              <a:latin typeface="Segoe UI" panose="020B0502040204020203" pitchFamily="34" charset="0"/>
            </a:endParaRPr>
          </a:p>
          <a:p>
            <a:r>
              <a:rPr lang="en-US" dirty="0"/>
              <a:t>Agencies can also incorporate TSMO into emergency relief activities where traffic solutions and debris removal must be quickly coordinated across the system.</a:t>
            </a:r>
          </a:p>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8</a:t>
            </a:fld>
            <a:endParaRPr lang="en-US" dirty="0"/>
          </a:p>
        </p:txBody>
      </p:sp>
    </p:spTree>
    <p:extLst>
      <p:ext uri="{BB962C8B-B14F-4D97-AF65-F5344CB8AC3E}">
        <p14:creationId xmlns:p14="http://schemas.microsoft.com/office/powerpoint/2010/main" val="365008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Construction</a:t>
            </a:r>
            <a:r>
              <a:rPr lang="en-US" baseline="0" dirty="0"/>
              <a:t> practices can also support the TSMO goals of safe, efficient, and reliable movement of people and goods. A few ways to achieve this include</a:t>
            </a:r>
          </a:p>
          <a:p>
            <a:pPr marL="174708" indent="-174708">
              <a:lnSpc>
                <a:spcPct val="110000"/>
              </a:lnSpc>
              <a:buFont typeface="Arial" panose="020B0604020202020204" pitchFamily="34" charset="0"/>
              <a:buChar char="•"/>
            </a:pPr>
            <a:r>
              <a:rPr lang="en-US" dirty="0"/>
              <a:t>Incorporating TSMO infrastructure and systems, such as variable message signs, cameras, fiber-optic cables, in roads and bridges</a:t>
            </a:r>
          </a:p>
          <a:p>
            <a:pPr marL="174708" indent="-174708">
              <a:lnSpc>
                <a:spcPct val="110000"/>
              </a:lnSpc>
              <a:buFont typeface="Arial" panose="020B0604020202020204" pitchFamily="34" charset="0"/>
              <a:buChar char="•"/>
            </a:pPr>
            <a:r>
              <a:rPr lang="en-US" dirty="0"/>
              <a:t>Setting up work zones to facilitate movement of emergency vehicles and quick clearance of incidents</a:t>
            </a:r>
          </a:p>
          <a:p>
            <a:pPr marL="174708" indent="-174708">
              <a:lnSpc>
                <a:spcPct val="110000"/>
              </a:lnSpc>
              <a:buFont typeface="Arial" panose="020B0604020202020204" pitchFamily="34" charset="0"/>
              <a:buChar char="•"/>
            </a:pPr>
            <a:r>
              <a:rPr lang="en-US" dirty="0"/>
              <a:t>Coordinating construction schedules and lane closures with other construction projects that may be in the region or corridor to help reduce overall congestion due to work zones. By coordinating with TSMO staff, construction project managers can help with efforts to disseminate information about work zones out to the public.</a:t>
            </a:r>
          </a:p>
          <a:p>
            <a:pPr marL="174708" indent="-174708">
              <a:lnSpc>
                <a:spcPct val="110000"/>
              </a:lnSpc>
              <a:buFont typeface="Arial" panose="020B0604020202020204" pitchFamily="34" charset="0"/>
              <a:buChar char="•"/>
            </a:pPr>
            <a:r>
              <a:rPr lang="en-US" dirty="0"/>
              <a:t>Alerting traffic management centers and other sources for traveler information of lane closures, speed changes, and worker presence can support managing transportation near and through work zones.</a:t>
            </a:r>
          </a:p>
          <a:p>
            <a:pPr marL="174708" indent="-174708">
              <a:lnSpc>
                <a:spcPct val="110000"/>
              </a:lnSpc>
              <a:buFont typeface="Arial" panose="020B0604020202020204" pitchFamily="34" charset="0"/>
              <a:buChar char="•"/>
            </a:pPr>
            <a:r>
              <a:rPr lang="en-US" dirty="0"/>
              <a:t>Considering delays in work zone planning to a less congested day, week, or month can help optimize travel. </a:t>
            </a:r>
          </a:p>
          <a:p>
            <a:pPr marL="174708" indent="-174708">
              <a:lnSpc>
                <a:spcPct val="110000"/>
              </a:lnSpc>
              <a:buFont typeface="Arial" panose="020B0604020202020204" pitchFamily="34" charset="0"/>
              <a:buChar char="•"/>
            </a:pPr>
            <a:endParaRPr lang="en-US" dirty="0"/>
          </a:p>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05D884-5200-4648-B5D5-C23901A5AC21}" type="slidenum">
              <a:rPr lang="en-US" smtClean="0"/>
              <a:t>9</a:t>
            </a:fld>
            <a:endParaRPr lang="en-US"/>
          </a:p>
        </p:txBody>
      </p:sp>
    </p:spTree>
    <p:extLst>
      <p:ext uri="{BB962C8B-B14F-4D97-AF65-F5344CB8AC3E}">
        <p14:creationId xmlns:p14="http://schemas.microsoft.com/office/powerpoint/2010/main" val="3582454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0D34B-67FC-6843-9EC9-8CFA0A12458B}"/>
              </a:ext>
            </a:extLst>
          </p:cNvPr>
          <p:cNvSpPr>
            <a:spLocks noGrp="1"/>
          </p:cNvSpPr>
          <p:nvPr>
            <p:ph type="ctrTitle"/>
          </p:nvPr>
        </p:nvSpPr>
        <p:spPr>
          <a:xfrm>
            <a:off x="975360" y="1459818"/>
            <a:ext cx="9144000" cy="706440"/>
          </a:xfrm>
          <a:prstGeom prst="rect">
            <a:avLst/>
          </a:prstGeom>
        </p:spPr>
        <p:txBody>
          <a:bodyPr anchor="ctr"/>
          <a:lstStyle>
            <a:lvl1pPr algn="l">
              <a:defRPr sz="4400" b="1">
                <a:solidFill>
                  <a:schemeClr val="accent4">
                    <a:lumMod val="50000"/>
                  </a:schemeClr>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045C3F88-41E4-434A-837B-D8747417C81B}"/>
              </a:ext>
            </a:extLst>
          </p:cNvPr>
          <p:cNvSpPr>
            <a:spLocks noGrp="1"/>
          </p:cNvSpPr>
          <p:nvPr>
            <p:ph type="subTitle" idx="1"/>
          </p:nvPr>
        </p:nvSpPr>
        <p:spPr>
          <a:xfrm>
            <a:off x="975360" y="3856038"/>
            <a:ext cx="4582160"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646523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45C3F88-41E4-434A-837B-D8747417C81B}"/>
              </a:ext>
            </a:extLst>
          </p:cNvPr>
          <p:cNvSpPr>
            <a:spLocks noGrp="1"/>
          </p:cNvSpPr>
          <p:nvPr>
            <p:ph type="subTitle" idx="1"/>
          </p:nvPr>
        </p:nvSpPr>
        <p:spPr>
          <a:xfrm>
            <a:off x="975360" y="3856038"/>
            <a:ext cx="4582160"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2921" y="797194"/>
            <a:ext cx="3508327" cy="408297"/>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75363" y="1664262"/>
            <a:ext cx="10292855" cy="587045"/>
          </a:xfrm>
          <a:prstGeom prst="rect">
            <a:avLst/>
          </a:prstGeom>
        </p:spPr>
      </p:pic>
    </p:spTree>
    <p:extLst>
      <p:ext uri="{BB962C8B-B14F-4D97-AF65-F5344CB8AC3E}">
        <p14:creationId xmlns:p14="http://schemas.microsoft.com/office/powerpoint/2010/main" val="407098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C99432-1CB8-874D-B98A-5380D9120234}"/>
              </a:ext>
            </a:extLst>
          </p:cNvPr>
          <p:cNvSpPr>
            <a:spLocks noGrp="1"/>
          </p:cNvSpPr>
          <p:nvPr>
            <p:ph type="dt" sz="half" idx="10"/>
          </p:nvPr>
        </p:nvSpPr>
        <p:spPr>
          <a:xfrm>
            <a:off x="838200" y="6356350"/>
            <a:ext cx="2743200" cy="365125"/>
          </a:xfrm>
          <a:prstGeom prst="rect">
            <a:avLst/>
          </a:prstGeom>
        </p:spPr>
        <p:txBody>
          <a:bodyPr/>
          <a:lstStyle/>
          <a:p>
            <a:fld id="{64B1E729-E6A1-47B5-B86C-F81EB337C924}" type="datetime1">
              <a:rPr lang="en-US" smtClean="0"/>
              <a:t>9/21/2022</a:t>
            </a:fld>
            <a:endParaRPr lang="en-US"/>
          </a:p>
        </p:txBody>
      </p:sp>
      <p:sp>
        <p:nvSpPr>
          <p:cNvPr id="3" name="Footer Placeholder 2">
            <a:extLst>
              <a:ext uri="{FF2B5EF4-FFF2-40B4-BE49-F238E27FC236}">
                <a16:creationId xmlns:a16="http://schemas.microsoft.com/office/drawing/2014/main" id="{B7FBA460-EC0A-424F-A7AD-1D2C51BAB43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32A7C1D-E6E8-B644-92F1-42A454AE4A3A}"/>
              </a:ext>
            </a:extLst>
          </p:cNvPr>
          <p:cNvSpPr>
            <a:spLocks noGrp="1"/>
          </p:cNvSpPr>
          <p:nvPr>
            <p:ph type="sldNum" sz="quarter" idx="12"/>
          </p:nvPr>
        </p:nvSpPr>
        <p:spPr>
          <a:xfrm>
            <a:off x="8610600" y="6356350"/>
            <a:ext cx="2743200" cy="365125"/>
          </a:xfrm>
          <a:prstGeom prst="rect">
            <a:avLst/>
          </a:prstGeom>
        </p:spPr>
        <p:txBody>
          <a:bodyPr/>
          <a:lstStyle/>
          <a:p>
            <a:fld id="{4BB18753-22B0-A84F-BCF9-E1401F8F93E4}" type="slidenum">
              <a:rPr lang="en-US" smtClean="0"/>
              <a:t>‹#›</a:t>
            </a:fld>
            <a:endParaRPr lang="en-US"/>
          </a:p>
        </p:txBody>
      </p:sp>
    </p:spTree>
    <p:extLst>
      <p:ext uri="{BB962C8B-B14F-4D97-AF65-F5344CB8AC3E}">
        <p14:creationId xmlns:p14="http://schemas.microsoft.com/office/powerpoint/2010/main" val="1759069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64D3E-A214-9149-870C-9E435E3AFB43}"/>
              </a:ext>
            </a:extLst>
          </p:cNvPr>
          <p:cNvSpPr>
            <a:spLocks noGrp="1"/>
          </p:cNvSpPr>
          <p:nvPr>
            <p:ph type="title"/>
          </p:nvPr>
        </p:nvSpPr>
        <p:spPr>
          <a:xfrm>
            <a:off x="984244" y="702561"/>
            <a:ext cx="8997956" cy="504096"/>
          </a:xfrm>
          <a:prstGeom prst="rect">
            <a:avLst/>
          </a:prstGeom>
        </p:spPr>
        <p:txBody>
          <a:bodyPr/>
          <a:lstStyle>
            <a:lvl1pPr>
              <a:defRPr sz="3200"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520DB9A-9E53-F049-BFB3-FA0FB9688243}"/>
              </a:ext>
            </a:extLst>
          </p:cNvPr>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1059EA-0B1A-AE44-AAD4-B2D224C1F881}"/>
              </a:ext>
            </a:extLst>
          </p:cNvPr>
          <p:cNvSpPr>
            <a:spLocks noGrp="1"/>
          </p:cNvSpPr>
          <p:nvPr>
            <p:ph type="dt" sz="half" idx="10"/>
          </p:nvPr>
        </p:nvSpPr>
        <p:spPr/>
        <p:txBody>
          <a:bodyPr/>
          <a:lstStyle/>
          <a:p>
            <a:fld id="{6F873B03-3E0B-4B7B-99E1-A94514538AF8}" type="datetime1">
              <a:rPr lang="en-US" smtClean="0"/>
              <a:t>9/21/2022</a:t>
            </a:fld>
            <a:endParaRPr lang="en-US"/>
          </a:p>
        </p:txBody>
      </p:sp>
      <p:sp>
        <p:nvSpPr>
          <p:cNvPr id="6" name="Slide Number Placeholder 5">
            <a:extLst>
              <a:ext uri="{FF2B5EF4-FFF2-40B4-BE49-F238E27FC236}">
                <a16:creationId xmlns:a16="http://schemas.microsoft.com/office/drawing/2014/main" id="{DA50E46B-07A2-3E46-898A-0F61E41439F6}"/>
              </a:ext>
            </a:extLst>
          </p:cNvPr>
          <p:cNvSpPr>
            <a:spLocks noGrp="1"/>
          </p:cNvSpPr>
          <p:nvPr>
            <p:ph type="sldNum" sz="quarter" idx="12"/>
          </p:nvPr>
        </p:nvSpPr>
        <p:spPr/>
        <p:txBody>
          <a:bodyPr/>
          <a:lstStyle/>
          <a:p>
            <a:fld id="{37D4CC3B-F538-9046-9995-49EE0C980241}" type="slidenum">
              <a:rPr lang="en-US" smtClean="0"/>
              <a:t>‹#›</a:t>
            </a:fld>
            <a:endParaRPr lang="en-US"/>
          </a:p>
        </p:txBody>
      </p:sp>
    </p:spTree>
    <p:extLst>
      <p:ext uri="{BB962C8B-B14F-4D97-AF65-F5344CB8AC3E}">
        <p14:creationId xmlns:p14="http://schemas.microsoft.com/office/powerpoint/2010/main" val="143501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4255B-C643-4941-80E6-B84632AA4E47}"/>
              </a:ext>
            </a:extLst>
          </p:cNvPr>
          <p:cNvSpPr>
            <a:spLocks noGrp="1"/>
          </p:cNvSpPr>
          <p:nvPr>
            <p:ph type="title"/>
          </p:nvPr>
        </p:nvSpPr>
        <p:spPr>
          <a:xfrm>
            <a:off x="831850" y="1709738"/>
            <a:ext cx="10515600" cy="2852737"/>
          </a:xfrm>
          <a:prstGeom prst="rect">
            <a:avLst/>
          </a:prstGeom>
        </p:spPr>
        <p:txBody>
          <a:bodyPr anchor="b"/>
          <a:lstStyle>
            <a:lvl1pPr>
              <a:defRPr sz="4400">
                <a:latin typeface="Arial Black" panose="020B0A040201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EAEF2D48-AF4F-8E4C-ABA0-0AF9D4CAC79D}"/>
              </a:ext>
            </a:extLst>
          </p:cNvPr>
          <p:cNvSpPr>
            <a:spLocks noGrp="1"/>
          </p:cNvSpPr>
          <p:nvPr>
            <p:ph type="body" idx="1"/>
          </p:nvPr>
        </p:nvSpPr>
        <p:spPr>
          <a:xfrm>
            <a:off x="831850" y="4589463"/>
            <a:ext cx="10515600" cy="1500187"/>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3F4D72E-6872-014B-9689-AFD56685E31B}"/>
              </a:ext>
            </a:extLst>
          </p:cNvPr>
          <p:cNvSpPr>
            <a:spLocks noGrp="1"/>
          </p:cNvSpPr>
          <p:nvPr>
            <p:ph type="dt" sz="half" idx="10"/>
          </p:nvPr>
        </p:nvSpPr>
        <p:spPr/>
        <p:txBody>
          <a:bodyPr/>
          <a:lstStyle/>
          <a:p>
            <a:fld id="{45242515-A639-47C6-85FF-3CD226CC0F39}" type="datetime1">
              <a:rPr lang="en-US" smtClean="0"/>
              <a:t>9/21/2022</a:t>
            </a:fld>
            <a:endParaRPr lang="en-US"/>
          </a:p>
        </p:txBody>
      </p:sp>
      <p:sp>
        <p:nvSpPr>
          <p:cNvPr id="6" name="Slide Number Placeholder 5">
            <a:extLst>
              <a:ext uri="{FF2B5EF4-FFF2-40B4-BE49-F238E27FC236}">
                <a16:creationId xmlns:a16="http://schemas.microsoft.com/office/drawing/2014/main" id="{88C0FEF7-64DA-074C-83C9-6AB886E71448}"/>
              </a:ext>
            </a:extLst>
          </p:cNvPr>
          <p:cNvSpPr>
            <a:spLocks noGrp="1"/>
          </p:cNvSpPr>
          <p:nvPr>
            <p:ph type="sldNum" sz="quarter" idx="12"/>
          </p:nvPr>
        </p:nvSpPr>
        <p:spPr/>
        <p:txBody>
          <a:bodyPr/>
          <a:lstStyle/>
          <a:p>
            <a:fld id="{37D4CC3B-F538-9046-9995-49EE0C980241}" type="slidenum">
              <a:rPr lang="en-US" smtClean="0"/>
              <a:t>‹#›</a:t>
            </a:fld>
            <a:endParaRPr lang="en-US"/>
          </a:p>
        </p:txBody>
      </p:sp>
    </p:spTree>
    <p:extLst>
      <p:ext uri="{BB962C8B-B14F-4D97-AF65-F5344CB8AC3E}">
        <p14:creationId xmlns:p14="http://schemas.microsoft.com/office/powerpoint/2010/main" val="42452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1"/>
      </p:bgRef>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3C577E-4C64-BC46-B56A-54291598C90F}"/>
              </a:ext>
            </a:extLst>
          </p:cNvPr>
          <p:cNvSpPr>
            <a:spLocks noGrp="1"/>
          </p:cNvSpPr>
          <p:nvPr>
            <p:ph type="dt" sz="half" idx="10"/>
          </p:nvPr>
        </p:nvSpPr>
        <p:spPr/>
        <p:txBody>
          <a:bodyPr/>
          <a:lstStyle/>
          <a:p>
            <a:fld id="{65D783E3-5443-4FDB-919D-22A6530D72A7}" type="datetime1">
              <a:rPr lang="en-US" smtClean="0"/>
              <a:t>9/21/2022</a:t>
            </a:fld>
            <a:endParaRPr lang="en-US"/>
          </a:p>
        </p:txBody>
      </p:sp>
      <p:sp>
        <p:nvSpPr>
          <p:cNvPr id="4" name="Slide Number Placeholder 3">
            <a:extLst>
              <a:ext uri="{FF2B5EF4-FFF2-40B4-BE49-F238E27FC236}">
                <a16:creationId xmlns:a16="http://schemas.microsoft.com/office/drawing/2014/main" id="{975516CD-6701-C24D-B101-2DFCD7A75D1B}"/>
              </a:ext>
            </a:extLst>
          </p:cNvPr>
          <p:cNvSpPr>
            <a:spLocks noGrp="1"/>
          </p:cNvSpPr>
          <p:nvPr>
            <p:ph type="sldNum" sz="quarter" idx="12"/>
          </p:nvPr>
        </p:nvSpPr>
        <p:spPr/>
        <p:txBody>
          <a:bodyPr/>
          <a:lstStyle/>
          <a:p>
            <a:fld id="{37D4CC3B-F538-9046-9995-49EE0C980241}" type="slidenum">
              <a:rPr lang="en-US" smtClean="0"/>
              <a:t>‹#›</a:t>
            </a:fld>
            <a:endParaRPr lang="en-US"/>
          </a:p>
        </p:txBody>
      </p:sp>
      <p:sp>
        <p:nvSpPr>
          <p:cNvPr id="5" name="Content Placeholder 2">
            <a:extLst>
              <a:ext uri="{FF2B5EF4-FFF2-40B4-BE49-F238E27FC236}">
                <a16:creationId xmlns:a16="http://schemas.microsoft.com/office/drawing/2014/main" id="{B520DB9A-9E53-F049-BFB3-FA0FB9688243}"/>
              </a:ext>
            </a:extLst>
          </p:cNvPr>
          <p:cNvSpPr>
            <a:spLocks noGrp="1"/>
          </p:cNvSpPr>
          <p:nvPr>
            <p:ph idx="1"/>
          </p:nvPr>
        </p:nvSpPr>
        <p:spPr>
          <a:xfrm>
            <a:off x="984244" y="1596941"/>
            <a:ext cx="10369555" cy="4351338"/>
          </a:xfrm>
        </p:spPr>
        <p:txBody>
          <a:bodyPr>
            <a:norm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2338767"/>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0D34B-67FC-6843-9EC9-8CFA0A12458B}"/>
              </a:ext>
            </a:extLst>
          </p:cNvPr>
          <p:cNvSpPr>
            <a:spLocks noGrp="1"/>
          </p:cNvSpPr>
          <p:nvPr>
            <p:ph type="ctrTitle"/>
          </p:nvPr>
        </p:nvSpPr>
        <p:spPr>
          <a:xfrm>
            <a:off x="975360" y="1459818"/>
            <a:ext cx="9144000" cy="706440"/>
          </a:xfrm>
          <a:prstGeom prst="rect">
            <a:avLst/>
          </a:prstGeom>
        </p:spPr>
        <p:txBody>
          <a:bodyPr anchor="ctr"/>
          <a:lstStyle>
            <a:lvl1pPr algn="l">
              <a:defRPr sz="4400" b="1">
                <a:solidFill>
                  <a:schemeClr val="accent4">
                    <a:lumMod val="50000"/>
                  </a:schemeClr>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045C3F88-41E4-434A-837B-D8747417C81B}"/>
              </a:ext>
            </a:extLst>
          </p:cNvPr>
          <p:cNvSpPr>
            <a:spLocks noGrp="1"/>
          </p:cNvSpPr>
          <p:nvPr>
            <p:ph type="subTitle" idx="1"/>
          </p:nvPr>
        </p:nvSpPr>
        <p:spPr>
          <a:xfrm>
            <a:off x="975360" y="3856038"/>
            <a:ext cx="4582160"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888828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45C3F88-41E4-434A-837B-D8747417C81B}"/>
              </a:ext>
            </a:extLst>
          </p:cNvPr>
          <p:cNvSpPr>
            <a:spLocks noGrp="1"/>
          </p:cNvSpPr>
          <p:nvPr>
            <p:ph type="subTitle" idx="1"/>
          </p:nvPr>
        </p:nvSpPr>
        <p:spPr>
          <a:xfrm>
            <a:off x="975360" y="3856038"/>
            <a:ext cx="4582160"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2921" y="797194"/>
            <a:ext cx="3508327" cy="408297"/>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75363" y="1664262"/>
            <a:ext cx="10292855" cy="587045"/>
          </a:xfrm>
          <a:prstGeom prst="rect">
            <a:avLst/>
          </a:prstGeom>
        </p:spPr>
      </p:pic>
    </p:spTree>
    <p:extLst>
      <p:ext uri="{BB962C8B-B14F-4D97-AF65-F5344CB8AC3E}">
        <p14:creationId xmlns:p14="http://schemas.microsoft.com/office/powerpoint/2010/main" val="2961664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C99432-1CB8-874D-B98A-5380D9120234}"/>
              </a:ext>
            </a:extLst>
          </p:cNvPr>
          <p:cNvSpPr>
            <a:spLocks noGrp="1"/>
          </p:cNvSpPr>
          <p:nvPr>
            <p:ph type="dt" sz="half" idx="10"/>
          </p:nvPr>
        </p:nvSpPr>
        <p:spPr>
          <a:xfrm>
            <a:off x="838200" y="6356350"/>
            <a:ext cx="2743200" cy="365125"/>
          </a:xfrm>
          <a:prstGeom prst="rect">
            <a:avLst/>
          </a:prstGeom>
        </p:spPr>
        <p:txBody>
          <a:bodyPr/>
          <a:lstStyle/>
          <a:p>
            <a:fld id="{64B1E729-E6A1-47B5-B86C-F81EB337C924}" type="datetime1">
              <a:rPr lang="en-US" smtClean="0"/>
              <a:t>9/21/2022</a:t>
            </a:fld>
            <a:endParaRPr lang="en-US" dirty="0"/>
          </a:p>
        </p:txBody>
      </p:sp>
      <p:sp>
        <p:nvSpPr>
          <p:cNvPr id="3" name="Footer Placeholder 2">
            <a:extLst>
              <a:ext uri="{FF2B5EF4-FFF2-40B4-BE49-F238E27FC236}">
                <a16:creationId xmlns:a16="http://schemas.microsoft.com/office/drawing/2014/main" id="{B7FBA460-EC0A-424F-A7AD-1D2C51BAB43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32A7C1D-E6E8-B644-92F1-42A454AE4A3A}"/>
              </a:ext>
            </a:extLst>
          </p:cNvPr>
          <p:cNvSpPr>
            <a:spLocks noGrp="1"/>
          </p:cNvSpPr>
          <p:nvPr>
            <p:ph type="sldNum" sz="quarter" idx="12"/>
          </p:nvPr>
        </p:nvSpPr>
        <p:spPr>
          <a:xfrm>
            <a:off x="8610600" y="6356350"/>
            <a:ext cx="2743200" cy="365125"/>
          </a:xfrm>
          <a:prstGeom prst="rect">
            <a:avLst/>
          </a:prstGeom>
        </p:spPr>
        <p:txBody>
          <a:bodyPr/>
          <a:lstStyle/>
          <a:p>
            <a:fld id="{4BB18753-22B0-A84F-BCF9-E1401F8F93E4}" type="slidenum">
              <a:rPr lang="en-US" smtClean="0"/>
              <a:t>‹#›</a:t>
            </a:fld>
            <a:endParaRPr lang="en-US" dirty="0"/>
          </a:p>
        </p:txBody>
      </p:sp>
    </p:spTree>
    <p:extLst>
      <p:ext uri="{BB962C8B-B14F-4D97-AF65-F5344CB8AC3E}">
        <p14:creationId xmlns:p14="http://schemas.microsoft.com/office/powerpoint/2010/main" val="7114654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3.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7.jp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Highway interchange under construction">
            <a:extLst>
              <a:ext uri="{FF2B5EF4-FFF2-40B4-BE49-F238E27FC236}">
                <a16:creationId xmlns:a16="http://schemas.microsoft.com/office/drawing/2014/main" id="{E04E9EB2-1DE1-7040-AA2C-3A625D878735}"/>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520299" y="0"/>
            <a:ext cx="7747902" cy="6858000"/>
          </a:xfrm>
          <a:prstGeom prst="rect">
            <a:avLst/>
          </a:prstGeom>
        </p:spPr>
      </p:pic>
      <p:sp>
        <p:nvSpPr>
          <p:cNvPr id="33" name="Parallelogram 32">
            <a:extLst>
              <a:ext uri="{FF2B5EF4-FFF2-40B4-BE49-F238E27FC236}">
                <a16:creationId xmlns:a16="http://schemas.microsoft.com/office/drawing/2014/main" id="{2D3604D3-43D0-9447-92E6-9D16EC190BA5}"/>
              </a:ext>
            </a:extLst>
          </p:cNvPr>
          <p:cNvSpPr/>
          <p:nvPr userDrawn="1"/>
        </p:nvSpPr>
        <p:spPr>
          <a:xfrm>
            <a:off x="0" y="0"/>
            <a:ext cx="7313899" cy="6858000"/>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A9813AD-66F3-454A-A40D-DFFCF49AE0FE}"/>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84245" y="5961614"/>
            <a:ext cx="1687704" cy="670118"/>
          </a:xfrm>
          <a:prstGeom prst="rect">
            <a:avLst/>
          </a:prstGeom>
        </p:spPr>
      </p:pic>
      <p:sp>
        <p:nvSpPr>
          <p:cNvPr id="9" name="Rectangle 8">
            <a:extLst>
              <a:ext uri="{FF2B5EF4-FFF2-40B4-BE49-F238E27FC236}">
                <a16:creationId xmlns:a16="http://schemas.microsoft.com/office/drawing/2014/main" id="{FFA2DDA6-80EF-9F47-B242-A09ED7C50E7B}"/>
              </a:ext>
            </a:extLst>
          </p:cNvPr>
          <p:cNvSpPr/>
          <p:nvPr userDrawn="1"/>
        </p:nvSpPr>
        <p:spPr>
          <a:xfrm>
            <a:off x="0" y="0"/>
            <a:ext cx="696686" cy="6858000"/>
          </a:xfrm>
          <a:prstGeom prst="rect">
            <a:avLst/>
          </a:prstGeom>
          <a:solidFill>
            <a:srgbClr val="D02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rot="16200000">
            <a:off x="-2574896" y="3236540"/>
            <a:ext cx="6087723" cy="384920"/>
          </a:xfrm>
          <a:prstGeom prst="rect">
            <a:avLst/>
          </a:prstGeom>
        </p:spPr>
      </p:pic>
      <p:sp>
        <p:nvSpPr>
          <p:cNvPr id="13" name="Rectangle 12">
            <a:extLst>
              <a:ext uri="{FF2B5EF4-FFF2-40B4-BE49-F238E27FC236}">
                <a16:creationId xmlns:a16="http://schemas.microsoft.com/office/drawing/2014/main" id="{6AAC7601-4662-CE4C-A4F5-27676A65B01C}"/>
              </a:ext>
            </a:extLst>
          </p:cNvPr>
          <p:cNvSpPr/>
          <p:nvPr userDrawn="1"/>
        </p:nvSpPr>
        <p:spPr>
          <a:xfrm>
            <a:off x="696686" y="1295148"/>
            <a:ext cx="11513939" cy="1393624"/>
          </a:xfrm>
          <a:prstGeom prst="rect">
            <a:avLst/>
          </a:prstGeom>
          <a:gradFill flip="none" rotWithShape="1">
            <a:gsLst>
              <a:gs pos="0">
                <a:srgbClr val="D02800">
                  <a:alpha val="34000"/>
                </a:srgbClr>
              </a:gs>
              <a:gs pos="100000">
                <a:schemeClr val="bg1">
                  <a:alpha val="28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038357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Lst>
  <p:hf hdr="0" ftr="0" dt="0"/>
  <p:txStyles>
    <p:titleStyle>
      <a:lvl1pPr algn="l" defTabSz="914400" rtl="0" eaLnBrk="1" latinLnBrk="0" hangingPunct="1">
        <a:lnSpc>
          <a:spcPct val="90000"/>
        </a:lnSpc>
        <a:spcBef>
          <a:spcPct val="0"/>
        </a:spcBef>
        <a:buNone/>
        <a:defRPr sz="4400" kern="1200">
          <a:ln>
            <a:noFill/>
          </a:ln>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Highway interchange under construction">
            <a:extLst>
              <a:ext uri="{FF2B5EF4-FFF2-40B4-BE49-F238E27FC236}">
                <a16:creationId xmlns:a16="http://schemas.microsoft.com/office/drawing/2014/main" id="{74B3FB9E-AE37-9A4D-AB63-FD7BE715AD39}"/>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10480430" y="406946"/>
            <a:ext cx="1717990" cy="923544"/>
          </a:xfrm>
          <a:prstGeom prst="rect">
            <a:avLst/>
          </a:prstGeom>
        </p:spPr>
      </p:pic>
      <p:sp>
        <p:nvSpPr>
          <p:cNvPr id="8" name="Parallelogram 7">
            <a:extLst>
              <a:ext uri="{FF2B5EF4-FFF2-40B4-BE49-F238E27FC236}">
                <a16:creationId xmlns:a16="http://schemas.microsoft.com/office/drawing/2014/main" id="{FD22B886-9045-C54A-A319-B60CCF20126A}"/>
              </a:ext>
            </a:extLst>
          </p:cNvPr>
          <p:cNvSpPr/>
          <p:nvPr userDrawn="1"/>
        </p:nvSpPr>
        <p:spPr>
          <a:xfrm>
            <a:off x="222617" y="406946"/>
            <a:ext cx="10496183" cy="926486"/>
          </a:xfrm>
          <a:prstGeom prst="parallelogram">
            <a:avLst/>
          </a:prstGeom>
          <a:solidFill>
            <a:srgbClr val="D02800">
              <a:alpha val="2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C266B5E1-7B3A-D145-B5C0-7A442658009E}"/>
              </a:ext>
            </a:extLst>
          </p:cNvPr>
          <p:cNvSpPr>
            <a:spLocks noGrp="1"/>
          </p:cNvSpPr>
          <p:nvPr>
            <p:ph type="body" idx="1"/>
          </p:nvPr>
        </p:nvSpPr>
        <p:spPr>
          <a:xfrm>
            <a:off x="984244" y="1596941"/>
            <a:ext cx="10369555"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CCB42C6-4012-9B47-BE06-9A694A969359}"/>
              </a:ext>
            </a:extLst>
          </p:cNvPr>
          <p:cNvSpPr>
            <a:spLocks noGrp="1"/>
          </p:cNvSpPr>
          <p:nvPr>
            <p:ph type="dt" sz="half" idx="2"/>
          </p:nvPr>
        </p:nvSpPr>
        <p:spPr>
          <a:xfrm>
            <a:off x="4870443" y="6356350"/>
            <a:ext cx="259715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AC790006-EC7C-4A4E-A07D-6823A802F34A}" type="datetime1">
              <a:rPr lang="en-US" smtClean="0"/>
              <a:t>9/21/2022</a:t>
            </a:fld>
            <a:endParaRPr lang="en-US" dirty="0"/>
          </a:p>
        </p:txBody>
      </p:sp>
      <p:sp>
        <p:nvSpPr>
          <p:cNvPr id="6" name="Slide Number Placeholder 5">
            <a:extLst>
              <a:ext uri="{FF2B5EF4-FFF2-40B4-BE49-F238E27FC236}">
                <a16:creationId xmlns:a16="http://schemas.microsoft.com/office/drawing/2014/main" id="{406870AD-C09E-BC40-9830-3F7EF73A1C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D4CC3B-F538-9046-9995-49EE0C980241}" type="slidenum">
              <a:rPr lang="en-US" smtClean="0"/>
              <a:t>‹#›</a:t>
            </a:fld>
            <a:endParaRPr lang="en-US"/>
          </a:p>
        </p:txBody>
      </p:sp>
      <p:sp>
        <p:nvSpPr>
          <p:cNvPr id="7" name="Rectangle 6">
            <a:extLst>
              <a:ext uri="{FF2B5EF4-FFF2-40B4-BE49-F238E27FC236}">
                <a16:creationId xmlns:a16="http://schemas.microsoft.com/office/drawing/2014/main" id="{FFA2DDA6-80EF-9F47-B242-A09ED7C50E7B}"/>
              </a:ext>
            </a:extLst>
          </p:cNvPr>
          <p:cNvSpPr/>
          <p:nvPr userDrawn="1"/>
        </p:nvSpPr>
        <p:spPr>
          <a:xfrm>
            <a:off x="0" y="0"/>
            <a:ext cx="696686" cy="6858000"/>
          </a:xfrm>
          <a:prstGeom prst="rect">
            <a:avLst/>
          </a:prstGeom>
          <a:solidFill>
            <a:srgbClr val="D02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A9813AD-66F3-454A-A40D-DFFCF49AE0FE}"/>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84245" y="5961614"/>
            <a:ext cx="1687704" cy="670118"/>
          </a:xfrm>
          <a:prstGeom prst="rect">
            <a:avLst/>
          </a:prstGeom>
        </p:spPr>
      </p:pic>
      <p:pic>
        <p:nvPicPr>
          <p:cNvPr id="2" name="Picture 1"/>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rot="16200000">
            <a:off x="-2574896" y="3236540"/>
            <a:ext cx="6087723" cy="384920"/>
          </a:xfrm>
          <a:prstGeom prst="rect">
            <a:avLst/>
          </a:prstGeom>
        </p:spPr>
      </p:pic>
    </p:spTree>
    <p:extLst>
      <p:ext uri="{BB962C8B-B14F-4D97-AF65-F5344CB8AC3E}">
        <p14:creationId xmlns:p14="http://schemas.microsoft.com/office/powerpoint/2010/main" val="410001948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Lst>
  <p:hf hdr="0" ftr="0" dt="0"/>
  <p:txStyles>
    <p:titleStyle>
      <a:lvl1pPr algn="l" defTabSz="914400" rtl="0" eaLnBrk="1" latinLnBrk="0" hangingPunct="1">
        <a:lnSpc>
          <a:spcPct val="90000"/>
        </a:lnSpc>
        <a:spcBef>
          <a:spcPct val="0"/>
        </a:spcBef>
        <a:buNone/>
        <a:defRPr lang="en-US" sz="2000" kern="1200" smtClean="0">
          <a:solidFill>
            <a:schemeClr val="tx1"/>
          </a:solidFill>
          <a:effectLst/>
          <a:latin typeface="Roboto Slab" pitchFamily="2" charset="0"/>
          <a:ea typeface="Roboto Slab" pitchFamily="2" charset="0"/>
          <a:cs typeface="+mj-cs"/>
        </a:defRPr>
      </a:lvl1pPr>
    </p:titleStyle>
    <p:bodyStyle>
      <a:lvl1pPr marL="228600" indent="-228600" algn="l" defTabSz="914400" rtl="0" eaLnBrk="1" latinLnBrk="0" hangingPunct="1">
        <a:lnSpc>
          <a:spcPct val="90000"/>
        </a:lnSpc>
        <a:spcBef>
          <a:spcPts val="1000"/>
        </a:spcBef>
        <a:buClr>
          <a:srgbClr val="516A89"/>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516A89"/>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16A89"/>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16A89"/>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16A89"/>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04E9EB2-1DE1-7040-AA2C-3A625D878735}"/>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4511545" y="0"/>
            <a:ext cx="10246658" cy="6858000"/>
          </a:xfrm>
          <a:prstGeom prst="rect">
            <a:avLst/>
          </a:prstGeom>
        </p:spPr>
      </p:pic>
      <p:sp>
        <p:nvSpPr>
          <p:cNvPr id="33" name="Parallelogram 32">
            <a:extLst>
              <a:ext uri="{FF2B5EF4-FFF2-40B4-BE49-F238E27FC236}">
                <a16:creationId xmlns:a16="http://schemas.microsoft.com/office/drawing/2014/main" id="{2D3604D3-43D0-9447-92E6-9D16EC190BA5}"/>
              </a:ext>
            </a:extLst>
          </p:cNvPr>
          <p:cNvSpPr/>
          <p:nvPr userDrawn="1"/>
        </p:nvSpPr>
        <p:spPr>
          <a:xfrm>
            <a:off x="0" y="0"/>
            <a:ext cx="7313899" cy="6858000"/>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9A9813AD-66F3-454A-A40D-DFFCF49AE0FE}"/>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84245" y="5961614"/>
            <a:ext cx="1687704" cy="670118"/>
          </a:xfrm>
          <a:prstGeom prst="rect">
            <a:avLst/>
          </a:prstGeom>
        </p:spPr>
      </p:pic>
      <p:sp>
        <p:nvSpPr>
          <p:cNvPr id="9" name="Rectangle 8">
            <a:extLst>
              <a:ext uri="{FF2B5EF4-FFF2-40B4-BE49-F238E27FC236}">
                <a16:creationId xmlns:a16="http://schemas.microsoft.com/office/drawing/2014/main" id="{FFA2DDA6-80EF-9F47-B242-A09ED7C50E7B}"/>
              </a:ext>
            </a:extLst>
          </p:cNvPr>
          <p:cNvSpPr/>
          <p:nvPr userDrawn="1"/>
        </p:nvSpPr>
        <p:spPr>
          <a:xfrm>
            <a:off x="0" y="0"/>
            <a:ext cx="696686" cy="6858000"/>
          </a:xfrm>
          <a:prstGeom prst="rect">
            <a:avLst/>
          </a:prstGeom>
          <a:solidFill>
            <a:srgbClr val="D02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rot="16200000">
            <a:off x="-2574896" y="3236540"/>
            <a:ext cx="6087723" cy="384920"/>
          </a:xfrm>
          <a:prstGeom prst="rect">
            <a:avLst/>
          </a:prstGeom>
        </p:spPr>
      </p:pic>
      <p:sp>
        <p:nvSpPr>
          <p:cNvPr id="13" name="Rectangle 12">
            <a:extLst>
              <a:ext uri="{FF2B5EF4-FFF2-40B4-BE49-F238E27FC236}">
                <a16:creationId xmlns:a16="http://schemas.microsoft.com/office/drawing/2014/main" id="{6AAC7601-4662-CE4C-A4F5-27676A65B01C}"/>
              </a:ext>
            </a:extLst>
          </p:cNvPr>
          <p:cNvSpPr/>
          <p:nvPr userDrawn="1"/>
        </p:nvSpPr>
        <p:spPr>
          <a:xfrm>
            <a:off x="696686" y="1295148"/>
            <a:ext cx="11513939" cy="1393624"/>
          </a:xfrm>
          <a:prstGeom prst="rect">
            <a:avLst/>
          </a:prstGeom>
          <a:gradFill flip="none" rotWithShape="1">
            <a:gsLst>
              <a:gs pos="0">
                <a:srgbClr val="D02800">
                  <a:alpha val="34000"/>
                </a:srgbClr>
              </a:gs>
              <a:gs pos="100000">
                <a:schemeClr val="bg1">
                  <a:alpha val="28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4813712"/>
      </p:ext>
    </p:extLst>
  </p:cSld>
  <p:clrMap bg1="lt1" tx1="dk1" bg2="lt2" tx2="dk2" accent1="accent1" accent2="accent2" accent3="accent3" accent4="accent4" accent5="accent5" accent6="accent6" hlink="hlink" folHlink="folHlink"/>
  <p:sldLayoutIdLst>
    <p:sldLayoutId id="2147483673" r:id="rId1"/>
    <p:sldLayoutId id="2147483680" r:id="rId2"/>
    <p:sldLayoutId id="2147483679" r:id="rId3"/>
  </p:sldLayoutIdLst>
  <p:hf hdr="0" ftr="0" dt="0"/>
  <p:txStyles>
    <p:titleStyle>
      <a:lvl1pPr algn="l" defTabSz="914400" rtl="0" eaLnBrk="1" latinLnBrk="0" hangingPunct="1">
        <a:lnSpc>
          <a:spcPct val="90000"/>
        </a:lnSpc>
        <a:spcBef>
          <a:spcPct val="0"/>
        </a:spcBef>
        <a:buNone/>
        <a:defRPr sz="4400" kern="1200">
          <a:ln>
            <a:noFill/>
          </a:ln>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ops.fhwa.dot.gov/publications/fhwahop18092/fhwahop18092.pdf"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hyperlink" Target="http://www.geograph.org.uk/photo/2284648"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ops.fhwa.dot.gov/tsmo/"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image" Target="../media/image19.png"/><Relationship Id="rId12"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22.png"/><Relationship Id="rId11" Type="http://schemas.openxmlformats.org/officeDocument/2006/relationships/image" Target="../media/image15.png"/><Relationship Id="rId5" Type="http://schemas.openxmlformats.org/officeDocument/2006/relationships/image" Target="../media/image13.png"/><Relationship Id="rId10" Type="http://schemas.openxmlformats.org/officeDocument/2006/relationships/image" Target="../media/image16.png"/><Relationship Id="rId4" Type="http://schemas.openxmlformats.org/officeDocument/2006/relationships/image" Target="../media/image8.png"/><Relationship Id="rId9" Type="http://schemas.openxmlformats.org/officeDocument/2006/relationships/image" Target="../media/image18.png"/><Relationship Id="rId1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wsdot.wa.gov/about/secretary-transportation/our-strategic-plan"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hyperlink" Target="https://www.codot.gov/about/mission-vision" TargetMode="Externa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ops.fhwa.dot.gov/tsmo" TargetMode="External"/><Relationship Id="rId7" Type="http://schemas.openxmlformats.org/officeDocument/2006/relationships/hyperlink" Target="https://ops.fhwa.dot.gov/publications/fhwahop18092"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hyperlink" Target="https://www.transportationops.org/" TargetMode="External"/><Relationship Id="rId5" Type="http://schemas.openxmlformats.org/officeDocument/2006/relationships/hyperlink" Target="https://ops.fhwa.dot.gov/plan4ops/focus_areas/communicating_tsmo.htm" TargetMode="External"/><Relationship Id="rId4" Type="http://schemas.openxmlformats.org/officeDocument/2006/relationships/hyperlink" Target="https://ops.fhwa.dot.gov/plan4ops"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4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image" Target="../media/image40.svg"/></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2.xml"/><Relationship Id="rId1" Type="http://schemas.openxmlformats.org/officeDocument/2006/relationships/slideLayout" Target="../slideLayouts/slideLayout5.xml"/><Relationship Id="rId5" Type="http://schemas.openxmlformats.org/officeDocument/2006/relationships/image" Target="../media/image45.jpeg"/><Relationship Id="rId4" Type="http://schemas.openxmlformats.org/officeDocument/2006/relationships/hyperlink" Target="https://urldefense.us/v3/__http:/www.iconetraffic.com/maps/icone.aspx__;!!Az_Xe1LHMyBq19w!aRU-_4H0-N7widtzXZGozz2WUnUPC6r2TTjLl1xsy-fIkAE23oojgNt7kAOnqngwMT4w$"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8" Type="http://schemas.openxmlformats.org/officeDocument/2006/relationships/hyperlink" Target="https://ops.fhwa.dot.gov/wz/resources/tmp_factsheet.htm" TargetMode="External"/><Relationship Id="rId3" Type="http://schemas.openxmlformats.org/officeDocument/2006/relationships/hyperlink" Target="https://ops.fhwa.dot.gov/tsmo" TargetMode="External"/><Relationship Id="rId7" Type="http://schemas.openxmlformats.org/officeDocument/2006/relationships/hyperlink" Target="https://ops.fhwa.dot.gov/Wz/its/index.htm" TargetMode="External"/><Relationship Id="rId2" Type="http://schemas.openxmlformats.org/officeDocument/2006/relationships/notesSlide" Target="../notesSlides/notesSlide65.xml"/><Relationship Id="rId1" Type="http://schemas.openxmlformats.org/officeDocument/2006/relationships/slideLayout" Target="../slideLayouts/slideLayout4.xml"/><Relationship Id="rId6" Type="http://schemas.openxmlformats.org/officeDocument/2006/relationships/hyperlink" Target="https://ops.fhwa.dot.gov/Wz/index.asp" TargetMode="External"/><Relationship Id="rId11" Type="http://schemas.openxmlformats.org/officeDocument/2006/relationships/hyperlink" Target="https://www.workzonesafety.org/" TargetMode="External"/><Relationship Id="rId5" Type="http://schemas.openxmlformats.org/officeDocument/2006/relationships/hyperlink" Target="https://ops.fhwa.dot.gov/plan4ops" TargetMode="External"/><Relationship Id="rId10" Type="http://schemas.openxmlformats.org/officeDocument/2006/relationships/hyperlink" Target="https://ops.fhwa.dot.gov/publications/fhwahop14008/index.htm" TargetMode="External"/><Relationship Id="rId4" Type="http://schemas.openxmlformats.org/officeDocument/2006/relationships/hyperlink" Target="https://ops.fhwa.dot.gov/publications/fhwahop18092" TargetMode="External"/><Relationship Id="rId9" Type="http://schemas.openxmlformats.org/officeDocument/2006/relationships/hyperlink" Target="https://ops.fhwa.dot.gov/wz/resources/final_rule/tmp_examples.htm" TargetMode="Externa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5277" y="1633238"/>
            <a:ext cx="6024530" cy="881361"/>
          </a:xfrm>
        </p:spPr>
        <p:txBody>
          <a:bodyPr/>
          <a:lstStyle/>
          <a:p>
            <a:r>
              <a:rPr lang="en-US" sz="4000" dirty="0"/>
              <a:t>Connecting TSMO and Construction </a:t>
            </a:r>
            <a:r>
              <a:rPr kumimoji="0" lang="en-US" sz="800" b="0" i="0" u="none" strike="noStrike" kern="1200" cap="none" spc="0" normalizeH="0" baseline="0" noProof="0" dirty="0">
                <a:ln>
                  <a:noFill/>
                </a:ln>
                <a:solidFill>
                  <a:srgbClr val="F9E3DE"/>
                </a:solidFill>
                <a:effectLst/>
                <a:uLnTx/>
                <a:uFillTx/>
                <a:latin typeface="Arial" panose="020B0604020202020204" pitchFamily="34" charset="0"/>
                <a:ea typeface="+mj-ea"/>
                <a:cs typeface="Arial" panose="020B0604020202020204" pitchFamily="34" charset="0"/>
              </a:rPr>
              <a:t>Executive summary (ES)</a:t>
            </a:r>
            <a:endParaRPr lang="en-US" sz="4000" dirty="0">
              <a:solidFill>
                <a:srgbClr val="F9E3DE"/>
              </a:solidFill>
            </a:endParaRPr>
          </a:p>
        </p:txBody>
      </p:sp>
      <p:sp>
        <p:nvSpPr>
          <p:cNvPr id="3" name="Subtitle 2"/>
          <p:cNvSpPr>
            <a:spLocks noGrp="1"/>
          </p:cNvSpPr>
          <p:nvPr>
            <p:ph type="subTitle" idx="1"/>
          </p:nvPr>
        </p:nvSpPr>
        <p:spPr/>
        <p:txBody>
          <a:bodyPr/>
          <a:lstStyle/>
          <a:p>
            <a:r>
              <a:rPr lang="en-US" sz="1800" dirty="0">
                <a:latin typeface="Arial" panose="020B0604020202020204" pitchFamily="34" charset="0"/>
                <a:cs typeface="Arial" panose="020B0604020202020204" pitchFamily="34" charset="0"/>
              </a:rPr>
              <a:t>Presenter Name</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Date</a:t>
            </a:r>
          </a:p>
        </p:txBody>
      </p:sp>
      <p:sp>
        <p:nvSpPr>
          <p:cNvPr id="4" name="TextBox 3">
            <a:extLst>
              <a:ext uri="{FF2B5EF4-FFF2-40B4-BE49-F238E27FC236}">
                <a16:creationId xmlns:a16="http://schemas.microsoft.com/office/drawing/2014/main" id="{989B38AD-452C-F24E-9B01-D9C8DBF9FE0D}"/>
              </a:ext>
            </a:extLst>
          </p:cNvPr>
          <p:cNvSpPr txBox="1"/>
          <p:nvPr/>
        </p:nvSpPr>
        <p:spPr>
          <a:xfrm>
            <a:off x="845277" y="796943"/>
            <a:ext cx="6825354" cy="461665"/>
          </a:xfrm>
          <a:prstGeom prst="rect">
            <a:avLst/>
          </a:prstGeom>
          <a:noFill/>
        </p:spPr>
        <p:txBody>
          <a:bodyPr wrap="square" rtlCol="0">
            <a:spAutoFit/>
          </a:bodyPr>
          <a:lstStyle/>
          <a:p>
            <a:r>
              <a:rPr lang="en-US" sz="2400" b="1" dirty="0">
                <a:solidFill>
                  <a:schemeClr val="bg1">
                    <a:lumMod val="50000"/>
                  </a:schemeClr>
                </a:solidFill>
                <a:latin typeface="Arial" panose="020B0604020202020204" pitchFamily="34" charset="0"/>
                <a:ea typeface="Roboto" panose="02000000000000000000" pitchFamily="2" charset="0"/>
                <a:cs typeface="Arial" panose="020B0604020202020204" pitchFamily="34" charset="0"/>
              </a:rPr>
              <a:t>CONSTRUCTION</a:t>
            </a:r>
          </a:p>
        </p:txBody>
      </p:sp>
      <p:sp>
        <p:nvSpPr>
          <p:cNvPr id="5" name="TextBox 4">
            <a:extLst>
              <a:ext uri="{FF2B5EF4-FFF2-40B4-BE49-F238E27FC236}">
                <a16:creationId xmlns:a16="http://schemas.microsoft.com/office/drawing/2014/main" id="{B1C9C39F-AC83-262E-B03B-E87D50E44EE6}"/>
              </a:ext>
            </a:extLst>
          </p:cNvPr>
          <p:cNvSpPr txBox="1"/>
          <p:nvPr/>
        </p:nvSpPr>
        <p:spPr>
          <a:xfrm>
            <a:off x="5695846" y="6596792"/>
            <a:ext cx="2872902" cy="253916"/>
          </a:xfrm>
          <a:prstGeom prst="rect">
            <a:avLst/>
          </a:prstGeom>
          <a:noFill/>
        </p:spPr>
        <p:txBody>
          <a:bodyPr wrap="none" rtlCol="0">
            <a:spAutoFit/>
          </a:bodyPr>
          <a:lstStyle/>
          <a:p>
            <a:pPr algn="r"/>
            <a:r>
              <a:rPr lang="en-US" sz="1050" dirty="0"/>
              <a:t>Source: @iStock/Getty Image, Plus </a:t>
            </a:r>
            <a:r>
              <a:rPr lang="en-US" sz="1050" dirty="0" err="1"/>
              <a:t>Tomas_Minas</a:t>
            </a:r>
            <a:endParaRPr lang="en-US" sz="1050" dirty="0"/>
          </a:p>
        </p:txBody>
      </p:sp>
    </p:spTree>
    <p:extLst>
      <p:ext uri="{BB962C8B-B14F-4D97-AF65-F5344CB8AC3E}">
        <p14:creationId xmlns:p14="http://schemas.microsoft.com/office/powerpoint/2010/main" val="3850986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244" y="450513"/>
            <a:ext cx="8997956" cy="504096"/>
          </a:xfrm>
        </p:spPr>
        <p:txBody>
          <a:bodyPr>
            <a:noAutofit/>
          </a:bodyPr>
          <a:lstStyle/>
          <a:p>
            <a:r>
              <a:rPr lang="en-US" dirty="0"/>
              <a:t>Areas for Collaboration Between TSMO and Construction </a:t>
            </a:r>
            <a:r>
              <a:rPr kumimoji="0" lang="en-US" sz="800" b="1" i="0" u="none" strike="noStrike" kern="1200" cap="none" spc="0" normalizeH="0" baseline="0" noProof="0" dirty="0">
                <a:ln>
                  <a:noFill/>
                </a:ln>
                <a:solidFill>
                  <a:srgbClr val="FFCFAF"/>
                </a:solidFill>
                <a:effectLst/>
                <a:uLnTx/>
                <a:uFillTx/>
                <a:latin typeface="Arial" panose="020B0604020202020204" pitchFamily="34" charset="0"/>
                <a:cs typeface="Arial" panose="020B0604020202020204" pitchFamily="34" charset="0"/>
              </a:rPr>
              <a:t>(ES)</a:t>
            </a:r>
            <a:endParaRPr lang="en-US" dirty="0"/>
          </a:p>
        </p:txBody>
      </p:sp>
      <p:sp>
        <p:nvSpPr>
          <p:cNvPr id="7" name="Content Placeholder 6"/>
          <p:cNvSpPr>
            <a:spLocks noGrp="1"/>
          </p:cNvSpPr>
          <p:nvPr>
            <p:ph idx="1"/>
          </p:nvPr>
        </p:nvSpPr>
        <p:spPr/>
        <p:txBody>
          <a:bodyPr>
            <a:noAutofit/>
          </a:bodyPr>
          <a:lstStyle/>
          <a:p>
            <a:pPr>
              <a:lnSpc>
                <a:spcPct val="100000"/>
              </a:lnSpc>
              <a:spcBef>
                <a:spcPts val="600"/>
              </a:spcBef>
            </a:pPr>
            <a:r>
              <a:rPr lang="en-US" dirty="0"/>
              <a:t>Developing transportation management plans for work zones</a:t>
            </a:r>
          </a:p>
          <a:p>
            <a:pPr>
              <a:lnSpc>
                <a:spcPct val="100000"/>
              </a:lnSpc>
              <a:spcBef>
                <a:spcPts val="600"/>
              </a:spcBef>
            </a:pPr>
            <a:r>
              <a:rPr lang="en-US" dirty="0"/>
              <a:t>Implementing transportation management strategies ahead of construction (e.g., dynamic lane use) </a:t>
            </a:r>
          </a:p>
          <a:p>
            <a:pPr>
              <a:lnSpc>
                <a:spcPct val="100000"/>
              </a:lnSpc>
              <a:spcBef>
                <a:spcPts val="600"/>
              </a:spcBef>
            </a:pPr>
            <a:r>
              <a:rPr lang="en-US" dirty="0"/>
              <a:t>Disseminating traveler information</a:t>
            </a:r>
          </a:p>
          <a:p>
            <a:pPr>
              <a:lnSpc>
                <a:spcPct val="100000"/>
              </a:lnSpc>
              <a:spcBef>
                <a:spcPts val="600"/>
              </a:spcBef>
            </a:pPr>
            <a:r>
              <a:rPr lang="en-US" dirty="0"/>
              <a:t>Developing travel demand management programs</a:t>
            </a:r>
          </a:p>
          <a:p>
            <a:pPr>
              <a:lnSpc>
                <a:spcPct val="100000"/>
              </a:lnSpc>
              <a:spcBef>
                <a:spcPts val="600"/>
              </a:spcBef>
            </a:pPr>
            <a:r>
              <a:rPr lang="en-US" dirty="0"/>
              <a:t>Identifying fiber or other communications needs</a:t>
            </a:r>
          </a:p>
          <a:p>
            <a:pPr>
              <a:lnSpc>
                <a:spcPct val="100000"/>
              </a:lnSpc>
              <a:spcBef>
                <a:spcPts val="600"/>
              </a:spcBef>
            </a:pPr>
            <a:r>
              <a:rPr lang="en-US" dirty="0"/>
              <a:t>Coordinating multiple construction projects along a corridor or in a region</a:t>
            </a:r>
          </a:p>
          <a:p>
            <a:pPr>
              <a:lnSpc>
                <a:spcPct val="100000"/>
              </a:lnSpc>
              <a:spcBef>
                <a:spcPts val="600"/>
              </a:spcBef>
            </a:pPr>
            <a:r>
              <a:rPr lang="en-US" dirty="0"/>
              <a:t>Coordinating general and ITS contractors </a:t>
            </a:r>
          </a:p>
          <a:p>
            <a:pPr>
              <a:lnSpc>
                <a:spcPct val="100000"/>
              </a:lnSpc>
              <a:spcBef>
                <a:spcPts val="600"/>
              </a:spcBef>
            </a:pPr>
            <a:endParaRPr lang="en-US" i="1" dirty="0"/>
          </a:p>
          <a:p>
            <a:pPr marL="0" indent="0">
              <a:lnSpc>
                <a:spcPct val="100000"/>
              </a:lnSpc>
              <a:spcBef>
                <a:spcPts val="600"/>
              </a:spcBef>
              <a:buNone/>
            </a:pPr>
            <a:r>
              <a:rPr lang="en-US" i="1" dirty="0"/>
              <a:t>				Any other opportunities?</a:t>
            </a:r>
          </a:p>
        </p:txBody>
      </p:sp>
      <p:sp>
        <p:nvSpPr>
          <p:cNvPr id="5" name="Slide Number Placeholder 4"/>
          <p:cNvSpPr>
            <a:spLocks noGrp="1"/>
          </p:cNvSpPr>
          <p:nvPr>
            <p:ph type="sldNum" sz="quarter" idx="12"/>
          </p:nvPr>
        </p:nvSpPr>
        <p:spPr/>
        <p:txBody>
          <a:bodyPr/>
          <a:lstStyle/>
          <a:p>
            <a:fld id="{964C510D-D580-43A2-9ABD-5D3EEA2F3D97}" type="slidenum">
              <a:rPr lang="en-US" smtClean="0"/>
              <a:t>10</a:t>
            </a:fld>
            <a:endParaRPr lang="en-US" dirty="0"/>
          </a:p>
        </p:txBody>
      </p:sp>
    </p:spTree>
    <p:extLst>
      <p:ext uri="{BB962C8B-B14F-4D97-AF65-F5344CB8AC3E}">
        <p14:creationId xmlns:p14="http://schemas.microsoft.com/office/powerpoint/2010/main" val="1472878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844" y="702561"/>
            <a:ext cx="10369554" cy="504096"/>
          </a:xfrm>
        </p:spPr>
        <p:txBody>
          <a:bodyPr/>
          <a:lstStyle/>
          <a:p>
            <a:r>
              <a:rPr lang="en-US" sz="3000" dirty="0"/>
              <a:t>Next Steps </a:t>
            </a:r>
            <a:r>
              <a:rPr kumimoji="0" lang="en-US" sz="800" b="1" i="0" u="none" strike="noStrike" kern="1200" cap="none" spc="0" normalizeH="0" baseline="0" noProof="0" dirty="0">
                <a:ln>
                  <a:noFill/>
                </a:ln>
                <a:solidFill>
                  <a:srgbClr val="FFCFAF"/>
                </a:solidFill>
                <a:effectLst/>
                <a:uLnTx/>
                <a:uFillTx/>
                <a:latin typeface="Arial" panose="020B0604020202020204" pitchFamily="34" charset="0"/>
                <a:cs typeface="Arial" panose="020B0604020202020204" pitchFamily="34" charset="0"/>
              </a:rPr>
              <a:t>(ES)</a:t>
            </a:r>
            <a:endParaRPr lang="en-US" sz="3000" dirty="0"/>
          </a:p>
        </p:txBody>
      </p:sp>
      <p:sp>
        <p:nvSpPr>
          <p:cNvPr id="5" name="Content Placeholder 4"/>
          <p:cNvSpPr>
            <a:spLocks noGrp="1"/>
          </p:cNvSpPr>
          <p:nvPr>
            <p:ph idx="1"/>
          </p:nvPr>
        </p:nvSpPr>
        <p:spPr>
          <a:xfrm>
            <a:off x="984245" y="1596941"/>
            <a:ext cx="6761262" cy="4351338"/>
          </a:xfrm>
        </p:spPr>
        <p:txBody>
          <a:bodyPr>
            <a:normAutofit fontScale="92500" lnSpcReduction="20000"/>
          </a:bodyPr>
          <a:lstStyle/>
          <a:p>
            <a:pPr lvl="0">
              <a:lnSpc>
                <a:spcPct val="110000"/>
              </a:lnSpc>
              <a:spcBef>
                <a:spcPts val="600"/>
              </a:spcBef>
              <a:spcAft>
                <a:spcPts val="600"/>
              </a:spcAft>
            </a:pPr>
            <a:r>
              <a:rPr lang="en-US" dirty="0"/>
              <a:t>Bring TSMO and construction leaders together within your agency to identify areas of common interest and mutual objectives.</a:t>
            </a:r>
          </a:p>
          <a:p>
            <a:pPr lvl="0">
              <a:lnSpc>
                <a:spcPct val="110000"/>
              </a:lnSpc>
              <a:spcBef>
                <a:spcPts val="600"/>
              </a:spcBef>
              <a:spcAft>
                <a:spcPts val="600"/>
              </a:spcAft>
            </a:pPr>
            <a:r>
              <a:rPr lang="en-US" dirty="0"/>
              <a:t>Find out how TSMO strategies are already supporting construction goals.</a:t>
            </a:r>
          </a:p>
          <a:p>
            <a:pPr lvl="0">
              <a:lnSpc>
                <a:spcPct val="110000"/>
              </a:lnSpc>
              <a:spcBef>
                <a:spcPts val="600"/>
              </a:spcBef>
              <a:spcAft>
                <a:spcPts val="600"/>
              </a:spcAft>
            </a:pPr>
            <a:r>
              <a:rPr lang="en-US" dirty="0"/>
              <a:t>Discuss where TSMO can make an even greater impact on construction goals.</a:t>
            </a:r>
          </a:p>
          <a:p>
            <a:pPr lvl="0">
              <a:lnSpc>
                <a:spcPct val="110000"/>
              </a:lnSpc>
              <a:spcBef>
                <a:spcPts val="600"/>
              </a:spcBef>
              <a:spcAft>
                <a:spcPts val="600"/>
              </a:spcAft>
            </a:pPr>
            <a:r>
              <a:rPr lang="en-US" dirty="0"/>
              <a:t>Begin joint initiatives to improve operations, safety, </a:t>
            </a:r>
            <a:r>
              <a:rPr lang="en-US" b="1" dirty="0"/>
              <a:t>and</a:t>
            </a:r>
            <a:r>
              <a:rPr lang="en-US" dirty="0"/>
              <a:t> construction.</a:t>
            </a:r>
          </a:p>
          <a:p>
            <a:pPr marL="0" indent="0">
              <a:lnSpc>
                <a:spcPct val="110000"/>
              </a:lnSpc>
              <a:spcBef>
                <a:spcPts val="600"/>
              </a:spcBef>
              <a:spcAft>
                <a:spcPts val="600"/>
              </a:spcAft>
              <a:buNone/>
            </a:pPr>
            <a:r>
              <a:rPr lang="en-US" dirty="0"/>
              <a:t>To learn more: </a:t>
            </a:r>
            <a:r>
              <a:rPr lang="en-US" dirty="0">
                <a:solidFill>
                  <a:schemeClr val="accent2">
                    <a:lumMod val="50000"/>
                  </a:schemeClr>
                </a:solidFill>
                <a:hlinkClick r:id="rId3">
                  <a:extLst>
                    <a:ext uri="{A12FA001-AC4F-418D-AE19-62706E023703}">
                      <ahyp:hlinkClr xmlns:ahyp="http://schemas.microsoft.com/office/drawing/2018/hyperlinkcolor" val="tx"/>
                    </a:ext>
                  </a:extLst>
                </a:hlinkClick>
              </a:rPr>
              <a:t>https://ops.fhwa.dot.gov/publications/fhwahop18092/fhwahop18092.pdf</a:t>
            </a:r>
            <a:r>
              <a:rPr lang="en-US" dirty="0">
                <a:solidFill>
                  <a:schemeClr val="accent2">
                    <a:lumMod val="50000"/>
                  </a:schemeClr>
                </a:solidFill>
              </a:rPr>
              <a:t> </a:t>
            </a:r>
          </a:p>
        </p:txBody>
      </p:sp>
      <p:pic>
        <p:nvPicPr>
          <p:cNvPr id="3" name="Picture 2" descr="Fact sheet from FHWA on enhancing transportation by connecting TSMO and construction"/>
          <p:cNvPicPr>
            <a:picLocks noChangeAspect="1"/>
          </p:cNvPicPr>
          <p:nvPr/>
        </p:nvPicPr>
        <p:blipFill>
          <a:blip r:embed="rId4"/>
          <a:stretch>
            <a:fillRect/>
          </a:stretch>
        </p:blipFill>
        <p:spPr>
          <a:xfrm>
            <a:off x="7920317" y="1583438"/>
            <a:ext cx="3576918" cy="4364841"/>
          </a:xfrm>
          <a:prstGeom prst="rect">
            <a:avLst/>
          </a:prstGeom>
          <a:ln>
            <a:solidFill>
              <a:schemeClr val="tx1">
                <a:lumMod val="50000"/>
                <a:lumOff val="50000"/>
              </a:schemeClr>
            </a:solidFill>
          </a:ln>
        </p:spPr>
      </p:pic>
      <p:sp>
        <p:nvSpPr>
          <p:cNvPr id="4" name="TextBox 3">
            <a:extLst>
              <a:ext uri="{FF2B5EF4-FFF2-40B4-BE49-F238E27FC236}">
                <a16:creationId xmlns:a16="http://schemas.microsoft.com/office/drawing/2014/main" id="{D6240495-98C0-C3E3-059F-9DC931177D93}"/>
              </a:ext>
            </a:extLst>
          </p:cNvPr>
          <p:cNvSpPr txBox="1"/>
          <p:nvPr/>
        </p:nvSpPr>
        <p:spPr>
          <a:xfrm>
            <a:off x="10491832" y="5967648"/>
            <a:ext cx="1005403" cy="261610"/>
          </a:xfrm>
          <a:prstGeom prst="rect">
            <a:avLst/>
          </a:prstGeom>
          <a:noFill/>
        </p:spPr>
        <p:txBody>
          <a:bodyPr wrap="none" rtlCol="0">
            <a:spAutoFit/>
          </a:bodyPr>
          <a:lstStyle/>
          <a:p>
            <a:r>
              <a:rPr lang="en-US" sz="1050" dirty="0"/>
              <a:t>Source: FHWA</a:t>
            </a:r>
          </a:p>
        </p:txBody>
      </p:sp>
      <p:sp>
        <p:nvSpPr>
          <p:cNvPr id="6" name="Slide Number Placeholder 3">
            <a:extLst>
              <a:ext uri="{FF2B5EF4-FFF2-40B4-BE49-F238E27FC236}">
                <a16:creationId xmlns:a16="http://schemas.microsoft.com/office/drawing/2014/main" id="{9063BDB8-4B63-43E3-94B1-0B04816E34DC}"/>
              </a:ext>
            </a:extLst>
          </p:cNvPr>
          <p:cNvSpPr>
            <a:spLocks noGrp="1"/>
          </p:cNvSpPr>
          <p:nvPr>
            <p:ph type="sldNum" sz="quarter" idx="12"/>
          </p:nvPr>
        </p:nvSpPr>
        <p:spPr>
          <a:xfrm>
            <a:off x="8610600" y="6356350"/>
            <a:ext cx="2743200" cy="365125"/>
          </a:xfrm>
        </p:spPr>
        <p:txBody>
          <a:bodyPr/>
          <a:lstStyle/>
          <a:p>
            <a:fld id="{37D4CC3B-F538-9046-9995-49EE0C980241}" type="slidenum">
              <a:rPr lang="en-US" smtClean="0"/>
              <a:t>11</a:t>
            </a:fld>
            <a:endParaRPr lang="en-US" dirty="0"/>
          </a:p>
        </p:txBody>
      </p:sp>
    </p:spTree>
    <p:extLst>
      <p:ext uri="{BB962C8B-B14F-4D97-AF65-F5344CB8AC3E}">
        <p14:creationId xmlns:p14="http://schemas.microsoft.com/office/powerpoint/2010/main" val="2853658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B8F8F-FB2B-437C-9192-601CAF68CA38}"/>
              </a:ext>
            </a:extLst>
          </p:cNvPr>
          <p:cNvSpPr>
            <a:spLocks noGrp="1"/>
          </p:cNvSpPr>
          <p:nvPr>
            <p:ph type="title"/>
          </p:nvPr>
        </p:nvSpPr>
        <p:spPr/>
        <p:txBody>
          <a:bodyPr/>
          <a:lstStyle/>
          <a:p>
            <a:r>
              <a:rPr lang="en-US" dirty="0"/>
              <a:t>End of Executive Summary</a:t>
            </a:r>
          </a:p>
        </p:txBody>
      </p:sp>
      <p:sp>
        <p:nvSpPr>
          <p:cNvPr id="4" name="Slide Number Placeholder 3">
            <a:extLst>
              <a:ext uri="{FF2B5EF4-FFF2-40B4-BE49-F238E27FC236}">
                <a16:creationId xmlns:a16="http://schemas.microsoft.com/office/drawing/2014/main" id="{24015FF7-98A5-4621-8DA4-ED660214CB33}"/>
              </a:ext>
            </a:extLst>
          </p:cNvPr>
          <p:cNvSpPr>
            <a:spLocks noGrp="1"/>
          </p:cNvSpPr>
          <p:nvPr>
            <p:ph type="sldNum" sz="quarter" idx="12"/>
          </p:nvPr>
        </p:nvSpPr>
        <p:spPr/>
        <p:txBody>
          <a:bodyPr/>
          <a:lstStyle/>
          <a:p>
            <a:fld id="{37D4CC3B-F538-9046-9995-49EE0C980241}" type="slidenum">
              <a:rPr lang="en-US" smtClean="0"/>
              <a:t>12</a:t>
            </a:fld>
            <a:endParaRPr lang="en-US" dirty="0"/>
          </a:p>
        </p:txBody>
      </p:sp>
    </p:spTree>
    <p:extLst>
      <p:ext uri="{BB962C8B-B14F-4D97-AF65-F5344CB8AC3E}">
        <p14:creationId xmlns:p14="http://schemas.microsoft.com/office/powerpoint/2010/main" val="2838830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CCA065-E47B-4610-86FA-E8BF2887E5A1}"/>
              </a:ext>
            </a:extLst>
          </p:cNvPr>
          <p:cNvSpPr>
            <a:spLocks noGrp="1"/>
          </p:cNvSpPr>
          <p:nvPr>
            <p:ph type="title"/>
          </p:nvPr>
        </p:nvSpPr>
        <p:spPr/>
        <p:txBody>
          <a:bodyPr/>
          <a:lstStyle/>
          <a:p>
            <a:r>
              <a:rPr lang="en-US" dirty="0"/>
              <a:t>Goals of the Presentation</a:t>
            </a:r>
          </a:p>
        </p:txBody>
      </p:sp>
      <p:sp>
        <p:nvSpPr>
          <p:cNvPr id="6" name="Content Placeholder 5">
            <a:extLst>
              <a:ext uri="{FF2B5EF4-FFF2-40B4-BE49-F238E27FC236}">
                <a16:creationId xmlns:a16="http://schemas.microsoft.com/office/drawing/2014/main" id="{C8A34912-A779-4155-BAA0-390C389929BB}"/>
              </a:ext>
            </a:extLst>
          </p:cNvPr>
          <p:cNvSpPr>
            <a:spLocks noGrp="1"/>
          </p:cNvSpPr>
          <p:nvPr>
            <p:ph idx="1"/>
          </p:nvPr>
        </p:nvSpPr>
        <p:spPr/>
        <p:txBody>
          <a:bodyPr/>
          <a:lstStyle/>
          <a:p>
            <a:pPr>
              <a:lnSpc>
                <a:spcPct val="100000"/>
              </a:lnSpc>
              <a:spcBef>
                <a:spcPts val="1200"/>
              </a:spcBef>
              <a:spcAft>
                <a:spcPts val="1200"/>
              </a:spcAft>
            </a:pPr>
            <a:r>
              <a:rPr lang="en-US" sz="2800" dirty="0"/>
              <a:t>Increase awareness and understanding of TSMO</a:t>
            </a:r>
          </a:p>
          <a:p>
            <a:pPr>
              <a:lnSpc>
                <a:spcPct val="100000"/>
              </a:lnSpc>
              <a:spcBef>
                <a:spcPts val="1200"/>
              </a:spcBef>
              <a:spcAft>
                <a:spcPts val="1200"/>
              </a:spcAft>
            </a:pPr>
            <a:r>
              <a:rPr lang="en-US" sz="2800" dirty="0"/>
              <a:t>Explore ways TSMO and construction can support each other</a:t>
            </a:r>
          </a:p>
          <a:p>
            <a:pPr>
              <a:lnSpc>
                <a:spcPct val="100000"/>
              </a:lnSpc>
              <a:spcBef>
                <a:spcPts val="1200"/>
              </a:spcBef>
              <a:spcAft>
                <a:spcPts val="1200"/>
              </a:spcAft>
            </a:pPr>
            <a:r>
              <a:rPr lang="en-US" sz="2800" dirty="0"/>
              <a:t>Provide examples of coordination between TSMO and construction</a:t>
            </a:r>
          </a:p>
          <a:p>
            <a:pPr>
              <a:lnSpc>
                <a:spcPct val="100000"/>
              </a:lnSpc>
              <a:spcBef>
                <a:spcPts val="1200"/>
              </a:spcBef>
              <a:spcAft>
                <a:spcPts val="1200"/>
              </a:spcAft>
            </a:pPr>
            <a:r>
              <a:rPr lang="en-US" sz="2800" dirty="0"/>
              <a:t>Discuss opportunities to enhance collaboration between TSMO and construction personnel</a:t>
            </a:r>
          </a:p>
          <a:p>
            <a:endParaRPr lang="en-US" dirty="0"/>
          </a:p>
          <a:p>
            <a:endParaRPr lang="en-US" dirty="0"/>
          </a:p>
        </p:txBody>
      </p:sp>
      <p:sp>
        <p:nvSpPr>
          <p:cNvPr id="4" name="Slide Number Placeholder 3">
            <a:extLst>
              <a:ext uri="{FF2B5EF4-FFF2-40B4-BE49-F238E27FC236}">
                <a16:creationId xmlns:a16="http://schemas.microsoft.com/office/drawing/2014/main" id="{D1057D2D-619E-4511-83BF-14FB2EDB4979}"/>
              </a:ext>
            </a:extLst>
          </p:cNvPr>
          <p:cNvSpPr>
            <a:spLocks noGrp="1"/>
          </p:cNvSpPr>
          <p:nvPr>
            <p:ph type="sldNum" sz="quarter" idx="12"/>
          </p:nvPr>
        </p:nvSpPr>
        <p:spPr/>
        <p:txBody>
          <a:bodyPr/>
          <a:lstStyle/>
          <a:p>
            <a:fld id="{37D4CC3B-F538-9046-9995-49EE0C980241}" type="slidenum">
              <a:rPr lang="en-US" smtClean="0"/>
              <a:t>13</a:t>
            </a:fld>
            <a:endParaRPr lang="en-US" dirty="0"/>
          </a:p>
        </p:txBody>
      </p:sp>
    </p:spTree>
    <p:extLst>
      <p:ext uri="{BB962C8B-B14F-4D97-AF65-F5344CB8AC3E}">
        <p14:creationId xmlns:p14="http://schemas.microsoft.com/office/powerpoint/2010/main" val="2531493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lstStyle/>
          <a:p>
            <a:r>
              <a:rPr lang="en-US" dirty="0"/>
              <a:t>Presentation Overview</a:t>
            </a:r>
          </a:p>
        </p:txBody>
      </p:sp>
      <p:sp>
        <p:nvSpPr>
          <p:cNvPr id="21" name="Content Placeholder 20"/>
          <p:cNvSpPr>
            <a:spLocks noGrp="1"/>
          </p:cNvSpPr>
          <p:nvPr>
            <p:ph idx="1"/>
          </p:nvPr>
        </p:nvSpPr>
        <p:spPr/>
        <p:txBody>
          <a:bodyPr>
            <a:normAutofit/>
          </a:bodyPr>
          <a:lstStyle/>
          <a:p>
            <a:pPr lvl="0">
              <a:lnSpc>
                <a:spcPct val="100000"/>
              </a:lnSpc>
              <a:spcBef>
                <a:spcPts val="1200"/>
              </a:spcBef>
              <a:spcAft>
                <a:spcPts val="1200"/>
              </a:spcAft>
            </a:pPr>
            <a:r>
              <a:rPr lang="en-US" sz="3200" dirty="0"/>
              <a:t>What is TSMO?</a:t>
            </a:r>
          </a:p>
          <a:p>
            <a:pPr lvl="0">
              <a:lnSpc>
                <a:spcPct val="100000"/>
              </a:lnSpc>
              <a:spcBef>
                <a:spcPts val="1200"/>
              </a:spcBef>
              <a:spcAft>
                <a:spcPts val="1200"/>
              </a:spcAft>
            </a:pPr>
            <a:r>
              <a:rPr lang="en-US" sz="3200" dirty="0"/>
              <a:t>Connecting TSMO and construction overview</a:t>
            </a:r>
          </a:p>
          <a:p>
            <a:pPr lvl="0">
              <a:lnSpc>
                <a:spcPct val="100000"/>
              </a:lnSpc>
              <a:spcBef>
                <a:spcPts val="1200"/>
              </a:spcBef>
              <a:spcAft>
                <a:spcPts val="1200"/>
              </a:spcAft>
            </a:pPr>
            <a:r>
              <a:rPr lang="en-US" sz="3200" dirty="0"/>
              <a:t>Examples of connecting TSMO and construction</a:t>
            </a:r>
          </a:p>
          <a:p>
            <a:pPr lvl="0">
              <a:lnSpc>
                <a:spcPct val="100000"/>
              </a:lnSpc>
              <a:spcBef>
                <a:spcPts val="1200"/>
              </a:spcBef>
              <a:spcAft>
                <a:spcPts val="1200"/>
              </a:spcAft>
            </a:pPr>
            <a:r>
              <a:rPr lang="en-US" sz="3200" dirty="0"/>
              <a:t>Overcoming challenges to collaboration</a:t>
            </a:r>
          </a:p>
          <a:p>
            <a:pPr lvl="0">
              <a:lnSpc>
                <a:spcPct val="100000"/>
              </a:lnSpc>
              <a:spcBef>
                <a:spcPts val="1200"/>
              </a:spcBef>
              <a:spcAft>
                <a:spcPts val="1200"/>
              </a:spcAft>
            </a:pPr>
            <a:r>
              <a:rPr lang="en-US" sz="3200" dirty="0"/>
              <a:t>Next steps</a:t>
            </a:r>
          </a:p>
        </p:txBody>
      </p:sp>
      <p:sp>
        <p:nvSpPr>
          <p:cNvPr id="16" name="Slide Number Placeholder 15"/>
          <p:cNvSpPr>
            <a:spLocks noGrp="1"/>
          </p:cNvSpPr>
          <p:nvPr>
            <p:ph type="sldNum" sz="quarter" idx="12"/>
          </p:nvPr>
        </p:nvSpPr>
        <p:spPr/>
        <p:txBody>
          <a:bodyPr/>
          <a:lstStyle/>
          <a:p>
            <a:fld id="{37D4CC3B-F538-9046-9995-49EE0C980241}" type="slidenum">
              <a:rPr lang="en-US" smtClean="0"/>
              <a:pPr/>
              <a:t>14</a:t>
            </a:fld>
            <a:endParaRPr lang="en-US" dirty="0"/>
          </a:p>
        </p:txBody>
      </p:sp>
    </p:spTree>
    <p:extLst>
      <p:ext uri="{BB962C8B-B14F-4D97-AF65-F5344CB8AC3E}">
        <p14:creationId xmlns:p14="http://schemas.microsoft.com/office/powerpoint/2010/main" val="3213362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E6ABA3-5CF2-43A1-A43C-0CC3885EA78B}"/>
              </a:ext>
            </a:extLst>
          </p:cNvPr>
          <p:cNvSpPr>
            <a:spLocks noGrp="1"/>
          </p:cNvSpPr>
          <p:nvPr>
            <p:ph type="title"/>
          </p:nvPr>
        </p:nvSpPr>
        <p:spPr/>
        <p:txBody>
          <a:bodyPr/>
          <a:lstStyle/>
          <a:p>
            <a:r>
              <a:rPr lang="en-US" dirty="0"/>
              <a:t>TSMO Can Support Construction Goals</a:t>
            </a:r>
          </a:p>
        </p:txBody>
      </p:sp>
      <p:sp>
        <p:nvSpPr>
          <p:cNvPr id="6" name="Content Placeholder 5">
            <a:extLst>
              <a:ext uri="{FF2B5EF4-FFF2-40B4-BE49-F238E27FC236}">
                <a16:creationId xmlns:a16="http://schemas.microsoft.com/office/drawing/2014/main" id="{258F379D-B1E8-4D55-A286-078BC31FAC56}"/>
              </a:ext>
            </a:extLst>
          </p:cNvPr>
          <p:cNvSpPr>
            <a:spLocks noGrp="1"/>
          </p:cNvSpPr>
          <p:nvPr>
            <p:ph idx="1"/>
          </p:nvPr>
        </p:nvSpPr>
        <p:spPr/>
        <p:txBody>
          <a:bodyPr>
            <a:normAutofit/>
          </a:bodyPr>
          <a:lstStyle/>
          <a:p>
            <a:r>
              <a:rPr lang="en-US" sz="2800" dirty="0"/>
              <a:t>On-schedule projects</a:t>
            </a:r>
          </a:p>
          <a:p>
            <a:r>
              <a:rPr lang="en-US" sz="2800" dirty="0"/>
              <a:t>Cost effective/on-budget projects</a:t>
            </a:r>
          </a:p>
          <a:p>
            <a:r>
              <a:rPr lang="en-US" sz="2800" dirty="0"/>
              <a:t>Quality</a:t>
            </a:r>
          </a:p>
          <a:p>
            <a:r>
              <a:rPr lang="en-US" sz="2800" dirty="0"/>
              <a:t>Work zone safety</a:t>
            </a:r>
          </a:p>
          <a:p>
            <a:r>
              <a:rPr lang="en-US" sz="2800" dirty="0"/>
              <a:t>Work zone mobility</a:t>
            </a:r>
          </a:p>
          <a:p>
            <a:r>
              <a:rPr lang="en-US" sz="2800" dirty="0"/>
              <a:t>Public relations and information</a:t>
            </a:r>
          </a:p>
        </p:txBody>
      </p:sp>
      <p:pic>
        <p:nvPicPr>
          <p:cNvPr id="7" name="Picture 6" descr="Roadway under construction">
            <a:extLst>
              <a:ext uri="{FF2B5EF4-FFF2-40B4-BE49-F238E27FC236}">
                <a16:creationId xmlns:a16="http://schemas.microsoft.com/office/drawing/2014/main" id="{F0C2F0D5-923D-44E1-B9B5-09C55C45C12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766560" y="1352193"/>
            <a:ext cx="4107942" cy="5477256"/>
          </a:xfrm>
          <a:prstGeom prst="rect">
            <a:avLst/>
          </a:prstGeom>
        </p:spPr>
      </p:pic>
      <p:sp>
        <p:nvSpPr>
          <p:cNvPr id="2" name="TextBox 1">
            <a:extLst>
              <a:ext uri="{FF2B5EF4-FFF2-40B4-BE49-F238E27FC236}">
                <a16:creationId xmlns:a16="http://schemas.microsoft.com/office/drawing/2014/main" id="{06C1F169-83B1-CC72-E761-BE4A3C9907A4}"/>
              </a:ext>
            </a:extLst>
          </p:cNvPr>
          <p:cNvSpPr txBox="1"/>
          <p:nvPr/>
        </p:nvSpPr>
        <p:spPr>
          <a:xfrm>
            <a:off x="9568180" y="6487204"/>
            <a:ext cx="1219052" cy="307777"/>
          </a:xfrm>
          <a:prstGeom prst="rect">
            <a:avLst/>
          </a:prstGeom>
          <a:noFill/>
        </p:spPr>
        <p:txBody>
          <a:bodyPr wrap="none" rtlCol="0">
            <a:spAutoFit/>
          </a:bodyPr>
          <a:lstStyle/>
          <a:p>
            <a:r>
              <a:rPr lang="en-US" sz="1400" dirty="0">
                <a:solidFill>
                  <a:schemeClr val="bg1"/>
                </a:solidFill>
              </a:rPr>
              <a:t>Source: FHWA</a:t>
            </a:r>
          </a:p>
        </p:txBody>
      </p:sp>
      <p:sp>
        <p:nvSpPr>
          <p:cNvPr id="4" name="Slide Number Placeholder 3">
            <a:extLst>
              <a:ext uri="{FF2B5EF4-FFF2-40B4-BE49-F238E27FC236}">
                <a16:creationId xmlns:a16="http://schemas.microsoft.com/office/drawing/2014/main" id="{79757874-49BA-427F-8A41-7E2A677E7345}"/>
              </a:ext>
            </a:extLst>
          </p:cNvPr>
          <p:cNvSpPr>
            <a:spLocks noGrp="1"/>
          </p:cNvSpPr>
          <p:nvPr>
            <p:ph type="sldNum" sz="quarter" idx="12"/>
          </p:nvPr>
        </p:nvSpPr>
        <p:spPr/>
        <p:txBody>
          <a:bodyPr/>
          <a:lstStyle/>
          <a:p>
            <a:fld id="{37D4CC3B-F538-9046-9995-49EE0C980241}" type="slidenum">
              <a:rPr lang="en-US" smtClean="0"/>
              <a:t>15</a:t>
            </a:fld>
            <a:endParaRPr lang="en-US" dirty="0"/>
          </a:p>
        </p:txBody>
      </p:sp>
    </p:spTree>
    <p:extLst>
      <p:ext uri="{BB962C8B-B14F-4D97-AF65-F5344CB8AC3E}">
        <p14:creationId xmlns:p14="http://schemas.microsoft.com/office/powerpoint/2010/main" val="1683695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C69CA-6E28-43B9-8C03-D6A9E3547EE1}"/>
              </a:ext>
            </a:extLst>
          </p:cNvPr>
          <p:cNvSpPr>
            <a:spLocks noGrp="1"/>
          </p:cNvSpPr>
          <p:nvPr>
            <p:ph type="title"/>
          </p:nvPr>
        </p:nvSpPr>
        <p:spPr/>
        <p:txBody>
          <a:bodyPr/>
          <a:lstStyle/>
          <a:p>
            <a:r>
              <a:rPr lang="en-US" dirty="0"/>
              <a:t>What is TSMO?</a:t>
            </a:r>
          </a:p>
        </p:txBody>
      </p:sp>
      <p:sp>
        <p:nvSpPr>
          <p:cNvPr id="4" name="Slide Number Placeholder 3">
            <a:extLst>
              <a:ext uri="{FF2B5EF4-FFF2-40B4-BE49-F238E27FC236}">
                <a16:creationId xmlns:a16="http://schemas.microsoft.com/office/drawing/2014/main" id="{DE05C94E-F6DE-49CC-868B-370D81D35A06}"/>
              </a:ext>
            </a:extLst>
          </p:cNvPr>
          <p:cNvSpPr>
            <a:spLocks noGrp="1"/>
          </p:cNvSpPr>
          <p:nvPr>
            <p:ph type="sldNum" sz="quarter" idx="12"/>
          </p:nvPr>
        </p:nvSpPr>
        <p:spPr/>
        <p:txBody>
          <a:bodyPr/>
          <a:lstStyle/>
          <a:p>
            <a:fld id="{37D4CC3B-F538-9046-9995-49EE0C980241}" type="slidenum">
              <a:rPr lang="en-US" smtClean="0"/>
              <a:t>16</a:t>
            </a:fld>
            <a:endParaRPr lang="en-US" dirty="0"/>
          </a:p>
        </p:txBody>
      </p:sp>
    </p:spTree>
    <p:extLst>
      <p:ext uri="{BB962C8B-B14F-4D97-AF65-F5344CB8AC3E}">
        <p14:creationId xmlns:p14="http://schemas.microsoft.com/office/powerpoint/2010/main" val="2644114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of TSMO</a:t>
            </a:r>
          </a:p>
        </p:txBody>
      </p:sp>
      <p:sp>
        <p:nvSpPr>
          <p:cNvPr id="5" name="Content Placeholder 2"/>
          <p:cNvSpPr>
            <a:spLocks noGrp="1"/>
          </p:cNvSpPr>
          <p:nvPr>
            <p:ph idx="1"/>
          </p:nvPr>
        </p:nvSpPr>
        <p:spPr>
          <a:xfrm>
            <a:off x="984244" y="1596941"/>
            <a:ext cx="10369555" cy="2578819"/>
          </a:xfrm>
        </p:spPr>
        <p:txBody>
          <a:bodyPr>
            <a:noAutofit/>
          </a:bodyPr>
          <a:lstStyle/>
          <a:p>
            <a:pPr marL="0" indent="0">
              <a:lnSpc>
                <a:spcPct val="100000"/>
              </a:lnSpc>
              <a:buNone/>
            </a:pPr>
            <a:r>
              <a:rPr lang="en-US" sz="2800" dirty="0"/>
              <a:t>Integrated [set of] strategies to optimize the performance of existing infrastructure through implementation multimodal and intermodal, cross-jurisdictional systems, services, and projects designed to preserve capacity and improve security, safety, and reliability of the transportation system.*</a:t>
            </a:r>
          </a:p>
        </p:txBody>
      </p:sp>
      <p:sp>
        <p:nvSpPr>
          <p:cNvPr id="8" name="TextBox 7"/>
          <p:cNvSpPr txBox="1"/>
          <p:nvPr/>
        </p:nvSpPr>
        <p:spPr>
          <a:xfrm>
            <a:off x="984244" y="4817494"/>
            <a:ext cx="9904206"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 Title 23 of the U.S. Code § 101 (a)(30)(A) and FHWA website: </a:t>
            </a:r>
            <a:r>
              <a:rPr lang="en-US" sz="1600" dirty="0">
                <a:solidFill>
                  <a:schemeClr val="accent2">
                    <a:lumMod val="50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https://ops.fhwa.dot.gov/tsmo/</a:t>
            </a:r>
            <a:r>
              <a:rPr lang="en-US" sz="1600" dirty="0">
                <a:solidFill>
                  <a:schemeClr val="accent2">
                    <a:lumMod val="50000"/>
                  </a:schemeClr>
                </a:solidFill>
                <a:latin typeface="Arial" panose="020B0604020202020204" pitchFamily="34" charset="0"/>
                <a:cs typeface="Arial" panose="020B0604020202020204" pitchFamily="34" charset="0"/>
              </a:rPr>
              <a:t>  </a:t>
            </a:r>
          </a:p>
        </p:txBody>
      </p:sp>
      <p:sp>
        <p:nvSpPr>
          <p:cNvPr id="3" name="Slide Number Placeholder 2"/>
          <p:cNvSpPr>
            <a:spLocks noGrp="1"/>
          </p:cNvSpPr>
          <p:nvPr>
            <p:ph type="sldNum" sz="quarter" idx="12"/>
          </p:nvPr>
        </p:nvSpPr>
        <p:spPr/>
        <p:txBody>
          <a:bodyPr/>
          <a:lstStyle/>
          <a:p>
            <a:fld id="{37D4CC3B-F538-9046-9995-49EE0C980241}" type="slidenum">
              <a:rPr lang="en-US" smtClean="0"/>
              <a:pPr/>
              <a:t>17</a:t>
            </a:fld>
            <a:endParaRPr lang="en-US" dirty="0"/>
          </a:p>
        </p:txBody>
      </p:sp>
    </p:spTree>
    <p:extLst>
      <p:ext uri="{BB962C8B-B14F-4D97-AF65-F5344CB8AC3E}">
        <p14:creationId xmlns:p14="http://schemas.microsoft.com/office/powerpoint/2010/main" val="461762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984244" y="405625"/>
            <a:ext cx="8997956" cy="504096"/>
          </a:xfrm>
        </p:spPr>
        <p:txBody>
          <a:bodyPr/>
          <a:lstStyle/>
          <a:p>
            <a:r>
              <a:rPr lang="en-US" dirty="0"/>
              <a:t>Characteristics of Transportation Systems Management and Operations (TSMO)</a:t>
            </a:r>
          </a:p>
        </p:txBody>
      </p:sp>
      <p:sp>
        <p:nvSpPr>
          <p:cNvPr id="3" name="Content Placeholder 2"/>
          <p:cNvSpPr>
            <a:spLocks noGrp="1"/>
          </p:cNvSpPr>
          <p:nvPr>
            <p:ph idx="1"/>
          </p:nvPr>
        </p:nvSpPr>
        <p:spPr/>
        <p:txBody>
          <a:bodyPr/>
          <a:lstStyle/>
          <a:p>
            <a:pPr>
              <a:lnSpc>
                <a:spcPct val="120000"/>
              </a:lnSpc>
            </a:pPr>
            <a:r>
              <a:rPr lang="en-US" dirty="0"/>
              <a:t>Offers an integrated set of strategies to optimize operational performance of the existing transportation system</a:t>
            </a:r>
          </a:p>
          <a:p>
            <a:pPr>
              <a:lnSpc>
                <a:spcPct val="120000"/>
              </a:lnSpc>
            </a:pPr>
            <a:r>
              <a:rPr lang="en-US" dirty="0"/>
              <a:t>Approaches performance from a systems perspective:</a:t>
            </a:r>
          </a:p>
          <a:p>
            <a:pPr lvl="1">
              <a:lnSpc>
                <a:spcPct val="120000"/>
              </a:lnSpc>
            </a:pPr>
            <a:r>
              <a:rPr lang="en-US" dirty="0"/>
              <a:t>Spans corridors, facilities, jurisdictions, modes, and agencies</a:t>
            </a:r>
          </a:p>
          <a:p>
            <a:pPr>
              <a:lnSpc>
                <a:spcPct val="120000"/>
              </a:lnSpc>
            </a:pPr>
            <a:r>
              <a:rPr lang="en-US" dirty="0"/>
              <a:t>Helps agencies balance supply and demand on the system and provide flexible solutions to manage dynamic conditions</a:t>
            </a:r>
          </a:p>
          <a:p>
            <a:pPr>
              <a:lnSpc>
                <a:spcPct val="120000"/>
              </a:lnSpc>
            </a:pPr>
            <a:r>
              <a:rPr lang="en-US" dirty="0"/>
              <a:t>Can complement capacity projects, or in some cases can provide lower cost, faster alternatives</a:t>
            </a:r>
          </a:p>
        </p:txBody>
      </p:sp>
      <p:sp>
        <p:nvSpPr>
          <p:cNvPr id="4" name="Slide Number Placeholder 3"/>
          <p:cNvSpPr>
            <a:spLocks noGrp="1"/>
          </p:cNvSpPr>
          <p:nvPr>
            <p:ph type="sldNum" sz="quarter" idx="12"/>
          </p:nvPr>
        </p:nvSpPr>
        <p:spPr/>
        <p:txBody>
          <a:bodyPr/>
          <a:lstStyle/>
          <a:p>
            <a:fld id="{37D4CC3B-F538-9046-9995-49EE0C980241}" type="slidenum">
              <a:rPr lang="en-US" smtClean="0"/>
              <a:pPr/>
              <a:t>18</a:t>
            </a:fld>
            <a:endParaRPr lang="en-US" dirty="0"/>
          </a:p>
        </p:txBody>
      </p:sp>
    </p:spTree>
    <p:extLst>
      <p:ext uri="{BB962C8B-B14F-4D97-AF65-F5344CB8AC3E}">
        <p14:creationId xmlns:p14="http://schemas.microsoft.com/office/powerpoint/2010/main" val="2237499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TSMO Strategies</a:t>
            </a:r>
          </a:p>
        </p:txBody>
      </p:sp>
      <p:grpSp>
        <p:nvGrpSpPr>
          <p:cNvPr id="19" name="Group 18" descr="Collage provides examples of TSMO strategies, including freeway management, arterial management, integrated corridor management, travel demand management, traveler information, freight management, work zone management, traffic incident and emergency transportation operations, road weather management, planned special event management, public transportation and ridesharing management, and parking management."/>
          <p:cNvGrpSpPr/>
          <p:nvPr/>
        </p:nvGrpSpPr>
        <p:grpSpPr>
          <a:xfrm>
            <a:off x="1225814" y="1527726"/>
            <a:ext cx="10466745" cy="4129232"/>
            <a:chOff x="1132140" y="1764563"/>
            <a:chExt cx="10466745" cy="4129232"/>
          </a:xfrm>
        </p:grpSpPr>
        <p:pic>
          <p:nvPicPr>
            <p:cNvPr id="21" name="Picture 20" descr="Arterial Management"/>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2864" y="1764563"/>
              <a:ext cx="1458595" cy="1528052"/>
            </a:xfrm>
            <a:prstGeom prst="rect">
              <a:avLst/>
            </a:prstGeom>
          </p:spPr>
        </p:pic>
        <p:pic>
          <p:nvPicPr>
            <p:cNvPr id="22" name="Picture 21" descr="Freeway Management"/>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32140" y="1777418"/>
              <a:ext cx="1517367" cy="1485310"/>
            </a:xfrm>
            <a:prstGeom prst="rect">
              <a:avLst/>
            </a:prstGeom>
          </p:spPr>
        </p:pic>
        <p:pic>
          <p:nvPicPr>
            <p:cNvPr id="23" name="Picture 22" descr="Freight Management"/>
            <p:cNvPicPr>
              <a:picLocks noChangeAspect="1"/>
            </p:cNvPicPr>
            <p:nvPr/>
          </p:nvPicPr>
          <p:blipFill>
            <a:blip r:embed="rId5"/>
            <a:srcRect/>
            <a:stretch/>
          </p:blipFill>
          <p:spPr>
            <a:xfrm>
              <a:off x="10150975" y="1797939"/>
              <a:ext cx="1447910" cy="1513724"/>
            </a:xfrm>
            <a:prstGeom prst="rect">
              <a:avLst/>
            </a:prstGeom>
          </p:spPr>
        </p:pic>
        <p:pic>
          <p:nvPicPr>
            <p:cNvPr id="24" name="Picture 23" descr="Integrated Corridor Management"/>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34816" y="1764563"/>
              <a:ext cx="1447910" cy="1699023"/>
            </a:xfrm>
            <a:prstGeom prst="rect">
              <a:avLst/>
            </a:prstGeom>
          </p:spPr>
        </p:pic>
        <p:pic>
          <p:nvPicPr>
            <p:cNvPr id="25" name="Picture 24" descr="Parking Management"/>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241804" y="3890232"/>
              <a:ext cx="1357081" cy="1495995"/>
            </a:xfrm>
            <a:prstGeom prst="rect">
              <a:avLst/>
            </a:prstGeom>
          </p:spPr>
        </p:pic>
        <p:pic>
          <p:nvPicPr>
            <p:cNvPr id="26" name="Picture 25" descr="Planned Special Event Management"/>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727773" y="3911603"/>
              <a:ext cx="1629566" cy="1741765"/>
            </a:xfrm>
            <a:prstGeom prst="rect">
              <a:avLst/>
            </a:prstGeom>
          </p:spPr>
        </p:pic>
        <p:pic>
          <p:nvPicPr>
            <p:cNvPr id="27" name="Picture 26" descr="Public Transportation &amp; Ridesharing Management"/>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166868" y="3911603"/>
              <a:ext cx="1447910" cy="1982192"/>
            </a:xfrm>
            <a:prstGeom prst="rect">
              <a:avLst/>
            </a:prstGeom>
          </p:spPr>
        </p:pic>
        <p:pic>
          <p:nvPicPr>
            <p:cNvPr id="28" name="Picture 27" descr="Road Weather Management"/>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873373" y="3890232"/>
              <a:ext cx="1570795" cy="1763136"/>
            </a:xfrm>
            <a:prstGeom prst="rect">
              <a:avLst/>
            </a:prstGeom>
          </p:spPr>
        </p:pic>
        <p:pic>
          <p:nvPicPr>
            <p:cNvPr id="29" name="Picture 28" descr="Traffic Incident &amp; Emergency Transportation Operations"/>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982973" y="3890232"/>
              <a:ext cx="1554766" cy="1982192"/>
            </a:xfrm>
            <a:prstGeom prst="rect">
              <a:avLst/>
            </a:prstGeom>
          </p:spPr>
        </p:pic>
        <p:pic>
          <p:nvPicPr>
            <p:cNvPr id="30" name="Picture 29" descr="Travel Demand Management"/>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796083" y="1777418"/>
              <a:ext cx="1357081" cy="1741765"/>
            </a:xfrm>
            <a:prstGeom prst="rect">
              <a:avLst/>
            </a:prstGeom>
          </p:spPr>
        </p:pic>
        <p:pic>
          <p:nvPicPr>
            <p:cNvPr id="31" name="Picture 30" descr="Traveler Information"/>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8567679" y="1777418"/>
              <a:ext cx="1357081" cy="1495995"/>
            </a:xfrm>
            <a:prstGeom prst="rect">
              <a:avLst/>
            </a:prstGeom>
          </p:spPr>
        </p:pic>
        <p:pic>
          <p:nvPicPr>
            <p:cNvPr id="32" name="Picture 31" descr="Work Zone Management"/>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8640944" y="3911603"/>
              <a:ext cx="1447910" cy="1624223"/>
            </a:xfrm>
            <a:prstGeom prst="rect">
              <a:avLst/>
            </a:prstGeom>
          </p:spPr>
        </p:pic>
      </p:grpSp>
      <p:sp>
        <p:nvSpPr>
          <p:cNvPr id="17" name="TextBox 16">
            <a:extLst>
              <a:ext uri="{FF2B5EF4-FFF2-40B4-BE49-F238E27FC236}">
                <a16:creationId xmlns:a16="http://schemas.microsoft.com/office/drawing/2014/main" id="{D2D48C5A-71A4-AA84-48CE-90191C057EC8}"/>
              </a:ext>
            </a:extLst>
          </p:cNvPr>
          <p:cNvSpPr txBox="1"/>
          <p:nvPr/>
        </p:nvSpPr>
        <p:spPr>
          <a:xfrm>
            <a:off x="9515281" y="5635587"/>
            <a:ext cx="2177278" cy="261610"/>
          </a:xfrm>
          <a:prstGeom prst="rect">
            <a:avLst/>
          </a:prstGeom>
          <a:noFill/>
        </p:spPr>
        <p:txBody>
          <a:bodyPr wrap="square" rtlCol="0">
            <a:spAutoFit/>
          </a:bodyPr>
          <a:lstStyle/>
          <a:p>
            <a:pPr algn="r"/>
            <a:r>
              <a:rPr lang="en-US" sz="1100" dirty="0">
                <a:latin typeface="Arial" panose="020B0604020202020204" pitchFamily="34" charset="0"/>
                <a:cs typeface="Arial" panose="020B0604020202020204" pitchFamily="34" charset="0"/>
              </a:rPr>
              <a:t>Source: FHWA.</a:t>
            </a:r>
          </a:p>
        </p:txBody>
      </p:sp>
      <p:sp>
        <p:nvSpPr>
          <p:cNvPr id="6" name="Slide Number Placeholder 5"/>
          <p:cNvSpPr>
            <a:spLocks noGrp="1"/>
          </p:cNvSpPr>
          <p:nvPr>
            <p:ph type="sldNum" sz="quarter" idx="12"/>
          </p:nvPr>
        </p:nvSpPr>
        <p:spPr/>
        <p:txBody>
          <a:bodyPr/>
          <a:lstStyle/>
          <a:p>
            <a:fld id="{8963073B-250E-43D2-AB62-2D61C2B5B286}" type="slidenum">
              <a:rPr lang="en-US" smtClean="0"/>
              <a:pPr/>
              <a:t>19</a:t>
            </a:fld>
            <a:endParaRPr lang="en-US" dirty="0"/>
          </a:p>
        </p:txBody>
      </p:sp>
    </p:spTree>
    <p:extLst>
      <p:ext uri="{BB962C8B-B14F-4D97-AF65-F5344CB8AC3E}">
        <p14:creationId xmlns:p14="http://schemas.microsoft.com/office/powerpoint/2010/main" val="883976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164AC2-CCF1-4CC1-A57B-8E5CCE8B1867}"/>
              </a:ext>
            </a:extLst>
          </p:cNvPr>
          <p:cNvSpPr>
            <a:spLocks noGrp="1"/>
          </p:cNvSpPr>
          <p:nvPr>
            <p:ph type="title"/>
          </p:nvPr>
        </p:nvSpPr>
        <p:spPr/>
        <p:txBody>
          <a:bodyPr/>
          <a:lstStyle/>
          <a:p>
            <a:r>
              <a:rPr lang="en-US" dirty="0"/>
              <a:t>Executive Summary</a:t>
            </a:r>
          </a:p>
        </p:txBody>
      </p:sp>
      <p:sp>
        <p:nvSpPr>
          <p:cNvPr id="4" name="Slide Number Placeholder 3">
            <a:extLst>
              <a:ext uri="{FF2B5EF4-FFF2-40B4-BE49-F238E27FC236}">
                <a16:creationId xmlns:a16="http://schemas.microsoft.com/office/drawing/2014/main" id="{419A70D6-CB83-2884-87A1-ED887A6A9286}"/>
              </a:ext>
            </a:extLst>
          </p:cNvPr>
          <p:cNvSpPr>
            <a:spLocks noGrp="1"/>
          </p:cNvSpPr>
          <p:nvPr>
            <p:ph type="sldNum" sz="quarter" idx="12"/>
          </p:nvPr>
        </p:nvSpPr>
        <p:spPr>
          <a:xfrm>
            <a:off x="8610600" y="6356350"/>
            <a:ext cx="2743200" cy="365125"/>
          </a:xfrm>
        </p:spPr>
        <p:txBody>
          <a:bodyPr/>
          <a:lstStyle/>
          <a:p>
            <a:fld id="{37D4CC3B-F538-9046-9995-49EE0C980241}" type="slidenum">
              <a:rPr lang="en-US" smtClean="0"/>
              <a:t>2</a:t>
            </a:fld>
            <a:endParaRPr lang="en-US" dirty="0"/>
          </a:p>
        </p:txBody>
      </p:sp>
    </p:spTree>
    <p:extLst>
      <p:ext uri="{BB962C8B-B14F-4D97-AF65-F5344CB8AC3E}">
        <p14:creationId xmlns:p14="http://schemas.microsoft.com/office/powerpoint/2010/main" val="6675618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984244" y="626562"/>
            <a:ext cx="8997956" cy="504096"/>
          </a:xfrm>
        </p:spPr>
        <p:txBody>
          <a:bodyPr/>
          <a:lstStyle/>
          <a:p>
            <a:r>
              <a:rPr lang="en-US" dirty="0"/>
              <a:t>Incident/Event Management Strategies</a:t>
            </a:r>
          </a:p>
        </p:txBody>
      </p:sp>
      <p:pic>
        <p:nvPicPr>
          <p:cNvPr id="4" name="Content Placeholder 3" descr="Incident/Event Management Addresses incidents and events. This includes: Road Weather Management, Traffic Incident Management and Emergency Transportation Operations, Work Zone Management, and Planned Special Event Management."/>
          <p:cNvPicPr>
            <a:picLocks noGrp="1" noChangeAspect="1"/>
          </p:cNvPicPr>
          <p:nvPr>
            <p:ph idx="1"/>
          </p:nvPr>
        </p:nvPicPr>
        <p:blipFill>
          <a:blip r:embed="rId3"/>
          <a:srcRect/>
          <a:stretch/>
        </p:blipFill>
        <p:spPr>
          <a:xfrm>
            <a:off x="794365" y="2034284"/>
            <a:ext cx="11258534" cy="2649622"/>
          </a:xfrm>
        </p:spPr>
      </p:pic>
      <p:sp>
        <p:nvSpPr>
          <p:cNvPr id="7" name="TextBox 6"/>
          <p:cNvSpPr txBox="1"/>
          <p:nvPr/>
        </p:nvSpPr>
        <p:spPr>
          <a:xfrm>
            <a:off x="9589982" y="4683905"/>
            <a:ext cx="2177278" cy="261610"/>
          </a:xfrm>
          <a:prstGeom prst="rect">
            <a:avLst/>
          </a:prstGeom>
          <a:noFill/>
        </p:spPr>
        <p:txBody>
          <a:bodyPr wrap="square" rtlCol="0">
            <a:spAutoFit/>
          </a:bodyPr>
          <a:lstStyle/>
          <a:p>
            <a:pPr algn="r"/>
            <a:r>
              <a:rPr lang="en-US" sz="1100" dirty="0">
                <a:latin typeface="Arial" panose="020B0604020202020204" pitchFamily="34" charset="0"/>
                <a:cs typeface="Arial" panose="020B0604020202020204" pitchFamily="34" charset="0"/>
              </a:rPr>
              <a:t>Source: FHWA.</a:t>
            </a:r>
          </a:p>
        </p:txBody>
      </p:sp>
      <p:sp>
        <p:nvSpPr>
          <p:cNvPr id="2" name="Slide Number Placeholder 1"/>
          <p:cNvSpPr>
            <a:spLocks noGrp="1"/>
          </p:cNvSpPr>
          <p:nvPr>
            <p:ph type="sldNum" sz="quarter" idx="12"/>
          </p:nvPr>
        </p:nvSpPr>
        <p:spPr/>
        <p:txBody>
          <a:bodyPr/>
          <a:lstStyle/>
          <a:p>
            <a:fld id="{37D4CC3B-F538-9046-9995-49EE0C980241}" type="slidenum">
              <a:rPr lang="en-US" smtClean="0"/>
              <a:t>20</a:t>
            </a:fld>
            <a:endParaRPr lang="en-US" dirty="0"/>
          </a:p>
        </p:txBody>
      </p:sp>
    </p:spTree>
    <p:extLst>
      <p:ext uri="{BB962C8B-B14F-4D97-AF65-F5344CB8AC3E}">
        <p14:creationId xmlns:p14="http://schemas.microsoft.com/office/powerpoint/2010/main" val="605156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984244" y="626562"/>
            <a:ext cx="8997956" cy="504096"/>
          </a:xfrm>
        </p:spPr>
        <p:txBody>
          <a:bodyPr/>
          <a:lstStyle/>
          <a:p>
            <a:r>
              <a:rPr lang="en-US" dirty="0"/>
              <a:t>Traffic Management Strategies</a:t>
            </a:r>
          </a:p>
        </p:txBody>
      </p:sp>
      <p:pic>
        <p:nvPicPr>
          <p:cNvPr id="9" name="Content Placeholder 3" descr="Traffic Management manages movement of people and goods during typical conditions. This includes: freeway management, active traffic management, integrated corridor management, freight management, and arterial management.">
            <a:extLst>
              <a:ext uri="{FF2B5EF4-FFF2-40B4-BE49-F238E27FC236}">
                <a16:creationId xmlns:a16="http://schemas.microsoft.com/office/drawing/2014/main" id="{39971F8F-8AE2-4FA7-83B7-7B070D5250E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18457" y="2231469"/>
            <a:ext cx="11207932" cy="1871331"/>
          </a:xfrm>
          <a:prstGeom prst="rect">
            <a:avLst/>
          </a:prstGeom>
        </p:spPr>
      </p:pic>
      <p:sp>
        <p:nvSpPr>
          <p:cNvPr id="7" name="TextBox 6"/>
          <p:cNvSpPr txBox="1"/>
          <p:nvPr/>
        </p:nvSpPr>
        <p:spPr>
          <a:xfrm>
            <a:off x="9493729" y="4058263"/>
            <a:ext cx="2177278" cy="261610"/>
          </a:xfrm>
          <a:prstGeom prst="rect">
            <a:avLst/>
          </a:prstGeom>
          <a:noFill/>
        </p:spPr>
        <p:txBody>
          <a:bodyPr wrap="square" rtlCol="0">
            <a:spAutoFit/>
          </a:bodyPr>
          <a:lstStyle/>
          <a:p>
            <a:pPr algn="r"/>
            <a:r>
              <a:rPr lang="en-US" sz="1100" dirty="0">
                <a:latin typeface="Arial" panose="020B0604020202020204" pitchFamily="34" charset="0"/>
                <a:cs typeface="Arial" panose="020B0604020202020204" pitchFamily="34" charset="0"/>
              </a:rPr>
              <a:t>Source: FHWA.</a:t>
            </a:r>
          </a:p>
        </p:txBody>
      </p:sp>
      <p:sp>
        <p:nvSpPr>
          <p:cNvPr id="2" name="Slide Number Placeholder 1"/>
          <p:cNvSpPr>
            <a:spLocks noGrp="1"/>
          </p:cNvSpPr>
          <p:nvPr>
            <p:ph type="sldNum" sz="quarter" idx="12"/>
          </p:nvPr>
        </p:nvSpPr>
        <p:spPr/>
        <p:txBody>
          <a:bodyPr/>
          <a:lstStyle/>
          <a:p>
            <a:fld id="{37D4CC3B-F538-9046-9995-49EE0C980241}" type="slidenum">
              <a:rPr lang="en-US" smtClean="0"/>
              <a:t>21</a:t>
            </a:fld>
            <a:endParaRPr lang="en-US" dirty="0"/>
          </a:p>
        </p:txBody>
      </p:sp>
    </p:spTree>
    <p:extLst>
      <p:ext uri="{BB962C8B-B14F-4D97-AF65-F5344CB8AC3E}">
        <p14:creationId xmlns:p14="http://schemas.microsoft.com/office/powerpoint/2010/main" val="893527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84244" y="626562"/>
            <a:ext cx="8997956" cy="504096"/>
          </a:xfrm>
        </p:spPr>
        <p:txBody>
          <a:bodyPr/>
          <a:lstStyle/>
          <a:p>
            <a:r>
              <a:rPr lang="en-US" dirty="0"/>
              <a:t>Demand Management Strategies</a:t>
            </a:r>
          </a:p>
        </p:txBody>
      </p:sp>
      <p:pic>
        <p:nvPicPr>
          <p:cNvPr id="3" name="Content Placeholder 2" descr="Demand Management avoids trips or changes trip mode, time, or route. This includes: congestion pricing, parking management, and public transportation and ridesharing management."/>
          <p:cNvPicPr>
            <a:picLocks noGrp="1" noChangeAspect="1"/>
          </p:cNvPicPr>
          <p:nvPr>
            <p:ph idx="1"/>
          </p:nvPr>
        </p:nvPicPr>
        <p:blipFill>
          <a:blip r:embed="rId3"/>
          <a:srcRect/>
          <a:stretch/>
        </p:blipFill>
        <p:spPr>
          <a:xfrm>
            <a:off x="968336" y="2049098"/>
            <a:ext cx="10742333" cy="2692719"/>
          </a:xfrm>
        </p:spPr>
      </p:pic>
      <p:sp>
        <p:nvSpPr>
          <p:cNvPr id="6" name="TextBox 5"/>
          <p:cNvSpPr txBox="1"/>
          <p:nvPr/>
        </p:nvSpPr>
        <p:spPr>
          <a:xfrm>
            <a:off x="9361382" y="4828284"/>
            <a:ext cx="2177278" cy="261610"/>
          </a:xfrm>
          <a:prstGeom prst="rect">
            <a:avLst/>
          </a:prstGeom>
          <a:noFill/>
        </p:spPr>
        <p:txBody>
          <a:bodyPr wrap="square" rtlCol="0">
            <a:spAutoFit/>
          </a:bodyPr>
          <a:lstStyle/>
          <a:p>
            <a:pPr algn="r"/>
            <a:r>
              <a:rPr lang="en-US" sz="1100" dirty="0">
                <a:latin typeface="Arial" panose="020B0604020202020204" pitchFamily="34" charset="0"/>
                <a:cs typeface="Arial" panose="020B0604020202020204" pitchFamily="34" charset="0"/>
              </a:rPr>
              <a:t>Source: FHWA.</a:t>
            </a:r>
          </a:p>
        </p:txBody>
      </p:sp>
      <p:sp>
        <p:nvSpPr>
          <p:cNvPr id="2" name="Slide Number Placeholder 1"/>
          <p:cNvSpPr>
            <a:spLocks noGrp="1"/>
          </p:cNvSpPr>
          <p:nvPr>
            <p:ph type="sldNum" sz="quarter" idx="12"/>
          </p:nvPr>
        </p:nvSpPr>
        <p:spPr/>
        <p:txBody>
          <a:bodyPr/>
          <a:lstStyle/>
          <a:p>
            <a:fld id="{37D4CC3B-F538-9046-9995-49EE0C980241}" type="slidenum">
              <a:rPr lang="en-US" smtClean="0"/>
              <a:t>22</a:t>
            </a:fld>
            <a:endParaRPr lang="en-US" dirty="0"/>
          </a:p>
        </p:txBody>
      </p:sp>
    </p:spTree>
    <p:extLst>
      <p:ext uri="{BB962C8B-B14F-4D97-AF65-F5344CB8AC3E}">
        <p14:creationId xmlns:p14="http://schemas.microsoft.com/office/powerpoint/2010/main" val="32248776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7994" y="449179"/>
            <a:ext cx="9922054" cy="823331"/>
          </a:xfrm>
        </p:spPr>
        <p:txBody>
          <a:bodyPr/>
          <a:lstStyle/>
          <a:p>
            <a:r>
              <a:rPr lang="en-US" dirty="0"/>
              <a:t>TSMO Is a “Way of Thinking” That Supports State Departments of Transportation (DOTs) Missions</a:t>
            </a:r>
          </a:p>
        </p:txBody>
      </p:sp>
      <p:sp>
        <p:nvSpPr>
          <p:cNvPr id="9" name="Content Placeholder 2"/>
          <p:cNvSpPr>
            <a:spLocks noGrp="1"/>
          </p:cNvSpPr>
          <p:nvPr>
            <p:ph idx="1"/>
          </p:nvPr>
        </p:nvSpPr>
        <p:spPr>
          <a:xfrm>
            <a:off x="934929" y="1399842"/>
            <a:ext cx="10567852" cy="4829175"/>
          </a:xfrm>
        </p:spPr>
        <p:txBody>
          <a:bodyPr>
            <a:normAutofit/>
          </a:bodyPr>
          <a:lstStyle/>
          <a:p>
            <a:pPr marL="0" indent="0">
              <a:buNone/>
            </a:pPr>
            <a:endParaRPr lang="en-US" dirty="0"/>
          </a:p>
          <a:p>
            <a:pPr marL="0" indent="0">
              <a:lnSpc>
                <a:spcPct val="100000"/>
              </a:lnSpc>
              <a:buNone/>
            </a:pPr>
            <a:r>
              <a:rPr lang="en-US" i="1" dirty="0"/>
              <a:t>“We provide safe, reliable and cost-effective transportation options to improve communities and economic vitality for people and businesses.”</a:t>
            </a:r>
          </a:p>
          <a:p>
            <a:pPr marL="0" indent="0" algn="r">
              <a:buNone/>
            </a:pPr>
            <a:r>
              <a:rPr lang="en-US" dirty="0"/>
              <a:t>		Washington State DOT mission, </a:t>
            </a:r>
            <a:r>
              <a:rPr lang="en-US" i="1" dirty="0"/>
              <a:t>Our Strategic Plan</a:t>
            </a:r>
            <a:r>
              <a:rPr lang="en-US" dirty="0"/>
              <a:t>, </a:t>
            </a:r>
            <a:r>
              <a:rPr lang="en-US" dirty="0">
                <a:solidFill>
                  <a:schemeClr val="accent2">
                    <a:lumMod val="50000"/>
                  </a:schemeClr>
                </a:solidFill>
                <a:hlinkClick r:id="rId3">
                  <a:extLst>
                    <a:ext uri="{A12FA001-AC4F-418D-AE19-62706E023703}">
                      <ahyp:hlinkClr xmlns:ahyp="http://schemas.microsoft.com/office/drawing/2018/hyperlinkcolor" val="tx"/>
                    </a:ext>
                  </a:extLst>
                </a:hlinkClick>
              </a:rPr>
              <a:t>https://wsdot.wa.gov/about/secretary-transportation/our-strategic-plan</a:t>
            </a:r>
            <a:endParaRPr lang="en-US" dirty="0">
              <a:solidFill>
                <a:schemeClr val="accent2">
                  <a:lumMod val="50000"/>
                </a:schemeClr>
              </a:solidFill>
            </a:endParaRPr>
          </a:p>
          <a:p>
            <a:pPr marL="0" indent="0" algn="r">
              <a:buNone/>
            </a:pPr>
            <a:r>
              <a:rPr lang="en-US" dirty="0">
                <a:solidFill>
                  <a:schemeClr val="bg2">
                    <a:lumMod val="50000"/>
                  </a:schemeClr>
                </a:solidFill>
              </a:rPr>
              <a:t> </a:t>
            </a:r>
          </a:p>
          <a:p>
            <a:pPr marL="0" indent="0" algn="r">
              <a:buNone/>
            </a:pPr>
            <a:endParaRPr lang="en-US" i="1" dirty="0"/>
          </a:p>
          <a:p>
            <a:pPr marL="0" indent="0">
              <a:lnSpc>
                <a:spcPct val="100000"/>
              </a:lnSpc>
              <a:buNone/>
            </a:pPr>
            <a:r>
              <a:rPr lang="en-US" i="1" dirty="0"/>
              <a:t>“To provide the best multi-modal transportation system for Colorado that most effectively and safely moves people, goods, and information.”</a:t>
            </a:r>
          </a:p>
          <a:p>
            <a:pPr marL="0" indent="0" algn="r">
              <a:buNone/>
            </a:pPr>
            <a:r>
              <a:rPr lang="en-US" dirty="0"/>
              <a:t>          Colorado DOT mission, </a:t>
            </a:r>
            <a:r>
              <a:rPr lang="en-US" i="1" dirty="0"/>
              <a:t>About CDOT</a:t>
            </a:r>
            <a:r>
              <a:rPr lang="en-US" dirty="0"/>
              <a:t>, </a:t>
            </a:r>
            <a:r>
              <a:rPr lang="en-US" dirty="0">
                <a:solidFill>
                  <a:schemeClr val="accent2">
                    <a:lumMod val="50000"/>
                  </a:schemeClr>
                </a:solidFill>
                <a:hlinkClick r:id="rId4">
                  <a:extLst>
                    <a:ext uri="{A12FA001-AC4F-418D-AE19-62706E023703}">
                      <ahyp:hlinkClr xmlns:ahyp="http://schemas.microsoft.com/office/drawing/2018/hyperlinkcolor" val="tx"/>
                    </a:ext>
                  </a:extLst>
                </a:hlinkClick>
              </a:rPr>
              <a:t>https://www.codot.gov/about/mission-vision</a:t>
            </a:r>
            <a:r>
              <a:rPr lang="en-US" dirty="0">
                <a:solidFill>
                  <a:schemeClr val="accent2">
                    <a:lumMod val="50000"/>
                  </a:schemeClr>
                </a:solidFill>
              </a:rPr>
              <a:t>  </a:t>
            </a:r>
          </a:p>
        </p:txBody>
      </p:sp>
      <p:sp>
        <p:nvSpPr>
          <p:cNvPr id="4" name="Slide Number Placeholder 3"/>
          <p:cNvSpPr>
            <a:spLocks noGrp="1"/>
          </p:cNvSpPr>
          <p:nvPr>
            <p:ph type="sldNum" sz="quarter" idx="12"/>
          </p:nvPr>
        </p:nvSpPr>
        <p:spPr/>
        <p:txBody>
          <a:bodyPr/>
          <a:lstStyle/>
          <a:p>
            <a:fld id="{37D4CC3B-F538-9046-9995-49EE0C980241}" type="slidenum">
              <a:rPr lang="en-US" smtClean="0"/>
              <a:pPr/>
              <a:t>23</a:t>
            </a:fld>
            <a:endParaRPr lang="en-US" dirty="0"/>
          </a:p>
        </p:txBody>
      </p:sp>
    </p:spTree>
    <p:extLst>
      <p:ext uri="{BB962C8B-B14F-4D97-AF65-F5344CB8AC3E}">
        <p14:creationId xmlns:p14="http://schemas.microsoft.com/office/powerpoint/2010/main" val="5571217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250" y="460402"/>
            <a:ext cx="8997956" cy="504096"/>
          </a:xfrm>
        </p:spPr>
        <p:txBody>
          <a:bodyPr/>
          <a:lstStyle/>
          <a:p>
            <a:r>
              <a:rPr lang="en-US" dirty="0"/>
              <a:t>TSMO Supports Many State and Local DOT Goals </a:t>
            </a:r>
          </a:p>
        </p:txBody>
      </p:sp>
      <p:graphicFrame>
        <p:nvGraphicFramePr>
          <p:cNvPr id="7" name="Content Placeholder 4" descr="List of transportation goals: &#10;Reduced congestion&#10;Smoother and more reliable traffic flow&#10;Improved safety&#10;More efficient use of resources&#10;Less wasted fuel and cleaner air&#10;Increased economic vitality&#10;Improved quality of life">
            <a:extLst>
              <a:ext uri="{FF2B5EF4-FFF2-40B4-BE49-F238E27FC236}">
                <a16:creationId xmlns:a16="http://schemas.microsoft.com/office/drawing/2014/main" id="{3E326057-52E9-414B-B1E7-8278D57ED82E}"/>
              </a:ext>
            </a:extLst>
          </p:cNvPr>
          <p:cNvGraphicFramePr>
            <a:graphicFrameLocks/>
          </p:cNvGraphicFramePr>
          <p:nvPr>
            <p:extLst>
              <p:ext uri="{D42A27DB-BD31-4B8C-83A1-F6EECF244321}">
                <p14:modId xmlns:p14="http://schemas.microsoft.com/office/powerpoint/2010/main" val="2833125293"/>
              </p:ext>
            </p:extLst>
          </p:nvPr>
        </p:nvGraphicFramePr>
        <p:xfrm>
          <a:off x="984250" y="1597025"/>
          <a:ext cx="1036955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37D4CC3B-F538-9046-9995-49EE0C980241}" type="slidenum">
              <a:rPr lang="en-US" smtClean="0"/>
              <a:pPr/>
              <a:t>24</a:t>
            </a:fld>
            <a:endParaRPr lang="en-US" dirty="0"/>
          </a:p>
        </p:txBody>
      </p:sp>
    </p:spTree>
    <p:extLst>
      <p:ext uri="{BB962C8B-B14F-4D97-AF65-F5344CB8AC3E}">
        <p14:creationId xmlns:p14="http://schemas.microsoft.com/office/powerpoint/2010/main" val="39370266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984244" y="418010"/>
            <a:ext cx="8997956" cy="943360"/>
          </a:xfrm>
        </p:spPr>
        <p:txBody>
          <a:bodyPr/>
          <a:lstStyle/>
          <a:p>
            <a:r>
              <a:rPr lang="en-US" dirty="0"/>
              <a:t>Example TSMO Strategies that Support DOT Goals</a:t>
            </a:r>
          </a:p>
        </p:txBody>
      </p:sp>
      <p:graphicFrame>
        <p:nvGraphicFramePr>
          <p:cNvPr id="9" name="Table 6">
            <a:extLst>
              <a:ext uri="{FF2B5EF4-FFF2-40B4-BE49-F238E27FC236}">
                <a16:creationId xmlns:a16="http://schemas.microsoft.com/office/drawing/2014/main" id="{DCBD15E4-1B40-4DD8-B0C5-0E87E8DAAA97}"/>
              </a:ext>
            </a:extLst>
          </p:cNvPr>
          <p:cNvGraphicFramePr>
            <a:graphicFrameLocks noGrp="1"/>
          </p:cNvGraphicFramePr>
          <p:nvPr>
            <p:ph idx="1"/>
            <p:extLst>
              <p:ext uri="{D42A27DB-BD31-4B8C-83A1-F6EECF244321}">
                <p14:modId xmlns:p14="http://schemas.microsoft.com/office/powerpoint/2010/main" val="612175346"/>
              </p:ext>
            </p:extLst>
          </p:nvPr>
        </p:nvGraphicFramePr>
        <p:xfrm>
          <a:off x="1290438" y="1169875"/>
          <a:ext cx="10574460" cy="5129297"/>
        </p:xfrm>
        <a:graphic>
          <a:graphicData uri="http://schemas.openxmlformats.org/drawingml/2006/table">
            <a:tbl>
              <a:tblPr firstRow="1" bandRow="1">
                <a:tableStyleId>{5C22544A-7EE6-4342-B048-85BDC9FD1C3A}</a:tableStyleId>
              </a:tblPr>
              <a:tblGrid>
                <a:gridCol w="5092670">
                  <a:extLst>
                    <a:ext uri="{9D8B030D-6E8A-4147-A177-3AD203B41FA5}">
                      <a16:colId xmlns:a16="http://schemas.microsoft.com/office/drawing/2014/main" val="2848779837"/>
                    </a:ext>
                  </a:extLst>
                </a:gridCol>
                <a:gridCol w="1288503">
                  <a:extLst>
                    <a:ext uri="{9D8B030D-6E8A-4147-A177-3AD203B41FA5}">
                      <a16:colId xmlns:a16="http://schemas.microsoft.com/office/drawing/2014/main" val="4147345675"/>
                    </a:ext>
                  </a:extLst>
                </a:gridCol>
                <a:gridCol w="4193287">
                  <a:extLst>
                    <a:ext uri="{9D8B030D-6E8A-4147-A177-3AD203B41FA5}">
                      <a16:colId xmlns:a16="http://schemas.microsoft.com/office/drawing/2014/main" val="2084944413"/>
                    </a:ext>
                  </a:extLst>
                </a:gridCol>
              </a:tblGrid>
              <a:tr h="648737">
                <a:tc>
                  <a:txBody>
                    <a:bodyPr/>
                    <a:lstStyle/>
                    <a:p>
                      <a:pPr algn="ctr"/>
                      <a:r>
                        <a:rPr lang="en-US" sz="2800" dirty="0">
                          <a:solidFill>
                            <a:schemeClr val="tx1"/>
                          </a:solidFill>
                          <a:latin typeface="Arial" panose="020B0604020202020204" pitchFamily="34" charset="0"/>
                          <a:cs typeface="Arial" panose="020B0604020202020204" pitchFamily="34" charset="0"/>
                        </a:rPr>
                        <a:t>TSMO Strategies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280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a:solidFill>
                            <a:schemeClr val="tx1"/>
                          </a:solidFill>
                          <a:latin typeface="Arial" panose="020B0604020202020204" pitchFamily="34" charset="0"/>
                          <a:cs typeface="Arial" panose="020B0604020202020204" pitchFamily="34" charset="0"/>
                        </a:rPr>
                        <a:t>Goals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89981911"/>
                  </a:ext>
                </a:extLst>
              </a:tr>
              <a:tr h="1460489">
                <a:tc>
                  <a:txBody>
                    <a:bodyPr/>
                    <a:lstStyle/>
                    <a:p>
                      <a:r>
                        <a:rPr lang="en-US" sz="2400" dirty="0">
                          <a:latin typeface="Arial" panose="020B0604020202020204" pitchFamily="34" charset="0"/>
                          <a:cs typeface="Arial" panose="020B0604020202020204" pitchFamily="34" charset="0"/>
                        </a:rPr>
                        <a:t>Traffic signal coordination, congestion pricing, demand management </a:t>
                      </a:r>
                    </a:p>
                    <a:p>
                      <a:endParaRPr lang="en-US" sz="1800" dirty="0">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US" sz="2400" dirty="0">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Reduced congestion</a:t>
                      </a:r>
                    </a:p>
                    <a:p>
                      <a:endParaRPr lang="en-US" sz="2400" dirty="0">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11573952"/>
                  </a:ext>
                </a:extLst>
              </a:tr>
              <a:tr h="1460489">
                <a:tc>
                  <a:txBody>
                    <a:bodyPr/>
                    <a:lstStyle/>
                    <a:p>
                      <a:r>
                        <a:rPr lang="en-US" sz="2400" dirty="0">
                          <a:latin typeface="Arial" panose="020B0604020202020204" pitchFamily="34" charset="0"/>
                          <a:cs typeface="Arial" panose="020B0604020202020204" pitchFamily="34" charset="0"/>
                        </a:rPr>
                        <a:t>Traveler information, multi-modal coordination, peak-period variable lane use</a:t>
                      </a:r>
                    </a:p>
                    <a:p>
                      <a:endParaRPr lang="en-US" sz="18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24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Smoother and more reliable traffic flow</a:t>
                      </a:r>
                    </a:p>
                    <a:p>
                      <a:endParaRPr lang="en-US" sz="24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49502240"/>
                  </a:ext>
                </a:extLst>
              </a:tr>
              <a:tr h="14604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Alternate routes, smart work zones, real-time traffic control, work zone traffic incident management (TIM)</a:t>
                      </a:r>
                    </a:p>
                    <a:p>
                      <a:endParaRPr lang="en-US" sz="24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24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Improved traveler and worker safety</a:t>
                      </a:r>
                    </a:p>
                    <a:p>
                      <a:endParaRPr lang="en-US" sz="24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5504119"/>
                  </a:ext>
                </a:extLst>
              </a:tr>
            </a:tbl>
          </a:graphicData>
        </a:graphic>
      </p:graphicFrame>
      <p:sp>
        <p:nvSpPr>
          <p:cNvPr id="13" name="Arrow: Right 12">
            <a:extLst>
              <a:ext uri="{FF2B5EF4-FFF2-40B4-BE49-F238E27FC236}">
                <a16:creationId xmlns:a16="http://schemas.microsoft.com/office/drawing/2014/main" id="{2D617FF5-9911-4810-B0B6-BACE786ED89C}"/>
              </a:ext>
              <a:ext uri="{C183D7F6-B498-43B3-948B-1728B52AA6E4}">
                <adec:decorative xmlns:adec="http://schemas.microsoft.com/office/drawing/2017/decorative" val="1"/>
              </a:ext>
            </a:extLst>
          </p:cNvPr>
          <p:cNvSpPr/>
          <p:nvPr/>
        </p:nvSpPr>
        <p:spPr>
          <a:xfrm>
            <a:off x="6356464" y="3414719"/>
            <a:ext cx="897775" cy="249381"/>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696D22BD-B7E2-4563-A0AC-4E7FD7A39519}"/>
              </a:ext>
              <a:ext uri="{C183D7F6-B498-43B3-948B-1728B52AA6E4}">
                <adec:decorative xmlns:adec="http://schemas.microsoft.com/office/drawing/2017/decorative" val="1"/>
              </a:ext>
            </a:extLst>
          </p:cNvPr>
          <p:cNvSpPr/>
          <p:nvPr/>
        </p:nvSpPr>
        <p:spPr>
          <a:xfrm>
            <a:off x="6356465" y="4856945"/>
            <a:ext cx="897775" cy="249381"/>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Right 7">
            <a:extLst>
              <a:ext uri="{FF2B5EF4-FFF2-40B4-BE49-F238E27FC236}">
                <a16:creationId xmlns:a16="http://schemas.microsoft.com/office/drawing/2014/main" id="{4DA8150D-5E55-4329-A661-1D0C5AB8B128}"/>
              </a:ext>
              <a:ext uri="{C183D7F6-B498-43B3-948B-1728B52AA6E4}">
                <adec:decorative xmlns:adec="http://schemas.microsoft.com/office/drawing/2017/decorative" val="1"/>
              </a:ext>
            </a:extLst>
          </p:cNvPr>
          <p:cNvSpPr/>
          <p:nvPr/>
        </p:nvSpPr>
        <p:spPr>
          <a:xfrm>
            <a:off x="6356465" y="1914682"/>
            <a:ext cx="897775" cy="249381"/>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37D4CC3B-F538-9046-9995-49EE0C980241}" type="slidenum">
              <a:rPr lang="en-US" smtClean="0"/>
              <a:pPr/>
              <a:t>25</a:t>
            </a:fld>
            <a:endParaRPr lang="en-US" dirty="0"/>
          </a:p>
        </p:txBody>
      </p:sp>
    </p:spTree>
    <p:extLst>
      <p:ext uri="{BB962C8B-B14F-4D97-AF65-F5344CB8AC3E}">
        <p14:creationId xmlns:p14="http://schemas.microsoft.com/office/powerpoint/2010/main" val="5193558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TSMO State of the Practice</a:t>
            </a:r>
          </a:p>
        </p:txBody>
      </p:sp>
      <p:sp>
        <p:nvSpPr>
          <p:cNvPr id="3" name="Content Placeholder 2"/>
          <p:cNvSpPr>
            <a:spLocks noGrp="1"/>
          </p:cNvSpPr>
          <p:nvPr>
            <p:ph idx="1"/>
          </p:nvPr>
        </p:nvSpPr>
        <p:spPr>
          <a:xfrm>
            <a:off x="984244" y="1596941"/>
            <a:ext cx="10476236" cy="4558498"/>
          </a:xfrm>
        </p:spPr>
        <p:txBody>
          <a:bodyPr>
            <a:normAutofit/>
          </a:bodyPr>
          <a:lstStyle/>
          <a:p>
            <a:pPr>
              <a:lnSpc>
                <a:spcPct val="100000"/>
              </a:lnSpc>
            </a:pPr>
            <a:r>
              <a:rPr lang="en-US" dirty="0"/>
              <a:t>Application of TSMO has accelerated in agencies across the country over the past 5-10 years</a:t>
            </a:r>
          </a:p>
          <a:p>
            <a:pPr>
              <a:lnSpc>
                <a:spcPct val="100000"/>
              </a:lnSpc>
            </a:pPr>
            <a:r>
              <a:rPr lang="en-US" dirty="0"/>
              <a:t>Recognition of TSMO’s value has grown, leading to a variety of approaches for advancing TSMO in agencies. For example:</a:t>
            </a:r>
          </a:p>
          <a:p>
            <a:pPr lvl="1">
              <a:lnSpc>
                <a:spcPct val="100000"/>
              </a:lnSpc>
            </a:pPr>
            <a:r>
              <a:rPr lang="en-US" dirty="0"/>
              <a:t>Establishing a TSMO division or office</a:t>
            </a:r>
          </a:p>
          <a:p>
            <a:pPr lvl="1">
              <a:lnSpc>
                <a:spcPct val="100000"/>
              </a:lnSpc>
            </a:pPr>
            <a:r>
              <a:rPr lang="en-US" dirty="0"/>
              <a:t>Formalizing a TSMO program</a:t>
            </a:r>
          </a:p>
          <a:p>
            <a:pPr lvl="1">
              <a:lnSpc>
                <a:spcPct val="100000"/>
              </a:lnSpc>
            </a:pPr>
            <a:r>
              <a:rPr lang="en-US" dirty="0"/>
              <a:t>Integrating TSMO throughout the agency</a:t>
            </a:r>
          </a:p>
          <a:p>
            <a:pPr lvl="1">
              <a:lnSpc>
                <a:spcPct val="100000"/>
              </a:lnSpc>
            </a:pPr>
            <a:r>
              <a:rPr lang="en-US" dirty="0"/>
              <a:t>Establishing a TSMO committee</a:t>
            </a:r>
          </a:p>
          <a:p>
            <a:pPr lvl="1">
              <a:lnSpc>
                <a:spcPct val="100000"/>
              </a:lnSpc>
            </a:pPr>
            <a:r>
              <a:rPr lang="en-US" dirty="0"/>
              <a:t>Identifying TSMO champions or liaisons</a:t>
            </a:r>
          </a:p>
          <a:p>
            <a:pPr lvl="1">
              <a:lnSpc>
                <a:spcPct val="100000"/>
              </a:lnSpc>
            </a:pPr>
            <a:r>
              <a:rPr lang="en-US" dirty="0"/>
              <a:t>Conducting a TSMO Capability Maturity Model (CMM) self-assessment</a:t>
            </a:r>
          </a:p>
          <a:p>
            <a:pPr lvl="1">
              <a:lnSpc>
                <a:spcPct val="100000"/>
              </a:lnSpc>
            </a:pPr>
            <a:r>
              <a:rPr lang="en-US" dirty="0"/>
              <a:t>Developing a TSMO program plan</a:t>
            </a:r>
          </a:p>
        </p:txBody>
      </p:sp>
      <p:sp>
        <p:nvSpPr>
          <p:cNvPr id="4" name="Slide Number Placeholder 3"/>
          <p:cNvSpPr>
            <a:spLocks noGrp="1"/>
          </p:cNvSpPr>
          <p:nvPr>
            <p:ph type="sldNum" sz="quarter" idx="12"/>
          </p:nvPr>
        </p:nvSpPr>
        <p:spPr/>
        <p:txBody>
          <a:bodyPr/>
          <a:lstStyle/>
          <a:p>
            <a:fld id="{37D4CC3B-F538-9046-9995-49EE0C980241}" type="slidenum">
              <a:rPr lang="en-US" smtClean="0"/>
              <a:pPr/>
              <a:t>26</a:t>
            </a:fld>
            <a:endParaRPr lang="en-US" dirty="0"/>
          </a:p>
        </p:txBody>
      </p:sp>
    </p:spTree>
    <p:extLst>
      <p:ext uri="{BB962C8B-B14F-4D97-AF65-F5344CB8AC3E}">
        <p14:creationId xmlns:p14="http://schemas.microsoft.com/office/powerpoint/2010/main" val="38116910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on TSMO</a:t>
            </a:r>
          </a:p>
        </p:txBody>
      </p:sp>
      <p:sp>
        <p:nvSpPr>
          <p:cNvPr id="3" name="Content Placeholder 2"/>
          <p:cNvSpPr>
            <a:spLocks noGrp="1"/>
          </p:cNvSpPr>
          <p:nvPr>
            <p:ph idx="1"/>
          </p:nvPr>
        </p:nvSpPr>
        <p:spPr>
          <a:xfrm>
            <a:off x="984244" y="1596940"/>
            <a:ext cx="10369555" cy="4321946"/>
          </a:xfrm>
        </p:spPr>
        <p:txBody>
          <a:bodyPr>
            <a:normAutofit fontScale="85000" lnSpcReduction="20000"/>
          </a:bodyPr>
          <a:lstStyle/>
          <a:p>
            <a:pPr>
              <a:lnSpc>
                <a:spcPct val="120000"/>
              </a:lnSpc>
            </a:pPr>
            <a:r>
              <a:rPr lang="en-US" sz="2800" dirty="0"/>
              <a:t>What is TSMO? (frequently asked questions): </a:t>
            </a:r>
            <a:r>
              <a:rPr lang="en-US" sz="2800" dirty="0">
                <a:solidFill>
                  <a:schemeClr val="accent2">
                    <a:lumMod val="50000"/>
                  </a:schemeClr>
                </a:solidFill>
                <a:hlinkClick r:id="rId3">
                  <a:extLst>
                    <a:ext uri="{A12FA001-AC4F-418D-AE19-62706E023703}">
                      <ahyp:hlinkClr xmlns:ahyp="http://schemas.microsoft.com/office/drawing/2018/hyperlinkcolor" val="tx"/>
                    </a:ext>
                  </a:extLst>
                </a:hlinkClick>
              </a:rPr>
              <a:t>https://ops.fhwa.dot.gov/tsmo</a:t>
            </a:r>
            <a:endParaRPr lang="en-US" sz="2800" dirty="0">
              <a:solidFill>
                <a:schemeClr val="accent2">
                  <a:lumMod val="50000"/>
                </a:schemeClr>
              </a:solidFill>
            </a:endParaRPr>
          </a:p>
          <a:p>
            <a:pPr>
              <a:lnSpc>
                <a:spcPct val="120000"/>
              </a:lnSpc>
            </a:pPr>
            <a:r>
              <a:rPr lang="en-US" sz="2800" dirty="0"/>
              <a:t>Organizing and Planning for Operations web page: </a:t>
            </a:r>
            <a:r>
              <a:rPr lang="en-US" sz="2800" dirty="0">
                <a:solidFill>
                  <a:schemeClr val="accent2">
                    <a:lumMod val="50000"/>
                  </a:schemeClr>
                </a:solidFill>
                <a:hlinkClick r:id="rId4">
                  <a:extLst>
                    <a:ext uri="{A12FA001-AC4F-418D-AE19-62706E023703}">
                      <ahyp:hlinkClr xmlns:ahyp="http://schemas.microsoft.com/office/drawing/2018/hyperlinkcolor" val="tx"/>
                    </a:ext>
                  </a:extLst>
                </a:hlinkClick>
              </a:rPr>
              <a:t>https://ops.fhwa.dot.gov/plan4ops</a:t>
            </a:r>
            <a:endParaRPr lang="en-US" sz="2800" dirty="0">
              <a:solidFill>
                <a:schemeClr val="accent2">
                  <a:lumMod val="50000"/>
                </a:schemeClr>
              </a:solidFill>
            </a:endParaRPr>
          </a:p>
          <a:p>
            <a:pPr>
              <a:lnSpc>
                <a:spcPct val="120000"/>
              </a:lnSpc>
            </a:pPr>
            <a:r>
              <a:rPr lang="en-US" sz="2800" dirty="0"/>
              <a:t>Communicating TSMO web page: </a:t>
            </a:r>
            <a:r>
              <a:rPr lang="en-US" sz="2800" dirty="0">
                <a:solidFill>
                  <a:schemeClr val="accent2">
                    <a:lumMod val="50000"/>
                  </a:schemeClr>
                </a:solidFill>
                <a:hlinkClick r:id="rId5">
                  <a:extLst>
                    <a:ext uri="{A12FA001-AC4F-418D-AE19-62706E023703}">
                      <ahyp:hlinkClr xmlns:ahyp="http://schemas.microsoft.com/office/drawing/2018/hyperlinkcolor" val="tx"/>
                    </a:ext>
                  </a:extLst>
                </a:hlinkClick>
              </a:rPr>
              <a:t>https://ops.fhwa.dot.gov/plan4ops/focus_areas/communicating_tsmo.htm</a:t>
            </a:r>
            <a:endParaRPr lang="en-US" sz="2800" dirty="0">
              <a:solidFill>
                <a:schemeClr val="accent2">
                  <a:lumMod val="50000"/>
                </a:schemeClr>
              </a:solidFill>
            </a:endParaRPr>
          </a:p>
          <a:p>
            <a:pPr>
              <a:lnSpc>
                <a:spcPct val="120000"/>
              </a:lnSpc>
            </a:pPr>
            <a:r>
              <a:rPr lang="en-US" sz="2800" dirty="0"/>
              <a:t>National Operations Center of Excellence (</a:t>
            </a:r>
            <a:r>
              <a:rPr lang="en-US" sz="2800" dirty="0" err="1"/>
              <a:t>NOCoE</a:t>
            </a:r>
            <a:r>
              <a:rPr lang="en-US" sz="2800" dirty="0"/>
              <a:t>) Website: </a:t>
            </a:r>
            <a:r>
              <a:rPr lang="en-US" sz="2800" dirty="0">
                <a:solidFill>
                  <a:schemeClr val="accent2">
                    <a:lumMod val="50000"/>
                  </a:schemeClr>
                </a:solidFill>
                <a:hlinkClick r:id="rId6">
                  <a:extLst>
                    <a:ext uri="{A12FA001-AC4F-418D-AE19-62706E023703}">
                      <ahyp:hlinkClr xmlns:ahyp="http://schemas.microsoft.com/office/drawing/2018/hyperlinkcolor" val="tx"/>
                    </a:ext>
                  </a:extLst>
                </a:hlinkClick>
              </a:rPr>
              <a:t>https://www.transportationops.org/</a:t>
            </a:r>
            <a:r>
              <a:rPr lang="en-US" sz="2800" dirty="0">
                <a:solidFill>
                  <a:schemeClr val="accent2">
                    <a:lumMod val="50000"/>
                  </a:schemeClr>
                </a:solidFill>
              </a:rPr>
              <a:t> </a:t>
            </a:r>
          </a:p>
          <a:p>
            <a:pPr>
              <a:lnSpc>
                <a:spcPct val="120000"/>
              </a:lnSpc>
            </a:pPr>
            <a:r>
              <a:rPr lang="en-US" sz="2800" dirty="0"/>
              <a:t>Enhancing Transportation: Connecting TSMO and Construction, Factsheet: </a:t>
            </a:r>
            <a:r>
              <a:rPr lang="en-US" sz="2800" dirty="0">
                <a:solidFill>
                  <a:schemeClr val="accent2">
                    <a:lumMod val="50000"/>
                  </a:schemeClr>
                </a:solidFill>
                <a:hlinkClick r:id="rId7">
                  <a:extLst>
                    <a:ext uri="{A12FA001-AC4F-418D-AE19-62706E023703}">
                      <ahyp:hlinkClr xmlns:ahyp="http://schemas.microsoft.com/office/drawing/2018/hyperlinkcolor" val="tx"/>
                    </a:ext>
                  </a:extLst>
                </a:hlinkClick>
              </a:rPr>
              <a:t>https://ops.fhwa.dot.gov/publications/fhwahop18092</a:t>
            </a:r>
            <a:r>
              <a:rPr lang="en-US" sz="2800" dirty="0">
                <a:solidFill>
                  <a:schemeClr val="accent2">
                    <a:lumMod val="50000"/>
                  </a:schemeClr>
                </a:solidFill>
              </a:rPr>
              <a:t> </a:t>
            </a:r>
          </a:p>
          <a:p>
            <a:endParaRPr lang="en-US" dirty="0"/>
          </a:p>
        </p:txBody>
      </p:sp>
      <p:sp>
        <p:nvSpPr>
          <p:cNvPr id="4" name="Slide Number Placeholder 3"/>
          <p:cNvSpPr>
            <a:spLocks noGrp="1"/>
          </p:cNvSpPr>
          <p:nvPr>
            <p:ph type="sldNum" sz="quarter" idx="12"/>
          </p:nvPr>
        </p:nvSpPr>
        <p:spPr/>
        <p:txBody>
          <a:bodyPr/>
          <a:lstStyle/>
          <a:p>
            <a:fld id="{37D4CC3B-F538-9046-9995-49EE0C980241}" type="slidenum">
              <a:rPr lang="en-US" smtClean="0"/>
              <a:pPr/>
              <a:t>27</a:t>
            </a:fld>
            <a:endParaRPr lang="en-US" dirty="0"/>
          </a:p>
        </p:txBody>
      </p:sp>
    </p:spTree>
    <p:extLst>
      <p:ext uri="{BB962C8B-B14F-4D97-AF65-F5344CB8AC3E}">
        <p14:creationId xmlns:p14="http://schemas.microsoft.com/office/powerpoint/2010/main" val="34989375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558EA-A53A-4F6D-A9FB-D76E59D4DE65}"/>
              </a:ext>
            </a:extLst>
          </p:cNvPr>
          <p:cNvSpPr>
            <a:spLocks noGrp="1"/>
          </p:cNvSpPr>
          <p:nvPr>
            <p:ph type="title"/>
          </p:nvPr>
        </p:nvSpPr>
        <p:spPr/>
        <p:txBody>
          <a:bodyPr/>
          <a:lstStyle/>
          <a:p>
            <a:r>
              <a:rPr lang="en-US" dirty="0"/>
              <a:t>Connecting TSMO and Construction Overview</a:t>
            </a:r>
          </a:p>
        </p:txBody>
      </p:sp>
      <p:sp>
        <p:nvSpPr>
          <p:cNvPr id="4" name="Slide Number Placeholder 3">
            <a:extLst>
              <a:ext uri="{FF2B5EF4-FFF2-40B4-BE49-F238E27FC236}">
                <a16:creationId xmlns:a16="http://schemas.microsoft.com/office/drawing/2014/main" id="{FC92B08C-BE1B-4BA3-816A-D786A8936A37}"/>
              </a:ext>
            </a:extLst>
          </p:cNvPr>
          <p:cNvSpPr>
            <a:spLocks noGrp="1"/>
          </p:cNvSpPr>
          <p:nvPr>
            <p:ph type="sldNum" sz="quarter" idx="12"/>
          </p:nvPr>
        </p:nvSpPr>
        <p:spPr/>
        <p:txBody>
          <a:bodyPr/>
          <a:lstStyle/>
          <a:p>
            <a:fld id="{37D4CC3B-F538-9046-9995-49EE0C980241}" type="slidenum">
              <a:rPr lang="en-US" smtClean="0"/>
              <a:t>28</a:t>
            </a:fld>
            <a:endParaRPr lang="en-US" dirty="0"/>
          </a:p>
        </p:txBody>
      </p:sp>
    </p:spTree>
    <p:extLst>
      <p:ext uri="{BB962C8B-B14F-4D97-AF65-F5344CB8AC3E}">
        <p14:creationId xmlns:p14="http://schemas.microsoft.com/office/powerpoint/2010/main" val="5181643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What Is Meant by Construction?</a:t>
            </a:r>
          </a:p>
        </p:txBody>
      </p:sp>
      <p:sp>
        <p:nvSpPr>
          <p:cNvPr id="3" name="Content Placeholder 2"/>
          <p:cNvSpPr>
            <a:spLocks noGrp="1"/>
          </p:cNvSpPr>
          <p:nvPr>
            <p:ph idx="1"/>
          </p:nvPr>
        </p:nvSpPr>
        <p:spPr/>
        <p:txBody>
          <a:bodyPr>
            <a:normAutofit/>
          </a:bodyPr>
          <a:lstStyle/>
          <a:p>
            <a:pPr marL="0" indent="0">
              <a:buNone/>
            </a:pPr>
            <a:r>
              <a:rPr lang="en-US" sz="3200" dirty="0"/>
              <a:t>Construction includes:</a:t>
            </a:r>
          </a:p>
          <a:p>
            <a:pPr lvl="1">
              <a:lnSpc>
                <a:spcPct val="100000"/>
              </a:lnSpc>
            </a:pPr>
            <a:r>
              <a:rPr lang="en-US" sz="2800" dirty="0"/>
              <a:t>Building and delivery of projects</a:t>
            </a:r>
          </a:p>
          <a:p>
            <a:pPr lvl="1">
              <a:lnSpc>
                <a:spcPct val="100000"/>
              </a:lnSpc>
            </a:pPr>
            <a:r>
              <a:rPr lang="en-US" sz="2800" dirty="0"/>
              <a:t>Work zone safety and mobility</a:t>
            </a:r>
          </a:p>
          <a:p>
            <a:pPr lvl="1">
              <a:lnSpc>
                <a:spcPct val="100000"/>
              </a:lnSpc>
            </a:pPr>
            <a:r>
              <a:rPr lang="en-US" sz="2800" dirty="0"/>
              <a:t>Construction quality</a:t>
            </a:r>
          </a:p>
          <a:p>
            <a:pPr lvl="1">
              <a:lnSpc>
                <a:spcPct val="100000"/>
              </a:lnSpc>
            </a:pPr>
            <a:r>
              <a:rPr lang="en-US" sz="2800" dirty="0"/>
              <a:t>Project supervision and staffing</a:t>
            </a:r>
          </a:p>
          <a:p>
            <a:pPr lvl="1">
              <a:lnSpc>
                <a:spcPct val="100000"/>
              </a:lnSpc>
            </a:pPr>
            <a:r>
              <a:rPr lang="en-US" sz="2800" dirty="0"/>
              <a:t>Construction administration</a:t>
            </a:r>
          </a:p>
          <a:p>
            <a:pPr lvl="1">
              <a:lnSpc>
                <a:spcPct val="100000"/>
              </a:lnSpc>
            </a:pPr>
            <a:r>
              <a:rPr lang="en-US" sz="2800" dirty="0"/>
              <a:t>Contracting methods</a:t>
            </a:r>
          </a:p>
          <a:p>
            <a:pPr lvl="1">
              <a:lnSpc>
                <a:spcPct val="100000"/>
              </a:lnSpc>
            </a:pPr>
            <a:r>
              <a:rPr lang="en-US" sz="2800" dirty="0"/>
              <a:t>Utilities</a:t>
            </a:r>
          </a:p>
          <a:p>
            <a:endParaRPr lang="en-US" sz="2400" dirty="0"/>
          </a:p>
        </p:txBody>
      </p:sp>
      <p:sp>
        <p:nvSpPr>
          <p:cNvPr id="5" name="Slide Number Placeholder 4"/>
          <p:cNvSpPr>
            <a:spLocks noGrp="1"/>
          </p:cNvSpPr>
          <p:nvPr>
            <p:ph type="sldNum" sz="quarter" idx="12"/>
          </p:nvPr>
        </p:nvSpPr>
        <p:spPr/>
        <p:txBody>
          <a:bodyPr/>
          <a:lstStyle/>
          <a:p>
            <a:fld id="{964C510D-D580-43A2-9ABD-5D3EEA2F3D97}" type="slidenum">
              <a:rPr lang="en-US" smtClean="0"/>
              <a:t>29</a:t>
            </a:fld>
            <a:endParaRPr lang="en-US" dirty="0"/>
          </a:p>
        </p:txBody>
      </p:sp>
    </p:spTree>
    <p:extLst>
      <p:ext uri="{BB962C8B-B14F-4D97-AF65-F5344CB8AC3E}">
        <p14:creationId xmlns:p14="http://schemas.microsoft.com/office/powerpoint/2010/main" val="2083505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Transportation Landscape is Changing </a:t>
            </a:r>
            <a:r>
              <a:rPr kumimoji="0" lang="en-US" sz="800" b="1" i="0" u="none" strike="noStrike" kern="1200" cap="none" spc="0" normalizeH="0" baseline="0" noProof="0" dirty="0">
                <a:ln>
                  <a:noFill/>
                </a:ln>
                <a:solidFill>
                  <a:srgbClr val="FFCFAF"/>
                </a:solidFill>
                <a:effectLst/>
                <a:uLnTx/>
                <a:uFillTx/>
                <a:latin typeface="Arial" panose="020B0604020202020204" pitchFamily="34" charset="0"/>
                <a:cs typeface="Arial" panose="020B0604020202020204" pitchFamily="34" charset="0"/>
              </a:rPr>
              <a:t>(ES)</a:t>
            </a:r>
            <a:endParaRPr lang="en-US" dirty="0">
              <a:solidFill>
                <a:srgbClr val="FFCFAF"/>
              </a:solidFill>
            </a:endParaRPr>
          </a:p>
        </p:txBody>
      </p:sp>
      <p:sp>
        <p:nvSpPr>
          <p:cNvPr id="8" name="Content Placeholder 7"/>
          <p:cNvSpPr>
            <a:spLocks noGrp="1"/>
          </p:cNvSpPr>
          <p:nvPr>
            <p:ph idx="1"/>
          </p:nvPr>
        </p:nvSpPr>
        <p:spPr/>
        <p:txBody>
          <a:bodyPr>
            <a:normAutofit fontScale="92500" lnSpcReduction="20000"/>
          </a:bodyPr>
          <a:lstStyle/>
          <a:p>
            <a:pPr>
              <a:lnSpc>
                <a:spcPct val="110000"/>
              </a:lnSpc>
            </a:pPr>
            <a:r>
              <a:rPr lang="en-US" sz="3200" dirty="0"/>
              <a:t>Growing demand for transportation and deteriorating infrastructure</a:t>
            </a:r>
          </a:p>
          <a:p>
            <a:pPr>
              <a:lnSpc>
                <a:spcPct val="110000"/>
              </a:lnSpc>
            </a:pPr>
            <a:r>
              <a:rPr lang="en-US" sz="3200" dirty="0"/>
              <a:t>Challenges to work zone safety and mobility</a:t>
            </a:r>
          </a:p>
          <a:p>
            <a:pPr>
              <a:lnSpc>
                <a:spcPct val="110000"/>
              </a:lnSpc>
            </a:pPr>
            <a:r>
              <a:rPr lang="en-US" sz="3200" dirty="0"/>
              <a:t>Advances in technology</a:t>
            </a:r>
          </a:p>
          <a:p>
            <a:pPr>
              <a:lnSpc>
                <a:spcPct val="110000"/>
              </a:lnSpc>
            </a:pPr>
            <a:r>
              <a:rPr lang="en-US" sz="3200" dirty="0"/>
              <a:t>Emerging modes</a:t>
            </a:r>
          </a:p>
          <a:p>
            <a:pPr>
              <a:lnSpc>
                <a:spcPct val="110000"/>
              </a:lnSpc>
            </a:pPr>
            <a:r>
              <a:rPr lang="en-US" sz="3200" dirty="0"/>
              <a:t>Better data</a:t>
            </a:r>
          </a:p>
          <a:p>
            <a:pPr>
              <a:lnSpc>
                <a:spcPct val="110000"/>
              </a:lnSpc>
            </a:pPr>
            <a:r>
              <a:rPr lang="en-US" sz="3200" dirty="0"/>
              <a:t>Evolving customer needs and expectations</a:t>
            </a:r>
          </a:p>
          <a:p>
            <a:pPr>
              <a:lnSpc>
                <a:spcPct val="110000"/>
              </a:lnSpc>
            </a:pPr>
            <a:r>
              <a:rPr lang="en-US" sz="3200" dirty="0"/>
              <a:t>Limited funds and tighter budgets</a:t>
            </a:r>
          </a:p>
          <a:p>
            <a:pPr marL="0" indent="0">
              <a:buNone/>
            </a:pPr>
            <a:endParaRPr lang="en-US" dirty="0"/>
          </a:p>
        </p:txBody>
      </p:sp>
      <p:sp>
        <p:nvSpPr>
          <p:cNvPr id="4" name="Slide Number Placeholder 3">
            <a:extLst>
              <a:ext uri="{FF2B5EF4-FFF2-40B4-BE49-F238E27FC236}">
                <a16:creationId xmlns:a16="http://schemas.microsoft.com/office/drawing/2014/main" id="{DCEFB47B-A3D5-C50B-9432-D63FBB42D54F}"/>
              </a:ext>
            </a:extLst>
          </p:cNvPr>
          <p:cNvSpPr>
            <a:spLocks noGrp="1"/>
          </p:cNvSpPr>
          <p:nvPr>
            <p:ph type="sldNum" sz="quarter" idx="12"/>
          </p:nvPr>
        </p:nvSpPr>
        <p:spPr>
          <a:xfrm>
            <a:off x="8610600" y="6356350"/>
            <a:ext cx="2743200" cy="365125"/>
          </a:xfrm>
        </p:spPr>
        <p:txBody>
          <a:bodyPr/>
          <a:lstStyle/>
          <a:p>
            <a:fld id="{37D4CC3B-F538-9046-9995-49EE0C980241}" type="slidenum">
              <a:rPr lang="en-US" smtClean="0"/>
              <a:t>3</a:t>
            </a:fld>
            <a:endParaRPr lang="en-US" dirty="0"/>
          </a:p>
        </p:txBody>
      </p:sp>
    </p:spTree>
    <p:extLst>
      <p:ext uri="{BB962C8B-B14F-4D97-AF65-F5344CB8AC3E}">
        <p14:creationId xmlns:p14="http://schemas.microsoft.com/office/powerpoint/2010/main" val="19276908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6BFC64-2341-42FA-A5A6-134B505BE091}"/>
              </a:ext>
            </a:extLst>
          </p:cNvPr>
          <p:cNvSpPr>
            <a:spLocks noGrp="1"/>
          </p:cNvSpPr>
          <p:nvPr>
            <p:ph type="title"/>
          </p:nvPr>
        </p:nvSpPr>
        <p:spPr>
          <a:xfrm>
            <a:off x="984244" y="394346"/>
            <a:ext cx="8997956" cy="504096"/>
          </a:xfrm>
        </p:spPr>
        <p:txBody>
          <a:bodyPr/>
          <a:lstStyle/>
          <a:p>
            <a:r>
              <a:rPr lang="en-US"/>
              <a:t>TSMO Strategies that Support Work Zone Safety</a:t>
            </a:r>
            <a:endParaRPr lang="en-US" dirty="0"/>
          </a:p>
        </p:txBody>
      </p:sp>
      <p:sp>
        <p:nvSpPr>
          <p:cNvPr id="6" name="Content Placeholder 5">
            <a:extLst>
              <a:ext uri="{FF2B5EF4-FFF2-40B4-BE49-F238E27FC236}">
                <a16:creationId xmlns:a16="http://schemas.microsoft.com/office/drawing/2014/main" id="{3DF28537-38C7-4667-94BF-CA6681102591}"/>
              </a:ext>
            </a:extLst>
          </p:cNvPr>
          <p:cNvSpPr>
            <a:spLocks noGrp="1"/>
          </p:cNvSpPr>
          <p:nvPr>
            <p:ph idx="1"/>
          </p:nvPr>
        </p:nvSpPr>
        <p:spPr>
          <a:xfrm>
            <a:off x="984245" y="1596940"/>
            <a:ext cx="5432322" cy="4529539"/>
          </a:xfrm>
        </p:spPr>
        <p:txBody>
          <a:bodyPr/>
          <a:lstStyle/>
          <a:p>
            <a:r>
              <a:rPr lang="en-US" sz="2800"/>
              <a:t>Smart work zone traffic control</a:t>
            </a:r>
          </a:p>
          <a:p>
            <a:pPr lvl="1"/>
            <a:r>
              <a:rPr lang="en-US" sz="2400"/>
              <a:t>Queue detection and warning</a:t>
            </a:r>
          </a:p>
          <a:p>
            <a:pPr lvl="1"/>
            <a:r>
              <a:rPr lang="en-US" sz="2400"/>
              <a:t>Dynamic lane merge systems</a:t>
            </a:r>
          </a:p>
          <a:p>
            <a:pPr lvl="1"/>
            <a:r>
              <a:rPr lang="en-US" sz="2400"/>
              <a:t>Variable speed limits</a:t>
            </a:r>
          </a:p>
          <a:p>
            <a:r>
              <a:rPr lang="en-US" sz="2800"/>
              <a:t>Work zone TIM</a:t>
            </a:r>
          </a:p>
          <a:p>
            <a:r>
              <a:rPr lang="en-US" sz="2800"/>
              <a:t>Real-time traveler information</a:t>
            </a:r>
          </a:p>
          <a:p>
            <a:r>
              <a:rPr lang="en-US" sz="2800"/>
              <a:t>Work zone speed management</a:t>
            </a:r>
          </a:p>
          <a:p>
            <a:r>
              <a:rPr lang="en-US" sz="2800"/>
              <a:t>Intelligent transportation system (ITS) applications (early construction)</a:t>
            </a:r>
          </a:p>
          <a:p>
            <a:endParaRPr lang="en-US" dirty="0"/>
          </a:p>
        </p:txBody>
      </p:sp>
      <p:pic>
        <p:nvPicPr>
          <p:cNvPr id="3" name="Picture 2" descr="Variable message sign in work zone on shoulder of road. Sign says 9 minutes thru roadwork.&#10;">
            <a:extLst>
              <a:ext uri="{FF2B5EF4-FFF2-40B4-BE49-F238E27FC236}">
                <a16:creationId xmlns:a16="http://schemas.microsoft.com/office/drawing/2014/main" id="{95560E5A-7234-4EBB-90FE-C62CA31423D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765758" y="1974557"/>
            <a:ext cx="4705683" cy="3526507"/>
          </a:xfrm>
          <a:prstGeom prst="rect">
            <a:avLst/>
          </a:prstGeom>
        </p:spPr>
      </p:pic>
      <p:sp>
        <p:nvSpPr>
          <p:cNvPr id="10" name="TextBox 9">
            <a:extLst>
              <a:ext uri="{FF2B5EF4-FFF2-40B4-BE49-F238E27FC236}">
                <a16:creationId xmlns:a16="http://schemas.microsoft.com/office/drawing/2014/main" id="{79ABF21C-D752-4784-92EB-2B9A2AEBE85F}"/>
              </a:ext>
            </a:extLst>
          </p:cNvPr>
          <p:cNvSpPr txBox="1"/>
          <p:nvPr/>
        </p:nvSpPr>
        <p:spPr>
          <a:xfrm>
            <a:off x="9766807" y="5450459"/>
            <a:ext cx="1870795" cy="246221"/>
          </a:xfrm>
          <a:prstGeom prst="rect">
            <a:avLst/>
          </a:prstGeom>
          <a:noFill/>
        </p:spPr>
        <p:txBody>
          <a:bodyPr wrap="square" rtlCol="0">
            <a:spAutoFit/>
          </a:bodyPr>
          <a:lstStyle/>
          <a:p>
            <a:pPr algn="r"/>
            <a:r>
              <a:rPr lang="en-US" sz="1000" dirty="0">
                <a:latin typeface="Arial" panose="020B0604020202020204" pitchFamily="34" charset="0"/>
                <a:cs typeface="Arial" panose="020B0604020202020204" pitchFamily="34" charset="0"/>
              </a:rPr>
              <a:t>Source: FHWA.</a:t>
            </a:r>
          </a:p>
        </p:txBody>
      </p:sp>
      <p:sp>
        <p:nvSpPr>
          <p:cNvPr id="4" name="Slide Number Placeholder 3">
            <a:extLst>
              <a:ext uri="{FF2B5EF4-FFF2-40B4-BE49-F238E27FC236}">
                <a16:creationId xmlns:a16="http://schemas.microsoft.com/office/drawing/2014/main" id="{BA299318-35BC-4B2C-9410-794D11677A53}"/>
              </a:ext>
            </a:extLst>
          </p:cNvPr>
          <p:cNvSpPr>
            <a:spLocks noGrp="1"/>
          </p:cNvSpPr>
          <p:nvPr>
            <p:ph type="sldNum" sz="quarter" idx="12"/>
          </p:nvPr>
        </p:nvSpPr>
        <p:spPr/>
        <p:txBody>
          <a:bodyPr/>
          <a:lstStyle/>
          <a:p>
            <a:fld id="{37D4CC3B-F538-9046-9995-49EE0C980241}" type="slidenum">
              <a:rPr lang="en-US" smtClean="0"/>
              <a:t>30</a:t>
            </a:fld>
            <a:endParaRPr lang="en-US" dirty="0"/>
          </a:p>
        </p:txBody>
      </p:sp>
    </p:spTree>
    <p:extLst>
      <p:ext uri="{BB962C8B-B14F-4D97-AF65-F5344CB8AC3E}">
        <p14:creationId xmlns:p14="http://schemas.microsoft.com/office/powerpoint/2010/main" val="10399105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6BFC64-2341-42FA-A5A6-134B505BE091}"/>
              </a:ext>
            </a:extLst>
          </p:cNvPr>
          <p:cNvSpPr>
            <a:spLocks noGrp="1"/>
          </p:cNvSpPr>
          <p:nvPr>
            <p:ph type="title"/>
          </p:nvPr>
        </p:nvSpPr>
        <p:spPr>
          <a:xfrm>
            <a:off x="984244" y="437813"/>
            <a:ext cx="8997956" cy="504096"/>
          </a:xfrm>
        </p:spPr>
        <p:txBody>
          <a:bodyPr/>
          <a:lstStyle/>
          <a:p>
            <a:r>
              <a:rPr lang="en-US" dirty="0"/>
              <a:t>TSMO Strategies that Support Work Zone Mobility</a:t>
            </a:r>
          </a:p>
        </p:txBody>
      </p:sp>
      <p:sp>
        <p:nvSpPr>
          <p:cNvPr id="6" name="Content Placeholder 5">
            <a:extLst>
              <a:ext uri="{FF2B5EF4-FFF2-40B4-BE49-F238E27FC236}">
                <a16:creationId xmlns:a16="http://schemas.microsoft.com/office/drawing/2014/main" id="{3DF28537-38C7-4667-94BF-CA6681102591}"/>
              </a:ext>
            </a:extLst>
          </p:cNvPr>
          <p:cNvSpPr>
            <a:spLocks noGrp="1"/>
          </p:cNvSpPr>
          <p:nvPr>
            <p:ph idx="1"/>
          </p:nvPr>
        </p:nvSpPr>
        <p:spPr>
          <a:xfrm>
            <a:off x="984244" y="1396222"/>
            <a:ext cx="6442467" cy="4351338"/>
          </a:xfrm>
        </p:spPr>
        <p:txBody>
          <a:bodyPr>
            <a:noAutofit/>
          </a:bodyPr>
          <a:lstStyle/>
          <a:p>
            <a:pPr>
              <a:lnSpc>
                <a:spcPct val="100000"/>
              </a:lnSpc>
              <a:spcBef>
                <a:spcPts val="0"/>
              </a:spcBef>
            </a:pPr>
            <a:r>
              <a:rPr lang="en-US" sz="2800" dirty="0"/>
              <a:t>Smart work zones</a:t>
            </a:r>
          </a:p>
          <a:p>
            <a:pPr>
              <a:lnSpc>
                <a:spcPct val="100000"/>
              </a:lnSpc>
              <a:spcBef>
                <a:spcPts val="0"/>
              </a:spcBef>
            </a:pPr>
            <a:r>
              <a:rPr lang="en-US" sz="2800" dirty="0"/>
              <a:t>Work zone TIM</a:t>
            </a:r>
          </a:p>
          <a:p>
            <a:pPr>
              <a:lnSpc>
                <a:spcPct val="100000"/>
              </a:lnSpc>
              <a:spcBef>
                <a:spcPts val="0"/>
              </a:spcBef>
            </a:pPr>
            <a:r>
              <a:rPr lang="en-US" sz="2800" dirty="0"/>
              <a:t>Traveler information about delay and alternate routes</a:t>
            </a:r>
          </a:p>
          <a:p>
            <a:pPr>
              <a:lnSpc>
                <a:spcPct val="100000"/>
              </a:lnSpc>
              <a:spcBef>
                <a:spcPts val="0"/>
              </a:spcBef>
            </a:pPr>
            <a:r>
              <a:rPr lang="en-US" sz="2800" dirty="0"/>
              <a:t>Rideshare programs</a:t>
            </a:r>
          </a:p>
          <a:p>
            <a:pPr>
              <a:lnSpc>
                <a:spcPct val="100000"/>
              </a:lnSpc>
              <a:spcBef>
                <a:spcPts val="0"/>
              </a:spcBef>
            </a:pPr>
            <a:r>
              <a:rPr lang="en-US" sz="2800" dirty="0"/>
              <a:t>Active transportation and demand management</a:t>
            </a:r>
          </a:p>
          <a:p>
            <a:pPr>
              <a:lnSpc>
                <a:spcPct val="100000"/>
              </a:lnSpc>
              <a:spcBef>
                <a:spcPts val="0"/>
              </a:spcBef>
            </a:pPr>
            <a:r>
              <a:rPr lang="en-US" sz="2800" dirty="0"/>
              <a:t>Work zone access control</a:t>
            </a:r>
          </a:p>
          <a:p>
            <a:pPr>
              <a:lnSpc>
                <a:spcPct val="100000"/>
              </a:lnSpc>
              <a:spcBef>
                <a:spcPts val="0"/>
              </a:spcBef>
            </a:pPr>
            <a:r>
              <a:rPr lang="en-US" sz="2800" dirty="0"/>
              <a:t>Regional coordination of construction projects</a:t>
            </a:r>
          </a:p>
        </p:txBody>
      </p:sp>
      <p:pic>
        <p:nvPicPr>
          <p:cNvPr id="3" name="Picture 2" descr="Portable electronic message sign on side of road with the message &quot;speed ahead 46 miles per hour&quot;">
            <a:extLst>
              <a:ext uri="{FF2B5EF4-FFF2-40B4-BE49-F238E27FC236}">
                <a16:creationId xmlns:a16="http://schemas.microsoft.com/office/drawing/2014/main" id="{50282168-D4CD-4483-8C26-11B3805FEA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32692" y="2103755"/>
            <a:ext cx="3983667" cy="2987750"/>
          </a:xfrm>
          <a:prstGeom prst="rect">
            <a:avLst/>
          </a:prstGeom>
        </p:spPr>
      </p:pic>
      <p:sp>
        <p:nvSpPr>
          <p:cNvPr id="7" name="TextBox 6">
            <a:extLst>
              <a:ext uri="{FF2B5EF4-FFF2-40B4-BE49-F238E27FC236}">
                <a16:creationId xmlns:a16="http://schemas.microsoft.com/office/drawing/2014/main" id="{17BB2AAE-8B31-4314-A07B-7D49793650BA}"/>
              </a:ext>
            </a:extLst>
          </p:cNvPr>
          <p:cNvSpPr txBox="1"/>
          <p:nvPr/>
        </p:nvSpPr>
        <p:spPr>
          <a:xfrm>
            <a:off x="9739822" y="5091505"/>
            <a:ext cx="1870795" cy="246221"/>
          </a:xfrm>
          <a:prstGeom prst="rect">
            <a:avLst/>
          </a:prstGeom>
          <a:noFill/>
        </p:spPr>
        <p:txBody>
          <a:bodyPr wrap="square" rtlCol="0">
            <a:spAutoFit/>
          </a:bodyPr>
          <a:lstStyle/>
          <a:p>
            <a:pPr algn="r"/>
            <a:r>
              <a:rPr lang="en-US" sz="1000" dirty="0">
                <a:latin typeface="Arial" panose="020B0604020202020204" pitchFamily="34" charset="0"/>
                <a:cs typeface="Arial" panose="020B0604020202020204" pitchFamily="34" charset="0"/>
              </a:rPr>
              <a:t>Source: FHWA.</a:t>
            </a:r>
          </a:p>
        </p:txBody>
      </p:sp>
      <p:sp>
        <p:nvSpPr>
          <p:cNvPr id="4" name="Slide Number Placeholder 3">
            <a:extLst>
              <a:ext uri="{FF2B5EF4-FFF2-40B4-BE49-F238E27FC236}">
                <a16:creationId xmlns:a16="http://schemas.microsoft.com/office/drawing/2014/main" id="{BA299318-35BC-4B2C-9410-794D11677A53}"/>
              </a:ext>
            </a:extLst>
          </p:cNvPr>
          <p:cNvSpPr>
            <a:spLocks noGrp="1"/>
          </p:cNvSpPr>
          <p:nvPr>
            <p:ph type="sldNum" sz="quarter" idx="12"/>
          </p:nvPr>
        </p:nvSpPr>
        <p:spPr/>
        <p:txBody>
          <a:bodyPr/>
          <a:lstStyle/>
          <a:p>
            <a:fld id="{37D4CC3B-F538-9046-9995-49EE0C980241}" type="slidenum">
              <a:rPr lang="en-US" smtClean="0"/>
              <a:t>31</a:t>
            </a:fld>
            <a:endParaRPr lang="en-US" dirty="0"/>
          </a:p>
        </p:txBody>
      </p:sp>
    </p:spTree>
    <p:extLst>
      <p:ext uri="{BB962C8B-B14F-4D97-AF65-F5344CB8AC3E}">
        <p14:creationId xmlns:p14="http://schemas.microsoft.com/office/powerpoint/2010/main" val="36149621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6BFC64-2341-42FA-A5A6-134B505BE091}"/>
              </a:ext>
            </a:extLst>
          </p:cNvPr>
          <p:cNvSpPr>
            <a:spLocks noGrp="1"/>
          </p:cNvSpPr>
          <p:nvPr>
            <p:ph type="title"/>
          </p:nvPr>
        </p:nvSpPr>
        <p:spPr>
          <a:xfrm>
            <a:off x="984244" y="435861"/>
            <a:ext cx="8997956" cy="504096"/>
          </a:xfrm>
        </p:spPr>
        <p:txBody>
          <a:bodyPr/>
          <a:lstStyle/>
          <a:p>
            <a:r>
              <a:rPr lang="en-US" dirty="0"/>
              <a:t>TSMO Strategies that Support Traveler Information and Public Relations</a:t>
            </a:r>
          </a:p>
        </p:txBody>
      </p:sp>
      <p:sp>
        <p:nvSpPr>
          <p:cNvPr id="6" name="Content Placeholder 5">
            <a:extLst>
              <a:ext uri="{FF2B5EF4-FFF2-40B4-BE49-F238E27FC236}">
                <a16:creationId xmlns:a16="http://schemas.microsoft.com/office/drawing/2014/main" id="{3DF28537-38C7-4667-94BF-CA6681102591}"/>
              </a:ext>
            </a:extLst>
          </p:cNvPr>
          <p:cNvSpPr>
            <a:spLocks noGrp="1"/>
          </p:cNvSpPr>
          <p:nvPr>
            <p:ph idx="1"/>
          </p:nvPr>
        </p:nvSpPr>
        <p:spPr/>
        <p:txBody>
          <a:bodyPr/>
          <a:lstStyle/>
          <a:p>
            <a:pPr>
              <a:lnSpc>
                <a:spcPct val="100000"/>
              </a:lnSpc>
            </a:pPr>
            <a:r>
              <a:rPr lang="en-US" sz="2800" dirty="0"/>
              <a:t>Communicating early and frequently, using multiple types of media, on changes to road conditions </a:t>
            </a:r>
          </a:p>
          <a:p>
            <a:pPr>
              <a:lnSpc>
                <a:spcPct val="100000"/>
              </a:lnSpc>
            </a:pPr>
            <a:r>
              <a:rPr lang="en-US" sz="2800" dirty="0"/>
              <a:t>Sharing construction information with traveler information applications</a:t>
            </a:r>
          </a:p>
          <a:p>
            <a:pPr>
              <a:lnSpc>
                <a:spcPct val="100000"/>
              </a:lnSpc>
            </a:pPr>
            <a:r>
              <a:rPr lang="en-US" sz="2800" dirty="0"/>
              <a:t>Requiring construction contractors to provide near-real-time travel-time updates on dynamic message signs (DMS) near work zones</a:t>
            </a:r>
          </a:p>
          <a:p>
            <a:pPr>
              <a:lnSpc>
                <a:spcPct val="100000"/>
              </a:lnSpc>
            </a:pPr>
            <a:r>
              <a:rPr lang="en-US" sz="2800" dirty="0"/>
              <a:t>Partnering with local agencies to push automated route notifications to participants of local text message alert systems</a:t>
            </a:r>
          </a:p>
          <a:p>
            <a:pPr>
              <a:lnSpc>
                <a:spcPct val="100000"/>
              </a:lnSpc>
            </a:pP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BA299318-35BC-4B2C-9410-794D11677A53}"/>
              </a:ext>
            </a:extLst>
          </p:cNvPr>
          <p:cNvSpPr>
            <a:spLocks noGrp="1"/>
          </p:cNvSpPr>
          <p:nvPr>
            <p:ph type="sldNum" sz="quarter" idx="12"/>
          </p:nvPr>
        </p:nvSpPr>
        <p:spPr/>
        <p:txBody>
          <a:bodyPr/>
          <a:lstStyle/>
          <a:p>
            <a:fld id="{37D4CC3B-F538-9046-9995-49EE0C980241}" type="slidenum">
              <a:rPr lang="en-US" smtClean="0"/>
              <a:t>32</a:t>
            </a:fld>
            <a:endParaRPr lang="en-US" dirty="0"/>
          </a:p>
        </p:txBody>
      </p:sp>
    </p:spTree>
    <p:extLst>
      <p:ext uri="{BB962C8B-B14F-4D97-AF65-F5344CB8AC3E}">
        <p14:creationId xmlns:p14="http://schemas.microsoft.com/office/powerpoint/2010/main" val="31910390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244" y="450513"/>
            <a:ext cx="8997956" cy="504096"/>
          </a:xfrm>
        </p:spPr>
        <p:txBody>
          <a:bodyPr>
            <a:noAutofit/>
          </a:bodyPr>
          <a:lstStyle/>
          <a:p>
            <a:r>
              <a:rPr lang="en-US" dirty="0"/>
              <a:t>TSMO Strategies that Support Construction Schedule, Cost, and Quality</a:t>
            </a:r>
          </a:p>
        </p:txBody>
      </p:sp>
      <p:sp>
        <p:nvSpPr>
          <p:cNvPr id="4" name="Content Placeholder 3"/>
          <p:cNvSpPr>
            <a:spLocks noGrp="1"/>
          </p:cNvSpPr>
          <p:nvPr>
            <p:ph idx="1"/>
          </p:nvPr>
        </p:nvSpPr>
        <p:spPr/>
        <p:txBody>
          <a:bodyPr>
            <a:noAutofit/>
          </a:bodyPr>
          <a:lstStyle/>
          <a:p>
            <a:pPr>
              <a:lnSpc>
                <a:spcPct val="100000"/>
              </a:lnSpc>
              <a:spcBef>
                <a:spcPts val="1200"/>
              </a:spcBef>
            </a:pPr>
            <a:r>
              <a:rPr lang="en-US" dirty="0"/>
              <a:t>Traffic management for accelerated construction methods</a:t>
            </a:r>
          </a:p>
          <a:p>
            <a:pPr>
              <a:lnSpc>
                <a:spcPct val="100000"/>
              </a:lnSpc>
              <a:spcBef>
                <a:spcPts val="1200"/>
              </a:spcBef>
            </a:pPr>
            <a:r>
              <a:rPr lang="en-US" dirty="0"/>
              <a:t>TIM</a:t>
            </a:r>
          </a:p>
          <a:p>
            <a:pPr>
              <a:lnSpc>
                <a:spcPct val="100000"/>
              </a:lnSpc>
              <a:spcBef>
                <a:spcPts val="1200"/>
              </a:spcBef>
            </a:pPr>
            <a:r>
              <a:rPr lang="en-US" dirty="0"/>
              <a:t>Traffic signal coordination</a:t>
            </a:r>
          </a:p>
          <a:p>
            <a:pPr>
              <a:lnSpc>
                <a:spcPct val="100000"/>
              </a:lnSpc>
              <a:spcBef>
                <a:spcPts val="1200"/>
              </a:spcBef>
            </a:pPr>
            <a:r>
              <a:rPr lang="en-US" dirty="0"/>
              <a:t>Freight management</a:t>
            </a:r>
          </a:p>
          <a:p>
            <a:pPr>
              <a:lnSpc>
                <a:spcPct val="100000"/>
              </a:lnSpc>
              <a:spcBef>
                <a:spcPts val="1200"/>
              </a:spcBef>
            </a:pPr>
            <a:r>
              <a:rPr lang="en-US" dirty="0"/>
              <a:t>Road weather management</a:t>
            </a:r>
          </a:p>
          <a:p>
            <a:pPr>
              <a:lnSpc>
                <a:spcPct val="100000"/>
              </a:lnSpc>
              <a:spcBef>
                <a:spcPts val="1200"/>
              </a:spcBef>
            </a:pPr>
            <a:r>
              <a:rPr lang="en-US" dirty="0"/>
              <a:t>Active transportation and demand management</a:t>
            </a:r>
          </a:p>
          <a:p>
            <a:pPr>
              <a:lnSpc>
                <a:spcPct val="100000"/>
              </a:lnSpc>
              <a:spcBef>
                <a:spcPts val="1200"/>
              </a:spcBef>
            </a:pPr>
            <a:r>
              <a:rPr lang="en-US" dirty="0"/>
              <a:t>General and ITS contractor coordination</a:t>
            </a:r>
          </a:p>
          <a:p>
            <a:pPr marL="0" indent="0">
              <a:lnSpc>
                <a:spcPct val="100000"/>
              </a:lnSpc>
              <a:buNone/>
            </a:pPr>
            <a:endParaRPr lang="en-US" sz="2800" dirty="0"/>
          </a:p>
          <a:p>
            <a:endParaRPr lang="en-US" sz="2200" dirty="0"/>
          </a:p>
        </p:txBody>
      </p:sp>
      <p:sp>
        <p:nvSpPr>
          <p:cNvPr id="6" name="Slide Number Placeholder 5"/>
          <p:cNvSpPr>
            <a:spLocks noGrp="1"/>
          </p:cNvSpPr>
          <p:nvPr>
            <p:ph type="sldNum" sz="quarter" idx="12"/>
          </p:nvPr>
        </p:nvSpPr>
        <p:spPr/>
        <p:txBody>
          <a:bodyPr/>
          <a:lstStyle/>
          <a:p>
            <a:fld id="{8963073B-250E-43D2-AB62-2D61C2B5B286}" type="slidenum">
              <a:rPr lang="en-US" smtClean="0"/>
              <a:pPr/>
              <a:t>33</a:t>
            </a:fld>
            <a:endParaRPr lang="en-US" dirty="0"/>
          </a:p>
        </p:txBody>
      </p:sp>
    </p:spTree>
    <p:extLst>
      <p:ext uri="{BB962C8B-B14F-4D97-AF65-F5344CB8AC3E}">
        <p14:creationId xmlns:p14="http://schemas.microsoft.com/office/powerpoint/2010/main" val="21564265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244" y="450513"/>
            <a:ext cx="8997956" cy="504096"/>
          </a:xfrm>
        </p:spPr>
        <p:txBody>
          <a:bodyPr>
            <a:noAutofit/>
          </a:bodyPr>
          <a:lstStyle/>
          <a:p>
            <a:r>
              <a:rPr lang="en-US" dirty="0"/>
              <a:t>Areas for Collaboration Between TSMO and Construction</a:t>
            </a:r>
          </a:p>
        </p:txBody>
      </p:sp>
      <p:sp>
        <p:nvSpPr>
          <p:cNvPr id="7" name="Content Placeholder 6"/>
          <p:cNvSpPr>
            <a:spLocks noGrp="1"/>
          </p:cNvSpPr>
          <p:nvPr>
            <p:ph idx="1"/>
          </p:nvPr>
        </p:nvSpPr>
        <p:spPr/>
        <p:txBody>
          <a:bodyPr>
            <a:noAutofit/>
          </a:bodyPr>
          <a:lstStyle/>
          <a:p>
            <a:pPr>
              <a:lnSpc>
                <a:spcPct val="100000"/>
              </a:lnSpc>
              <a:spcBef>
                <a:spcPts val="600"/>
              </a:spcBef>
            </a:pPr>
            <a:r>
              <a:rPr lang="en-US" dirty="0"/>
              <a:t>Developing transportation management plans for work zones</a:t>
            </a:r>
          </a:p>
          <a:p>
            <a:pPr>
              <a:lnSpc>
                <a:spcPct val="100000"/>
              </a:lnSpc>
              <a:spcBef>
                <a:spcPts val="600"/>
              </a:spcBef>
            </a:pPr>
            <a:r>
              <a:rPr lang="en-US" dirty="0"/>
              <a:t>Implementing transportation management strategies ahead of construction (e.g., dynamic lane use) </a:t>
            </a:r>
          </a:p>
          <a:p>
            <a:pPr>
              <a:lnSpc>
                <a:spcPct val="100000"/>
              </a:lnSpc>
              <a:spcBef>
                <a:spcPts val="600"/>
              </a:spcBef>
            </a:pPr>
            <a:r>
              <a:rPr lang="en-US" dirty="0"/>
              <a:t>Disseminating traveler information</a:t>
            </a:r>
          </a:p>
          <a:p>
            <a:pPr>
              <a:lnSpc>
                <a:spcPct val="100000"/>
              </a:lnSpc>
              <a:spcBef>
                <a:spcPts val="600"/>
              </a:spcBef>
            </a:pPr>
            <a:r>
              <a:rPr lang="en-US" dirty="0"/>
              <a:t>Developing travel demand management program</a:t>
            </a:r>
          </a:p>
          <a:p>
            <a:pPr>
              <a:lnSpc>
                <a:spcPct val="100000"/>
              </a:lnSpc>
              <a:spcBef>
                <a:spcPts val="600"/>
              </a:spcBef>
            </a:pPr>
            <a:r>
              <a:rPr lang="en-US" dirty="0"/>
              <a:t>Identifying fiber or other communications needs</a:t>
            </a:r>
          </a:p>
          <a:p>
            <a:pPr>
              <a:lnSpc>
                <a:spcPct val="100000"/>
              </a:lnSpc>
              <a:spcBef>
                <a:spcPts val="600"/>
              </a:spcBef>
            </a:pPr>
            <a:r>
              <a:rPr lang="en-US" dirty="0"/>
              <a:t>Coordinating multiple construction projects along a corridor or in a region</a:t>
            </a:r>
          </a:p>
          <a:p>
            <a:pPr>
              <a:lnSpc>
                <a:spcPct val="100000"/>
              </a:lnSpc>
              <a:spcBef>
                <a:spcPts val="600"/>
              </a:spcBef>
            </a:pPr>
            <a:r>
              <a:rPr lang="en-US" dirty="0"/>
              <a:t>Coordinating general and ITS contractors </a:t>
            </a:r>
          </a:p>
          <a:p>
            <a:pPr>
              <a:lnSpc>
                <a:spcPct val="100000"/>
              </a:lnSpc>
              <a:spcBef>
                <a:spcPts val="600"/>
              </a:spcBef>
            </a:pPr>
            <a:endParaRPr lang="en-US" i="1" dirty="0"/>
          </a:p>
          <a:p>
            <a:pPr marL="0" indent="0">
              <a:lnSpc>
                <a:spcPct val="100000"/>
              </a:lnSpc>
              <a:spcBef>
                <a:spcPts val="600"/>
              </a:spcBef>
              <a:buNone/>
            </a:pPr>
            <a:r>
              <a:rPr lang="en-US" i="1" dirty="0"/>
              <a:t>				Any other opportunities?</a:t>
            </a:r>
          </a:p>
        </p:txBody>
      </p:sp>
      <p:sp>
        <p:nvSpPr>
          <p:cNvPr id="5" name="Slide Number Placeholder 4"/>
          <p:cNvSpPr>
            <a:spLocks noGrp="1"/>
          </p:cNvSpPr>
          <p:nvPr>
            <p:ph type="sldNum" sz="quarter" idx="12"/>
          </p:nvPr>
        </p:nvSpPr>
        <p:spPr/>
        <p:txBody>
          <a:bodyPr/>
          <a:lstStyle/>
          <a:p>
            <a:fld id="{964C510D-D580-43A2-9ABD-5D3EEA2F3D97}" type="slidenum">
              <a:rPr lang="en-US" smtClean="0"/>
              <a:t>34</a:t>
            </a:fld>
            <a:endParaRPr lang="en-US" dirty="0"/>
          </a:p>
        </p:txBody>
      </p:sp>
    </p:spTree>
    <p:extLst>
      <p:ext uri="{BB962C8B-B14F-4D97-AF65-F5344CB8AC3E}">
        <p14:creationId xmlns:p14="http://schemas.microsoft.com/office/powerpoint/2010/main" val="3287813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EC01744-F643-4FEB-BCF2-58DD0876A061}"/>
              </a:ext>
            </a:extLst>
          </p:cNvPr>
          <p:cNvSpPr>
            <a:spLocks noGrp="1"/>
          </p:cNvSpPr>
          <p:nvPr>
            <p:ph type="title"/>
          </p:nvPr>
        </p:nvSpPr>
        <p:spPr/>
        <p:txBody>
          <a:bodyPr/>
          <a:lstStyle/>
          <a:p>
            <a:r>
              <a:rPr lang="en-US" dirty="0"/>
              <a:t>Integrating TSMO in Construction</a:t>
            </a:r>
          </a:p>
        </p:txBody>
      </p:sp>
      <p:sp>
        <p:nvSpPr>
          <p:cNvPr id="6" name="Content Placeholder 5">
            <a:extLst>
              <a:ext uri="{FF2B5EF4-FFF2-40B4-BE49-F238E27FC236}">
                <a16:creationId xmlns:a16="http://schemas.microsoft.com/office/drawing/2014/main" id="{842E5C92-6292-4CB4-832C-D010A86D77BE}"/>
              </a:ext>
            </a:extLst>
          </p:cNvPr>
          <p:cNvSpPr>
            <a:spLocks noGrp="1"/>
          </p:cNvSpPr>
          <p:nvPr>
            <p:ph idx="1"/>
          </p:nvPr>
        </p:nvSpPr>
        <p:spPr/>
        <p:txBody>
          <a:bodyPr>
            <a:normAutofit fontScale="92500" lnSpcReduction="10000"/>
          </a:bodyPr>
          <a:lstStyle/>
          <a:p>
            <a:pPr>
              <a:lnSpc>
                <a:spcPct val="100000"/>
              </a:lnSpc>
            </a:pPr>
            <a:r>
              <a:rPr lang="en-US" sz="2800" dirty="0"/>
              <a:t>Formally include TSMO strategies in construction contracts, agency guidance materials, and other documents</a:t>
            </a:r>
          </a:p>
          <a:p>
            <a:pPr>
              <a:lnSpc>
                <a:spcPct val="100000"/>
              </a:lnSpc>
            </a:pPr>
            <a:r>
              <a:rPr lang="en-US" sz="2800" dirty="0"/>
              <a:t>Informally integrate TSMO into construction processes through ad hoc means</a:t>
            </a:r>
          </a:p>
          <a:p>
            <a:pPr>
              <a:lnSpc>
                <a:spcPct val="100000"/>
              </a:lnSpc>
            </a:pPr>
            <a:r>
              <a:rPr lang="en-US" sz="2800" dirty="0"/>
              <a:t>Include TSMO personnel in work zone process reviews and work zone transportation management plan development</a:t>
            </a:r>
          </a:p>
          <a:p>
            <a:pPr>
              <a:lnSpc>
                <a:spcPct val="100000"/>
              </a:lnSpc>
            </a:pPr>
            <a:r>
              <a:rPr lang="en-US" sz="2800" dirty="0"/>
              <a:t>Include TSMO in project partnering workshops to share the benefits and opportunities of TSMO</a:t>
            </a:r>
          </a:p>
          <a:p>
            <a:pPr>
              <a:lnSpc>
                <a:spcPct val="100000"/>
              </a:lnSpc>
            </a:pPr>
            <a:r>
              <a:rPr lang="en-US" sz="2800" dirty="0"/>
              <a:t>Provide TSMO training to construction staff or contractors</a:t>
            </a:r>
          </a:p>
          <a:p>
            <a:pPr>
              <a:lnSpc>
                <a:spcPct val="100000"/>
              </a:lnSpc>
            </a:pPr>
            <a:r>
              <a:rPr lang="en-US" sz="2800" dirty="0"/>
              <a:t>Coordinate with ITS vendors to integrate TSMO assets</a:t>
            </a:r>
          </a:p>
        </p:txBody>
      </p:sp>
      <p:sp>
        <p:nvSpPr>
          <p:cNvPr id="4" name="Slide Number Placeholder 3">
            <a:extLst>
              <a:ext uri="{FF2B5EF4-FFF2-40B4-BE49-F238E27FC236}">
                <a16:creationId xmlns:a16="http://schemas.microsoft.com/office/drawing/2014/main" id="{209F212F-EF6A-4301-B038-B8471AC55BFC}"/>
              </a:ext>
            </a:extLst>
          </p:cNvPr>
          <p:cNvSpPr>
            <a:spLocks noGrp="1"/>
          </p:cNvSpPr>
          <p:nvPr>
            <p:ph type="sldNum" sz="quarter" idx="12"/>
          </p:nvPr>
        </p:nvSpPr>
        <p:spPr/>
        <p:txBody>
          <a:bodyPr/>
          <a:lstStyle/>
          <a:p>
            <a:fld id="{37D4CC3B-F538-9046-9995-49EE0C980241}" type="slidenum">
              <a:rPr lang="en-US" smtClean="0"/>
              <a:t>35</a:t>
            </a:fld>
            <a:endParaRPr lang="en-US" dirty="0"/>
          </a:p>
        </p:txBody>
      </p:sp>
    </p:spTree>
    <p:extLst>
      <p:ext uri="{BB962C8B-B14F-4D97-AF65-F5344CB8AC3E}">
        <p14:creationId xmlns:p14="http://schemas.microsoft.com/office/powerpoint/2010/main" val="38617743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DB030-3286-434E-906D-B9282EFDF9EB}"/>
              </a:ext>
            </a:extLst>
          </p:cNvPr>
          <p:cNvSpPr>
            <a:spLocks noGrp="1"/>
          </p:cNvSpPr>
          <p:nvPr>
            <p:ph type="title"/>
          </p:nvPr>
        </p:nvSpPr>
        <p:spPr/>
        <p:txBody>
          <a:bodyPr/>
          <a:lstStyle/>
          <a:p>
            <a:r>
              <a:rPr lang="en-US" dirty="0"/>
              <a:t>Examples of Connecting TSMO and Construction</a:t>
            </a:r>
          </a:p>
        </p:txBody>
      </p:sp>
      <p:sp>
        <p:nvSpPr>
          <p:cNvPr id="4" name="Slide Number Placeholder 3">
            <a:extLst>
              <a:ext uri="{FF2B5EF4-FFF2-40B4-BE49-F238E27FC236}">
                <a16:creationId xmlns:a16="http://schemas.microsoft.com/office/drawing/2014/main" id="{A7E00478-3FD5-478B-9537-F82AE5C8197D}"/>
              </a:ext>
            </a:extLst>
          </p:cNvPr>
          <p:cNvSpPr>
            <a:spLocks noGrp="1"/>
          </p:cNvSpPr>
          <p:nvPr>
            <p:ph type="sldNum" sz="quarter" idx="12"/>
          </p:nvPr>
        </p:nvSpPr>
        <p:spPr/>
        <p:txBody>
          <a:bodyPr/>
          <a:lstStyle/>
          <a:p>
            <a:fld id="{37D4CC3B-F538-9046-9995-49EE0C980241}" type="slidenum">
              <a:rPr lang="en-US" smtClean="0"/>
              <a:t>36</a:t>
            </a:fld>
            <a:endParaRPr lang="en-US" dirty="0"/>
          </a:p>
        </p:txBody>
      </p:sp>
    </p:spTree>
    <p:extLst>
      <p:ext uri="{BB962C8B-B14F-4D97-AF65-F5344CB8AC3E}">
        <p14:creationId xmlns:p14="http://schemas.microsoft.com/office/powerpoint/2010/main" val="30422336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244" y="397761"/>
            <a:ext cx="8997956" cy="504096"/>
          </a:xfrm>
        </p:spPr>
        <p:txBody>
          <a:bodyPr/>
          <a:lstStyle/>
          <a:p>
            <a:r>
              <a:rPr lang="en-US" dirty="0"/>
              <a:t>Work Zones and Transportation Management Plans</a:t>
            </a:r>
          </a:p>
        </p:txBody>
      </p:sp>
      <p:sp>
        <p:nvSpPr>
          <p:cNvPr id="3" name="Content Placeholder 2"/>
          <p:cNvSpPr>
            <a:spLocks noGrp="1"/>
          </p:cNvSpPr>
          <p:nvPr>
            <p:ph idx="1"/>
          </p:nvPr>
        </p:nvSpPr>
        <p:spPr>
          <a:xfrm>
            <a:off x="979643" y="1596941"/>
            <a:ext cx="5914097" cy="4351338"/>
          </a:xfrm>
        </p:spPr>
        <p:txBody>
          <a:bodyPr/>
          <a:lstStyle/>
          <a:p>
            <a:pPr>
              <a:lnSpc>
                <a:spcPct val="100000"/>
              </a:lnSpc>
              <a:spcBef>
                <a:spcPts val="1200"/>
              </a:spcBef>
            </a:pPr>
            <a:r>
              <a:rPr lang="en-US" dirty="0"/>
              <a:t>Geometric strategies</a:t>
            </a:r>
          </a:p>
          <a:p>
            <a:pPr>
              <a:lnSpc>
                <a:spcPct val="100000"/>
              </a:lnSpc>
              <a:spcBef>
                <a:spcPts val="1200"/>
              </a:spcBef>
            </a:pPr>
            <a:r>
              <a:rPr lang="en-US" dirty="0"/>
              <a:t>Contract or job special provisions</a:t>
            </a:r>
          </a:p>
          <a:p>
            <a:pPr>
              <a:lnSpc>
                <a:spcPct val="100000"/>
              </a:lnSpc>
              <a:spcBef>
                <a:spcPts val="1200"/>
              </a:spcBef>
            </a:pPr>
            <a:r>
              <a:rPr lang="en-US" dirty="0"/>
              <a:t>ITS and smart work zone solutions</a:t>
            </a:r>
          </a:p>
          <a:p>
            <a:pPr>
              <a:lnSpc>
                <a:spcPct val="100000"/>
              </a:lnSpc>
              <a:spcBef>
                <a:spcPts val="1200"/>
              </a:spcBef>
            </a:pPr>
            <a:r>
              <a:rPr lang="en-US" dirty="0"/>
              <a:t>Communication</a:t>
            </a:r>
          </a:p>
          <a:p>
            <a:pPr>
              <a:lnSpc>
                <a:spcPct val="100000"/>
              </a:lnSpc>
              <a:spcBef>
                <a:spcPts val="1200"/>
              </a:spcBef>
            </a:pPr>
            <a:r>
              <a:rPr lang="en-US" dirty="0"/>
              <a:t>Coordination with other projects, agencies, etc.</a:t>
            </a:r>
          </a:p>
          <a:p>
            <a:endParaRPr lang="en-US" dirty="0"/>
          </a:p>
        </p:txBody>
      </p:sp>
      <p:pic>
        <p:nvPicPr>
          <p:cNvPr id="5" name="Picture 4" descr="Portable electronic message sign on side of road with message, &quot;time to MN 60 22 minutes&quot;"/>
          <p:cNvPicPr>
            <a:picLocks noChangeAspect="1"/>
          </p:cNvPicPr>
          <p:nvPr/>
        </p:nvPicPr>
        <p:blipFill>
          <a:blip r:embed="rId3"/>
          <a:stretch>
            <a:fillRect/>
          </a:stretch>
        </p:blipFill>
        <p:spPr>
          <a:xfrm>
            <a:off x="8436052" y="1596941"/>
            <a:ext cx="2956620" cy="3070593"/>
          </a:xfrm>
          <a:prstGeom prst="rect">
            <a:avLst/>
          </a:prstGeom>
        </p:spPr>
      </p:pic>
      <p:sp>
        <p:nvSpPr>
          <p:cNvPr id="7" name="TextBox 6"/>
          <p:cNvSpPr txBox="1"/>
          <p:nvPr/>
        </p:nvSpPr>
        <p:spPr>
          <a:xfrm>
            <a:off x="9686119" y="4674009"/>
            <a:ext cx="1870795" cy="246221"/>
          </a:xfrm>
          <a:prstGeom prst="rect">
            <a:avLst/>
          </a:prstGeom>
          <a:noFill/>
        </p:spPr>
        <p:txBody>
          <a:bodyPr wrap="square" rtlCol="0">
            <a:spAutoFit/>
          </a:bodyPr>
          <a:lstStyle/>
          <a:p>
            <a:pPr algn="r"/>
            <a:r>
              <a:rPr lang="en-US" sz="1000" dirty="0">
                <a:latin typeface="Arial" panose="020B0604020202020204" pitchFamily="34" charset="0"/>
                <a:cs typeface="Arial" panose="020B0604020202020204" pitchFamily="34" charset="0"/>
              </a:rPr>
              <a:t>Source: Street Smart Rental</a:t>
            </a:r>
          </a:p>
        </p:txBody>
      </p:sp>
      <p:pic>
        <p:nvPicPr>
          <p:cNvPr id="6" name="Picture 5" descr="Lane blocked on road due to work zone"/>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54931" y="3847572"/>
            <a:ext cx="3695429" cy="2420487"/>
          </a:xfrm>
          <a:prstGeom prst="rect">
            <a:avLst/>
          </a:prstGeom>
        </p:spPr>
      </p:pic>
      <p:sp>
        <p:nvSpPr>
          <p:cNvPr id="8" name="TextBox 7"/>
          <p:cNvSpPr txBox="1"/>
          <p:nvPr/>
        </p:nvSpPr>
        <p:spPr>
          <a:xfrm>
            <a:off x="5684810" y="6300986"/>
            <a:ext cx="1870795" cy="246221"/>
          </a:xfrm>
          <a:prstGeom prst="rect">
            <a:avLst/>
          </a:prstGeom>
          <a:noFill/>
        </p:spPr>
        <p:txBody>
          <a:bodyPr wrap="square" rtlCol="0">
            <a:spAutoFit/>
          </a:bodyPr>
          <a:lstStyle/>
          <a:p>
            <a:pPr algn="r"/>
            <a:r>
              <a:rPr lang="en-US" sz="1000" dirty="0">
                <a:latin typeface="Arial" panose="020B0604020202020204" pitchFamily="34" charset="0"/>
                <a:cs typeface="Arial" panose="020B0604020202020204" pitchFamily="34" charset="0"/>
              </a:rPr>
              <a:t>Source: Missouri DOT</a:t>
            </a:r>
          </a:p>
        </p:txBody>
      </p:sp>
      <p:sp>
        <p:nvSpPr>
          <p:cNvPr id="4" name="Slide Number Placeholder 3"/>
          <p:cNvSpPr>
            <a:spLocks noGrp="1"/>
          </p:cNvSpPr>
          <p:nvPr>
            <p:ph type="sldNum" sz="quarter" idx="12"/>
          </p:nvPr>
        </p:nvSpPr>
        <p:spPr/>
        <p:txBody>
          <a:bodyPr/>
          <a:lstStyle/>
          <a:p>
            <a:fld id="{37D4CC3B-F538-9046-9995-49EE0C980241}" type="slidenum">
              <a:rPr lang="en-US" smtClean="0"/>
              <a:t>37</a:t>
            </a:fld>
            <a:endParaRPr lang="en-US"/>
          </a:p>
        </p:txBody>
      </p:sp>
    </p:spTree>
    <p:extLst>
      <p:ext uri="{BB962C8B-B14F-4D97-AF65-F5344CB8AC3E}">
        <p14:creationId xmlns:p14="http://schemas.microsoft.com/office/powerpoint/2010/main" val="10614170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1397D2-6C95-4A09-8291-41BCDABE08C6}"/>
              </a:ext>
            </a:extLst>
          </p:cNvPr>
          <p:cNvSpPr>
            <a:spLocks noGrp="1"/>
          </p:cNvSpPr>
          <p:nvPr>
            <p:ph type="title"/>
          </p:nvPr>
        </p:nvSpPr>
        <p:spPr>
          <a:xfrm>
            <a:off x="984244" y="358703"/>
            <a:ext cx="8997956" cy="504096"/>
          </a:xfrm>
        </p:spPr>
        <p:txBody>
          <a:bodyPr/>
          <a:lstStyle/>
          <a:p>
            <a:r>
              <a:rPr lang="en-US" dirty="0"/>
              <a:t>Iowa DOT’s Traffic Critical Project (TCP) Program</a:t>
            </a:r>
          </a:p>
        </p:txBody>
      </p:sp>
      <p:sp>
        <p:nvSpPr>
          <p:cNvPr id="6" name="Content Placeholder 5">
            <a:extLst>
              <a:ext uri="{FF2B5EF4-FFF2-40B4-BE49-F238E27FC236}">
                <a16:creationId xmlns:a16="http://schemas.microsoft.com/office/drawing/2014/main" id="{2F31C860-4EA8-4ECC-9B45-8539F70675B1}"/>
              </a:ext>
            </a:extLst>
          </p:cNvPr>
          <p:cNvSpPr>
            <a:spLocks noGrp="1"/>
          </p:cNvSpPr>
          <p:nvPr>
            <p:ph idx="1"/>
          </p:nvPr>
        </p:nvSpPr>
        <p:spPr>
          <a:xfrm>
            <a:off x="984244" y="1596941"/>
            <a:ext cx="3887301" cy="4351338"/>
          </a:xfrm>
        </p:spPr>
        <p:txBody>
          <a:bodyPr>
            <a:normAutofit fontScale="85000" lnSpcReduction="10000"/>
          </a:bodyPr>
          <a:lstStyle/>
          <a:p>
            <a:pPr>
              <a:lnSpc>
                <a:spcPct val="110000"/>
              </a:lnSpc>
              <a:spcBef>
                <a:spcPts val="600"/>
              </a:spcBef>
              <a:spcAft>
                <a:spcPts val="600"/>
              </a:spcAft>
            </a:pPr>
            <a:r>
              <a:rPr lang="en-US" dirty="0"/>
              <a:t>Program facilitates safety and mobility in construction work zones</a:t>
            </a:r>
          </a:p>
          <a:p>
            <a:pPr>
              <a:lnSpc>
                <a:spcPct val="110000"/>
              </a:lnSpc>
              <a:spcBef>
                <a:spcPts val="600"/>
              </a:spcBef>
              <a:spcAft>
                <a:spcPts val="600"/>
              </a:spcAft>
            </a:pPr>
            <a:r>
              <a:rPr lang="en-US" dirty="0"/>
              <a:t>Projects are </a:t>
            </a:r>
            <a:br>
              <a:rPr lang="en-US" dirty="0"/>
            </a:br>
            <a:r>
              <a:rPr lang="en-US" dirty="0"/>
              <a:t>identified using a TCP checklist, starting with location in a critical roadway</a:t>
            </a:r>
          </a:p>
          <a:p>
            <a:pPr>
              <a:lnSpc>
                <a:spcPct val="110000"/>
              </a:lnSpc>
              <a:spcBef>
                <a:spcPts val="600"/>
              </a:spcBef>
              <a:spcAft>
                <a:spcPts val="600"/>
              </a:spcAft>
            </a:pPr>
            <a:r>
              <a:rPr lang="en-US" dirty="0"/>
              <a:t>TCP mitigation includes TSMO strategies</a:t>
            </a:r>
          </a:p>
          <a:p>
            <a:pPr>
              <a:lnSpc>
                <a:spcPct val="110000"/>
              </a:lnSpc>
              <a:spcBef>
                <a:spcPts val="600"/>
              </a:spcBef>
              <a:spcAft>
                <a:spcPts val="600"/>
              </a:spcAft>
            </a:pPr>
            <a:r>
              <a:rPr lang="en-US" dirty="0"/>
              <a:t>Performance measures are used to evaluate safety and delay</a:t>
            </a:r>
          </a:p>
        </p:txBody>
      </p:sp>
      <p:pic>
        <p:nvPicPr>
          <p:cNvPr id="8" name="Picture 7" descr="Flow chart beginning with Step 1, &quot;Is work within 15 feet of pavement edge?&quot; If no, arrows points off the slide. If yes, &quot;Is project on the district allowable lane closure map?&quot; If yes, &quot;Complete project information and continue checklist. An auto email will be sent to TCP team.&quot; If no, &quot;Are there any mobility and safety concerns?&quot; If yes, Complete project information and continue checklist. An auto email will be sent to TCP team.&quot;  If no, &quot;Is project on TCP network?&quot; If yes, &quot;Complete project information and continue checklist. An auto email will be sent to TCP team.&quot; If no, arrow points off of the slide.">
            <a:extLst>
              <a:ext uri="{FF2B5EF4-FFF2-40B4-BE49-F238E27FC236}">
                <a16:creationId xmlns:a16="http://schemas.microsoft.com/office/drawing/2014/main" id="{0B4EAD5C-409F-48B7-B62C-400742957D86}"/>
              </a:ext>
            </a:extLst>
          </p:cNvPr>
          <p:cNvPicPr>
            <a:picLocks noChangeAspect="1"/>
          </p:cNvPicPr>
          <p:nvPr/>
        </p:nvPicPr>
        <p:blipFill>
          <a:blip r:embed="rId3"/>
          <a:stretch>
            <a:fillRect/>
          </a:stretch>
        </p:blipFill>
        <p:spPr>
          <a:xfrm>
            <a:off x="5006696" y="1698611"/>
            <a:ext cx="6785777" cy="3344876"/>
          </a:xfrm>
          <a:prstGeom prst="rect">
            <a:avLst/>
          </a:prstGeom>
        </p:spPr>
      </p:pic>
      <p:sp>
        <p:nvSpPr>
          <p:cNvPr id="7" name="TextBox 6"/>
          <p:cNvSpPr txBox="1"/>
          <p:nvPr/>
        </p:nvSpPr>
        <p:spPr>
          <a:xfrm>
            <a:off x="9483005" y="5815830"/>
            <a:ext cx="187079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Source: Iowa DOT</a:t>
            </a:r>
          </a:p>
        </p:txBody>
      </p:sp>
      <p:sp>
        <p:nvSpPr>
          <p:cNvPr id="4" name="Slide Number Placeholder 3">
            <a:extLst>
              <a:ext uri="{FF2B5EF4-FFF2-40B4-BE49-F238E27FC236}">
                <a16:creationId xmlns:a16="http://schemas.microsoft.com/office/drawing/2014/main" id="{73C277FC-EBD5-4ED0-AF35-C606B749BF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D4CC3B-F538-9046-9995-49EE0C98024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04789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78EB71-5B73-495A-B7EB-7A492CD27A74}"/>
              </a:ext>
            </a:extLst>
          </p:cNvPr>
          <p:cNvSpPr>
            <a:spLocks noGrp="1"/>
          </p:cNvSpPr>
          <p:nvPr>
            <p:ph type="title"/>
          </p:nvPr>
        </p:nvSpPr>
        <p:spPr/>
        <p:txBody>
          <a:bodyPr/>
          <a:lstStyle/>
          <a:p>
            <a:r>
              <a:rPr lang="en-US" dirty="0"/>
              <a:t>Iowa DOT TCP Strategies</a:t>
            </a:r>
          </a:p>
        </p:txBody>
      </p:sp>
      <p:sp>
        <p:nvSpPr>
          <p:cNvPr id="6" name="Content Placeholder 5">
            <a:extLst>
              <a:ext uri="{FF2B5EF4-FFF2-40B4-BE49-F238E27FC236}">
                <a16:creationId xmlns:a16="http://schemas.microsoft.com/office/drawing/2014/main" id="{335F182C-CBE2-4F06-B535-944BE024353B}"/>
              </a:ext>
            </a:extLst>
          </p:cNvPr>
          <p:cNvSpPr>
            <a:spLocks noGrp="1"/>
          </p:cNvSpPr>
          <p:nvPr>
            <p:ph idx="1"/>
          </p:nvPr>
        </p:nvSpPr>
        <p:spPr>
          <a:xfrm>
            <a:off x="984245" y="1596941"/>
            <a:ext cx="4927566" cy="4351338"/>
          </a:xfrm>
        </p:spPr>
        <p:txBody>
          <a:bodyPr>
            <a:normAutofit/>
          </a:bodyPr>
          <a:lstStyle/>
          <a:p>
            <a:r>
              <a:rPr lang="en-US" dirty="0"/>
              <a:t>Work zone monitoring system</a:t>
            </a:r>
          </a:p>
          <a:p>
            <a:r>
              <a:rPr lang="en-US" dirty="0"/>
              <a:t>Queue warning system</a:t>
            </a:r>
          </a:p>
          <a:p>
            <a:r>
              <a:rPr lang="en-US" dirty="0"/>
              <a:t>Alternate route system</a:t>
            </a:r>
          </a:p>
          <a:p>
            <a:r>
              <a:rPr lang="en-US" dirty="0"/>
              <a:t>Travel time system</a:t>
            </a:r>
          </a:p>
          <a:p>
            <a:r>
              <a:rPr lang="en-US" dirty="0"/>
              <a:t>Variable advisory speed system</a:t>
            </a:r>
          </a:p>
          <a:p>
            <a:r>
              <a:rPr lang="en-US" dirty="0"/>
              <a:t>Truck entering traffic system</a:t>
            </a:r>
          </a:p>
          <a:p>
            <a:r>
              <a:rPr lang="en-US" dirty="0"/>
              <a:t>Speed feedback system</a:t>
            </a:r>
          </a:p>
          <a:p>
            <a:endParaRPr lang="en-US" dirty="0"/>
          </a:p>
        </p:txBody>
      </p:sp>
      <p:sp>
        <p:nvSpPr>
          <p:cNvPr id="7" name="Content Placeholder 5">
            <a:extLst>
              <a:ext uri="{FF2B5EF4-FFF2-40B4-BE49-F238E27FC236}">
                <a16:creationId xmlns:a16="http://schemas.microsoft.com/office/drawing/2014/main" id="{4C855660-922D-437F-B2A3-FFD67EF4E634}"/>
              </a:ext>
            </a:extLst>
          </p:cNvPr>
          <p:cNvSpPr txBox="1">
            <a:spLocks/>
          </p:cNvSpPr>
          <p:nvPr/>
        </p:nvSpPr>
        <p:spPr>
          <a:xfrm>
            <a:off x="6280191" y="1554058"/>
            <a:ext cx="5398267" cy="36945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516A89"/>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516A89"/>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16A89"/>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16A89"/>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16A89"/>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516A89"/>
              </a:buClr>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Portable DMS with radar system</a:t>
            </a:r>
          </a:p>
          <a:p>
            <a:pPr marL="228600" marR="0" lvl="0" indent="-228600" algn="l" defTabSz="914400" rtl="0" eaLnBrk="1" fontAlgn="auto" latinLnBrk="0" hangingPunct="1">
              <a:lnSpc>
                <a:spcPct val="90000"/>
              </a:lnSpc>
              <a:spcBef>
                <a:spcPts val="1000"/>
              </a:spcBef>
              <a:spcAft>
                <a:spcPts val="0"/>
              </a:spcAft>
              <a:buClr>
                <a:srgbClr val="516A89"/>
              </a:buClr>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Dynamic late-merge system</a:t>
            </a:r>
          </a:p>
          <a:p>
            <a:pPr marL="228600" marR="0" lvl="0" indent="-228600" algn="l" defTabSz="914400" rtl="0" eaLnBrk="1" fontAlgn="auto" latinLnBrk="0" hangingPunct="1">
              <a:lnSpc>
                <a:spcPct val="90000"/>
              </a:lnSpc>
              <a:spcBef>
                <a:spcPts val="1000"/>
              </a:spcBef>
              <a:spcAft>
                <a:spcPts val="0"/>
              </a:spcAft>
              <a:buClr>
                <a:srgbClr val="516A89"/>
              </a:buClr>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Extra law enforcement</a:t>
            </a:r>
          </a:p>
          <a:p>
            <a:pPr marL="228600" marR="0" lvl="0" indent="-228600" algn="l" defTabSz="914400" rtl="0" eaLnBrk="1" fontAlgn="auto" latinLnBrk="0" hangingPunct="1">
              <a:lnSpc>
                <a:spcPct val="90000"/>
              </a:lnSpc>
              <a:spcBef>
                <a:spcPts val="1000"/>
              </a:spcBef>
              <a:spcAft>
                <a:spcPts val="0"/>
              </a:spcAft>
              <a:buClr>
                <a:srgbClr val="516A89"/>
              </a:buClr>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Contractor ingress/egress requirements</a:t>
            </a:r>
          </a:p>
          <a:p>
            <a:pPr marL="228600" marR="0" lvl="0" indent="-228600" algn="l" defTabSz="914400" rtl="0" eaLnBrk="1" fontAlgn="auto" latinLnBrk="0" hangingPunct="1">
              <a:lnSpc>
                <a:spcPct val="90000"/>
              </a:lnSpc>
              <a:spcBef>
                <a:spcPts val="1000"/>
              </a:spcBef>
              <a:spcAft>
                <a:spcPts val="0"/>
              </a:spcAft>
              <a:buClr>
                <a:srgbClr val="516A89"/>
              </a:buClr>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Maximum allowable delay specifications</a:t>
            </a:r>
          </a:p>
          <a:p>
            <a:pPr marL="228600" marR="0" lvl="0" indent="-228600" algn="l" defTabSz="914400" rtl="0" eaLnBrk="1" fontAlgn="auto" latinLnBrk="0" hangingPunct="1">
              <a:lnSpc>
                <a:spcPct val="90000"/>
              </a:lnSpc>
              <a:spcBef>
                <a:spcPts val="1000"/>
              </a:spcBef>
              <a:spcAft>
                <a:spcPts val="0"/>
              </a:spcAft>
              <a:buClr>
                <a:srgbClr val="516A89"/>
              </a:buClr>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Contraflow operations during peak periods</a:t>
            </a:r>
          </a:p>
          <a:p>
            <a:pPr marL="0" marR="0" lvl="0" indent="0" algn="l" defTabSz="914400" rtl="0" eaLnBrk="1" fontAlgn="auto" latinLnBrk="0" hangingPunct="1">
              <a:lnSpc>
                <a:spcPct val="90000"/>
              </a:lnSpc>
              <a:spcBef>
                <a:spcPts val="1000"/>
              </a:spcBef>
              <a:spcAft>
                <a:spcPts val="0"/>
              </a:spcAft>
              <a:buClr>
                <a:srgbClr val="516A89"/>
              </a:buClr>
              <a:buSzTx/>
              <a:buFont typeface="Wingdings" panose="05000000000000000000" pitchFamily="2" charset="2"/>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
                <a:srgbClr val="516A89"/>
              </a:buClr>
              <a:buSzTx/>
              <a:buFont typeface="Wingdings" panose="05000000000000000000" pitchFamily="2" charset="2"/>
              <a:buChar char="§"/>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8C9F5D33-8F49-4B26-BFE0-776D191F3DB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D4CC3B-F538-9046-9995-49EE0C98024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4930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25218" y="402387"/>
            <a:ext cx="8997956" cy="504096"/>
          </a:xfrm>
        </p:spPr>
        <p:txBody>
          <a:bodyPr/>
          <a:lstStyle/>
          <a:p>
            <a:r>
              <a:rPr lang="en-US" dirty="0"/>
              <a:t>How Are State Departments of Transportation (DOT) Responding to the Changes? </a:t>
            </a:r>
            <a:r>
              <a:rPr kumimoji="0" lang="en-US" sz="800" b="1" i="0" u="none" strike="noStrike" kern="1200" cap="none" spc="0" normalizeH="0" baseline="0" noProof="0" dirty="0">
                <a:ln>
                  <a:noFill/>
                </a:ln>
                <a:solidFill>
                  <a:srgbClr val="FFCFAF"/>
                </a:solidFill>
                <a:effectLst/>
                <a:uLnTx/>
                <a:uFillTx/>
                <a:latin typeface="Arial" panose="020B0604020202020204" pitchFamily="34" charset="0"/>
                <a:cs typeface="Arial" panose="020B0604020202020204" pitchFamily="34" charset="0"/>
              </a:rPr>
              <a:t>(ES)</a:t>
            </a:r>
            <a:endParaRPr lang="en-US" dirty="0"/>
          </a:p>
        </p:txBody>
      </p:sp>
      <p:sp>
        <p:nvSpPr>
          <p:cNvPr id="6" name="Content Placeholder 5"/>
          <p:cNvSpPr>
            <a:spLocks noGrp="1"/>
          </p:cNvSpPr>
          <p:nvPr>
            <p:ph idx="1"/>
          </p:nvPr>
        </p:nvSpPr>
        <p:spPr/>
        <p:txBody>
          <a:bodyPr>
            <a:normAutofit lnSpcReduction="10000"/>
          </a:bodyPr>
          <a:lstStyle/>
          <a:p>
            <a:pPr marL="0" indent="0">
              <a:lnSpc>
                <a:spcPct val="120000"/>
              </a:lnSpc>
              <a:spcAft>
                <a:spcPts val="1000"/>
              </a:spcAft>
              <a:buNone/>
            </a:pPr>
            <a:r>
              <a:rPr lang="en-US" b="1" dirty="0"/>
              <a:t>Transportation Systems Management and Operations (TSMO)</a:t>
            </a:r>
          </a:p>
          <a:p>
            <a:pPr>
              <a:lnSpc>
                <a:spcPct val="120000"/>
              </a:lnSpc>
            </a:pPr>
            <a:r>
              <a:rPr lang="en-US" dirty="0"/>
              <a:t>TSMO is an integrated set of strategies to optimize the operational performance of the existing transportation system.</a:t>
            </a:r>
          </a:p>
          <a:p>
            <a:pPr lvl="0"/>
            <a:r>
              <a:rPr lang="en-US" dirty="0"/>
              <a:t>TSMO approaches performance from a systems perspective, spanning corridors, jurisdictions, modes, and agencies.</a:t>
            </a:r>
          </a:p>
          <a:p>
            <a:pPr>
              <a:lnSpc>
                <a:spcPct val="120000"/>
              </a:lnSpc>
            </a:pPr>
            <a:r>
              <a:rPr lang="en-US" dirty="0"/>
              <a:t>TSMO helps agencies balance supply and demand on the system and provide flexible solutions to manage dynamic conditions.</a:t>
            </a:r>
          </a:p>
          <a:p>
            <a:pPr>
              <a:lnSpc>
                <a:spcPct val="120000"/>
              </a:lnSpc>
            </a:pPr>
            <a:r>
              <a:rPr lang="en-US" dirty="0"/>
              <a:t>TSMO can complement capacity projects or, in some cases, can provide lower-cost, faster alternatives.</a:t>
            </a:r>
          </a:p>
          <a:p>
            <a:endParaRPr lang="en-US" dirty="0"/>
          </a:p>
        </p:txBody>
      </p:sp>
      <p:sp>
        <p:nvSpPr>
          <p:cNvPr id="4" name="Slide Number Placeholder 3"/>
          <p:cNvSpPr>
            <a:spLocks noGrp="1"/>
          </p:cNvSpPr>
          <p:nvPr>
            <p:ph type="sldNum" sz="quarter" idx="12"/>
          </p:nvPr>
        </p:nvSpPr>
        <p:spPr/>
        <p:txBody>
          <a:bodyPr/>
          <a:lstStyle/>
          <a:p>
            <a:fld id="{37D4CC3B-F538-9046-9995-49EE0C980241}" type="slidenum">
              <a:rPr lang="en-US" smtClean="0"/>
              <a:t>4</a:t>
            </a:fld>
            <a:endParaRPr lang="en-US" dirty="0"/>
          </a:p>
        </p:txBody>
      </p:sp>
    </p:spTree>
    <p:extLst>
      <p:ext uri="{BB962C8B-B14F-4D97-AF65-F5344CB8AC3E}">
        <p14:creationId xmlns:p14="http://schemas.microsoft.com/office/powerpoint/2010/main" val="37400041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3797A5E-AFFD-4F56-AED3-F09BB9046087}"/>
              </a:ext>
            </a:extLst>
          </p:cNvPr>
          <p:cNvSpPr>
            <a:spLocks noGrp="1"/>
          </p:cNvSpPr>
          <p:nvPr>
            <p:ph type="title"/>
          </p:nvPr>
        </p:nvSpPr>
        <p:spPr/>
        <p:txBody>
          <a:bodyPr/>
          <a:lstStyle/>
          <a:p>
            <a:r>
              <a:rPr lang="en-US" dirty="0"/>
              <a:t>Iowa DOT Intelligent Work Zone Layouts</a:t>
            </a:r>
          </a:p>
        </p:txBody>
      </p:sp>
      <p:pic>
        <p:nvPicPr>
          <p:cNvPr id="15" name="Picture 14" descr="Diagram of work zone monitoring system with road segment, work zone section, and instruments near roadway: portable DMS, portable sensors, and portable cameras. Arrows go from sensors and cameras to Iowa DOT Traffic Management Center. Arrow from Iowa DOT Traffic Management Center to Portable DMS. Text box of work zone monitoring system process: 1. Portable sensors and DMS are placed prior to work zone. Cameras are placed near merge points or within work zone. 2. Sensors and cameras communicate to Operations Center for traffic monitoring. 3. Logic from central server posts automated alerts messages to portable DMS and sends alert e-mails to TMC when slow traffic is detected. 4. TMC verifies slow traffic detections via portable cameras and takes appropriate action following project’s TMP/TIM.">
            <a:extLst>
              <a:ext uri="{FF2B5EF4-FFF2-40B4-BE49-F238E27FC236}">
                <a16:creationId xmlns:a16="http://schemas.microsoft.com/office/drawing/2014/main" id="{302869F6-1544-46FB-9278-08552F7EDA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0616" y="1564230"/>
            <a:ext cx="5880738" cy="3866375"/>
          </a:xfrm>
          <a:prstGeom prst="rect">
            <a:avLst/>
          </a:prstGeom>
          <a:ln>
            <a:solidFill>
              <a:schemeClr val="tx1"/>
            </a:solidFill>
          </a:ln>
        </p:spPr>
      </p:pic>
      <p:sp>
        <p:nvSpPr>
          <p:cNvPr id="7" name="TextBox 6"/>
          <p:cNvSpPr txBox="1"/>
          <p:nvPr/>
        </p:nvSpPr>
        <p:spPr>
          <a:xfrm>
            <a:off x="4507915" y="5445185"/>
            <a:ext cx="187079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Source: Iowa DOT</a:t>
            </a:r>
          </a:p>
        </p:txBody>
      </p:sp>
      <p:pic>
        <p:nvPicPr>
          <p:cNvPr id="16" name="Picture 15" descr="Queue warning system diagram illustrating roadway with work zone. Next to roadway are portable DMS, portable sensors, and portable camera (optional). Electronic signs state “slow traffic ahead” and “stop traffic ahead”. Text box of queue detection system process: 1. Sensors are placed at consistent intervals leading up to the work zone, 2. Signs are placed prior to points of low visibility (vertical and horizontal curves), 3. Optional camera is placed at merge point for additional monitoring, 4. Sensors communicate to central server to look for queuing using programmed logic, 5. When slow speeds are detected, logic posts automated alert messages to portable DMS and sends alert e-mails and text messages to project stakeholders in addition to notifying the TMC. Note: Queue warning and work zone monitoring systems can make use of the same devices as the PDMS are connected to the TMC. The TMC will update the PDMS displays in the event of an incident.">
            <a:extLst>
              <a:ext uri="{FF2B5EF4-FFF2-40B4-BE49-F238E27FC236}">
                <a16:creationId xmlns:a16="http://schemas.microsoft.com/office/drawing/2014/main" id="{781BE910-10B3-4171-AACD-BC7E677C2A48}"/>
              </a:ext>
            </a:extLst>
          </p:cNvPr>
          <p:cNvPicPr>
            <a:picLocks noChangeAspect="1"/>
          </p:cNvPicPr>
          <p:nvPr/>
        </p:nvPicPr>
        <p:blipFill>
          <a:blip r:embed="rId4"/>
          <a:stretch>
            <a:fillRect/>
          </a:stretch>
        </p:blipFill>
        <p:spPr>
          <a:xfrm>
            <a:off x="6378710" y="1704944"/>
            <a:ext cx="5699830" cy="4552462"/>
          </a:xfrm>
          <a:prstGeom prst="rect">
            <a:avLst/>
          </a:prstGeom>
          <a:ln>
            <a:solidFill>
              <a:schemeClr val="tx1"/>
            </a:solidFill>
          </a:ln>
        </p:spPr>
      </p:pic>
      <p:sp>
        <p:nvSpPr>
          <p:cNvPr id="6" name="TextBox 5"/>
          <p:cNvSpPr txBox="1"/>
          <p:nvPr/>
        </p:nvSpPr>
        <p:spPr>
          <a:xfrm>
            <a:off x="10286036" y="6238030"/>
            <a:ext cx="187079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Source: Iowa DOT</a:t>
            </a:r>
          </a:p>
        </p:txBody>
      </p:sp>
      <p:sp>
        <p:nvSpPr>
          <p:cNvPr id="4" name="Slide Number Placeholder 3">
            <a:extLst>
              <a:ext uri="{FF2B5EF4-FFF2-40B4-BE49-F238E27FC236}">
                <a16:creationId xmlns:a16="http://schemas.microsoft.com/office/drawing/2014/main" id="{C8FF03BB-C15F-4DC2-B71D-E540CC073C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D4CC3B-F538-9046-9995-49EE0C98024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9234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DB4AE8-09D2-4478-8EAF-DFA6DFFD7460}"/>
              </a:ext>
            </a:extLst>
          </p:cNvPr>
          <p:cNvSpPr>
            <a:spLocks noGrp="1"/>
          </p:cNvSpPr>
          <p:nvPr>
            <p:ph type="title"/>
          </p:nvPr>
        </p:nvSpPr>
        <p:spPr/>
        <p:txBody>
          <a:bodyPr/>
          <a:lstStyle/>
          <a:p>
            <a:r>
              <a:rPr lang="en-US" dirty="0"/>
              <a:t>Iowa TSMO Work Zone Service Layer</a:t>
            </a:r>
          </a:p>
        </p:txBody>
      </p:sp>
      <p:sp>
        <p:nvSpPr>
          <p:cNvPr id="10" name="Content Placeholder 9">
            <a:extLst>
              <a:ext uri="{FF2B5EF4-FFF2-40B4-BE49-F238E27FC236}">
                <a16:creationId xmlns:a16="http://schemas.microsoft.com/office/drawing/2014/main" id="{8D903F54-B054-4E17-ABB8-639495FAB996}"/>
              </a:ext>
            </a:extLst>
          </p:cNvPr>
          <p:cNvSpPr>
            <a:spLocks noGrp="1"/>
          </p:cNvSpPr>
          <p:nvPr>
            <p:ph idx="1"/>
          </p:nvPr>
        </p:nvSpPr>
        <p:spPr>
          <a:xfrm>
            <a:off x="984245" y="1596941"/>
            <a:ext cx="7327284" cy="4558498"/>
          </a:xfrm>
        </p:spPr>
        <p:txBody>
          <a:bodyPr/>
          <a:lstStyle/>
          <a:p>
            <a:r>
              <a:rPr lang="en-US" dirty="0"/>
              <a:t>Identified work zone management objectives for each of the six TSMO goals</a:t>
            </a:r>
          </a:p>
          <a:p>
            <a:r>
              <a:rPr lang="en-US" dirty="0"/>
              <a:t>Looked at opportunities created by TSMO-based approach</a:t>
            </a:r>
          </a:p>
          <a:p>
            <a:r>
              <a:rPr lang="en-US" dirty="0"/>
              <a:t>Work zone groups support mobility and safety in work zones</a:t>
            </a:r>
          </a:p>
          <a:p>
            <a:r>
              <a:rPr lang="en-US" dirty="0"/>
              <a:t>Work zone data and gap analysis</a:t>
            </a:r>
          </a:p>
          <a:p>
            <a:r>
              <a:rPr lang="en-US" dirty="0"/>
              <a:t>Recommended actions to address gaps</a:t>
            </a:r>
          </a:p>
        </p:txBody>
      </p:sp>
      <p:pic>
        <p:nvPicPr>
          <p:cNvPr id="11" name="Content Placeholder 7" descr="Cover of Iowa Department of Transportation's Transportation Systems Management and Operation Work Zone Management Service Layer document">
            <a:extLst>
              <a:ext uri="{FF2B5EF4-FFF2-40B4-BE49-F238E27FC236}">
                <a16:creationId xmlns:a16="http://schemas.microsoft.com/office/drawing/2014/main" id="{2A5C2D4A-2A57-445C-B099-9516889FB59B}"/>
              </a:ext>
            </a:extLst>
          </p:cNvPr>
          <p:cNvPicPr>
            <a:picLocks noChangeAspect="1"/>
          </p:cNvPicPr>
          <p:nvPr/>
        </p:nvPicPr>
        <p:blipFill>
          <a:blip r:embed="rId3"/>
          <a:stretch>
            <a:fillRect/>
          </a:stretch>
        </p:blipFill>
        <p:spPr>
          <a:xfrm>
            <a:off x="8311529" y="1596941"/>
            <a:ext cx="3341341" cy="4351338"/>
          </a:xfrm>
          <a:prstGeom prst="rect">
            <a:avLst/>
          </a:prstGeom>
        </p:spPr>
      </p:pic>
      <p:sp>
        <p:nvSpPr>
          <p:cNvPr id="6" name="TextBox 5"/>
          <p:cNvSpPr txBox="1"/>
          <p:nvPr/>
        </p:nvSpPr>
        <p:spPr>
          <a:xfrm>
            <a:off x="9384455" y="5918327"/>
            <a:ext cx="2268415" cy="307777"/>
          </a:xfrm>
          <a:prstGeom prst="rect">
            <a:avLst/>
          </a:prstGeom>
          <a:noFill/>
        </p:spPr>
        <p:txBody>
          <a:bodyPr wrap="square" rtlCol="0">
            <a:spAutoFit/>
          </a:bodyPr>
          <a:lstStyle/>
          <a:p>
            <a:pPr algn="r"/>
            <a:r>
              <a:rPr lang="en-US" sz="1400" dirty="0">
                <a:latin typeface="Arial" panose="020B0604020202020204" pitchFamily="34" charset="0"/>
                <a:cs typeface="Arial" panose="020B0604020202020204" pitchFamily="34" charset="0"/>
              </a:rPr>
              <a:t>Source: Iowa DOT</a:t>
            </a:r>
          </a:p>
        </p:txBody>
      </p:sp>
      <p:sp>
        <p:nvSpPr>
          <p:cNvPr id="4" name="Slide Number Placeholder 3">
            <a:extLst>
              <a:ext uri="{FF2B5EF4-FFF2-40B4-BE49-F238E27FC236}">
                <a16:creationId xmlns:a16="http://schemas.microsoft.com/office/drawing/2014/main" id="{F0969EFE-ECAD-4963-96AD-F55B7404D141}"/>
              </a:ext>
            </a:extLst>
          </p:cNvPr>
          <p:cNvSpPr>
            <a:spLocks noGrp="1"/>
          </p:cNvSpPr>
          <p:nvPr>
            <p:ph type="sldNum" sz="quarter" idx="12"/>
          </p:nvPr>
        </p:nvSpPr>
        <p:spPr>
          <a:xfrm>
            <a:off x="8610599" y="6268357"/>
            <a:ext cx="2743200" cy="365125"/>
          </a:xfrm>
        </p:spPr>
        <p:txBody>
          <a:bodyPr/>
          <a:lstStyle/>
          <a:p>
            <a:fld id="{37D4CC3B-F538-9046-9995-49EE0C980241}" type="slidenum">
              <a:rPr lang="en-US" smtClean="0"/>
              <a:t>41</a:t>
            </a:fld>
            <a:endParaRPr lang="en-US" dirty="0"/>
          </a:p>
        </p:txBody>
      </p:sp>
    </p:spTree>
    <p:extLst>
      <p:ext uri="{BB962C8B-B14F-4D97-AF65-F5344CB8AC3E}">
        <p14:creationId xmlns:p14="http://schemas.microsoft.com/office/powerpoint/2010/main" val="25120955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5868955-2FA0-4378-9E2A-CA5871BD04C0}"/>
              </a:ext>
            </a:extLst>
          </p:cNvPr>
          <p:cNvSpPr>
            <a:spLocks noGrp="1"/>
          </p:cNvSpPr>
          <p:nvPr>
            <p:ph type="title"/>
          </p:nvPr>
        </p:nvSpPr>
        <p:spPr/>
        <p:txBody>
          <a:bodyPr/>
          <a:lstStyle/>
          <a:p>
            <a:r>
              <a:rPr lang="en-US" dirty="0"/>
              <a:t>Arizona DOT Work Zone Safety and Mobility</a:t>
            </a:r>
          </a:p>
        </p:txBody>
      </p:sp>
      <p:sp>
        <p:nvSpPr>
          <p:cNvPr id="6" name="Content Placeholder 5">
            <a:extLst>
              <a:ext uri="{FF2B5EF4-FFF2-40B4-BE49-F238E27FC236}">
                <a16:creationId xmlns:a16="http://schemas.microsoft.com/office/drawing/2014/main" id="{02D7271E-876F-4113-B0D7-C373888B9B86}"/>
              </a:ext>
            </a:extLst>
          </p:cNvPr>
          <p:cNvSpPr>
            <a:spLocks noGrp="1"/>
          </p:cNvSpPr>
          <p:nvPr>
            <p:ph idx="1"/>
          </p:nvPr>
        </p:nvSpPr>
        <p:spPr>
          <a:xfrm>
            <a:off x="984244" y="1596941"/>
            <a:ext cx="5053949" cy="4351338"/>
          </a:xfrm>
        </p:spPr>
        <p:txBody>
          <a:bodyPr>
            <a:normAutofit fontScale="92500" lnSpcReduction="10000"/>
          </a:bodyPr>
          <a:lstStyle/>
          <a:p>
            <a:pPr>
              <a:lnSpc>
                <a:spcPct val="100000"/>
              </a:lnSpc>
            </a:pPr>
            <a:r>
              <a:rPr lang="en-US" sz="2800" dirty="0">
                <a:effectLst/>
                <a:ea typeface="Verdana" panose="020B0604030504040204" pitchFamily="34" charset="0"/>
              </a:rPr>
              <a:t>Work Zone Safety and</a:t>
            </a:r>
            <a:r>
              <a:rPr lang="en-US" sz="2800" dirty="0">
                <a:ea typeface="Verdana" panose="020B0604030504040204" pitchFamily="34" charset="0"/>
              </a:rPr>
              <a:t> </a:t>
            </a:r>
            <a:r>
              <a:rPr lang="en-US" sz="2800" dirty="0">
                <a:effectLst/>
                <a:ea typeface="Verdana" panose="020B0604030504040204" pitchFamily="34" charset="0"/>
              </a:rPr>
              <a:t>Mobility Committee </a:t>
            </a:r>
          </a:p>
          <a:p>
            <a:pPr>
              <a:lnSpc>
                <a:spcPct val="100000"/>
              </a:lnSpc>
            </a:pPr>
            <a:r>
              <a:rPr lang="en-US" sz="2800" dirty="0">
                <a:ea typeface="Verdana" panose="020B0604030504040204" pitchFamily="34" charset="0"/>
              </a:rPr>
              <a:t>Work Zone Safety and Mobility Policy:</a:t>
            </a:r>
          </a:p>
          <a:p>
            <a:pPr lvl="1">
              <a:lnSpc>
                <a:spcPct val="100000"/>
              </a:lnSpc>
            </a:pPr>
            <a:r>
              <a:rPr lang="en-US" sz="2400" dirty="0">
                <a:ea typeface="Verdana" panose="020B0604030504040204" pitchFamily="34" charset="0"/>
              </a:rPr>
              <a:t>Applies to all construction projects determined to be </a:t>
            </a:r>
            <a:r>
              <a:rPr lang="en-US" sz="2400" i="1" dirty="0">
                <a:ea typeface="Verdana" panose="020B0604030504040204" pitchFamily="34" charset="0"/>
              </a:rPr>
              <a:t>significant projects</a:t>
            </a:r>
          </a:p>
          <a:p>
            <a:pPr>
              <a:lnSpc>
                <a:spcPct val="100000"/>
              </a:lnSpc>
            </a:pPr>
            <a:r>
              <a:rPr lang="en-US" sz="2800" dirty="0">
                <a:effectLst/>
                <a:ea typeface="Verdana" panose="020B0604030504040204" pitchFamily="34" charset="0"/>
              </a:rPr>
              <a:t>Implementation Guidelines for Work Zone Safety and M</a:t>
            </a:r>
            <a:r>
              <a:rPr lang="en-US" sz="2800" dirty="0">
                <a:ea typeface="Verdana" panose="020B0604030504040204" pitchFamily="34" charset="0"/>
              </a:rPr>
              <a:t>obility</a:t>
            </a:r>
          </a:p>
          <a:p>
            <a:pPr>
              <a:lnSpc>
                <a:spcPct val="100000"/>
              </a:lnSpc>
            </a:pPr>
            <a:r>
              <a:rPr lang="en-US" sz="2800" dirty="0">
                <a:ea typeface="Verdana" panose="020B0604030504040204" pitchFamily="34" charset="0"/>
              </a:rPr>
              <a:t>TMP Template for Significant Projects</a:t>
            </a:r>
          </a:p>
          <a:p>
            <a:pPr marL="0" indent="0">
              <a:buNone/>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Arizona Department of Transportation Work Zone Safety and Mobility Continuous Improvement Process cycle diagram. Inner circle reads Community and Public Involvement (Public Information and Outreach). Outer circle is divided into fifteen segments: 1.0 ADOT’s year plan, 2.0 Re-assess all projects, 3.0 Identify ADOT resources, 4.0 Identify other coordination. 5.0 Re-assess, 6.0 Consider alternative, 7.0 Develop TMP, 8.0 Include, 9.0 Implement, 10.0 Consult, 11.0 Monitor safety and mobility, 12.0 Revise TMP, 13.0 Re-assess performance, 14.0 Use results, and 15.0 Provide feedback. ">
            <a:extLst>
              <a:ext uri="{FF2B5EF4-FFF2-40B4-BE49-F238E27FC236}">
                <a16:creationId xmlns:a16="http://schemas.microsoft.com/office/drawing/2014/main" id="{587BAA0D-BFFF-48BC-9050-34A19D57C7E0}"/>
              </a:ext>
            </a:extLst>
          </p:cNvPr>
          <p:cNvPicPr>
            <a:picLocks noChangeAspect="1"/>
          </p:cNvPicPr>
          <p:nvPr/>
        </p:nvPicPr>
        <p:blipFill>
          <a:blip r:embed="rId3"/>
          <a:stretch>
            <a:fillRect/>
          </a:stretch>
        </p:blipFill>
        <p:spPr>
          <a:xfrm>
            <a:off x="6266690" y="1375831"/>
            <a:ext cx="5151120" cy="5105400"/>
          </a:xfrm>
          <a:prstGeom prst="rect">
            <a:avLst/>
          </a:prstGeom>
        </p:spPr>
      </p:pic>
      <p:sp>
        <p:nvSpPr>
          <p:cNvPr id="7" name="TextBox 6"/>
          <p:cNvSpPr txBox="1"/>
          <p:nvPr/>
        </p:nvSpPr>
        <p:spPr>
          <a:xfrm>
            <a:off x="6191079" y="6239803"/>
            <a:ext cx="1870795" cy="246221"/>
          </a:xfrm>
          <a:prstGeom prst="rect">
            <a:avLst/>
          </a:prstGeom>
          <a:noFill/>
        </p:spPr>
        <p:txBody>
          <a:bodyPr wrap="square" rtlCol="0">
            <a:spAutoFit/>
          </a:bodyPr>
          <a:lstStyle/>
          <a:p>
            <a:pPr algn="r"/>
            <a:r>
              <a:rPr lang="en-US" sz="1000" dirty="0">
                <a:latin typeface="Arial" panose="020B0604020202020204" pitchFamily="34" charset="0"/>
                <a:cs typeface="Arial" panose="020B0604020202020204" pitchFamily="34" charset="0"/>
              </a:rPr>
              <a:t>Source: Arizona DOT</a:t>
            </a:r>
          </a:p>
        </p:txBody>
      </p:sp>
      <p:sp>
        <p:nvSpPr>
          <p:cNvPr id="4" name="Slide Number Placeholder 3">
            <a:extLst>
              <a:ext uri="{FF2B5EF4-FFF2-40B4-BE49-F238E27FC236}">
                <a16:creationId xmlns:a16="http://schemas.microsoft.com/office/drawing/2014/main" id="{F3A69094-0F85-48E7-961C-E8E170B3E47B}"/>
              </a:ext>
            </a:extLst>
          </p:cNvPr>
          <p:cNvSpPr>
            <a:spLocks noGrp="1"/>
          </p:cNvSpPr>
          <p:nvPr>
            <p:ph type="sldNum" sz="quarter" idx="12"/>
          </p:nvPr>
        </p:nvSpPr>
        <p:spPr/>
        <p:txBody>
          <a:bodyPr/>
          <a:lstStyle/>
          <a:p>
            <a:fld id="{37D4CC3B-F538-9046-9995-49EE0C980241}" type="slidenum">
              <a:rPr lang="en-US" smtClean="0"/>
              <a:t>42</a:t>
            </a:fld>
            <a:endParaRPr lang="en-US" dirty="0"/>
          </a:p>
        </p:txBody>
      </p:sp>
    </p:spTree>
    <p:extLst>
      <p:ext uri="{BB962C8B-B14F-4D97-AF65-F5344CB8AC3E}">
        <p14:creationId xmlns:p14="http://schemas.microsoft.com/office/powerpoint/2010/main" val="18148480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7A2CF80-2915-4263-8C21-D2406C49E2BA}"/>
              </a:ext>
            </a:extLst>
          </p:cNvPr>
          <p:cNvSpPr>
            <a:spLocks noGrp="1"/>
          </p:cNvSpPr>
          <p:nvPr>
            <p:ph type="title"/>
          </p:nvPr>
        </p:nvSpPr>
        <p:spPr>
          <a:xfrm>
            <a:off x="984244" y="433807"/>
            <a:ext cx="8997956" cy="504096"/>
          </a:xfrm>
        </p:spPr>
        <p:txBody>
          <a:bodyPr/>
          <a:lstStyle/>
          <a:p>
            <a:r>
              <a:rPr lang="en-US" dirty="0"/>
              <a:t>Arizona DOT Work Zone Safety and Mobility Strategies</a:t>
            </a:r>
          </a:p>
        </p:txBody>
      </p:sp>
      <p:sp>
        <p:nvSpPr>
          <p:cNvPr id="6" name="Content Placeholder 5">
            <a:extLst>
              <a:ext uri="{FF2B5EF4-FFF2-40B4-BE49-F238E27FC236}">
                <a16:creationId xmlns:a16="http://schemas.microsoft.com/office/drawing/2014/main" id="{780426AE-DE98-4754-955B-109327106660}"/>
              </a:ext>
            </a:extLst>
          </p:cNvPr>
          <p:cNvSpPr>
            <a:spLocks noGrp="1"/>
          </p:cNvSpPr>
          <p:nvPr>
            <p:ph idx="1"/>
          </p:nvPr>
        </p:nvSpPr>
        <p:spPr>
          <a:xfrm>
            <a:off x="984244" y="1849111"/>
            <a:ext cx="6242056" cy="3417053"/>
          </a:xfrm>
        </p:spPr>
        <p:txBody>
          <a:bodyPr/>
          <a:lstStyle/>
          <a:p>
            <a:r>
              <a:rPr lang="en-US" sz="2800" dirty="0"/>
              <a:t>Motorist information</a:t>
            </a:r>
          </a:p>
          <a:p>
            <a:r>
              <a:rPr lang="en-US" sz="2800" dirty="0"/>
              <a:t>Incident management and enforcement</a:t>
            </a:r>
          </a:p>
          <a:p>
            <a:r>
              <a:rPr lang="en-US" sz="2800" dirty="0"/>
              <a:t>Construction TMP strategies</a:t>
            </a:r>
          </a:p>
          <a:p>
            <a:pPr lvl="1"/>
            <a:r>
              <a:rPr lang="en-US" sz="2400" dirty="0"/>
              <a:t>Limit traffic restrictions</a:t>
            </a:r>
          </a:p>
          <a:p>
            <a:pPr lvl="1"/>
            <a:r>
              <a:rPr lang="en-US" sz="2400" dirty="0"/>
              <a:t>Examine contract acceleration and construction phasing</a:t>
            </a:r>
          </a:p>
          <a:p>
            <a:pPr marL="457200" lvl="1" indent="0">
              <a:buNone/>
            </a:pPr>
            <a:endParaRPr lang="en-US" sz="2400" dirty="0"/>
          </a:p>
        </p:txBody>
      </p:sp>
      <p:pic>
        <p:nvPicPr>
          <p:cNvPr id="2" name="Picture 1" descr="State of Arizona"/>
          <p:cNvPicPr>
            <a:picLocks noChangeAspect="1"/>
          </p:cNvPicPr>
          <p:nvPr/>
        </p:nvPicPr>
        <p:blipFill>
          <a:blip r:embed="rId3">
            <a:extLst>
              <a:ext uri="{28A0092B-C50C-407E-A947-70E740481C1C}">
                <a14:useLocalDpi xmlns:a14="http://schemas.microsoft.com/office/drawing/2010/main"/>
              </a:ext>
            </a:extLst>
          </a:blip>
          <a:stretch>
            <a:fillRect/>
          </a:stretch>
        </p:blipFill>
        <p:spPr>
          <a:xfrm rot="20992218">
            <a:off x="7973037" y="1945868"/>
            <a:ext cx="2651760" cy="3067098"/>
          </a:xfrm>
          <a:prstGeom prst="rect">
            <a:avLst/>
          </a:prstGeom>
        </p:spPr>
      </p:pic>
      <p:sp>
        <p:nvSpPr>
          <p:cNvPr id="7" name="TextBox 6"/>
          <p:cNvSpPr txBox="1"/>
          <p:nvPr/>
        </p:nvSpPr>
        <p:spPr>
          <a:xfrm>
            <a:off x="8639066" y="4928489"/>
            <a:ext cx="1870795" cy="246221"/>
          </a:xfrm>
          <a:prstGeom prst="rect">
            <a:avLst/>
          </a:prstGeom>
          <a:noFill/>
        </p:spPr>
        <p:txBody>
          <a:bodyPr wrap="square" rtlCol="0">
            <a:spAutoFit/>
          </a:bodyPr>
          <a:lstStyle/>
          <a:p>
            <a:pPr algn="r"/>
            <a:r>
              <a:rPr lang="en-US" sz="1000" dirty="0">
                <a:latin typeface="Arial" panose="020B0604020202020204" pitchFamily="34" charset="0"/>
                <a:cs typeface="Arial" panose="020B0604020202020204" pitchFamily="34" charset="0"/>
              </a:rPr>
              <a:t>Source: @Getty Images</a:t>
            </a:r>
          </a:p>
        </p:txBody>
      </p:sp>
      <p:sp>
        <p:nvSpPr>
          <p:cNvPr id="4" name="Slide Number Placeholder 3">
            <a:extLst>
              <a:ext uri="{FF2B5EF4-FFF2-40B4-BE49-F238E27FC236}">
                <a16:creationId xmlns:a16="http://schemas.microsoft.com/office/drawing/2014/main" id="{71B23687-F324-4D06-85A7-8D8AA24F01C3}"/>
              </a:ext>
            </a:extLst>
          </p:cNvPr>
          <p:cNvSpPr>
            <a:spLocks noGrp="1"/>
          </p:cNvSpPr>
          <p:nvPr>
            <p:ph type="sldNum" sz="quarter" idx="12"/>
          </p:nvPr>
        </p:nvSpPr>
        <p:spPr/>
        <p:txBody>
          <a:bodyPr/>
          <a:lstStyle/>
          <a:p>
            <a:fld id="{37D4CC3B-F538-9046-9995-49EE0C980241}" type="slidenum">
              <a:rPr lang="en-US" smtClean="0"/>
              <a:t>43</a:t>
            </a:fld>
            <a:endParaRPr lang="en-US" dirty="0"/>
          </a:p>
        </p:txBody>
      </p:sp>
    </p:spTree>
    <p:extLst>
      <p:ext uri="{BB962C8B-B14F-4D97-AF65-F5344CB8AC3E}">
        <p14:creationId xmlns:p14="http://schemas.microsoft.com/office/powerpoint/2010/main" val="10493224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C318ED2-0D15-4136-AB44-22E84CEB206C}"/>
              </a:ext>
            </a:extLst>
          </p:cNvPr>
          <p:cNvSpPr>
            <a:spLocks noGrp="1"/>
          </p:cNvSpPr>
          <p:nvPr>
            <p:ph type="title"/>
          </p:nvPr>
        </p:nvSpPr>
        <p:spPr/>
        <p:txBody>
          <a:bodyPr/>
          <a:lstStyle/>
          <a:p>
            <a:r>
              <a:rPr lang="en-US" dirty="0"/>
              <a:t>Texas DOT Work Zone Safety Tools</a:t>
            </a:r>
          </a:p>
        </p:txBody>
      </p:sp>
      <p:sp>
        <p:nvSpPr>
          <p:cNvPr id="6" name="Content Placeholder 5">
            <a:extLst>
              <a:ext uri="{FF2B5EF4-FFF2-40B4-BE49-F238E27FC236}">
                <a16:creationId xmlns:a16="http://schemas.microsoft.com/office/drawing/2014/main" id="{1BD0E7AD-C98F-4813-86AA-5C021DC4DD90}"/>
              </a:ext>
            </a:extLst>
          </p:cNvPr>
          <p:cNvSpPr>
            <a:spLocks noGrp="1"/>
          </p:cNvSpPr>
          <p:nvPr>
            <p:ph idx="1"/>
          </p:nvPr>
        </p:nvSpPr>
        <p:spPr>
          <a:xfrm>
            <a:off x="984245" y="1596941"/>
            <a:ext cx="7207256" cy="4351338"/>
          </a:xfrm>
        </p:spPr>
        <p:txBody>
          <a:bodyPr>
            <a:normAutofit fontScale="92500" lnSpcReduction="20000"/>
          </a:bodyPr>
          <a:lstStyle/>
          <a:p>
            <a:r>
              <a:rPr lang="en-US" sz="2800" dirty="0"/>
              <a:t>Smart Work Zone Guidelines include using the following temporary systems:</a:t>
            </a:r>
          </a:p>
          <a:p>
            <a:pPr marL="628650" lvl="1" indent="-171450">
              <a:buFont typeface="Arial" panose="020B0604020202020204" pitchFamily="34" charset="0"/>
              <a:buChar char="•"/>
            </a:pPr>
            <a:r>
              <a:rPr lang="en-US" sz="2400" b="0" i="0" dirty="0">
                <a:solidFill>
                  <a:srgbClr val="333333"/>
                </a:solidFill>
                <a:effectLst/>
              </a:rPr>
              <a:t>Queue detection</a:t>
            </a:r>
          </a:p>
          <a:p>
            <a:pPr marL="628650" lvl="1" indent="-171450">
              <a:buFont typeface="Arial" panose="020B0604020202020204" pitchFamily="34" charset="0"/>
              <a:buChar char="•"/>
            </a:pPr>
            <a:r>
              <a:rPr lang="en-US" sz="2400" b="0" i="0" dirty="0">
                <a:solidFill>
                  <a:srgbClr val="333333"/>
                </a:solidFill>
                <a:effectLst/>
              </a:rPr>
              <a:t>Speed monitoring</a:t>
            </a:r>
          </a:p>
          <a:p>
            <a:pPr marL="628650" lvl="1" indent="-171450">
              <a:buFont typeface="Arial" panose="020B0604020202020204" pitchFamily="34" charset="0"/>
              <a:buChar char="•"/>
            </a:pPr>
            <a:r>
              <a:rPr lang="en-US" sz="2400" b="0" i="0" dirty="0">
                <a:solidFill>
                  <a:srgbClr val="333333"/>
                </a:solidFill>
                <a:effectLst/>
              </a:rPr>
              <a:t>Construction equipment alert</a:t>
            </a:r>
          </a:p>
          <a:p>
            <a:pPr marL="628650" lvl="1" indent="-171450">
              <a:buFont typeface="Arial" panose="020B0604020202020204" pitchFamily="34" charset="0"/>
              <a:buChar char="•"/>
            </a:pPr>
            <a:r>
              <a:rPr lang="en-US" sz="2400" b="0" i="0" dirty="0">
                <a:solidFill>
                  <a:srgbClr val="333333"/>
                </a:solidFill>
                <a:effectLst/>
              </a:rPr>
              <a:t>Travel time</a:t>
            </a:r>
          </a:p>
          <a:p>
            <a:pPr marL="628650" lvl="1" indent="-171450">
              <a:buFont typeface="Arial" panose="020B0604020202020204" pitchFamily="34" charset="0"/>
              <a:buChar char="•"/>
            </a:pPr>
            <a:r>
              <a:rPr lang="en-US" sz="2400" b="0" i="0" dirty="0">
                <a:solidFill>
                  <a:srgbClr val="333333"/>
                </a:solidFill>
                <a:effectLst/>
              </a:rPr>
              <a:t>Incident detection and surveillance</a:t>
            </a:r>
          </a:p>
          <a:p>
            <a:pPr marL="628650" lvl="1" indent="-171450">
              <a:buFont typeface="Arial" panose="020B0604020202020204" pitchFamily="34" charset="0"/>
              <a:buChar char="•"/>
            </a:pPr>
            <a:r>
              <a:rPr lang="en-US" sz="2400" b="0" i="0" dirty="0" err="1">
                <a:solidFill>
                  <a:srgbClr val="333333"/>
                </a:solidFill>
                <a:effectLst/>
              </a:rPr>
              <a:t>Overheight</a:t>
            </a:r>
            <a:r>
              <a:rPr lang="en-US" sz="2400" b="0" i="0" dirty="0">
                <a:solidFill>
                  <a:srgbClr val="333333"/>
                </a:solidFill>
                <a:effectLst/>
              </a:rPr>
              <a:t> vehicle warning</a:t>
            </a:r>
          </a:p>
          <a:p>
            <a:pPr>
              <a:lnSpc>
                <a:spcPct val="100000"/>
              </a:lnSpc>
            </a:pPr>
            <a:r>
              <a:rPr lang="en-US" sz="2800" dirty="0"/>
              <a:t>Go/No-Go Decision Tool</a:t>
            </a:r>
          </a:p>
          <a:p>
            <a:r>
              <a:rPr lang="en-US" sz="2800" dirty="0"/>
              <a:t>Automated flagger assistance devices</a:t>
            </a:r>
          </a:p>
          <a:p>
            <a:r>
              <a:rPr lang="en-US" sz="2800" dirty="0"/>
              <a:t>Temporary rumble strips</a:t>
            </a:r>
          </a:p>
          <a:p>
            <a:r>
              <a:rPr lang="en-US" sz="2800" dirty="0"/>
              <a:t>Safety contingency funds</a:t>
            </a:r>
          </a:p>
        </p:txBody>
      </p:sp>
      <p:pic>
        <p:nvPicPr>
          <p:cNvPr id="7" name="Picture 6" descr="Diagram of road with orange segment and devices placed next to the road including portable electronic speed signs for driver feedback. On left side of diagram are static signs that say &quot;Work Zone&quot; and &quot;Speed Limit 45&quot;. Below are electronic speed signs for driver feedback."/>
          <p:cNvPicPr>
            <a:picLocks noChangeAspect="1"/>
          </p:cNvPicPr>
          <p:nvPr/>
        </p:nvPicPr>
        <p:blipFill>
          <a:blip r:embed="rId3"/>
          <a:srcRect/>
          <a:stretch/>
        </p:blipFill>
        <p:spPr>
          <a:xfrm>
            <a:off x="8612505" y="1516891"/>
            <a:ext cx="2381456" cy="3734124"/>
          </a:xfrm>
          <a:prstGeom prst="rect">
            <a:avLst/>
          </a:prstGeom>
        </p:spPr>
      </p:pic>
      <p:sp>
        <p:nvSpPr>
          <p:cNvPr id="2" name="TextBox 1">
            <a:extLst>
              <a:ext uri="{FF2B5EF4-FFF2-40B4-BE49-F238E27FC236}">
                <a16:creationId xmlns:a16="http://schemas.microsoft.com/office/drawing/2014/main" id="{45BC2368-697A-4668-9F98-56B82CCCB834}"/>
              </a:ext>
            </a:extLst>
          </p:cNvPr>
          <p:cNvSpPr txBox="1"/>
          <p:nvPr/>
        </p:nvSpPr>
        <p:spPr>
          <a:xfrm>
            <a:off x="7708152" y="6048573"/>
            <a:ext cx="4107687" cy="307777"/>
          </a:xfrm>
          <a:prstGeom prst="rect">
            <a:avLst/>
          </a:prstGeom>
          <a:noFill/>
        </p:spPr>
        <p:txBody>
          <a:bodyPr wrap="square" rtlCol="0">
            <a:spAutoFit/>
          </a:bodyPr>
          <a:lstStyle/>
          <a:p>
            <a:r>
              <a:rPr lang="en-US" sz="1400" dirty="0"/>
              <a:t>Source: Texas DOT Smart Work Zone Guidelines, 2018</a:t>
            </a:r>
          </a:p>
        </p:txBody>
      </p:sp>
      <p:sp>
        <p:nvSpPr>
          <p:cNvPr id="4" name="Slide Number Placeholder 3">
            <a:extLst>
              <a:ext uri="{FF2B5EF4-FFF2-40B4-BE49-F238E27FC236}">
                <a16:creationId xmlns:a16="http://schemas.microsoft.com/office/drawing/2014/main" id="{11A79FCB-9B15-4EFB-B617-98FE876BC1AD}"/>
              </a:ext>
            </a:extLst>
          </p:cNvPr>
          <p:cNvSpPr>
            <a:spLocks noGrp="1"/>
          </p:cNvSpPr>
          <p:nvPr>
            <p:ph type="sldNum" sz="quarter" idx="12"/>
          </p:nvPr>
        </p:nvSpPr>
        <p:spPr/>
        <p:txBody>
          <a:bodyPr/>
          <a:lstStyle/>
          <a:p>
            <a:fld id="{37D4CC3B-F538-9046-9995-49EE0C980241}" type="slidenum">
              <a:rPr lang="en-US" smtClean="0"/>
              <a:t>44</a:t>
            </a:fld>
            <a:endParaRPr lang="en-US" dirty="0"/>
          </a:p>
        </p:txBody>
      </p:sp>
    </p:spTree>
    <p:extLst>
      <p:ext uri="{BB962C8B-B14F-4D97-AF65-F5344CB8AC3E}">
        <p14:creationId xmlns:p14="http://schemas.microsoft.com/office/powerpoint/2010/main" val="692818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C318ED2-0D15-4136-AB44-22E84CEB206C}"/>
              </a:ext>
            </a:extLst>
          </p:cNvPr>
          <p:cNvSpPr>
            <a:spLocks noGrp="1"/>
          </p:cNvSpPr>
          <p:nvPr>
            <p:ph type="title"/>
          </p:nvPr>
        </p:nvSpPr>
        <p:spPr/>
        <p:txBody>
          <a:bodyPr/>
          <a:lstStyle/>
          <a:p>
            <a:r>
              <a:rPr lang="en-US" dirty="0"/>
              <a:t>Texas DOT End-of-Queue Warning System</a:t>
            </a:r>
          </a:p>
        </p:txBody>
      </p:sp>
      <p:sp>
        <p:nvSpPr>
          <p:cNvPr id="6" name="Content Placeholder 5">
            <a:extLst>
              <a:ext uri="{FF2B5EF4-FFF2-40B4-BE49-F238E27FC236}">
                <a16:creationId xmlns:a16="http://schemas.microsoft.com/office/drawing/2014/main" id="{1BD0E7AD-C98F-4813-86AA-5C021DC4DD90}"/>
              </a:ext>
            </a:extLst>
          </p:cNvPr>
          <p:cNvSpPr>
            <a:spLocks noGrp="1"/>
          </p:cNvSpPr>
          <p:nvPr>
            <p:ph idx="1"/>
          </p:nvPr>
        </p:nvSpPr>
        <p:spPr>
          <a:xfrm>
            <a:off x="984245" y="1596941"/>
            <a:ext cx="4999696" cy="4351338"/>
          </a:xfrm>
        </p:spPr>
        <p:txBody>
          <a:bodyPr>
            <a:normAutofit/>
          </a:bodyPr>
          <a:lstStyle/>
          <a:p>
            <a:r>
              <a:rPr lang="en-US" sz="2800" dirty="0">
                <a:ea typeface="Verdana" panose="020B0604030504040204" pitchFamily="34" charset="0"/>
              </a:rPr>
              <a:t>First implemented in 2013</a:t>
            </a:r>
          </a:p>
          <a:p>
            <a:r>
              <a:rPr lang="en-US" sz="2800" dirty="0">
                <a:ea typeface="Verdana" panose="020B0604030504040204" pitchFamily="34" charset="0"/>
              </a:rPr>
              <a:t>Uses sensors to measure approach speeds</a:t>
            </a:r>
          </a:p>
          <a:p>
            <a:r>
              <a:rPr lang="en-US" sz="2800" dirty="0">
                <a:ea typeface="Verdana" panose="020B0604030504040204" pitchFamily="34" charset="0"/>
              </a:rPr>
              <a:t>Warns drivers through portable, electronic signs</a:t>
            </a:r>
          </a:p>
          <a:p>
            <a:r>
              <a:rPr lang="en-US" sz="2800" dirty="0">
                <a:ea typeface="Verdana" panose="020B0604030504040204" pitchFamily="34" charset="0"/>
              </a:rPr>
              <a:t>Implemented to protect motorists and construction workers</a:t>
            </a:r>
          </a:p>
          <a:p>
            <a:endParaRPr lang="en-US" sz="2800" dirty="0"/>
          </a:p>
        </p:txBody>
      </p:sp>
      <p:pic>
        <p:nvPicPr>
          <p:cNvPr id="2" name="Picture 1" descr="Diagram of road with orange segment and devices placed next to the road including operational CCTV and portable electronic message signs. Options for the messages are &quot;road work ahead,&quot; &quot;slow traffic ahead,&quot; or &quot;stopped traffic ahead.&quot;"/>
          <p:cNvPicPr>
            <a:picLocks noChangeAspect="1"/>
          </p:cNvPicPr>
          <p:nvPr/>
        </p:nvPicPr>
        <p:blipFill>
          <a:blip r:embed="rId3"/>
          <a:stretch>
            <a:fillRect/>
          </a:stretch>
        </p:blipFill>
        <p:spPr>
          <a:xfrm>
            <a:off x="6145306" y="1527360"/>
            <a:ext cx="5208494" cy="4420919"/>
          </a:xfrm>
          <a:prstGeom prst="rect">
            <a:avLst/>
          </a:prstGeom>
        </p:spPr>
      </p:pic>
      <p:sp>
        <p:nvSpPr>
          <p:cNvPr id="7" name="TextBox 6">
            <a:extLst>
              <a:ext uri="{FF2B5EF4-FFF2-40B4-BE49-F238E27FC236}">
                <a16:creationId xmlns:a16="http://schemas.microsoft.com/office/drawing/2014/main" id="{B0A1752B-FC02-4875-A8DB-571A4AD85F63}"/>
              </a:ext>
            </a:extLst>
          </p:cNvPr>
          <p:cNvSpPr txBox="1"/>
          <p:nvPr/>
        </p:nvSpPr>
        <p:spPr>
          <a:xfrm>
            <a:off x="6145306" y="5936337"/>
            <a:ext cx="4107687" cy="307777"/>
          </a:xfrm>
          <a:prstGeom prst="rect">
            <a:avLst/>
          </a:prstGeom>
          <a:noFill/>
        </p:spPr>
        <p:txBody>
          <a:bodyPr wrap="square" rtlCol="0">
            <a:spAutoFit/>
          </a:bodyPr>
          <a:lstStyle/>
          <a:p>
            <a:r>
              <a:rPr lang="en-US" sz="1400" dirty="0"/>
              <a:t>Source: Texas DOT Smart Work Zone Guidelines, 2018</a:t>
            </a:r>
          </a:p>
        </p:txBody>
      </p:sp>
      <p:sp>
        <p:nvSpPr>
          <p:cNvPr id="4" name="Slide Number Placeholder 3">
            <a:extLst>
              <a:ext uri="{FF2B5EF4-FFF2-40B4-BE49-F238E27FC236}">
                <a16:creationId xmlns:a16="http://schemas.microsoft.com/office/drawing/2014/main" id="{11A79FCB-9B15-4EFB-B617-98FE876BC1AD}"/>
              </a:ext>
            </a:extLst>
          </p:cNvPr>
          <p:cNvSpPr>
            <a:spLocks noGrp="1"/>
          </p:cNvSpPr>
          <p:nvPr>
            <p:ph type="sldNum" sz="quarter" idx="12"/>
          </p:nvPr>
        </p:nvSpPr>
        <p:spPr/>
        <p:txBody>
          <a:bodyPr/>
          <a:lstStyle/>
          <a:p>
            <a:fld id="{37D4CC3B-F538-9046-9995-49EE0C980241}" type="slidenum">
              <a:rPr lang="en-US" smtClean="0"/>
              <a:t>45</a:t>
            </a:fld>
            <a:endParaRPr lang="en-US" dirty="0"/>
          </a:p>
        </p:txBody>
      </p:sp>
    </p:spTree>
    <p:extLst>
      <p:ext uri="{BB962C8B-B14F-4D97-AF65-F5344CB8AC3E}">
        <p14:creationId xmlns:p14="http://schemas.microsoft.com/office/powerpoint/2010/main" val="6910829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3E78F73-58C1-4CAC-BEEF-B5A7A253E190}"/>
              </a:ext>
            </a:extLst>
          </p:cNvPr>
          <p:cNvSpPr>
            <a:spLocks noGrp="1"/>
          </p:cNvSpPr>
          <p:nvPr>
            <p:ph type="title"/>
          </p:nvPr>
        </p:nvSpPr>
        <p:spPr>
          <a:xfrm>
            <a:off x="984244" y="409952"/>
            <a:ext cx="8997956" cy="961648"/>
          </a:xfrm>
        </p:spPr>
        <p:txBody>
          <a:bodyPr/>
          <a:lstStyle/>
          <a:p>
            <a:r>
              <a:rPr lang="en-US" dirty="0"/>
              <a:t>Texas DOT Traffic Management Systems (TMS) in Construction Projects</a:t>
            </a:r>
          </a:p>
        </p:txBody>
      </p:sp>
      <p:sp>
        <p:nvSpPr>
          <p:cNvPr id="6" name="Content Placeholder 5">
            <a:extLst>
              <a:ext uri="{FF2B5EF4-FFF2-40B4-BE49-F238E27FC236}">
                <a16:creationId xmlns:a16="http://schemas.microsoft.com/office/drawing/2014/main" id="{0D791B5E-C01E-479A-87F5-180761878403}"/>
              </a:ext>
            </a:extLst>
          </p:cNvPr>
          <p:cNvSpPr>
            <a:spLocks noGrp="1"/>
          </p:cNvSpPr>
          <p:nvPr>
            <p:ph idx="1"/>
          </p:nvPr>
        </p:nvSpPr>
        <p:spPr>
          <a:xfrm>
            <a:off x="984245" y="1596941"/>
            <a:ext cx="7172204" cy="4351338"/>
          </a:xfrm>
        </p:spPr>
        <p:txBody>
          <a:bodyPr/>
          <a:lstStyle/>
          <a:p>
            <a:r>
              <a:rPr lang="en-US" dirty="0"/>
              <a:t>Texas DOT Chief Engineer issued memo in 2016 to all district engineers </a:t>
            </a:r>
          </a:p>
          <a:p>
            <a:r>
              <a:rPr lang="en-US" dirty="0"/>
              <a:t>Districts expected to include TMS in new roadway construction projects beginning in early stages of project development planning</a:t>
            </a:r>
          </a:p>
          <a:p>
            <a:r>
              <a:rPr lang="en-US" dirty="0"/>
              <a:t>TMS include dynamic message signs, closed circuit television (CCTV) cameras, traffic sensors, and communication networks/fiber optic cable.</a:t>
            </a:r>
          </a:p>
          <a:p>
            <a:r>
              <a:rPr lang="en-US" dirty="0"/>
              <a:t>A 2017 Texas DOT memo outlined TMS objectives and performance metrics for districts</a:t>
            </a:r>
          </a:p>
          <a:p>
            <a:pPr marL="457200" lvl="1" indent="0">
              <a:buNone/>
            </a:pPr>
            <a:endParaRPr lang="en-US" dirty="0"/>
          </a:p>
        </p:txBody>
      </p:sp>
      <p:pic>
        <p:nvPicPr>
          <p:cNvPr id="8" name="Picture 7" descr="State of Texas">
            <a:extLst>
              <a:ext uri="{FF2B5EF4-FFF2-40B4-BE49-F238E27FC236}">
                <a16:creationId xmlns:a16="http://schemas.microsoft.com/office/drawing/2014/main" id="{F85E95D1-EA56-494D-B83C-94F4F7307F9E}"/>
              </a:ext>
            </a:extLst>
          </p:cNvPr>
          <p:cNvPicPr>
            <a:picLocks noChangeAspect="1"/>
          </p:cNvPicPr>
          <p:nvPr/>
        </p:nvPicPr>
        <p:blipFill>
          <a:blip r:embed="rId3"/>
          <a:stretch>
            <a:fillRect/>
          </a:stretch>
        </p:blipFill>
        <p:spPr>
          <a:xfrm rot="21338870">
            <a:off x="8263388" y="1998092"/>
            <a:ext cx="2944367" cy="2861815"/>
          </a:xfrm>
          <a:prstGeom prst="rect">
            <a:avLst/>
          </a:prstGeom>
        </p:spPr>
      </p:pic>
      <p:sp>
        <p:nvSpPr>
          <p:cNvPr id="9" name="TextBox 8">
            <a:extLst>
              <a:ext uri="{FF2B5EF4-FFF2-40B4-BE49-F238E27FC236}">
                <a16:creationId xmlns:a16="http://schemas.microsoft.com/office/drawing/2014/main" id="{5EED7E98-7724-42BE-A474-A31969505E62}"/>
              </a:ext>
            </a:extLst>
          </p:cNvPr>
          <p:cNvSpPr txBox="1"/>
          <p:nvPr/>
        </p:nvSpPr>
        <p:spPr>
          <a:xfrm>
            <a:off x="8800173" y="5285075"/>
            <a:ext cx="187079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Source: @Getty Images</a:t>
            </a:r>
          </a:p>
        </p:txBody>
      </p:sp>
      <p:sp>
        <p:nvSpPr>
          <p:cNvPr id="4" name="Slide Number Placeholder 3">
            <a:extLst>
              <a:ext uri="{FF2B5EF4-FFF2-40B4-BE49-F238E27FC236}">
                <a16:creationId xmlns:a16="http://schemas.microsoft.com/office/drawing/2014/main" id="{DE366CFB-C3CF-4149-8B85-E213213EA367}"/>
              </a:ext>
            </a:extLst>
          </p:cNvPr>
          <p:cNvSpPr>
            <a:spLocks noGrp="1"/>
          </p:cNvSpPr>
          <p:nvPr>
            <p:ph type="sldNum" sz="quarter" idx="12"/>
          </p:nvPr>
        </p:nvSpPr>
        <p:spPr/>
        <p:txBody>
          <a:bodyPr/>
          <a:lstStyle/>
          <a:p>
            <a:fld id="{37D4CC3B-F538-9046-9995-49EE0C980241}" type="slidenum">
              <a:rPr lang="en-US" smtClean="0"/>
              <a:t>46</a:t>
            </a:fld>
            <a:endParaRPr lang="en-US"/>
          </a:p>
        </p:txBody>
      </p:sp>
    </p:spTree>
    <p:extLst>
      <p:ext uri="{BB962C8B-B14F-4D97-AF65-F5344CB8AC3E}">
        <p14:creationId xmlns:p14="http://schemas.microsoft.com/office/powerpoint/2010/main" val="35355828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C318ED2-0D15-4136-AB44-22E84CEB206C}"/>
              </a:ext>
            </a:extLst>
          </p:cNvPr>
          <p:cNvSpPr>
            <a:spLocks noGrp="1"/>
          </p:cNvSpPr>
          <p:nvPr>
            <p:ph type="title"/>
          </p:nvPr>
        </p:nvSpPr>
        <p:spPr/>
        <p:txBody>
          <a:bodyPr/>
          <a:lstStyle/>
          <a:p>
            <a:r>
              <a:rPr lang="en-US" dirty="0"/>
              <a:t>Minnesota DOT Work Zone Safety (1/2)</a:t>
            </a:r>
          </a:p>
        </p:txBody>
      </p:sp>
      <p:sp>
        <p:nvSpPr>
          <p:cNvPr id="6" name="Content Placeholder 5">
            <a:extLst>
              <a:ext uri="{FF2B5EF4-FFF2-40B4-BE49-F238E27FC236}">
                <a16:creationId xmlns:a16="http://schemas.microsoft.com/office/drawing/2014/main" id="{1BD0E7AD-C98F-4813-86AA-5C021DC4DD90}"/>
              </a:ext>
            </a:extLst>
          </p:cNvPr>
          <p:cNvSpPr>
            <a:spLocks noGrp="1"/>
          </p:cNvSpPr>
          <p:nvPr>
            <p:ph idx="1"/>
          </p:nvPr>
        </p:nvSpPr>
        <p:spPr>
          <a:xfrm>
            <a:off x="984244" y="1596939"/>
            <a:ext cx="10760716" cy="5124535"/>
          </a:xfrm>
        </p:spPr>
        <p:txBody>
          <a:bodyPr>
            <a:noAutofit/>
          </a:bodyPr>
          <a:lstStyle/>
          <a:p>
            <a:pPr>
              <a:spcBef>
                <a:spcPts val="600"/>
              </a:spcBef>
            </a:pPr>
            <a:r>
              <a:rPr lang="en-US" b="0" i="0" dirty="0">
                <a:solidFill>
                  <a:srgbClr val="000000"/>
                </a:solidFill>
                <a:effectLst/>
              </a:rPr>
              <a:t>Statewide Work Zone Safety Committee</a:t>
            </a:r>
          </a:p>
          <a:p>
            <a:pPr lvl="1">
              <a:spcBef>
                <a:spcPts val="600"/>
              </a:spcBef>
            </a:pPr>
            <a:r>
              <a:rPr lang="en-US" dirty="0">
                <a:solidFill>
                  <a:srgbClr val="000000"/>
                </a:solidFill>
              </a:rPr>
              <a:t>Includes representatives from construction, traffic engineering, maintenance, public affairs, and worker safety programs</a:t>
            </a:r>
          </a:p>
          <a:p>
            <a:pPr lvl="1">
              <a:spcBef>
                <a:spcPts val="600"/>
              </a:spcBef>
            </a:pPr>
            <a:r>
              <a:rPr lang="en-US" dirty="0">
                <a:solidFill>
                  <a:srgbClr val="000000"/>
                </a:solidFill>
              </a:rPr>
              <a:t>Is open to external partners such as local agencies, utilities, and private organizations</a:t>
            </a:r>
          </a:p>
          <a:p>
            <a:pPr lvl="1">
              <a:spcBef>
                <a:spcPts val="600"/>
              </a:spcBef>
            </a:pPr>
            <a:r>
              <a:rPr lang="en-US" dirty="0">
                <a:solidFill>
                  <a:srgbClr val="000000"/>
                </a:solidFill>
              </a:rPr>
              <a:t>Shares information on best practices and innovations</a:t>
            </a:r>
          </a:p>
          <a:p>
            <a:pPr>
              <a:spcBef>
                <a:spcPts val="600"/>
              </a:spcBef>
            </a:pPr>
            <a:r>
              <a:rPr lang="en-US" dirty="0">
                <a:solidFill>
                  <a:srgbClr val="000000"/>
                </a:solidFill>
              </a:rPr>
              <a:t>Innovative initiatives include</a:t>
            </a:r>
          </a:p>
          <a:p>
            <a:pPr lvl="1">
              <a:spcBef>
                <a:spcPts val="600"/>
              </a:spcBef>
            </a:pPr>
            <a:r>
              <a:rPr lang="en-US" dirty="0">
                <a:solidFill>
                  <a:srgbClr val="000000"/>
                </a:solidFill>
              </a:rPr>
              <a:t>Autonomous truck-mounted attenuator project</a:t>
            </a:r>
          </a:p>
          <a:p>
            <a:pPr lvl="1">
              <a:spcBef>
                <a:spcPts val="600"/>
              </a:spcBef>
            </a:pPr>
            <a:r>
              <a:rPr lang="en-US" dirty="0">
                <a:solidFill>
                  <a:srgbClr val="000000"/>
                </a:solidFill>
              </a:rPr>
              <a:t>Trucks entering systems</a:t>
            </a:r>
          </a:p>
          <a:p>
            <a:pPr lvl="1">
              <a:spcBef>
                <a:spcPts val="600"/>
              </a:spcBef>
            </a:pPr>
            <a:r>
              <a:rPr lang="en-US" dirty="0">
                <a:solidFill>
                  <a:srgbClr val="000000"/>
                </a:solidFill>
              </a:rPr>
              <a:t>Left-turn queue-detection system</a:t>
            </a:r>
          </a:p>
          <a:p>
            <a:pPr lvl="1">
              <a:spcBef>
                <a:spcPts val="600"/>
              </a:spcBef>
            </a:pPr>
            <a:r>
              <a:rPr lang="en-US" dirty="0">
                <a:solidFill>
                  <a:srgbClr val="000000"/>
                </a:solidFill>
              </a:rPr>
              <a:t>Mobile barrier demonstration</a:t>
            </a:r>
          </a:p>
          <a:p>
            <a:pPr lvl="1">
              <a:spcBef>
                <a:spcPts val="600"/>
              </a:spcBef>
            </a:pPr>
            <a:r>
              <a:rPr lang="en-US" dirty="0">
                <a:solidFill>
                  <a:srgbClr val="000000"/>
                </a:solidFill>
              </a:rPr>
              <a:t>Work zone design for pedestrians and bicycles</a:t>
            </a:r>
          </a:p>
          <a:p>
            <a:pPr lvl="1">
              <a:spcBef>
                <a:spcPts val="600"/>
              </a:spcBef>
            </a:pPr>
            <a:r>
              <a:rPr lang="en-US" dirty="0">
                <a:solidFill>
                  <a:srgbClr val="000000"/>
                </a:solidFill>
              </a:rPr>
              <a:t>Temporary overhead sign structure</a:t>
            </a:r>
          </a:p>
          <a:p>
            <a:pPr lvl="1"/>
            <a:endParaRPr lang="en-US" dirty="0">
              <a:solidFill>
                <a:srgbClr val="000000"/>
              </a:solidFill>
            </a:endParaRPr>
          </a:p>
        </p:txBody>
      </p:sp>
      <p:sp>
        <p:nvSpPr>
          <p:cNvPr id="4" name="Slide Number Placeholder 3">
            <a:extLst>
              <a:ext uri="{FF2B5EF4-FFF2-40B4-BE49-F238E27FC236}">
                <a16:creationId xmlns:a16="http://schemas.microsoft.com/office/drawing/2014/main" id="{11A79FCB-9B15-4EFB-B617-98FE876BC1AD}"/>
              </a:ext>
            </a:extLst>
          </p:cNvPr>
          <p:cNvSpPr>
            <a:spLocks noGrp="1"/>
          </p:cNvSpPr>
          <p:nvPr>
            <p:ph type="sldNum" sz="quarter" idx="12"/>
          </p:nvPr>
        </p:nvSpPr>
        <p:spPr/>
        <p:txBody>
          <a:bodyPr/>
          <a:lstStyle/>
          <a:p>
            <a:fld id="{37D4CC3B-F538-9046-9995-49EE0C980241}" type="slidenum">
              <a:rPr lang="en-US" smtClean="0"/>
              <a:t>47</a:t>
            </a:fld>
            <a:endParaRPr lang="en-US" dirty="0"/>
          </a:p>
        </p:txBody>
      </p:sp>
    </p:spTree>
    <p:extLst>
      <p:ext uri="{BB962C8B-B14F-4D97-AF65-F5344CB8AC3E}">
        <p14:creationId xmlns:p14="http://schemas.microsoft.com/office/powerpoint/2010/main" val="15153232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C318ED2-0D15-4136-AB44-22E84CEB206C}"/>
              </a:ext>
            </a:extLst>
          </p:cNvPr>
          <p:cNvSpPr>
            <a:spLocks noGrp="1"/>
          </p:cNvSpPr>
          <p:nvPr>
            <p:ph type="title"/>
          </p:nvPr>
        </p:nvSpPr>
        <p:spPr/>
        <p:txBody>
          <a:bodyPr/>
          <a:lstStyle/>
          <a:p>
            <a:r>
              <a:rPr lang="en-US" dirty="0"/>
              <a:t>Minnesota DOT Work Zone Safety (2/2)</a:t>
            </a:r>
          </a:p>
        </p:txBody>
      </p:sp>
      <p:sp>
        <p:nvSpPr>
          <p:cNvPr id="6" name="Content Placeholder 5">
            <a:extLst>
              <a:ext uri="{FF2B5EF4-FFF2-40B4-BE49-F238E27FC236}">
                <a16:creationId xmlns:a16="http://schemas.microsoft.com/office/drawing/2014/main" id="{1BD0E7AD-C98F-4813-86AA-5C021DC4DD90}"/>
              </a:ext>
            </a:extLst>
          </p:cNvPr>
          <p:cNvSpPr>
            <a:spLocks noGrp="1"/>
          </p:cNvSpPr>
          <p:nvPr>
            <p:ph idx="1"/>
          </p:nvPr>
        </p:nvSpPr>
        <p:spPr>
          <a:xfrm>
            <a:off x="984244" y="1596941"/>
            <a:ext cx="6102356" cy="4351338"/>
          </a:xfrm>
        </p:spPr>
        <p:txBody>
          <a:bodyPr>
            <a:normAutofit/>
          </a:bodyPr>
          <a:lstStyle/>
          <a:p>
            <a:pPr>
              <a:lnSpc>
                <a:spcPct val="100000"/>
              </a:lnSpc>
            </a:pPr>
            <a:r>
              <a:rPr lang="en-US" sz="2800" dirty="0">
                <a:solidFill>
                  <a:srgbClr val="000000"/>
                </a:solidFill>
              </a:rPr>
              <a:t>Intelligent Work Zone Toolbox: Guideline for Intelligent Work Zone System Selection:</a:t>
            </a:r>
          </a:p>
          <a:p>
            <a:pPr lvl="1">
              <a:lnSpc>
                <a:spcPct val="100000"/>
              </a:lnSpc>
            </a:pPr>
            <a:r>
              <a:rPr lang="en-US" sz="2400" dirty="0">
                <a:solidFill>
                  <a:srgbClr val="000000"/>
                </a:solidFill>
              </a:rPr>
              <a:t>Traffic-responsive systems</a:t>
            </a:r>
          </a:p>
          <a:p>
            <a:pPr lvl="1">
              <a:lnSpc>
                <a:spcPct val="100000"/>
              </a:lnSpc>
            </a:pPr>
            <a:r>
              <a:rPr lang="en-US" sz="2400" dirty="0">
                <a:solidFill>
                  <a:srgbClr val="000000"/>
                </a:solidFill>
              </a:rPr>
              <a:t>Vehicle-responsive systems</a:t>
            </a:r>
          </a:p>
          <a:p>
            <a:pPr lvl="1">
              <a:lnSpc>
                <a:spcPct val="100000"/>
              </a:lnSpc>
            </a:pPr>
            <a:r>
              <a:rPr lang="en-US" sz="2400" dirty="0">
                <a:solidFill>
                  <a:srgbClr val="000000"/>
                </a:solidFill>
              </a:rPr>
              <a:t>Environment-responsive systems</a:t>
            </a:r>
          </a:p>
          <a:p>
            <a:pPr>
              <a:lnSpc>
                <a:spcPct val="100000"/>
              </a:lnSpc>
            </a:pPr>
            <a:endParaRPr lang="en-US" sz="2800" dirty="0">
              <a:solidFill>
                <a:srgbClr val="000000"/>
              </a:solidFill>
            </a:endParaRPr>
          </a:p>
        </p:txBody>
      </p:sp>
      <p:pic>
        <p:nvPicPr>
          <p:cNvPr id="8" name="Graphic 7" descr="State of Minnesota">
            <a:extLst>
              <a:ext uri="{FF2B5EF4-FFF2-40B4-BE49-F238E27FC236}">
                <a16:creationId xmlns:a16="http://schemas.microsoft.com/office/drawing/2014/main" id="{069FE05B-AA68-E7F3-C05B-7901AB9FF87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18595">
            <a:off x="8159846" y="1906146"/>
            <a:ext cx="2652713" cy="3045708"/>
          </a:xfrm>
          <a:prstGeom prst="rect">
            <a:avLst/>
          </a:prstGeom>
        </p:spPr>
      </p:pic>
      <p:sp>
        <p:nvSpPr>
          <p:cNvPr id="7" name="TextBox 6">
            <a:extLst>
              <a:ext uri="{FF2B5EF4-FFF2-40B4-BE49-F238E27FC236}">
                <a16:creationId xmlns:a16="http://schemas.microsoft.com/office/drawing/2014/main" id="{4241F0C4-0FCA-301E-F7B3-1A20F4BC11A2}"/>
              </a:ext>
            </a:extLst>
          </p:cNvPr>
          <p:cNvSpPr txBox="1"/>
          <p:nvPr/>
        </p:nvSpPr>
        <p:spPr>
          <a:xfrm>
            <a:off x="8639066" y="4928489"/>
            <a:ext cx="1870795" cy="246221"/>
          </a:xfrm>
          <a:prstGeom prst="rect">
            <a:avLst/>
          </a:prstGeom>
          <a:noFill/>
        </p:spPr>
        <p:txBody>
          <a:bodyPr wrap="square" rtlCol="0">
            <a:spAutoFit/>
          </a:bodyPr>
          <a:lstStyle/>
          <a:p>
            <a:pPr algn="r"/>
            <a:r>
              <a:rPr lang="en-US" sz="1000" dirty="0">
                <a:latin typeface="Arial" panose="020B0604020202020204" pitchFamily="34" charset="0"/>
                <a:cs typeface="Arial" panose="020B0604020202020204" pitchFamily="34" charset="0"/>
              </a:rPr>
              <a:t>Source: @Getty Images</a:t>
            </a:r>
          </a:p>
        </p:txBody>
      </p:sp>
      <p:sp>
        <p:nvSpPr>
          <p:cNvPr id="4" name="Slide Number Placeholder 3">
            <a:extLst>
              <a:ext uri="{FF2B5EF4-FFF2-40B4-BE49-F238E27FC236}">
                <a16:creationId xmlns:a16="http://schemas.microsoft.com/office/drawing/2014/main" id="{11A79FCB-9B15-4EFB-B617-98FE876BC1AD}"/>
              </a:ext>
            </a:extLst>
          </p:cNvPr>
          <p:cNvSpPr>
            <a:spLocks noGrp="1"/>
          </p:cNvSpPr>
          <p:nvPr>
            <p:ph type="sldNum" sz="quarter" idx="12"/>
          </p:nvPr>
        </p:nvSpPr>
        <p:spPr/>
        <p:txBody>
          <a:bodyPr/>
          <a:lstStyle/>
          <a:p>
            <a:fld id="{37D4CC3B-F538-9046-9995-49EE0C980241}" type="slidenum">
              <a:rPr lang="en-US" smtClean="0"/>
              <a:t>48</a:t>
            </a:fld>
            <a:endParaRPr lang="en-US" dirty="0"/>
          </a:p>
        </p:txBody>
      </p:sp>
    </p:spTree>
    <p:extLst>
      <p:ext uri="{BB962C8B-B14F-4D97-AF65-F5344CB8AC3E}">
        <p14:creationId xmlns:p14="http://schemas.microsoft.com/office/powerpoint/2010/main" val="36455298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D8E15A-8618-4B6C-8C4C-66D98532DDE7}"/>
              </a:ext>
            </a:extLst>
          </p:cNvPr>
          <p:cNvSpPr>
            <a:spLocks noGrp="1"/>
          </p:cNvSpPr>
          <p:nvPr>
            <p:ph type="title"/>
          </p:nvPr>
        </p:nvSpPr>
        <p:spPr>
          <a:xfrm>
            <a:off x="984244" y="381000"/>
            <a:ext cx="8997956" cy="961104"/>
          </a:xfrm>
        </p:spPr>
        <p:txBody>
          <a:bodyPr/>
          <a:lstStyle/>
          <a:p>
            <a:r>
              <a:rPr lang="en-US" sz="3200" b="1" dirty="0">
                <a:latin typeface="Arial" panose="020B0604020202020204" pitchFamily="34" charset="0"/>
                <a:cs typeface="Arial" panose="020B0604020202020204" pitchFamily="34" charset="0"/>
              </a:rPr>
              <a:t>Nevada DOT (NDOT) Incorporating TSMO Construction</a:t>
            </a:r>
          </a:p>
        </p:txBody>
      </p:sp>
      <p:sp>
        <p:nvSpPr>
          <p:cNvPr id="7" name="TextBox 6">
            <a:extLst>
              <a:ext uri="{FF2B5EF4-FFF2-40B4-BE49-F238E27FC236}">
                <a16:creationId xmlns:a16="http://schemas.microsoft.com/office/drawing/2014/main" id="{9B7F9CAA-63B1-441E-AFE6-3425FBCEBDBC}"/>
              </a:ext>
            </a:extLst>
          </p:cNvPr>
          <p:cNvSpPr txBox="1"/>
          <p:nvPr/>
        </p:nvSpPr>
        <p:spPr>
          <a:xfrm>
            <a:off x="984244" y="1380216"/>
            <a:ext cx="6182547" cy="4732065"/>
          </a:xfrm>
          <a:prstGeom prst="rect">
            <a:avLst/>
          </a:prstGeom>
          <a:noFill/>
        </p:spPr>
        <p:txBody>
          <a:bodyPr wrap="square">
            <a:spAutoFit/>
          </a:bodyPr>
          <a:lstStyle/>
          <a:p>
            <a:pPr marL="228600" indent="-228600">
              <a:spcBef>
                <a:spcPts val="1000"/>
              </a:spcBef>
              <a:buClr>
                <a:srgbClr val="516A89"/>
              </a:buClr>
              <a:buFont typeface="Wingdings" panose="05000000000000000000" pitchFamily="2" charset="2"/>
              <a:buChar char="§"/>
            </a:pPr>
            <a:r>
              <a:rPr lang="en-US" sz="2200" dirty="0">
                <a:solidFill>
                  <a:srgbClr val="000000"/>
                </a:solidFill>
                <a:latin typeface="Arial" panose="020B0604020202020204" pitchFamily="34" charset="0"/>
                <a:cs typeface="Arial" panose="020B0604020202020204" pitchFamily="34" charset="0"/>
              </a:rPr>
              <a:t>NDOT is responsible for construction and maintenance for more than 5000 lane-miles of roadway.</a:t>
            </a:r>
          </a:p>
          <a:p>
            <a:pPr marL="228600" indent="-228600">
              <a:spcBef>
                <a:spcPts val="1000"/>
              </a:spcBef>
              <a:buClr>
                <a:srgbClr val="516A89"/>
              </a:buClr>
              <a:buFont typeface="Wingdings" panose="05000000000000000000" pitchFamily="2" charset="2"/>
              <a:buChar char="§"/>
            </a:pPr>
            <a:r>
              <a:rPr lang="en-US" sz="2200" dirty="0">
                <a:solidFill>
                  <a:srgbClr val="000000"/>
                </a:solidFill>
                <a:latin typeface="Arial" panose="020B0604020202020204" pitchFamily="34" charset="0"/>
                <a:cs typeface="Arial" panose="020B0604020202020204" pitchFamily="34" charset="0"/>
              </a:rPr>
              <a:t>Need for new infrastructure with steep increase in demand</a:t>
            </a:r>
          </a:p>
          <a:p>
            <a:pPr marL="228600" indent="-228600">
              <a:spcBef>
                <a:spcPts val="1000"/>
              </a:spcBef>
              <a:buClr>
                <a:srgbClr val="516A89"/>
              </a:buClr>
              <a:buFont typeface="Wingdings" panose="05000000000000000000" pitchFamily="2" charset="2"/>
              <a:buChar char="§"/>
            </a:pPr>
            <a:r>
              <a:rPr lang="en-US" sz="2200" dirty="0">
                <a:solidFill>
                  <a:srgbClr val="000000"/>
                </a:solidFill>
                <a:latin typeface="Arial" panose="020B0604020202020204" pitchFamily="34" charset="0"/>
                <a:cs typeface="Arial" panose="020B0604020202020204" pitchFamily="34" charset="0"/>
              </a:rPr>
              <a:t>NDOT will require TSMO strategies during construction activities for safe and reliable travel. </a:t>
            </a:r>
          </a:p>
          <a:p>
            <a:pPr marL="228600" indent="-228600">
              <a:spcBef>
                <a:spcPts val="1000"/>
              </a:spcBef>
              <a:buClr>
                <a:srgbClr val="516A89"/>
              </a:buClr>
              <a:buFont typeface="Wingdings" panose="05000000000000000000" pitchFamily="2" charset="2"/>
              <a:buChar char="§"/>
            </a:pPr>
            <a:r>
              <a:rPr lang="en-US" sz="2200" dirty="0">
                <a:solidFill>
                  <a:srgbClr val="000000"/>
                </a:solidFill>
                <a:latin typeface="Arial" panose="020B0604020202020204" pitchFamily="34" charset="0"/>
                <a:cs typeface="Arial" panose="020B0604020202020204" pitchFamily="34" charset="0"/>
              </a:rPr>
              <a:t>NDOT’s TSMO strategies categories </a:t>
            </a:r>
          </a:p>
          <a:p>
            <a:pPr marL="685800" lvl="1" indent="-228600">
              <a:spcBef>
                <a:spcPts val="500"/>
              </a:spcBef>
              <a:buClr>
                <a:srgbClr val="516A89"/>
              </a:buClr>
              <a:buFont typeface="Wingdings" panose="05000000000000000000" pitchFamily="2" charset="2"/>
              <a:buChar char="§"/>
            </a:pPr>
            <a:r>
              <a:rPr lang="en-US" sz="2000" dirty="0">
                <a:solidFill>
                  <a:srgbClr val="000000"/>
                </a:solidFill>
                <a:latin typeface="Arial" panose="020B0604020202020204" pitchFamily="34" charset="0"/>
                <a:cs typeface="Arial" panose="020B0604020202020204" pitchFamily="34" charset="0"/>
              </a:rPr>
              <a:t>Mobility</a:t>
            </a:r>
          </a:p>
          <a:p>
            <a:pPr marL="685800" lvl="1" indent="-228600">
              <a:spcBef>
                <a:spcPts val="500"/>
              </a:spcBef>
              <a:buClr>
                <a:srgbClr val="516A89"/>
              </a:buClr>
              <a:buFont typeface="Wingdings" panose="05000000000000000000" pitchFamily="2" charset="2"/>
              <a:buChar char="§"/>
            </a:pPr>
            <a:r>
              <a:rPr lang="en-US" sz="2000" dirty="0">
                <a:solidFill>
                  <a:srgbClr val="000000"/>
                </a:solidFill>
                <a:latin typeface="Arial" panose="020B0604020202020204" pitchFamily="34" charset="0"/>
                <a:cs typeface="Arial" panose="020B0604020202020204" pitchFamily="34" charset="0"/>
              </a:rPr>
              <a:t>Incident Management </a:t>
            </a:r>
          </a:p>
          <a:p>
            <a:pPr marL="685800" lvl="1" indent="-228600">
              <a:spcBef>
                <a:spcPts val="500"/>
              </a:spcBef>
              <a:buClr>
                <a:srgbClr val="516A89"/>
              </a:buClr>
              <a:buFont typeface="Wingdings" panose="05000000000000000000" pitchFamily="2" charset="2"/>
              <a:buChar char="§"/>
            </a:pPr>
            <a:r>
              <a:rPr lang="en-US" sz="2000" dirty="0">
                <a:solidFill>
                  <a:srgbClr val="000000"/>
                </a:solidFill>
                <a:latin typeface="Arial" panose="020B0604020202020204" pitchFamily="34" charset="0"/>
                <a:cs typeface="Arial" panose="020B0604020202020204" pitchFamily="34" charset="0"/>
              </a:rPr>
              <a:t>Work Zone Management</a:t>
            </a:r>
          </a:p>
        </p:txBody>
      </p:sp>
      <p:pic>
        <p:nvPicPr>
          <p:cNvPr id="8" name="Picture 7" descr="Line graph showing growth of population, VMT, and lane miles from 2000 to 2040. Population and VMT grow at nearly the same steep rate, with VMT slightly higher in 2040. Lane miles grow at a much slower rate and are roughly equal to population and VMT in 2000, but well below them in 2040.">
            <a:extLst>
              <a:ext uri="{FF2B5EF4-FFF2-40B4-BE49-F238E27FC236}">
                <a16:creationId xmlns:a16="http://schemas.microsoft.com/office/drawing/2014/main" id="{20538285-CB65-4972-9C77-BD23E27D078C}"/>
              </a:ext>
            </a:extLst>
          </p:cNvPr>
          <p:cNvPicPr>
            <a:picLocks noChangeAspect="1"/>
          </p:cNvPicPr>
          <p:nvPr/>
        </p:nvPicPr>
        <p:blipFill>
          <a:blip r:embed="rId3"/>
          <a:stretch>
            <a:fillRect/>
          </a:stretch>
        </p:blipFill>
        <p:spPr>
          <a:xfrm>
            <a:off x="7166791" y="1895001"/>
            <a:ext cx="5024437" cy="3595368"/>
          </a:xfrm>
          <a:prstGeom prst="rect">
            <a:avLst/>
          </a:prstGeom>
        </p:spPr>
      </p:pic>
      <p:sp>
        <p:nvSpPr>
          <p:cNvPr id="6" name="TextBox 5">
            <a:extLst>
              <a:ext uri="{FF2B5EF4-FFF2-40B4-BE49-F238E27FC236}">
                <a16:creationId xmlns:a16="http://schemas.microsoft.com/office/drawing/2014/main" id="{D943CCB5-E0AC-4EE4-A176-AA89FDAC1C88}"/>
              </a:ext>
            </a:extLst>
          </p:cNvPr>
          <p:cNvSpPr txBox="1"/>
          <p:nvPr/>
        </p:nvSpPr>
        <p:spPr>
          <a:xfrm>
            <a:off x="10125262" y="5420905"/>
            <a:ext cx="1870795" cy="246221"/>
          </a:xfrm>
          <a:prstGeom prst="rect">
            <a:avLst/>
          </a:prstGeom>
          <a:noFill/>
        </p:spPr>
        <p:txBody>
          <a:bodyPr wrap="square" rtlCol="0">
            <a:spAutoFit/>
          </a:bodyPr>
          <a:lstStyle/>
          <a:p>
            <a:pPr algn="r"/>
            <a:r>
              <a:rPr lang="en-US" sz="1000" dirty="0">
                <a:latin typeface="Arial" panose="020B0604020202020204" pitchFamily="34" charset="0"/>
                <a:cs typeface="Arial" panose="020B0604020202020204" pitchFamily="34" charset="0"/>
              </a:rPr>
              <a:t>Source: Nevada DOT</a:t>
            </a:r>
          </a:p>
        </p:txBody>
      </p:sp>
      <p:sp>
        <p:nvSpPr>
          <p:cNvPr id="4" name="Slide Number Placeholder 3">
            <a:extLst>
              <a:ext uri="{FF2B5EF4-FFF2-40B4-BE49-F238E27FC236}">
                <a16:creationId xmlns:a16="http://schemas.microsoft.com/office/drawing/2014/main" id="{352AB738-AFC9-4B1D-BF64-EAE8AC0BA3DB}"/>
              </a:ext>
            </a:extLst>
          </p:cNvPr>
          <p:cNvSpPr>
            <a:spLocks noGrp="1"/>
          </p:cNvSpPr>
          <p:nvPr>
            <p:ph type="sldNum" sz="quarter" idx="12"/>
          </p:nvPr>
        </p:nvSpPr>
        <p:spPr/>
        <p:txBody>
          <a:bodyPr/>
          <a:lstStyle/>
          <a:p>
            <a:fld id="{37D4CC3B-F538-9046-9995-49EE0C980241}" type="slidenum">
              <a:rPr lang="en-US" smtClean="0"/>
              <a:t>49</a:t>
            </a:fld>
            <a:endParaRPr lang="en-US"/>
          </a:p>
        </p:txBody>
      </p:sp>
    </p:spTree>
    <p:extLst>
      <p:ext uri="{BB962C8B-B14F-4D97-AF65-F5344CB8AC3E}">
        <p14:creationId xmlns:p14="http://schemas.microsoft.com/office/powerpoint/2010/main" val="3916686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TSMO Strategies </a:t>
            </a:r>
            <a:r>
              <a:rPr kumimoji="0" lang="en-US" sz="800" b="1" i="0" u="none" strike="noStrike" kern="1200" cap="none" spc="0" normalizeH="0" baseline="0" noProof="0" dirty="0">
                <a:ln>
                  <a:noFill/>
                </a:ln>
                <a:solidFill>
                  <a:srgbClr val="FFCFAF"/>
                </a:solidFill>
                <a:effectLst/>
                <a:uLnTx/>
                <a:uFillTx/>
                <a:latin typeface="Arial" panose="020B0604020202020204" pitchFamily="34" charset="0"/>
                <a:cs typeface="Arial" panose="020B0604020202020204" pitchFamily="34" charset="0"/>
              </a:rPr>
              <a:t>(ES)</a:t>
            </a:r>
            <a:endParaRPr lang="en-US" dirty="0"/>
          </a:p>
        </p:txBody>
      </p:sp>
      <p:pic>
        <p:nvPicPr>
          <p:cNvPr id="8" name="Picture 7" descr="Freeway Management"/>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25814" y="1540581"/>
            <a:ext cx="1517367" cy="1485310"/>
          </a:xfrm>
          <a:prstGeom prst="rect">
            <a:avLst/>
          </a:prstGeom>
        </p:spPr>
      </p:pic>
      <p:pic>
        <p:nvPicPr>
          <p:cNvPr id="7" name="Picture 6" descr="Arterial Management"/>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56538" y="1527726"/>
            <a:ext cx="1458595" cy="1528052"/>
          </a:xfrm>
          <a:prstGeom prst="rect">
            <a:avLst/>
          </a:prstGeom>
        </p:spPr>
      </p:pic>
      <p:pic>
        <p:nvPicPr>
          <p:cNvPr id="10" name="Picture 9" descr="Integrated Corridor Management"/>
          <p:cNvPicPr>
            <a:picLocks noChangeAspect="1"/>
          </p:cNvPicPr>
          <p:nvPr/>
        </p:nvPicPr>
        <p:blipFill>
          <a:blip r:embed="rId5"/>
          <a:srcRect/>
          <a:stretch/>
        </p:blipFill>
        <p:spPr>
          <a:xfrm>
            <a:off x="5028490" y="1530849"/>
            <a:ext cx="1447910" cy="1692776"/>
          </a:xfrm>
          <a:prstGeom prst="rect">
            <a:avLst/>
          </a:prstGeom>
        </p:spPr>
      </p:pic>
      <p:pic>
        <p:nvPicPr>
          <p:cNvPr id="16" name="Picture 15" descr="Travel Demand Management"/>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889757" y="1540581"/>
            <a:ext cx="1357081" cy="1741765"/>
          </a:xfrm>
          <a:prstGeom prst="rect">
            <a:avLst/>
          </a:prstGeom>
        </p:spPr>
      </p:pic>
      <p:pic>
        <p:nvPicPr>
          <p:cNvPr id="18" name="Picture 17" descr="Traveler Information"/>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661353" y="1540581"/>
            <a:ext cx="1357081" cy="1495995"/>
          </a:xfrm>
          <a:prstGeom prst="rect">
            <a:avLst/>
          </a:prstGeom>
        </p:spPr>
      </p:pic>
      <p:pic>
        <p:nvPicPr>
          <p:cNvPr id="9" name="Picture 8" descr="Freight Management"/>
          <p:cNvPicPr>
            <a:picLocks noChangeAspect="1"/>
          </p:cNvPicPr>
          <p:nvPr/>
        </p:nvPicPr>
        <p:blipFill>
          <a:blip r:embed="rId8"/>
          <a:srcRect/>
          <a:stretch/>
        </p:blipFill>
        <p:spPr>
          <a:xfrm>
            <a:off x="10242231" y="1561102"/>
            <a:ext cx="1447910" cy="1513724"/>
          </a:xfrm>
          <a:prstGeom prst="rect">
            <a:avLst/>
          </a:prstGeom>
        </p:spPr>
      </p:pic>
      <p:pic>
        <p:nvPicPr>
          <p:cNvPr id="20" name="Picture 19" descr="Work Zone Management"/>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345132" y="3674766"/>
            <a:ext cx="1447910" cy="1624223"/>
          </a:xfrm>
          <a:prstGeom prst="rect">
            <a:avLst/>
          </a:prstGeom>
        </p:spPr>
      </p:pic>
      <p:pic>
        <p:nvPicPr>
          <p:cNvPr id="15" name="Picture 14" descr="Traffic Incident &amp; Emergency Transportation Operations"/>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076647" y="3653395"/>
            <a:ext cx="1554766" cy="1982192"/>
          </a:xfrm>
          <a:prstGeom prst="rect">
            <a:avLst/>
          </a:prstGeom>
        </p:spPr>
      </p:pic>
      <p:pic>
        <p:nvPicPr>
          <p:cNvPr id="14" name="Picture 13" descr="Road Weather Management"/>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967047" y="3653395"/>
            <a:ext cx="1570795" cy="1763136"/>
          </a:xfrm>
          <a:prstGeom prst="rect">
            <a:avLst/>
          </a:prstGeom>
        </p:spPr>
      </p:pic>
      <p:pic>
        <p:nvPicPr>
          <p:cNvPr id="12" name="Picture 11" descr="Planned Special Event Management"/>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821447" y="3674766"/>
            <a:ext cx="1629566" cy="1741765"/>
          </a:xfrm>
          <a:prstGeom prst="rect">
            <a:avLst/>
          </a:prstGeom>
        </p:spPr>
      </p:pic>
      <p:pic>
        <p:nvPicPr>
          <p:cNvPr id="13" name="Picture 12" descr="Public Transportation &amp; Ridesharing Management"/>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8520176" y="3611235"/>
            <a:ext cx="1447910" cy="1982192"/>
          </a:xfrm>
          <a:prstGeom prst="rect">
            <a:avLst/>
          </a:prstGeom>
        </p:spPr>
      </p:pic>
      <p:pic>
        <p:nvPicPr>
          <p:cNvPr id="11" name="Picture 10" descr="Parking Management"/>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0335478" y="3653395"/>
            <a:ext cx="1357081" cy="1495995"/>
          </a:xfrm>
          <a:prstGeom prst="rect">
            <a:avLst/>
          </a:prstGeom>
        </p:spPr>
      </p:pic>
      <p:sp>
        <p:nvSpPr>
          <p:cNvPr id="6" name="Slide Number Placeholder 5"/>
          <p:cNvSpPr>
            <a:spLocks noGrp="1"/>
          </p:cNvSpPr>
          <p:nvPr>
            <p:ph type="sldNum" sz="quarter" idx="12"/>
          </p:nvPr>
        </p:nvSpPr>
        <p:spPr/>
        <p:txBody>
          <a:bodyPr/>
          <a:lstStyle/>
          <a:p>
            <a:fld id="{8963073B-250E-43D2-AB62-2D61C2B5B286}" type="slidenum">
              <a:rPr lang="en-US" smtClean="0"/>
              <a:pPr/>
              <a:t>5</a:t>
            </a:fld>
            <a:endParaRPr lang="en-US" dirty="0"/>
          </a:p>
        </p:txBody>
      </p:sp>
    </p:spTree>
    <p:extLst>
      <p:ext uri="{BB962C8B-B14F-4D97-AF65-F5344CB8AC3E}">
        <p14:creationId xmlns:p14="http://schemas.microsoft.com/office/powerpoint/2010/main" val="42006244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43ADE17D-29AE-4DB0-9D99-C0185B16E973}"/>
              </a:ext>
            </a:extLst>
          </p:cNvPr>
          <p:cNvSpPr txBox="1">
            <a:spLocks noGrp="1"/>
          </p:cNvSpPr>
          <p:nvPr>
            <p:ph type="title" idx="4294967295"/>
          </p:nvPr>
        </p:nvSpPr>
        <p:spPr>
          <a:xfrm>
            <a:off x="914399" y="321671"/>
            <a:ext cx="8997956" cy="10501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lang="en-US" sz="4400" kern="1200">
                <a:solidFill>
                  <a:schemeClr val="tx1"/>
                </a:solidFill>
                <a:effectLst/>
                <a:latin typeface="Arial Black" panose="020B0A04020102020204" pitchFamily="34" charset="0"/>
                <a:ea typeface="Roboto Slab" pitchFamily="2" charset="0"/>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Roboto Slab" pitchFamily="2" charset="0"/>
                <a:cs typeface="Arial" panose="020B0604020202020204" pitchFamily="34" charset="0"/>
              </a:rPr>
              <a:t>Nevada DOT Construction: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Roboto Slab" pitchFamily="2" charset="0"/>
                <a:cs typeface="Arial" panose="020B0604020202020204" pitchFamily="34" charset="0"/>
              </a:rPr>
              <a:t>Mobility Strategies</a:t>
            </a:r>
          </a:p>
        </p:txBody>
      </p:sp>
      <p:sp>
        <p:nvSpPr>
          <p:cNvPr id="9" name="Content Placeholder 2">
            <a:extLst>
              <a:ext uri="{FF2B5EF4-FFF2-40B4-BE49-F238E27FC236}">
                <a16:creationId xmlns:a16="http://schemas.microsoft.com/office/drawing/2014/main" id="{03C3DAAC-689E-40AC-B0B1-C7D931117DC9}"/>
              </a:ext>
            </a:extLst>
          </p:cNvPr>
          <p:cNvSpPr txBox="1">
            <a:spLocks/>
          </p:cNvSpPr>
          <p:nvPr/>
        </p:nvSpPr>
        <p:spPr>
          <a:xfrm>
            <a:off x="914399" y="1385442"/>
            <a:ext cx="6657279" cy="4695692"/>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Clr>
                <a:srgbClr val="516A89"/>
              </a:buClr>
              <a:buFont typeface="Wingdings" panose="05000000000000000000" pitchFamily="2" charset="2"/>
              <a:buNone/>
              <a:defRPr sz="2000" kern="1200">
                <a:solidFill>
                  <a:schemeClr val="tx1">
                    <a:tint val="75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rgbClr val="516A89"/>
              </a:buClr>
              <a:buFont typeface="Wingdings" panose="05000000000000000000" pitchFamily="2" charset="2"/>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Clr>
                <a:srgbClr val="516A89"/>
              </a:buClr>
              <a:buFont typeface="Wingdings" panose="05000000000000000000" pitchFamily="2" charset="2"/>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Clr>
                <a:srgbClr val="516A89"/>
              </a:buClr>
              <a:buFont typeface="Wingdings" panose="05000000000000000000" pitchFamily="2" charset="2"/>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Clr>
                <a:srgbClr val="516A89"/>
              </a:buClr>
              <a:buFont typeface="Wingdings" panose="05000000000000000000" pitchFamily="2" charset="2"/>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28600" indent="-228600">
              <a:lnSpc>
                <a:spcPct val="120000"/>
              </a:lnSpc>
              <a:spcBef>
                <a:spcPts val="600"/>
              </a:spcBef>
              <a:buFont typeface="Wingdings" panose="05000000000000000000" pitchFamily="2" charset="2"/>
              <a:buChar char="§"/>
            </a:pPr>
            <a:r>
              <a:rPr lang="en-US" sz="2600" dirty="0">
                <a:solidFill>
                  <a:srgbClr val="000000"/>
                </a:solidFill>
              </a:rPr>
              <a:t>A significant share of congestion is caused by work zones and construction activities.</a:t>
            </a:r>
          </a:p>
          <a:p>
            <a:pPr marL="228600" indent="-228600">
              <a:lnSpc>
                <a:spcPct val="120000"/>
              </a:lnSpc>
              <a:spcBef>
                <a:spcPts val="600"/>
              </a:spcBef>
              <a:buFont typeface="Wingdings" panose="05000000000000000000" pitchFamily="2" charset="2"/>
              <a:buChar char="§"/>
            </a:pPr>
            <a:r>
              <a:rPr lang="en-US" sz="2600" dirty="0">
                <a:solidFill>
                  <a:srgbClr val="000000"/>
                </a:solidFill>
              </a:rPr>
              <a:t>NDOT identified mobility for all modes as one of its TSMO goals. </a:t>
            </a:r>
          </a:p>
          <a:p>
            <a:pPr marL="228600" indent="-228600">
              <a:lnSpc>
                <a:spcPct val="120000"/>
              </a:lnSpc>
              <a:spcBef>
                <a:spcPts val="600"/>
              </a:spcBef>
              <a:buFont typeface="Wingdings" panose="05000000000000000000" pitchFamily="2" charset="2"/>
              <a:buChar char="§"/>
            </a:pPr>
            <a:r>
              <a:rPr lang="en-US" sz="2600" dirty="0">
                <a:solidFill>
                  <a:srgbClr val="000000"/>
                </a:solidFill>
              </a:rPr>
              <a:t>NDOT active traffic management systems for Project Neon</a:t>
            </a:r>
          </a:p>
          <a:p>
            <a:pPr marL="685800" lvl="1" indent="-228600">
              <a:lnSpc>
                <a:spcPct val="120000"/>
              </a:lnSpc>
              <a:spcBef>
                <a:spcPts val="600"/>
              </a:spcBef>
              <a:buFont typeface="Wingdings" panose="05000000000000000000" pitchFamily="2" charset="2"/>
              <a:buChar char="§"/>
            </a:pPr>
            <a:r>
              <a:rPr lang="en-US" sz="2600" dirty="0">
                <a:solidFill>
                  <a:srgbClr val="000000"/>
                </a:solidFill>
              </a:rPr>
              <a:t>Providing advance warning</a:t>
            </a:r>
          </a:p>
          <a:p>
            <a:pPr marL="685800" lvl="1" indent="-228600">
              <a:lnSpc>
                <a:spcPct val="120000"/>
              </a:lnSpc>
              <a:spcBef>
                <a:spcPts val="600"/>
              </a:spcBef>
              <a:buFont typeface="Wingdings" panose="05000000000000000000" pitchFamily="2" charset="2"/>
              <a:buChar char="§"/>
            </a:pPr>
            <a:r>
              <a:rPr lang="en-US" sz="2600" dirty="0">
                <a:solidFill>
                  <a:srgbClr val="000000"/>
                </a:solidFill>
              </a:rPr>
              <a:t>Monitoring traffic</a:t>
            </a:r>
          </a:p>
          <a:p>
            <a:pPr marL="685800" lvl="1" indent="-228600">
              <a:lnSpc>
                <a:spcPct val="120000"/>
              </a:lnSpc>
              <a:spcBef>
                <a:spcPts val="600"/>
              </a:spcBef>
              <a:buFont typeface="Wingdings" panose="05000000000000000000" pitchFamily="2" charset="2"/>
              <a:buChar char="§"/>
            </a:pPr>
            <a:r>
              <a:rPr lang="en-US" sz="2600" dirty="0">
                <a:solidFill>
                  <a:srgbClr val="000000"/>
                </a:solidFill>
              </a:rPr>
              <a:t>Collecting data</a:t>
            </a:r>
          </a:p>
          <a:p>
            <a:pPr marL="685800" lvl="1" indent="-228600">
              <a:lnSpc>
                <a:spcPct val="120000"/>
              </a:lnSpc>
              <a:spcBef>
                <a:spcPts val="600"/>
              </a:spcBef>
              <a:buFont typeface="Wingdings" panose="05000000000000000000" pitchFamily="2" charset="2"/>
              <a:buChar char="§"/>
            </a:pPr>
            <a:r>
              <a:rPr lang="en-US" sz="2600" dirty="0">
                <a:solidFill>
                  <a:srgbClr val="000000"/>
                </a:solidFill>
              </a:rPr>
              <a:t>Detecting queues</a:t>
            </a:r>
          </a:p>
          <a:p>
            <a:pPr marL="685800" lvl="1" indent="-228600">
              <a:lnSpc>
                <a:spcPct val="120000"/>
              </a:lnSpc>
              <a:spcBef>
                <a:spcPts val="600"/>
              </a:spcBef>
              <a:buFont typeface="Wingdings" panose="05000000000000000000" pitchFamily="2" charset="2"/>
              <a:buChar char="§"/>
            </a:pPr>
            <a:r>
              <a:rPr lang="en-US" sz="2600" dirty="0">
                <a:solidFill>
                  <a:srgbClr val="000000"/>
                </a:solidFill>
              </a:rPr>
              <a:t>Harmonizing speeds </a:t>
            </a:r>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p:txBody>
      </p:sp>
      <p:pic>
        <p:nvPicPr>
          <p:cNvPr id="3" name="Picture 2" descr="Pie chart showing the contribution of each source to congestion. Forty percent of congestion is attributed to bottlenecks, 25 percent is traffic incidents, 15 percent is bad weather, 10 percent is work zones, 5 percent is special events, and 5 percent is poor signal timing.">
            <a:extLst>
              <a:ext uri="{FF2B5EF4-FFF2-40B4-BE49-F238E27FC236}">
                <a16:creationId xmlns:a16="http://schemas.microsoft.com/office/drawing/2014/main" id="{F3F02A08-2FA5-F0E1-9E37-6DCBC6A33B6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32453" y="1659922"/>
            <a:ext cx="4559803" cy="3552158"/>
          </a:xfrm>
          <a:prstGeom prst="rect">
            <a:avLst/>
          </a:prstGeom>
        </p:spPr>
      </p:pic>
      <p:sp>
        <p:nvSpPr>
          <p:cNvPr id="7" name="TextBox 6">
            <a:extLst>
              <a:ext uri="{FF2B5EF4-FFF2-40B4-BE49-F238E27FC236}">
                <a16:creationId xmlns:a16="http://schemas.microsoft.com/office/drawing/2014/main" id="{9FACB9A3-DE97-42CA-AA9F-92BF4711F919}"/>
              </a:ext>
            </a:extLst>
          </p:cNvPr>
          <p:cNvSpPr txBox="1"/>
          <p:nvPr/>
        </p:nvSpPr>
        <p:spPr>
          <a:xfrm>
            <a:off x="9739294" y="5486200"/>
            <a:ext cx="1870795" cy="400110"/>
          </a:xfrm>
          <a:prstGeom prst="rect">
            <a:avLst/>
          </a:prstGeom>
          <a:noFill/>
        </p:spPr>
        <p:txBody>
          <a:bodyPr wrap="square" rtlCol="0">
            <a:spAutoFit/>
          </a:bodyPr>
          <a:lstStyle/>
          <a:p>
            <a:pPr algn="r"/>
            <a:r>
              <a:rPr lang="en-US" sz="1000" dirty="0">
                <a:latin typeface="Arial" panose="020B0604020202020204" pitchFamily="34" charset="0"/>
                <a:cs typeface="Arial" panose="020B0604020202020204" pitchFamily="34" charset="0"/>
              </a:rPr>
              <a:t>Source: Adapted from Nevada DOT</a:t>
            </a:r>
          </a:p>
        </p:txBody>
      </p:sp>
      <p:sp>
        <p:nvSpPr>
          <p:cNvPr id="4" name="Slide Number Placeholder 3">
            <a:extLst>
              <a:ext uri="{FF2B5EF4-FFF2-40B4-BE49-F238E27FC236}">
                <a16:creationId xmlns:a16="http://schemas.microsoft.com/office/drawing/2014/main" id="{5D8C73D9-CE6E-4974-B10C-3555296DE421}"/>
              </a:ext>
            </a:extLst>
          </p:cNvPr>
          <p:cNvSpPr>
            <a:spLocks noGrp="1"/>
          </p:cNvSpPr>
          <p:nvPr>
            <p:ph type="sldNum" sz="quarter" idx="12"/>
          </p:nvPr>
        </p:nvSpPr>
        <p:spPr/>
        <p:txBody>
          <a:bodyPr/>
          <a:lstStyle/>
          <a:p>
            <a:fld id="{37D4CC3B-F538-9046-9995-49EE0C980241}" type="slidenum">
              <a:rPr lang="en-US" smtClean="0"/>
              <a:t>50</a:t>
            </a:fld>
            <a:endParaRPr lang="en-US"/>
          </a:p>
        </p:txBody>
      </p:sp>
    </p:spTree>
    <p:extLst>
      <p:ext uri="{BB962C8B-B14F-4D97-AF65-F5344CB8AC3E}">
        <p14:creationId xmlns:p14="http://schemas.microsoft.com/office/powerpoint/2010/main" val="25825012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CC00FD-39C5-4E1F-8610-2EFD85B74A48}"/>
              </a:ext>
            </a:extLst>
          </p:cNvPr>
          <p:cNvSpPr txBox="1">
            <a:spLocks noGrp="1"/>
          </p:cNvSpPr>
          <p:nvPr>
            <p:ph type="title" idx="4294967295"/>
          </p:nvPr>
        </p:nvSpPr>
        <p:spPr>
          <a:xfrm>
            <a:off x="984244" y="444967"/>
            <a:ext cx="8997956" cy="90538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lang="en-US" sz="4400" kern="1200">
                <a:solidFill>
                  <a:schemeClr val="tx1"/>
                </a:solidFill>
                <a:effectLst/>
                <a:latin typeface="Arial Black" panose="020B0A04020102020204" pitchFamily="34" charset="0"/>
                <a:ea typeface="Roboto Slab" pitchFamily="2" charset="0"/>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Roboto Slab" pitchFamily="2" charset="0"/>
                <a:cs typeface="Arial" panose="020B0604020202020204" pitchFamily="34" charset="0"/>
              </a:rPr>
              <a:t>Nevada DOT Construction: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Roboto Slab" pitchFamily="2" charset="0"/>
                <a:cs typeface="Arial" panose="020B0604020202020204" pitchFamily="34" charset="0"/>
              </a:rPr>
              <a:t>Incident Management</a:t>
            </a:r>
          </a:p>
        </p:txBody>
      </p:sp>
      <p:sp>
        <p:nvSpPr>
          <p:cNvPr id="6" name="TextBox 5">
            <a:extLst>
              <a:ext uri="{FF2B5EF4-FFF2-40B4-BE49-F238E27FC236}">
                <a16:creationId xmlns:a16="http://schemas.microsoft.com/office/drawing/2014/main" id="{EE923E40-ABAB-4C93-A490-5D40362B2D49}"/>
              </a:ext>
            </a:extLst>
          </p:cNvPr>
          <p:cNvSpPr txBox="1"/>
          <p:nvPr/>
        </p:nvSpPr>
        <p:spPr>
          <a:xfrm>
            <a:off x="1091835" y="1393294"/>
            <a:ext cx="5430885" cy="4678204"/>
          </a:xfrm>
          <a:prstGeom prst="rect">
            <a:avLst/>
          </a:prstGeom>
          <a:noFill/>
        </p:spPr>
        <p:txBody>
          <a:bodyPr wrap="square">
            <a:spAutoFit/>
          </a:bodyPr>
          <a:lstStyle/>
          <a:p>
            <a:pPr marL="228600" indent="-228600">
              <a:spcBef>
                <a:spcPts val="600"/>
              </a:spcBef>
              <a:buClr>
                <a:srgbClr val="516A89"/>
              </a:buClr>
              <a:buFont typeface="Wingdings" panose="05000000000000000000" pitchFamily="2" charset="2"/>
              <a:buChar char="§"/>
            </a:pPr>
            <a:r>
              <a:rPr lang="en-US" sz="2400" dirty="0">
                <a:latin typeface="Arial" panose="020B0604020202020204" pitchFamily="34" charset="0"/>
                <a:cs typeface="Arial" panose="020B0604020202020204" pitchFamily="34" charset="0"/>
              </a:rPr>
              <a:t>Stationing law enforcement officers within work zones to encourage compliance with work zone speed limits</a:t>
            </a:r>
          </a:p>
          <a:p>
            <a:pPr marL="228600" indent="-228600">
              <a:spcBef>
                <a:spcPts val="600"/>
              </a:spcBef>
              <a:buClr>
                <a:srgbClr val="516A89"/>
              </a:buClr>
              <a:buFont typeface="Wingdings" panose="05000000000000000000" pitchFamily="2" charset="2"/>
              <a:buChar char="§"/>
            </a:pPr>
            <a:r>
              <a:rPr lang="en-US" sz="2400" dirty="0">
                <a:latin typeface="Arial" panose="020B0604020202020204" pitchFamily="34" charset="0"/>
                <a:cs typeface="Arial" panose="020B0604020202020204" pitchFamily="34" charset="0"/>
              </a:rPr>
              <a:t>Implementing portable rumble strips within work zones to alert inattentive drivers to changing roadway conditions</a:t>
            </a:r>
          </a:p>
          <a:p>
            <a:pPr marL="228600" indent="-228600">
              <a:spcBef>
                <a:spcPts val="600"/>
              </a:spcBef>
              <a:buClr>
                <a:srgbClr val="516A89"/>
              </a:buClr>
              <a:buFont typeface="Wingdings" panose="05000000000000000000" pitchFamily="2" charset="2"/>
              <a:buChar char="§"/>
            </a:pPr>
            <a:r>
              <a:rPr lang="en-US" sz="2400" dirty="0">
                <a:latin typeface="Arial" panose="020B0604020202020204" pitchFamily="34" charset="0"/>
                <a:cs typeface="Arial" panose="020B0604020202020204" pitchFamily="34" charset="0"/>
              </a:rPr>
              <a:t>Ensuring coordination among stakeholders through regular construction updates at TIM</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coalition meetings</a:t>
            </a:r>
          </a:p>
        </p:txBody>
      </p:sp>
      <p:pic>
        <p:nvPicPr>
          <p:cNvPr id="7" name="Picture 6" descr="Incident responders using crane to right overturned truck on road">
            <a:extLst>
              <a:ext uri="{FF2B5EF4-FFF2-40B4-BE49-F238E27FC236}">
                <a16:creationId xmlns:a16="http://schemas.microsoft.com/office/drawing/2014/main" id="{1AC3B45B-4658-429D-B7B8-61325B9F6F0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55960" y="1898299"/>
            <a:ext cx="4679632" cy="3509724"/>
          </a:xfrm>
          <a:prstGeom prst="rect">
            <a:avLst/>
          </a:prstGeom>
        </p:spPr>
      </p:pic>
      <p:sp>
        <p:nvSpPr>
          <p:cNvPr id="8" name="TextBox 7">
            <a:extLst>
              <a:ext uri="{FF2B5EF4-FFF2-40B4-BE49-F238E27FC236}">
                <a16:creationId xmlns:a16="http://schemas.microsoft.com/office/drawing/2014/main" id="{804DEAFE-0857-4C7A-8DBD-97F80D1F1774}"/>
              </a:ext>
            </a:extLst>
          </p:cNvPr>
          <p:cNvSpPr txBox="1"/>
          <p:nvPr/>
        </p:nvSpPr>
        <p:spPr>
          <a:xfrm>
            <a:off x="9749248" y="5408023"/>
            <a:ext cx="1870795" cy="246221"/>
          </a:xfrm>
          <a:prstGeom prst="rect">
            <a:avLst/>
          </a:prstGeom>
          <a:noFill/>
        </p:spPr>
        <p:txBody>
          <a:bodyPr wrap="square" rtlCol="0">
            <a:spAutoFit/>
          </a:bodyPr>
          <a:lstStyle/>
          <a:p>
            <a:pPr algn="r"/>
            <a:r>
              <a:rPr lang="en-US" sz="1000" dirty="0">
                <a:latin typeface="Arial" panose="020B0604020202020204" pitchFamily="34" charset="0"/>
                <a:cs typeface="Arial" panose="020B0604020202020204" pitchFamily="34" charset="0"/>
              </a:rPr>
              <a:t>Source: Nevada DOT</a:t>
            </a:r>
          </a:p>
        </p:txBody>
      </p:sp>
      <p:sp>
        <p:nvSpPr>
          <p:cNvPr id="4" name="Slide Number Placeholder 3">
            <a:extLst>
              <a:ext uri="{FF2B5EF4-FFF2-40B4-BE49-F238E27FC236}">
                <a16:creationId xmlns:a16="http://schemas.microsoft.com/office/drawing/2014/main" id="{337BC258-4AD6-4508-AB2A-AC635FD490D5}"/>
              </a:ext>
            </a:extLst>
          </p:cNvPr>
          <p:cNvSpPr>
            <a:spLocks noGrp="1"/>
          </p:cNvSpPr>
          <p:nvPr>
            <p:ph type="sldNum" sz="quarter" idx="12"/>
          </p:nvPr>
        </p:nvSpPr>
        <p:spPr/>
        <p:txBody>
          <a:bodyPr/>
          <a:lstStyle/>
          <a:p>
            <a:fld id="{37D4CC3B-F538-9046-9995-49EE0C980241}" type="slidenum">
              <a:rPr lang="en-US" smtClean="0"/>
              <a:t>51</a:t>
            </a:fld>
            <a:endParaRPr lang="en-US"/>
          </a:p>
        </p:txBody>
      </p:sp>
    </p:spTree>
    <p:extLst>
      <p:ext uri="{BB962C8B-B14F-4D97-AF65-F5344CB8AC3E}">
        <p14:creationId xmlns:p14="http://schemas.microsoft.com/office/powerpoint/2010/main" val="11521827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304757-6168-400B-94A9-B7E1E681F4F7}"/>
              </a:ext>
            </a:extLst>
          </p:cNvPr>
          <p:cNvSpPr txBox="1">
            <a:spLocks noGrp="1"/>
          </p:cNvSpPr>
          <p:nvPr>
            <p:ph type="title" idx="4294967295"/>
          </p:nvPr>
        </p:nvSpPr>
        <p:spPr>
          <a:xfrm>
            <a:off x="984244" y="323711"/>
            <a:ext cx="8997956" cy="10266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lang="en-US" sz="4400" kern="1200">
                <a:solidFill>
                  <a:schemeClr val="tx1"/>
                </a:solidFill>
                <a:effectLst/>
                <a:latin typeface="Arial Black" panose="020B0A04020102020204" pitchFamily="34" charset="0"/>
                <a:ea typeface="Roboto Slab" pitchFamily="2" charset="0"/>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Roboto Slab" pitchFamily="2" charset="0"/>
                <a:cs typeface="Arial" panose="020B0604020202020204" pitchFamily="34" charset="0"/>
              </a:rPr>
              <a:t>Nevada DOT Construction: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Roboto Slab" pitchFamily="2" charset="0"/>
                <a:cs typeface="Arial" panose="020B0604020202020204" pitchFamily="34" charset="0"/>
              </a:rPr>
              <a:t>Work Zone Management</a:t>
            </a:r>
          </a:p>
        </p:txBody>
      </p:sp>
      <p:sp>
        <p:nvSpPr>
          <p:cNvPr id="6" name="Content Placeholder 3">
            <a:extLst>
              <a:ext uri="{FF2B5EF4-FFF2-40B4-BE49-F238E27FC236}">
                <a16:creationId xmlns:a16="http://schemas.microsoft.com/office/drawing/2014/main" id="{0C470BDC-F325-4AB5-AF81-27D0D55E0205}"/>
              </a:ext>
            </a:extLst>
          </p:cNvPr>
          <p:cNvSpPr txBox="1">
            <a:spLocks/>
          </p:cNvSpPr>
          <p:nvPr/>
        </p:nvSpPr>
        <p:spPr>
          <a:xfrm>
            <a:off x="990601" y="1748177"/>
            <a:ext cx="5181600" cy="42635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sz="2600" dirty="0">
                <a:latin typeface="Arial" panose="020B0604020202020204" pitchFamily="34" charset="0"/>
                <a:cs typeface="Arial" panose="020B0604020202020204" pitchFamily="34" charset="0"/>
              </a:rPr>
              <a:t>NDOT has implemented multiple Smart Work Zone projects within the state.</a:t>
            </a:r>
          </a:p>
          <a:p>
            <a:pPr>
              <a:lnSpc>
                <a:spcPct val="110000"/>
              </a:lnSpc>
            </a:pPr>
            <a:r>
              <a:rPr lang="en-US" sz="2600" dirty="0">
                <a:latin typeface="Arial" panose="020B0604020202020204" pitchFamily="34" charset="0"/>
                <a:cs typeface="Arial" panose="020B0604020202020204" pitchFamily="34" charset="0"/>
              </a:rPr>
              <a:t>Example: Deployment on State Route (SR) 160 to address traffic disruptions caused by a widening project</a:t>
            </a:r>
            <a:br>
              <a:rPr lang="en-US" sz="1200" dirty="0"/>
            </a:br>
            <a:endParaRPr lang="en-US" sz="1900" dirty="0"/>
          </a:p>
          <a:p>
            <a:pPr marL="0" indent="0">
              <a:buFont typeface="Arial" panose="020B0604020202020204" pitchFamily="34" charset="0"/>
              <a:buNone/>
            </a:pPr>
            <a:endParaRPr lang="en-US" sz="1600" dirty="0"/>
          </a:p>
          <a:p>
            <a:endParaRPr lang="en-US" sz="1600" dirty="0"/>
          </a:p>
        </p:txBody>
      </p:sp>
      <p:pic>
        <p:nvPicPr>
          <p:cNvPr id="8" name="Picture 7" descr="Map of Nevada State Road with barrel icons and call out box with Data Time: 2019-03-21T22:31:00 and Average Speed: 42 miles per hour">
            <a:extLst>
              <a:ext uri="{FF2B5EF4-FFF2-40B4-BE49-F238E27FC236}">
                <a16:creationId xmlns:a16="http://schemas.microsoft.com/office/drawing/2014/main" id="{0413A4A2-9D76-4172-A99C-D83CBEB801B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46962" y="1450709"/>
            <a:ext cx="4236725" cy="2414002"/>
          </a:xfrm>
          <a:prstGeom prst="rect">
            <a:avLst/>
          </a:prstGeom>
        </p:spPr>
      </p:pic>
      <p:sp>
        <p:nvSpPr>
          <p:cNvPr id="9" name="TextBox 8">
            <a:extLst>
              <a:ext uri="{FF2B5EF4-FFF2-40B4-BE49-F238E27FC236}">
                <a16:creationId xmlns:a16="http://schemas.microsoft.com/office/drawing/2014/main" id="{F3FAB22D-0FF4-4DF1-ABD7-6CCB6811C33A}"/>
              </a:ext>
            </a:extLst>
          </p:cNvPr>
          <p:cNvSpPr txBox="1"/>
          <p:nvPr/>
        </p:nvSpPr>
        <p:spPr>
          <a:xfrm>
            <a:off x="9112892" y="3863569"/>
            <a:ext cx="1870795" cy="246221"/>
          </a:xfrm>
          <a:prstGeom prst="rect">
            <a:avLst/>
          </a:prstGeom>
          <a:noFill/>
        </p:spPr>
        <p:txBody>
          <a:bodyPr wrap="square" rtlCol="0">
            <a:spAutoFit/>
          </a:bodyPr>
          <a:lstStyle/>
          <a:p>
            <a:pPr algn="r"/>
            <a:r>
              <a:rPr lang="en-US" sz="1000" dirty="0">
                <a:latin typeface="Arial" panose="020B0604020202020204" pitchFamily="34" charset="0"/>
                <a:cs typeface="Arial" panose="020B0604020202020204" pitchFamily="34" charset="0"/>
              </a:rPr>
              <a:t>Source: Nevada DOT</a:t>
            </a:r>
          </a:p>
        </p:txBody>
      </p:sp>
      <p:sp>
        <p:nvSpPr>
          <p:cNvPr id="11" name="TextBox 10">
            <a:extLst>
              <a:ext uri="{FF2B5EF4-FFF2-40B4-BE49-F238E27FC236}">
                <a16:creationId xmlns:a16="http://schemas.microsoft.com/office/drawing/2014/main" id="{842BED2E-9016-BEB9-7D2B-D7496F614BBC}"/>
              </a:ext>
            </a:extLst>
          </p:cNvPr>
          <p:cNvSpPr txBox="1"/>
          <p:nvPr/>
        </p:nvSpPr>
        <p:spPr>
          <a:xfrm>
            <a:off x="6746962" y="3607661"/>
            <a:ext cx="4921422" cy="276999"/>
          </a:xfrm>
          <a:prstGeom prst="rect">
            <a:avLst/>
          </a:prstGeom>
          <a:noFill/>
        </p:spPr>
        <p:txBody>
          <a:bodyPr wrap="square">
            <a:spAutoFit/>
          </a:bodyPr>
          <a:lstStyle/>
          <a:p>
            <a:pPr marL="0" marR="0">
              <a:spcBef>
                <a:spcPts val="0"/>
              </a:spcBef>
              <a:spcAft>
                <a:spcPts val="0"/>
              </a:spcAft>
            </a:pPr>
            <a:r>
              <a:rPr lang="en-US" sz="1200" u="sng" dirty="0">
                <a:solidFill>
                  <a:schemeClr val="bg2">
                    <a:lumMod val="50000"/>
                  </a:schemeClr>
                </a:solidFill>
                <a:effectLst/>
                <a:latin typeface="Calibri" panose="020F0502020204030204" pitchFamily="34" charset="0"/>
                <a:ea typeface="Calibri" panose="020F0502020204030204" pitchFamily="34" charset="0"/>
                <a:hlinkClick r:id="rId4">
                  <a:extLst>
                    <a:ext uri="{A12FA001-AC4F-418D-AE19-62706E023703}">
                      <ahyp:hlinkClr xmlns:ahyp="http://schemas.microsoft.com/office/drawing/2018/hyperlinkcolor" val="tx"/>
                    </a:ext>
                  </a:extLst>
                </a:hlinkClick>
              </a:rPr>
              <a:t>http://www.iconetraffic.com/maps/icone.aspx</a:t>
            </a:r>
            <a:endParaRPr lang="en-US" sz="1200" dirty="0">
              <a:solidFill>
                <a:schemeClr val="bg2">
                  <a:lumMod val="50000"/>
                </a:schemeClr>
              </a:solidFill>
              <a:effectLst/>
              <a:latin typeface="Calibri" panose="020F0502020204030204" pitchFamily="34" charset="0"/>
              <a:ea typeface="Calibri" panose="020F0502020204030204" pitchFamily="34" charset="0"/>
            </a:endParaRPr>
          </a:p>
        </p:txBody>
      </p:sp>
      <p:pic>
        <p:nvPicPr>
          <p:cNvPr id="7" name="Picture 6" descr="Diagram of transparent traffic barrel with several components inside. Components are labeled: GPS antenna, radar controller, radar transducer, iridium modem, iridium antenna, mounting plate, sealing plate, and battery. Photo of orange traffic barrel. ">
            <a:extLst>
              <a:ext uri="{FF2B5EF4-FFF2-40B4-BE49-F238E27FC236}">
                <a16:creationId xmlns:a16="http://schemas.microsoft.com/office/drawing/2014/main" id="{6BD47987-514B-4AC9-A9B8-3FB93A6401C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46962" y="4062004"/>
            <a:ext cx="4282446" cy="2294345"/>
          </a:xfrm>
          <a:prstGeom prst="rect">
            <a:avLst/>
          </a:prstGeom>
        </p:spPr>
      </p:pic>
      <p:sp>
        <p:nvSpPr>
          <p:cNvPr id="10" name="TextBox 9">
            <a:extLst>
              <a:ext uri="{FF2B5EF4-FFF2-40B4-BE49-F238E27FC236}">
                <a16:creationId xmlns:a16="http://schemas.microsoft.com/office/drawing/2014/main" id="{CB8E0E7B-0D6E-4935-B09F-C261010753BC}"/>
              </a:ext>
            </a:extLst>
          </p:cNvPr>
          <p:cNvSpPr txBox="1"/>
          <p:nvPr/>
        </p:nvSpPr>
        <p:spPr>
          <a:xfrm>
            <a:off x="9158613" y="6288068"/>
            <a:ext cx="1870795" cy="246221"/>
          </a:xfrm>
          <a:prstGeom prst="rect">
            <a:avLst/>
          </a:prstGeom>
          <a:noFill/>
        </p:spPr>
        <p:txBody>
          <a:bodyPr wrap="square" rtlCol="0">
            <a:spAutoFit/>
          </a:bodyPr>
          <a:lstStyle/>
          <a:p>
            <a:pPr algn="r"/>
            <a:r>
              <a:rPr lang="en-US" sz="1000" dirty="0">
                <a:latin typeface="Arial" panose="020B0604020202020204" pitchFamily="34" charset="0"/>
                <a:cs typeface="Arial" panose="020B0604020202020204" pitchFamily="34" charset="0"/>
              </a:rPr>
              <a:t>Source: Nevada DOT</a:t>
            </a:r>
          </a:p>
        </p:txBody>
      </p:sp>
      <p:sp>
        <p:nvSpPr>
          <p:cNvPr id="4" name="Slide Number Placeholder 3">
            <a:extLst>
              <a:ext uri="{FF2B5EF4-FFF2-40B4-BE49-F238E27FC236}">
                <a16:creationId xmlns:a16="http://schemas.microsoft.com/office/drawing/2014/main" id="{350B4593-E64A-495A-A774-DC580EC515C3}"/>
              </a:ext>
            </a:extLst>
          </p:cNvPr>
          <p:cNvSpPr>
            <a:spLocks noGrp="1"/>
          </p:cNvSpPr>
          <p:nvPr>
            <p:ph type="sldNum" sz="quarter" idx="12"/>
          </p:nvPr>
        </p:nvSpPr>
        <p:spPr/>
        <p:txBody>
          <a:bodyPr/>
          <a:lstStyle/>
          <a:p>
            <a:fld id="{37D4CC3B-F538-9046-9995-49EE0C980241}" type="slidenum">
              <a:rPr lang="en-US" smtClean="0"/>
              <a:t>52</a:t>
            </a:fld>
            <a:endParaRPr lang="en-US"/>
          </a:p>
        </p:txBody>
      </p:sp>
    </p:spTree>
    <p:extLst>
      <p:ext uri="{BB962C8B-B14F-4D97-AF65-F5344CB8AC3E}">
        <p14:creationId xmlns:p14="http://schemas.microsoft.com/office/powerpoint/2010/main" val="6975769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23393E-C44A-4DEC-91E3-D8D9C357763A}"/>
              </a:ext>
            </a:extLst>
          </p:cNvPr>
          <p:cNvSpPr>
            <a:spLocks noGrp="1"/>
          </p:cNvSpPr>
          <p:nvPr>
            <p:ph type="title"/>
          </p:nvPr>
        </p:nvSpPr>
        <p:spPr/>
        <p:txBody>
          <a:bodyPr/>
          <a:lstStyle/>
          <a:p>
            <a:r>
              <a:rPr lang="en-US" dirty="0"/>
              <a:t>Nevada DOT Lane Closure Time Frame</a:t>
            </a:r>
          </a:p>
        </p:txBody>
      </p:sp>
      <p:sp>
        <p:nvSpPr>
          <p:cNvPr id="6" name="Content Placeholder 5">
            <a:extLst>
              <a:ext uri="{FF2B5EF4-FFF2-40B4-BE49-F238E27FC236}">
                <a16:creationId xmlns:a16="http://schemas.microsoft.com/office/drawing/2014/main" id="{AFB13D77-82A5-449B-8143-F8F3C09F46F7}"/>
              </a:ext>
            </a:extLst>
          </p:cNvPr>
          <p:cNvSpPr>
            <a:spLocks noGrp="1"/>
          </p:cNvSpPr>
          <p:nvPr>
            <p:ph idx="1"/>
          </p:nvPr>
        </p:nvSpPr>
        <p:spPr>
          <a:xfrm>
            <a:off x="984244" y="1596941"/>
            <a:ext cx="7245355" cy="4351338"/>
          </a:xfrm>
        </p:spPr>
        <p:txBody>
          <a:bodyPr>
            <a:normAutofit/>
          </a:bodyPr>
          <a:lstStyle/>
          <a:p>
            <a:pPr>
              <a:lnSpc>
                <a:spcPct val="100000"/>
              </a:lnSpc>
            </a:pPr>
            <a:r>
              <a:rPr lang="en-US" sz="2800" dirty="0"/>
              <a:t>Assesses work zone location to determine lane closure time limits</a:t>
            </a:r>
          </a:p>
          <a:p>
            <a:pPr>
              <a:lnSpc>
                <a:spcPct val="100000"/>
              </a:lnSpc>
            </a:pPr>
            <a:r>
              <a:rPr lang="en-US" sz="2800" dirty="0"/>
              <a:t>Limits all lane closure between predetermine times</a:t>
            </a:r>
          </a:p>
          <a:p>
            <a:pPr>
              <a:lnSpc>
                <a:spcPct val="100000"/>
              </a:lnSpc>
            </a:pPr>
            <a:r>
              <a:rPr lang="en-US" sz="2800" dirty="0"/>
              <a:t>Imposes liquidated damages on the contractor for non-conformance</a:t>
            </a:r>
          </a:p>
          <a:p>
            <a:pPr lvl="1">
              <a:lnSpc>
                <a:spcPct val="100000"/>
              </a:lnSpc>
            </a:pPr>
            <a:endParaRPr lang="en-US" sz="2400" dirty="0"/>
          </a:p>
        </p:txBody>
      </p:sp>
      <p:pic>
        <p:nvPicPr>
          <p:cNvPr id="3" name="Picture 2" descr="State of Nevada"/>
          <p:cNvPicPr>
            <a:picLocks noChangeAspect="1"/>
          </p:cNvPicPr>
          <p:nvPr/>
        </p:nvPicPr>
        <p:blipFill>
          <a:blip r:embed="rId3">
            <a:extLst>
              <a:ext uri="{28A0092B-C50C-407E-A947-70E740481C1C}">
                <a14:useLocalDpi xmlns:a14="http://schemas.microsoft.com/office/drawing/2010/main"/>
              </a:ext>
            </a:extLst>
          </a:blip>
          <a:stretch>
            <a:fillRect/>
          </a:stretch>
        </p:blipFill>
        <p:spPr>
          <a:xfrm rot="20867874">
            <a:off x="8620676" y="1806900"/>
            <a:ext cx="2375542" cy="3637548"/>
          </a:xfrm>
          <a:prstGeom prst="rect">
            <a:avLst/>
          </a:prstGeom>
        </p:spPr>
      </p:pic>
      <p:sp>
        <p:nvSpPr>
          <p:cNvPr id="7" name="TextBox 6"/>
          <p:cNvSpPr txBox="1"/>
          <p:nvPr/>
        </p:nvSpPr>
        <p:spPr>
          <a:xfrm>
            <a:off x="8610600" y="5408186"/>
            <a:ext cx="187079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Source: @Getty Images</a:t>
            </a:r>
          </a:p>
        </p:txBody>
      </p:sp>
      <p:sp>
        <p:nvSpPr>
          <p:cNvPr id="4" name="Slide Number Placeholder 3">
            <a:extLst>
              <a:ext uri="{FF2B5EF4-FFF2-40B4-BE49-F238E27FC236}">
                <a16:creationId xmlns:a16="http://schemas.microsoft.com/office/drawing/2014/main" id="{E649CA35-F5E1-4457-BB72-237AB0B3B34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D4CC3B-F538-9046-9995-49EE0C98024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13133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23393E-C44A-4DEC-91E3-D8D9C357763A}"/>
              </a:ext>
            </a:extLst>
          </p:cNvPr>
          <p:cNvSpPr>
            <a:spLocks noGrp="1"/>
          </p:cNvSpPr>
          <p:nvPr>
            <p:ph type="title"/>
          </p:nvPr>
        </p:nvSpPr>
        <p:spPr/>
        <p:txBody>
          <a:bodyPr/>
          <a:lstStyle/>
          <a:p>
            <a:r>
              <a:rPr lang="en-US" dirty="0"/>
              <a:t>Nevada DOT Post-Construction Review</a:t>
            </a:r>
          </a:p>
        </p:txBody>
      </p:sp>
      <p:sp>
        <p:nvSpPr>
          <p:cNvPr id="6" name="Content Placeholder 5">
            <a:extLst>
              <a:ext uri="{FF2B5EF4-FFF2-40B4-BE49-F238E27FC236}">
                <a16:creationId xmlns:a16="http://schemas.microsoft.com/office/drawing/2014/main" id="{AFB13D77-82A5-449B-8143-F8F3C09F46F7}"/>
              </a:ext>
            </a:extLst>
          </p:cNvPr>
          <p:cNvSpPr>
            <a:spLocks noGrp="1"/>
          </p:cNvSpPr>
          <p:nvPr>
            <p:ph idx="1"/>
          </p:nvPr>
        </p:nvSpPr>
        <p:spPr>
          <a:xfrm>
            <a:off x="984244" y="1596941"/>
            <a:ext cx="6465426" cy="4351338"/>
          </a:xfrm>
        </p:spPr>
        <p:txBody>
          <a:bodyPr>
            <a:normAutofit/>
          </a:bodyPr>
          <a:lstStyle/>
          <a:p>
            <a:pPr>
              <a:lnSpc>
                <a:spcPct val="100000"/>
              </a:lnSpc>
            </a:pPr>
            <a:r>
              <a:rPr lang="en-US" sz="2800" dirty="0"/>
              <a:t>Assesses and documents any issues relating to traffic mobility or safety</a:t>
            </a:r>
          </a:p>
          <a:p>
            <a:pPr>
              <a:lnSpc>
                <a:spcPct val="100000"/>
              </a:lnSpc>
            </a:pPr>
            <a:r>
              <a:rPr lang="en-US" sz="2800" dirty="0"/>
              <a:t>Relays this information back to construction, designers, and traffic engineers</a:t>
            </a:r>
          </a:p>
          <a:p>
            <a:pPr>
              <a:lnSpc>
                <a:spcPct val="100000"/>
              </a:lnSpc>
            </a:pPr>
            <a:r>
              <a:rPr lang="en-US" sz="2800" dirty="0"/>
              <a:t>Provides helpful feedback and information on TSMO strategy effectiveness during construction</a:t>
            </a:r>
          </a:p>
          <a:p>
            <a:pPr lvl="1">
              <a:lnSpc>
                <a:spcPct val="100000"/>
              </a:lnSpc>
            </a:pPr>
            <a:endParaRPr lang="en-US" sz="2400" dirty="0"/>
          </a:p>
        </p:txBody>
      </p:sp>
      <p:pic>
        <p:nvPicPr>
          <p:cNvPr id="1026" name="Picture 2">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791189" y="2383472"/>
            <a:ext cx="2985435" cy="298543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E649CA35-F5E1-4457-BB72-237AB0B3B34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D4CC3B-F538-9046-9995-49EE0C98024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D561A2FA-55E0-BA44-3E6E-347A086A9C88}"/>
              </a:ext>
            </a:extLst>
          </p:cNvPr>
          <p:cNvSpPr txBox="1"/>
          <p:nvPr/>
        </p:nvSpPr>
        <p:spPr>
          <a:xfrm>
            <a:off x="8610600" y="5408186"/>
            <a:ext cx="187079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Source: </a:t>
            </a:r>
            <a:r>
              <a:rPr lang="en-US" sz="1000" dirty="0" err="1">
                <a:solidFill>
                  <a:prstClr val="black"/>
                </a:solidFill>
                <a:latin typeface="Arial" panose="020B0604020202020204" pitchFamily="34" charset="0"/>
                <a:cs typeface="Arial" panose="020B0604020202020204" pitchFamily="34" charset="0"/>
              </a:rPr>
              <a:t>Pixabay</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047498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84243" y="702561"/>
            <a:ext cx="9487515" cy="504096"/>
          </a:xfrm>
        </p:spPr>
        <p:txBody>
          <a:bodyPr/>
          <a:lstStyle/>
          <a:p>
            <a:r>
              <a:rPr lang="en-US" dirty="0"/>
              <a:t>Virginia DOT (VDOT) Lane Closure Management</a:t>
            </a:r>
          </a:p>
        </p:txBody>
      </p:sp>
      <p:sp>
        <p:nvSpPr>
          <p:cNvPr id="8" name="Content Placeholder 5">
            <a:extLst>
              <a:ext uri="{FF2B5EF4-FFF2-40B4-BE49-F238E27FC236}">
                <a16:creationId xmlns:a16="http://schemas.microsoft.com/office/drawing/2014/main" id="{E7F04B70-0FDA-42B5-A409-295C3AE00BE5}"/>
              </a:ext>
            </a:extLst>
          </p:cNvPr>
          <p:cNvSpPr>
            <a:spLocks noGrp="1"/>
          </p:cNvSpPr>
          <p:nvPr>
            <p:ph idx="1"/>
          </p:nvPr>
        </p:nvSpPr>
        <p:spPr>
          <a:xfrm>
            <a:off x="984245" y="1596941"/>
            <a:ext cx="5416556" cy="4944536"/>
          </a:xfrm>
        </p:spPr>
        <p:txBody>
          <a:bodyPr/>
          <a:lstStyle/>
          <a:p>
            <a:r>
              <a:rPr lang="en-US" sz="2800" dirty="0"/>
              <a:t>VDOT uses a lane closure advisory management system (LCAMS)</a:t>
            </a:r>
          </a:p>
          <a:p>
            <a:r>
              <a:rPr lang="en-US" sz="2800" dirty="0"/>
              <a:t>LCAMS is used:</a:t>
            </a:r>
          </a:p>
          <a:p>
            <a:pPr lvl="1"/>
            <a:r>
              <a:rPr lang="en-US" sz="2400" dirty="0"/>
              <a:t>To proactively manage and communicate lane closures</a:t>
            </a:r>
          </a:p>
          <a:p>
            <a:pPr lvl="1"/>
            <a:r>
              <a:rPr lang="en-US" sz="2400" dirty="0"/>
              <a:t>For public awareness through web and 511 system</a:t>
            </a:r>
          </a:p>
          <a:p>
            <a:pPr lvl="1"/>
            <a:r>
              <a:rPr lang="en-US" sz="2400" dirty="0"/>
              <a:t>To avoid road work scheduling conflicts</a:t>
            </a:r>
          </a:p>
          <a:p>
            <a:pPr lvl="1"/>
            <a:r>
              <a:rPr lang="en-US" sz="2400" dirty="0"/>
              <a:t>To prioritize work</a:t>
            </a:r>
          </a:p>
          <a:p>
            <a:pPr lvl="1"/>
            <a:endParaRPr lang="en-US" dirty="0"/>
          </a:p>
          <a:p>
            <a:pPr lvl="1"/>
            <a:endParaRPr lang="en-US" dirty="0"/>
          </a:p>
        </p:txBody>
      </p:sp>
      <p:pic>
        <p:nvPicPr>
          <p:cNvPr id="9" name="Picture 8" descr="State of Virginia"/>
          <p:cNvPicPr>
            <a:picLocks noChangeAspect="1"/>
          </p:cNvPicPr>
          <p:nvPr/>
        </p:nvPicPr>
        <p:blipFill>
          <a:blip r:embed="rId3">
            <a:extLst>
              <a:ext uri="{28A0092B-C50C-407E-A947-70E740481C1C}">
                <a14:useLocalDpi xmlns:a14="http://schemas.microsoft.com/office/drawing/2010/main"/>
              </a:ext>
            </a:extLst>
          </a:blip>
          <a:stretch>
            <a:fillRect/>
          </a:stretch>
        </p:blipFill>
        <p:spPr>
          <a:xfrm rot="622387">
            <a:off x="6886082" y="2385600"/>
            <a:ext cx="3701138" cy="2111019"/>
          </a:xfrm>
          <a:prstGeom prst="rect">
            <a:avLst/>
          </a:prstGeom>
        </p:spPr>
      </p:pic>
      <p:sp>
        <p:nvSpPr>
          <p:cNvPr id="10" name="TextBox 9"/>
          <p:cNvSpPr txBox="1"/>
          <p:nvPr/>
        </p:nvSpPr>
        <p:spPr>
          <a:xfrm>
            <a:off x="9042611" y="4214357"/>
            <a:ext cx="1704416"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Source: @Getty Images</a:t>
            </a:r>
          </a:p>
        </p:txBody>
      </p:sp>
      <p:sp>
        <p:nvSpPr>
          <p:cNvPr id="4" name="Slide Number Placeholder 3"/>
          <p:cNvSpPr>
            <a:spLocks noGrp="1"/>
          </p:cNvSpPr>
          <p:nvPr>
            <p:ph type="sldNum" sz="quarter" idx="12"/>
          </p:nvPr>
        </p:nvSpPr>
        <p:spPr/>
        <p:txBody>
          <a:bodyPr/>
          <a:lstStyle/>
          <a:p>
            <a:fld id="{37D4CC3B-F538-9046-9995-49EE0C980241}" type="slidenum">
              <a:rPr lang="en-US" smtClean="0"/>
              <a:t>55</a:t>
            </a:fld>
            <a:endParaRPr lang="en-US"/>
          </a:p>
        </p:txBody>
      </p:sp>
    </p:spTree>
    <p:extLst>
      <p:ext uri="{BB962C8B-B14F-4D97-AF65-F5344CB8AC3E}">
        <p14:creationId xmlns:p14="http://schemas.microsoft.com/office/powerpoint/2010/main" val="36611659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23393E-C44A-4DEC-91E3-D8D9C357763A}"/>
              </a:ext>
            </a:extLst>
          </p:cNvPr>
          <p:cNvSpPr>
            <a:spLocks noGrp="1"/>
          </p:cNvSpPr>
          <p:nvPr>
            <p:ph type="title"/>
          </p:nvPr>
        </p:nvSpPr>
        <p:spPr/>
        <p:txBody>
          <a:bodyPr/>
          <a:lstStyle/>
          <a:p>
            <a:r>
              <a:rPr lang="en-US" dirty="0"/>
              <a:t>Ohio DOT TSMO and Work Zones</a:t>
            </a:r>
          </a:p>
        </p:txBody>
      </p:sp>
      <p:sp>
        <p:nvSpPr>
          <p:cNvPr id="6" name="Content Placeholder 5">
            <a:extLst>
              <a:ext uri="{FF2B5EF4-FFF2-40B4-BE49-F238E27FC236}">
                <a16:creationId xmlns:a16="http://schemas.microsoft.com/office/drawing/2014/main" id="{AFB13D77-82A5-449B-8143-F8F3C09F46F7}"/>
              </a:ext>
            </a:extLst>
          </p:cNvPr>
          <p:cNvSpPr>
            <a:spLocks noGrp="1"/>
          </p:cNvSpPr>
          <p:nvPr>
            <p:ph idx="1"/>
          </p:nvPr>
        </p:nvSpPr>
        <p:spPr>
          <a:xfrm>
            <a:off x="984245" y="1596941"/>
            <a:ext cx="5623820" cy="4351338"/>
          </a:xfrm>
        </p:spPr>
        <p:txBody>
          <a:bodyPr>
            <a:normAutofit/>
          </a:bodyPr>
          <a:lstStyle/>
          <a:p>
            <a:r>
              <a:rPr lang="en-US" dirty="0"/>
              <a:t>Ohio DOT’s TSMO Plan includes specific work zone objectives:</a:t>
            </a:r>
          </a:p>
          <a:p>
            <a:pPr lvl="1"/>
            <a:r>
              <a:rPr lang="en-US" dirty="0"/>
              <a:t>Reduce work zone-related crashes</a:t>
            </a:r>
          </a:p>
          <a:p>
            <a:pPr lvl="1"/>
            <a:r>
              <a:rPr lang="en-US" dirty="0"/>
              <a:t>Reduce work zone-related traffic delays</a:t>
            </a:r>
          </a:p>
          <a:p>
            <a:r>
              <a:rPr lang="en-US" dirty="0"/>
              <a:t>District TSMO coordinators work with district work zone coordinators</a:t>
            </a:r>
          </a:p>
          <a:p>
            <a:r>
              <a:rPr lang="en-US" dirty="0"/>
              <a:t>Traffic management center actively monitors work zones</a:t>
            </a:r>
          </a:p>
          <a:p>
            <a:r>
              <a:rPr lang="en-US" dirty="0"/>
              <a:t>ITS operations support intelligent work zones</a:t>
            </a:r>
          </a:p>
          <a:p>
            <a:r>
              <a:rPr lang="en-US" dirty="0"/>
              <a:t>Work Zone Dashboard</a:t>
            </a:r>
          </a:p>
          <a:p>
            <a:endParaRPr lang="en-US" dirty="0"/>
          </a:p>
          <a:p>
            <a:pPr lvl="1"/>
            <a:endParaRPr lang="en-US" dirty="0"/>
          </a:p>
        </p:txBody>
      </p:sp>
      <p:pic>
        <p:nvPicPr>
          <p:cNvPr id="8" name="Picture 7" descr="Screenshot of a work zone dashboard with infographic of 27,090 crashes, 88 fatal crashes, 98 deaths, Monday - Friday 7 AM to 7 PM, and 54,009 citations issued by OSHP. Dashboard also includes graphs of work zone crashes and OSHP citations by day, pie charts of work zone crashes by severity, video of aviation enforcement program, map with icons with the title, High Priority Work Zones and Work Zone Incident Videos.">
            <a:extLst>
              <a:ext uri="{FF2B5EF4-FFF2-40B4-BE49-F238E27FC236}">
                <a16:creationId xmlns:a16="http://schemas.microsoft.com/office/drawing/2014/main" id="{65F56B02-D6C0-40FE-9526-8A09E55F5CD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376558" y="1426174"/>
            <a:ext cx="4476437" cy="4865007"/>
          </a:xfrm>
          <a:prstGeom prst="rect">
            <a:avLst/>
          </a:prstGeom>
        </p:spPr>
      </p:pic>
      <p:sp>
        <p:nvSpPr>
          <p:cNvPr id="7" name="TextBox 6"/>
          <p:cNvSpPr txBox="1"/>
          <p:nvPr/>
        </p:nvSpPr>
        <p:spPr>
          <a:xfrm>
            <a:off x="9982200" y="6291181"/>
            <a:ext cx="1870795" cy="246221"/>
          </a:xfrm>
          <a:prstGeom prst="rect">
            <a:avLst/>
          </a:prstGeom>
          <a:noFill/>
        </p:spPr>
        <p:txBody>
          <a:bodyPr wrap="square" rtlCol="0">
            <a:spAutoFit/>
          </a:bodyPr>
          <a:lstStyle/>
          <a:p>
            <a:pPr algn="r"/>
            <a:r>
              <a:rPr lang="en-US" sz="1000" dirty="0">
                <a:latin typeface="Arial" panose="020B0604020202020204" pitchFamily="34" charset="0"/>
                <a:cs typeface="Arial" panose="020B0604020202020204" pitchFamily="34" charset="0"/>
              </a:rPr>
              <a:t>Source: Ohio DOT</a:t>
            </a:r>
          </a:p>
        </p:txBody>
      </p:sp>
      <p:sp>
        <p:nvSpPr>
          <p:cNvPr id="4" name="Slide Number Placeholder 3">
            <a:extLst>
              <a:ext uri="{FF2B5EF4-FFF2-40B4-BE49-F238E27FC236}">
                <a16:creationId xmlns:a16="http://schemas.microsoft.com/office/drawing/2014/main" id="{E649CA35-F5E1-4457-BB72-237AB0B3B344}"/>
              </a:ext>
            </a:extLst>
          </p:cNvPr>
          <p:cNvSpPr>
            <a:spLocks noGrp="1"/>
          </p:cNvSpPr>
          <p:nvPr>
            <p:ph type="sldNum" sz="quarter" idx="12"/>
          </p:nvPr>
        </p:nvSpPr>
        <p:spPr/>
        <p:txBody>
          <a:bodyPr/>
          <a:lstStyle/>
          <a:p>
            <a:fld id="{37D4CC3B-F538-9046-9995-49EE0C980241}" type="slidenum">
              <a:rPr lang="en-US" smtClean="0"/>
              <a:t>56</a:t>
            </a:fld>
            <a:endParaRPr lang="en-US" dirty="0"/>
          </a:p>
        </p:txBody>
      </p:sp>
    </p:spTree>
    <p:extLst>
      <p:ext uri="{BB962C8B-B14F-4D97-AF65-F5344CB8AC3E}">
        <p14:creationId xmlns:p14="http://schemas.microsoft.com/office/powerpoint/2010/main" val="15844528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23393E-C44A-4DEC-91E3-D8D9C357763A}"/>
              </a:ext>
            </a:extLst>
          </p:cNvPr>
          <p:cNvSpPr>
            <a:spLocks noGrp="1"/>
          </p:cNvSpPr>
          <p:nvPr>
            <p:ph type="title"/>
          </p:nvPr>
        </p:nvSpPr>
        <p:spPr/>
        <p:txBody>
          <a:bodyPr/>
          <a:lstStyle/>
          <a:p>
            <a:r>
              <a:rPr lang="en-US" dirty="0"/>
              <a:t>Ohio DOT TIM Training</a:t>
            </a:r>
          </a:p>
        </p:txBody>
      </p:sp>
      <p:sp>
        <p:nvSpPr>
          <p:cNvPr id="6" name="Content Placeholder 5">
            <a:extLst>
              <a:ext uri="{FF2B5EF4-FFF2-40B4-BE49-F238E27FC236}">
                <a16:creationId xmlns:a16="http://schemas.microsoft.com/office/drawing/2014/main" id="{AFB13D77-82A5-449B-8143-F8F3C09F46F7}"/>
              </a:ext>
            </a:extLst>
          </p:cNvPr>
          <p:cNvSpPr>
            <a:spLocks noGrp="1"/>
          </p:cNvSpPr>
          <p:nvPr>
            <p:ph idx="1"/>
          </p:nvPr>
        </p:nvSpPr>
        <p:spPr/>
        <p:txBody>
          <a:bodyPr>
            <a:normAutofit/>
          </a:bodyPr>
          <a:lstStyle/>
          <a:p>
            <a:r>
              <a:rPr lang="en-US" dirty="0"/>
              <a:t>Requires the construction contractor to undergo TIM training on certain projects</a:t>
            </a:r>
          </a:p>
          <a:p>
            <a:r>
              <a:rPr lang="en-US" dirty="0"/>
              <a:t>Maintains a database of contractors that successfully complete Ohio TIM training</a:t>
            </a:r>
          </a:p>
          <a:p>
            <a:r>
              <a:rPr lang="en-US" dirty="0"/>
              <a:t>Schedules and holds TIM meetings before construction work begins and before each phase change</a:t>
            </a:r>
          </a:p>
          <a:p>
            <a:pPr lvl="1"/>
            <a:r>
              <a:rPr lang="en-US" sz="2200" dirty="0"/>
              <a:t>Meetings include Ohio DOT project engineer; contractor TIM contacts; District safety consultant; District work zone traffic manager; District TSMO coordinator; freeway service patrol (if applicable); as well as local fire, police, towing, and emergency medical services.</a:t>
            </a:r>
          </a:p>
          <a:p>
            <a:pPr lvl="1"/>
            <a:r>
              <a:rPr lang="en-US" sz="2200" dirty="0"/>
              <a:t>Topics of meetings include development of project-specific TIM plans.</a:t>
            </a:r>
          </a:p>
          <a:p>
            <a:endParaRPr lang="en-US" dirty="0"/>
          </a:p>
          <a:p>
            <a:pPr lvl="1"/>
            <a:endParaRPr lang="en-US" dirty="0"/>
          </a:p>
        </p:txBody>
      </p:sp>
      <p:sp>
        <p:nvSpPr>
          <p:cNvPr id="4" name="Slide Number Placeholder 3">
            <a:extLst>
              <a:ext uri="{FF2B5EF4-FFF2-40B4-BE49-F238E27FC236}">
                <a16:creationId xmlns:a16="http://schemas.microsoft.com/office/drawing/2014/main" id="{E649CA35-F5E1-4457-BB72-237AB0B3B344}"/>
              </a:ext>
            </a:extLst>
          </p:cNvPr>
          <p:cNvSpPr>
            <a:spLocks noGrp="1"/>
          </p:cNvSpPr>
          <p:nvPr>
            <p:ph type="sldNum" sz="quarter" idx="12"/>
          </p:nvPr>
        </p:nvSpPr>
        <p:spPr/>
        <p:txBody>
          <a:bodyPr/>
          <a:lstStyle/>
          <a:p>
            <a:fld id="{37D4CC3B-F538-9046-9995-49EE0C980241}" type="slidenum">
              <a:rPr lang="en-US" smtClean="0"/>
              <a:t>57</a:t>
            </a:fld>
            <a:endParaRPr lang="en-US" dirty="0"/>
          </a:p>
        </p:txBody>
      </p:sp>
    </p:spTree>
    <p:extLst>
      <p:ext uri="{BB962C8B-B14F-4D97-AF65-F5344CB8AC3E}">
        <p14:creationId xmlns:p14="http://schemas.microsoft.com/office/powerpoint/2010/main" val="33077062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28CF22-D12A-4E07-B04E-11F715428C8B}"/>
              </a:ext>
            </a:extLst>
          </p:cNvPr>
          <p:cNvSpPr>
            <a:spLocks noGrp="1"/>
          </p:cNvSpPr>
          <p:nvPr>
            <p:ph type="title"/>
          </p:nvPr>
        </p:nvSpPr>
        <p:spPr/>
        <p:txBody>
          <a:bodyPr/>
          <a:lstStyle/>
          <a:p>
            <a:r>
              <a:rPr lang="en-US" dirty="0"/>
              <a:t>Utah DOT Traffic Smartphone Application</a:t>
            </a:r>
          </a:p>
        </p:txBody>
      </p:sp>
      <p:sp>
        <p:nvSpPr>
          <p:cNvPr id="9" name="TextBox 8">
            <a:extLst>
              <a:ext uri="{FF2B5EF4-FFF2-40B4-BE49-F238E27FC236}">
                <a16:creationId xmlns:a16="http://schemas.microsoft.com/office/drawing/2014/main" id="{4FB2CF9D-B9FC-482B-B765-EA36D25D7E06}"/>
              </a:ext>
            </a:extLst>
          </p:cNvPr>
          <p:cNvSpPr txBox="1"/>
          <p:nvPr/>
        </p:nvSpPr>
        <p:spPr>
          <a:xfrm>
            <a:off x="1198911" y="1635650"/>
            <a:ext cx="5674329" cy="4462760"/>
          </a:xfrm>
          <a:prstGeom prst="rect">
            <a:avLst/>
          </a:prstGeom>
          <a:noFill/>
        </p:spPr>
        <p:txBody>
          <a:bodyPr wrap="square" rtlCol="0">
            <a:spAutoFit/>
          </a:bodyPr>
          <a:lstStyle/>
          <a:p>
            <a:pPr marL="285750" indent="-285750">
              <a:spcBef>
                <a:spcPts val="1200"/>
              </a:spcBef>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Utah DOT launched UDOT Traffic, a traveler information smartphone application in 2011.</a:t>
            </a:r>
          </a:p>
          <a:p>
            <a:pPr marL="285750" indent="-285750">
              <a:spcBef>
                <a:spcPts val="1200"/>
              </a:spcBef>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Provides travelers information on construction projects, incidents, real-time congestion, traffic camera feeds, road weather, and road closures</a:t>
            </a:r>
          </a:p>
          <a:p>
            <a:pPr marL="285750" indent="-285750">
              <a:spcBef>
                <a:spcPts val="1200"/>
              </a:spcBef>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Shows real-time snowplow location, direction, speed, and previous path</a:t>
            </a:r>
          </a:p>
          <a:p>
            <a:pPr marL="285750" indent="-285750">
              <a:buFont typeface="Arial" panose="020B0604020202020204" pitchFamily="34" charset="0"/>
              <a:buChar char="•"/>
            </a:pPr>
            <a:endParaRPr lang="en-US" dirty="0"/>
          </a:p>
        </p:txBody>
      </p:sp>
      <p:pic>
        <p:nvPicPr>
          <p:cNvPr id="8" name="Content Placeholder 7" descr="Screenshot of the smartphone traffic application showing Salt Lake City and striped traffic barrels">
            <a:extLst>
              <a:ext uri="{FF2B5EF4-FFF2-40B4-BE49-F238E27FC236}">
                <a16:creationId xmlns:a16="http://schemas.microsoft.com/office/drawing/2014/main" id="{4140F00B-D589-4F3B-946E-7AF590516E7D}"/>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7802880" y="1518571"/>
            <a:ext cx="2926049" cy="5020341"/>
          </a:xfrm>
        </p:spPr>
      </p:pic>
      <p:sp>
        <p:nvSpPr>
          <p:cNvPr id="10" name="TextBox 9">
            <a:extLst>
              <a:ext uri="{FF2B5EF4-FFF2-40B4-BE49-F238E27FC236}">
                <a16:creationId xmlns:a16="http://schemas.microsoft.com/office/drawing/2014/main" id="{5996E569-123F-40B7-AB9F-B3B6D83AE85D}"/>
              </a:ext>
            </a:extLst>
          </p:cNvPr>
          <p:cNvSpPr txBox="1"/>
          <p:nvPr/>
        </p:nvSpPr>
        <p:spPr>
          <a:xfrm>
            <a:off x="8423366" y="6538912"/>
            <a:ext cx="2414016" cy="246221"/>
          </a:xfrm>
          <a:prstGeom prst="rect">
            <a:avLst/>
          </a:prstGeom>
          <a:noFill/>
        </p:spPr>
        <p:txBody>
          <a:bodyPr wrap="square" rtlCol="0">
            <a:spAutoFit/>
          </a:bodyPr>
          <a:lstStyle/>
          <a:p>
            <a:pPr algn="r"/>
            <a:r>
              <a:rPr lang="en-US" sz="1000" dirty="0">
                <a:latin typeface="Arial" panose="020B0604020202020204" pitchFamily="34" charset="0"/>
                <a:cs typeface="Arial" panose="020B0604020202020204" pitchFamily="34" charset="0"/>
              </a:rPr>
              <a:t>Source: Utah DOT</a:t>
            </a:r>
          </a:p>
        </p:txBody>
      </p:sp>
      <p:sp>
        <p:nvSpPr>
          <p:cNvPr id="4" name="Slide Number Placeholder 3">
            <a:extLst>
              <a:ext uri="{FF2B5EF4-FFF2-40B4-BE49-F238E27FC236}">
                <a16:creationId xmlns:a16="http://schemas.microsoft.com/office/drawing/2014/main" id="{0C7AF780-2360-4075-8E06-2E08F13F21DD}"/>
              </a:ext>
            </a:extLst>
          </p:cNvPr>
          <p:cNvSpPr>
            <a:spLocks noGrp="1"/>
          </p:cNvSpPr>
          <p:nvPr>
            <p:ph type="sldNum" sz="quarter" idx="12"/>
          </p:nvPr>
        </p:nvSpPr>
        <p:spPr/>
        <p:txBody>
          <a:bodyPr/>
          <a:lstStyle/>
          <a:p>
            <a:fld id="{37D4CC3B-F538-9046-9995-49EE0C980241}" type="slidenum">
              <a:rPr lang="en-US" smtClean="0"/>
              <a:t>58</a:t>
            </a:fld>
            <a:endParaRPr lang="en-US"/>
          </a:p>
        </p:txBody>
      </p:sp>
    </p:spTree>
    <p:extLst>
      <p:ext uri="{BB962C8B-B14F-4D97-AF65-F5344CB8AC3E}">
        <p14:creationId xmlns:p14="http://schemas.microsoft.com/office/powerpoint/2010/main" val="15797383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5FC28-DFD6-4F1F-99F7-19FE9A851D30}"/>
              </a:ext>
            </a:extLst>
          </p:cNvPr>
          <p:cNvSpPr>
            <a:spLocks noGrp="1"/>
          </p:cNvSpPr>
          <p:nvPr>
            <p:ph type="title"/>
          </p:nvPr>
        </p:nvSpPr>
        <p:spPr/>
        <p:txBody>
          <a:bodyPr/>
          <a:lstStyle/>
          <a:p>
            <a:r>
              <a:rPr lang="en-US" dirty="0"/>
              <a:t>Overcoming Challenges to Collaboration</a:t>
            </a:r>
          </a:p>
        </p:txBody>
      </p:sp>
      <p:sp>
        <p:nvSpPr>
          <p:cNvPr id="4" name="Slide Number Placeholder 3">
            <a:extLst>
              <a:ext uri="{FF2B5EF4-FFF2-40B4-BE49-F238E27FC236}">
                <a16:creationId xmlns:a16="http://schemas.microsoft.com/office/drawing/2014/main" id="{99C433F4-D3E3-437E-AE7C-722B30D97DC0}"/>
              </a:ext>
            </a:extLst>
          </p:cNvPr>
          <p:cNvSpPr>
            <a:spLocks noGrp="1"/>
          </p:cNvSpPr>
          <p:nvPr>
            <p:ph type="sldNum" sz="quarter" idx="12"/>
          </p:nvPr>
        </p:nvSpPr>
        <p:spPr/>
        <p:txBody>
          <a:bodyPr/>
          <a:lstStyle/>
          <a:p>
            <a:fld id="{37D4CC3B-F538-9046-9995-49EE0C980241}" type="slidenum">
              <a:rPr lang="en-US" smtClean="0"/>
              <a:t>59</a:t>
            </a:fld>
            <a:endParaRPr lang="en-US" dirty="0"/>
          </a:p>
        </p:txBody>
      </p:sp>
    </p:spTree>
    <p:extLst>
      <p:ext uri="{BB962C8B-B14F-4D97-AF65-F5344CB8AC3E}">
        <p14:creationId xmlns:p14="http://schemas.microsoft.com/office/powerpoint/2010/main" val="2608751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FF2E9F-518C-4245-929A-303E20760E55}"/>
              </a:ext>
            </a:extLst>
          </p:cNvPr>
          <p:cNvSpPr>
            <a:spLocks noGrp="1"/>
          </p:cNvSpPr>
          <p:nvPr>
            <p:ph type="title"/>
          </p:nvPr>
        </p:nvSpPr>
        <p:spPr>
          <a:xfrm>
            <a:off x="984244" y="450513"/>
            <a:ext cx="8997956" cy="504096"/>
          </a:xfrm>
        </p:spPr>
        <p:txBody>
          <a:bodyPr/>
          <a:lstStyle/>
          <a:p>
            <a:r>
              <a:rPr lang="en-US" dirty="0"/>
              <a:t>TSMO Supports Many Department of Transportation Goals </a:t>
            </a:r>
            <a:r>
              <a:rPr kumimoji="0" lang="en-US" sz="800" b="1" i="0" u="none" strike="noStrike" kern="1200" cap="none" spc="0" normalizeH="0" baseline="0" noProof="0" dirty="0">
                <a:ln>
                  <a:noFill/>
                </a:ln>
                <a:solidFill>
                  <a:srgbClr val="FFCFAF"/>
                </a:solidFill>
                <a:effectLst/>
                <a:uLnTx/>
                <a:uFillTx/>
                <a:latin typeface="Arial" panose="020B0604020202020204" pitchFamily="34" charset="0"/>
                <a:cs typeface="Arial" panose="020B0604020202020204" pitchFamily="34" charset="0"/>
              </a:rPr>
              <a:t>(ES)</a:t>
            </a:r>
            <a:endParaRPr lang="en-US" dirty="0"/>
          </a:p>
        </p:txBody>
      </p:sp>
      <p:sp>
        <p:nvSpPr>
          <p:cNvPr id="4" name="Slide Number Placeholder 3">
            <a:extLst>
              <a:ext uri="{FF2B5EF4-FFF2-40B4-BE49-F238E27FC236}">
                <a16:creationId xmlns:a16="http://schemas.microsoft.com/office/drawing/2014/main" id="{6ECBC3C2-1B58-4CD1-A0E9-1E69D019F076}"/>
              </a:ext>
            </a:extLst>
          </p:cNvPr>
          <p:cNvSpPr>
            <a:spLocks noGrp="1"/>
          </p:cNvSpPr>
          <p:nvPr>
            <p:ph type="sldNum" sz="quarter" idx="12"/>
          </p:nvPr>
        </p:nvSpPr>
        <p:spPr/>
        <p:txBody>
          <a:bodyPr/>
          <a:lstStyle/>
          <a:p>
            <a:fld id="{37D4CC3B-F538-9046-9995-49EE0C980241}" type="slidenum">
              <a:rPr lang="en-US" smtClean="0"/>
              <a:t>6</a:t>
            </a:fld>
            <a:endParaRPr lang="en-US" dirty="0"/>
          </a:p>
        </p:txBody>
      </p:sp>
      <p:graphicFrame>
        <p:nvGraphicFramePr>
          <p:cNvPr id="6" name="Content Placeholder 4" descr="List of transportation goals: &#10;Reduced congestion&#10;Smoother and more reliable traffic flow&#10;Improved safety&#10;More efficient use of resources&#10;Less wasted fuel and cleaner air&#10;Increased economic vitality&#10;Improved quality of life"/>
          <p:cNvGraphicFramePr>
            <a:graphicFrameLocks noGrp="1"/>
          </p:cNvGraphicFramePr>
          <p:nvPr>
            <p:ph idx="1"/>
            <p:extLst>
              <p:ext uri="{D42A27DB-BD31-4B8C-83A1-F6EECF244321}">
                <p14:modId xmlns:p14="http://schemas.microsoft.com/office/powerpoint/2010/main" val="4082546599"/>
              </p:ext>
            </p:extLst>
          </p:nvPr>
        </p:nvGraphicFramePr>
        <p:xfrm>
          <a:off x="984250" y="1597025"/>
          <a:ext cx="1036955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12321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062B034-1CAD-4DC7-8271-88884C5869FF}"/>
              </a:ext>
            </a:extLst>
          </p:cNvPr>
          <p:cNvSpPr>
            <a:spLocks noGrp="1"/>
          </p:cNvSpPr>
          <p:nvPr>
            <p:ph type="title"/>
          </p:nvPr>
        </p:nvSpPr>
        <p:spPr/>
        <p:txBody>
          <a:bodyPr/>
          <a:lstStyle/>
          <a:p>
            <a:r>
              <a:rPr lang="en-US" dirty="0"/>
              <a:t>Potential Challenges to Collaboration</a:t>
            </a:r>
          </a:p>
        </p:txBody>
      </p:sp>
      <p:sp>
        <p:nvSpPr>
          <p:cNvPr id="6" name="Content Placeholder 5">
            <a:extLst>
              <a:ext uri="{FF2B5EF4-FFF2-40B4-BE49-F238E27FC236}">
                <a16:creationId xmlns:a16="http://schemas.microsoft.com/office/drawing/2014/main" id="{9716F8FC-6E13-42C5-9A56-7CC59D19C0DF}"/>
              </a:ext>
            </a:extLst>
          </p:cNvPr>
          <p:cNvSpPr>
            <a:spLocks noGrp="1"/>
          </p:cNvSpPr>
          <p:nvPr>
            <p:ph idx="1"/>
          </p:nvPr>
        </p:nvSpPr>
        <p:spPr/>
        <p:txBody>
          <a:bodyPr>
            <a:normAutofit fontScale="92500"/>
          </a:bodyPr>
          <a:lstStyle/>
          <a:p>
            <a:pPr>
              <a:lnSpc>
                <a:spcPct val="100000"/>
              </a:lnSpc>
            </a:pPr>
            <a:r>
              <a:rPr lang="en-US" sz="2800" dirty="0"/>
              <a:t>Limited understanding of TSMO benefits to construction</a:t>
            </a:r>
          </a:p>
          <a:p>
            <a:pPr>
              <a:lnSpc>
                <a:spcPct val="100000"/>
              </a:lnSpc>
            </a:pPr>
            <a:r>
              <a:rPr lang="en-US" sz="2800" dirty="0"/>
              <a:t>Limited understanding of the cost and complexity of construction by TSMO staff</a:t>
            </a:r>
          </a:p>
          <a:p>
            <a:pPr>
              <a:lnSpc>
                <a:spcPct val="100000"/>
              </a:lnSpc>
            </a:pPr>
            <a:r>
              <a:rPr lang="en-US" sz="2800" dirty="0"/>
              <a:t>Limited knowledge of technology applications by contractor</a:t>
            </a:r>
          </a:p>
          <a:p>
            <a:pPr>
              <a:lnSpc>
                <a:spcPct val="100000"/>
              </a:lnSpc>
            </a:pPr>
            <a:r>
              <a:rPr lang="en-US" sz="2800" dirty="0"/>
              <a:t>No formal processes for integrating TSMO into contract documents</a:t>
            </a:r>
          </a:p>
          <a:p>
            <a:pPr>
              <a:lnSpc>
                <a:spcPct val="100000"/>
              </a:lnSpc>
            </a:pPr>
            <a:r>
              <a:rPr lang="en-US" sz="2800" dirty="0"/>
              <a:t>Organizational silos—limited interactions between construction and TSMO</a:t>
            </a:r>
          </a:p>
          <a:p>
            <a:pPr>
              <a:lnSpc>
                <a:spcPct val="100000"/>
              </a:lnSpc>
            </a:pPr>
            <a:r>
              <a:rPr lang="en-US" sz="2800" dirty="0"/>
              <a:t>Minimal data on cost and benefit of TSMO strategies in construction</a:t>
            </a:r>
          </a:p>
          <a:p>
            <a:pPr>
              <a:lnSpc>
                <a:spcPct val="100000"/>
              </a:lnSpc>
            </a:pPr>
            <a:endParaRPr lang="en-US" dirty="0"/>
          </a:p>
          <a:p>
            <a:pPr>
              <a:lnSpc>
                <a:spcPct val="100000"/>
              </a:lnSpc>
            </a:pPr>
            <a:endParaRPr lang="en-US" dirty="0"/>
          </a:p>
        </p:txBody>
      </p:sp>
      <p:sp>
        <p:nvSpPr>
          <p:cNvPr id="4" name="Slide Number Placeholder 3">
            <a:extLst>
              <a:ext uri="{FF2B5EF4-FFF2-40B4-BE49-F238E27FC236}">
                <a16:creationId xmlns:a16="http://schemas.microsoft.com/office/drawing/2014/main" id="{0F8306FB-D4F5-414B-AC7F-5B0809930C5D}"/>
              </a:ext>
            </a:extLst>
          </p:cNvPr>
          <p:cNvSpPr>
            <a:spLocks noGrp="1"/>
          </p:cNvSpPr>
          <p:nvPr>
            <p:ph type="sldNum" sz="quarter" idx="12"/>
          </p:nvPr>
        </p:nvSpPr>
        <p:spPr/>
        <p:txBody>
          <a:bodyPr/>
          <a:lstStyle/>
          <a:p>
            <a:fld id="{37D4CC3B-F538-9046-9995-49EE0C980241}" type="slidenum">
              <a:rPr lang="en-US" smtClean="0"/>
              <a:t>60</a:t>
            </a:fld>
            <a:endParaRPr lang="en-US" dirty="0"/>
          </a:p>
        </p:txBody>
      </p:sp>
    </p:spTree>
    <p:extLst>
      <p:ext uri="{BB962C8B-B14F-4D97-AF65-F5344CB8AC3E}">
        <p14:creationId xmlns:p14="http://schemas.microsoft.com/office/powerpoint/2010/main" val="16769276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3980189-D43A-401B-A16B-F89C7709A684}"/>
              </a:ext>
            </a:extLst>
          </p:cNvPr>
          <p:cNvSpPr>
            <a:spLocks noGrp="1"/>
          </p:cNvSpPr>
          <p:nvPr>
            <p:ph type="title"/>
          </p:nvPr>
        </p:nvSpPr>
        <p:spPr/>
        <p:txBody>
          <a:bodyPr/>
          <a:lstStyle/>
          <a:p>
            <a:r>
              <a:rPr lang="en-US" dirty="0"/>
              <a:t>Strategies to Increase Collaboration</a:t>
            </a:r>
          </a:p>
        </p:txBody>
      </p:sp>
      <p:sp>
        <p:nvSpPr>
          <p:cNvPr id="6" name="Content Placeholder 5">
            <a:extLst>
              <a:ext uri="{FF2B5EF4-FFF2-40B4-BE49-F238E27FC236}">
                <a16:creationId xmlns:a16="http://schemas.microsoft.com/office/drawing/2014/main" id="{528F259B-18F2-472F-943B-FCF9EAED5207}"/>
              </a:ext>
            </a:extLst>
          </p:cNvPr>
          <p:cNvSpPr>
            <a:spLocks noGrp="1"/>
          </p:cNvSpPr>
          <p:nvPr>
            <p:ph idx="1"/>
          </p:nvPr>
        </p:nvSpPr>
        <p:spPr>
          <a:xfrm>
            <a:off x="984244" y="1596941"/>
            <a:ext cx="10687056" cy="4351338"/>
          </a:xfrm>
        </p:spPr>
        <p:txBody>
          <a:bodyPr>
            <a:normAutofit fontScale="92500"/>
          </a:bodyPr>
          <a:lstStyle/>
          <a:p>
            <a:r>
              <a:rPr lang="en-US" sz="2800" dirty="0"/>
              <a:t>Collaborating on projects</a:t>
            </a:r>
          </a:p>
          <a:p>
            <a:r>
              <a:rPr lang="en-US" sz="2800" dirty="0"/>
              <a:t>TSMO requirements in contract documents</a:t>
            </a:r>
          </a:p>
          <a:p>
            <a:r>
              <a:rPr lang="en-US" sz="2800" dirty="0"/>
              <a:t>Regular project meetings</a:t>
            </a:r>
          </a:p>
          <a:p>
            <a:r>
              <a:rPr lang="en-US" sz="2800" dirty="0"/>
              <a:t>Use of TOC/TMC in managing traffic in work zones</a:t>
            </a:r>
          </a:p>
          <a:p>
            <a:r>
              <a:rPr lang="en-US" sz="2800" dirty="0"/>
              <a:t>Performance goals for traffic management on construction projects</a:t>
            </a:r>
          </a:p>
          <a:p>
            <a:r>
              <a:rPr lang="en-US" sz="2800" dirty="0"/>
              <a:t>Standing committees on TSMO and construction</a:t>
            </a:r>
          </a:p>
          <a:p>
            <a:r>
              <a:rPr lang="en-US" sz="2800" dirty="0"/>
              <a:t>Designated TSMO liaison on major projects</a:t>
            </a:r>
          </a:p>
          <a:p>
            <a:r>
              <a:rPr lang="en-US" sz="2800" dirty="0"/>
              <a:t>Joint participation in project reviews and work zone process reviews</a:t>
            </a:r>
          </a:p>
          <a:p>
            <a:r>
              <a:rPr lang="en-US" sz="2800" dirty="0"/>
              <a:t>Data on effectiveness of TSMO strategies</a:t>
            </a:r>
          </a:p>
        </p:txBody>
      </p:sp>
      <p:sp>
        <p:nvSpPr>
          <p:cNvPr id="4" name="Slide Number Placeholder 3">
            <a:extLst>
              <a:ext uri="{FF2B5EF4-FFF2-40B4-BE49-F238E27FC236}">
                <a16:creationId xmlns:a16="http://schemas.microsoft.com/office/drawing/2014/main" id="{1B860F7C-D127-4744-92FF-D046106D6E94}"/>
              </a:ext>
            </a:extLst>
          </p:cNvPr>
          <p:cNvSpPr>
            <a:spLocks noGrp="1"/>
          </p:cNvSpPr>
          <p:nvPr>
            <p:ph type="sldNum" sz="quarter" idx="12"/>
          </p:nvPr>
        </p:nvSpPr>
        <p:spPr/>
        <p:txBody>
          <a:bodyPr/>
          <a:lstStyle/>
          <a:p>
            <a:fld id="{37D4CC3B-F538-9046-9995-49EE0C980241}" type="slidenum">
              <a:rPr lang="en-US" smtClean="0"/>
              <a:t>61</a:t>
            </a:fld>
            <a:endParaRPr lang="en-US" dirty="0"/>
          </a:p>
        </p:txBody>
      </p:sp>
    </p:spTree>
    <p:extLst>
      <p:ext uri="{BB962C8B-B14F-4D97-AF65-F5344CB8AC3E}">
        <p14:creationId xmlns:p14="http://schemas.microsoft.com/office/powerpoint/2010/main" val="24536722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61B2F-9E2D-4993-88D3-10FE5842CBD2}"/>
              </a:ext>
            </a:extLst>
          </p:cNvPr>
          <p:cNvSpPr>
            <a:spLocks noGrp="1"/>
          </p:cNvSpPr>
          <p:nvPr>
            <p:ph type="title"/>
          </p:nvPr>
        </p:nvSpPr>
        <p:spPr/>
        <p:txBody>
          <a:bodyPr/>
          <a:lstStyle/>
          <a:p>
            <a:r>
              <a:rPr lang="en-US" dirty="0"/>
              <a:t>Next Steps for Connecting TSMO and Construction</a:t>
            </a:r>
          </a:p>
        </p:txBody>
      </p:sp>
      <p:sp>
        <p:nvSpPr>
          <p:cNvPr id="4" name="Slide Number Placeholder 3">
            <a:extLst>
              <a:ext uri="{FF2B5EF4-FFF2-40B4-BE49-F238E27FC236}">
                <a16:creationId xmlns:a16="http://schemas.microsoft.com/office/drawing/2014/main" id="{7FF98154-D60B-4848-A43C-35D073319AA4}"/>
              </a:ext>
            </a:extLst>
          </p:cNvPr>
          <p:cNvSpPr>
            <a:spLocks noGrp="1"/>
          </p:cNvSpPr>
          <p:nvPr>
            <p:ph type="sldNum" sz="quarter" idx="12"/>
          </p:nvPr>
        </p:nvSpPr>
        <p:spPr/>
        <p:txBody>
          <a:bodyPr/>
          <a:lstStyle/>
          <a:p>
            <a:fld id="{37D4CC3B-F538-9046-9995-49EE0C980241}" type="slidenum">
              <a:rPr lang="en-US" smtClean="0"/>
              <a:t>62</a:t>
            </a:fld>
            <a:endParaRPr lang="en-US" dirty="0"/>
          </a:p>
        </p:txBody>
      </p:sp>
    </p:spTree>
    <p:extLst>
      <p:ext uri="{BB962C8B-B14F-4D97-AF65-F5344CB8AC3E}">
        <p14:creationId xmlns:p14="http://schemas.microsoft.com/office/powerpoint/2010/main" val="13449301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8384F3-49DD-4AF5-BF17-84053F8F4317}"/>
              </a:ext>
            </a:extLst>
          </p:cNvPr>
          <p:cNvSpPr>
            <a:spLocks noGrp="1"/>
          </p:cNvSpPr>
          <p:nvPr>
            <p:ph type="title"/>
          </p:nvPr>
        </p:nvSpPr>
        <p:spPr/>
        <p:txBody>
          <a:bodyPr/>
          <a:lstStyle/>
          <a:p>
            <a:r>
              <a:rPr lang="en-US" dirty="0"/>
              <a:t>Near-Term Opportunities</a:t>
            </a:r>
          </a:p>
        </p:txBody>
      </p:sp>
      <p:sp>
        <p:nvSpPr>
          <p:cNvPr id="6" name="Content Placeholder 5">
            <a:extLst>
              <a:ext uri="{FF2B5EF4-FFF2-40B4-BE49-F238E27FC236}">
                <a16:creationId xmlns:a16="http://schemas.microsoft.com/office/drawing/2014/main" id="{405787A8-2097-462A-BD1C-8A2A87835F87}"/>
              </a:ext>
            </a:extLst>
          </p:cNvPr>
          <p:cNvSpPr>
            <a:spLocks noGrp="1"/>
          </p:cNvSpPr>
          <p:nvPr>
            <p:ph idx="1"/>
          </p:nvPr>
        </p:nvSpPr>
        <p:spPr/>
        <p:txBody>
          <a:bodyPr/>
          <a:lstStyle/>
          <a:p>
            <a:r>
              <a:rPr lang="en-US" sz="2800" dirty="0"/>
              <a:t>Start a conversation</a:t>
            </a:r>
          </a:p>
          <a:p>
            <a:r>
              <a:rPr lang="en-US" sz="2800" dirty="0"/>
              <a:t>Include TSMO staff in construction meetings</a:t>
            </a:r>
          </a:p>
          <a:p>
            <a:r>
              <a:rPr lang="en-US" sz="2800" dirty="0"/>
              <a:t>Pilot specific TSMO strategies on current projects</a:t>
            </a:r>
          </a:p>
          <a:p>
            <a:r>
              <a:rPr lang="en-US" sz="2800" dirty="0"/>
              <a:t>Provide TSMO overview to construction personnel</a:t>
            </a:r>
          </a:p>
          <a:p>
            <a:r>
              <a:rPr lang="en-US" sz="2800" dirty="0"/>
              <a:t>Invite construction staff to TSMO events and training</a:t>
            </a:r>
          </a:p>
          <a:p>
            <a:r>
              <a:rPr lang="en-US" sz="2800" dirty="0"/>
              <a:t>Include construction personnel in TIM training or committees</a:t>
            </a:r>
          </a:p>
          <a:p>
            <a:pPr marL="0" indent="0">
              <a:buNone/>
            </a:pPr>
            <a:endParaRPr lang="en-US" sz="2800" dirty="0"/>
          </a:p>
          <a:p>
            <a:pPr marL="0" indent="0">
              <a:buNone/>
            </a:pPr>
            <a:r>
              <a:rPr lang="en-US" sz="2800" i="1" dirty="0"/>
              <a:t>Other ideas for collaboration in the near-term?</a:t>
            </a:r>
          </a:p>
          <a:p>
            <a:endParaRPr lang="en-US" dirty="0"/>
          </a:p>
        </p:txBody>
      </p:sp>
      <p:sp>
        <p:nvSpPr>
          <p:cNvPr id="4" name="Slide Number Placeholder 3">
            <a:extLst>
              <a:ext uri="{FF2B5EF4-FFF2-40B4-BE49-F238E27FC236}">
                <a16:creationId xmlns:a16="http://schemas.microsoft.com/office/drawing/2014/main" id="{34DE6FEE-4926-4ECD-B1E1-DDCF231A810D}"/>
              </a:ext>
            </a:extLst>
          </p:cNvPr>
          <p:cNvSpPr>
            <a:spLocks noGrp="1"/>
          </p:cNvSpPr>
          <p:nvPr>
            <p:ph type="sldNum" sz="quarter" idx="12"/>
          </p:nvPr>
        </p:nvSpPr>
        <p:spPr/>
        <p:txBody>
          <a:bodyPr/>
          <a:lstStyle/>
          <a:p>
            <a:fld id="{37D4CC3B-F538-9046-9995-49EE0C980241}" type="slidenum">
              <a:rPr lang="en-US" smtClean="0"/>
              <a:t>63</a:t>
            </a:fld>
            <a:endParaRPr lang="en-US" dirty="0"/>
          </a:p>
        </p:txBody>
      </p:sp>
    </p:spTree>
    <p:extLst>
      <p:ext uri="{BB962C8B-B14F-4D97-AF65-F5344CB8AC3E}">
        <p14:creationId xmlns:p14="http://schemas.microsoft.com/office/powerpoint/2010/main" val="20846597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8384F3-49DD-4AF5-BF17-84053F8F4317}"/>
              </a:ext>
            </a:extLst>
          </p:cNvPr>
          <p:cNvSpPr>
            <a:spLocks noGrp="1"/>
          </p:cNvSpPr>
          <p:nvPr>
            <p:ph type="title"/>
          </p:nvPr>
        </p:nvSpPr>
        <p:spPr/>
        <p:txBody>
          <a:bodyPr/>
          <a:lstStyle/>
          <a:p>
            <a:r>
              <a:rPr lang="en-US" dirty="0"/>
              <a:t>Long-Term Opportunities</a:t>
            </a:r>
          </a:p>
        </p:txBody>
      </p:sp>
      <p:sp>
        <p:nvSpPr>
          <p:cNvPr id="6" name="Content Placeholder 5">
            <a:extLst>
              <a:ext uri="{FF2B5EF4-FFF2-40B4-BE49-F238E27FC236}">
                <a16:creationId xmlns:a16="http://schemas.microsoft.com/office/drawing/2014/main" id="{405787A8-2097-462A-BD1C-8A2A87835F87}"/>
              </a:ext>
            </a:extLst>
          </p:cNvPr>
          <p:cNvSpPr>
            <a:spLocks noGrp="1"/>
          </p:cNvSpPr>
          <p:nvPr>
            <p:ph idx="1"/>
          </p:nvPr>
        </p:nvSpPr>
        <p:spPr/>
        <p:txBody>
          <a:bodyPr>
            <a:normAutofit/>
          </a:bodyPr>
          <a:lstStyle/>
          <a:p>
            <a:r>
              <a:rPr lang="en-US" sz="2800" dirty="0"/>
              <a:t>Create a standing committee on TSMO in construction</a:t>
            </a:r>
          </a:p>
          <a:p>
            <a:r>
              <a:rPr lang="en-US" sz="2800" dirty="0"/>
              <a:t>Integrate TSMO in construction standards and manuals</a:t>
            </a:r>
          </a:p>
          <a:p>
            <a:r>
              <a:rPr lang="en-US" sz="2800" dirty="0"/>
              <a:t>Designate construction liaisons in TSMO</a:t>
            </a:r>
          </a:p>
          <a:p>
            <a:r>
              <a:rPr lang="en-US" sz="2800" dirty="0"/>
              <a:t>Develop TSMO review process for construction</a:t>
            </a:r>
          </a:p>
          <a:p>
            <a:r>
              <a:rPr lang="en-US" sz="2800" dirty="0"/>
              <a:t>Monitor and document TSMO strategies in construction</a:t>
            </a:r>
          </a:p>
          <a:p>
            <a:pPr marL="0" indent="0">
              <a:buNone/>
            </a:pPr>
            <a:endParaRPr lang="en-US" sz="2800" dirty="0"/>
          </a:p>
          <a:p>
            <a:pPr marL="0" indent="0">
              <a:buNone/>
            </a:pPr>
            <a:r>
              <a:rPr lang="en-US" sz="2800" i="1" dirty="0"/>
              <a:t>Other ideas for collaboration in the long-term?</a:t>
            </a:r>
          </a:p>
          <a:p>
            <a:endParaRPr lang="en-US" sz="2800" dirty="0"/>
          </a:p>
        </p:txBody>
      </p:sp>
      <p:sp>
        <p:nvSpPr>
          <p:cNvPr id="4" name="Slide Number Placeholder 3">
            <a:extLst>
              <a:ext uri="{FF2B5EF4-FFF2-40B4-BE49-F238E27FC236}">
                <a16:creationId xmlns:a16="http://schemas.microsoft.com/office/drawing/2014/main" id="{34DE6FEE-4926-4ECD-B1E1-DDCF231A810D}"/>
              </a:ext>
            </a:extLst>
          </p:cNvPr>
          <p:cNvSpPr>
            <a:spLocks noGrp="1"/>
          </p:cNvSpPr>
          <p:nvPr>
            <p:ph type="sldNum" sz="quarter" idx="12"/>
          </p:nvPr>
        </p:nvSpPr>
        <p:spPr/>
        <p:txBody>
          <a:bodyPr/>
          <a:lstStyle/>
          <a:p>
            <a:fld id="{37D4CC3B-F538-9046-9995-49EE0C980241}" type="slidenum">
              <a:rPr lang="en-US" smtClean="0"/>
              <a:t>64</a:t>
            </a:fld>
            <a:endParaRPr lang="en-US" dirty="0"/>
          </a:p>
        </p:txBody>
      </p:sp>
    </p:spTree>
    <p:extLst>
      <p:ext uri="{BB962C8B-B14F-4D97-AF65-F5344CB8AC3E}">
        <p14:creationId xmlns:p14="http://schemas.microsoft.com/office/powerpoint/2010/main" val="10775406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6563BE-3884-4E98-A60D-6D23FD894609}"/>
              </a:ext>
            </a:extLst>
          </p:cNvPr>
          <p:cNvSpPr>
            <a:spLocks noGrp="1"/>
          </p:cNvSpPr>
          <p:nvPr>
            <p:ph type="title"/>
          </p:nvPr>
        </p:nvSpPr>
        <p:spPr/>
        <p:txBody>
          <a:bodyPr/>
          <a:lstStyle/>
          <a:p>
            <a:r>
              <a:rPr lang="en-US" dirty="0"/>
              <a:t>Resources</a:t>
            </a:r>
          </a:p>
        </p:txBody>
      </p:sp>
      <p:sp>
        <p:nvSpPr>
          <p:cNvPr id="6" name="Content Placeholder 5">
            <a:extLst>
              <a:ext uri="{FF2B5EF4-FFF2-40B4-BE49-F238E27FC236}">
                <a16:creationId xmlns:a16="http://schemas.microsoft.com/office/drawing/2014/main" id="{C546B309-5C4B-427E-89F9-93BA4CAC612B}"/>
              </a:ext>
            </a:extLst>
          </p:cNvPr>
          <p:cNvSpPr>
            <a:spLocks noGrp="1"/>
          </p:cNvSpPr>
          <p:nvPr>
            <p:ph idx="1"/>
          </p:nvPr>
        </p:nvSpPr>
        <p:spPr>
          <a:xfrm>
            <a:off x="984245" y="1427304"/>
            <a:ext cx="10663112" cy="4854096"/>
          </a:xfrm>
        </p:spPr>
        <p:txBody>
          <a:bodyPr>
            <a:normAutofit fontScale="92500" lnSpcReduction="10000"/>
          </a:bodyPr>
          <a:lstStyle/>
          <a:p>
            <a:r>
              <a:rPr lang="en-US" sz="2000" dirty="0"/>
              <a:t>Federal Highway Administration (FHWA), What is TSMO? (frequently asked questions): </a:t>
            </a:r>
            <a:r>
              <a:rPr lang="en-US" sz="2000" dirty="0">
                <a:solidFill>
                  <a:schemeClr val="accent2">
                    <a:lumMod val="50000"/>
                  </a:schemeClr>
                </a:solidFill>
                <a:hlinkClick r:id="rId3">
                  <a:extLst>
                    <a:ext uri="{A12FA001-AC4F-418D-AE19-62706E023703}">
                      <ahyp:hlinkClr xmlns:ahyp="http://schemas.microsoft.com/office/drawing/2018/hyperlinkcolor" val="tx"/>
                    </a:ext>
                  </a:extLst>
                </a:hlinkClick>
              </a:rPr>
              <a:t>https://ops.fhwa.dot.gov/tsmo</a:t>
            </a:r>
            <a:endParaRPr lang="en-US" sz="2000" dirty="0">
              <a:solidFill>
                <a:schemeClr val="accent2">
                  <a:lumMod val="50000"/>
                </a:schemeClr>
              </a:solidFill>
            </a:endParaRPr>
          </a:p>
          <a:p>
            <a:r>
              <a:rPr lang="en-US" sz="2000" dirty="0"/>
              <a:t>FHWA, Enhancing Transportation: Connecting TSMO and Construction, Factsheet, 2018: </a:t>
            </a:r>
            <a:r>
              <a:rPr lang="en-US" sz="2000" dirty="0">
                <a:solidFill>
                  <a:schemeClr val="accent2">
                    <a:lumMod val="50000"/>
                  </a:schemeClr>
                </a:solidFill>
                <a:hlinkClick r:id="rId4">
                  <a:extLst>
                    <a:ext uri="{A12FA001-AC4F-418D-AE19-62706E023703}">
                      <ahyp:hlinkClr xmlns:ahyp="http://schemas.microsoft.com/office/drawing/2018/hyperlinkcolor" val="tx"/>
                    </a:ext>
                  </a:extLst>
                </a:hlinkClick>
              </a:rPr>
              <a:t>https://ops.fhwa.dot.gov/publications/fhwahop18092</a:t>
            </a:r>
            <a:r>
              <a:rPr lang="en-US" sz="2000" dirty="0">
                <a:solidFill>
                  <a:schemeClr val="accent2">
                    <a:lumMod val="50000"/>
                  </a:schemeClr>
                </a:solidFill>
              </a:rPr>
              <a:t> </a:t>
            </a:r>
          </a:p>
          <a:p>
            <a:r>
              <a:rPr lang="en-US" sz="2000" dirty="0"/>
              <a:t>FHWA, Organizing and Planning for Operations web page: </a:t>
            </a:r>
            <a:r>
              <a:rPr lang="en-US" sz="2000" dirty="0">
                <a:solidFill>
                  <a:schemeClr val="accent2">
                    <a:lumMod val="50000"/>
                  </a:schemeClr>
                </a:solidFill>
                <a:hlinkClick r:id="rId5">
                  <a:extLst>
                    <a:ext uri="{A12FA001-AC4F-418D-AE19-62706E023703}">
                      <ahyp:hlinkClr xmlns:ahyp="http://schemas.microsoft.com/office/drawing/2018/hyperlinkcolor" val="tx"/>
                    </a:ext>
                  </a:extLst>
                </a:hlinkClick>
              </a:rPr>
              <a:t>https://ops.fhwa.dot.gov/plan4ops</a:t>
            </a:r>
            <a:endParaRPr lang="en-US" sz="2000" dirty="0">
              <a:solidFill>
                <a:schemeClr val="accent2">
                  <a:lumMod val="50000"/>
                </a:schemeClr>
              </a:solidFill>
            </a:endParaRPr>
          </a:p>
          <a:p>
            <a:r>
              <a:rPr lang="en-US" sz="2000" dirty="0"/>
              <a:t>FHWA, Work Zone Management Program web page: </a:t>
            </a:r>
            <a:r>
              <a:rPr lang="en-US" sz="2000" dirty="0">
                <a:solidFill>
                  <a:schemeClr val="accent2">
                    <a:lumMod val="50000"/>
                  </a:schemeClr>
                </a:solidFill>
                <a:hlinkClick r:id="rId6">
                  <a:extLst>
                    <a:ext uri="{A12FA001-AC4F-418D-AE19-62706E023703}">
                      <ahyp:hlinkClr xmlns:ahyp="http://schemas.microsoft.com/office/drawing/2018/hyperlinkcolor" val="tx"/>
                    </a:ext>
                  </a:extLst>
                </a:hlinkClick>
              </a:rPr>
              <a:t>https://ops.fhwa.dot.gov/Wz/index.asp</a:t>
            </a:r>
            <a:r>
              <a:rPr lang="en-US" sz="2000" dirty="0"/>
              <a:t> </a:t>
            </a:r>
          </a:p>
          <a:p>
            <a:r>
              <a:rPr lang="en-US" sz="2000" dirty="0"/>
              <a:t>FHWA, Intelligent Transportation Systems (ITS) and Technology web page: </a:t>
            </a:r>
            <a:r>
              <a:rPr lang="en-US" sz="2000" dirty="0">
                <a:solidFill>
                  <a:schemeClr val="accent2">
                    <a:lumMod val="50000"/>
                  </a:schemeClr>
                </a:solidFill>
                <a:hlinkClick r:id="rId7">
                  <a:extLst>
                    <a:ext uri="{A12FA001-AC4F-418D-AE19-62706E023703}">
                      <ahyp:hlinkClr xmlns:ahyp="http://schemas.microsoft.com/office/drawing/2018/hyperlinkcolor" val="tx"/>
                    </a:ext>
                  </a:extLst>
                </a:hlinkClick>
              </a:rPr>
              <a:t>https://ops.fhwa.dot.gov/Wz/its/index.htm</a:t>
            </a:r>
            <a:endParaRPr lang="en-US" sz="2000" dirty="0">
              <a:solidFill>
                <a:schemeClr val="accent2">
                  <a:lumMod val="50000"/>
                </a:schemeClr>
              </a:solidFill>
            </a:endParaRPr>
          </a:p>
          <a:p>
            <a:r>
              <a:rPr lang="en-US" sz="2000" dirty="0"/>
              <a:t>FHWA, Transportation Management Plans (TMPs) for Work Zones web page: </a:t>
            </a:r>
            <a:r>
              <a:rPr lang="en-US" sz="2000" dirty="0">
                <a:solidFill>
                  <a:schemeClr val="accent2">
                    <a:lumMod val="50000"/>
                  </a:schemeClr>
                </a:solidFill>
                <a:hlinkClick r:id="rId8">
                  <a:extLst>
                    <a:ext uri="{A12FA001-AC4F-418D-AE19-62706E023703}">
                      <ahyp:hlinkClr xmlns:ahyp="http://schemas.microsoft.com/office/drawing/2018/hyperlinkcolor" val="tx"/>
                    </a:ext>
                  </a:extLst>
                </a:hlinkClick>
              </a:rPr>
              <a:t>https://ops.fhwa.dot.gov/wz/resources/tmp_factsheet.htm</a:t>
            </a:r>
            <a:r>
              <a:rPr lang="en-US" sz="2000" dirty="0"/>
              <a:t> </a:t>
            </a:r>
          </a:p>
          <a:p>
            <a:r>
              <a:rPr lang="en-US" sz="2000" dirty="0"/>
              <a:t>FHWA, Transportation Management Plan (TMP) Examples web page: </a:t>
            </a:r>
            <a:r>
              <a:rPr lang="en-US" sz="2000" dirty="0">
                <a:solidFill>
                  <a:schemeClr val="accent2">
                    <a:lumMod val="50000"/>
                  </a:schemeClr>
                </a:solidFill>
                <a:hlinkClick r:id="rId9">
                  <a:extLst>
                    <a:ext uri="{A12FA001-AC4F-418D-AE19-62706E023703}">
                      <ahyp:hlinkClr xmlns:ahyp="http://schemas.microsoft.com/office/drawing/2018/hyperlinkcolor" val="tx"/>
                    </a:ext>
                  </a:extLst>
                </a:hlinkClick>
              </a:rPr>
              <a:t>https://ops.fhwa.dot.gov/wz/resources/final_rule/tmp_examples.htm</a:t>
            </a:r>
            <a:r>
              <a:rPr lang="en-US" sz="2000" dirty="0">
                <a:solidFill>
                  <a:schemeClr val="accent2">
                    <a:lumMod val="50000"/>
                  </a:schemeClr>
                </a:solidFill>
              </a:rPr>
              <a:t> </a:t>
            </a:r>
          </a:p>
          <a:p>
            <a:r>
              <a:rPr lang="en-US" sz="2000" dirty="0"/>
              <a:t>FHWA, Work Zone Intelligent Transportation Systems Implementation Guide: </a:t>
            </a:r>
            <a:r>
              <a:rPr lang="en-US" sz="2000" dirty="0">
                <a:solidFill>
                  <a:schemeClr val="accent2">
                    <a:lumMod val="50000"/>
                  </a:schemeClr>
                </a:solidFill>
                <a:hlinkClick r:id="rId10">
                  <a:extLst>
                    <a:ext uri="{A12FA001-AC4F-418D-AE19-62706E023703}">
                      <ahyp:hlinkClr xmlns:ahyp="http://schemas.microsoft.com/office/drawing/2018/hyperlinkcolor" val="tx"/>
                    </a:ext>
                  </a:extLst>
                </a:hlinkClick>
              </a:rPr>
              <a:t>https://ops.fhwa.dot.gov/publications/fhwahop14008/index.htm</a:t>
            </a:r>
            <a:r>
              <a:rPr lang="en-US" sz="2000" dirty="0">
                <a:solidFill>
                  <a:schemeClr val="accent2">
                    <a:lumMod val="50000"/>
                  </a:schemeClr>
                </a:solidFill>
              </a:rPr>
              <a:t> </a:t>
            </a:r>
          </a:p>
          <a:p>
            <a:r>
              <a:rPr lang="en-US" sz="2000" dirty="0"/>
              <a:t>National Work Zone Safety Information Clearinghouse: </a:t>
            </a:r>
            <a:r>
              <a:rPr lang="en-US" sz="2000" dirty="0">
                <a:solidFill>
                  <a:schemeClr val="accent2">
                    <a:lumMod val="50000"/>
                  </a:schemeClr>
                </a:solidFill>
                <a:hlinkClick r:id="rId11">
                  <a:extLst>
                    <a:ext uri="{A12FA001-AC4F-418D-AE19-62706E023703}">
                      <ahyp:hlinkClr xmlns:ahyp="http://schemas.microsoft.com/office/drawing/2018/hyperlinkcolor" val="tx"/>
                    </a:ext>
                  </a:extLst>
                </a:hlinkClick>
              </a:rPr>
              <a:t>https://www.workzonesafety.org</a:t>
            </a:r>
            <a:r>
              <a:rPr lang="en-US" sz="2000" dirty="0">
                <a:solidFill>
                  <a:schemeClr val="accent2">
                    <a:lumMod val="50000"/>
                  </a:schemeClr>
                </a:solidFill>
              </a:rPr>
              <a:t> </a:t>
            </a:r>
          </a:p>
          <a:p>
            <a:endParaRPr lang="en-US" sz="2000" dirty="0"/>
          </a:p>
        </p:txBody>
      </p:sp>
      <p:sp>
        <p:nvSpPr>
          <p:cNvPr id="4" name="Slide Number Placeholder 3">
            <a:extLst>
              <a:ext uri="{FF2B5EF4-FFF2-40B4-BE49-F238E27FC236}">
                <a16:creationId xmlns:a16="http://schemas.microsoft.com/office/drawing/2014/main" id="{C0BEB6C9-A292-4EDE-B615-3C3C220D7056}"/>
              </a:ext>
            </a:extLst>
          </p:cNvPr>
          <p:cNvSpPr>
            <a:spLocks noGrp="1"/>
          </p:cNvSpPr>
          <p:nvPr>
            <p:ph type="sldNum" sz="quarter" idx="12"/>
          </p:nvPr>
        </p:nvSpPr>
        <p:spPr/>
        <p:txBody>
          <a:bodyPr/>
          <a:lstStyle/>
          <a:p>
            <a:fld id="{37D4CC3B-F538-9046-9995-49EE0C980241}" type="slidenum">
              <a:rPr lang="en-US" smtClean="0"/>
              <a:t>65</a:t>
            </a:fld>
            <a:endParaRPr lang="en-US" dirty="0"/>
          </a:p>
        </p:txBody>
      </p:sp>
    </p:spTree>
    <p:extLst>
      <p:ext uri="{BB962C8B-B14F-4D97-AF65-F5344CB8AC3E}">
        <p14:creationId xmlns:p14="http://schemas.microsoft.com/office/powerpoint/2010/main" val="16506935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Subtitle 2"/>
          <p:cNvSpPr>
            <a:spLocks noGrp="1"/>
          </p:cNvSpPr>
          <p:nvPr>
            <p:ph type="body" idx="1"/>
          </p:nvPr>
        </p:nvSpPr>
        <p:spPr/>
        <p:txBody>
          <a:bodyPr>
            <a:normAutofit/>
          </a:bodyPr>
          <a:lstStyle/>
          <a:p>
            <a:r>
              <a:rPr lang="en-US" dirty="0">
                <a:solidFill>
                  <a:schemeClr val="tx1"/>
                </a:solidFill>
              </a:rPr>
              <a:t>For more information please contact:</a:t>
            </a:r>
          </a:p>
          <a:p>
            <a:r>
              <a:rPr lang="en-US" dirty="0">
                <a:solidFill>
                  <a:schemeClr val="tx1"/>
                </a:solidFill>
              </a:rPr>
              <a:t>(Speaker Information)</a:t>
            </a:r>
          </a:p>
          <a:p>
            <a:endParaRPr lang="en-US" b="1" dirty="0"/>
          </a:p>
          <a:p>
            <a:endParaRPr lang="en-US" dirty="0"/>
          </a:p>
          <a:p>
            <a:endParaRPr lang="en-US" dirty="0"/>
          </a:p>
        </p:txBody>
      </p:sp>
    </p:spTree>
    <p:extLst>
      <p:ext uri="{BB962C8B-B14F-4D97-AF65-F5344CB8AC3E}">
        <p14:creationId xmlns:p14="http://schemas.microsoft.com/office/powerpoint/2010/main" val="3912036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Increased Need to Collaborate </a:t>
            </a:r>
            <a:r>
              <a:rPr kumimoji="0" lang="en-US" sz="800" b="1" i="0" u="none" strike="noStrike" kern="1200" cap="none" spc="0" normalizeH="0" baseline="0" noProof="0" dirty="0">
                <a:ln>
                  <a:noFill/>
                </a:ln>
                <a:solidFill>
                  <a:srgbClr val="FFCFAF"/>
                </a:solidFill>
                <a:effectLst/>
                <a:uLnTx/>
                <a:uFillTx/>
                <a:latin typeface="Arial" panose="020B0604020202020204" pitchFamily="34" charset="0"/>
                <a:cs typeface="Arial" panose="020B0604020202020204" pitchFamily="34" charset="0"/>
              </a:rPr>
              <a:t>(ES)</a:t>
            </a:r>
            <a:endParaRPr lang="en-US" dirty="0"/>
          </a:p>
        </p:txBody>
      </p:sp>
      <p:sp>
        <p:nvSpPr>
          <p:cNvPr id="3" name="Content Placeholder 2"/>
          <p:cNvSpPr>
            <a:spLocks noGrp="1"/>
          </p:cNvSpPr>
          <p:nvPr>
            <p:ph idx="1"/>
          </p:nvPr>
        </p:nvSpPr>
        <p:spPr/>
        <p:txBody>
          <a:bodyPr>
            <a:noAutofit/>
          </a:bodyPr>
          <a:lstStyle/>
          <a:p>
            <a:pPr marL="0" indent="0">
              <a:lnSpc>
                <a:spcPct val="100000"/>
              </a:lnSpc>
              <a:buNone/>
            </a:pPr>
            <a:r>
              <a:rPr lang="en-US" dirty="0"/>
              <a:t>Construction programs prioritize completing quality projects on time, and within budget. They also value moving people and goods through their work zones safety and efficiently. TSMO can support these aims.</a:t>
            </a:r>
          </a:p>
          <a:p>
            <a:pPr marL="0" indent="0">
              <a:lnSpc>
                <a:spcPct val="100000"/>
              </a:lnSpc>
              <a:buNone/>
            </a:pPr>
            <a:endParaRPr lang="en-US" dirty="0"/>
          </a:p>
          <a:p>
            <a:pPr marL="0" indent="0">
              <a:lnSpc>
                <a:spcPct val="100000"/>
              </a:lnSpc>
              <a:buNone/>
            </a:pPr>
            <a:r>
              <a:rPr lang="en-US" dirty="0"/>
              <a:t>Through collaboration, TSMO and construction programs can help improve:</a:t>
            </a:r>
          </a:p>
          <a:p>
            <a:r>
              <a:rPr lang="en-US" dirty="0"/>
              <a:t>Timeliness, cost effectiveness, and quality of projects</a:t>
            </a:r>
          </a:p>
          <a:p>
            <a:r>
              <a:rPr lang="en-US" dirty="0"/>
              <a:t>Safety</a:t>
            </a:r>
          </a:p>
          <a:p>
            <a:r>
              <a:rPr lang="en-US" dirty="0"/>
              <a:t>Mobility</a:t>
            </a:r>
          </a:p>
          <a:p>
            <a:r>
              <a:rPr lang="en-US" dirty="0"/>
              <a:t>Public relations </a:t>
            </a:r>
          </a:p>
        </p:txBody>
      </p:sp>
      <p:sp>
        <p:nvSpPr>
          <p:cNvPr id="4" name="Slide Number Placeholder 3">
            <a:extLst>
              <a:ext uri="{FF2B5EF4-FFF2-40B4-BE49-F238E27FC236}">
                <a16:creationId xmlns:a16="http://schemas.microsoft.com/office/drawing/2014/main" id="{3ECDF87B-17F7-7354-5740-D96F70D53A6C}"/>
              </a:ext>
            </a:extLst>
          </p:cNvPr>
          <p:cNvSpPr>
            <a:spLocks noGrp="1"/>
          </p:cNvSpPr>
          <p:nvPr>
            <p:ph type="sldNum" sz="quarter" idx="12"/>
          </p:nvPr>
        </p:nvSpPr>
        <p:spPr>
          <a:xfrm>
            <a:off x="8610600" y="6356350"/>
            <a:ext cx="2743200" cy="365125"/>
          </a:xfrm>
        </p:spPr>
        <p:txBody>
          <a:bodyPr/>
          <a:lstStyle/>
          <a:p>
            <a:fld id="{37D4CC3B-F538-9046-9995-49EE0C980241}" type="slidenum">
              <a:rPr lang="en-US" smtClean="0"/>
              <a:t>7</a:t>
            </a:fld>
            <a:endParaRPr lang="en-US" dirty="0"/>
          </a:p>
        </p:txBody>
      </p:sp>
    </p:spTree>
    <p:extLst>
      <p:ext uri="{BB962C8B-B14F-4D97-AF65-F5344CB8AC3E}">
        <p14:creationId xmlns:p14="http://schemas.microsoft.com/office/powerpoint/2010/main" val="2575788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D8E90D-E760-4E8E-AA1F-32BD1608BFE5}"/>
              </a:ext>
            </a:extLst>
          </p:cNvPr>
          <p:cNvSpPr>
            <a:spLocks noGrp="1"/>
          </p:cNvSpPr>
          <p:nvPr>
            <p:ph type="title"/>
          </p:nvPr>
        </p:nvSpPr>
        <p:spPr/>
        <p:txBody>
          <a:bodyPr/>
          <a:lstStyle/>
          <a:p>
            <a:r>
              <a:rPr lang="en-US" dirty="0"/>
              <a:t>How can TSMO Support Construction? </a:t>
            </a:r>
            <a:r>
              <a:rPr kumimoji="0" lang="en-US" sz="800" b="1" i="0" u="none" strike="noStrike" kern="1200" cap="none" spc="0" normalizeH="0" baseline="0" noProof="0" dirty="0">
                <a:ln>
                  <a:noFill/>
                </a:ln>
                <a:solidFill>
                  <a:srgbClr val="FFCFAF"/>
                </a:solidFill>
                <a:effectLst/>
                <a:uLnTx/>
                <a:uFillTx/>
                <a:latin typeface="Arial" panose="020B0604020202020204" pitchFamily="34" charset="0"/>
                <a:cs typeface="Arial" panose="020B0604020202020204" pitchFamily="34" charset="0"/>
              </a:rPr>
              <a:t>(ES)</a:t>
            </a:r>
            <a:endParaRPr lang="en-US" dirty="0"/>
          </a:p>
        </p:txBody>
      </p:sp>
      <p:sp>
        <p:nvSpPr>
          <p:cNvPr id="6" name="Content Placeholder 5">
            <a:extLst>
              <a:ext uri="{FF2B5EF4-FFF2-40B4-BE49-F238E27FC236}">
                <a16:creationId xmlns:a16="http://schemas.microsoft.com/office/drawing/2014/main" id="{7CFE5227-9F6A-4979-A57C-88F1B5865530}"/>
              </a:ext>
            </a:extLst>
          </p:cNvPr>
          <p:cNvSpPr>
            <a:spLocks noGrp="1"/>
          </p:cNvSpPr>
          <p:nvPr>
            <p:ph idx="1"/>
          </p:nvPr>
        </p:nvSpPr>
        <p:spPr>
          <a:xfrm>
            <a:off x="984244" y="1596940"/>
            <a:ext cx="10369555" cy="4549859"/>
          </a:xfrm>
        </p:spPr>
        <p:txBody>
          <a:bodyPr>
            <a:normAutofit/>
          </a:bodyPr>
          <a:lstStyle/>
          <a:p>
            <a:pPr>
              <a:lnSpc>
                <a:spcPct val="100000"/>
              </a:lnSpc>
              <a:spcBef>
                <a:spcPts val="1200"/>
              </a:spcBef>
            </a:pPr>
            <a:r>
              <a:rPr lang="en-US" dirty="0"/>
              <a:t>Strengthen work zone transportation management plans (TMP)</a:t>
            </a:r>
          </a:p>
          <a:p>
            <a:pPr>
              <a:lnSpc>
                <a:spcPct val="100000"/>
              </a:lnSpc>
              <a:spcBef>
                <a:spcPts val="1200"/>
              </a:spcBef>
            </a:pPr>
            <a:r>
              <a:rPr lang="en-US" dirty="0"/>
              <a:t>Enhance worker safety with speed monitoring and speed control</a:t>
            </a:r>
          </a:p>
          <a:p>
            <a:pPr>
              <a:lnSpc>
                <a:spcPct val="100000"/>
              </a:lnSpc>
              <a:spcBef>
                <a:spcPts val="1200"/>
              </a:spcBef>
            </a:pPr>
            <a:r>
              <a:rPr lang="en-US" dirty="0"/>
              <a:t>Improve traveler safety by smoothing traffic flow and alerting travelers to lane shifts and queues	     </a:t>
            </a:r>
          </a:p>
          <a:p>
            <a:pPr>
              <a:lnSpc>
                <a:spcPct val="100000"/>
              </a:lnSpc>
              <a:spcBef>
                <a:spcPts val="1200"/>
              </a:spcBef>
            </a:pPr>
            <a:r>
              <a:rPr lang="en-US" dirty="0"/>
              <a:t>Reduce congestion to facilitate timely delivery of materials</a:t>
            </a:r>
          </a:p>
          <a:p>
            <a:pPr>
              <a:lnSpc>
                <a:spcPct val="100000"/>
              </a:lnSpc>
              <a:spcBef>
                <a:spcPts val="1200"/>
              </a:spcBef>
            </a:pPr>
            <a:r>
              <a:rPr lang="en-US" dirty="0"/>
              <a:t>Monitor traffic and respond quickly to incidents or problems</a:t>
            </a:r>
          </a:p>
          <a:p>
            <a:pPr>
              <a:lnSpc>
                <a:spcPct val="100000"/>
              </a:lnSpc>
              <a:spcBef>
                <a:spcPts val="1200"/>
              </a:spcBef>
            </a:pPr>
            <a:r>
              <a:rPr lang="en-US" dirty="0"/>
              <a:t>Reduce impacts of construction through signal timing changes</a:t>
            </a:r>
          </a:p>
          <a:p>
            <a:pPr>
              <a:lnSpc>
                <a:spcPct val="100000"/>
              </a:lnSpc>
              <a:spcBef>
                <a:spcPts val="1200"/>
              </a:spcBef>
            </a:pPr>
            <a:r>
              <a:rPr lang="en-US" dirty="0"/>
              <a:t>Support accelerated construction methods</a:t>
            </a:r>
          </a:p>
          <a:p>
            <a:pPr marL="0" indent="0">
              <a:buNone/>
            </a:pPr>
            <a:endParaRPr lang="en-US" dirty="0"/>
          </a:p>
        </p:txBody>
      </p:sp>
      <p:sp>
        <p:nvSpPr>
          <p:cNvPr id="4" name="Slide Number Placeholder 3">
            <a:extLst>
              <a:ext uri="{FF2B5EF4-FFF2-40B4-BE49-F238E27FC236}">
                <a16:creationId xmlns:a16="http://schemas.microsoft.com/office/drawing/2014/main" id="{9063BDB8-4B63-43E3-94B1-0B04816E34DC}"/>
              </a:ext>
            </a:extLst>
          </p:cNvPr>
          <p:cNvSpPr>
            <a:spLocks noGrp="1"/>
          </p:cNvSpPr>
          <p:nvPr>
            <p:ph type="sldNum" sz="quarter" idx="12"/>
          </p:nvPr>
        </p:nvSpPr>
        <p:spPr/>
        <p:txBody>
          <a:bodyPr/>
          <a:lstStyle/>
          <a:p>
            <a:fld id="{37D4CC3B-F538-9046-9995-49EE0C980241}" type="slidenum">
              <a:rPr lang="en-US" smtClean="0"/>
              <a:t>8</a:t>
            </a:fld>
            <a:endParaRPr lang="en-US" dirty="0"/>
          </a:p>
        </p:txBody>
      </p:sp>
    </p:spTree>
    <p:extLst>
      <p:ext uri="{BB962C8B-B14F-4D97-AF65-F5344CB8AC3E}">
        <p14:creationId xmlns:p14="http://schemas.microsoft.com/office/powerpoint/2010/main" val="1739450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Construction Support TSMO? </a:t>
            </a:r>
            <a:r>
              <a:rPr kumimoji="0" lang="en-US" sz="800" b="1" i="0" u="none" strike="noStrike" kern="1200" cap="none" spc="0" normalizeH="0" baseline="0" noProof="0" dirty="0">
                <a:ln>
                  <a:noFill/>
                </a:ln>
                <a:solidFill>
                  <a:srgbClr val="FFCFAF"/>
                </a:solidFill>
                <a:effectLst/>
                <a:uLnTx/>
                <a:uFillTx/>
                <a:latin typeface="Arial" panose="020B0604020202020204" pitchFamily="34" charset="0"/>
                <a:cs typeface="Arial" panose="020B0604020202020204" pitchFamily="34" charset="0"/>
              </a:rPr>
              <a:t>(ES)</a:t>
            </a:r>
            <a:endParaRPr lang="en-US" dirty="0"/>
          </a:p>
        </p:txBody>
      </p:sp>
      <p:sp>
        <p:nvSpPr>
          <p:cNvPr id="3" name="Content Placeholder 2"/>
          <p:cNvSpPr>
            <a:spLocks noGrp="1"/>
          </p:cNvSpPr>
          <p:nvPr>
            <p:ph idx="1"/>
          </p:nvPr>
        </p:nvSpPr>
        <p:spPr>
          <a:xfrm>
            <a:off x="1008404" y="1440824"/>
            <a:ext cx="10369555" cy="4324356"/>
          </a:xfrm>
        </p:spPr>
        <p:txBody>
          <a:bodyPr>
            <a:noAutofit/>
          </a:bodyPr>
          <a:lstStyle/>
          <a:p>
            <a:r>
              <a:rPr lang="en-US" sz="2800" dirty="0">
                <a:effectLst/>
              </a:rPr>
              <a:t>Incorporating TSMO infrastructure and systems in roads and bridges</a:t>
            </a:r>
          </a:p>
          <a:p>
            <a:r>
              <a:rPr lang="en-US" sz="2800" dirty="0">
                <a:effectLst/>
              </a:rPr>
              <a:t>Setting up work zones to facilitate movement of emergency vehicles and quick clearance of incidents</a:t>
            </a:r>
          </a:p>
          <a:p>
            <a:r>
              <a:rPr lang="en-US" sz="2800" dirty="0">
                <a:effectLst/>
              </a:rPr>
              <a:t>Coordinating construction schedules and lane closures to manage impacts</a:t>
            </a:r>
          </a:p>
          <a:p>
            <a:r>
              <a:rPr lang="en-US" sz="2800" dirty="0">
                <a:effectLst/>
              </a:rPr>
              <a:t>Alerting traffic management centers and other sources for traveler information of lane closures, speed changes, and worker presence</a:t>
            </a:r>
          </a:p>
          <a:p>
            <a:r>
              <a:rPr lang="en-US" sz="2800" dirty="0">
                <a:effectLst/>
              </a:rPr>
              <a:t>Considering delay in work zone planning</a:t>
            </a:r>
          </a:p>
          <a:p>
            <a:endParaRPr lang="en-US" dirty="0"/>
          </a:p>
        </p:txBody>
      </p:sp>
      <p:sp>
        <p:nvSpPr>
          <p:cNvPr id="4" name="Slide Number Placeholder 3">
            <a:extLst>
              <a:ext uri="{FF2B5EF4-FFF2-40B4-BE49-F238E27FC236}">
                <a16:creationId xmlns:a16="http://schemas.microsoft.com/office/drawing/2014/main" id="{104BDCC3-D6DA-4FA8-B5C1-F4FD212600CE}"/>
              </a:ext>
            </a:extLst>
          </p:cNvPr>
          <p:cNvSpPr>
            <a:spLocks noGrp="1"/>
          </p:cNvSpPr>
          <p:nvPr>
            <p:ph type="sldNum" sz="quarter" idx="12"/>
          </p:nvPr>
        </p:nvSpPr>
        <p:spPr>
          <a:xfrm>
            <a:off x="8610600" y="6356350"/>
            <a:ext cx="2743200" cy="365125"/>
          </a:xfrm>
        </p:spPr>
        <p:txBody>
          <a:bodyPr/>
          <a:lstStyle/>
          <a:p>
            <a:fld id="{37D4CC3B-F538-9046-9995-49EE0C980241}" type="slidenum">
              <a:rPr lang="en-US" smtClean="0"/>
              <a:t>9</a:t>
            </a:fld>
            <a:endParaRPr lang="en-US" dirty="0"/>
          </a:p>
        </p:txBody>
      </p:sp>
    </p:spTree>
    <p:extLst>
      <p:ext uri="{BB962C8B-B14F-4D97-AF65-F5344CB8AC3E}">
        <p14:creationId xmlns:p14="http://schemas.microsoft.com/office/powerpoint/2010/main" val="2991032381"/>
      </p:ext>
    </p:extLst>
  </p:cSld>
  <p:clrMapOvr>
    <a:masterClrMapping/>
  </p:clrMapOvr>
</p:sld>
</file>

<file path=ppt/theme/theme1.xml><?xml version="1.0" encoding="utf-8"?>
<a:theme xmlns:a="http://schemas.openxmlformats.org/drawingml/2006/main" name="2_Custom Design">
  <a:themeElements>
    <a:clrScheme name="Custom 3">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36FE91"/>
      </a:accent5>
      <a:accent6>
        <a:srgbClr val="00843B"/>
      </a:accent6>
      <a:hlink>
        <a:srgbClr val="00B050"/>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Custom 3">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36FE91"/>
      </a:accent5>
      <a:accent6>
        <a:srgbClr val="00843B"/>
      </a:accent6>
      <a:hlink>
        <a:srgbClr val="00B050"/>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WrappedLabelHistory xmlns:xsi="http://www.w3.org/2001/XMLSchema-instance" xmlns:xsd="http://www.w3.org/2001/XMLSchema" xmlns="http://www.boldonjames.com/2016/02/Classifier/internal/wrappedLabelHistory">
  <Value>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jOGQ1NzYwZS02MzhhLTQ3ZTgtOWUyZS0xMjI2YzJjYjI2OGQiIG9yaWdpbj0idXNlclNlbGVjdGVkIj48ZWxlbWVudCB1aWQ9IjQyODM0YmZiLTFlYzEtNGJlYi1iZDY0LWViODNmYjNjYjNmMyIgdmFsdWU9IiIgeG1sbnM9Imh0dHA6Ly93d3cuYm9sZG9uamFtZXMuY29tLzIwMDgvMDEvc2llL2ludGVybmFsL2xhYmVsIiAvPjwvc2lzbD48VXNlck5hbWU+TEVJRE9TLUNPUlBcbWFubmluZ2E8L1VzZXJOYW1lPjxEYXRlVGltZT4xLzIxLzIwMjEgNzozNTozOCBQTTwvRGF0ZVRpbWU+PExhYmVsU3RyaW5nPlVucmVzdHJpY3RlZDwvTGFiZWxTdHJpbmc+PC9pdGVtPjwvbGFiZWxIaXN0b3J5Pg==</Value>
</WrappedLabelHistory>
</file>

<file path=customXml/item2.xml><?xml version="1.0" encoding="utf-8"?>
<sisl xmlns:xsd="http://www.w3.org/2001/XMLSchema" xmlns:xsi="http://www.w3.org/2001/XMLSchema-instance" xmlns="http://www.boldonjames.com/2008/01/sie/internal/label" sislVersion="0" policy="c8d5760e-638a-47e8-9e2e-1226c2cb268d" origin="userSelected">
  <element uid="42834bfb-1ec1-4beb-bd64-eb83fb3cb3f3" value=""/>
</sisl>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0B2EF3D-9539-460A-9CD0-BE0CD508E248}">
  <ds:schemaRefs>
    <ds:schemaRef ds:uri="http://www.w3.org/2001/XMLSchema"/>
    <ds:schemaRef ds:uri="http://www.boldonjames.com/2016/02/Classifier/internal/wrappedLabelHistory"/>
  </ds:schemaRefs>
</ds:datastoreItem>
</file>

<file path=customXml/itemProps2.xml><?xml version="1.0" encoding="utf-8"?>
<ds:datastoreItem xmlns:ds="http://schemas.openxmlformats.org/officeDocument/2006/customXml" ds:itemID="{231F5AA2-B00E-4973-8A4B-D31D4D010934}">
  <ds:schemaRefs>
    <ds:schemaRef ds:uri="http://www.w3.org/2001/XMLSchema"/>
    <ds:schemaRef ds:uri="http://www.boldonjames.com/2008/01/sie/internal/label"/>
  </ds:schemaRefs>
</ds:datastoreItem>
</file>

<file path=customXml/itemProps3.xml><?xml version="1.0" encoding="utf-8"?>
<ds:datastoreItem xmlns:ds="http://schemas.openxmlformats.org/officeDocument/2006/customXml" ds:itemID="{9429D38F-C89B-4684-AA86-5662D1273359}"/>
</file>

<file path=customXml/itemProps4.xml><?xml version="1.0" encoding="utf-8"?>
<ds:datastoreItem xmlns:ds="http://schemas.openxmlformats.org/officeDocument/2006/customXml" ds:itemID="{6918CF4B-58C8-48F8-B8AB-4E1481296BFE}"/>
</file>

<file path=customXml/itemProps5.xml><?xml version="1.0" encoding="utf-8"?>
<ds:datastoreItem xmlns:ds="http://schemas.openxmlformats.org/officeDocument/2006/customXml" ds:itemID="{3786DE59-76B1-4A13-8C4A-0BF331720212}"/>
</file>

<file path=docProps/app.xml><?xml version="1.0" encoding="utf-8"?>
<Properties xmlns="http://schemas.openxmlformats.org/officeDocument/2006/extended-properties" xmlns:vt="http://schemas.openxmlformats.org/officeDocument/2006/docPropsVTypes">
  <TotalTime>41861</TotalTime>
  <Words>15131</Words>
  <Application>Microsoft Office PowerPoint</Application>
  <PresentationFormat>Widescreen</PresentationFormat>
  <Paragraphs>1109</Paragraphs>
  <Slides>66</Slides>
  <Notes>66</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66</vt:i4>
      </vt:variant>
    </vt:vector>
  </HeadingPairs>
  <TitlesOfParts>
    <vt:vector size="82" baseType="lpstr">
      <vt:lpstr>Arial</vt:lpstr>
      <vt:lpstr>Arial Black</vt:lpstr>
      <vt:lpstr>ArialMT</vt:lpstr>
      <vt:lpstr>Calibri</vt:lpstr>
      <vt:lpstr>Helvetica Neue</vt:lpstr>
      <vt:lpstr>ProximaNova-Light</vt:lpstr>
      <vt:lpstr>Roboto</vt:lpstr>
      <vt:lpstr>Roboto Slab</vt:lpstr>
      <vt:lpstr>Segoe UI</vt:lpstr>
      <vt:lpstr>Source Sans Pro</vt:lpstr>
      <vt:lpstr>Times New Roman</vt:lpstr>
      <vt:lpstr>verdana</vt:lpstr>
      <vt:lpstr>Wingdings</vt:lpstr>
      <vt:lpstr>2_Custom Design</vt:lpstr>
      <vt:lpstr>1_Office Theme</vt:lpstr>
      <vt:lpstr>1_Custom Design</vt:lpstr>
      <vt:lpstr>Connecting TSMO and Construction Executive summary (ES)</vt:lpstr>
      <vt:lpstr>Executive Summary</vt:lpstr>
      <vt:lpstr>Transportation Landscape is Changing (ES)</vt:lpstr>
      <vt:lpstr>How Are State Departments of Transportation (DOT) Responding to the Changes? (ES)</vt:lpstr>
      <vt:lpstr>Examples of TSMO Strategies (ES)</vt:lpstr>
      <vt:lpstr>TSMO Supports Many Department of Transportation Goals (ES)</vt:lpstr>
      <vt:lpstr>Increased Need to Collaborate (ES)</vt:lpstr>
      <vt:lpstr>How can TSMO Support Construction? (ES)</vt:lpstr>
      <vt:lpstr>How Can Construction Support TSMO? (ES)</vt:lpstr>
      <vt:lpstr>Areas for Collaboration Between TSMO and Construction (ES)</vt:lpstr>
      <vt:lpstr>Next Steps (ES)</vt:lpstr>
      <vt:lpstr>End of Executive Summary</vt:lpstr>
      <vt:lpstr>Goals of the Presentation</vt:lpstr>
      <vt:lpstr>Presentation Overview</vt:lpstr>
      <vt:lpstr>TSMO Can Support Construction Goals</vt:lpstr>
      <vt:lpstr>What is TSMO?</vt:lpstr>
      <vt:lpstr>Definition of TSMO</vt:lpstr>
      <vt:lpstr>Characteristics of Transportation Systems Management and Operations (TSMO)</vt:lpstr>
      <vt:lpstr>Examples of TSMO Strategies</vt:lpstr>
      <vt:lpstr>Incident/Event Management Strategies</vt:lpstr>
      <vt:lpstr>Traffic Management Strategies</vt:lpstr>
      <vt:lpstr>Demand Management Strategies</vt:lpstr>
      <vt:lpstr>TSMO Is a “Way of Thinking” That Supports State Departments of Transportation (DOTs) Missions</vt:lpstr>
      <vt:lpstr>TSMO Supports Many State and Local DOT Goals </vt:lpstr>
      <vt:lpstr>Example TSMO Strategies that Support DOT Goals</vt:lpstr>
      <vt:lpstr>TSMO State of the Practice</vt:lpstr>
      <vt:lpstr>Resources on TSMO</vt:lpstr>
      <vt:lpstr>Connecting TSMO and Construction Overview</vt:lpstr>
      <vt:lpstr>What Is Meant by Construction?</vt:lpstr>
      <vt:lpstr>TSMO Strategies that Support Work Zone Safety</vt:lpstr>
      <vt:lpstr>TSMO Strategies that Support Work Zone Mobility</vt:lpstr>
      <vt:lpstr>TSMO Strategies that Support Traveler Information and Public Relations</vt:lpstr>
      <vt:lpstr>TSMO Strategies that Support Construction Schedule, Cost, and Quality</vt:lpstr>
      <vt:lpstr>Areas for Collaboration Between TSMO and Construction</vt:lpstr>
      <vt:lpstr>Integrating TSMO in Construction</vt:lpstr>
      <vt:lpstr>Examples of Connecting TSMO and Construction</vt:lpstr>
      <vt:lpstr>Work Zones and Transportation Management Plans</vt:lpstr>
      <vt:lpstr>Iowa DOT’s Traffic Critical Project (TCP) Program</vt:lpstr>
      <vt:lpstr>Iowa DOT TCP Strategies</vt:lpstr>
      <vt:lpstr>Iowa DOT Intelligent Work Zone Layouts</vt:lpstr>
      <vt:lpstr>Iowa TSMO Work Zone Service Layer</vt:lpstr>
      <vt:lpstr>Arizona DOT Work Zone Safety and Mobility</vt:lpstr>
      <vt:lpstr>Arizona DOT Work Zone Safety and Mobility Strategies</vt:lpstr>
      <vt:lpstr>Texas DOT Work Zone Safety Tools</vt:lpstr>
      <vt:lpstr>Texas DOT End-of-Queue Warning System</vt:lpstr>
      <vt:lpstr>Texas DOT Traffic Management Systems (TMS) in Construction Projects</vt:lpstr>
      <vt:lpstr>Minnesota DOT Work Zone Safety (1/2)</vt:lpstr>
      <vt:lpstr>Minnesota DOT Work Zone Safety (2/2)</vt:lpstr>
      <vt:lpstr>Nevada DOT (NDOT) Incorporating TSMO Construction</vt:lpstr>
      <vt:lpstr>Nevada DOT Construction:  Mobility Strategies</vt:lpstr>
      <vt:lpstr>Nevada DOT Construction:  Incident Management</vt:lpstr>
      <vt:lpstr>Nevada DOT Construction:  Work Zone Management</vt:lpstr>
      <vt:lpstr>Nevada DOT Lane Closure Time Frame</vt:lpstr>
      <vt:lpstr>Nevada DOT Post-Construction Review</vt:lpstr>
      <vt:lpstr>Virginia DOT (VDOT) Lane Closure Management</vt:lpstr>
      <vt:lpstr>Ohio DOT TSMO and Work Zones</vt:lpstr>
      <vt:lpstr>Ohio DOT TIM Training</vt:lpstr>
      <vt:lpstr>Utah DOT Traffic Smartphone Application</vt:lpstr>
      <vt:lpstr>Overcoming Challenges to Collaboration</vt:lpstr>
      <vt:lpstr>Potential Challenges to Collaboration</vt:lpstr>
      <vt:lpstr>Strategies to Increase Collaboration</vt:lpstr>
      <vt:lpstr>Next Steps for Connecting TSMO and Construction</vt:lpstr>
      <vt:lpstr>Near-Term Opportunities</vt:lpstr>
      <vt:lpstr>Long-Term Opportunities</vt:lpstr>
      <vt:lpstr>Resources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Bauer, Jocelyn K. [US-US]</cp:lastModifiedBy>
  <cp:revision>332</cp:revision>
  <cp:lastPrinted>2020-11-17T18:55:35Z</cp:lastPrinted>
  <dcterms:created xsi:type="dcterms:W3CDTF">2020-11-17T15:20:11Z</dcterms:created>
  <dcterms:modified xsi:type="dcterms:W3CDTF">2022-09-21T21:53:16Z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cc835ba7-ced9-476d-b13b-41568ff1867c</vt:lpwstr>
  </property>
  <property fmtid="{D5CDD505-2E9C-101B-9397-08002B2CF9AE}" pid="3" name="bjSaver">
    <vt:lpwstr>nTZIZikKtGi03X0C48Q2AA8QXsSHzaW5</vt:lpwstr>
  </property>
  <property fmtid="{D5CDD505-2E9C-101B-9397-08002B2CF9AE}" pid="4" name="bjDocumentSecurityLabel">
    <vt:lpwstr>Unrestricted</vt:lpwstr>
  </property>
  <property fmtid="{D5CDD505-2E9C-101B-9397-08002B2CF9AE}" pid="5" name="bjLabelHistoryID">
    <vt:lpwstr>{20B2EF3D-9539-460A-9CD0-BE0CD508E248}</vt:lpwstr>
  </property>
  <property fmtid="{D5CDD505-2E9C-101B-9397-08002B2CF9AE}" pid="6" name="bjDocumentLabelXML">
    <vt:lpwstr>&lt;?xml version="1.0" encoding="us-ascii"?&gt;&lt;sisl xmlns:xsd="http://www.w3.org/2001/XMLSchema" xmlns:xsi="http://www.w3.org/2001/XMLSchema-instance" sislVersion="0" policy="c8d5760e-638a-47e8-9e2e-1226c2cb268d" origin="userSelected" xmlns="http://www.boldonj</vt:lpwstr>
  </property>
  <property fmtid="{D5CDD505-2E9C-101B-9397-08002B2CF9AE}" pid="7" name="bjDocumentLabelXML-0">
    <vt:lpwstr>ames.com/2008/01/sie/internal/label"&gt;&lt;element uid="42834bfb-1ec1-4beb-bd64-eb83fb3cb3f3" value="" /&gt;&lt;/sisl&gt;</vt:lpwstr>
  </property>
  <property fmtid="{D5CDD505-2E9C-101B-9397-08002B2CF9AE}" pid="8" name="MSIP_Label_c968a81f-7ed4-4faa-9408-9652e001dd96_Enabled">
    <vt:lpwstr>true</vt:lpwstr>
  </property>
  <property fmtid="{D5CDD505-2E9C-101B-9397-08002B2CF9AE}" pid="9" name="MSIP_Label_c968a81f-7ed4-4faa-9408-9652e001dd96_SetDate">
    <vt:lpwstr>2022-03-16T21:35:36Z</vt:lpwstr>
  </property>
  <property fmtid="{D5CDD505-2E9C-101B-9397-08002B2CF9AE}" pid="10" name="MSIP_Label_c968a81f-7ed4-4faa-9408-9652e001dd96_Method">
    <vt:lpwstr>Standard</vt:lpwstr>
  </property>
  <property fmtid="{D5CDD505-2E9C-101B-9397-08002B2CF9AE}" pid="11" name="MSIP_Label_c968a81f-7ed4-4faa-9408-9652e001dd96_Name">
    <vt:lpwstr>Unrestricted</vt:lpwstr>
  </property>
  <property fmtid="{D5CDD505-2E9C-101B-9397-08002B2CF9AE}" pid="12" name="MSIP_Label_c968a81f-7ed4-4faa-9408-9652e001dd96_SiteId">
    <vt:lpwstr>b64da4ac-e800-4cfc-8931-e607f720a1b8</vt:lpwstr>
  </property>
  <property fmtid="{D5CDD505-2E9C-101B-9397-08002B2CF9AE}" pid="13" name="MSIP_Label_c968a81f-7ed4-4faa-9408-9652e001dd96_ActionId">
    <vt:lpwstr>ffd17746-506c-4b93-b7df-6451d3202f4f</vt:lpwstr>
  </property>
  <property fmtid="{D5CDD505-2E9C-101B-9397-08002B2CF9AE}" pid="14" name="MSIP_Label_c968a81f-7ed4-4faa-9408-9652e001dd96_ContentBits">
    <vt:lpwstr>0</vt:lpwstr>
  </property>
</Properties>
</file>