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72" r:id="rId7"/>
  </p:sldMasterIdLst>
  <p:notesMasterIdLst>
    <p:notesMasterId r:id="rId83"/>
  </p:notesMasterIdLst>
  <p:handoutMasterIdLst>
    <p:handoutMasterId r:id="rId84"/>
  </p:handoutMasterIdLst>
  <p:sldIdLst>
    <p:sldId id="261" r:id="rId8"/>
    <p:sldId id="262" r:id="rId9"/>
    <p:sldId id="263" r:id="rId10"/>
    <p:sldId id="264" r:id="rId11"/>
    <p:sldId id="265" r:id="rId12"/>
    <p:sldId id="266" r:id="rId13"/>
    <p:sldId id="267" r:id="rId14"/>
    <p:sldId id="268" r:id="rId15"/>
    <p:sldId id="334" r:id="rId16"/>
    <p:sldId id="270" r:id="rId17"/>
    <p:sldId id="271" r:id="rId18"/>
    <p:sldId id="272" r:id="rId19"/>
    <p:sldId id="273" r:id="rId20"/>
    <p:sldId id="274" r:id="rId21"/>
    <p:sldId id="346" r:id="rId22"/>
    <p:sldId id="275" r:id="rId23"/>
    <p:sldId id="337" r:id="rId24"/>
    <p:sldId id="276" r:id="rId25"/>
    <p:sldId id="278" r:id="rId26"/>
    <p:sldId id="345" r:id="rId27"/>
    <p:sldId id="279" r:id="rId28"/>
    <p:sldId id="347" r:id="rId29"/>
    <p:sldId id="348" r:id="rId30"/>
    <p:sldId id="349" r:id="rId31"/>
    <p:sldId id="280" r:id="rId32"/>
    <p:sldId id="281" r:id="rId33"/>
    <p:sldId id="282" r:id="rId34"/>
    <p:sldId id="283" r:id="rId35"/>
    <p:sldId id="284" r:id="rId36"/>
    <p:sldId id="285" r:id="rId37"/>
    <p:sldId id="286" r:id="rId38"/>
    <p:sldId id="340" r:id="rId39"/>
    <p:sldId id="341" r:id="rId40"/>
    <p:sldId id="290" r:id="rId41"/>
    <p:sldId id="291" r:id="rId42"/>
    <p:sldId id="343" r:id="rId43"/>
    <p:sldId id="344" r:id="rId44"/>
    <p:sldId id="296" r:id="rId45"/>
    <p:sldId id="297" r:id="rId46"/>
    <p:sldId id="298" r:id="rId47"/>
    <p:sldId id="299" r:id="rId48"/>
    <p:sldId id="300" r:id="rId49"/>
    <p:sldId id="301" r:id="rId50"/>
    <p:sldId id="342"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Summary" id="{B0796E4B-671B-4481-BB7D-27E65B655AA0}">
          <p14:sldIdLst>
            <p14:sldId id="261"/>
            <p14:sldId id="262"/>
            <p14:sldId id="263"/>
            <p14:sldId id="264"/>
            <p14:sldId id="265"/>
            <p14:sldId id="266"/>
            <p14:sldId id="267"/>
            <p14:sldId id="268"/>
            <p14:sldId id="334"/>
            <p14:sldId id="270"/>
            <p14:sldId id="271"/>
            <p14:sldId id="272"/>
            <p14:sldId id="273"/>
            <p14:sldId id="274"/>
          </p14:sldIdLst>
        </p14:section>
        <p14:section name="Full Presentation" id="{696EB05C-11B1-4637-918D-7EFC8D4F100F}">
          <p14:sldIdLst>
            <p14:sldId id="346"/>
            <p14:sldId id="275"/>
            <p14:sldId id="337"/>
            <p14:sldId id="276"/>
            <p14:sldId id="278"/>
            <p14:sldId id="345"/>
            <p14:sldId id="279"/>
            <p14:sldId id="347"/>
            <p14:sldId id="348"/>
            <p14:sldId id="349"/>
            <p14:sldId id="280"/>
            <p14:sldId id="281"/>
            <p14:sldId id="282"/>
            <p14:sldId id="283"/>
            <p14:sldId id="284"/>
            <p14:sldId id="285"/>
            <p14:sldId id="286"/>
            <p14:sldId id="340"/>
            <p14:sldId id="341"/>
            <p14:sldId id="290"/>
            <p14:sldId id="291"/>
            <p14:sldId id="343"/>
            <p14:sldId id="344"/>
            <p14:sldId id="296"/>
            <p14:sldId id="297"/>
            <p14:sldId id="298"/>
            <p14:sldId id="299"/>
            <p14:sldId id="300"/>
            <p14:sldId id="301"/>
            <p14:sldId id="342"/>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2"/>
            <p14:sldId id="323"/>
            <p14:sldId id="324"/>
            <p14:sldId id="325"/>
            <p14:sldId id="326"/>
            <p14:sldId id="327"/>
            <p14:sldId id="328"/>
            <p14:sldId id="329"/>
            <p14:sldId id="330"/>
            <p14:sldId id="331"/>
            <p14:sldId id="332"/>
            <p14:sldId id="3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ooke Seldin" initials="BGS" lastIdx="9" clrIdx="6">
    <p:extLst>
      <p:ext uri="{19B8F6BF-5375-455C-9EA6-DF929625EA0E}">
        <p15:presenceInfo xmlns:p15="http://schemas.microsoft.com/office/powerpoint/2012/main" userId="Brooke Seldin" providerId="None"/>
      </p:ext>
    </p:extLst>
  </p:cmAuthor>
  <p:cmAuthor id="1" name="Victoria Martinez" initials="MV(" lastIdx="5" clrIdx="3">
    <p:extLst>
      <p:ext uri="{19B8F6BF-5375-455C-9EA6-DF929625EA0E}">
        <p15:presenceInfo xmlns:p15="http://schemas.microsoft.com/office/powerpoint/2012/main" userId="Victoria Martinez" providerId="None"/>
      </p:ext>
    </p:extLst>
  </p:cmAuthor>
  <p:cmAuthor id="8" name="Gregory, Joseph (FHWA)" initials="GJ( [2]" lastIdx="49" clrIdx="7">
    <p:extLst>
      <p:ext uri="{19B8F6BF-5375-455C-9EA6-DF929625EA0E}">
        <p15:presenceInfo xmlns:p15="http://schemas.microsoft.com/office/powerpoint/2012/main" userId="S::Joseph.Gregory@ad.dot.gov::b1cb4778-47bc-43b6-a9b0-f05e6d0c0c55" providerId="AD"/>
      </p:ext>
    </p:extLst>
  </p:cmAuthor>
  <p:cmAuthor id="2" name="Damaris Santiago" initials="FHWA-HEPE" lastIdx="1" clrIdx="5">
    <p:extLst>
      <p:ext uri="{19B8F6BF-5375-455C-9EA6-DF929625EA0E}">
        <p15:presenceInfo xmlns:p15="http://schemas.microsoft.com/office/powerpoint/2012/main" userId="Damaris Santiago" providerId="None"/>
      </p:ext>
    </p:extLst>
  </p:cmAuthor>
  <p:cmAuthor id="9" name="Holman, Ryan CTR (FHWA)" initials="HRC(" lastIdx="61" clrIdx="8">
    <p:extLst>
      <p:ext uri="{19B8F6BF-5375-455C-9EA6-DF929625EA0E}">
        <p15:presenceInfo xmlns:p15="http://schemas.microsoft.com/office/powerpoint/2012/main" userId="S::ryan.holman.ctr@ad.dot.gov::0fc017ee-e4ab-43f4-9808-8d60bc93e039" providerId="AD"/>
      </p:ext>
    </p:extLst>
  </p:cmAuthor>
  <p:cmAuthor id="3" name="tas" initials="TS" lastIdx="55" clrIdx="0">
    <p:extLst>
      <p:ext uri="{19B8F6BF-5375-455C-9EA6-DF929625EA0E}">
        <p15:presenceInfo xmlns:p15="http://schemas.microsoft.com/office/powerpoint/2012/main" userId="tas" providerId="None"/>
      </p:ext>
    </p:extLst>
  </p:cmAuthor>
  <p:cmAuthor id="10" name="Jocelyn Bauer" initials="JB" lastIdx="38" clrIdx="9">
    <p:extLst>
      <p:ext uri="{19B8F6BF-5375-455C-9EA6-DF929625EA0E}">
        <p15:presenceInfo xmlns:p15="http://schemas.microsoft.com/office/powerpoint/2012/main" userId="S::bauerjoc@leidos.com::d5feee51-d3eb-4a2d-bdb1-aea057722499" providerId="AD"/>
      </p:ext>
    </p:extLst>
  </p:cmAuthor>
  <p:cmAuthor id="4" name="Gregory, Joseph (FHWA)" initials="GJ(" lastIdx="47" clrIdx="2">
    <p:extLst>
      <p:ext uri="{19B8F6BF-5375-455C-9EA6-DF929625EA0E}">
        <p15:presenceInfo xmlns:p15="http://schemas.microsoft.com/office/powerpoint/2012/main" userId="S-1-5-21-982035342-1880134254-310265210-54904" providerId="AD"/>
      </p:ext>
    </p:extLst>
  </p:cmAuthor>
  <p:cmAuthor id="5" name="Blizzard, Katherine [US-US]" initials="BK[" lastIdx="85" clrIdx="1">
    <p:extLst>
      <p:ext uri="{19B8F6BF-5375-455C-9EA6-DF929625EA0E}">
        <p15:presenceInfo xmlns:p15="http://schemas.microsoft.com/office/powerpoint/2012/main" userId="S-1-5-21-727274380-931424960-1827182208-1516731" providerId="AD"/>
      </p:ext>
    </p:extLst>
  </p:cmAuthor>
  <p:cmAuthor id="6" name="Bauer, Jocelyn K. [US-US]" initials="BJK[" lastIdx="62" clrIdx="4">
    <p:extLst>
      <p:ext uri="{19B8F6BF-5375-455C-9EA6-DF929625EA0E}">
        <p15:presenceInfo xmlns:p15="http://schemas.microsoft.com/office/powerpoint/2012/main" userId="S-1-5-21-727274380-931424960-1827182208-77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8"/>
    <a:srgbClr val="45A5CB"/>
    <a:srgbClr val="E5F4DD"/>
    <a:srgbClr val="1B6B50"/>
    <a:srgbClr val="017D54"/>
    <a:srgbClr val="DCF4E3"/>
    <a:srgbClr val="D6EEC4"/>
    <a:srgbClr val="E7EEC4"/>
    <a:srgbClr val="DFD9A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86385" autoAdjust="0"/>
  </p:normalViewPr>
  <p:slideViewPr>
    <p:cSldViewPr snapToGrid="0" snapToObjects="1">
      <p:cViewPr varScale="1">
        <p:scale>
          <a:sx n="89" d="100"/>
          <a:sy n="89" d="100"/>
        </p:scale>
        <p:origin x="96" y="210"/>
      </p:cViewPr>
      <p:guideLst/>
    </p:cSldViewPr>
  </p:slideViewPr>
  <p:outlineViewPr>
    <p:cViewPr>
      <p:scale>
        <a:sx n="33" d="100"/>
        <a:sy n="33" d="100"/>
      </p:scale>
      <p:origin x="0" y="-80222"/>
    </p:cViewPr>
  </p:outlineViewPr>
  <p:notesTextViewPr>
    <p:cViewPr>
      <p:scale>
        <a:sx n="1" d="1"/>
        <a:sy n="1" d="1"/>
      </p:scale>
      <p:origin x="0" y="0"/>
    </p:cViewPr>
  </p:notesTextViewPr>
  <p:sorterViewPr>
    <p:cViewPr varScale="1">
      <p:scale>
        <a:sx n="1" d="1"/>
        <a:sy n="1" d="1"/>
      </p:scale>
      <p:origin x="0" y="-26333"/>
    </p:cViewPr>
  </p:sorterViewPr>
  <p:notesViewPr>
    <p:cSldViewPr snapToGrid="0" snapToObjects="1">
      <p:cViewPr varScale="1">
        <p:scale>
          <a:sx n="63" d="100"/>
          <a:sy n="63" d="100"/>
        </p:scale>
        <p:origin x="26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339CB-9DD0-4D9D-8C4C-1F52B458188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535BA0C9-D026-4982-82DE-97ACC3B1D2D4}">
      <dgm:prSet custT="1"/>
      <dgm:spPr/>
      <dgm:t>
        <a:bodyPr/>
        <a:lstStyle/>
        <a:p>
          <a:pPr rtl="0"/>
          <a:r>
            <a:rPr lang="en-US" sz="2400" dirty="0">
              <a:latin typeface="Arial" panose="020B0604020202020204" pitchFamily="34" charset="0"/>
              <a:cs typeface="Arial" panose="020B0604020202020204" pitchFamily="34" charset="0"/>
            </a:rPr>
            <a:t>Bring together TSMO and environmental leaders at your agency to identify areas of common interest and mutual objectives</a:t>
          </a:r>
        </a:p>
      </dgm:t>
      <dgm:extLst>
        <a:ext uri="{E40237B7-FDA0-4F09-8148-C483321AD2D9}">
          <dgm14:cNvPr xmlns:dgm14="http://schemas.microsoft.com/office/drawing/2010/diagram" id="0" name="" descr="Bring together TSMO and environmental leaders at your agency to identify areas of common interest and mutual objectives. &#10;"/>
        </a:ext>
      </dgm:extLst>
    </dgm:pt>
    <dgm:pt modelId="{2A427FEB-FF11-4013-B887-7370B753BEDC}" type="parTrans" cxnId="{335B53E2-558B-4E44-A897-867B0677E645}">
      <dgm:prSet/>
      <dgm:spPr/>
      <dgm:t>
        <a:bodyPr/>
        <a:lstStyle/>
        <a:p>
          <a:endParaRPr lang="en-US" sz="2400">
            <a:latin typeface="Arial" panose="020B0604020202020204" pitchFamily="34" charset="0"/>
            <a:cs typeface="Arial" panose="020B0604020202020204" pitchFamily="34" charset="0"/>
          </a:endParaRPr>
        </a:p>
      </dgm:t>
    </dgm:pt>
    <dgm:pt modelId="{050222FF-51ED-40C2-9ACD-B3BD3F1772E4}" type="sibTrans" cxnId="{335B53E2-558B-4E44-A897-867B0677E645}">
      <dgm:prSet/>
      <dgm:spPr/>
      <dgm:t>
        <a:bodyPr/>
        <a:lstStyle/>
        <a:p>
          <a:endParaRPr lang="en-US" sz="2400">
            <a:latin typeface="Arial" panose="020B0604020202020204" pitchFamily="34" charset="0"/>
            <a:cs typeface="Arial" panose="020B0604020202020204" pitchFamily="34" charset="0"/>
          </a:endParaRPr>
        </a:p>
      </dgm:t>
    </dgm:pt>
    <dgm:pt modelId="{FDE5A3D4-70F5-4193-8C37-FD961F56909F}">
      <dgm:prSet custT="1"/>
      <dgm:spPr/>
      <dgm:t>
        <a:bodyPr/>
        <a:lstStyle/>
        <a:p>
          <a:pPr rtl="0"/>
          <a:r>
            <a:rPr lang="en-US" sz="2400" dirty="0">
              <a:latin typeface="Arial" panose="020B0604020202020204" pitchFamily="34" charset="0"/>
              <a:cs typeface="Arial" panose="020B0604020202020204" pitchFamily="34" charset="0"/>
            </a:rPr>
            <a:t>Learn how TSMO strategies already support environmental goals</a:t>
          </a:r>
        </a:p>
      </dgm:t>
      <dgm:extLst>
        <a:ext uri="{E40237B7-FDA0-4F09-8148-C483321AD2D9}">
          <dgm14:cNvPr xmlns:dgm14="http://schemas.microsoft.com/office/drawing/2010/diagram" id="0" name="" descr="Learn how TSMO strategies already support environmental goals&#10;"/>
        </a:ext>
      </dgm:extLst>
    </dgm:pt>
    <dgm:pt modelId="{9B1DBAF1-61DB-41B7-AD72-3E602679F0CF}" type="parTrans" cxnId="{84F55AA0-01FF-4FAB-A0B1-2AE1B5219970}">
      <dgm:prSet/>
      <dgm:spPr/>
      <dgm:t>
        <a:bodyPr/>
        <a:lstStyle/>
        <a:p>
          <a:endParaRPr lang="en-US" sz="2400">
            <a:latin typeface="Arial" panose="020B0604020202020204" pitchFamily="34" charset="0"/>
            <a:cs typeface="Arial" panose="020B0604020202020204" pitchFamily="34" charset="0"/>
          </a:endParaRPr>
        </a:p>
      </dgm:t>
    </dgm:pt>
    <dgm:pt modelId="{7418FB1F-83AF-4659-8756-242E10EEBDD7}" type="sibTrans" cxnId="{84F55AA0-01FF-4FAB-A0B1-2AE1B5219970}">
      <dgm:prSet/>
      <dgm:spPr/>
      <dgm:t>
        <a:bodyPr/>
        <a:lstStyle/>
        <a:p>
          <a:endParaRPr lang="en-US" sz="2400">
            <a:latin typeface="Arial" panose="020B0604020202020204" pitchFamily="34" charset="0"/>
            <a:cs typeface="Arial" panose="020B0604020202020204" pitchFamily="34" charset="0"/>
          </a:endParaRPr>
        </a:p>
      </dgm:t>
    </dgm:pt>
    <dgm:pt modelId="{B184A8AF-14B0-4FF0-86E0-B0C37C3942DD}">
      <dgm:prSet custT="1"/>
      <dgm:spPr/>
      <dgm:t>
        <a:bodyPr/>
        <a:lstStyle/>
        <a:p>
          <a:pPr rtl="0"/>
          <a:r>
            <a:rPr lang="en-US" sz="2400" dirty="0">
              <a:latin typeface="Arial" panose="020B0604020202020204" pitchFamily="34" charset="0"/>
              <a:cs typeface="Arial" panose="020B0604020202020204" pitchFamily="34" charset="0"/>
            </a:rPr>
            <a:t>Discuss where TSMO can make an even greater impact on environmental goals</a:t>
          </a:r>
        </a:p>
      </dgm:t>
      <dgm:extLst>
        <a:ext uri="{E40237B7-FDA0-4F09-8148-C483321AD2D9}">
          <dgm14:cNvPr xmlns:dgm14="http://schemas.microsoft.com/office/drawing/2010/diagram" id="0" name="" descr="Discuss where TSMO can make an even greater impact on environmental goals&#10;"/>
        </a:ext>
      </dgm:extLst>
    </dgm:pt>
    <dgm:pt modelId="{F6531F77-B379-4190-8BF7-9623B3E1DB4A}" type="parTrans" cxnId="{0569EC39-82A3-4392-A272-909C19A0CC47}">
      <dgm:prSet/>
      <dgm:spPr/>
      <dgm:t>
        <a:bodyPr/>
        <a:lstStyle/>
        <a:p>
          <a:endParaRPr lang="en-US" sz="2400">
            <a:latin typeface="Arial" panose="020B0604020202020204" pitchFamily="34" charset="0"/>
            <a:cs typeface="Arial" panose="020B0604020202020204" pitchFamily="34" charset="0"/>
          </a:endParaRPr>
        </a:p>
      </dgm:t>
    </dgm:pt>
    <dgm:pt modelId="{27ABFBD6-C7A7-4444-A695-2F4593B78C65}" type="sibTrans" cxnId="{0569EC39-82A3-4392-A272-909C19A0CC47}">
      <dgm:prSet/>
      <dgm:spPr/>
      <dgm:t>
        <a:bodyPr/>
        <a:lstStyle/>
        <a:p>
          <a:endParaRPr lang="en-US" sz="2400">
            <a:latin typeface="Arial" panose="020B0604020202020204" pitchFamily="34" charset="0"/>
            <a:cs typeface="Arial" panose="020B0604020202020204" pitchFamily="34" charset="0"/>
          </a:endParaRPr>
        </a:p>
      </dgm:t>
    </dgm:pt>
    <dgm:pt modelId="{60012EA4-E19C-4886-9131-7A7BFB702CCA}">
      <dgm:prSet custT="1"/>
      <dgm:spPr/>
      <dgm:t>
        <a:bodyPr/>
        <a:lstStyle/>
        <a:p>
          <a:pPr rtl="0"/>
          <a:r>
            <a:rPr lang="en-US" sz="2400" dirty="0">
              <a:latin typeface="Arial" panose="020B0604020202020204" pitchFamily="34" charset="0"/>
              <a:cs typeface="Arial" panose="020B0604020202020204" pitchFamily="34" charset="0"/>
            </a:rPr>
            <a:t>Begin joint initiatives to improve operations </a:t>
          </a:r>
          <a:r>
            <a:rPr lang="en-US" sz="2400" b="1" u="none" dirty="0">
              <a:latin typeface="Arial" panose="020B0604020202020204" pitchFamily="34" charset="0"/>
              <a:cs typeface="Arial" panose="020B0604020202020204" pitchFamily="34" charset="0"/>
            </a:rPr>
            <a:t>and</a:t>
          </a:r>
          <a:r>
            <a:rPr lang="en-US" sz="2400" dirty="0">
              <a:latin typeface="Arial" panose="020B0604020202020204" pitchFamily="34" charset="0"/>
              <a:cs typeface="Arial" panose="020B0604020202020204" pitchFamily="34" charset="0"/>
            </a:rPr>
            <a:t> the environment</a:t>
          </a:r>
        </a:p>
      </dgm:t>
      <dgm:extLst>
        <a:ext uri="{E40237B7-FDA0-4F09-8148-C483321AD2D9}">
          <dgm14:cNvPr xmlns:dgm14="http://schemas.microsoft.com/office/drawing/2010/diagram" id="0" name="" descr="Begin joint initiatives to improve operations and the environment&#10;"/>
        </a:ext>
      </dgm:extLst>
    </dgm:pt>
    <dgm:pt modelId="{58508B15-2E85-4758-AB30-9BF004D9408A}" type="parTrans" cxnId="{382B138B-8A59-4344-A9A7-017648EEDDC1}">
      <dgm:prSet/>
      <dgm:spPr/>
      <dgm:t>
        <a:bodyPr/>
        <a:lstStyle/>
        <a:p>
          <a:endParaRPr lang="en-US" sz="2400">
            <a:latin typeface="Arial" panose="020B0604020202020204" pitchFamily="34" charset="0"/>
            <a:cs typeface="Arial" panose="020B0604020202020204" pitchFamily="34" charset="0"/>
          </a:endParaRPr>
        </a:p>
      </dgm:t>
    </dgm:pt>
    <dgm:pt modelId="{C9069FA3-4BFF-4470-AB3E-1337C4B41ED0}" type="sibTrans" cxnId="{382B138B-8A59-4344-A9A7-017648EEDDC1}">
      <dgm:prSet/>
      <dgm:spPr/>
      <dgm:t>
        <a:bodyPr/>
        <a:lstStyle/>
        <a:p>
          <a:endParaRPr lang="en-US" sz="2400">
            <a:latin typeface="Arial" panose="020B0604020202020204" pitchFamily="34" charset="0"/>
            <a:cs typeface="Arial" panose="020B0604020202020204" pitchFamily="34" charset="0"/>
          </a:endParaRPr>
        </a:p>
      </dgm:t>
    </dgm:pt>
    <dgm:pt modelId="{E3660842-282A-4FDB-AF6A-D6B8DC8CFE01}" type="pres">
      <dgm:prSet presAssocID="{BB2339CB-9DD0-4D9D-8C4C-1F52B4581885}" presName="linear" presStyleCnt="0">
        <dgm:presLayoutVars>
          <dgm:animLvl val="lvl"/>
          <dgm:resizeHandles val="exact"/>
        </dgm:presLayoutVars>
      </dgm:prSet>
      <dgm:spPr/>
    </dgm:pt>
    <dgm:pt modelId="{157F71AC-E80A-477F-8636-0A2E49BEBDC1}" type="pres">
      <dgm:prSet presAssocID="{535BA0C9-D026-4982-82DE-97ACC3B1D2D4}" presName="parentText" presStyleLbl="node1" presStyleIdx="0" presStyleCnt="4" custLinFactNeighborY="-11493">
        <dgm:presLayoutVars>
          <dgm:chMax val="0"/>
          <dgm:bulletEnabled val="1"/>
        </dgm:presLayoutVars>
      </dgm:prSet>
      <dgm:spPr/>
    </dgm:pt>
    <dgm:pt modelId="{39A4346A-61DC-47CC-A7A0-12DC9C2CA156}" type="pres">
      <dgm:prSet presAssocID="{050222FF-51ED-40C2-9ACD-B3BD3F1772E4}" presName="spacer" presStyleCnt="0"/>
      <dgm:spPr/>
    </dgm:pt>
    <dgm:pt modelId="{766EA7C2-42D7-496F-BEE5-2204A17FC97B}" type="pres">
      <dgm:prSet presAssocID="{FDE5A3D4-70F5-4193-8C37-FD961F56909F}" presName="parentText" presStyleLbl="node1" presStyleIdx="1" presStyleCnt="4" custLinFactNeighborY="-34892">
        <dgm:presLayoutVars>
          <dgm:chMax val="0"/>
          <dgm:bulletEnabled val="1"/>
        </dgm:presLayoutVars>
      </dgm:prSet>
      <dgm:spPr/>
    </dgm:pt>
    <dgm:pt modelId="{49A1A023-3FD9-413A-A912-742D18C2F98E}" type="pres">
      <dgm:prSet presAssocID="{7418FB1F-83AF-4659-8756-242E10EEBDD7}" presName="spacer" presStyleCnt="0"/>
      <dgm:spPr/>
    </dgm:pt>
    <dgm:pt modelId="{37DB558F-CE4E-4385-9903-BA7BBEDE5436}" type="pres">
      <dgm:prSet presAssocID="{B184A8AF-14B0-4FF0-86E0-B0C37C3942DD}" presName="parentText" presStyleLbl="node1" presStyleIdx="2" presStyleCnt="4" custLinFactNeighborY="-34892">
        <dgm:presLayoutVars>
          <dgm:chMax val="0"/>
          <dgm:bulletEnabled val="1"/>
        </dgm:presLayoutVars>
      </dgm:prSet>
      <dgm:spPr/>
    </dgm:pt>
    <dgm:pt modelId="{58613D68-460B-4F69-9698-537E0D05AB8D}" type="pres">
      <dgm:prSet presAssocID="{27ABFBD6-C7A7-4444-A695-2F4593B78C65}" presName="spacer" presStyleCnt="0"/>
      <dgm:spPr/>
    </dgm:pt>
    <dgm:pt modelId="{755DDF4F-5AB4-49F9-9CC2-436D8A702EB7}" type="pres">
      <dgm:prSet presAssocID="{60012EA4-E19C-4886-9131-7A7BFB702CCA}" presName="parentText" presStyleLbl="node1" presStyleIdx="3" presStyleCnt="4" custLinFactNeighborY="-34892">
        <dgm:presLayoutVars>
          <dgm:chMax val="0"/>
          <dgm:bulletEnabled val="1"/>
        </dgm:presLayoutVars>
      </dgm:prSet>
      <dgm:spPr/>
    </dgm:pt>
  </dgm:ptLst>
  <dgm:cxnLst>
    <dgm:cxn modelId="{77C9F212-3805-46C0-8483-6B4FD462EE4C}" type="presOf" srcId="{B184A8AF-14B0-4FF0-86E0-B0C37C3942DD}" destId="{37DB558F-CE4E-4385-9903-BA7BBEDE5436}" srcOrd="0" destOrd="0" presId="urn:microsoft.com/office/officeart/2005/8/layout/vList2"/>
    <dgm:cxn modelId="{2E737A2C-B901-453A-BD6C-E6648348B869}" type="presOf" srcId="{BB2339CB-9DD0-4D9D-8C4C-1F52B4581885}" destId="{E3660842-282A-4FDB-AF6A-D6B8DC8CFE01}" srcOrd="0" destOrd="0" presId="urn:microsoft.com/office/officeart/2005/8/layout/vList2"/>
    <dgm:cxn modelId="{0569EC39-82A3-4392-A272-909C19A0CC47}" srcId="{BB2339CB-9DD0-4D9D-8C4C-1F52B4581885}" destId="{B184A8AF-14B0-4FF0-86E0-B0C37C3942DD}" srcOrd="2" destOrd="0" parTransId="{F6531F77-B379-4190-8BF7-9623B3E1DB4A}" sibTransId="{27ABFBD6-C7A7-4444-A695-2F4593B78C65}"/>
    <dgm:cxn modelId="{D3650B43-6392-4BD2-AD4F-316F88E13D8C}" type="presOf" srcId="{60012EA4-E19C-4886-9131-7A7BFB702CCA}" destId="{755DDF4F-5AB4-49F9-9CC2-436D8A702EB7}" srcOrd="0" destOrd="0" presId="urn:microsoft.com/office/officeart/2005/8/layout/vList2"/>
    <dgm:cxn modelId="{AF7CAA70-8AE7-492F-BA47-F47696A5909E}" type="presOf" srcId="{535BA0C9-D026-4982-82DE-97ACC3B1D2D4}" destId="{157F71AC-E80A-477F-8636-0A2E49BEBDC1}" srcOrd="0" destOrd="0" presId="urn:microsoft.com/office/officeart/2005/8/layout/vList2"/>
    <dgm:cxn modelId="{E6EF4C55-1B9F-4614-9969-D42CA1F6813C}" type="presOf" srcId="{FDE5A3D4-70F5-4193-8C37-FD961F56909F}" destId="{766EA7C2-42D7-496F-BEE5-2204A17FC97B}" srcOrd="0" destOrd="0" presId="urn:microsoft.com/office/officeart/2005/8/layout/vList2"/>
    <dgm:cxn modelId="{382B138B-8A59-4344-A9A7-017648EEDDC1}" srcId="{BB2339CB-9DD0-4D9D-8C4C-1F52B4581885}" destId="{60012EA4-E19C-4886-9131-7A7BFB702CCA}" srcOrd="3" destOrd="0" parTransId="{58508B15-2E85-4758-AB30-9BF004D9408A}" sibTransId="{C9069FA3-4BFF-4470-AB3E-1337C4B41ED0}"/>
    <dgm:cxn modelId="{84F55AA0-01FF-4FAB-A0B1-2AE1B5219970}" srcId="{BB2339CB-9DD0-4D9D-8C4C-1F52B4581885}" destId="{FDE5A3D4-70F5-4193-8C37-FD961F56909F}" srcOrd="1" destOrd="0" parTransId="{9B1DBAF1-61DB-41B7-AD72-3E602679F0CF}" sibTransId="{7418FB1F-83AF-4659-8756-242E10EEBDD7}"/>
    <dgm:cxn modelId="{335B53E2-558B-4E44-A897-867B0677E645}" srcId="{BB2339CB-9DD0-4D9D-8C4C-1F52B4581885}" destId="{535BA0C9-D026-4982-82DE-97ACC3B1D2D4}" srcOrd="0" destOrd="0" parTransId="{2A427FEB-FF11-4013-B887-7370B753BEDC}" sibTransId="{050222FF-51ED-40C2-9ACD-B3BD3F1772E4}"/>
    <dgm:cxn modelId="{9BA5F86E-A3ED-41A0-910F-BD00BC1EFA10}" type="presParOf" srcId="{E3660842-282A-4FDB-AF6A-D6B8DC8CFE01}" destId="{157F71AC-E80A-477F-8636-0A2E49BEBDC1}" srcOrd="0" destOrd="0" presId="urn:microsoft.com/office/officeart/2005/8/layout/vList2"/>
    <dgm:cxn modelId="{0A4708CC-4AAD-4159-9183-2531974E2EB8}" type="presParOf" srcId="{E3660842-282A-4FDB-AF6A-D6B8DC8CFE01}" destId="{39A4346A-61DC-47CC-A7A0-12DC9C2CA156}" srcOrd="1" destOrd="0" presId="urn:microsoft.com/office/officeart/2005/8/layout/vList2"/>
    <dgm:cxn modelId="{A6168D72-AB06-45FB-9A97-5C1538728815}" type="presParOf" srcId="{E3660842-282A-4FDB-AF6A-D6B8DC8CFE01}" destId="{766EA7C2-42D7-496F-BEE5-2204A17FC97B}" srcOrd="2" destOrd="0" presId="urn:microsoft.com/office/officeart/2005/8/layout/vList2"/>
    <dgm:cxn modelId="{53F9D3AA-2430-4AC4-B537-2EC84A25863A}" type="presParOf" srcId="{E3660842-282A-4FDB-AF6A-D6B8DC8CFE01}" destId="{49A1A023-3FD9-413A-A912-742D18C2F98E}" srcOrd="3" destOrd="0" presId="urn:microsoft.com/office/officeart/2005/8/layout/vList2"/>
    <dgm:cxn modelId="{C033ECFC-2CB8-4EE5-9674-E75BD538D438}" type="presParOf" srcId="{E3660842-282A-4FDB-AF6A-D6B8DC8CFE01}" destId="{37DB558F-CE4E-4385-9903-BA7BBEDE5436}" srcOrd="4" destOrd="0" presId="urn:microsoft.com/office/officeart/2005/8/layout/vList2"/>
    <dgm:cxn modelId="{4F82A70D-3788-4C6A-9351-6315ABA8B6E7}" type="presParOf" srcId="{E3660842-282A-4FDB-AF6A-D6B8DC8CFE01}" destId="{58613D68-460B-4F69-9698-537E0D05AB8D}" srcOrd="5" destOrd="0" presId="urn:microsoft.com/office/officeart/2005/8/layout/vList2"/>
    <dgm:cxn modelId="{1ACB9647-A63F-479A-9EEC-88A9B33910E7}" type="presParOf" srcId="{E3660842-282A-4FDB-AF6A-D6B8DC8CFE01}" destId="{755DDF4F-5AB4-49F9-9CC2-436D8A702E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820F9E6B-C07E-4F52-A1E2-B09AA4BFDBD9}">
      <dgm:prSet custT="1"/>
      <dgm:spPr/>
      <dgm:t>
        <a:bodyPr/>
        <a:lstStyle/>
        <a:p>
          <a:pPr rtl="0"/>
          <a:r>
            <a:rPr lang="en-US" sz="2400" dirty="0">
              <a:latin typeface="Arial" panose="020B0604020202020204" pitchFamily="34" charset="0"/>
              <a:cs typeface="Arial" panose="020B0604020202020204" pitchFamily="34" charset="0"/>
            </a:rPr>
            <a:t>Reduced congestion</a:t>
          </a:r>
        </a:p>
      </dgm:t>
    </dgm:pt>
    <dgm:pt modelId="{93A58B2D-A398-4B7E-BB60-5D8BAABB2E8B}" type="par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8C6337EA-73E2-40CF-8E3F-8AF1D7708F07}" type="sib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C4EF04C6-4C46-493B-BBB0-169C25112F8D}">
      <dgm:prSet custT="1"/>
      <dgm:spPr/>
      <dgm:t>
        <a:bodyPr/>
        <a:lstStyle/>
        <a:p>
          <a:pPr rtl="0"/>
          <a:r>
            <a:rPr lang="en-US" sz="2400" dirty="0">
              <a:latin typeface="Arial" panose="020B0604020202020204" pitchFamily="34" charset="0"/>
              <a:cs typeface="Arial" panose="020B0604020202020204" pitchFamily="34" charset="0"/>
            </a:rPr>
            <a:t>Smoother and more reliable traffic flow</a:t>
          </a:r>
        </a:p>
      </dgm:t>
    </dgm:pt>
    <dgm:pt modelId="{8856EBA3-869C-428B-9E10-7C8C92BA2C71}" type="par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C9D5845D-E240-4389-90BC-CF2F1655BB63}" type="sib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25A15FCD-59D0-423C-9DD3-A4D2BC15C78D}">
      <dgm:prSet custT="1"/>
      <dgm:spPr/>
      <dgm:t>
        <a:bodyPr/>
        <a:lstStyle/>
        <a:p>
          <a:pPr rtl="0"/>
          <a:r>
            <a:rPr lang="en-US" sz="2400" dirty="0">
              <a:latin typeface="Arial" panose="020B0604020202020204" pitchFamily="34" charset="0"/>
              <a:cs typeface="Arial" panose="020B0604020202020204" pitchFamily="34" charset="0"/>
            </a:rPr>
            <a:t>Improved safety</a:t>
          </a:r>
        </a:p>
      </dgm:t>
    </dgm:pt>
    <dgm:pt modelId="{41F10322-9C33-4EA8-972B-44CC9A5CF0F6}" type="par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B919F580-EEA6-4850-A7FE-74EB19F0ED1D}" type="sib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83BAE06E-5C44-44B8-9E87-FE68C75ECA21}">
      <dgm:prSet custT="1"/>
      <dgm:spPr/>
      <dgm:t>
        <a:bodyPr/>
        <a:lstStyle/>
        <a:p>
          <a:pPr rtl="0"/>
          <a:r>
            <a:rPr lang="en-US" sz="2400" dirty="0">
              <a:latin typeface="Arial" panose="020B0604020202020204" pitchFamily="34" charset="0"/>
              <a:cs typeface="Arial" panose="020B0604020202020204" pitchFamily="34" charset="0"/>
            </a:rPr>
            <a:t>Cleaner air and less wasted fuel </a:t>
          </a:r>
        </a:p>
      </dgm:t>
    </dgm:pt>
    <dgm:pt modelId="{D165BF41-2267-4AB8-BA78-701D1414B3E1}" type="par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80EE546E-F7B6-40BE-BF26-63EB34DA3F9B}" type="sib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A415CD3D-5A70-4D6D-BEE9-DD27AD046B81}">
      <dgm:prSet custT="1"/>
      <dgm:spPr/>
      <dgm:t>
        <a:bodyPr/>
        <a:lstStyle/>
        <a:p>
          <a:pPr rtl="0"/>
          <a:r>
            <a:rPr lang="en-US" sz="2400" dirty="0">
              <a:latin typeface="Arial" panose="020B0604020202020204" pitchFamily="34" charset="0"/>
              <a:cs typeface="Arial" panose="020B0604020202020204" pitchFamily="34" charset="0"/>
            </a:rPr>
            <a:t>More efficient use of resources and existing facilities</a:t>
          </a:r>
        </a:p>
      </dgm:t>
    </dgm:pt>
    <dgm:pt modelId="{01EFFC5A-2C42-40DC-976A-FF9F9CEBE7E1}" type="par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0F96876B-BC2C-486F-808F-D7217D89DB2F}" type="sib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EC3D97D7-0888-40C6-B376-50407B6D64F0}">
      <dgm:prSet custT="1"/>
      <dgm:spPr/>
      <dgm:t>
        <a:bodyPr/>
        <a:lstStyle/>
        <a:p>
          <a:pPr rtl="0"/>
          <a:r>
            <a:rPr lang="en-US" sz="2400" dirty="0">
              <a:latin typeface="Arial" panose="020B0604020202020204" pitchFamily="34" charset="0"/>
              <a:cs typeface="Arial" panose="020B0604020202020204" pitchFamily="34" charset="0"/>
            </a:rPr>
            <a:t>Increased economic vitality</a:t>
          </a:r>
        </a:p>
      </dgm:t>
    </dgm:pt>
    <dgm:pt modelId="{1A4E6E81-1D28-4ED3-93DD-AAA148F316DA}" type="par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6048F4A8-E3F6-4EDD-81F1-90F5779A2616}" type="sib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97B237F3-5021-468F-95BB-C7E6C0BE5504}">
      <dgm:prSet custT="1"/>
      <dgm:spPr/>
      <dgm:t>
        <a:bodyPr/>
        <a:lstStyle/>
        <a:p>
          <a:pPr rtl="0"/>
          <a:r>
            <a:rPr lang="en-US" sz="2400" dirty="0">
              <a:latin typeface="Arial" panose="020B0604020202020204" pitchFamily="34" charset="0"/>
              <a:cs typeface="Arial" panose="020B0604020202020204" pitchFamily="34" charset="0"/>
            </a:rPr>
            <a:t>Improved quality of life</a:t>
          </a:r>
        </a:p>
      </dgm:t>
    </dgm:pt>
    <dgm:pt modelId="{58FE4EDF-F460-4928-B2EE-25D314043C4A}" type="par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6FB2D978-567C-4342-84A6-684D605CE84D}" type="sib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dgm:pt>
    <dgm:pt modelId="{DBED1680-4031-469A-A7C9-46F8F60A1432}" type="pres">
      <dgm:prSet presAssocID="{83BAE06E-5C44-44B8-9E87-FE68C75ECA21}" presName="text_4" presStyleLbl="node1" presStyleIdx="3" presStyleCnt="7">
        <dgm:presLayoutVars>
          <dgm:bulletEnabled val="1"/>
        </dgm:presLayoutVars>
      </dgm:prSet>
      <dgm:spPr/>
    </dgm:pt>
    <dgm:pt modelId="{A716C444-DEF7-45DE-AB30-70BDFBCA4AFC}" type="pres">
      <dgm:prSet presAssocID="{83BAE06E-5C44-44B8-9E87-FE68C75ECA21}" presName="accent_4" presStyleCnt="0"/>
      <dgm:spPr/>
    </dgm:pt>
    <dgm:pt modelId="{01FFECB0-2307-4EF1-B71E-DEFA65463B1E}" type="pres">
      <dgm:prSet presAssocID="{83BAE06E-5C44-44B8-9E87-FE68C75ECA21}" presName="accentRepeatNode" presStyleLbl="solidFgAcc1" presStyleIdx="3" presStyleCnt="7"/>
      <dgm:spPr/>
    </dgm:pt>
    <dgm:pt modelId="{45C1661B-7250-4804-99C7-07D19EA49E20}" type="pres">
      <dgm:prSet presAssocID="{A415CD3D-5A70-4D6D-BEE9-DD27AD046B81}" presName="text_5" presStyleLbl="node1" presStyleIdx="4" presStyleCnt="7">
        <dgm:presLayoutVars>
          <dgm:bulletEnabled val="1"/>
        </dgm:presLayoutVars>
      </dgm:prSet>
      <dgm:spPr/>
    </dgm:pt>
    <dgm:pt modelId="{4AFFCD51-C253-471E-A0E1-A760C949B931}" type="pres">
      <dgm:prSet presAssocID="{A415CD3D-5A70-4D6D-BEE9-DD27AD046B81}" presName="accent_5" presStyleCnt="0"/>
      <dgm:spPr/>
    </dgm:pt>
    <dgm:pt modelId="{3F1B5CC2-381B-4399-B886-1F1ED1C02685}" type="pres">
      <dgm:prSet presAssocID="{A415CD3D-5A70-4D6D-BEE9-DD27AD046B81}" presName="accentRepeatNode" presStyleLbl="solidFgAcc1" presStyleIdx="4" presStyleCnt="7"/>
      <dgm:spPr/>
    </dgm:pt>
    <dgm:pt modelId="{DAE29D1B-390C-49A5-805E-EF88C8508009}" type="pres">
      <dgm:prSet presAssocID="{EC3D97D7-0888-40C6-B376-50407B6D64F0}" presName="text_6" presStyleLbl="node1" presStyleIdx="5" presStyleCnt="7">
        <dgm:presLayoutVars>
          <dgm:bulletEnabled val="1"/>
        </dgm:presLayoutVars>
      </dgm:prSet>
      <dgm:spPr/>
    </dgm:pt>
    <dgm:pt modelId="{AA80C274-427B-4771-9E79-0CDF91BE053E}" type="pres">
      <dgm:prSet presAssocID="{EC3D97D7-0888-40C6-B376-50407B6D64F0}" presName="accent_6" presStyleCnt="0"/>
      <dgm:spPr/>
    </dgm:pt>
    <dgm:pt modelId="{342FF504-67FE-40E0-B1DD-BD8CFD2A7703}" type="pres">
      <dgm:prSet presAssocID="{EC3D97D7-0888-40C6-B376-50407B6D64F0}" presName="accentRepeatNode" presStyleLbl="solidFgAcc1" presStyleIdx="5" presStyleCnt="7"/>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dgm:pt>
  </dgm:ptLst>
  <dgm:cxnLst>
    <dgm:cxn modelId="{D93DDD18-95EA-4D47-9CDD-483FD9195E0A}" type="presOf" srcId="{83BAE06E-5C44-44B8-9E87-FE68C75ECA21}" destId="{DBED1680-4031-469A-A7C9-46F8F60A1432}" srcOrd="0" destOrd="0" presId="urn:microsoft.com/office/officeart/2008/layout/VerticalCurvedList"/>
    <dgm:cxn modelId="{D3063940-3047-4CAF-B6CB-3E412EE9A470}" type="presOf" srcId="{97B237F3-5021-468F-95BB-C7E6C0BE5504}" destId="{461CD9F3-A26C-413D-9AC9-7492F4AEFC7C}"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3218BC41-27A1-4B9E-AD7C-44E572F6B65E}" type="presOf" srcId="{A415CD3D-5A70-4D6D-BEE9-DD27AD046B81}" destId="{45C1661B-7250-4804-99C7-07D19EA49E20}" srcOrd="0" destOrd="0" presId="urn:microsoft.com/office/officeart/2008/layout/VerticalCurvedList"/>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4"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3"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A14714A8-030B-4F4E-A5C9-13EE346CBA19}" srcId="{4D2FA05F-F120-44FA-BFFE-DE7F5D1D3E24}" destId="{EC3D97D7-0888-40C6-B376-50407B6D64F0}" srcOrd="5" destOrd="0" parTransId="{1A4E6E81-1D28-4ED3-93DD-AAA148F316DA}" sibTransId="{6048F4A8-E3F6-4EDD-81F1-90F5779A2616}"/>
    <dgm:cxn modelId="{05ADB8AF-7AB2-4CFA-8627-552A1A218619}" srcId="{4D2FA05F-F120-44FA-BFFE-DE7F5D1D3E24}" destId="{C4EF04C6-4C46-493B-BBB0-169C25112F8D}" srcOrd="1" destOrd="0" parTransId="{8856EBA3-869C-428B-9E10-7C8C92BA2C71}" sibTransId="{C9D5845D-E240-4389-90BC-CF2F1655BB63}"/>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678F14FD-8FC8-4399-AE30-6752D5322E58}" type="presOf" srcId="{EC3D97D7-0888-40C6-B376-50407B6D64F0}" destId="{DAE29D1B-390C-49A5-805E-EF88C8508009}"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2FB47491-FC39-4F0A-8850-32D1756DFB12}" type="presParOf" srcId="{25D2F6B6-0901-4202-A50A-4BFF5974847F}" destId="{DBED1680-4031-469A-A7C9-46F8F60A1432}" srcOrd="7" destOrd="0" presId="urn:microsoft.com/office/officeart/2008/layout/VerticalCurvedList"/>
    <dgm:cxn modelId="{5A4D120E-BA54-49B1-AAD7-BE9C6F1D55DC}" type="presParOf" srcId="{25D2F6B6-0901-4202-A50A-4BFF5974847F}" destId="{A716C444-DEF7-45DE-AB30-70BDFBCA4AFC}" srcOrd="8" destOrd="0" presId="urn:microsoft.com/office/officeart/2008/layout/VerticalCurvedList"/>
    <dgm:cxn modelId="{43305E43-88F3-44EC-962F-5AFE6D4D15E9}" type="presParOf" srcId="{A716C444-DEF7-45DE-AB30-70BDFBCA4AFC}" destId="{01FFECB0-2307-4EF1-B71E-DEFA65463B1E}" srcOrd="0" destOrd="0" presId="urn:microsoft.com/office/officeart/2008/layout/VerticalCurvedList"/>
    <dgm:cxn modelId="{56DBD976-E78B-41D2-987B-2549C6D8CC3C}" type="presParOf" srcId="{25D2F6B6-0901-4202-A50A-4BFF5974847F}" destId="{45C1661B-7250-4804-99C7-07D19EA49E20}" srcOrd="9" destOrd="0" presId="urn:microsoft.com/office/officeart/2008/layout/VerticalCurvedList"/>
    <dgm:cxn modelId="{103574A2-D2E0-4327-B0E0-96E2C20643E8}" type="presParOf" srcId="{25D2F6B6-0901-4202-A50A-4BFF5974847F}" destId="{4AFFCD51-C253-471E-A0E1-A760C949B931}" srcOrd="10" destOrd="0" presId="urn:microsoft.com/office/officeart/2008/layout/VerticalCurvedList"/>
    <dgm:cxn modelId="{1179E564-A213-439A-A1D5-D2ED33B9C168}" type="presParOf" srcId="{4AFFCD51-C253-471E-A0E1-A760C949B931}" destId="{3F1B5CC2-381B-4399-B886-1F1ED1C02685}" srcOrd="0" destOrd="0" presId="urn:microsoft.com/office/officeart/2008/layout/VerticalCurvedList"/>
    <dgm:cxn modelId="{F491C4A2-AF82-4091-8E5A-729BEA56B8F6}" type="presParOf" srcId="{25D2F6B6-0901-4202-A50A-4BFF5974847F}" destId="{DAE29D1B-390C-49A5-805E-EF88C8508009}" srcOrd="11" destOrd="0" presId="urn:microsoft.com/office/officeart/2008/layout/VerticalCurvedList"/>
    <dgm:cxn modelId="{F659EABF-FB15-4B31-9E8D-548CD20230EF}" type="presParOf" srcId="{25D2F6B6-0901-4202-A50A-4BFF5974847F}" destId="{AA80C274-427B-4771-9E79-0CDF91BE053E}" srcOrd="12" destOrd="0" presId="urn:microsoft.com/office/officeart/2008/layout/VerticalCurvedList"/>
    <dgm:cxn modelId="{D8316D88-82AC-4DA6-A5AA-865BED0D3A82}" type="presParOf" srcId="{AA80C274-427B-4771-9E79-0CDF91BE053E}" destId="{342FF504-67FE-40E0-B1DD-BD8CFD2A7703}" srcOrd="0" destOrd="0" presId="urn:microsoft.com/office/officeart/2008/layout/VerticalCurvedList"/>
    <dgm:cxn modelId="{376C9F1B-F9D7-42DE-86D5-814C05308F3C}" type="presParOf" srcId="{25D2F6B6-0901-4202-A50A-4BFF5974847F}" destId="{461CD9F3-A26C-413D-9AC9-7492F4AEFC7C}" srcOrd="13" destOrd="0" presId="urn:microsoft.com/office/officeart/2008/layout/VerticalCurvedList"/>
    <dgm:cxn modelId="{99CAA1EF-2121-4C52-B9FD-D4F36436B782}" type="presParOf" srcId="{25D2F6B6-0901-4202-A50A-4BFF5974847F}" destId="{99EC61A6-B50E-481A-A334-D8C9CBC3CFC8}" srcOrd="14" destOrd="0" presId="urn:microsoft.com/office/officeart/2008/layout/VerticalCurvedList"/>
    <dgm:cxn modelId="{3155251F-97C6-419A-A46A-647E04BBE6D4}" type="presParOf" srcId="{99EC61A6-B50E-481A-A334-D8C9CBC3CFC8}" destId="{04BBC0A3-BF46-426A-8351-D9A9EB39FC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F8ADE2-1ED8-4C6C-B207-EC70A12D9F9F}"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2EC9FE9D-95FC-4BC4-8990-426DF0054EAB}">
      <dgm:prSet custT="1"/>
      <dgm:spPr/>
      <dgm:t>
        <a:bodyPr/>
        <a:lstStyle/>
        <a:p>
          <a:pPr rtl="0"/>
          <a:r>
            <a:rPr lang="en-US" sz="2400" dirty="0">
              <a:latin typeface="Arial" panose="020B0604020202020204" pitchFamily="34" charset="0"/>
              <a:cs typeface="Arial" panose="020B0604020202020204" pitchFamily="34" charset="0"/>
            </a:rPr>
            <a:t>Help projects advance with minimal impact to the environment</a:t>
          </a:r>
        </a:p>
      </dgm:t>
    </dgm:pt>
    <dgm:pt modelId="{FD5ED3DF-3E46-4B4E-873A-672E80DF56B9}" type="parTrans" cxnId="{4C394807-7578-4303-954D-54FA9C9E0749}">
      <dgm:prSet/>
      <dgm:spPr/>
      <dgm:t>
        <a:bodyPr/>
        <a:lstStyle/>
        <a:p>
          <a:endParaRPr lang="en-US" sz="2400">
            <a:latin typeface="Arial" panose="020B0604020202020204" pitchFamily="34" charset="0"/>
            <a:cs typeface="Arial" panose="020B0604020202020204" pitchFamily="34" charset="0"/>
          </a:endParaRPr>
        </a:p>
      </dgm:t>
    </dgm:pt>
    <dgm:pt modelId="{0D64DC88-35A9-41A6-83A9-636278771CA0}" type="sibTrans" cxnId="{4C394807-7578-4303-954D-54FA9C9E0749}">
      <dgm:prSet/>
      <dgm:spPr/>
      <dgm:t>
        <a:bodyPr/>
        <a:lstStyle/>
        <a:p>
          <a:endParaRPr lang="en-US" sz="2400">
            <a:latin typeface="Arial" panose="020B0604020202020204" pitchFamily="34" charset="0"/>
            <a:cs typeface="Arial" panose="020B0604020202020204" pitchFamily="34" charset="0"/>
          </a:endParaRPr>
        </a:p>
      </dgm:t>
    </dgm:pt>
    <dgm:pt modelId="{3DDE0612-868E-4ADE-BCBF-0576ED670AC7}">
      <dgm:prSet custT="1"/>
      <dgm:spPr/>
      <dgm:t>
        <a:bodyPr/>
        <a:lstStyle/>
        <a:p>
          <a:pPr rtl="0"/>
          <a:r>
            <a:rPr lang="en-US" sz="2400" dirty="0">
              <a:latin typeface="Arial" panose="020B0604020202020204" pitchFamily="34" charset="0"/>
              <a:cs typeface="Arial" panose="020B0604020202020204" pitchFamily="34" charset="0"/>
            </a:rPr>
            <a:t>Identify emissions impacts of projects and programs</a:t>
          </a:r>
        </a:p>
      </dgm:t>
    </dgm:pt>
    <dgm:pt modelId="{157E2649-EA4B-4BD4-B739-CF8E50499D32}" type="parTrans" cxnId="{0E192E27-6B5B-4149-9AA8-2FF9EA622B68}">
      <dgm:prSet/>
      <dgm:spPr/>
      <dgm:t>
        <a:bodyPr/>
        <a:lstStyle/>
        <a:p>
          <a:endParaRPr lang="en-US" sz="2400">
            <a:latin typeface="Arial" panose="020B0604020202020204" pitchFamily="34" charset="0"/>
            <a:cs typeface="Arial" panose="020B0604020202020204" pitchFamily="34" charset="0"/>
          </a:endParaRPr>
        </a:p>
      </dgm:t>
    </dgm:pt>
    <dgm:pt modelId="{CADDC123-1388-454C-BF7B-346DE220C334}" type="sibTrans" cxnId="{0E192E27-6B5B-4149-9AA8-2FF9EA622B68}">
      <dgm:prSet/>
      <dgm:spPr/>
      <dgm:t>
        <a:bodyPr/>
        <a:lstStyle/>
        <a:p>
          <a:endParaRPr lang="en-US" sz="2400">
            <a:latin typeface="Arial" panose="020B0604020202020204" pitchFamily="34" charset="0"/>
            <a:cs typeface="Arial" panose="020B0604020202020204" pitchFamily="34" charset="0"/>
          </a:endParaRPr>
        </a:p>
      </dgm:t>
    </dgm:pt>
    <dgm:pt modelId="{61F9CCDA-8379-4E90-83C6-3AB3EC190CAF}">
      <dgm:prSet custT="1"/>
      <dgm:spPr/>
      <dgm:t>
        <a:bodyPr/>
        <a:lstStyle/>
        <a:p>
          <a:pPr rtl="0"/>
          <a:r>
            <a:rPr lang="en-US" sz="2400" dirty="0">
              <a:latin typeface="Arial" panose="020B0604020202020204" pitchFamily="34" charset="0"/>
              <a:cs typeface="Arial" panose="020B0604020202020204" pitchFamily="34" charset="0"/>
            </a:rPr>
            <a:t>Reduce greenhouse gas emissions from the transportation system</a:t>
          </a:r>
        </a:p>
      </dgm:t>
    </dgm:pt>
    <dgm:pt modelId="{76666160-A7A1-4341-8D92-8776634E1568}" type="parTrans" cxnId="{A4FC484A-DE79-4F9B-8B8E-BE66D9BF9A04}">
      <dgm:prSet/>
      <dgm:spPr/>
      <dgm:t>
        <a:bodyPr/>
        <a:lstStyle/>
        <a:p>
          <a:endParaRPr lang="en-US" sz="2400">
            <a:latin typeface="Arial" panose="020B0604020202020204" pitchFamily="34" charset="0"/>
            <a:cs typeface="Arial" panose="020B0604020202020204" pitchFamily="34" charset="0"/>
          </a:endParaRPr>
        </a:p>
      </dgm:t>
    </dgm:pt>
    <dgm:pt modelId="{1D97BA37-3E90-42F4-A8D8-00A062501EC4}" type="sibTrans" cxnId="{A4FC484A-DE79-4F9B-8B8E-BE66D9BF9A04}">
      <dgm:prSet/>
      <dgm:spPr/>
      <dgm:t>
        <a:bodyPr/>
        <a:lstStyle/>
        <a:p>
          <a:endParaRPr lang="en-US" sz="2400">
            <a:latin typeface="Arial" panose="020B0604020202020204" pitchFamily="34" charset="0"/>
            <a:cs typeface="Arial" panose="020B0604020202020204" pitchFamily="34" charset="0"/>
          </a:endParaRPr>
        </a:p>
      </dgm:t>
    </dgm:pt>
    <dgm:pt modelId="{C629EB47-F8B6-48F1-AEAF-6CC06F797884}">
      <dgm:prSet custT="1"/>
      <dgm:spPr/>
      <dgm:t>
        <a:bodyPr/>
        <a:lstStyle/>
        <a:p>
          <a:pPr rtl="0"/>
          <a:r>
            <a:rPr lang="en-US" sz="2400" dirty="0">
              <a:latin typeface="Arial" panose="020B0604020202020204" pitchFamily="34" charset="0"/>
              <a:cs typeface="Arial" panose="020B0604020202020204" pitchFamily="34" charset="0"/>
            </a:rPr>
            <a:t>Expand non-single-occupancy vehicle modes</a:t>
          </a:r>
        </a:p>
      </dgm:t>
    </dgm:pt>
    <dgm:pt modelId="{5574BB03-2305-4100-AE75-5F30DF75F4AE}" type="parTrans" cxnId="{4B15CB26-949E-4517-8425-C8FE4F6296E2}">
      <dgm:prSet/>
      <dgm:spPr/>
      <dgm:t>
        <a:bodyPr/>
        <a:lstStyle/>
        <a:p>
          <a:endParaRPr lang="en-US" sz="2400">
            <a:latin typeface="Arial" panose="020B0604020202020204" pitchFamily="34" charset="0"/>
            <a:cs typeface="Arial" panose="020B0604020202020204" pitchFamily="34" charset="0"/>
          </a:endParaRPr>
        </a:p>
      </dgm:t>
    </dgm:pt>
    <dgm:pt modelId="{888168AB-A973-486D-B9A5-00227DB38E43}" type="sibTrans" cxnId="{4B15CB26-949E-4517-8425-C8FE4F6296E2}">
      <dgm:prSet/>
      <dgm:spPr/>
      <dgm:t>
        <a:bodyPr/>
        <a:lstStyle/>
        <a:p>
          <a:endParaRPr lang="en-US" sz="2400">
            <a:latin typeface="Arial" panose="020B0604020202020204" pitchFamily="34" charset="0"/>
            <a:cs typeface="Arial" panose="020B0604020202020204" pitchFamily="34" charset="0"/>
          </a:endParaRPr>
        </a:p>
      </dgm:t>
    </dgm:pt>
    <dgm:pt modelId="{D80D1DB9-1B3E-4CA2-888E-1F033F649FFA}">
      <dgm:prSet custT="1"/>
      <dgm:spPr/>
      <dgm:t>
        <a:bodyPr/>
        <a:lstStyle/>
        <a:p>
          <a:pPr rtl="0"/>
          <a:r>
            <a:rPr lang="en-US" sz="2400" dirty="0">
              <a:latin typeface="Arial" panose="020B0604020202020204" pitchFamily="34" charset="0"/>
              <a:cs typeface="Arial" panose="020B0604020202020204" pitchFamily="34" charset="0"/>
            </a:rPr>
            <a:t>Adapt infrastructure and right-of-way for extreme weather</a:t>
          </a:r>
        </a:p>
      </dgm:t>
    </dgm:pt>
    <dgm:pt modelId="{52276676-D171-4310-8C76-091A07EE3931}" type="parTrans" cxnId="{E3E7037F-CEEF-4A74-B431-533814EE0237}">
      <dgm:prSet/>
      <dgm:spPr/>
      <dgm:t>
        <a:bodyPr/>
        <a:lstStyle/>
        <a:p>
          <a:endParaRPr lang="en-US" sz="2400">
            <a:latin typeface="Arial" panose="020B0604020202020204" pitchFamily="34" charset="0"/>
            <a:cs typeface="Arial" panose="020B0604020202020204" pitchFamily="34" charset="0"/>
          </a:endParaRPr>
        </a:p>
      </dgm:t>
    </dgm:pt>
    <dgm:pt modelId="{597CEAF4-AADB-43EC-AEF4-7B50036ABD68}" type="sibTrans" cxnId="{E3E7037F-CEEF-4A74-B431-533814EE0237}">
      <dgm:prSet/>
      <dgm:spPr/>
      <dgm:t>
        <a:bodyPr/>
        <a:lstStyle/>
        <a:p>
          <a:endParaRPr lang="en-US" sz="2400">
            <a:latin typeface="Arial" panose="020B0604020202020204" pitchFamily="34" charset="0"/>
            <a:cs typeface="Arial" panose="020B0604020202020204" pitchFamily="34" charset="0"/>
          </a:endParaRPr>
        </a:p>
      </dgm:t>
    </dgm:pt>
    <dgm:pt modelId="{3A897C35-390D-4C0D-93FC-585CC40CF1A4}">
      <dgm:prSet custT="1"/>
      <dgm:spPr/>
      <dgm:t>
        <a:bodyPr/>
        <a:lstStyle/>
        <a:p>
          <a:pPr rtl="0"/>
          <a:r>
            <a:rPr lang="en-US" sz="2400" dirty="0">
              <a:latin typeface="Arial" panose="020B0604020202020204" pitchFamily="34" charset="0"/>
              <a:cs typeface="Arial" panose="020B0604020202020204" pitchFamily="34" charset="0"/>
            </a:rPr>
            <a:t>Manage impacts of extreme weather and climate change</a:t>
          </a:r>
        </a:p>
      </dgm:t>
    </dgm:pt>
    <dgm:pt modelId="{AA7C0DB1-3B94-49A6-A4B9-E93C6F152DEB}" type="parTrans" cxnId="{C07B8EFC-2835-4283-A247-5A3B11271752}">
      <dgm:prSet/>
      <dgm:spPr/>
      <dgm:t>
        <a:bodyPr/>
        <a:lstStyle/>
        <a:p>
          <a:endParaRPr lang="en-US" sz="2400">
            <a:latin typeface="Arial" panose="020B0604020202020204" pitchFamily="34" charset="0"/>
            <a:cs typeface="Arial" panose="020B0604020202020204" pitchFamily="34" charset="0"/>
          </a:endParaRPr>
        </a:p>
      </dgm:t>
    </dgm:pt>
    <dgm:pt modelId="{2481D8F4-ED05-43E9-94E7-68888F7C3D82}" type="sibTrans" cxnId="{C07B8EFC-2835-4283-A247-5A3B11271752}">
      <dgm:prSet/>
      <dgm:spPr/>
      <dgm:t>
        <a:bodyPr/>
        <a:lstStyle/>
        <a:p>
          <a:endParaRPr lang="en-US" sz="2400">
            <a:latin typeface="Arial" panose="020B0604020202020204" pitchFamily="34" charset="0"/>
            <a:cs typeface="Arial" panose="020B0604020202020204" pitchFamily="34" charset="0"/>
          </a:endParaRPr>
        </a:p>
      </dgm:t>
    </dgm:pt>
    <dgm:pt modelId="{E96F5EB2-AE4B-4031-91CB-D4905166D81B}">
      <dgm:prSet custT="1"/>
      <dgm:spPr/>
      <dgm:t>
        <a:bodyPr/>
        <a:lstStyle/>
        <a:p>
          <a:pPr rtl="0"/>
          <a:r>
            <a:rPr lang="en-US" sz="2400" dirty="0">
              <a:latin typeface="Arial" panose="020B0604020202020204" pitchFamily="34" charset="0"/>
              <a:cs typeface="Arial" panose="020B0604020202020204" pitchFamily="34" charset="0"/>
            </a:rPr>
            <a:t>Improve storm water management </a:t>
          </a:r>
        </a:p>
      </dgm:t>
    </dgm:pt>
    <dgm:pt modelId="{EC737FCF-180C-42F2-8F67-9016AE0A7F66}" type="parTrans" cxnId="{1F59E714-24FA-4CB9-BCC7-FBEE414BAA39}">
      <dgm:prSet/>
      <dgm:spPr/>
      <dgm:t>
        <a:bodyPr/>
        <a:lstStyle/>
        <a:p>
          <a:endParaRPr lang="en-US" sz="2400">
            <a:latin typeface="Arial" panose="020B0604020202020204" pitchFamily="34" charset="0"/>
            <a:cs typeface="Arial" panose="020B0604020202020204" pitchFamily="34" charset="0"/>
          </a:endParaRPr>
        </a:p>
      </dgm:t>
    </dgm:pt>
    <dgm:pt modelId="{8DA86B77-63A2-4601-A8A0-245D057C8EE8}" type="sibTrans" cxnId="{1F59E714-24FA-4CB9-BCC7-FBEE414BAA39}">
      <dgm:prSet/>
      <dgm:spPr/>
      <dgm:t>
        <a:bodyPr/>
        <a:lstStyle/>
        <a:p>
          <a:endParaRPr lang="en-US" sz="2400">
            <a:latin typeface="Arial" panose="020B0604020202020204" pitchFamily="34" charset="0"/>
            <a:cs typeface="Arial" panose="020B0604020202020204" pitchFamily="34" charset="0"/>
          </a:endParaRPr>
        </a:p>
      </dgm:t>
    </dgm:pt>
    <dgm:pt modelId="{3A91D144-D0C7-4D40-9A85-BF9304E0A4D1}">
      <dgm:prSet/>
      <dgm:spPr/>
      <dgm:t>
        <a:bodyPr/>
        <a:lstStyle/>
        <a:p>
          <a:endParaRPr lang="en-US" sz="2400">
            <a:latin typeface="Arial" panose="020B0604020202020204" pitchFamily="34" charset="0"/>
            <a:cs typeface="Arial" panose="020B0604020202020204" pitchFamily="34" charset="0"/>
          </a:endParaRPr>
        </a:p>
      </dgm:t>
    </dgm:pt>
    <dgm:pt modelId="{DBD7D301-F3D9-4031-9B53-B3D194F4EC02}" type="parTrans" cxnId="{3F0B633D-45C0-4571-ABC5-F1548546E2C3}">
      <dgm:prSet/>
      <dgm:spPr/>
      <dgm:t>
        <a:bodyPr/>
        <a:lstStyle/>
        <a:p>
          <a:endParaRPr lang="en-US" sz="2400">
            <a:latin typeface="Arial" panose="020B0604020202020204" pitchFamily="34" charset="0"/>
            <a:cs typeface="Arial" panose="020B0604020202020204" pitchFamily="34" charset="0"/>
          </a:endParaRPr>
        </a:p>
      </dgm:t>
    </dgm:pt>
    <dgm:pt modelId="{6386E18A-102E-4E1A-A0DC-6BF5A1A5FD94}" type="sibTrans" cxnId="{3F0B633D-45C0-4571-ABC5-F1548546E2C3}">
      <dgm:prSet/>
      <dgm:spPr/>
      <dgm:t>
        <a:bodyPr/>
        <a:lstStyle/>
        <a:p>
          <a:endParaRPr lang="en-US" sz="2400">
            <a:latin typeface="Arial" panose="020B0604020202020204" pitchFamily="34" charset="0"/>
            <a:cs typeface="Arial" panose="020B0604020202020204" pitchFamily="34" charset="0"/>
          </a:endParaRPr>
        </a:p>
      </dgm:t>
    </dgm:pt>
    <dgm:pt modelId="{3317BBBB-64B2-43C6-9458-58C6BDE044A7}" type="pres">
      <dgm:prSet presAssocID="{CFF8ADE2-1ED8-4C6C-B207-EC70A12D9F9F}" presName="Name0" presStyleCnt="0">
        <dgm:presLayoutVars>
          <dgm:chMax val="7"/>
          <dgm:chPref val="7"/>
          <dgm:dir/>
        </dgm:presLayoutVars>
      </dgm:prSet>
      <dgm:spPr/>
    </dgm:pt>
    <dgm:pt modelId="{52C15910-138D-4AC7-B810-C4DA64C8785D}" type="pres">
      <dgm:prSet presAssocID="{CFF8ADE2-1ED8-4C6C-B207-EC70A12D9F9F}" presName="Name1" presStyleCnt="0"/>
      <dgm:spPr/>
    </dgm:pt>
    <dgm:pt modelId="{3089E01E-8484-49F8-87B8-A31FB14407F9}" type="pres">
      <dgm:prSet presAssocID="{CFF8ADE2-1ED8-4C6C-B207-EC70A12D9F9F}" presName="cycle" presStyleCnt="0"/>
      <dgm:spPr/>
    </dgm:pt>
    <dgm:pt modelId="{BEF7DC6C-6C3B-4171-8601-D055F970394F}" type="pres">
      <dgm:prSet presAssocID="{CFF8ADE2-1ED8-4C6C-B207-EC70A12D9F9F}" presName="srcNode" presStyleLbl="node1" presStyleIdx="0" presStyleCnt="7"/>
      <dgm:spPr/>
    </dgm:pt>
    <dgm:pt modelId="{F2353BC6-A2BF-4F2C-B9A2-3D4611222EB2}" type="pres">
      <dgm:prSet presAssocID="{CFF8ADE2-1ED8-4C6C-B207-EC70A12D9F9F}" presName="conn" presStyleLbl="parChTrans1D2" presStyleIdx="0" presStyleCnt="1"/>
      <dgm:spPr/>
    </dgm:pt>
    <dgm:pt modelId="{35F04813-9074-4361-AB67-D5BCFBF96D73}" type="pres">
      <dgm:prSet presAssocID="{CFF8ADE2-1ED8-4C6C-B207-EC70A12D9F9F}" presName="extraNode" presStyleLbl="node1" presStyleIdx="0" presStyleCnt="7"/>
      <dgm:spPr/>
    </dgm:pt>
    <dgm:pt modelId="{C99AFDEE-8E64-4210-8CDF-EF2FDD5A003F}" type="pres">
      <dgm:prSet presAssocID="{CFF8ADE2-1ED8-4C6C-B207-EC70A12D9F9F}" presName="dstNode" presStyleLbl="node1" presStyleIdx="0" presStyleCnt="7"/>
      <dgm:spPr/>
    </dgm:pt>
    <dgm:pt modelId="{0506421C-89C8-4ABF-903E-105F816A443A}" type="pres">
      <dgm:prSet presAssocID="{2EC9FE9D-95FC-4BC4-8990-426DF0054EAB}" presName="text_1" presStyleLbl="node1" presStyleIdx="0" presStyleCnt="7">
        <dgm:presLayoutVars>
          <dgm:bulletEnabled val="1"/>
        </dgm:presLayoutVars>
      </dgm:prSet>
      <dgm:spPr/>
    </dgm:pt>
    <dgm:pt modelId="{5A22EEE6-E4B1-4640-898A-675275A46B86}" type="pres">
      <dgm:prSet presAssocID="{2EC9FE9D-95FC-4BC4-8990-426DF0054EAB}" presName="accent_1" presStyleCnt="0"/>
      <dgm:spPr/>
    </dgm:pt>
    <dgm:pt modelId="{7C2025DD-7CE3-49FA-B7FB-196AED3B4E9C}" type="pres">
      <dgm:prSet presAssocID="{2EC9FE9D-95FC-4BC4-8990-426DF0054EAB}" presName="accentRepeatNode" presStyleLbl="solidFgAcc1" presStyleIdx="0" presStyleCnt="7"/>
      <dgm:spPr/>
    </dgm:pt>
    <dgm:pt modelId="{6C405639-888F-40DC-ABED-BEA1E3912280}" type="pres">
      <dgm:prSet presAssocID="{3DDE0612-868E-4ADE-BCBF-0576ED670AC7}" presName="text_2" presStyleLbl="node1" presStyleIdx="1" presStyleCnt="7">
        <dgm:presLayoutVars>
          <dgm:bulletEnabled val="1"/>
        </dgm:presLayoutVars>
      </dgm:prSet>
      <dgm:spPr/>
    </dgm:pt>
    <dgm:pt modelId="{4301FCA2-0F5B-4B5F-905E-7E6ED5AA46BC}" type="pres">
      <dgm:prSet presAssocID="{3DDE0612-868E-4ADE-BCBF-0576ED670AC7}" presName="accent_2" presStyleCnt="0"/>
      <dgm:spPr/>
    </dgm:pt>
    <dgm:pt modelId="{16DDDEAE-A4C3-42E6-893C-576D07EEBA50}" type="pres">
      <dgm:prSet presAssocID="{3DDE0612-868E-4ADE-BCBF-0576ED670AC7}" presName="accentRepeatNode" presStyleLbl="solidFgAcc1" presStyleIdx="1" presStyleCnt="7"/>
      <dgm:spPr/>
    </dgm:pt>
    <dgm:pt modelId="{E9CA5EB6-D693-4756-8DF7-9537276A6901}" type="pres">
      <dgm:prSet presAssocID="{61F9CCDA-8379-4E90-83C6-3AB3EC190CAF}" presName="text_3" presStyleLbl="node1" presStyleIdx="2" presStyleCnt="7">
        <dgm:presLayoutVars>
          <dgm:bulletEnabled val="1"/>
        </dgm:presLayoutVars>
      </dgm:prSet>
      <dgm:spPr/>
    </dgm:pt>
    <dgm:pt modelId="{05029483-A7D3-47B4-9022-19FC7F175C13}" type="pres">
      <dgm:prSet presAssocID="{61F9CCDA-8379-4E90-83C6-3AB3EC190CAF}" presName="accent_3" presStyleCnt="0"/>
      <dgm:spPr/>
    </dgm:pt>
    <dgm:pt modelId="{346D6F73-DA8A-442B-8C41-2D4E6258A80A}" type="pres">
      <dgm:prSet presAssocID="{61F9CCDA-8379-4E90-83C6-3AB3EC190CAF}" presName="accentRepeatNode" presStyleLbl="solidFgAcc1" presStyleIdx="2" presStyleCnt="7"/>
      <dgm:spPr/>
    </dgm:pt>
    <dgm:pt modelId="{8A85F38E-D33D-42BA-AA2B-BE20FC574D1B}" type="pres">
      <dgm:prSet presAssocID="{C629EB47-F8B6-48F1-AEAF-6CC06F797884}" presName="text_4" presStyleLbl="node1" presStyleIdx="3" presStyleCnt="7">
        <dgm:presLayoutVars>
          <dgm:bulletEnabled val="1"/>
        </dgm:presLayoutVars>
      </dgm:prSet>
      <dgm:spPr/>
    </dgm:pt>
    <dgm:pt modelId="{A9867B27-3525-4AAD-8351-857C42709601}" type="pres">
      <dgm:prSet presAssocID="{C629EB47-F8B6-48F1-AEAF-6CC06F797884}" presName="accent_4" presStyleCnt="0"/>
      <dgm:spPr/>
    </dgm:pt>
    <dgm:pt modelId="{99E78EFA-A654-4FD2-81D6-F41EBCB058C7}" type="pres">
      <dgm:prSet presAssocID="{C629EB47-F8B6-48F1-AEAF-6CC06F797884}" presName="accentRepeatNode" presStyleLbl="solidFgAcc1" presStyleIdx="3" presStyleCnt="7"/>
      <dgm:spPr/>
    </dgm:pt>
    <dgm:pt modelId="{C2B4151A-FFBA-43A5-A8C3-D45BB3BBA460}" type="pres">
      <dgm:prSet presAssocID="{D80D1DB9-1B3E-4CA2-888E-1F033F649FFA}" presName="text_5" presStyleLbl="node1" presStyleIdx="4" presStyleCnt="7">
        <dgm:presLayoutVars>
          <dgm:bulletEnabled val="1"/>
        </dgm:presLayoutVars>
      </dgm:prSet>
      <dgm:spPr/>
    </dgm:pt>
    <dgm:pt modelId="{9D6B346A-CABC-4F3E-B38B-48653D9DA6BF}" type="pres">
      <dgm:prSet presAssocID="{D80D1DB9-1B3E-4CA2-888E-1F033F649FFA}" presName="accent_5" presStyleCnt="0"/>
      <dgm:spPr/>
    </dgm:pt>
    <dgm:pt modelId="{74D93349-3650-4445-852F-0214CDF90AD7}" type="pres">
      <dgm:prSet presAssocID="{D80D1DB9-1B3E-4CA2-888E-1F033F649FFA}" presName="accentRepeatNode" presStyleLbl="solidFgAcc1" presStyleIdx="4" presStyleCnt="7"/>
      <dgm:spPr/>
    </dgm:pt>
    <dgm:pt modelId="{475F4033-91B0-47D5-9735-5648C5F6F0F0}" type="pres">
      <dgm:prSet presAssocID="{3A897C35-390D-4C0D-93FC-585CC40CF1A4}" presName="text_6" presStyleLbl="node1" presStyleIdx="5" presStyleCnt="7">
        <dgm:presLayoutVars>
          <dgm:bulletEnabled val="1"/>
        </dgm:presLayoutVars>
      </dgm:prSet>
      <dgm:spPr/>
    </dgm:pt>
    <dgm:pt modelId="{5C61138F-4312-448C-BA79-CA72274CAD46}" type="pres">
      <dgm:prSet presAssocID="{3A897C35-390D-4C0D-93FC-585CC40CF1A4}" presName="accent_6" presStyleCnt="0"/>
      <dgm:spPr/>
    </dgm:pt>
    <dgm:pt modelId="{DF8C76C3-AD45-47AB-A61B-2EACD392A218}" type="pres">
      <dgm:prSet presAssocID="{3A897C35-390D-4C0D-93FC-585CC40CF1A4}" presName="accentRepeatNode" presStyleLbl="solidFgAcc1" presStyleIdx="5" presStyleCnt="7"/>
      <dgm:spPr/>
    </dgm:pt>
    <dgm:pt modelId="{34854E24-E68B-4FE0-82A6-9779C8F7A86A}" type="pres">
      <dgm:prSet presAssocID="{E96F5EB2-AE4B-4031-91CB-D4905166D81B}" presName="text_7" presStyleLbl="node1" presStyleIdx="6" presStyleCnt="7">
        <dgm:presLayoutVars>
          <dgm:bulletEnabled val="1"/>
        </dgm:presLayoutVars>
      </dgm:prSet>
      <dgm:spPr/>
    </dgm:pt>
    <dgm:pt modelId="{FA8E19C6-6CCE-4E48-A50B-8767BE717119}" type="pres">
      <dgm:prSet presAssocID="{E96F5EB2-AE4B-4031-91CB-D4905166D81B}" presName="accent_7" presStyleCnt="0"/>
      <dgm:spPr/>
    </dgm:pt>
    <dgm:pt modelId="{DDFF4E1F-EE2C-4DD7-88B0-8175180D451C}" type="pres">
      <dgm:prSet presAssocID="{E96F5EB2-AE4B-4031-91CB-D4905166D81B}" presName="accentRepeatNode" presStyleLbl="solidFgAcc1" presStyleIdx="6" presStyleCnt="7"/>
      <dgm:spPr/>
    </dgm:pt>
  </dgm:ptLst>
  <dgm:cxnLst>
    <dgm:cxn modelId="{4C394807-7578-4303-954D-54FA9C9E0749}" srcId="{CFF8ADE2-1ED8-4C6C-B207-EC70A12D9F9F}" destId="{2EC9FE9D-95FC-4BC4-8990-426DF0054EAB}" srcOrd="0" destOrd="0" parTransId="{FD5ED3DF-3E46-4B4E-873A-672E80DF56B9}" sibTransId="{0D64DC88-35A9-41A6-83A9-636278771CA0}"/>
    <dgm:cxn modelId="{1F59E714-24FA-4CB9-BCC7-FBEE414BAA39}" srcId="{CFF8ADE2-1ED8-4C6C-B207-EC70A12D9F9F}" destId="{E96F5EB2-AE4B-4031-91CB-D4905166D81B}" srcOrd="6" destOrd="0" parTransId="{EC737FCF-180C-42F2-8F67-9016AE0A7F66}" sibTransId="{8DA86B77-63A2-4601-A8A0-245D057C8EE8}"/>
    <dgm:cxn modelId="{6FE6AF1E-1C44-4015-AD79-B7678046D38D}" type="presOf" srcId="{D80D1DB9-1B3E-4CA2-888E-1F033F649FFA}" destId="{C2B4151A-FFBA-43A5-A8C3-D45BB3BBA460}" srcOrd="0" destOrd="0" presId="urn:microsoft.com/office/officeart/2008/layout/VerticalCurvedList"/>
    <dgm:cxn modelId="{4B15CB26-949E-4517-8425-C8FE4F6296E2}" srcId="{CFF8ADE2-1ED8-4C6C-B207-EC70A12D9F9F}" destId="{C629EB47-F8B6-48F1-AEAF-6CC06F797884}" srcOrd="3" destOrd="0" parTransId="{5574BB03-2305-4100-AE75-5F30DF75F4AE}" sibTransId="{888168AB-A973-486D-B9A5-00227DB38E43}"/>
    <dgm:cxn modelId="{0E192E27-6B5B-4149-9AA8-2FF9EA622B68}" srcId="{CFF8ADE2-1ED8-4C6C-B207-EC70A12D9F9F}" destId="{3DDE0612-868E-4ADE-BCBF-0576ED670AC7}" srcOrd="1" destOrd="0" parTransId="{157E2649-EA4B-4BD4-B739-CF8E50499D32}" sibTransId="{CADDC123-1388-454C-BF7B-346DE220C334}"/>
    <dgm:cxn modelId="{1B605733-5D01-4390-82CE-55E91599753A}" type="presOf" srcId="{E96F5EB2-AE4B-4031-91CB-D4905166D81B}" destId="{34854E24-E68B-4FE0-82A6-9779C8F7A86A}" srcOrd="0" destOrd="0" presId="urn:microsoft.com/office/officeart/2008/layout/VerticalCurvedList"/>
    <dgm:cxn modelId="{E6A90835-91EF-45D6-A07C-594961A5961D}" type="presOf" srcId="{0D64DC88-35A9-41A6-83A9-636278771CA0}" destId="{F2353BC6-A2BF-4F2C-B9A2-3D4611222EB2}" srcOrd="0" destOrd="0" presId="urn:microsoft.com/office/officeart/2008/layout/VerticalCurvedList"/>
    <dgm:cxn modelId="{3F0B633D-45C0-4571-ABC5-F1548546E2C3}" srcId="{CFF8ADE2-1ED8-4C6C-B207-EC70A12D9F9F}" destId="{3A91D144-D0C7-4D40-9A85-BF9304E0A4D1}" srcOrd="7" destOrd="0" parTransId="{DBD7D301-F3D9-4031-9B53-B3D194F4EC02}" sibTransId="{6386E18A-102E-4E1A-A0DC-6BF5A1A5FD94}"/>
    <dgm:cxn modelId="{F2C3883D-CE6F-4DC8-BF28-9AFD0CB0CAD0}" type="presOf" srcId="{2EC9FE9D-95FC-4BC4-8990-426DF0054EAB}" destId="{0506421C-89C8-4ABF-903E-105F816A443A}" srcOrd="0" destOrd="0" presId="urn:microsoft.com/office/officeart/2008/layout/VerticalCurvedList"/>
    <dgm:cxn modelId="{D2733C63-DC50-46BF-876A-6FF374ADE58A}" type="presOf" srcId="{CFF8ADE2-1ED8-4C6C-B207-EC70A12D9F9F}" destId="{3317BBBB-64B2-43C6-9458-58C6BDE044A7}" srcOrd="0" destOrd="0" presId="urn:microsoft.com/office/officeart/2008/layout/VerticalCurvedList"/>
    <dgm:cxn modelId="{A4FC484A-DE79-4F9B-8B8E-BE66D9BF9A04}" srcId="{CFF8ADE2-1ED8-4C6C-B207-EC70A12D9F9F}" destId="{61F9CCDA-8379-4E90-83C6-3AB3EC190CAF}" srcOrd="2" destOrd="0" parTransId="{76666160-A7A1-4341-8D92-8776634E1568}" sibTransId="{1D97BA37-3E90-42F4-A8D8-00A062501EC4}"/>
    <dgm:cxn modelId="{E3E7037F-CEEF-4A74-B431-533814EE0237}" srcId="{CFF8ADE2-1ED8-4C6C-B207-EC70A12D9F9F}" destId="{D80D1DB9-1B3E-4CA2-888E-1F033F649FFA}" srcOrd="4" destOrd="0" parTransId="{52276676-D171-4310-8C76-091A07EE3931}" sibTransId="{597CEAF4-AADB-43EC-AEF4-7B50036ABD68}"/>
    <dgm:cxn modelId="{2809D183-FCA1-4755-9799-92A2A34D7CF7}" type="presOf" srcId="{3DDE0612-868E-4ADE-BCBF-0576ED670AC7}" destId="{6C405639-888F-40DC-ABED-BEA1E3912280}" srcOrd="0" destOrd="0" presId="urn:microsoft.com/office/officeart/2008/layout/VerticalCurvedList"/>
    <dgm:cxn modelId="{3D350D93-A8B0-4351-912B-06265BF1CC51}" type="presOf" srcId="{C629EB47-F8B6-48F1-AEAF-6CC06F797884}" destId="{8A85F38E-D33D-42BA-AA2B-BE20FC574D1B}" srcOrd="0" destOrd="0" presId="urn:microsoft.com/office/officeart/2008/layout/VerticalCurvedList"/>
    <dgm:cxn modelId="{CA377FCA-0C25-42B9-9962-3A4E90F2A523}" type="presOf" srcId="{61F9CCDA-8379-4E90-83C6-3AB3EC190CAF}" destId="{E9CA5EB6-D693-4756-8DF7-9537276A6901}" srcOrd="0" destOrd="0" presId="urn:microsoft.com/office/officeart/2008/layout/VerticalCurvedList"/>
    <dgm:cxn modelId="{5CC591CF-36D1-46A6-9025-782B9F931B79}" type="presOf" srcId="{3A897C35-390D-4C0D-93FC-585CC40CF1A4}" destId="{475F4033-91B0-47D5-9735-5648C5F6F0F0}" srcOrd="0" destOrd="0" presId="urn:microsoft.com/office/officeart/2008/layout/VerticalCurvedList"/>
    <dgm:cxn modelId="{C07B8EFC-2835-4283-A247-5A3B11271752}" srcId="{CFF8ADE2-1ED8-4C6C-B207-EC70A12D9F9F}" destId="{3A897C35-390D-4C0D-93FC-585CC40CF1A4}" srcOrd="5" destOrd="0" parTransId="{AA7C0DB1-3B94-49A6-A4B9-E93C6F152DEB}" sibTransId="{2481D8F4-ED05-43E9-94E7-68888F7C3D82}"/>
    <dgm:cxn modelId="{2E87BE4B-7679-4227-96E5-A03FBD9212A1}" type="presParOf" srcId="{3317BBBB-64B2-43C6-9458-58C6BDE044A7}" destId="{52C15910-138D-4AC7-B810-C4DA64C8785D}" srcOrd="0" destOrd="0" presId="urn:microsoft.com/office/officeart/2008/layout/VerticalCurvedList"/>
    <dgm:cxn modelId="{74E1C86F-4063-481C-80DC-27A7E94A5538}" type="presParOf" srcId="{52C15910-138D-4AC7-B810-C4DA64C8785D}" destId="{3089E01E-8484-49F8-87B8-A31FB14407F9}" srcOrd="0" destOrd="0" presId="urn:microsoft.com/office/officeart/2008/layout/VerticalCurvedList"/>
    <dgm:cxn modelId="{08C8ABFC-8E44-4C3D-B790-329BC1AFB895}" type="presParOf" srcId="{3089E01E-8484-49F8-87B8-A31FB14407F9}" destId="{BEF7DC6C-6C3B-4171-8601-D055F970394F}" srcOrd="0" destOrd="0" presId="urn:microsoft.com/office/officeart/2008/layout/VerticalCurvedList"/>
    <dgm:cxn modelId="{A9DB64F2-F23A-4DB8-BD4D-120D6B2350FC}" type="presParOf" srcId="{3089E01E-8484-49F8-87B8-A31FB14407F9}" destId="{F2353BC6-A2BF-4F2C-B9A2-3D4611222EB2}" srcOrd="1" destOrd="0" presId="urn:microsoft.com/office/officeart/2008/layout/VerticalCurvedList"/>
    <dgm:cxn modelId="{205F1722-ED58-47EE-A518-44E61E2CC64A}" type="presParOf" srcId="{3089E01E-8484-49F8-87B8-A31FB14407F9}" destId="{35F04813-9074-4361-AB67-D5BCFBF96D73}" srcOrd="2" destOrd="0" presId="urn:microsoft.com/office/officeart/2008/layout/VerticalCurvedList"/>
    <dgm:cxn modelId="{4CD55B56-8F58-4418-8538-3D539F7865DC}" type="presParOf" srcId="{3089E01E-8484-49F8-87B8-A31FB14407F9}" destId="{C99AFDEE-8E64-4210-8CDF-EF2FDD5A003F}" srcOrd="3" destOrd="0" presId="urn:microsoft.com/office/officeart/2008/layout/VerticalCurvedList"/>
    <dgm:cxn modelId="{265520C1-A54F-4CCF-BDB4-35BBA1142307}" type="presParOf" srcId="{52C15910-138D-4AC7-B810-C4DA64C8785D}" destId="{0506421C-89C8-4ABF-903E-105F816A443A}" srcOrd="1" destOrd="0" presId="urn:microsoft.com/office/officeart/2008/layout/VerticalCurvedList"/>
    <dgm:cxn modelId="{1D76F69D-C9D0-4EBF-A864-4A7DFF91F306}" type="presParOf" srcId="{52C15910-138D-4AC7-B810-C4DA64C8785D}" destId="{5A22EEE6-E4B1-4640-898A-675275A46B86}" srcOrd="2" destOrd="0" presId="urn:microsoft.com/office/officeart/2008/layout/VerticalCurvedList"/>
    <dgm:cxn modelId="{A0A41D15-9B11-4CA4-90EC-CC4BE460E5EB}" type="presParOf" srcId="{5A22EEE6-E4B1-4640-898A-675275A46B86}" destId="{7C2025DD-7CE3-49FA-B7FB-196AED3B4E9C}" srcOrd="0" destOrd="0" presId="urn:microsoft.com/office/officeart/2008/layout/VerticalCurvedList"/>
    <dgm:cxn modelId="{175DD400-96DD-4AD0-8012-7D28EB69FE81}" type="presParOf" srcId="{52C15910-138D-4AC7-B810-C4DA64C8785D}" destId="{6C405639-888F-40DC-ABED-BEA1E3912280}" srcOrd="3" destOrd="0" presId="urn:microsoft.com/office/officeart/2008/layout/VerticalCurvedList"/>
    <dgm:cxn modelId="{EF84E149-384D-4073-A54C-578EFD901EEC}" type="presParOf" srcId="{52C15910-138D-4AC7-B810-C4DA64C8785D}" destId="{4301FCA2-0F5B-4B5F-905E-7E6ED5AA46BC}" srcOrd="4" destOrd="0" presId="urn:microsoft.com/office/officeart/2008/layout/VerticalCurvedList"/>
    <dgm:cxn modelId="{83F6CA93-7DF1-4B24-8477-141DCF6C6792}" type="presParOf" srcId="{4301FCA2-0F5B-4B5F-905E-7E6ED5AA46BC}" destId="{16DDDEAE-A4C3-42E6-893C-576D07EEBA50}" srcOrd="0" destOrd="0" presId="urn:microsoft.com/office/officeart/2008/layout/VerticalCurvedList"/>
    <dgm:cxn modelId="{F803CB57-78A6-4294-9A40-2BE9F320F9D9}" type="presParOf" srcId="{52C15910-138D-4AC7-B810-C4DA64C8785D}" destId="{E9CA5EB6-D693-4756-8DF7-9537276A6901}" srcOrd="5" destOrd="0" presId="urn:microsoft.com/office/officeart/2008/layout/VerticalCurvedList"/>
    <dgm:cxn modelId="{1710641B-3664-4B8C-B70A-EE4DDD69D3AB}" type="presParOf" srcId="{52C15910-138D-4AC7-B810-C4DA64C8785D}" destId="{05029483-A7D3-47B4-9022-19FC7F175C13}" srcOrd="6" destOrd="0" presId="urn:microsoft.com/office/officeart/2008/layout/VerticalCurvedList"/>
    <dgm:cxn modelId="{E34DD416-40C6-4DDF-A9AD-1133A14E635C}" type="presParOf" srcId="{05029483-A7D3-47B4-9022-19FC7F175C13}" destId="{346D6F73-DA8A-442B-8C41-2D4E6258A80A}" srcOrd="0" destOrd="0" presId="urn:microsoft.com/office/officeart/2008/layout/VerticalCurvedList"/>
    <dgm:cxn modelId="{11B453DF-165F-4FCE-B3C6-B5AB955032C5}" type="presParOf" srcId="{52C15910-138D-4AC7-B810-C4DA64C8785D}" destId="{8A85F38E-D33D-42BA-AA2B-BE20FC574D1B}" srcOrd="7" destOrd="0" presId="urn:microsoft.com/office/officeart/2008/layout/VerticalCurvedList"/>
    <dgm:cxn modelId="{5072F27F-39FF-4384-A7AC-E93DAC9F3F36}" type="presParOf" srcId="{52C15910-138D-4AC7-B810-C4DA64C8785D}" destId="{A9867B27-3525-4AAD-8351-857C42709601}" srcOrd="8" destOrd="0" presId="urn:microsoft.com/office/officeart/2008/layout/VerticalCurvedList"/>
    <dgm:cxn modelId="{1B3D1577-73BD-4591-95E6-24EB35F91B70}" type="presParOf" srcId="{A9867B27-3525-4AAD-8351-857C42709601}" destId="{99E78EFA-A654-4FD2-81D6-F41EBCB058C7}" srcOrd="0" destOrd="0" presId="urn:microsoft.com/office/officeart/2008/layout/VerticalCurvedList"/>
    <dgm:cxn modelId="{1754386A-9AF1-491B-8248-A67EE92243F3}" type="presParOf" srcId="{52C15910-138D-4AC7-B810-C4DA64C8785D}" destId="{C2B4151A-FFBA-43A5-A8C3-D45BB3BBA460}" srcOrd="9" destOrd="0" presId="urn:microsoft.com/office/officeart/2008/layout/VerticalCurvedList"/>
    <dgm:cxn modelId="{557BDEE5-A2B6-4988-BB32-E20AD7EA138E}" type="presParOf" srcId="{52C15910-138D-4AC7-B810-C4DA64C8785D}" destId="{9D6B346A-CABC-4F3E-B38B-48653D9DA6BF}" srcOrd="10" destOrd="0" presId="urn:microsoft.com/office/officeart/2008/layout/VerticalCurvedList"/>
    <dgm:cxn modelId="{47B4A484-0FA2-41AA-B80E-7761B88A7007}" type="presParOf" srcId="{9D6B346A-CABC-4F3E-B38B-48653D9DA6BF}" destId="{74D93349-3650-4445-852F-0214CDF90AD7}" srcOrd="0" destOrd="0" presId="urn:microsoft.com/office/officeart/2008/layout/VerticalCurvedList"/>
    <dgm:cxn modelId="{953B015B-05ED-45D6-82E1-2C9497DB86B9}" type="presParOf" srcId="{52C15910-138D-4AC7-B810-C4DA64C8785D}" destId="{475F4033-91B0-47D5-9735-5648C5F6F0F0}" srcOrd="11" destOrd="0" presId="urn:microsoft.com/office/officeart/2008/layout/VerticalCurvedList"/>
    <dgm:cxn modelId="{90A59B4C-FE9A-43AC-9BC2-A6594AF0E2E9}" type="presParOf" srcId="{52C15910-138D-4AC7-B810-C4DA64C8785D}" destId="{5C61138F-4312-448C-BA79-CA72274CAD46}" srcOrd="12" destOrd="0" presId="urn:microsoft.com/office/officeart/2008/layout/VerticalCurvedList"/>
    <dgm:cxn modelId="{969AED9E-61B4-40E8-B661-BD3D9B99FD45}" type="presParOf" srcId="{5C61138F-4312-448C-BA79-CA72274CAD46}" destId="{DF8C76C3-AD45-47AB-A61B-2EACD392A218}" srcOrd="0" destOrd="0" presId="urn:microsoft.com/office/officeart/2008/layout/VerticalCurvedList"/>
    <dgm:cxn modelId="{A0559712-F67D-40DC-B311-9B6C0064891D}" type="presParOf" srcId="{52C15910-138D-4AC7-B810-C4DA64C8785D}" destId="{34854E24-E68B-4FE0-82A6-9779C8F7A86A}" srcOrd="13" destOrd="0" presId="urn:microsoft.com/office/officeart/2008/layout/VerticalCurvedList"/>
    <dgm:cxn modelId="{53E87E23-68E1-4249-9B3D-B378FE4FAF98}" type="presParOf" srcId="{52C15910-138D-4AC7-B810-C4DA64C8785D}" destId="{FA8E19C6-6CCE-4E48-A50B-8767BE717119}" srcOrd="14" destOrd="0" presId="urn:microsoft.com/office/officeart/2008/layout/VerticalCurvedList"/>
    <dgm:cxn modelId="{CA037D5F-2709-4CD1-AA7F-E186699A8673}" type="presParOf" srcId="{FA8E19C6-6CCE-4E48-A50B-8767BE717119}" destId="{DDFF4E1F-EE2C-4DD7-88B0-8175180D45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71AC-E80A-477F-8636-0A2E49BEBDC1}">
      <dsp:nvSpPr>
        <dsp:cNvPr id="0" name=""/>
        <dsp:cNvSpPr/>
      </dsp:nvSpPr>
      <dsp:spPr>
        <a:xfrm>
          <a:off x="0" y="0"/>
          <a:ext cx="10369550" cy="973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Bring together TSMO and environmental leaders at your agency to identify areas of common interest and mutual objectives</a:t>
          </a:r>
        </a:p>
      </dsp:txBody>
      <dsp:txXfrm>
        <a:off x="47519" y="47519"/>
        <a:ext cx="10274512" cy="878402"/>
      </dsp:txXfrm>
    </dsp:sp>
    <dsp:sp modelId="{766EA7C2-42D7-496F-BEE5-2204A17FC97B}">
      <dsp:nvSpPr>
        <dsp:cNvPr id="0" name=""/>
        <dsp:cNvSpPr/>
      </dsp:nvSpPr>
      <dsp:spPr>
        <a:xfrm>
          <a:off x="0" y="1075094"/>
          <a:ext cx="10369550" cy="973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Learn how TSMO strategies already support environmental goals</a:t>
          </a:r>
        </a:p>
      </dsp:txBody>
      <dsp:txXfrm>
        <a:off x="47519" y="1122613"/>
        <a:ext cx="10274512" cy="878402"/>
      </dsp:txXfrm>
    </dsp:sp>
    <dsp:sp modelId="{37DB558F-CE4E-4385-9903-BA7BBEDE5436}">
      <dsp:nvSpPr>
        <dsp:cNvPr id="0" name=""/>
        <dsp:cNvSpPr/>
      </dsp:nvSpPr>
      <dsp:spPr>
        <a:xfrm>
          <a:off x="0" y="2198294"/>
          <a:ext cx="10369550" cy="973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Discuss where TSMO can make an even greater impact on environmental goals</a:t>
          </a:r>
        </a:p>
      </dsp:txBody>
      <dsp:txXfrm>
        <a:off x="47519" y="2245813"/>
        <a:ext cx="10274512" cy="878402"/>
      </dsp:txXfrm>
    </dsp:sp>
    <dsp:sp modelId="{755DDF4F-5AB4-49F9-9CC2-436D8A702EB7}">
      <dsp:nvSpPr>
        <dsp:cNvPr id="0" name=""/>
        <dsp:cNvSpPr/>
      </dsp:nvSpPr>
      <dsp:spPr>
        <a:xfrm>
          <a:off x="0" y="3321494"/>
          <a:ext cx="10369550" cy="973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Begin joint initiatives to improve operations </a:t>
          </a:r>
          <a:r>
            <a:rPr lang="en-US" sz="2400" b="1" u="none" kern="1200" dirty="0">
              <a:latin typeface="Arial" panose="020B0604020202020204" pitchFamily="34" charset="0"/>
              <a:cs typeface="Arial" panose="020B0604020202020204" pitchFamily="34" charset="0"/>
            </a:rPr>
            <a:t>and</a:t>
          </a:r>
          <a:r>
            <a:rPr lang="en-US" sz="2400" kern="1200" dirty="0">
              <a:latin typeface="Arial" panose="020B0604020202020204" pitchFamily="34" charset="0"/>
              <a:cs typeface="Arial" panose="020B0604020202020204" pitchFamily="34" charset="0"/>
            </a:rPr>
            <a:t> the environment</a:t>
          </a:r>
        </a:p>
      </dsp:txBody>
      <dsp:txXfrm>
        <a:off x="47519" y="3369013"/>
        <a:ext cx="10274512" cy="878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D1680-4031-469A-A7C9-46F8F60A1432}">
      <dsp:nvSpPr>
        <dsp:cNvPr id="0" name=""/>
        <dsp:cNvSpPr/>
      </dsp:nvSpPr>
      <dsp:spPr>
        <a:xfrm>
          <a:off x="922266" y="1977944"/>
          <a:ext cx="9389193"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Cleaner air and less wasted fuel </a:t>
          </a:r>
        </a:p>
      </dsp:txBody>
      <dsp:txXfrm>
        <a:off x="922266" y="1977944"/>
        <a:ext cx="9389193" cy="395449"/>
      </dsp:txXfrm>
    </dsp:sp>
    <dsp:sp modelId="{01FFECB0-2307-4EF1-B71E-DEFA65463B1E}">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1661B-7250-4804-99C7-07D19EA49E20}">
      <dsp:nvSpPr>
        <dsp:cNvPr id="0" name=""/>
        <dsp:cNvSpPr/>
      </dsp:nvSpPr>
      <dsp:spPr>
        <a:xfrm>
          <a:off x="859606" y="2571466"/>
          <a:ext cx="9451852"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More efficient use of resources and existing facilities</a:t>
          </a:r>
        </a:p>
      </dsp:txBody>
      <dsp:txXfrm>
        <a:off x="859606" y="2571466"/>
        <a:ext cx="9451852" cy="395449"/>
      </dsp:txXfrm>
    </dsp:sp>
    <dsp:sp modelId="{3F1B5CC2-381B-4399-B886-1F1ED1C02685}">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29D1B-390C-49A5-805E-EF88C8508009}">
      <dsp:nvSpPr>
        <dsp:cNvPr id="0" name=""/>
        <dsp:cNvSpPr/>
      </dsp:nvSpPr>
      <dsp:spPr>
        <a:xfrm>
          <a:off x="663361" y="3164554"/>
          <a:ext cx="9648098"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Increased economic vitality</a:t>
          </a:r>
        </a:p>
      </dsp:txBody>
      <dsp:txXfrm>
        <a:off x="663361" y="3164554"/>
        <a:ext cx="9648098" cy="395449"/>
      </dsp:txXfrm>
    </dsp:sp>
    <dsp:sp modelId="{342FF504-67FE-40E0-B1DD-BD8CFD2A7703}">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53BC6-A2BF-4F2C-B9A2-3D4611222EB2}">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06421C-89C8-4ABF-903E-105F816A443A}">
      <dsp:nvSpPr>
        <dsp:cNvPr id="0" name=""/>
        <dsp:cNvSpPr/>
      </dsp:nvSpPr>
      <dsp:spPr>
        <a:xfrm>
          <a:off x="305246" y="197811"/>
          <a:ext cx="10006213"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Help projects advance with minimal impact to the environment</a:t>
          </a:r>
        </a:p>
      </dsp:txBody>
      <dsp:txXfrm>
        <a:off x="305246" y="197811"/>
        <a:ext cx="10006213" cy="395449"/>
      </dsp:txXfrm>
    </dsp:sp>
    <dsp:sp modelId="{7C2025DD-7CE3-49FA-B7FB-196AED3B4E9C}">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405639-888F-40DC-ABED-BEA1E3912280}">
      <dsp:nvSpPr>
        <dsp:cNvPr id="0" name=""/>
        <dsp:cNvSpPr/>
      </dsp:nvSpPr>
      <dsp:spPr>
        <a:xfrm>
          <a:off x="663361" y="791334"/>
          <a:ext cx="9648098"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Identify emissions impacts of projects and programs</a:t>
          </a:r>
        </a:p>
      </dsp:txBody>
      <dsp:txXfrm>
        <a:off x="663361" y="791334"/>
        <a:ext cx="9648098" cy="395449"/>
      </dsp:txXfrm>
    </dsp:sp>
    <dsp:sp modelId="{16DDDEAE-A4C3-42E6-893C-576D07EEBA50}">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CA5EB6-D693-4756-8DF7-9537276A6901}">
      <dsp:nvSpPr>
        <dsp:cNvPr id="0" name=""/>
        <dsp:cNvSpPr/>
      </dsp:nvSpPr>
      <dsp:spPr>
        <a:xfrm>
          <a:off x="859606" y="1384421"/>
          <a:ext cx="9451852"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Reduce greenhouse gas emissions from the transportation system</a:t>
          </a:r>
        </a:p>
      </dsp:txBody>
      <dsp:txXfrm>
        <a:off x="859606" y="1384421"/>
        <a:ext cx="9451852" cy="395449"/>
      </dsp:txXfrm>
    </dsp:sp>
    <dsp:sp modelId="{346D6F73-DA8A-442B-8C41-2D4E6258A80A}">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85F38E-D33D-42BA-AA2B-BE20FC574D1B}">
      <dsp:nvSpPr>
        <dsp:cNvPr id="0" name=""/>
        <dsp:cNvSpPr/>
      </dsp:nvSpPr>
      <dsp:spPr>
        <a:xfrm>
          <a:off x="922266" y="1977944"/>
          <a:ext cx="9389193"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Expand non-single-occupancy vehicle modes</a:t>
          </a:r>
        </a:p>
      </dsp:txBody>
      <dsp:txXfrm>
        <a:off x="922266" y="1977944"/>
        <a:ext cx="9389193" cy="395449"/>
      </dsp:txXfrm>
    </dsp:sp>
    <dsp:sp modelId="{99E78EFA-A654-4FD2-81D6-F41EBCB058C7}">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4151A-FFBA-43A5-A8C3-D45BB3BBA460}">
      <dsp:nvSpPr>
        <dsp:cNvPr id="0" name=""/>
        <dsp:cNvSpPr/>
      </dsp:nvSpPr>
      <dsp:spPr>
        <a:xfrm>
          <a:off x="859606" y="2571466"/>
          <a:ext cx="9451852"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Adapt infrastructure and right-of-way for extreme weather</a:t>
          </a:r>
        </a:p>
      </dsp:txBody>
      <dsp:txXfrm>
        <a:off x="859606" y="2571466"/>
        <a:ext cx="9451852" cy="395449"/>
      </dsp:txXfrm>
    </dsp:sp>
    <dsp:sp modelId="{74D93349-3650-4445-852F-0214CDF90AD7}">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F4033-91B0-47D5-9735-5648C5F6F0F0}">
      <dsp:nvSpPr>
        <dsp:cNvPr id="0" name=""/>
        <dsp:cNvSpPr/>
      </dsp:nvSpPr>
      <dsp:spPr>
        <a:xfrm>
          <a:off x="663361" y="3164554"/>
          <a:ext cx="9648098"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Manage impacts of extreme weather and climate change</a:t>
          </a:r>
        </a:p>
      </dsp:txBody>
      <dsp:txXfrm>
        <a:off x="663361" y="3164554"/>
        <a:ext cx="9648098" cy="395449"/>
      </dsp:txXfrm>
    </dsp:sp>
    <dsp:sp modelId="{DF8C76C3-AD45-47AB-A61B-2EACD392A218}">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854E24-E68B-4FE0-82A6-9779C8F7A86A}">
      <dsp:nvSpPr>
        <dsp:cNvPr id="0" name=""/>
        <dsp:cNvSpPr/>
      </dsp:nvSpPr>
      <dsp:spPr>
        <a:xfrm>
          <a:off x="305246" y="3758076"/>
          <a:ext cx="10006213" cy="39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 storm water management </a:t>
          </a:r>
        </a:p>
      </dsp:txBody>
      <dsp:txXfrm>
        <a:off x="305246" y="3758076"/>
        <a:ext cx="10006213" cy="395449"/>
      </dsp:txXfrm>
    </dsp:sp>
    <dsp:sp modelId="{DDFF4E1F-EE2C-4DD7-88B0-8175180D451C}">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8F1B8-E224-4F87-AF2D-B4DDA227E52A}" type="datetimeFigureOut">
              <a:rPr lang="en-US" smtClean="0"/>
              <a:t>10/5/2022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4CA667-4A5F-4D4C-82C4-EF483CB8B087}" type="slidenum">
              <a:rPr lang="en-US" smtClean="0"/>
              <a:t>‹#›</a:t>
            </a:fld>
            <a:endParaRPr lang="en-US" dirty="0"/>
          </a:p>
        </p:txBody>
      </p:sp>
    </p:spTree>
    <p:extLst>
      <p:ext uri="{BB962C8B-B14F-4D97-AF65-F5344CB8AC3E}">
        <p14:creationId xmlns:p14="http://schemas.microsoft.com/office/powerpoint/2010/main" val="204090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B20A-F952-4B0B-958E-D70212B0E7BB}" type="datetimeFigureOut">
              <a:rPr lang="en-US" smtClean="0"/>
              <a:t>10/5/2022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4AA66-0D37-48CF-BD10-10F249B45A89}" type="slidenum">
              <a:rPr lang="en-US" smtClean="0"/>
              <a:t>‹#›</a:t>
            </a:fld>
            <a:endParaRPr lang="en-US" dirty="0"/>
          </a:p>
        </p:txBody>
      </p:sp>
    </p:spTree>
    <p:extLst>
      <p:ext uri="{BB962C8B-B14F-4D97-AF65-F5344CB8AC3E}">
        <p14:creationId xmlns:p14="http://schemas.microsoft.com/office/powerpoint/2010/main" val="4987759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gettyimages.com/search/photographer?family=creative&amp;photographer=Jung+Getty"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gettyimages.com/search/photographer?family=creative&amp;photographer=djjoh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ops.fhwa.dot.gov/publications/fhwahop15026/fhwahop15026.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gettyimages.com/search/photographer?family=creative&amp;photographer=Extreme+Media"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gettyimages.com/search/photographer?family=creative&amp;photographer=RobinOlimb"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gettyimages.com/search/photographer?family=creative&amp;photographer=RobinOlimb"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www.gettyimages.com/Corporate/LicenseAgreements.aspx#RF"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sustainablehighways.org/779/case-studies.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a:t>
            </a:r>
            <a:r>
              <a:rPr lang="en-US" sz="1200" kern="1200" dirty="0">
                <a:solidFill>
                  <a:schemeClr val="tx1"/>
                </a:solidFill>
                <a:effectLst/>
                <a:latin typeface="+mn-lt"/>
                <a:ea typeface="+mn-ea"/>
                <a:cs typeface="+mn-cs"/>
              </a:rPr>
              <a:t>@Getty Images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a:t>
            </a:fld>
            <a:endParaRPr lang="en-US" dirty="0"/>
          </a:p>
        </p:txBody>
      </p:sp>
    </p:spTree>
    <p:extLst>
      <p:ext uri="{BB962C8B-B14F-4D97-AF65-F5344CB8AC3E}">
        <p14:creationId xmlns:p14="http://schemas.microsoft.com/office/powerpoint/2010/main" val="28997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builds on the past two by adding that collaboration benefits both programs</a:t>
            </a:r>
            <a:r>
              <a:rPr lang="en-US" baseline="0" dirty="0"/>
              <a:t> because many TSMO and environmental goals are aligned.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10</a:t>
            </a:fld>
            <a:endParaRPr lang="en-US" dirty="0"/>
          </a:p>
        </p:txBody>
      </p:sp>
    </p:spTree>
    <p:extLst>
      <p:ext uri="{BB962C8B-B14F-4D97-AF65-F5344CB8AC3E}">
        <p14:creationId xmlns:p14="http://schemas.microsoft.com/office/powerpoint/2010/main" val="102090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a</a:t>
            </a:r>
            <a:r>
              <a:rPr lang="en-US" sz="1200" baseline="0" dirty="0"/>
              <a:t> number of areas where environmental and TSMO staff could collaborate to the benefit of both programs. Here are </a:t>
            </a:r>
            <a:r>
              <a:rPr lang="en-US" sz="1200" dirty="0"/>
              <a:t>some key areas for collaboration, which are explored depth in the presentation. Note</a:t>
            </a:r>
            <a:r>
              <a:rPr lang="en-US" sz="1200" baseline="0" dirty="0"/>
              <a:t> that n</a:t>
            </a:r>
            <a:r>
              <a:rPr lang="en-US" sz="1200" dirty="0"/>
              <a:t>ot all areas have been fully charted by agencies yet, and some are identified for</a:t>
            </a:r>
            <a:r>
              <a:rPr lang="en-US" sz="1200" baseline="0" dirty="0"/>
              <a:t> </a:t>
            </a:r>
            <a:r>
              <a:rPr lang="en-US" sz="1200" i="1" baseline="0" dirty="0"/>
              <a:t>future</a:t>
            </a:r>
            <a:r>
              <a:rPr lang="en-US" sz="1200" baseline="0" dirty="0"/>
              <a:t> collaboration based on aligned goals and the potential for shared activities</a:t>
            </a:r>
            <a:r>
              <a:rPr lang="en-US" sz="1200" dirty="0"/>
              <a:t>.</a:t>
            </a:r>
            <a:r>
              <a:rPr lang="en-US" sz="1200" baseline="0" dirty="0"/>
              <a:t> </a:t>
            </a:r>
            <a:r>
              <a:rPr lang="en-US" sz="1200" dirty="0"/>
              <a:t>Case studies of </a:t>
            </a:r>
            <a:r>
              <a:rPr lang="en-US" sz="1200" i="1" dirty="0"/>
              <a:t>existing</a:t>
            </a:r>
            <a:r>
              <a:rPr lang="en-US" sz="1200" dirty="0"/>
              <a:t> environmental-TSMO collaboration where there has already</a:t>
            </a:r>
            <a:r>
              <a:rPr lang="en-US" sz="1200" baseline="0" dirty="0"/>
              <a:t> been activity by transportation agencies</a:t>
            </a:r>
            <a:r>
              <a:rPr lang="en-US" sz="1200" dirty="0"/>
              <a:t> are also</a:t>
            </a:r>
            <a:r>
              <a:rPr lang="en-US" sz="1200" baseline="0" dirty="0"/>
              <a:t> provided in the full presentation. </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11</a:t>
            </a:fld>
            <a:endParaRPr lang="en-US" dirty="0"/>
          </a:p>
        </p:txBody>
      </p:sp>
    </p:spTree>
    <p:extLst>
      <p:ext uri="{BB962C8B-B14F-4D97-AF65-F5344CB8AC3E}">
        <p14:creationId xmlns:p14="http://schemas.microsoft.com/office/powerpoint/2010/main" val="2574052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Additional resources are also listed at the end of this presentation, which may help guide next steps, including a fact sheet on connected TSMO and the environment: https://ops.fhwa.dot.gov/publications/fhwahop18089/index.htm.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B35E2-A1F7-4C23-920F-A598488AC358}" type="slidenum">
              <a:rPr lang="en-US" smtClean="0"/>
              <a:t>12</a:t>
            </a:fld>
            <a:endParaRPr lang="en-US" dirty="0"/>
          </a:p>
        </p:txBody>
      </p:sp>
    </p:spTree>
    <p:extLst>
      <p:ext uri="{BB962C8B-B14F-4D97-AF65-F5344CB8AC3E}">
        <p14:creationId xmlns:p14="http://schemas.microsoft.com/office/powerpoint/2010/main" val="291197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13</a:t>
            </a:fld>
            <a:endParaRPr lang="en-US" dirty="0"/>
          </a:p>
        </p:txBody>
      </p:sp>
    </p:spTree>
    <p:extLst>
      <p:ext uri="{BB962C8B-B14F-4D97-AF65-F5344CB8AC3E}">
        <p14:creationId xmlns:p14="http://schemas.microsoft.com/office/powerpoint/2010/main" val="335122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14</a:t>
            </a:fld>
            <a:endParaRPr lang="en-US" dirty="0"/>
          </a:p>
        </p:txBody>
      </p:sp>
    </p:spTree>
    <p:extLst>
      <p:ext uri="{BB962C8B-B14F-4D97-AF65-F5344CB8AC3E}">
        <p14:creationId xmlns:p14="http://schemas.microsoft.com/office/powerpoint/2010/main" val="398548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a:t>
            </a:r>
            <a:r>
              <a:rPr lang="en-US" sz="1200" kern="1200" dirty="0">
                <a:solidFill>
                  <a:schemeClr val="tx1"/>
                </a:solidFill>
                <a:effectLst/>
                <a:latin typeface="+mn-lt"/>
                <a:ea typeface="+mn-ea"/>
                <a:cs typeface="+mn-cs"/>
              </a:rPr>
              <a:t>@Getty Images</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AA66-0D37-48CF-BD10-10F249B4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55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goals of this presentation are those listed on the slide. The examples of environmental benefits of TSMO in this presentation are</a:t>
            </a:r>
            <a:r>
              <a:rPr lang="en-US" baseline="0" dirty="0"/>
              <a:t> b</a:t>
            </a:r>
            <a:r>
              <a:rPr lang="en-US" dirty="0"/>
              <a:t>ased on FHWA listening session with TSMO and environmental staff from agencies across the country.</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16</a:t>
            </a:fld>
            <a:endParaRPr lang="en-US" dirty="0"/>
          </a:p>
        </p:txBody>
      </p:sp>
    </p:spTree>
    <p:extLst>
      <p:ext uri="{BB962C8B-B14F-4D97-AF65-F5344CB8AC3E}">
        <p14:creationId xmlns:p14="http://schemas.microsoft.com/office/powerpoint/2010/main" val="288288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begin this presentation by </a:t>
            </a:r>
            <a:r>
              <a:rPr lang="en-US" sz="1200" baseline="0" dirty="0"/>
              <a:t>describing transportation systems management and operations, or TSMO.</a:t>
            </a:r>
          </a:p>
          <a:p>
            <a:endParaRPr lang="en-US" dirty="0"/>
          </a:p>
          <a:p>
            <a:r>
              <a:rPr lang="en-US" dirty="0"/>
              <a:t>We’ll then discuss reasons for connecting TSMO and the natural and human environment. </a:t>
            </a:r>
            <a:r>
              <a:rPr lang="en-US" baseline="0" dirty="0"/>
              <a:t>We’ll also look at TSMO strategies that have environmental benefits. Then we will identify areas for collaboration and review specific examples. </a:t>
            </a:r>
            <a:endParaRPr lang="en-US" dirty="0"/>
          </a:p>
          <a:p>
            <a:endParaRPr lang="en-US" sz="1200" dirty="0"/>
          </a:p>
          <a:p>
            <a:r>
              <a:rPr lang="en-US" dirty="0"/>
              <a:t>Next, we’ll conclude by reviewing the challenges and next steps in connecting TSMO and the natural and human environment.</a:t>
            </a:r>
            <a:endParaRPr lang="en-US" sz="12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17</a:t>
            </a:fld>
            <a:endParaRPr lang="en-US" dirty="0"/>
          </a:p>
        </p:txBody>
      </p:sp>
    </p:spTree>
    <p:extLst>
      <p:ext uri="{BB962C8B-B14F-4D97-AF65-F5344CB8AC3E}">
        <p14:creationId xmlns:p14="http://schemas.microsoft.com/office/powerpoint/2010/main" val="296168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18</a:t>
            </a:fld>
            <a:endParaRPr lang="en-US" dirty="0"/>
          </a:p>
        </p:txBody>
      </p:sp>
    </p:spTree>
    <p:extLst>
      <p:ext uri="{BB962C8B-B14F-4D97-AF65-F5344CB8AC3E}">
        <p14:creationId xmlns:p14="http://schemas.microsoft.com/office/powerpoint/2010/main" val="28218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Before going further, it is important to define </a:t>
            </a:r>
            <a:r>
              <a:rPr lang="en-US" baseline="0" dirty="0"/>
              <a:t>TSMO for new audiences:</a:t>
            </a:r>
            <a:endParaRPr lang="en-US" dirty="0"/>
          </a:p>
          <a:p>
            <a:pPr marL="0" indent="0">
              <a:lnSpc>
                <a:spcPct val="120000"/>
              </a:lnSpc>
              <a:buNone/>
            </a:pPr>
            <a:endParaRPr lang="en-US" dirty="0"/>
          </a:p>
          <a:p>
            <a:pPr marL="0" indent="0">
              <a:lnSpc>
                <a:spcPct val="120000"/>
              </a:lnSpc>
              <a:buNone/>
            </a:pPr>
            <a:r>
              <a:rPr lang="en-US" dirty="0"/>
              <a:t>TSMO is an </a:t>
            </a:r>
            <a:r>
              <a:rPr lang="en-US" u="sng" dirty="0"/>
              <a:t>integrated set of strategies</a:t>
            </a:r>
            <a:r>
              <a:rPr lang="en-US" dirty="0"/>
              <a:t> to </a:t>
            </a:r>
            <a:r>
              <a:rPr lang="en-US" u="sng" dirty="0"/>
              <a:t>optimize the performance of existing infrastructure</a:t>
            </a:r>
            <a:r>
              <a:rPr lang="en-US" dirty="0"/>
              <a:t> through the implementation of </a:t>
            </a:r>
            <a:r>
              <a:rPr lang="en-US" u="sng" dirty="0"/>
              <a:t>multimodal</a:t>
            </a:r>
            <a:r>
              <a:rPr lang="en-US" dirty="0"/>
              <a:t> and </a:t>
            </a:r>
            <a:r>
              <a:rPr lang="en-US" u="sng" dirty="0"/>
              <a:t>multi-jurisdictional</a:t>
            </a:r>
            <a:r>
              <a:rPr lang="en-US" dirty="0"/>
              <a:t> systems, services, and projects designed to </a:t>
            </a:r>
            <a:r>
              <a:rPr lang="en-US" u="sng" dirty="0"/>
              <a:t>preserve capacity </a:t>
            </a:r>
            <a:r>
              <a:rPr lang="en-US" dirty="0"/>
              <a:t>and </a:t>
            </a:r>
            <a:r>
              <a:rPr lang="en-US" u="sng" dirty="0"/>
              <a:t>improve security, safety, and reliability</a:t>
            </a:r>
            <a:r>
              <a:rPr lang="en-US" dirty="0"/>
              <a:t> of the transportation system while </a:t>
            </a:r>
            <a:r>
              <a:rPr lang="en-US" u="sng" dirty="0"/>
              <a:t>minimizing the environmental impact</a:t>
            </a:r>
            <a:r>
              <a:rPr lang="en-US" dirty="0"/>
              <a:t>.</a:t>
            </a:r>
          </a:p>
          <a:p>
            <a:endParaRPr lang="en-US" baseline="0" dirty="0"/>
          </a:p>
          <a:p>
            <a:r>
              <a:rPr lang="en-US" baseline="0" dirty="0"/>
              <a:t>The goal here is to get the most performance out of the transportation facilities we already have. TSMO is the use of strategies, technologies, mobility services, and programs to optimize the safety, mobility, and reliability of the existing and planned transportation system.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19</a:t>
            </a:fld>
            <a:endParaRPr lang="en-US" dirty="0"/>
          </a:p>
        </p:txBody>
      </p:sp>
    </p:spTree>
    <p:extLst>
      <p:ext uri="{BB962C8B-B14F-4D97-AF65-F5344CB8AC3E}">
        <p14:creationId xmlns:p14="http://schemas.microsoft.com/office/powerpoint/2010/main" val="394613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a:t>
            </a:fld>
            <a:endParaRPr lang="en-US" dirty="0"/>
          </a:p>
        </p:txBody>
      </p:sp>
    </p:spTree>
    <p:extLst>
      <p:ext uri="{BB962C8B-B14F-4D97-AF65-F5344CB8AC3E}">
        <p14:creationId xmlns:p14="http://schemas.microsoft.com/office/powerpoint/2010/main" val="3383953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TSMO is an integrated set of strategies to optimize the operational performance of the existing transportation system. </a:t>
            </a:r>
          </a:p>
          <a:p>
            <a:pPr marL="171450" indent="-171450">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Administration’s (FHWA) TSMO definition found here: </a:t>
            </a:r>
            <a:r>
              <a:rPr lang="en-US" dirty="0">
                <a:hlinkClick r:id="rId3"/>
              </a:rPr>
              <a:t>https://ops.fhwa.dot.gov/tsmo</a:t>
            </a:r>
            <a:r>
              <a:rPr lang="en-US" dirty="0"/>
              <a:t> and at </a:t>
            </a:r>
            <a:r>
              <a:rPr lang="it-IT" sz="1200" b="0" i="0" kern="1200" dirty="0">
                <a:solidFill>
                  <a:schemeClr val="tx1"/>
                </a:solidFill>
                <a:effectLst/>
                <a:latin typeface="+mn-lt"/>
                <a:ea typeface="+mn-ea"/>
                <a:cs typeface="+mn-cs"/>
              </a:rPr>
              <a:t>23 USC 101 (a) (30). </a:t>
            </a:r>
            <a:endParaRPr lang="en-US" dirty="0"/>
          </a:p>
          <a:p>
            <a:pPr marL="0" indent="0">
              <a:lnSpc>
                <a:spcPct val="120000"/>
              </a:lnSpc>
              <a:buFont typeface="Arial" panose="020B0604020202020204" pitchFamily="34" charset="0"/>
              <a:buNone/>
            </a:pPr>
            <a:endParaRPr lang="en-US" dirty="0"/>
          </a:p>
          <a:p>
            <a:pPr>
              <a:lnSpc>
                <a:spcPct val="120000"/>
              </a:lnSpc>
            </a:pPr>
            <a:r>
              <a:rPr lang="en-US" dirty="0"/>
              <a:t>TSMO approaches performance from a systems perspective.</a:t>
            </a:r>
          </a:p>
          <a:p>
            <a:pPr marL="171450" indent="-171450">
              <a:lnSpc>
                <a:spcPct val="120000"/>
              </a:lnSpc>
              <a:buFont typeface="Arial" panose="020B0604020202020204" pitchFamily="34" charset="0"/>
              <a:buChar char="•"/>
            </a:pPr>
            <a:r>
              <a:rPr lang="en-US" dirty="0"/>
              <a:t>Spans corridors, facilities, jurisdictions, modes, and agencies</a:t>
            </a:r>
          </a:p>
          <a:p>
            <a:pPr marL="171450" indent="-171450">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(e.g., are changes to a specific corridor causing a mobility issue nearby?), jurisdiction (e.g., are management systems coordinated across jurisdictional boundaries?), mode (e.g., are we using all modes optimally to meet our performance goals?), and agency (e.g., how can we improve collaboration with law enforcement or transit agencies to improve performance?). </a:t>
            </a:r>
          </a:p>
          <a:p>
            <a:pPr marL="171450" indent="-171450">
              <a:lnSpc>
                <a:spcPct val="120000"/>
              </a:lnSpc>
              <a:buFont typeface="Arial" panose="020B0604020202020204" pitchFamily="34" charset="0"/>
              <a:buChar char="•"/>
            </a:pPr>
            <a:endParaRPr lang="en-US" dirty="0"/>
          </a:p>
          <a:p>
            <a:pPr>
              <a:lnSpc>
                <a:spcPct val="120000"/>
              </a:lnSpc>
            </a:pPr>
            <a:r>
              <a:rPr lang="en-US" dirty="0"/>
              <a:t>Helps agencies balance supply and demand on the system and provide flexible solutions to manage dynamic conditions.</a:t>
            </a:r>
          </a:p>
          <a:p>
            <a:pPr marL="171450" indent="-171450">
              <a:lnSpc>
                <a:spcPct val="120000"/>
              </a:lnSpc>
              <a:buFont typeface="Arial" panose="020B0604020202020204" pitchFamily="34" charset="0"/>
              <a:buChar char="•"/>
            </a:pPr>
            <a:r>
              <a:rPr lang="en-US" dirty="0"/>
              <a:t>Example</a:t>
            </a:r>
            <a:r>
              <a:rPr lang="en-US" baseline="0" dirty="0"/>
              <a:t> TSMO strategies include ramp metering, managed lanes, and congestion pricing. </a:t>
            </a:r>
          </a:p>
          <a:p>
            <a:pPr marL="171450" indent="-171450">
              <a:lnSpc>
                <a:spcPct val="120000"/>
              </a:lnSpc>
              <a:buFont typeface="Arial" panose="020B0604020202020204" pitchFamily="34" charset="0"/>
              <a:buChar char="•"/>
            </a:pPr>
            <a:endParaRPr lang="en-US" dirty="0"/>
          </a:p>
          <a:p>
            <a:pPr>
              <a:lnSpc>
                <a:spcPct val="120000"/>
              </a:lnSpc>
            </a:pPr>
            <a:r>
              <a:rPr lang="en-US" dirty="0"/>
              <a:t>TSMO can complement capacity projects or can provide lower-cost, faster alternatives in some cases.</a:t>
            </a:r>
          </a:p>
          <a:p>
            <a:pPr marL="171450" indent="-171450">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20</a:t>
            </a:fld>
            <a:endParaRPr lang="en-US" dirty="0"/>
          </a:p>
        </p:txBody>
      </p:sp>
    </p:spTree>
    <p:extLst>
      <p:ext uri="{BB962C8B-B14F-4D97-AF65-F5344CB8AC3E}">
        <p14:creationId xmlns:p14="http://schemas.microsoft.com/office/powerpoint/2010/main" val="28690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TSMO</a:t>
            </a:r>
            <a:r>
              <a:rPr lang="en-US" sz="1200" kern="1200" baseline="0" dirty="0">
                <a:solidFill>
                  <a:schemeClr val="tx1"/>
                </a:solidFill>
                <a:effectLst/>
                <a:latin typeface="+mn-lt"/>
                <a:ea typeface="+mn-ea"/>
                <a:cs typeface="+mn-cs"/>
              </a:rPr>
              <a:t> strategies can be categorized into three overarching areas: incident or event management, traffic management, and demand management strategies. The next three slides highlight strategies in each of these areas. </a:t>
            </a:r>
            <a:endParaRPr lang="en-US" dirty="0"/>
          </a:p>
          <a:p>
            <a:endParaRPr lang="en-US" dirty="0"/>
          </a:p>
        </p:txBody>
      </p:sp>
      <p:sp>
        <p:nvSpPr>
          <p:cNvPr id="4" name="Slide Number Placeholder 3"/>
          <p:cNvSpPr>
            <a:spLocks noGrp="1"/>
          </p:cNvSpPr>
          <p:nvPr>
            <p:ph type="sldNum" sz="quarter" idx="10"/>
          </p:nvPr>
        </p:nvSpPr>
        <p:spPr/>
        <p:txBody>
          <a:bodyPr/>
          <a:lstStyle/>
          <a:p>
            <a:fld id="{50057A9C-CD79-4263-BA8E-680E013CF33F}" type="slidenum">
              <a:rPr lang="en-US" smtClean="0"/>
              <a:pPr/>
              <a:t>21</a:t>
            </a:fld>
            <a:endParaRPr lang="en-US" dirty="0"/>
          </a:p>
        </p:txBody>
      </p:sp>
    </p:spTree>
    <p:extLst>
      <p:ext uri="{BB962C8B-B14F-4D97-AF65-F5344CB8AC3E}">
        <p14:creationId xmlns:p14="http://schemas.microsoft.com/office/powerpoint/2010/main" val="410393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Incident and event management includes several strategies that address major sources of travel-time unreliability.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Incident and event management strategies include road weather management, traffic incident management and emergency transportation operations, work zone management, and planned special event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Road weather management activities include creating hazardous weather traffic operations response plans, implementing variable speed limits, detecting hazardous weather conditions, disseminating weather and warnings to travelers through dynamic signs and systems, providing emergency truck and parking facilities and emergency parking information, and implementing vehicle restrictions.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incident management and emergency transportation operations activities include establishing traffic incident management teams, conducting after action reviews, staging tow trucks in strategic areas, providing roadway safety patrols, integrating computer</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aided dispatch into transportation management centers, pre-establishing towing service agreements, co-locating dispatching units, developing quick clearance goals, pre-planning detour routes, implementing shoulder running, deploying adaptive ramp metering, providing variable speed limits, implementing dynamic lane-use controls, deploying network surveillance cameras or detectors, implementing incident traffic signal timing plans, enacting legislation, and integrating traffic management centers with law enforcement dispatch and emergency centers.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 zone management activities include coordinating maintenance and construction activities, implementing queue length detection, deploying network surveillance cameras or detectors, implementing variable speed limits, supporting dynamic lane merging, implementing dynamic lane-use controls, deploying temporary ramp metering, and implementing dynamic warning systems.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Planned special event management activities include activating special event timing plans, deploying adaptive ramp metering, implementing variable speed limits, using hard shoulder running, activating dynamic transit fare reduction, implementing reversible lanes, supporting dynamic lane-use controls, establishing dynamic pricing, deploying network surveillance cameras or detectors, activating dynamic wayfinding, and conducting after action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22</a:t>
            </a:fld>
            <a:endParaRPr lang="en-US" dirty="0"/>
          </a:p>
        </p:txBody>
      </p:sp>
    </p:spTree>
    <p:extLst>
      <p:ext uri="{BB962C8B-B14F-4D97-AF65-F5344CB8AC3E}">
        <p14:creationId xmlns:p14="http://schemas.microsoft.com/office/powerpoint/2010/main" val="4002392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incident or event management strategies address atypical events that cause travel-time unreliability, traffic management strategies manage the movement of people and goods during everyday conditions. Even during typical conditions, fluctuations in travel demand can lead to unreliable travel conditions. Traffic management strategies allow the transportation network to adapt to unreliability, including variations in travel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management strategies include freeway management, active traffic management, integrated corridor management, freight management, and arterial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Freeway management activities include implementing traffic surveillance cameras or detectors, using high-occupancy lanes, implementing adaptive ramp metering, deploying hard shoulder running, implementing variable speed limits, deploying dynamic lane-use controls, and constructing physical operations improvements such as overpass widening, curve corrections, or adding auxiliary lanes.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Active traffic management activities include adopting adaptive ramp metering, implementing adaptive traffic signal control, using dynamic lane reversal, implementing dynamic lane-use controls, deploying dynamic merge control, implementing temporary shoulder running, using variable speed limits, deploying queue length detection, providing transit signal priority, and implementing dynamic warning signs.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Integrated corridor management activities include implementing network surveillance cameras or detectors, conducting access management and driveway access controls, implementing adaptive ramp metering, deploying adaptive signal control, deploying transit signal priority, installing queue jumping lanes, providing traveler information for alternative modes, and deploying emergency vehicle preemption.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Freight management activities include implementing roadside truck electronic screening and clearance, implementing truck signal priority, using truck parking management systems, installing truck climbing lanes, and implementing freight loading zone policies.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Arterial management activities include installing queue jumping lanes, deploying transit signal priority, supporting emergency vehicle preemption, implementing network surveillance cameras or detectors, implementing access management and driveway access controls, providing enhanced bicycle and pedestrian crossings, establishing a transportation management center, deploying enhanced traffic signal operations, implementing transit-only lanes, implementing truck traffic signal priority, designing for complete streets, adding capacity for critical movements, reducing travel speeds, providing automated enforcement, and conducting operations asset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23</a:t>
            </a:fld>
            <a:endParaRPr lang="en-US" dirty="0"/>
          </a:p>
        </p:txBody>
      </p:sp>
    </p:spTree>
    <p:extLst>
      <p:ext uri="{BB962C8B-B14F-4D97-AF65-F5344CB8AC3E}">
        <p14:creationId xmlns:p14="http://schemas.microsoft.com/office/powerpoint/2010/main" val="2146587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 management strategies reduce underlying demand by helping travelers avoid trips or change the mode, timing, or route of trips. This makes nonrecurring congestion less likely to occur and improves travel-time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Demand management strategies include congestion pricing, parking management, and public transportation and rideshare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Congestion pricing activities include implementing dynamic pricing, variable pricing by lane, segment, and time of day or day of week; establishing dynamic transit fare reductions; and deploying managed lanes for high occupancy.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Parking management activities include deploying dynamically priced parking; implementing dynamic parking, wayfinding, reservations, and capacity; deploying dynamic overflow transit parking; implementing electronic payment systems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shared-use parking; and providing incentives to use underutilized parking facilities.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 transportation and ridesharing management activities include implementing dynamic ridesharing, implementing transit signal priority, using queue-jump lanes at signalized intersections, deploying electronic fare collection and integration, and implementing dynamic surveillance and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24</a:t>
            </a:fld>
            <a:endParaRPr lang="en-US" dirty="0"/>
          </a:p>
        </p:txBody>
      </p:sp>
    </p:spTree>
    <p:extLst>
      <p:ext uri="{BB962C8B-B14F-4D97-AF65-F5344CB8AC3E}">
        <p14:creationId xmlns:p14="http://schemas.microsoft.com/office/powerpoint/2010/main" val="167953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TSMO leverages technology, a toolbox of strategies, and engineering solutions to maximize system performance; however, TSMO ultimately involves a way of thinking or a </a:t>
            </a:r>
            <a:r>
              <a:rPr lang="en-US" u="sng" dirty="0"/>
              <a:t>mindset</a:t>
            </a:r>
            <a:r>
              <a:rPr lang="en-US" dirty="0"/>
              <a:t> focused</a:t>
            </a:r>
            <a:r>
              <a:rPr lang="en-US" baseline="0" dirty="0"/>
              <a:t> on</a:t>
            </a:r>
            <a:r>
              <a:rPr lang="en-US" dirty="0"/>
              <a:t> determining the best way to optimize the mobility and reliability of the existing system with limited resources.</a:t>
            </a:r>
          </a:p>
          <a:p>
            <a:endParaRPr lang="en-US" dirty="0"/>
          </a:p>
          <a:p>
            <a:r>
              <a:rPr lang="en-US" dirty="0"/>
              <a:t>TSMO can be thought</a:t>
            </a:r>
            <a:r>
              <a:rPr lang="en-US" baseline="0" dirty="0"/>
              <a:t> of as </a:t>
            </a:r>
            <a:r>
              <a:rPr lang="en-US" dirty="0"/>
              <a:t>a way of thinking and operating in order to get the most performance out of the transportation network</a:t>
            </a:r>
            <a:r>
              <a:rPr lang="en-US" baseline="0" dirty="0"/>
              <a:t> while only building as much as is needed. </a:t>
            </a:r>
          </a:p>
          <a:p>
            <a:endParaRPr lang="en-US" baseline="0" dirty="0"/>
          </a:p>
          <a:p>
            <a:r>
              <a:rPr lang="en-US" baseline="0" dirty="0"/>
              <a:t>The principles of TSMO directly support the missions of many State DOTs, as these examples show. </a:t>
            </a:r>
          </a:p>
          <a:p>
            <a:endParaRPr lang="en-US" dirty="0"/>
          </a:p>
          <a:p>
            <a:r>
              <a:rPr lang="en-US" baseline="0" dirty="0"/>
              <a:t>NOTES: </a:t>
            </a:r>
          </a:p>
          <a:p>
            <a:pPr marL="171450" indent="-171450">
              <a:buFont typeface="Arial" panose="020B0604020202020204" pitchFamily="34" charset="0"/>
              <a:buChar char="•"/>
            </a:pPr>
            <a:r>
              <a:rPr lang="en-US" baseline="0" dirty="0"/>
              <a:t>States can insert their own mission statement here for effect or can leave these in.</a:t>
            </a:r>
            <a:endParaRPr lang="en-US" dirty="0"/>
          </a:p>
          <a:p>
            <a:pPr marL="171450" indent="-171450">
              <a:buFont typeface="Arial" panose="020B0604020202020204" pitchFamily="34" charset="0"/>
              <a:buChar char="•"/>
            </a:pPr>
            <a:r>
              <a:rPr lang="en-US" dirty="0"/>
              <a:t>Presenters</a:t>
            </a:r>
            <a:r>
              <a:rPr lang="en-US" baseline="0" dirty="0"/>
              <a:t> can emphasize the connections between TSMO definition and their specific Mission statement, such as safety, reliability, cost-effective, multimodal, customer’s needs/satisfaction, etc.</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25</a:t>
            </a:fld>
            <a:endParaRPr lang="en-US" dirty="0"/>
          </a:p>
        </p:txBody>
      </p:sp>
    </p:spTree>
    <p:extLst>
      <p:ext uri="{BB962C8B-B14F-4D97-AF65-F5344CB8AC3E}">
        <p14:creationId xmlns:p14="http://schemas.microsoft.com/office/powerpoint/2010/main" val="750559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goals </a:t>
            </a:r>
            <a:r>
              <a:rPr lang="en-US"/>
              <a:t>in State </a:t>
            </a:r>
            <a:r>
              <a:rPr lang="en-US" dirty="0"/>
              <a:t>and local transportation agencies that TSMO strategies</a:t>
            </a:r>
            <a:r>
              <a:rPr lang="en-US" baseline="0" dirty="0"/>
              <a:t> support. This list is not exhaustive, but intended to show that TSMO support a range of mission-critical goals. Examples of how TSMO supports these goals are shown on the next slide.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26</a:t>
            </a:fld>
            <a:endParaRPr lang="en-US" dirty="0"/>
          </a:p>
        </p:txBody>
      </p:sp>
    </p:spTree>
    <p:extLst>
      <p:ext uri="{BB962C8B-B14F-4D97-AF65-F5344CB8AC3E}">
        <p14:creationId xmlns:p14="http://schemas.microsoft.com/office/powerpoint/2010/main" val="2127948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TSMO strategies that support some common DOT agency goals are shown here. Many of these strategies support more than one goal, but here are some key examples.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27</a:t>
            </a:fld>
            <a:endParaRPr lang="en-US" dirty="0"/>
          </a:p>
        </p:txBody>
      </p:sp>
    </p:spTree>
    <p:extLst>
      <p:ext uri="{BB962C8B-B14F-4D97-AF65-F5344CB8AC3E}">
        <p14:creationId xmlns:p14="http://schemas.microsoft.com/office/powerpoint/2010/main" val="868628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TSMO as a more formal discipline has gained momentum in recent years. Recognition of the importance of TSMO has accelerated in the past five to ten years (as of year of publication of this presentation, 2022). </a:t>
            </a:r>
          </a:p>
          <a:p>
            <a:pPr lvl="0">
              <a:defRPr/>
            </a:pPr>
            <a:endParaRPr lang="en-US" dirty="0"/>
          </a:p>
          <a:p>
            <a:pPr lvl="0">
              <a:defRPr/>
            </a:pPr>
            <a:r>
              <a:rPr lang="en-US" dirty="0"/>
              <a:t>Key focus areas for agencies during this time have been adapting their culture, processes, expertise, and, in some cases, organizational structures to promote TSMO and a more operationally focused mindset. Agencies approach this differently depending on their unique context and needs. Several examples of key strategies agencies have used to advance TSMO within their organizations are shown here. </a:t>
            </a:r>
          </a:p>
          <a:p>
            <a:pPr lvl="0">
              <a:defRPr/>
            </a:pPr>
            <a:endParaRPr lang="en-US" dirty="0"/>
          </a:p>
          <a:p>
            <a:pPr lvl="0">
              <a:defRPr/>
            </a:pPr>
            <a:r>
              <a:rPr lang="en-US" dirty="0"/>
              <a:t>Central to all of these organizational approaches is 1) strong support from senior leadership, 2) a champion or champions who understand and promote TSMO throughout the agency, and 3) an openness to learning and cooperation among functions or divisions within an agency.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TSMO capability maturity model self assessment is a framework developed to help agencies evaluate their current capabilities in the area of TSMO and identify steps for improving their TSMO capabilities. The self-assessment can be accessed at: http://aashtotsmoguidance.org/. There are also other capability maturity frameworks that FHWA has developed to support the implementation of TSMO. More can be learned about those frameworks at: https://ops.fhwa.dot.gov/tsmoframeworktool/index.htm.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28</a:t>
            </a:fld>
            <a:endParaRPr lang="en-US" dirty="0"/>
          </a:p>
        </p:txBody>
      </p:sp>
    </p:spTree>
    <p:extLst>
      <p:ext uri="{BB962C8B-B14F-4D97-AF65-F5344CB8AC3E}">
        <p14:creationId xmlns:p14="http://schemas.microsoft.com/office/powerpoint/2010/main" val="3847246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slides provide a comprehensive, high-level summary of TSMO,</a:t>
            </a:r>
            <a:r>
              <a:rPr lang="en-US" baseline="0" dirty="0"/>
              <a:t> participants who are looking for more details and information to share with their staff can visit these virtual resources. </a:t>
            </a:r>
          </a:p>
          <a:p>
            <a:endParaRPr lang="en-US" baseline="0" dirty="0"/>
          </a:p>
          <a:p>
            <a:r>
              <a:rPr lang="en-US" baseline="0" dirty="0"/>
              <a:t>The Connecting TSMO and Environment fact sheet provides a concise summary of the connections between these two disciplines that can be shared as a quick introduction to this topic.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29</a:t>
            </a:fld>
            <a:endParaRPr lang="en-US" dirty="0"/>
          </a:p>
        </p:txBody>
      </p:sp>
    </p:spTree>
    <p:extLst>
      <p:ext uri="{BB962C8B-B14F-4D97-AF65-F5344CB8AC3E}">
        <p14:creationId xmlns:p14="http://schemas.microsoft.com/office/powerpoint/2010/main" val="125882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Changes in the landscape, or context, in which transportation exists have increased the need for transportation systems management and operations (TSMO), and the need for all transportation disciplines to collaborate on operational solutions. D</a:t>
            </a:r>
            <a:r>
              <a:rPr lang="en-US" sz="1200" kern="1200" dirty="0">
                <a:solidFill>
                  <a:schemeClr val="tx1"/>
                </a:solidFill>
                <a:effectLst/>
                <a:latin typeface="+mn-lt"/>
                <a:ea typeface="+mn-ea"/>
                <a:cs typeface="+mn-cs"/>
              </a:rPr>
              <a:t>oing business the way it was done in the past is no longer as effective. But the changing landscape also creates opportunities</a:t>
            </a:r>
            <a:r>
              <a:rPr lang="en-US" sz="1200" kern="1200" baseline="0" dirty="0">
                <a:solidFill>
                  <a:schemeClr val="tx1"/>
                </a:solidFill>
                <a:effectLst/>
                <a:latin typeface="+mn-lt"/>
                <a:ea typeface="+mn-ea"/>
                <a:cs typeface="+mn-cs"/>
              </a:rPr>
              <a:t> for collaboration and rethinking how we manage the transportation system to improve efficiency, safety, and sustainability. Some of these key changes include: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Advances in technology. </a:t>
            </a:r>
            <a:r>
              <a:rPr lang="en-US" sz="1200" kern="1200" dirty="0">
                <a:solidFill>
                  <a:schemeClr val="tx1"/>
                </a:solidFill>
                <a:effectLst/>
                <a:latin typeface="+mn-lt"/>
                <a:ea typeface="+mn-ea"/>
                <a:cs typeface="+mn-cs"/>
              </a:rPr>
              <a:t>Transportation agencies can leverage new technologies to develop operational solutions to manage congestion,</a:t>
            </a:r>
            <a:r>
              <a:rPr lang="en-US" sz="1200" kern="1200" baseline="0" dirty="0">
                <a:solidFill>
                  <a:schemeClr val="tx1"/>
                </a:solidFill>
                <a:effectLst/>
                <a:latin typeface="+mn-lt"/>
                <a:ea typeface="+mn-ea"/>
                <a:cs typeface="+mn-cs"/>
              </a:rPr>
              <a:t> reliability, and safety</a:t>
            </a:r>
            <a:r>
              <a:rPr lang="en-US" sz="1200" kern="1200" dirty="0">
                <a:solidFill>
                  <a:schemeClr val="tx1"/>
                </a:solidFill>
                <a:effectLst/>
                <a:latin typeface="+mn-lt"/>
                <a:ea typeface="+mn-ea"/>
                <a:cs typeface="+mn-cs"/>
              </a:rPr>
              <a:t> issues. Key</a:t>
            </a:r>
            <a:r>
              <a:rPr lang="en-US" sz="1200" kern="1200" baseline="0" dirty="0">
                <a:solidFill>
                  <a:schemeClr val="tx1"/>
                </a:solidFill>
                <a:effectLst/>
                <a:latin typeface="+mn-lt"/>
                <a:ea typeface="+mn-ea"/>
                <a:cs typeface="+mn-cs"/>
              </a:rPr>
              <a:t> emerging technologies in this space include connected and smart infrastructure, infrastructure-to-vehicle communications, and advancements in traveler information systems and delivery 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a:solidFill>
                  <a:schemeClr val="tx1"/>
                </a:solidFill>
                <a:effectLst/>
                <a:latin typeface="+mn-lt"/>
                <a:ea typeface="+mn-ea"/>
                <a:cs typeface="+mn-cs"/>
              </a:rPr>
              <a:t>Emerging modes. </a:t>
            </a:r>
            <a:r>
              <a:rPr lang="en-US" sz="1200" b="0" kern="1200" baseline="0" dirty="0">
                <a:solidFill>
                  <a:schemeClr val="tx1"/>
                </a:solidFill>
                <a:effectLst/>
                <a:latin typeface="+mn-lt"/>
                <a:ea typeface="+mn-ea"/>
                <a:cs typeface="+mn-cs"/>
              </a:rPr>
              <a:t>E</a:t>
            </a:r>
            <a:r>
              <a:rPr lang="en-US" sz="1200" kern="1200" baseline="0" dirty="0">
                <a:solidFill>
                  <a:schemeClr val="tx1"/>
                </a:solidFill>
                <a:effectLst/>
                <a:latin typeface="+mn-lt"/>
                <a:ea typeface="+mn-ea"/>
                <a:cs typeface="+mn-cs"/>
              </a:rPr>
              <a:t>merging modes create a transportation network that is more complex but has great potential to improve performance, when coupled with the right operational strategies. Key emerging modes in this space include electric and hybrid vehicles, connected and automated vehicles (CAV), ride-hailing and ride-sharing services, and e-scooters.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Better data. </a:t>
            </a:r>
            <a:r>
              <a:rPr lang="en-US" sz="1200" kern="1200" dirty="0">
                <a:solidFill>
                  <a:schemeClr val="tx1"/>
                </a:solidFill>
                <a:effectLst/>
                <a:latin typeface="+mn-lt"/>
                <a:ea typeface="+mn-ea"/>
                <a:cs typeface="+mn-cs"/>
              </a:rPr>
              <a:t>Almost</a:t>
            </a:r>
            <a:r>
              <a:rPr lang="en-US" sz="1200" kern="1200" baseline="0" dirty="0">
                <a:solidFill>
                  <a:schemeClr val="tx1"/>
                </a:solidFill>
                <a:effectLst/>
                <a:latin typeface="+mn-lt"/>
                <a:ea typeface="+mn-ea"/>
                <a:cs typeface="+mn-cs"/>
              </a:rPr>
              <a:t> all of these new technologies and emerging modes come with a lot of new data, with the potential to understand and monitor transportation systems in more detail and in real time. These data create the opportunity to deploy advanced management and operations strategies that we’ll talk about more in this presentation.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Evolving customer needs and expectations. </a:t>
            </a:r>
            <a:r>
              <a:rPr lang="en-US" sz="1200" kern="1200" dirty="0">
                <a:solidFill>
                  <a:schemeClr val="tx1"/>
                </a:solidFill>
                <a:effectLst/>
                <a:latin typeface="+mn-lt"/>
                <a:ea typeface="+mn-ea"/>
                <a:cs typeface="+mn-cs"/>
              </a:rPr>
              <a:t>Travelers today expect real-time, accurate traveler information and options for how they travel. They expect to know about delays ahead of time and ways to avoid them.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Limited funds. </a:t>
            </a:r>
            <a:r>
              <a:rPr lang="en-US" sz="1200" kern="1200" dirty="0">
                <a:solidFill>
                  <a:schemeClr val="tx1"/>
                </a:solidFill>
                <a:effectLst/>
                <a:latin typeface="+mn-lt"/>
                <a:ea typeface="+mn-ea"/>
                <a:cs typeface="+mn-cs"/>
              </a:rPr>
              <a:t>Transportation agencies on the federal, State, and local levels have for years been tasked with doing more with limited resources. State departments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transportation (DOT) are always looking for innovative, lower-cost ways to get people and goods to their destinations more safely and reliably. Operational solutions often meet this challenge.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Increasing need to respond to and plan</a:t>
            </a:r>
            <a:r>
              <a:rPr lang="en-US" sz="1200" b="1" kern="1200" baseline="0" dirty="0">
                <a:solidFill>
                  <a:schemeClr val="tx1"/>
                </a:solidFill>
                <a:effectLst/>
                <a:latin typeface="+mn-lt"/>
                <a:ea typeface="+mn-ea"/>
                <a:cs typeface="+mn-cs"/>
              </a:rPr>
              <a:t> for extreme weather and climate change. </a:t>
            </a:r>
            <a:r>
              <a:rPr lang="en-US" sz="1200" kern="1200" baseline="0" dirty="0">
                <a:solidFill>
                  <a:schemeClr val="tx1"/>
                </a:solidFill>
                <a:effectLst/>
                <a:latin typeface="+mn-lt"/>
                <a:ea typeface="+mn-ea"/>
                <a:cs typeface="+mn-cs"/>
              </a:rPr>
              <a:t>Increased frequency of extreme weather events and climate change models have highlighted the increased need for the transportation system to be ready to respond to these forces. This area is a key focus for new cross-agency collaboration. </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a:t>
            </a:fld>
            <a:endParaRPr lang="en-US" dirty="0"/>
          </a:p>
        </p:txBody>
      </p:sp>
    </p:spTree>
    <p:extLst>
      <p:ext uri="{BB962C8B-B14F-4D97-AF65-F5344CB8AC3E}">
        <p14:creationId xmlns:p14="http://schemas.microsoft.com/office/powerpoint/2010/main" val="4290802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30</a:t>
            </a:fld>
            <a:endParaRPr lang="en-US" dirty="0"/>
          </a:p>
        </p:txBody>
      </p:sp>
    </p:spTree>
    <p:extLst>
      <p:ext uri="{BB962C8B-B14F-4D97-AF65-F5344CB8AC3E}">
        <p14:creationId xmlns:p14="http://schemas.microsoft.com/office/powerpoint/2010/main" val="254167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Changes in the landscape, or context, in which transportation exists have increased the need for transportation systems management and operations (TSMO), and the need for all transportation disciplines to collaborate on operational solutions. D</a:t>
            </a:r>
            <a:r>
              <a:rPr lang="en-US" sz="1200" kern="1200" dirty="0">
                <a:solidFill>
                  <a:schemeClr val="tx1"/>
                </a:solidFill>
                <a:effectLst/>
                <a:latin typeface="+mn-lt"/>
                <a:ea typeface="+mn-ea"/>
                <a:cs typeface="+mn-cs"/>
              </a:rPr>
              <a:t>oing business the way it was done in the past is no longer as effective. But the changing landscape also creates opportunities</a:t>
            </a:r>
            <a:r>
              <a:rPr lang="en-US" sz="1200" kern="1200" baseline="0" dirty="0">
                <a:solidFill>
                  <a:schemeClr val="tx1"/>
                </a:solidFill>
                <a:effectLst/>
                <a:latin typeface="+mn-lt"/>
                <a:ea typeface="+mn-ea"/>
                <a:cs typeface="+mn-cs"/>
              </a:rPr>
              <a:t> for collaboration and rethinking how we manage the transportation system to improve efficiency, safety, and sustainability. Some of these key changes include: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Advances in technology. </a:t>
            </a:r>
            <a:r>
              <a:rPr lang="en-US" sz="1200" kern="1200" dirty="0">
                <a:solidFill>
                  <a:schemeClr val="tx1"/>
                </a:solidFill>
                <a:effectLst/>
                <a:latin typeface="+mn-lt"/>
                <a:ea typeface="+mn-ea"/>
                <a:cs typeface="+mn-cs"/>
              </a:rPr>
              <a:t>Transportation agencies can leverage new technologies to develop operational solutions to manage congestion,</a:t>
            </a:r>
            <a:r>
              <a:rPr lang="en-US" sz="1200" kern="1200" baseline="0" dirty="0">
                <a:solidFill>
                  <a:schemeClr val="tx1"/>
                </a:solidFill>
                <a:effectLst/>
                <a:latin typeface="+mn-lt"/>
                <a:ea typeface="+mn-ea"/>
                <a:cs typeface="+mn-cs"/>
              </a:rPr>
              <a:t> reliability, and safety</a:t>
            </a:r>
            <a:r>
              <a:rPr lang="en-US" sz="1200" kern="1200" dirty="0">
                <a:solidFill>
                  <a:schemeClr val="tx1"/>
                </a:solidFill>
                <a:effectLst/>
                <a:latin typeface="+mn-lt"/>
                <a:ea typeface="+mn-ea"/>
                <a:cs typeface="+mn-cs"/>
              </a:rPr>
              <a:t> issues. Key</a:t>
            </a:r>
            <a:r>
              <a:rPr lang="en-US" sz="1200" kern="1200" baseline="0" dirty="0">
                <a:solidFill>
                  <a:schemeClr val="tx1"/>
                </a:solidFill>
                <a:effectLst/>
                <a:latin typeface="+mn-lt"/>
                <a:ea typeface="+mn-ea"/>
                <a:cs typeface="+mn-cs"/>
              </a:rPr>
              <a:t> emerging technologies in this space include connected and smart infrastructure, infrastructure-to-vehicle communications, and advancements in traveler information systems and delivery 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a:solidFill>
                  <a:schemeClr val="tx1"/>
                </a:solidFill>
                <a:effectLst/>
                <a:latin typeface="+mn-lt"/>
                <a:ea typeface="+mn-ea"/>
                <a:cs typeface="+mn-cs"/>
              </a:rPr>
              <a:t>Emerging modes. </a:t>
            </a:r>
            <a:r>
              <a:rPr lang="en-US" sz="1200" b="0" kern="1200" baseline="0" dirty="0">
                <a:solidFill>
                  <a:schemeClr val="tx1"/>
                </a:solidFill>
                <a:effectLst/>
                <a:latin typeface="+mn-lt"/>
                <a:ea typeface="+mn-ea"/>
                <a:cs typeface="+mn-cs"/>
              </a:rPr>
              <a:t>E</a:t>
            </a:r>
            <a:r>
              <a:rPr lang="en-US" sz="1200" kern="1200" baseline="0" dirty="0">
                <a:solidFill>
                  <a:schemeClr val="tx1"/>
                </a:solidFill>
                <a:effectLst/>
                <a:latin typeface="+mn-lt"/>
                <a:ea typeface="+mn-ea"/>
                <a:cs typeface="+mn-cs"/>
              </a:rPr>
              <a:t>merging modes create a transportation network that is more complex but has great potential to improve performance, when coupled with the right operational strategies. Key emerging modes in this space include electric and hybrid vehicles, connected and automated vehicles (CAV), ride-hailing and ride-sharing services, and e-scooters.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Better data. </a:t>
            </a:r>
            <a:r>
              <a:rPr lang="en-US" sz="1200" kern="1200" dirty="0">
                <a:solidFill>
                  <a:schemeClr val="tx1"/>
                </a:solidFill>
                <a:effectLst/>
                <a:latin typeface="+mn-lt"/>
                <a:ea typeface="+mn-ea"/>
                <a:cs typeface="+mn-cs"/>
              </a:rPr>
              <a:t>Almost</a:t>
            </a:r>
            <a:r>
              <a:rPr lang="en-US" sz="1200" kern="1200" baseline="0" dirty="0">
                <a:solidFill>
                  <a:schemeClr val="tx1"/>
                </a:solidFill>
                <a:effectLst/>
                <a:latin typeface="+mn-lt"/>
                <a:ea typeface="+mn-ea"/>
                <a:cs typeface="+mn-cs"/>
              </a:rPr>
              <a:t> all of these new technologies and emerging modes come with a lot of new data, with the potential to understand and monitor transportation systems in more detail and in real time. These data create the opportunity to deploy advanced management and operations strategies that we’ll talk about more in this presentation.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Evolving customer needs and expectations. </a:t>
            </a:r>
            <a:r>
              <a:rPr lang="en-US" sz="1200" kern="1200" dirty="0">
                <a:solidFill>
                  <a:schemeClr val="tx1"/>
                </a:solidFill>
                <a:effectLst/>
                <a:latin typeface="+mn-lt"/>
                <a:ea typeface="+mn-ea"/>
                <a:cs typeface="+mn-cs"/>
              </a:rPr>
              <a:t>Travelers today expect real-time, accurate traveler information and options for how they travel. They expect to know about delays ahead of time and ways to avoid them.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Limited funds. </a:t>
            </a:r>
            <a:r>
              <a:rPr lang="en-US" sz="1200" kern="1200" dirty="0">
                <a:solidFill>
                  <a:schemeClr val="tx1"/>
                </a:solidFill>
                <a:effectLst/>
                <a:latin typeface="+mn-lt"/>
                <a:ea typeface="+mn-ea"/>
                <a:cs typeface="+mn-cs"/>
              </a:rPr>
              <a:t>Transportation agencies on the federal, State, and local levels have for years been tasked with doing more with limited resources. State departments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transportation (DOT) are always looking for innovative, lower-cost ways to get people and goods to their destinations more safely and reliably. Operational solutions often meet this challenge.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Increasing need to respond to and plan</a:t>
            </a:r>
            <a:r>
              <a:rPr lang="en-US" sz="1200" b="1" kern="1200" baseline="0" dirty="0">
                <a:solidFill>
                  <a:schemeClr val="tx1"/>
                </a:solidFill>
                <a:effectLst/>
                <a:latin typeface="+mn-lt"/>
                <a:ea typeface="+mn-ea"/>
                <a:cs typeface="+mn-cs"/>
              </a:rPr>
              <a:t> for extreme weather and climate change. </a:t>
            </a:r>
            <a:r>
              <a:rPr lang="en-US" sz="1200" kern="1200" baseline="0" dirty="0">
                <a:solidFill>
                  <a:schemeClr val="tx1"/>
                </a:solidFill>
                <a:effectLst/>
                <a:latin typeface="+mn-lt"/>
                <a:ea typeface="+mn-ea"/>
                <a:cs typeface="+mn-cs"/>
              </a:rPr>
              <a:t>Increased frequency of extreme weather events and climate change models have highlighted the increased need for the transportation system to be ready to respond to these forces. This area is a key focus for new cross-agency collaboration. </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31</a:t>
            </a:fld>
            <a:endParaRPr lang="en-US" dirty="0"/>
          </a:p>
        </p:txBody>
      </p:sp>
    </p:spTree>
    <p:extLst>
      <p:ext uri="{BB962C8B-B14F-4D97-AF65-F5344CB8AC3E}">
        <p14:creationId xmlns:p14="http://schemas.microsoft.com/office/powerpoint/2010/main" val="2443821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changes on the previous slide </a:t>
            </a:r>
            <a:r>
              <a:rPr lang="en-US" sz="1200" kern="1200" baseline="0" dirty="0">
                <a:solidFill>
                  <a:schemeClr val="tx1"/>
                </a:solidFill>
                <a:effectLst/>
                <a:latin typeface="+mn-lt"/>
                <a:ea typeface="+mn-ea"/>
                <a:cs typeface="+mn-cs"/>
              </a:rPr>
              <a:t>create an increased need and increased opportunities for groups across agencies to collaborate on operational strategies (TSMO) to achieve common goals. Here we focus on opportunities for TSMO and environmental programs to collaborate. TSMO and the natural and human environment share common ground that can be used as the basis for addressing the changes through collaboration.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lnSpc>
                <a:spcPct val="120000"/>
              </a:lnSpc>
              <a:buNone/>
            </a:pPr>
            <a:r>
              <a:rPr lang="en-US" sz="1200" dirty="0"/>
              <a:t>TSMO and environmental programs seek to:</a:t>
            </a:r>
          </a:p>
          <a:p>
            <a:pPr marL="0" indent="0">
              <a:lnSpc>
                <a:spcPct val="120000"/>
              </a:lnSpc>
              <a:buNone/>
            </a:pPr>
            <a:endParaRPr lang="en-US" sz="1200" dirty="0"/>
          </a:p>
          <a:p>
            <a:pPr marL="171450" indent="-171450">
              <a:lnSpc>
                <a:spcPct val="120000"/>
              </a:lnSpc>
              <a:buFont typeface="Arial" panose="020B0604020202020204" pitchFamily="34" charset="0"/>
              <a:buChar char="•"/>
            </a:pPr>
            <a:r>
              <a:rPr lang="en-US" sz="1200" b="1" dirty="0"/>
              <a:t>Think differently, more holistically. </a:t>
            </a:r>
            <a:r>
              <a:rPr lang="en-US" sz="1200" dirty="0"/>
              <a:t>TSMO and environmental programs</a:t>
            </a:r>
            <a:r>
              <a:rPr lang="en-US" sz="1200" baseline="0" dirty="0"/>
              <a:t> take a systemwide approach that is more holistic than, for example, a single bottleneck or corridor, or any single source of a problem. Both disciplines achieve their goals when the whole system, and the environment in which it operates, is performing well. </a:t>
            </a:r>
            <a:endParaRPr lang="en-US" sz="1200" dirty="0"/>
          </a:p>
          <a:p>
            <a:pPr marL="171450" indent="-171450">
              <a:lnSpc>
                <a:spcPct val="120000"/>
              </a:lnSpc>
              <a:buFont typeface="Arial" panose="020B0604020202020204" pitchFamily="34" charset="0"/>
              <a:buChar char="•"/>
            </a:pPr>
            <a:r>
              <a:rPr lang="en-US" sz="1200" b="1" dirty="0"/>
              <a:t>Enhance existing system vs. expand the system. </a:t>
            </a:r>
            <a:r>
              <a:rPr lang="en-US" sz="1200" dirty="0"/>
              <a:t>Both disciplines redirect focus from expanding the</a:t>
            </a:r>
            <a:r>
              <a:rPr lang="en-US" sz="1200" baseline="0" dirty="0"/>
              <a:t> current footprint of our transportation system by focusing on operational improvements and improving the sustainability of the system. </a:t>
            </a:r>
            <a:endParaRPr lang="en-US" sz="1200" dirty="0"/>
          </a:p>
          <a:p>
            <a:pPr marL="171450" indent="-171450">
              <a:lnSpc>
                <a:spcPct val="120000"/>
              </a:lnSpc>
              <a:buFont typeface="Arial" panose="020B0604020202020204" pitchFamily="34" charset="0"/>
              <a:buChar char="•"/>
            </a:pPr>
            <a:r>
              <a:rPr lang="en-US" sz="1200" b="1" dirty="0"/>
              <a:t>Do more with less. </a:t>
            </a:r>
            <a:r>
              <a:rPr lang="en-US" sz="1200" dirty="0"/>
              <a:t>All agencies</a:t>
            </a:r>
            <a:r>
              <a:rPr lang="en-US" sz="1200" baseline="0" dirty="0"/>
              <a:t> must try to get the most impact out of their funding, and TSMO strategies can help achieve a variety of performance goals. (Note to presenter: this will be covered in more depth later on.)</a:t>
            </a:r>
            <a:endParaRPr lang="en-US" sz="1200" dirty="0"/>
          </a:p>
          <a:p>
            <a:pPr marL="171450" indent="-171450">
              <a:lnSpc>
                <a:spcPct val="120000"/>
              </a:lnSpc>
              <a:buFont typeface="Arial" panose="020B0604020202020204" pitchFamily="34" charset="0"/>
              <a:buChar char="•"/>
            </a:pPr>
            <a:r>
              <a:rPr lang="en-US" sz="1200" b="1" dirty="0"/>
              <a:t>Leverage new data to plan and operate smarter.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32</a:t>
            </a:fld>
            <a:endParaRPr lang="en-US" dirty="0"/>
          </a:p>
        </p:txBody>
      </p:sp>
    </p:spTree>
    <p:extLst>
      <p:ext uri="{BB962C8B-B14F-4D97-AF65-F5344CB8AC3E}">
        <p14:creationId xmlns:p14="http://schemas.microsoft.com/office/powerpoint/2010/main" val="470755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builds on the past two by adding that collaboration benefits both programs</a:t>
            </a:r>
            <a:r>
              <a:rPr lang="en-US" baseline="0" dirty="0"/>
              <a:t> because many TSMO and environmental goals are aligned.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33</a:t>
            </a:fld>
            <a:endParaRPr lang="en-US" dirty="0"/>
          </a:p>
        </p:txBody>
      </p:sp>
    </p:spTree>
    <p:extLst>
      <p:ext uri="{BB962C8B-B14F-4D97-AF65-F5344CB8AC3E}">
        <p14:creationId xmlns:p14="http://schemas.microsoft.com/office/powerpoint/2010/main" val="1811868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meant</a:t>
            </a:r>
            <a:r>
              <a:rPr lang="en-US" baseline="0" dirty="0"/>
              <a:t> by </a:t>
            </a:r>
            <a:r>
              <a:rPr lang="en-US" dirty="0"/>
              <a:t>the</a:t>
            </a:r>
            <a:r>
              <a:rPr lang="en-US" baseline="0" dirty="0"/>
              <a:t> “natural and human environment” for the purposes of this presentation? A broad view is taken, with the goal of helping find general connections between these two disciplines. This slide shows activities of staff who work in the natural and human environment in a transportation context. This list is not exhaustive, but mean to illustrate the type and range of activities that would fall under our broad view for this presentation.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34</a:t>
            </a:fld>
            <a:endParaRPr lang="en-US" dirty="0"/>
          </a:p>
        </p:txBody>
      </p:sp>
    </p:spTree>
    <p:extLst>
      <p:ext uri="{BB962C8B-B14F-4D97-AF65-F5344CB8AC3E}">
        <p14:creationId xmlns:p14="http://schemas.microsoft.com/office/powerpoint/2010/main" val="3260236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non-exhaustive list of goals that programs</a:t>
            </a:r>
            <a:r>
              <a:rPr lang="en-US" baseline="0" dirty="0"/>
              <a:t> focused on the natural and human environmental may have. The intent here is to provide some specific examples of environmental goals that can be supported by TSMO activities (as shown in the following two slides).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35</a:t>
            </a:fld>
            <a:endParaRPr lang="en-US" dirty="0"/>
          </a:p>
        </p:txBody>
      </p:sp>
    </p:spTree>
    <p:extLst>
      <p:ext uri="{BB962C8B-B14F-4D97-AF65-F5344CB8AC3E}">
        <p14:creationId xmlns:p14="http://schemas.microsoft.com/office/powerpoint/2010/main" val="611484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what TSMO is, how can it</a:t>
            </a:r>
            <a:r>
              <a:rPr lang="en-US" baseline="0" dirty="0"/>
              <a:t> support the goals of staff and programs focused on the human and natural environment? The next four slides shows examples of such goals and the TSMO strategies that could help advance the goals. There are two important points in this example: 1) common TSMO strategies, such as those shown here, are </a:t>
            </a:r>
            <a:r>
              <a:rPr lang="en-US" i="1" baseline="0" dirty="0"/>
              <a:t>already </a:t>
            </a:r>
            <a:r>
              <a:rPr lang="en-US" i="0" baseline="0" dirty="0"/>
              <a:t>supporting environmental goals and 2) environmental staff should consider TSMO strategies when planning how to meet their goals.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36</a:t>
            </a:fld>
            <a:endParaRPr lang="en-US" dirty="0"/>
          </a:p>
        </p:txBody>
      </p:sp>
    </p:spTree>
    <p:extLst>
      <p:ext uri="{BB962C8B-B14F-4D97-AF65-F5344CB8AC3E}">
        <p14:creationId xmlns:p14="http://schemas.microsoft.com/office/powerpoint/2010/main" val="1616450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what TSMO is, how can it</a:t>
            </a:r>
            <a:r>
              <a:rPr lang="en-US" baseline="0" dirty="0"/>
              <a:t> support the goals of staff and programs focused on the human and natural environment? This slide shows examples of such goals and the TSMO strategies that could help advance the goals. There are two important points in this example: 1) common TSMO strategies, such as those shown here, are </a:t>
            </a:r>
            <a:r>
              <a:rPr lang="en-US" i="1" baseline="0" dirty="0"/>
              <a:t>already </a:t>
            </a:r>
            <a:r>
              <a:rPr lang="en-US" i="0" baseline="0" dirty="0"/>
              <a:t>supporting environmental goals and 2) environmental staff should consider TSMO strategies when planning how to meet their goals. </a:t>
            </a:r>
          </a:p>
          <a:p>
            <a:endParaRPr lang="en-US" i="0" baseline="0" dirty="0"/>
          </a:p>
          <a:p>
            <a:r>
              <a:rPr lang="en-US" i="0" baseline="0" dirty="0"/>
              <a:t>This slide highlights how connected and automated vehicles (CAV) and speed harmonization could reduce fuel consumption, but the presenter may want to note that there have been studies to show that CAVs may increase vehicle miles traveled.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37</a:t>
            </a:fld>
            <a:endParaRPr lang="en-US" dirty="0"/>
          </a:p>
        </p:txBody>
      </p:sp>
    </p:spTree>
    <p:extLst>
      <p:ext uri="{BB962C8B-B14F-4D97-AF65-F5344CB8AC3E}">
        <p14:creationId xmlns:p14="http://schemas.microsoft.com/office/powerpoint/2010/main" val="3096834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next several slides</a:t>
            </a:r>
            <a:r>
              <a:rPr lang="en-US" dirty="0"/>
              <a:t> </a:t>
            </a:r>
            <a:r>
              <a:rPr lang="en-US" baseline="0" dirty="0"/>
              <a:t>provide some more detailed examples of TSMO strategies that have environmental benefits. Environmental practitioners can consider such TSMO strategies when planning approaches for meeting environmental goals. These slides showcase examples and not all of the TSMO strategies that can support environmental benefits.</a:t>
            </a:r>
          </a:p>
          <a:p>
            <a:endParaRPr lang="en-US" dirty="0"/>
          </a:p>
          <a:p>
            <a:r>
              <a:rPr lang="en-US" dirty="0"/>
              <a:t>A</a:t>
            </a:r>
            <a:r>
              <a:rPr lang="en-US" baseline="0" dirty="0"/>
              <a:t> number of T</a:t>
            </a:r>
            <a:r>
              <a:rPr lang="en-US" dirty="0"/>
              <a:t>SMO strategies within the larger category</a:t>
            </a:r>
            <a:r>
              <a:rPr lang="en-US" baseline="0" dirty="0"/>
              <a:t> of congestion management convey environmental benefits, primarily in reduced fuel consumption and emissions. This is a list of congestion management strategies with proven or potential environmental benefits. </a:t>
            </a:r>
          </a:p>
          <a:p>
            <a:endParaRPr lang="en-US" baseline="0" dirty="0"/>
          </a:p>
          <a:p>
            <a:r>
              <a:rPr lang="en-US" baseline="0" dirty="0"/>
              <a:t>The next three three slides provide relevant research and metrics of the benefits of integrated corridor management, signal retiming, and smart parking.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38</a:t>
            </a:fld>
            <a:endParaRPr lang="en-US" dirty="0"/>
          </a:p>
        </p:txBody>
      </p:sp>
    </p:spTree>
    <p:extLst>
      <p:ext uri="{BB962C8B-B14F-4D97-AF65-F5344CB8AC3E}">
        <p14:creationId xmlns:p14="http://schemas.microsoft.com/office/powerpoint/2010/main" val="3172143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comprehensive i</a:t>
            </a:r>
            <a:r>
              <a:rPr lang="en-US" dirty="0"/>
              <a:t>ntegrated corridor management </a:t>
            </a:r>
            <a:r>
              <a:rPr lang="en-US" baseline="0" dirty="0"/>
              <a:t>(ICM) program is one example of a TSMO strategy for congestion management with significant environmental benefits. Capturing these environmental benefits across disciplines can benefit the planning and performance of both programs.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39</a:t>
            </a:fld>
            <a:endParaRPr lang="en-US" dirty="0"/>
          </a:p>
        </p:txBody>
      </p:sp>
    </p:spTree>
    <p:extLst>
      <p:ext uri="{BB962C8B-B14F-4D97-AF65-F5344CB8AC3E}">
        <p14:creationId xmlns:p14="http://schemas.microsoft.com/office/powerpoint/2010/main" val="292591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changes on the previous slide </a:t>
            </a:r>
            <a:r>
              <a:rPr lang="en-US" sz="1200" kern="1200" baseline="0" dirty="0">
                <a:solidFill>
                  <a:schemeClr val="tx1"/>
                </a:solidFill>
                <a:effectLst/>
                <a:latin typeface="+mn-lt"/>
                <a:ea typeface="+mn-ea"/>
                <a:cs typeface="+mn-cs"/>
              </a:rPr>
              <a:t>create an increased need and increased opportunities for groups across agencies to collaborate on operational strategies (TSMO) to achieve common goals. Here we focus on opportunities for TSMO and environmental programs to collaborate. TSMO and the natural and human environment share common ground that can be used as the basis for addressing the changes through collaboration.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lnSpc>
                <a:spcPct val="120000"/>
              </a:lnSpc>
              <a:buNone/>
            </a:pPr>
            <a:r>
              <a:rPr lang="en-US" sz="1200" dirty="0"/>
              <a:t>TSMO and environmental programs seek to:</a:t>
            </a:r>
          </a:p>
          <a:p>
            <a:pPr marL="0" indent="0">
              <a:lnSpc>
                <a:spcPct val="120000"/>
              </a:lnSpc>
              <a:buNone/>
            </a:pPr>
            <a:endParaRPr lang="en-US" sz="1200" dirty="0"/>
          </a:p>
          <a:p>
            <a:pPr marL="171450" indent="-171450">
              <a:lnSpc>
                <a:spcPct val="120000"/>
              </a:lnSpc>
              <a:buFont typeface="Arial" panose="020B0604020202020204" pitchFamily="34" charset="0"/>
              <a:buChar char="•"/>
            </a:pPr>
            <a:r>
              <a:rPr lang="en-US" sz="1200" b="1" dirty="0"/>
              <a:t>Think differently, more holistically. </a:t>
            </a:r>
            <a:r>
              <a:rPr lang="en-US" sz="1200" dirty="0"/>
              <a:t>TSMO and environmental programs</a:t>
            </a:r>
            <a:r>
              <a:rPr lang="en-US" sz="1200" baseline="0" dirty="0"/>
              <a:t> take a systemwide approach that is more holistic than, for example, a single bottleneck or corridor, or any single source of a problem. Both disciplines achieve their goals when the whole system, and the environment in which it operates, is performing well. </a:t>
            </a:r>
            <a:endParaRPr lang="en-US" sz="1200" dirty="0"/>
          </a:p>
          <a:p>
            <a:pPr marL="171450" indent="-171450">
              <a:lnSpc>
                <a:spcPct val="120000"/>
              </a:lnSpc>
              <a:buFont typeface="Arial" panose="020B0604020202020204" pitchFamily="34" charset="0"/>
              <a:buChar char="•"/>
            </a:pPr>
            <a:r>
              <a:rPr lang="en-US" sz="1200" b="1" dirty="0"/>
              <a:t>Enhance existing system vs. expand the system. </a:t>
            </a:r>
            <a:r>
              <a:rPr lang="en-US" sz="1200" dirty="0"/>
              <a:t>Both disciplines redirect focus from expanding the</a:t>
            </a:r>
            <a:r>
              <a:rPr lang="en-US" sz="1200" baseline="0" dirty="0"/>
              <a:t> current footprint of our transportation system by focusing on operational improvements and improving the sustainability of the system. </a:t>
            </a:r>
            <a:endParaRPr lang="en-US" sz="1200" dirty="0"/>
          </a:p>
          <a:p>
            <a:pPr marL="171450" indent="-171450">
              <a:lnSpc>
                <a:spcPct val="120000"/>
              </a:lnSpc>
              <a:buFont typeface="Arial" panose="020B0604020202020204" pitchFamily="34" charset="0"/>
              <a:buChar char="•"/>
            </a:pPr>
            <a:r>
              <a:rPr lang="en-US" sz="1200" b="1" dirty="0"/>
              <a:t>Do more with less. </a:t>
            </a:r>
            <a:r>
              <a:rPr lang="en-US" sz="1200" dirty="0"/>
              <a:t>All agencies</a:t>
            </a:r>
            <a:r>
              <a:rPr lang="en-US" sz="1200" baseline="0" dirty="0"/>
              <a:t> must try to get the most impact out of their funding, and TSMO strategies can help achieve a variety of performance goals. (Note to presenter: this will be covered in more depth later on.)</a:t>
            </a:r>
            <a:endParaRPr lang="en-US" sz="1200" dirty="0"/>
          </a:p>
          <a:p>
            <a:pPr marL="171450" indent="-171450">
              <a:lnSpc>
                <a:spcPct val="120000"/>
              </a:lnSpc>
              <a:buFont typeface="Arial" panose="020B0604020202020204" pitchFamily="34" charset="0"/>
              <a:buChar char="•"/>
            </a:pPr>
            <a:r>
              <a:rPr lang="en-US" sz="1200" b="1" dirty="0"/>
              <a:t>Leverage new data to plan and operate smarter.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a:t>
            </a:fld>
            <a:endParaRPr lang="en-US" dirty="0"/>
          </a:p>
        </p:txBody>
      </p:sp>
    </p:spTree>
    <p:extLst>
      <p:ext uri="{BB962C8B-B14F-4D97-AF65-F5344CB8AC3E}">
        <p14:creationId xmlns:p14="http://schemas.microsoft.com/office/powerpoint/2010/main" val="2367733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Signal retiming is a second </a:t>
            </a:r>
            <a:r>
              <a:rPr lang="en-US" baseline="0" dirty="0"/>
              <a:t>example of a TSMO strategy for congestion management with significant environmental benefits. Capturing these environmental benefits across disciplines can benefit the planning and performance of both programs.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Oregon Metro, </a:t>
            </a:r>
            <a:r>
              <a:rPr lang="en-US" i="1" dirty="0"/>
              <a:t>2010 Regional Transportation Systems Management and Operations Plan</a:t>
            </a:r>
            <a:r>
              <a:rPr lang="en-US" dirty="0"/>
              <a:t>, June </a:t>
            </a:r>
            <a:r>
              <a:rPr lang="en-US" dirty="0">
                <a:solidFill>
                  <a:schemeClr val="tx1"/>
                </a:solidFill>
              </a:rPr>
              <a:t>2010, https://www.oregonmetro.gov/regional-transportation-plan</a:t>
            </a:r>
            <a:r>
              <a:rPr lang="en-US" u="none" dirty="0">
                <a:solidFill>
                  <a:schemeClr val="tx1"/>
                </a:solidFill>
              </a:rPr>
              <a:t>; </a:t>
            </a:r>
            <a:r>
              <a:rPr lang="en-US" u="none" baseline="0" dirty="0"/>
              <a:t> https://www.itskrs.its.dot.gov/its/benecost.nsf/ID/56d8c4668f1a07c685257db3006c652a.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International,</a:t>
            </a:r>
            <a:r>
              <a:rPr lang="en-US" baseline="0" dirty="0"/>
              <a:t> </a:t>
            </a:r>
            <a:r>
              <a:rPr lang="en-US" dirty="0"/>
              <a:t>Benefits of Florida's Traffic Signal Retiming,</a:t>
            </a:r>
            <a:r>
              <a:rPr lang="en-US" baseline="0" dirty="0"/>
              <a:t> October 1, </a:t>
            </a:r>
            <a:r>
              <a:rPr lang="en-US" dirty="0"/>
              <a:t>2012, </a:t>
            </a:r>
            <a:r>
              <a:rPr lang="en-US" baseline="0" dirty="0"/>
              <a:t>http</a:t>
            </a:r>
            <a:r>
              <a:rPr lang="en-US" dirty="0"/>
              <a:t>://www.itsinternational.com/categories/utc/features/benefits-of-floridas-traffic-signal-retiming/; </a:t>
            </a:r>
            <a:r>
              <a:rPr lang="en-US" baseline="0" dirty="0"/>
              <a:t>https://www.itskrs.its.dot.gov/its/benecost.nsf/ID/f848872558b9e32685257d6b006ec2bf.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Southwestern Pennsylvania Commission, Robinson, </a:t>
            </a:r>
            <a:r>
              <a:rPr lang="en-US" i="1" dirty="0"/>
              <a:t>Town Centre Boulevard/Summit Drive Park SINC Project Summary</a:t>
            </a:r>
            <a:r>
              <a:rPr lang="en-US" i="0" dirty="0"/>
              <a:t>,</a:t>
            </a:r>
            <a:r>
              <a:rPr lang="en-US" i="0" baseline="0" dirty="0"/>
              <a:t> August 31, </a:t>
            </a:r>
            <a:r>
              <a:rPr lang="en-US" dirty="0"/>
              <a:t>2011, http://www.spcregion.org/pdf/signals/projsum/RobinsonSummit.pdf; </a:t>
            </a:r>
            <a:r>
              <a:rPr lang="en-US" sz="1200" b="0" i="0" u="none" strike="noStrike" kern="1200" baseline="0" dirty="0">
                <a:solidFill>
                  <a:schemeClr val="tx1"/>
                </a:solidFill>
                <a:effectLst/>
                <a:latin typeface="+mn-lt"/>
                <a:ea typeface="+mn-ea"/>
                <a:cs typeface="+mn-cs"/>
              </a:rPr>
              <a:t>https://www.itskrs.its.dot.gov/its/benecost.nsf/ID/8e93d525264e274e85257910000fa7a4.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40</a:t>
            </a:fld>
            <a:endParaRPr lang="en-US" dirty="0"/>
          </a:p>
        </p:txBody>
      </p:sp>
    </p:spTree>
    <p:extLst>
      <p:ext uri="{BB962C8B-B14F-4D97-AF65-F5344CB8AC3E}">
        <p14:creationId xmlns:p14="http://schemas.microsoft.com/office/powerpoint/2010/main" val="2224128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Smart parking systems are a third</a:t>
            </a:r>
            <a:r>
              <a:rPr lang="en-US" baseline="0" dirty="0"/>
              <a:t> example of a TSMO strategy for congestion management with significant environmental benefits. Capturing these environmental benefits across disciplines can benefit the planning and performance of both programs.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41</a:t>
            </a:fld>
            <a:endParaRPr lang="en-US" dirty="0"/>
          </a:p>
        </p:txBody>
      </p:sp>
    </p:spTree>
    <p:extLst>
      <p:ext uri="{BB962C8B-B14F-4D97-AF65-F5344CB8AC3E}">
        <p14:creationId xmlns:p14="http://schemas.microsoft.com/office/powerpoint/2010/main" val="1675172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management programs are another example of a</a:t>
            </a:r>
            <a:r>
              <a:rPr lang="en-US" baseline="0" dirty="0"/>
              <a:t> category of TSMO strategies with environmental benefits. While such activities may not require a lot of coordination from environmental staff, it is good to know that such activities offer environmental benefits, specifically mitigating the impact of incidents involving hazardous materials. </a:t>
            </a:r>
            <a:endParaRPr lang="en-US" dirty="0"/>
          </a:p>
          <a:p>
            <a:endParaRPr lang="en-US" dirty="0"/>
          </a:p>
          <a:p>
            <a:r>
              <a:rPr lang="en-US" dirty="0"/>
              <a:t>Need permission from FDOT</a:t>
            </a:r>
            <a:r>
              <a:rPr lang="en-US" baseline="0" dirty="0"/>
              <a:t> to reuse photo.</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42</a:t>
            </a:fld>
            <a:endParaRPr lang="en-US" dirty="0"/>
          </a:p>
        </p:txBody>
      </p:sp>
    </p:spTree>
    <p:extLst>
      <p:ext uri="{BB962C8B-B14F-4D97-AF65-F5344CB8AC3E}">
        <p14:creationId xmlns:p14="http://schemas.microsoft.com/office/powerpoint/2010/main" val="3501212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CAV technology is a significant emerging area for TSMO professionals. CAV technology can be leveraged to implement many TSMO strategies, (e.g., variable speed limits and speed harmonization) and with expected additional benefits for fuel savings, travel time savings, and safety. Environmental practitioners can benefit from coordinating with TSMO staff on how CAV technology can help achieve environmental goals. One caveat is that several studies have estimated that CAVs may increase vehicle miles traveled.</a:t>
            </a:r>
            <a:endParaRPr lang="en-US" dirty="0"/>
          </a:p>
          <a:p>
            <a:endParaRPr lang="en-US" dirty="0"/>
          </a:p>
          <a:p>
            <a:r>
              <a:rPr lang="en-US" dirty="0"/>
              <a:t>Image source: U.S. Department of Transportation. https://www.its.dot.gov/communications/its_images.htm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43</a:t>
            </a:fld>
            <a:endParaRPr lang="en-US" dirty="0"/>
          </a:p>
        </p:txBody>
      </p:sp>
    </p:spTree>
    <p:extLst>
      <p:ext uri="{BB962C8B-B14F-4D97-AF65-F5344CB8AC3E}">
        <p14:creationId xmlns:p14="http://schemas.microsoft.com/office/powerpoint/2010/main" val="4279931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Collaboration between the two disciplines in mutually beneficial. Collaborating with environmental staff also helps support TSMO goals, such as those shown here. </a:t>
            </a:r>
          </a:p>
          <a:p>
            <a:endParaRPr lang="en-US" baseline="0" dirty="0"/>
          </a:p>
          <a:p>
            <a:r>
              <a:rPr lang="en-US" baseline="0" dirty="0"/>
              <a:t>This slide focuses on examples of climate change programs and extreme weather management, but the benefits to TSMO go well beyond this. As another example, environmental efforts to promote a variety of travels modes and to harmonize and link different modes would have benefits for TSMO programs looking to optimize mobility without building significant new infrastructure.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44</a:t>
            </a:fld>
            <a:endParaRPr lang="en-US" dirty="0"/>
          </a:p>
        </p:txBody>
      </p:sp>
    </p:spTree>
    <p:extLst>
      <p:ext uri="{BB962C8B-B14F-4D97-AF65-F5344CB8AC3E}">
        <p14:creationId xmlns:p14="http://schemas.microsoft.com/office/powerpoint/2010/main" val="1969258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a:t>
            </a:r>
            <a:r>
              <a:rPr lang="en-US" baseline="0" dirty="0"/>
              <a:t> highlights key areas where TSMO and environmental staff have successfully collaborated with each other, or where there is high potential for benefits of such a collaboration. </a:t>
            </a:r>
          </a:p>
          <a:p>
            <a:endParaRPr lang="en-US" baseline="0" dirty="0"/>
          </a:p>
          <a:p>
            <a:r>
              <a:rPr lang="en-US" baseline="0" dirty="0"/>
              <a:t>Note that this section is intended to present all these areas together in a comprehensive overview. The next section (Examples of Collaboration between TSMO and the Natural and Human Environment) presents examples from these areas where existing collaboration has been documented.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45</a:t>
            </a:fld>
            <a:endParaRPr lang="en-US" dirty="0"/>
          </a:p>
        </p:txBody>
      </p:sp>
    </p:spTree>
    <p:extLst>
      <p:ext uri="{BB962C8B-B14F-4D97-AF65-F5344CB8AC3E}">
        <p14:creationId xmlns:p14="http://schemas.microsoft.com/office/powerpoint/2010/main" val="1712048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are key areas where TSMO and environmental staff have successfully collaborated with each other, or where there is high potential for mutual benefits from such a collaboration. </a:t>
            </a:r>
          </a:p>
          <a:p>
            <a:endParaRPr lang="en-US" baseline="0" dirty="0"/>
          </a:p>
          <a:p>
            <a:r>
              <a:rPr lang="en-US" baseline="0" dirty="0"/>
              <a:t>Note that this section is intended to present all these areas together in a comprehensive overview. The next section (Examples of Collaboration between TSMO and the Natural and Human Environment) presents examples from these areas where existing collaboration has been documented. </a:t>
            </a:r>
            <a:r>
              <a:rPr lang="en-US" sz="1200" dirty="0"/>
              <a:t>Not</a:t>
            </a:r>
            <a:r>
              <a:rPr lang="en-US" sz="1200" baseline="0" dirty="0"/>
              <a:t> </a:t>
            </a:r>
            <a:r>
              <a:rPr lang="en-US" sz="1200" dirty="0"/>
              <a:t>all areas have been fully charted by all agencies because of the emerging</a:t>
            </a:r>
            <a:r>
              <a:rPr lang="en-US" sz="1200" baseline="0" dirty="0"/>
              <a:t> nature of both TSMO and cross-agency collaboration around TSMO. </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46</a:t>
            </a:fld>
            <a:endParaRPr lang="en-US" dirty="0"/>
          </a:p>
        </p:txBody>
      </p:sp>
    </p:spTree>
    <p:extLst>
      <p:ext uri="{BB962C8B-B14F-4D97-AF65-F5344CB8AC3E}">
        <p14:creationId xmlns:p14="http://schemas.microsoft.com/office/powerpoint/2010/main" val="2049976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 weather management is a key category of TSMO activities where collaboration with environmental staff can enhance the environmental benefits of these strategies.</a:t>
            </a:r>
            <a:r>
              <a:rPr lang="en-US" baseline="0" dirty="0"/>
              <a:t> </a:t>
            </a:r>
          </a:p>
          <a:p>
            <a:endParaRPr lang="en-US" baseline="0" dirty="0"/>
          </a:p>
          <a:p>
            <a:pPr marL="171450" indent="-171450">
              <a:buFont typeface="Arial" panose="020B0604020202020204" pitchFamily="34" charset="0"/>
              <a:buChar char="•"/>
            </a:pPr>
            <a:r>
              <a:rPr lang="en-US" baseline="0" dirty="0"/>
              <a:t>TSMO programs often have some systems and strategies in place for responding to weather events to mitigate negative effects to safety, mobility, and reliability. Environmental staff and TSMO staff may be able to share or co-invest in these systems to extend their use toward the impacts of adverse weather events that may be in the purview of environmental staff. </a:t>
            </a:r>
          </a:p>
          <a:p>
            <a:pPr marL="0" indent="0">
              <a:buFont typeface="Arial" panose="020B0604020202020204" pitchFamily="34" charset="0"/>
              <a:buNone/>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TSMO programs often have road weather information systems in place to inform such strategies and to proactively manage the agency’s storm response. Environmental staff and TSMO staff may be able to extend the use of these systems toward the impacts of extreme weather events.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indent="-171450">
              <a:buFont typeface="Arial" panose="020B0604020202020204" pitchFamily="34" charset="0"/>
              <a:buChar char="•"/>
            </a:pPr>
            <a:r>
              <a:rPr lang="en-US" dirty="0"/>
              <a:t>TSMO program</a:t>
            </a:r>
            <a:r>
              <a:rPr lang="en-US" baseline="0" dirty="0"/>
              <a:t>s may have strategies in place to optimize road treatments, such as applying materials before a winter storm, in order to increase resource use and labor efficiency. These same strategies may confer environmental benefits by minimizing the amount of salt and other chemicals that may run off into the surrounding environment.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TSMO and environmental staff may be able to resolve recurring infrastructure damage as a result of repeat weather. For example, flood-prone areas of the transportation system may cause operational issues, such as delays and safety hazards, and environmental issues, such as soil erosion and runoff.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Photo: Wisconsin DOT (via Joe Gregory, FHWA, with permission)</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47</a:t>
            </a:fld>
            <a:endParaRPr lang="en-US" dirty="0"/>
          </a:p>
        </p:txBody>
      </p:sp>
    </p:spTree>
    <p:extLst>
      <p:ext uri="{BB962C8B-B14F-4D97-AF65-F5344CB8AC3E}">
        <p14:creationId xmlns:p14="http://schemas.microsoft.com/office/powerpoint/2010/main" val="235047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and increasingly severe</a:t>
            </a:r>
            <a:r>
              <a:rPr lang="en-US" baseline="0" dirty="0"/>
              <a:t> weather patterns pose threats to the environment and transportation systems and infrastructure. Environmental staff and TSMO staff can join forces behind this common threat to advance assessments, solutions, and planning to improve their agency’s climate change readiness and the resiliency of their systems. This slides presents a handful of such actions.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48</a:t>
            </a:fld>
            <a:endParaRPr lang="en-US" dirty="0"/>
          </a:p>
        </p:txBody>
      </p:sp>
    </p:spTree>
    <p:extLst>
      <p:ext uri="{BB962C8B-B14F-4D97-AF65-F5344CB8AC3E}">
        <p14:creationId xmlns:p14="http://schemas.microsoft.com/office/powerpoint/2010/main" val="502547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Demand management is a great example of an area of overlap between TSMO</a:t>
            </a:r>
            <a:r>
              <a:rPr lang="en-US" sz="1200" b="0" i="0" kern="1200" baseline="0" dirty="0">
                <a:solidFill>
                  <a:schemeClr val="tx1"/>
                </a:solidFill>
                <a:effectLst/>
                <a:latin typeface="+mn-lt"/>
                <a:ea typeface="+mn-ea"/>
                <a:cs typeface="+mn-cs"/>
              </a:rPr>
              <a:t> and environmental efforts. TSMO practitioners may try to implement demand management strategies, such active transportation and demand management or congestion pricing, to reduce congestion by facilitating or incentivizing travelers to shift their travel away from peak times, routes, and modes. By reducing demand and congestion, and therefore idling, these strategies often convey environmental benefits by reducing emissions.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Gettyimages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a:t>
            </a:r>
          </a:p>
          <a:p>
            <a:r>
              <a:rPr lang="en-US" sz="1200" b="0" i="0" u="none" strike="noStrike" kern="1200" dirty="0">
                <a:solidFill>
                  <a:schemeClr val="tx1"/>
                </a:solidFill>
                <a:effectLst/>
                <a:latin typeface="+mn-lt"/>
                <a:ea typeface="+mn-ea"/>
                <a:cs typeface="+mn-cs"/>
                <a:hlinkClick r:id="rId3"/>
              </a:rPr>
              <a:t>Jung Getty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Creative #:</a:t>
            </a:r>
          </a:p>
          <a:p>
            <a:r>
              <a:rPr lang="en-US" sz="1200" b="0" i="0" kern="1200" dirty="0">
                <a:solidFill>
                  <a:schemeClr val="tx1"/>
                </a:solidFill>
                <a:effectLst/>
                <a:latin typeface="+mn-lt"/>
                <a:ea typeface="+mn-ea"/>
                <a:cs typeface="+mn-cs"/>
              </a:rPr>
              <a:t>939485148</a:t>
            </a:r>
          </a:p>
          <a:p>
            <a:endParaRPr lang="en-US" dirty="0"/>
          </a:p>
          <a:p>
            <a:r>
              <a:rPr lang="en-US" dirty="0"/>
              <a:t>Wikipedia,</a:t>
            </a:r>
            <a:r>
              <a:rPr lang="en-US" baseline="0" dirty="0"/>
              <a:t> Congestion Pricing, Roads, https://en.wikipedia.org/wiki/Congestion_pricing#Roads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49</a:t>
            </a:fld>
            <a:endParaRPr lang="en-US" dirty="0"/>
          </a:p>
        </p:txBody>
      </p:sp>
    </p:spTree>
    <p:extLst>
      <p:ext uri="{BB962C8B-B14F-4D97-AF65-F5344CB8AC3E}">
        <p14:creationId xmlns:p14="http://schemas.microsoft.com/office/powerpoint/2010/main" val="179938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going further, it is important to define </a:t>
            </a:r>
            <a:r>
              <a:rPr lang="en-US" baseline="0" dirty="0"/>
              <a:t>TSMO for new audiences:</a:t>
            </a:r>
            <a:endParaRPr lang="en-US" dirty="0"/>
          </a:p>
          <a:p>
            <a:endParaRPr lang="en-US" dirty="0"/>
          </a:p>
          <a:p>
            <a:pPr>
              <a:lnSpc>
                <a:spcPct val="120000"/>
              </a:lnSpc>
            </a:pPr>
            <a:r>
              <a:rPr lang="en-US" dirty="0"/>
              <a:t>TSMO is an integrated set of strategies to optimize the operational performance of the existing transportation system. </a:t>
            </a:r>
          </a:p>
          <a:p>
            <a:pPr marL="171450" indent="-171450">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Administration’s (FHWA) TSMO definition found here: </a:t>
            </a:r>
            <a:r>
              <a:rPr lang="en-US" dirty="0">
                <a:hlinkClick r:id="rId3"/>
              </a:rPr>
              <a:t>https://ops.fhwa.dot.gov/tsmo</a:t>
            </a:r>
            <a:r>
              <a:rPr lang="en-US" dirty="0"/>
              <a:t> and at </a:t>
            </a:r>
            <a:r>
              <a:rPr lang="it-IT" sz="1200" b="0" i="0" kern="1200" dirty="0">
                <a:solidFill>
                  <a:schemeClr val="tx1"/>
                </a:solidFill>
                <a:effectLst/>
                <a:latin typeface="+mn-lt"/>
                <a:ea typeface="+mn-ea"/>
                <a:cs typeface="+mn-cs"/>
              </a:rPr>
              <a:t>23 USC 101 (a) (30). </a:t>
            </a:r>
            <a:endParaRPr lang="en-US" dirty="0"/>
          </a:p>
          <a:p>
            <a:pPr marL="0" indent="0">
              <a:lnSpc>
                <a:spcPct val="120000"/>
              </a:lnSpc>
              <a:buFont typeface="Arial" panose="020B0604020202020204" pitchFamily="34" charset="0"/>
              <a:buNone/>
            </a:pPr>
            <a:endParaRPr lang="en-US" dirty="0"/>
          </a:p>
          <a:p>
            <a:pPr>
              <a:lnSpc>
                <a:spcPct val="120000"/>
              </a:lnSpc>
            </a:pPr>
            <a:r>
              <a:rPr lang="en-US" dirty="0"/>
              <a:t>TSMO approaches performance from a systems perspective.</a:t>
            </a:r>
          </a:p>
          <a:p>
            <a:pPr marL="171450" indent="-171450">
              <a:lnSpc>
                <a:spcPct val="120000"/>
              </a:lnSpc>
              <a:buFont typeface="Arial" panose="020B0604020202020204" pitchFamily="34" charset="0"/>
              <a:buChar char="•"/>
            </a:pPr>
            <a:r>
              <a:rPr lang="en-US" dirty="0"/>
              <a:t>Spans corridors, facilities, jurisdictions, modes, and agencies</a:t>
            </a:r>
          </a:p>
          <a:p>
            <a:pPr marL="171450" indent="-171450">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(e.g., are changes to a specific corridor causing a mobility issue nearby?), jurisdiction (e.g., are management systems coordinated across jurisdictional boundaries?), mode (e.g., are we using all modes optimally to meet our performance goals?), and agency (e.g., how can we improve collaboration with law enforcement or transit agencies to improve performance?). </a:t>
            </a:r>
          </a:p>
          <a:p>
            <a:pPr marL="171450" indent="-171450">
              <a:lnSpc>
                <a:spcPct val="120000"/>
              </a:lnSpc>
              <a:buFont typeface="Arial" panose="020B0604020202020204" pitchFamily="34" charset="0"/>
              <a:buChar char="•"/>
            </a:pPr>
            <a:endParaRPr lang="en-US" dirty="0"/>
          </a:p>
          <a:p>
            <a:pPr>
              <a:lnSpc>
                <a:spcPct val="120000"/>
              </a:lnSpc>
            </a:pPr>
            <a:r>
              <a:rPr lang="en-US" dirty="0"/>
              <a:t>Helps agencies balance supply and demand on the system and provide flexible solutions to manage dynamic conditions.</a:t>
            </a:r>
          </a:p>
          <a:p>
            <a:pPr marL="171450" indent="-171450">
              <a:lnSpc>
                <a:spcPct val="120000"/>
              </a:lnSpc>
              <a:buFont typeface="Arial" panose="020B0604020202020204" pitchFamily="34" charset="0"/>
              <a:buChar char="•"/>
            </a:pPr>
            <a:r>
              <a:rPr lang="en-US" dirty="0"/>
              <a:t>Example</a:t>
            </a:r>
            <a:r>
              <a:rPr lang="en-US" baseline="0" dirty="0"/>
              <a:t> TSMO strategies include ramp metering, managed lanes, and congestion pricing. </a:t>
            </a:r>
          </a:p>
          <a:p>
            <a:pPr marL="171450" indent="-171450">
              <a:lnSpc>
                <a:spcPct val="120000"/>
              </a:lnSpc>
              <a:buFont typeface="Arial" panose="020B0604020202020204" pitchFamily="34" charset="0"/>
              <a:buChar char="•"/>
            </a:pPr>
            <a:endParaRPr lang="en-US" dirty="0"/>
          </a:p>
          <a:p>
            <a:pPr>
              <a:lnSpc>
                <a:spcPct val="120000"/>
              </a:lnSpc>
            </a:pPr>
            <a:r>
              <a:rPr lang="en-US" dirty="0"/>
              <a:t>TSMO can complement capacity projects or can provide lower-cost, faster alternatives in some cases.</a:t>
            </a:r>
          </a:p>
          <a:p>
            <a:pPr marL="171450" indent="-171450">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a:t>
            </a:fld>
            <a:endParaRPr lang="en-US" dirty="0"/>
          </a:p>
        </p:txBody>
      </p:sp>
    </p:spTree>
    <p:extLst>
      <p:ext uri="{BB962C8B-B14F-4D97-AF65-F5344CB8AC3E}">
        <p14:creationId xmlns:p14="http://schemas.microsoft.com/office/powerpoint/2010/main" val="82606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a:t>
            </a:r>
            <a:r>
              <a:rPr lang="en-US" baseline="0" dirty="0"/>
              <a:t> sustainable modes of travel is an excellent avenue to advance environmental and TSMO goals. Converting vehicle trips to bicycle, pedestrian, or transit trips generally has positive environmental impacts by reducing emissions. But environmental practitioners may not always have the benefits of these strategies to their TSMO counterparts at the front of their minds. TSMO programs seek to improve the overall mobility, reliability, efficiency, and safety of the whole transportation system – and leveraging all modes of travel is crucial to achieving this. In addition, TSMO practitioners want to make sure the systems and infrastructure for sustainable modes of travel are safe and efficient. This slide lists a handful of strategies that TSMO and environmental staff may want to collaborate on to promote sustainable modes and ensure their safety and efficiency. In addition to improving the infrastructure and systems supporting each mode, practitioners can collaborate to help integrate or link different modes (creating “complete trips”) to help create additional safe and efficient options for a variety of travel needs. </a:t>
            </a:r>
            <a:endParaRPr lang="en-US" dirty="0"/>
          </a:p>
          <a:p>
            <a:endParaRPr lang="en-US" dirty="0"/>
          </a:p>
          <a:p>
            <a:r>
              <a:rPr lang="en-US" dirty="0"/>
              <a:t>Photos from: </a:t>
            </a:r>
          </a:p>
          <a:p>
            <a:r>
              <a:rPr lang="en-US" dirty="0"/>
              <a:t>http://www.istockphoto.com/photo/traffic-lights-gm182244240-11295121?st=_p_traffic%20signal%20bike%20safety</a:t>
            </a:r>
          </a:p>
          <a:p>
            <a:r>
              <a:rPr lang="en-US" dirty="0" err="1"/>
              <a:t>iStock</a:t>
            </a:r>
            <a:r>
              <a:rPr lang="en-US" dirty="0"/>
              <a:t>/</a:t>
            </a:r>
            <a:r>
              <a:rPr lang="en-US" dirty="0" err="1"/>
              <a:t>stevenallan</a:t>
            </a:r>
            <a:endParaRPr lang="en-US" dirty="0"/>
          </a:p>
          <a:p>
            <a:endParaRPr lang="en-US" dirty="0"/>
          </a:p>
          <a:p>
            <a:r>
              <a:rPr lang="en-US" dirty="0"/>
              <a:t>http://www.istockphoto.com/photo/father-and-son-enjoying-bus-journey-together-gm466672809-33778206</a:t>
            </a:r>
          </a:p>
          <a:p>
            <a:r>
              <a:rPr lang="en-US" dirty="0" err="1"/>
              <a:t>iStock</a:t>
            </a:r>
            <a:r>
              <a:rPr lang="en-US" dirty="0"/>
              <a:t>/</a:t>
            </a:r>
            <a:r>
              <a:rPr lang="en-US" dirty="0" err="1"/>
              <a:t>monkeybusinessimages</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50</a:t>
            </a:fld>
            <a:endParaRPr lang="en-US" dirty="0"/>
          </a:p>
        </p:txBody>
      </p:sp>
    </p:spTree>
    <p:extLst>
      <p:ext uri="{BB962C8B-B14F-4D97-AF65-F5344CB8AC3E}">
        <p14:creationId xmlns:p14="http://schemas.microsoft.com/office/powerpoint/2010/main" val="17830053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is a foundational area to all aspects of a</a:t>
            </a:r>
            <a:r>
              <a:rPr lang="en-US" baseline="0" dirty="0"/>
              <a:t> transportation agency’s work. By collaborating at this stage, environmental and TSMO practitioners can help direct the agency toward low-cost operational solutions with relatively high safety, mobility, and environmental payoffs. Environmental and TSMO practitioners can especially find common ground in planning for the impacts of climate change, extreme weather, and technological advancements (including improvements and proliferation of CAVs, electric vehicles, and intelligent transportation infrastructure). Agencies may want to adapt traditional investment strategies to prepare for these impacts, such as improving infrastructure resiliency, investing in systems to manage the effects of climate change and extreme weather, and adapting long-term capital projects to reflect expected advancement and penetration rates of new technologies.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51</a:t>
            </a:fld>
            <a:endParaRPr lang="en-US" dirty="0"/>
          </a:p>
        </p:txBody>
      </p:sp>
    </p:spTree>
    <p:extLst>
      <p:ext uri="{BB962C8B-B14F-4D97-AF65-F5344CB8AC3E}">
        <p14:creationId xmlns:p14="http://schemas.microsoft.com/office/powerpoint/2010/main" val="1417647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a:t>
            </a:r>
            <a:r>
              <a:rPr lang="en-US" baseline="0" dirty="0"/>
              <a:t> management is an area where there has already been some collaboration between TSMO and environmental staff. The next section provides a couple examples. However, in general, environmental and TSMO staff can collaborate to add assessments of infrastructure’s resilience or vulnerability to the impacts of extreme weather and climate change into routine asset management practices.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Credit: </a:t>
            </a:r>
            <a:r>
              <a:rPr lang="en-US" dirty="0"/>
              <a:t>Getty images </a:t>
            </a:r>
            <a:r>
              <a:rPr lang="en-US" sz="1200" b="0" i="0" u="none" strike="noStrike" kern="1200" dirty="0" err="1">
                <a:solidFill>
                  <a:schemeClr val="tx1"/>
                </a:solidFill>
                <a:effectLst/>
                <a:latin typeface="+mn-lt"/>
                <a:ea typeface="+mn-ea"/>
                <a:cs typeface="+mn-cs"/>
                <a:hlinkClick r:id="rId3"/>
              </a:rPr>
              <a:t>djjohn</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Creative #: 122006897</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52</a:t>
            </a:fld>
            <a:endParaRPr lang="en-US" dirty="0"/>
          </a:p>
        </p:txBody>
      </p:sp>
    </p:spTree>
    <p:extLst>
      <p:ext uri="{BB962C8B-B14F-4D97-AF65-F5344CB8AC3E}">
        <p14:creationId xmlns:p14="http://schemas.microsoft.com/office/powerpoint/2010/main" val="18950234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TSMO can often be looked upon favorably in environmental review processes. </a:t>
            </a:r>
            <a:r>
              <a:rPr lang="en-US" dirty="0"/>
              <a:t>TSMO projects typically have high benefit/cost ratios, are relatively quick to implement, and can reduce environmental review needs. They also can often be considered</a:t>
            </a:r>
            <a:r>
              <a:rPr lang="en-US" baseline="0" dirty="0"/>
              <a:t> categorical exclusions in the National Environmental Policy Act (NEPA) review process, which can help speed up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true only </a:t>
            </a:r>
            <a:r>
              <a:rPr lang="en-US" dirty="0"/>
              <a:t>as long as there are no unusual circumstances that could potentially cause environmental impact and therefore affect the NEPA class of action. For example, adding</a:t>
            </a:r>
            <a:r>
              <a:rPr lang="en-US" baseline="0" dirty="0"/>
              <a:t> part-time shoulder use to a road that is otherwise not being expanded</a:t>
            </a:r>
            <a:r>
              <a:rPr lang="en-US" dirty="0"/>
              <a:t> may move traffic closer to sensitive noise receptors and</a:t>
            </a:r>
            <a:r>
              <a:rPr lang="en-US" baseline="0" dirty="0"/>
              <a:t> could require environmental review</a:t>
            </a:r>
            <a:r>
              <a:rPr lang="en-US" dirty="0"/>
              <a:t>. Still, many TSMO strategies can potentially qualify</a:t>
            </a:r>
            <a:r>
              <a:rPr lang="en-US" baseline="0" dirty="0"/>
              <a:t> as categorical exclusions, and both environmental staff and TSMO staff can benefit from awareness of this potential.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53</a:t>
            </a:fld>
            <a:endParaRPr lang="en-US" dirty="0"/>
          </a:p>
        </p:txBody>
      </p:sp>
    </p:spTree>
    <p:extLst>
      <p:ext uri="{BB962C8B-B14F-4D97-AF65-F5344CB8AC3E}">
        <p14:creationId xmlns:p14="http://schemas.microsoft.com/office/powerpoint/2010/main" val="13104594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presents examples of connecting TSMO and the natural and human environment through collaboration between environmental and TSMO staff. Note that not</a:t>
            </a:r>
            <a:r>
              <a:rPr lang="en-US" baseline="0" dirty="0"/>
              <a:t> all areas have documented cases of collaboration, and therefore do not have examples in this section. However, they still present high potential for collaboration. Also, not all examples of collaboration will have direct benefits for both. The win-win may be reached as part of a broader relationship rather than a single effort in which both parties get a benefit.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54</a:t>
            </a:fld>
            <a:endParaRPr lang="en-US" dirty="0"/>
          </a:p>
        </p:txBody>
      </p:sp>
    </p:spTree>
    <p:extLst>
      <p:ext uri="{BB962C8B-B14F-4D97-AF65-F5344CB8AC3E}">
        <p14:creationId xmlns:p14="http://schemas.microsoft.com/office/powerpoint/2010/main" val="2674280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case study came from a listening session with TSMO and environmental practitioners in support of this project. Arizona</a:t>
            </a:r>
            <a:r>
              <a:rPr lang="en-US" sz="1200" b="0" i="0" kern="1200" baseline="0" dirty="0">
                <a:solidFill>
                  <a:schemeClr val="tx1"/>
                </a:solidFill>
                <a:effectLst/>
                <a:latin typeface="+mn-lt"/>
                <a:ea typeface="+mn-ea"/>
                <a:cs typeface="+mn-cs"/>
              </a:rPr>
              <a:t> DOT developed this GIS dashboard </a:t>
            </a:r>
            <a:r>
              <a:rPr lang="en-US" dirty="0"/>
              <a:t>with the U.S. Geological Survey and National Weather Service.</a:t>
            </a:r>
            <a:r>
              <a:rPr lang="en-US" baseline="0" dirty="0"/>
              <a: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a:lnSpc>
                <a:spcPct val="110000"/>
              </a:lnSpc>
            </a:pPr>
            <a:r>
              <a:rPr lang="en-US" dirty="0"/>
              <a:t>This is an example of environmental staff and TSMO staff using </a:t>
            </a:r>
            <a:r>
              <a:rPr lang="en-US" baseline="0" dirty="0"/>
              <a:t>a shared resource to improve their coordination and their agency’s overall decision-making and response in the face of hazardous weather events. It also provides direct benefits to each discipline. </a:t>
            </a:r>
            <a:r>
              <a:rPr lang="en-US" dirty="0"/>
              <a:t>For TSMO staff,</a:t>
            </a:r>
            <a:r>
              <a:rPr lang="en-US" baseline="0" dirty="0"/>
              <a:t> it s</a:t>
            </a:r>
            <a:r>
              <a:rPr lang="en-US" dirty="0"/>
              <a:t>upports better decision-making regarding when DOT sends out crews to prepare or respond to events. For environmental staff,</a:t>
            </a:r>
            <a:r>
              <a:rPr lang="en-US" baseline="0" dirty="0"/>
              <a:t> it p</a:t>
            </a:r>
            <a:r>
              <a:rPr lang="en-US" dirty="0"/>
              <a:t>rovides enhanced information on how natural hazards impact the roadways, travel, and safety.</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55</a:t>
            </a:fld>
            <a:endParaRPr lang="en-US" dirty="0"/>
          </a:p>
        </p:txBody>
      </p:sp>
    </p:spTree>
    <p:extLst>
      <p:ext uri="{BB962C8B-B14F-4D97-AF65-F5344CB8AC3E}">
        <p14:creationId xmlns:p14="http://schemas.microsoft.com/office/powerpoint/2010/main" val="3422327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Arizona’s DOT’s dust storm</a:t>
            </a:r>
            <a:r>
              <a:rPr lang="en-US" baseline="0" dirty="0"/>
              <a:t> detection and management system is another example of </a:t>
            </a:r>
            <a:r>
              <a:rPr lang="en-US" dirty="0"/>
              <a:t>environmental staff and TSMO staff collaborating on a shared resource to improve the agency’s ability to safely and efficiently</a:t>
            </a:r>
            <a:r>
              <a:rPr lang="en-US" baseline="0" dirty="0"/>
              <a:t> manage their transportation systems during hazardous weather events. This project was f</a:t>
            </a:r>
            <a:r>
              <a:rPr lang="en-US" dirty="0"/>
              <a:t>unded in part by a Federal FASTLANE grant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56</a:t>
            </a:fld>
            <a:endParaRPr lang="en-US" dirty="0"/>
          </a:p>
        </p:txBody>
      </p:sp>
    </p:spTree>
    <p:extLst>
      <p:ext uri="{BB962C8B-B14F-4D97-AF65-F5344CB8AC3E}">
        <p14:creationId xmlns:p14="http://schemas.microsoft.com/office/powerpoint/2010/main" val="111893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Washington State DOT conducted an</a:t>
            </a:r>
            <a:r>
              <a:rPr lang="en-US" sz="1200" b="0" i="0" kern="1200" baseline="0" dirty="0">
                <a:solidFill>
                  <a:schemeClr val="tx1"/>
                </a:solidFill>
                <a:effectLst/>
                <a:latin typeface="+mn-lt"/>
                <a:ea typeface="+mn-ea"/>
                <a:cs typeface="+mn-cs"/>
              </a:rPr>
              <a:t> assessment of how vulnerable their assets were to climate change (2011 – qualitative statewide study). These assessments revealed areas where assets were generally vulnerable, such as mountains and riversides. It also revealed a pattern that assets that had been enhanced for other purposes, such as seismic retrofits, showed decreased vulnerability to climate change. The assessment established a process for tying in climate change vulnerability to asset management, maintenance, and planning for infrastructure resiliency. TSMO has a vested stake in all of these activities, given TSMO’s goal of getting the most of out existing infrastructure.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a:t>
            </a:r>
            <a:r>
              <a:rPr lang="en-US" sz="1200" b="0" i="0" kern="1200" baseline="0" dirty="0">
                <a:solidFill>
                  <a:schemeClr val="tx1"/>
                </a:solidFill>
                <a:effectLst/>
                <a:latin typeface="+mn-lt"/>
                <a:ea typeface="+mn-ea"/>
                <a:cs typeface="+mn-cs"/>
              </a:rPr>
              <a:t> of photo: Provided by Washington State DOT, Carol Lee </a:t>
            </a:r>
            <a:r>
              <a:rPr lang="en-US" sz="1200" b="0" i="0" kern="1200" baseline="0" dirty="0" err="1">
                <a:solidFill>
                  <a:schemeClr val="tx1"/>
                </a:solidFill>
                <a:effectLst/>
                <a:latin typeface="+mn-lt"/>
                <a:ea typeface="+mn-ea"/>
                <a:cs typeface="+mn-cs"/>
              </a:rPr>
              <a:t>Roalkvam</a:t>
            </a:r>
            <a:r>
              <a:rPr lang="en-US" sz="1200" b="0" i="0" kern="1200" baseline="0" dirty="0">
                <a:solidFill>
                  <a:schemeClr val="tx1"/>
                </a:solidFill>
                <a:effectLst/>
                <a:latin typeface="+mn-lt"/>
                <a:ea typeface="+mn-ea"/>
                <a:cs typeface="+mn-cs"/>
              </a:rPr>
              <a:t> and Karin Landsberg, to Joe Gregory, FHWA, for use in presentation.</a:t>
            </a:r>
            <a:endParaRPr lang="en-US" sz="1200" b="0" i="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57</a:t>
            </a:fld>
            <a:endParaRPr lang="en-US" dirty="0"/>
          </a:p>
        </p:txBody>
      </p:sp>
    </p:spTree>
    <p:extLst>
      <p:ext uri="{BB962C8B-B14F-4D97-AF65-F5344CB8AC3E}">
        <p14:creationId xmlns:p14="http://schemas.microsoft.com/office/powerpoint/2010/main" val="16565013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an </a:t>
            </a:r>
            <a:r>
              <a:rPr lang="en-US" baseline="0" dirty="0"/>
              <a:t>FHWA guide for agencies that want to conduct their own climate change vulnerability assessment. </a:t>
            </a:r>
            <a:r>
              <a:rPr lang="en-US" dirty="0"/>
              <a:t>Available at: </a:t>
            </a:r>
          </a:p>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hlinkClick r:id="rId3"/>
              </a:rPr>
              <a:t>https://ops.fhwa.dot.gov/publications/fhwahop15026/fhwahop15026.pdf</a:t>
            </a:r>
            <a:endParaRPr lang="x-none" dirty="0"/>
          </a:p>
          <a:p>
            <a:pPr marL="0" inden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58</a:t>
            </a:fld>
            <a:endParaRPr lang="en-US" dirty="0"/>
          </a:p>
        </p:txBody>
      </p:sp>
    </p:spTree>
    <p:extLst>
      <p:ext uri="{BB962C8B-B14F-4D97-AF65-F5344CB8AC3E}">
        <p14:creationId xmlns:p14="http://schemas.microsoft.com/office/powerpoint/2010/main" val="1719703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study </a:t>
            </a:r>
            <a:r>
              <a:rPr lang="en-US" baseline="0" dirty="0"/>
              <a:t>highlights TSMO road weather strategies with significant environmental benefits.</a:t>
            </a:r>
            <a:endParaRPr lang="en-US" dirty="0"/>
          </a:p>
          <a:p>
            <a:endParaRPr lang="en-US" dirty="0"/>
          </a:p>
          <a:p>
            <a:r>
              <a:rPr lang="en-US" dirty="0"/>
              <a:t>For more information: https://ops.fhwa.dot.gov/publications/fhwahop18075/index.htm</a:t>
            </a:r>
          </a:p>
          <a:p>
            <a:endParaRPr lang="en-US" dirty="0"/>
          </a:p>
          <a:p>
            <a:r>
              <a:rPr lang="en-US" dirty="0"/>
              <a:t>Photo provided</a:t>
            </a:r>
            <a:r>
              <a:rPr lang="en-US" baseline="0" dirty="0"/>
              <a:t> by Bret </a:t>
            </a:r>
            <a:r>
              <a:rPr lang="en-US" baseline="0" dirty="0" err="1"/>
              <a:t>Hodne</a:t>
            </a:r>
            <a:r>
              <a:rPr lang="en-US" baseline="0" dirty="0"/>
              <a:t>, West Des Moines Public Services, Iowa to Joe Gregory, FHWA, for use in this presentation.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59</a:t>
            </a:fld>
            <a:endParaRPr lang="en-US" dirty="0"/>
          </a:p>
        </p:txBody>
      </p:sp>
    </p:spTree>
    <p:extLst>
      <p:ext uri="{BB962C8B-B14F-4D97-AF65-F5344CB8AC3E}">
        <p14:creationId xmlns:p14="http://schemas.microsoft.com/office/powerpoint/2010/main" val="161226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p:txBody>
      </p:sp>
      <p:sp>
        <p:nvSpPr>
          <p:cNvPr id="4" name="Slide Number Placeholder 3"/>
          <p:cNvSpPr>
            <a:spLocks noGrp="1"/>
          </p:cNvSpPr>
          <p:nvPr>
            <p:ph type="sldNum" sz="quarter" idx="10"/>
          </p:nvPr>
        </p:nvSpPr>
        <p:spPr/>
        <p:txBody>
          <a:bodyPr/>
          <a:lstStyle/>
          <a:p>
            <a:fld id="{50057A9C-CD79-4263-BA8E-680E013CF33F}" type="slidenum">
              <a:rPr lang="en-US" smtClean="0"/>
              <a:pPr/>
              <a:t>6</a:t>
            </a:fld>
            <a:endParaRPr lang="en-US" dirty="0"/>
          </a:p>
        </p:txBody>
      </p:sp>
    </p:spTree>
    <p:extLst>
      <p:ext uri="{BB962C8B-B14F-4D97-AF65-F5344CB8AC3E}">
        <p14:creationId xmlns:p14="http://schemas.microsoft.com/office/powerpoint/2010/main" val="2544094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pPr>
            <a:r>
              <a:rPr lang="en-US" dirty="0"/>
              <a:t>The</a:t>
            </a:r>
            <a:r>
              <a:rPr lang="en-US" baseline="0" dirty="0"/>
              <a:t> shared mobility services pilot did these specific things:</a:t>
            </a:r>
          </a:p>
          <a:p>
            <a:pPr marL="0" lvl="0" indent="0">
              <a:lnSpc>
                <a:spcPct val="110000"/>
              </a:lnSpc>
              <a:buFont typeface="Arial" panose="020B0604020202020204" pitchFamily="34" charset="0"/>
              <a:buNone/>
            </a:pPr>
            <a:endParaRPr lang="en-US" dirty="0"/>
          </a:p>
          <a:p>
            <a:pPr marL="171450" lvl="0" indent="-171450">
              <a:lnSpc>
                <a:spcPct val="110000"/>
              </a:lnSpc>
              <a:buFont typeface="Arial" panose="020B0604020202020204" pitchFamily="34" charset="0"/>
              <a:buChar char="•"/>
            </a:pPr>
            <a:r>
              <a:rPr lang="en-US" dirty="0"/>
              <a:t>Set limits on the</a:t>
            </a:r>
            <a:r>
              <a:rPr lang="en-US" baseline="0" dirty="0"/>
              <a:t> number</a:t>
            </a:r>
            <a:r>
              <a:rPr lang="en-US" dirty="0"/>
              <a:t> of e-scooters per company </a:t>
            </a:r>
          </a:p>
          <a:p>
            <a:pPr marL="171450" lvl="0" indent="-171450">
              <a:lnSpc>
                <a:spcPct val="110000"/>
              </a:lnSpc>
              <a:buFont typeface="Arial" panose="020B0604020202020204" pitchFamily="34" charset="0"/>
              <a:buChar char="•"/>
            </a:pPr>
            <a:r>
              <a:rPr lang="en-US" dirty="0"/>
              <a:t>Established requirements and policies for operating (e.g., data sharing, customer service, 2-hour response time for blocking right-of-ways)</a:t>
            </a:r>
          </a:p>
          <a:p>
            <a:pPr marL="171450" lvl="0" indent="-171450">
              <a:lnSpc>
                <a:spcPct val="110000"/>
              </a:lnSpc>
              <a:buFont typeface="Arial" panose="020B0604020202020204" pitchFamily="34" charset="0"/>
              <a:buChar char="•"/>
            </a:pPr>
            <a:r>
              <a:rPr lang="en-US" dirty="0"/>
              <a:t>Created designated e-scooter drop zones</a:t>
            </a:r>
          </a:p>
          <a:p>
            <a:pPr marL="628650" lvl="1" indent="-171450">
              <a:lnSpc>
                <a:spcPct val="110000"/>
              </a:lnSpc>
              <a:buFont typeface="Arial" panose="020B0604020202020204" pitchFamily="34" charset="0"/>
              <a:buChar char="•"/>
            </a:pPr>
            <a:endParaRPr lang="en-US" dirty="0"/>
          </a:p>
          <a:p>
            <a:pPr marL="0" lvl="0" indent="0">
              <a:lnSpc>
                <a:spcPct val="110000"/>
              </a:lnSpc>
              <a:buFont typeface="Arial" panose="020B0604020202020204" pitchFamily="34" charset="0"/>
              <a:buNone/>
            </a:pPr>
            <a:r>
              <a:rPr lang="en-US" dirty="0"/>
              <a:t>This</a:t>
            </a:r>
            <a:r>
              <a:rPr lang="en-US" baseline="0" dirty="0"/>
              <a:t> case study is a great example of a local initiative that environmental and TSMO staff could collaborate on to create benefits for both disciplines. For TSMO staff, it helps leverage the full transportation system to improve mobility while working to mitigate the unintentional negative externalities, such as scooters blocking walkways. For environmental staff, the e-scooters help increase the city’s share of trips taken with sustainable modes. The city worked to address safety challenges surrounding e-scooters through public education and signage including a video focused on safe e-scooter use and designated no-ride zones.</a:t>
            </a:r>
            <a:endParaRPr lang="en-US" dirty="0"/>
          </a:p>
          <a:p>
            <a:endParaRPr lang="it-IT" sz="1200" b="0" i="0" kern="1200" dirty="0">
              <a:solidFill>
                <a:schemeClr val="tx1"/>
              </a:solidFill>
              <a:effectLst/>
              <a:latin typeface="+mn-lt"/>
              <a:ea typeface="+mn-ea"/>
              <a:cs typeface="+mn-cs"/>
            </a:endParaRPr>
          </a:p>
          <a:p>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Credit: Getty Images, </a:t>
            </a:r>
            <a:r>
              <a:rPr lang="it-IT" sz="1200" b="0" i="0" u="none" strike="noStrike" kern="1200" dirty="0">
                <a:solidFill>
                  <a:schemeClr val="tx1"/>
                </a:solidFill>
                <a:effectLst/>
                <a:latin typeface="+mn-lt"/>
                <a:ea typeface="+mn-ea"/>
                <a:cs typeface="+mn-cs"/>
                <a:hlinkClick r:id="rId3"/>
              </a:rPr>
              <a:t>Extreme Media</a:t>
            </a:r>
            <a:r>
              <a:rPr lang="it-IT" sz="1200" b="0" i="0" u="none" strike="noStrike" kern="120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Creative #: 1140589430</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60</a:t>
            </a:fld>
            <a:endParaRPr lang="en-US" dirty="0"/>
          </a:p>
        </p:txBody>
      </p:sp>
    </p:spTree>
    <p:extLst>
      <p:ext uri="{BB962C8B-B14F-4D97-AF65-F5344CB8AC3E}">
        <p14:creationId xmlns:p14="http://schemas.microsoft.com/office/powerpoint/2010/main" val="892655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there were no documented results of this effort at the time of this presentation’s publication (2021), Oregon</a:t>
            </a:r>
            <a:r>
              <a:rPr lang="en-US" baseline="0" dirty="0"/>
              <a:t> DOT’s Climate Office is an example of TSMO and environmental staff collaborating on planning at a high level in the agency.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https://www.oregon.gov/odot/Programs/Pages/Climate-Office.aspx#:~:text=The%20mission%20of%20the%20ODOT,of%20climate%20and%20extreme%20weather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Credit: Getty Images, </a:t>
            </a:r>
            <a:r>
              <a:rPr lang="en-US" sz="1200" b="0" i="0" u="none" strike="noStrike" kern="1200" dirty="0" err="1">
                <a:solidFill>
                  <a:schemeClr val="tx1"/>
                </a:solidFill>
                <a:effectLst/>
                <a:latin typeface="+mn-lt"/>
                <a:ea typeface="+mn-ea"/>
                <a:cs typeface="+mn-cs"/>
                <a:hlinkClick r:id="rId3"/>
              </a:rPr>
              <a:t>RobinOlimb</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Creative #: 514643946</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61</a:t>
            </a:fld>
            <a:endParaRPr lang="en-US" dirty="0"/>
          </a:p>
        </p:txBody>
      </p:sp>
    </p:spTree>
    <p:extLst>
      <p:ext uri="{BB962C8B-B14F-4D97-AF65-F5344CB8AC3E}">
        <p14:creationId xmlns:p14="http://schemas.microsoft.com/office/powerpoint/2010/main" val="3899898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New Jersey</a:t>
            </a:r>
            <a:r>
              <a:rPr lang="en-US" sz="1200" b="0" i="0" kern="1200" baseline="0" dirty="0">
                <a:solidFill>
                  <a:schemeClr val="tx1"/>
                </a:solidFill>
                <a:effectLst/>
                <a:latin typeface="+mn-lt"/>
                <a:ea typeface="+mn-ea"/>
                <a:cs typeface="+mn-cs"/>
              </a:rPr>
              <a:t> DOT provides a number of examples of TSMO and environmental staff coordinating that touch the areas for collaboration identified in this presentation. These include traffic incident management and spill containment, asset management and environmental vulnerability, improving transportation system resiliency, and planning.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Credit:</a:t>
            </a:r>
          </a:p>
          <a:p>
            <a:r>
              <a:rPr lang="en-US" sz="1200" b="0" i="0" u="none" strike="noStrike" kern="1200" dirty="0">
                <a:solidFill>
                  <a:schemeClr val="tx1"/>
                </a:solidFill>
                <a:effectLst/>
                <a:latin typeface="+mn-lt"/>
                <a:ea typeface="+mn-ea"/>
                <a:cs typeface="+mn-cs"/>
                <a:hlinkClick r:id="rId3"/>
              </a:rPr>
              <a:t>RobinOlimb</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Creative #:</a:t>
            </a:r>
          </a:p>
          <a:p>
            <a:r>
              <a:rPr lang="en-US" sz="1200" b="0" i="0" kern="1200" dirty="0">
                <a:solidFill>
                  <a:schemeClr val="tx1"/>
                </a:solidFill>
                <a:effectLst/>
                <a:latin typeface="+mn-lt"/>
                <a:ea typeface="+mn-ea"/>
                <a:cs typeface="+mn-cs"/>
              </a:rPr>
              <a:t>514463078</a:t>
            </a:r>
          </a:p>
          <a:p>
            <a:r>
              <a:rPr lang="en-US" sz="1200" b="0" i="0" kern="1200" dirty="0">
                <a:solidFill>
                  <a:schemeClr val="tx1"/>
                </a:solidFill>
                <a:effectLst/>
                <a:latin typeface="+mn-lt"/>
                <a:ea typeface="+mn-ea"/>
                <a:cs typeface="+mn-cs"/>
              </a:rPr>
              <a:t>License type:</a:t>
            </a:r>
          </a:p>
          <a:p>
            <a:r>
              <a:rPr lang="en-US" sz="1200" b="0" i="0" u="none" strike="noStrike" kern="1200" dirty="0">
                <a:solidFill>
                  <a:schemeClr val="tx1"/>
                </a:solidFill>
                <a:effectLst/>
                <a:latin typeface="+mn-lt"/>
                <a:ea typeface="+mn-ea"/>
                <a:cs typeface="+mn-cs"/>
                <a:hlinkClick r:id="rId4"/>
              </a:rPr>
              <a:t>Royalty-free</a:t>
            </a:r>
            <a:endParaRPr lang="en-US" sz="1200" b="0" i="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62</a:t>
            </a:fld>
            <a:endParaRPr lang="en-US" dirty="0"/>
          </a:p>
        </p:txBody>
      </p:sp>
    </p:spTree>
    <p:extLst>
      <p:ext uri="{BB962C8B-B14F-4D97-AF65-F5344CB8AC3E}">
        <p14:creationId xmlns:p14="http://schemas.microsoft.com/office/powerpoint/2010/main" val="25012911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FHWA’s INVEST tool is a resources for agencies looking to increase collaboration between TSMO</a:t>
            </a:r>
            <a:r>
              <a:rPr lang="en-US" baseline="0" dirty="0"/>
              <a:t> and environmental programs. The next two slides provide case studies of agencies that have used INVEST to improve collaboration between the two disciplines.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63</a:t>
            </a:fld>
            <a:endParaRPr lang="en-US" dirty="0"/>
          </a:p>
        </p:txBody>
      </p:sp>
    </p:spTree>
    <p:extLst>
      <p:ext uri="{BB962C8B-B14F-4D97-AF65-F5344CB8AC3E}">
        <p14:creationId xmlns:p14="http://schemas.microsoft.com/office/powerpoint/2010/main" val="4764852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Utah DOT is another example of an agency that used INVEST to evaluate the sustainability of its OM systems,</a:t>
            </a:r>
            <a:r>
              <a:rPr lang="en-US" baseline="0" dirty="0"/>
              <a:t> many of which are relevant to TSMO. Utah saw benefits related to the environment (e.g., improved air quality, reduced fuel usage) and TSMO (e.g., improved safety and traffic signal operations). </a:t>
            </a:r>
            <a:endParaRPr lang="en-US" dirty="0"/>
          </a:p>
          <a:p>
            <a:endParaRPr lang="en-US" dirty="0"/>
          </a:p>
          <a:p>
            <a:r>
              <a:rPr lang="en-US" dirty="0"/>
              <a:t>Additional case studies on how the INVEST OM evaluation has improved sustainability through TSMO can be found at:</a:t>
            </a:r>
            <a:r>
              <a:rPr lang="en-US" baseline="0" dirty="0"/>
              <a:t> </a:t>
            </a:r>
            <a:r>
              <a:rPr lang="en-US" dirty="0">
                <a:hlinkClick r:id="rId3"/>
              </a:rPr>
              <a:t>https://www.sustainablehighways.org/779/case-studies.html</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64</a:t>
            </a:fld>
            <a:endParaRPr lang="en-US" dirty="0"/>
          </a:p>
        </p:txBody>
      </p:sp>
    </p:spTree>
    <p:extLst>
      <p:ext uri="{BB962C8B-B14F-4D97-AF65-F5344CB8AC3E}">
        <p14:creationId xmlns:p14="http://schemas.microsoft.com/office/powerpoint/2010/main" val="1970173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65</a:t>
            </a:fld>
            <a:endParaRPr lang="en-US" dirty="0"/>
          </a:p>
        </p:txBody>
      </p:sp>
    </p:spTree>
    <p:extLst>
      <p:ext uri="{BB962C8B-B14F-4D97-AF65-F5344CB8AC3E}">
        <p14:creationId xmlns:p14="http://schemas.microsoft.com/office/powerpoint/2010/main" val="1239947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uncommon for DOT</a:t>
            </a:r>
            <a:r>
              <a:rPr lang="en-US" baseline="0" dirty="0"/>
              <a:t> staff to have a limited awareness of TSMO, especially because TSMO is relatively new. This is gradually changing thanks in part to education campaigns conducted by agencies around the county and by the U.S. Department of Transportation (USDOT). Practitioners may want to see if their agency has already started work on such an education campaign. Alternatively, if they are piloting TSMO education at their agency, FHWA has compiled a number of resources to help.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66</a:t>
            </a:fld>
            <a:endParaRPr lang="en-US" dirty="0"/>
          </a:p>
        </p:txBody>
      </p:sp>
    </p:spTree>
    <p:extLst>
      <p:ext uri="{BB962C8B-B14F-4D97-AF65-F5344CB8AC3E}">
        <p14:creationId xmlns:p14="http://schemas.microsoft.com/office/powerpoint/2010/main" val="19483779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a:t>
            </a:r>
            <a:r>
              <a:rPr lang="en-US" baseline="0" dirty="0"/>
              <a:t> collaboration can initially add more work for staff, even though it can potentially save and resources down the line. It is important to convey the benefits of any new initiative to get all needed parties on board. This presentation is one resource to make the case to environmental staff and TSMO staff. The linked resources in this presentation can also help. In addition, USDOT has a searchable database of compiled research on intelligent transportation system benefits, many of which are TSMO strategies, with a dedicated category to environmental and energy benefits. This can be useful to provide additional numbers on how TSMO can provide environmental benefits.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67</a:t>
            </a:fld>
            <a:endParaRPr lang="en-US" dirty="0"/>
          </a:p>
        </p:txBody>
      </p:sp>
    </p:spTree>
    <p:extLst>
      <p:ext uri="{BB962C8B-B14F-4D97-AF65-F5344CB8AC3E}">
        <p14:creationId xmlns:p14="http://schemas.microsoft.com/office/powerpoint/2010/main" val="3084273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challenge was brought up during the listening session with agency staff, to inform this presentation. Staff outside the environmental program not always familiar with the environmental review process, sequence, timeline, and requirements. This education gap can be a barrier to new collaborations. </a:t>
            </a:r>
          </a:p>
          <a:p>
            <a:endParaRPr lang="en-US" baseline="0" dirty="0"/>
          </a:p>
          <a:p>
            <a:r>
              <a:rPr lang="en-US" baseline="0" dirty="0"/>
              <a:t>For the “FHWA environmental review resources” solution, FHWA has two resources that may be of particular help:</a:t>
            </a:r>
          </a:p>
          <a:p>
            <a:endParaRPr lang="en-US" baseline="0" dirty="0"/>
          </a:p>
          <a:p>
            <a:pPr marL="171450" indent="-171450">
              <a:buFont typeface="Arial" panose="020B0604020202020204" pitchFamily="34" charset="0"/>
              <a:buChar char="•"/>
            </a:pPr>
            <a:r>
              <a:rPr lang="en-US" dirty="0"/>
              <a:t>FHWA Environmental Review Toolkit: https://www.environment.fhwa.dot.gov/</a:t>
            </a:r>
            <a:r>
              <a:rPr lang="en-US" baseline="0" dirty="0"/>
              <a:t> </a:t>
            </a:r>
          </a:p>
          <a:p>
            <a:pPr marL="171450" indent="-171450">
              <a:buFont typeface="Arial" panose="020B0604020202020204" pitchFamily="34" charset="0"/>
              <a:buChar char="•"/>
            </a:pPr>
            <a:r>
              <a:rPr lang="en-US" dirty="0"/>
              <a:t>Federal-aid Essentials Videos on Environment: https://www.fhwa.dot.gov/federal-aidessentials/catmod.cfm?category=environm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68</a:t>
            </a:fld>
            <a:endParaRPr lang="en-US" dirty="0"/>
          </a:p>
        </p:txBody>
      </p:sp>
    </p:spTree>
    <p:extLst>
      <p:ext uri="{BB962C8B-B14F-4D97-AF65-F5344CB8AC3E}">
        <p14:creationId xmlns:p14="http://schemas.microsoft.com/office/powerpoint/2010/main" val="42444832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many TSMO strategies offer environmental benefits, TSMO staff may not be closely familiar with the needs and processes of their agency’s environmental program. All of the resources linked in this presentation can work to educate both TSMO and environmental staff on the needs of the other discipline. Additionally, setting up a dedicated time where TSMO staff (and potentially other staff, too) can learn about their environmental program’s priorities and processes can help facilitate this awareness building.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69</a:t>
            </a:fld>
            <a:endParaRPr lang="en-US" dirty="0"/>
          </a:p>
        </p:txBody>
      </p:sp>
    </p:spTree>
    <p:extLst>
      <p:ext uri="{BB962C8B-B14F-4D97-AF65-F5344CB8AC3E}">
        <p14:creationId xmlns:p14="http://schemas.microsoft.com/office/powerpoint/2010/main" val="285382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meant</a:t>
            </a:r>
            <a:r>
              <a:rPr lang="en-US" baseline="0" dirty="0"/>
              <a:t> by </a:t>
            </a:r>
            <a:r>
              <a:rPr lang="en-US" dirty="0"/>
              <a:t>the</a:t>
            </a:r>
            <a:r>
              <a:rPr lang="en-US" baseline="0" dirty="0"/>
              <a:t> “natural and human environment” for the purposes of this presentation? A broad view is taken, with the goal of helping find general connections between these two disciplines. This slide shows activities of staff who work in the natural and human environment in a transportation context. This list is not exhaustive, but mean to illustrate the type and range of activities that would fall under our broad view for this presentation.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a:t>
            </a:fld>
            <a:endParaRPr lang="en-US" dirty="0"/>
          </a:p>
        </p:txBody>
      </p:sp>
    </p:spTree>
    <p:extLst>
      <p:ext uri="{BB962C8B-B14F-4D97-AF65-F5344CB8AC3E}">
        <p14:creationId xmlns:p14="http://schemas.microsoft.com/office/powerpoint/2010/main" val="2881287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practitioners express concern that efforts to reduce</a:t>
            </a:r>
            <a:r>
              <a:rPr lang="en-US" baseline="0" dirty="0"/>
              <a:t> congestion, improve mobility, and reduce travel times will induce demand, leading to more trips and miles traveled. While induced demand is an important phenomenon to continue researching and monitoring, it should not be a barrier to collaboration. The goal of TSMO is to improve mobility, reliability, and safety—as opposed to a goal of increasing miles traveled. It is important for TSMO and environmental staff to work together to consider the concern of induced demand along with their broader assessment of the transportation system’s challenges and potential solutions. Collaboration between disciplines will help the agency find the best strategies for improving overall system performance.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70</a:t>
            </a:fld>
            <a:endParaRPr lang="en-US" dirty="0"/>
          </a:p>
        </p:txBody>
      </p:sp>
    </p:spTree>
    <p:extLst>
      <p:ext uri="{BB962C8B-B14F-4D97-AF65-F5344CB8AC3E}">
        <p14:creationId xmlns:p14="http://schemas.microsoft.com/office/powerpoint/2010/main" val="19797393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71</a:t>
            </a:fld>
            <a:endParaRPr lang="en-US" dirty="0"/>
          </a:p>
        </p:txBody>
      </p:sp>
    </p:spTree>
    <p:extLst>
      <p:ext uri="{BB962C8B-B14F-4D97-AF65-F5344CB8AC3E}">
        <p14:creationId xmlns:p14="http://schemas.microsoft.com/office/powerpoint/2010/main" val="9900930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presents a few short-term actions that agencies can take to jump start collaboration between environmental and TSMO staff. Note that the </a:t>
            </a:r>
            <a:r>
              <a:rPr lang="en-US" dirty="0"/>
              <a:t>climate change vulnerability/risk assessment</a:t>
            </a:r>
            <a:r>
              <a:rPr lang="en-US" baseline="0" dirty="0"/>
              <a:t> tool is covered on slide 55.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72</a:t>
            </a:fld>
            <a:endParaRPr lang="en-US" dirty="0"/>
          </a:p>
        </p:txBody>
      </p:sp>
    </p:spTree>
    <p:extLst>
      <p:ext uri="{BB962C8B-B14F-4D97-AF65-F5344CB8AC3E}">
        <p14:creationId xmlns:p14="http://schemas.microsoft.com/office/powerpoint/2010/main" val="3476934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longer-term actions, agencies may find it beneficial to establish a working group to champion efforts at the nexus of these two disciplines. This group can evaluate, direct, and monitor the wide variety of actions in this presentation that staff may want to consider.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73</a:t>
            </a:fld>
            <a:endParaRPr lang="en-US" dirty="0"/>
          </a:p>
        </p:txBody>
      </p:sp>
    </p:spTree>
    <p:extLst>
      <p:ext uri="{BB962C8B-B14F-4D97-AF65-F5344CB8AC3E}">
        <p14:creationId xmlns:p14="http://schemas.microsoft.com/office/powerpoint/2010/main" val="15910526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FHWA resources</a:t>
            </a:r>
            <a:r>
              <a:rPr lang="en-US" baseline="0" dirty="0"/>
              <a:t> discuss how TSMO and environmental staff can work together, and they provide best practices and case studies from previous collaborations.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74</a:t>
            </a:fld>
            <a:endParaRPr lang="en-US" dirty="0"/>
          </a:p>
        </p:txBody>
      </p:sp>
    </p:spTree>
    <p:extLst>
      <p:ext uri="{BB962C8B-B14F-4D97-AF65-F5344CB8AC3E}">
        <p14:creationId xmlns:p14="http://schemas.microsoft.com/office/powerpoint/2010/main" val="6714908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75</a:t>
            </a:fld>
            <a:endParaRPr lang="en-US" dirty="0"/>
          </a:p>
        </p:txBody>
      </p:sp>
    </p:spTree>
    <p:extLst>
      <p:ext uri="{BB962C8B-B14F-4D97-AF65-F5344CB8AC3E}">
        <p14:creationId xmlns:p14="http://schemas.microsoft.com/office/powerpoint/2010/main" val="223934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what TSMO is, how can it</a:t>
            </a:r>
            <a:r>
              <a:rPr lang="en-US" baseline="0" dirty="0"/>
              <a:t> support the goals of staff and programs focused on the human and natural environment? The next four slides shows examples of such goals and the TSMO strategies that could help advance the goals. There are two important points in this example: 1) common TSMO strategies, such as those shown here, are </a:t>
            </a:r>
            <a:r>
              <a:rPr lang="en-US" i="1" baseline="0" dirty="0"/>
              <a:t>already </a:t>
            </a:r>
            <a:r>
              <a:rPr lang="en-US" i="0" baseline="0" dirty="0"/>
              <a:t>supporting environmental goals and 2) environmental staff should consider TSMO strategies when planning how to meet their goals.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8</a:t>
            </a:fld>
            <a:endParaRPr lang="en-US" dirty="0"/>
          </a:p>
        </p:txBody>
      </p:sp>
    </p:spTree>
    <p:extLst>
      <p:ext uri="{BB962C8B-B14F-4D97-AF65-F5344CB8AC3E}">
        <p14:creationId xmlns:p14="http://schemas.microsoft.com/office/powerpoint/2010/main" val="30725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what TSMO is, how can it</a:t>
            </a:r>
            <a:r>
              <a:rPr lang="en-US" baseline="0" dirty="0"/>
              <a:t> support the goals of staff and programs focused on the human and natural environment? This slide shows examples of such goals and the TSMO strategies that could help advance the goals. There are two important points in this example: 1) common TSMO strategies, such as those shown here, are </a:t>
            </a:r>
            <a:r>
              <a:rPr lang="en-US" i="1" baseline="0" dirty="0"/>
              <a:t>already </a:t>
            </a:r>
            <a:r>
              <a:rPr lang="en-US" i="0" baseline="0" dirty="0"/>
              <a:t>supporting environmental goals and 2) environmental staff should consider TSMO strategies when planning how to meet their goals. </a:t>
            </a:r>
          </a:p>
          <a:p>
            <a:endParaRPr lang="en-US" i="0" baseline="0" dirty="0"/>
          </a:p>
          <a:p>
            <a:r>
              <a:rPr lang="en-US" i="0" baseline="0" dirty="0"/>
              <a:t>This slide highlights how connected and automated vehicles (CAV) and speed harmonization could reduce fuel consumption, but the presenter may want to note that there have been studies to show that CAVs may increase vehicle miles traveled.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9</a:t>
            </a:fld>
            <a:endParaRPr lang="en-US" dirty="0"/>
          </a:p>
        </p:txBody>
      </p:sp>
    </p:spTree>
    <p:extLst>
      <p:ext uri="{BB962C8B-B14F-4D97-AF65-F5344CB8AC3E}">
        <p14:creationId xmlns:p14="http://schemas.microsoft.com/office/powerpoint/2010/main" val="319941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FE59B6CB-2055-4D45-AB45-0AD2055D8092}" type="datetime1">
              <a:rPr lang="en-US" smtClean="0"/>
              <a:t>10/5/2022</a:t>
            </a:fld>
            <a:endParaRPr lang="en-US" dirty="0"/>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13436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255B-C643-4941-80E6-B84632AA4E47}"/>
              </a:ext>
            </a:extLst>
          </p:cNvPr>
          <p:cNvSpPr>
            <a:spLocks noGrp="1"/>
          </p:cNvSpPr>
          <p:nvPr>
            <p:ph type="title"/>
          </p:nvPr>
        </p:nvSpPr>
        <p:spPr>
          <a:xfrm>
            <a:off x="831850" y="1709738"/>
            <a:ext cx="10515600" cy="2852737"/>
          </a:xfrm>
          <a:prstGeom prst="rect">
            <a:avLst/>
          </a:prstGeom>
        </p:spPr>
        <p:txBody>
          <a:bodyPr anchor="b"/>
          <a:lstStyle>
            <a:lvl1pPr>
              <a:defRPr sz="4400">
                <a:latin typeface="Arial Black" panose="020B0A04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EF2D48-AF4F-8E4C-ABA0-0AF9D4CAC79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F4D72E-6872-014B-9689-AFD56685E31B}"/>
              </a:ext>
            </a:extLst>
          </p:cNvPr>
          <p:cNvSpPr>
            <a:spLocks noGrp="1"/>
          </p:cNvSpPr>
          <p:nvPr>
            <p:ph type="dt" sz="half" idx="10"/>
          </p:nvPr>
        </p:nvSpPr>
        <p:spPr/>
        <p:txBody>
          <a:bodyPr/>
          <a:lstStyle/>
          <a:p>
            <a:fld id="{546B4BC9-52A4-415D-855C-70C22FDADEEB}" type="datetime1">
              <a:rPr lang="en-US" smtClean="0"/>
              <a:t>10/5/2022</a:t>
            </a:fld>
            <a:endParaRPr lang="en-US" dirty="0"/>
          </a:p>
        </p:txBody>
      </p:sp>
      <p:sp>
        <p:nvSpPr>
          <p:cNvPr id="6" name="Slide Number Placeholder 5">
            <a:extLst>
              <a:ext uri="{FF2B5EF4-FFF2-40B4-BE49-F238E27FC236}">
                <a16:creationId xmlns:a16="http://schemas.microsoft.com/office/drawing/2014/main" id="{88C0FEF7-64DA-074C-83C9-6AB886E71448}"/>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395590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p:txBody>
          <a:bodyPr/>
          <a:lstStyle/>
          <a:p>
            <a:fld id="{76CB7B30-88D2-4C30-BA03-98E5CF86379D}" type="datetime1">
              <a:rPr lang="en-US" smtClean="0"/>
              <a:t>10/5/2022</a:t>
            </a:fld>
            <a:endParaRPr lang="en-US" dirty="0"/>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p:txBody>
          <a:bodyPr/>
          <a:lstStyle/>
          <a:p>
            <a:fld id="{37D4CC3B-F538-9046-9995-49EE0C980241}" type="slidenum">
              <a:rPr lang="en-US" smtClean="0"/>
              <a:t>‹#›</a:t>
            </a:fld>
            <a:endParaRPr lang="en-US" dirty="0"/>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55393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6">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1297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6">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882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360" y="739703"/>
            <a:ext cx="3747427" cy="43425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5360" y="1527378"/>
            <a:ext cx="9867490" cy="1744632"/>
          </a:xfrm>
          <a:prstGeom prst="rect">
            <a:avLst/>
          </a:prstGeom>
        </p:spPr>
      </p:pic>
    </p:spTree>
    <p:extLst>
      <p:ext uri="{BB962C8B-B14F-4D97-AF65-F5344CB8AC3E}">
        <p14:creationId xmlns:p14="http://schemas.microsoft.com/office/powerpoint/2010/main" val="296166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46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Photo shows a variable message sign on the road that reads &quot;Watch for Wildlife on Road&quot;.">
            <a:extLst>
              <a:ext uri="{FF2B5EF4-FFF2-40B4-BE49-F238E27FC236}">
                <a16:creationId xmlns:a16="http://schemas.microsoft.com/office/drawing/2014/main" id="{74B3FB9E-AE37-9A4D-AB63-FD7BE715AD3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7864"/>
          <a:stretch/>
        </p:blipFill>
        <p:spPr>
          <a:xfrm>
            <a:off x="9571649" y="438300"/>
            <a:ext cx="2625097" cy="914400"/>
          </a:xfrm>
          <a:prstGeom prst="rect">
            <a:avLst/>
          </a:prstGeom>
        </p:spPr>
      </p:pic>
      <p:sp>
        <p:nvSpPr>
          <p:cNvPr id="8" name="Parallelogram 7">
            <a:extLst>
              <a:ext uri="{FF2B5EF4-FFF2-40B4-BE49-F238E27FC236}">
                <a16:creationId xmlns:a16="http://schemas.microsoft.com/office/drawing/2014/main" id="{FD22B886-9045-C54A-A319-B60CCF20126A}"/>
              </a:ext>
            </a:extLst>
          </p:cNvPr>
          <p:cNvSpPr/>
          <p:nvPr userDrawn="1"/>
        </p:nvSpPr>
        <p:spPr>
          <a:xfrm>
            <a:off x="222617" y="428978"/>
            <a:ext cx="10496183" cy="926486"/>
          </a:xfrm>
          <a:prstGeom prst="parallelogram">
            <a:avLst/>
          </a:prstGeom>
          <a:solidFill>
            <a:srgbClr val="DCF4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266B5E1-7B3A-D145-B5C0-7A442658009E}"/>
              </a:ext>
            </a:extLst>
          </p:cNvPr>
          <p:cNvSpPr>
            <a:spLocks noGrp="1"/>
          </p:cNvSpPr>
          <p:nvPr>
            <p:ph type="body" idx="1"/>
          </p:nvPr>
        </p:nvSpPr>
        <p:spPr>
          <a:xfrm>
            <a:off x="984244" y="1596941"/>
            <a:ext cx="1036955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CB42C6-4012-9B47-BE06-9A694A969359}"/>
              </a:ext>
            </a:extLst>
          </p:cNvPr>
          <p:cNvSpPr>
            <a:spLocks noGrp="1"/>
          </p:cNvSpPr>
          <p:nvPr>
            <p:ph type="dt" sz="half" idx="2"/>
          </p:nvPr>
        </p:nvSpPr>
        <p:spPr>
          <a:xfrm>
            <a:off x="4870443" y="6356350"/>
            <a:ext cx="25971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9E84387-E01C-4C67-A461-C8F6015AF99B}" type="datetime1">
              <a:rPr lang="en-US" smtClean="0"/>
              <a:t>10/5/2022</a:t>
            </a:fld>
            <a:endParaRPr lang="en-US" dirty="0"/>
          </a:p>
        </p:txBody>
      </p:sp>
      <p:sp>
        <p:nvSpPr>
          <p:cNvPr id="6" name="Slide Number Placeholder 5">
            <a:extLst>
              <a:ext uri="{FF2B5EF4-FFF2-40B4-BE49-F238E27FC236}">
                <a16:creationId xmlns:a16="http://schemas.microsoft.com/office/drawing/2014/main" id="{406870AD-C09E-BC40-9830-3F7EF73A1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4CC3B-F538-9046-9995-49EE0C980241}" type="slidenum">
              <a:rPr lang="en-US" smtClean="0"/>
              <a:t>‹#›</a:t>
            </a:fld>
            <a:endParaRPr lang="en-US" dirty="0"/>
          </a:p>
        </p:txBody>
      </p:sp>
      <p:sp>
        <p:nvSpPr>
          <p:cNvPr id="7" name="Rectangle 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1B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A9813AD-66F3-454A-A40D-DFFCF49AE0F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pic>
        <p:nvPicPr>
          <p:cNvPr id="2" name="Picture 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Tree>
    <p:extLst>
      <p:ext uri="{BB962C8B-B14F-4D97-AF65-F5344CB8AC3E}">
        <p14:creationId xmlns:p14="http://schemas.microsoft.com/office/powerpoint/2010/main" val="9482568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81" r:id="rId4"/>
  </p:sldLayoutIdLst>
  <p:hf hdr="0" dt="0"/>
  <p:txStyles>
    <p:titleStyle>
      <a:lvl1pPr algn="l" defTabSz="914400" rtl="0" eaLnBrk="1" latinLnBrk="0" hangingPunct="1">
        <a:lnSpc>
          <a:spcPct val="90000"/>
        </a:lnSpc>
        <a:spcBef>
          <a:spcPct val="0"/>
        </a:spcBef>
        <a:buNone/>
        <a:defRPr lang="en-US" sz="2000" kern="1200" smtClean="0">
          <a:solidFill>
            <a:schemeClr val="tx1"/>
          </a:solidFill>
          <a:effectLst/>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Photo shows a variable message sign on the road that reads &quot;Watch for Wildlife on Road&quot;.">
            <a:extLst>
              <a:ext uri="{FF2B5EF4-FFF2-40B4-BE49-F238E27FC236}">
                <a16:creationId xmlns:a16="http://schemas.microsoft.com/office/drawing/2014/main" id="{E04E9EB2-1DE1-7040-AA2C-3A625D87873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483428" y="0"/>
            <a:ext cx="8708572" cy="6908800"/>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276505" y="0"/>
            <a:ext cx="7313899" cy="702868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AAC7601-4662-CE4C-A4F5-27676A65B01C}"/>
              </a:ext>
            </a:extLst>
          </p:cNvPr>
          <p:cNvSpPr/>
          <p:nvPr userDrawn="1"/>
        </p:nvSpPr>
        <p:spPr>
          <a:xfrm>
            <a:off x="661426" y="1362595"/>
            <a:ext cx="11649715" cy="1393624"/>
          </a:xfrm>
          <a:prstGeom prst="rect">
            <a:avLst/>
          </a:prstGeom>
          <a:gradFill>
            <a:gsLst>
              <a:gs pos="71000">
                <a:schemeClr val="accent1">
                  <a:lumMod val="5000"/>
                  <a:lumOff val="95000"/>
                  <a:alpha val="50000"/>
                </a:schemeClr>
              </a:gs>
              <a:gs pos="0">
                <a:srgbClr val="D6EEC4"/>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32C80C7-E5A3-D34E-A219-5D98A0F0616F}"/>
              </a:ext>
            </a:extLst>
          </p:cNvPr>
          <p:cNvSpPr/>
          <p:nvPr userDrawn="1"/>
        </p:nvSpPr>
        <p:spPr>
          <a:xfrm>
            <a:off x="0" y="0"/>
            <a:ext cx="707571" cy="7097486"/>
          </a:xfrm>
          <a:prstGeom prst="rect">
            <a:avLst/>
          </a:prstGeom>
          <a:solidFill>
            <a:srgbClr val="1B6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Transportation Federal Highway Administration logo">
            <a:extLst>
              <a:ext uri="{FF2B5EF4-FFF2-40B4-BE49-F238E27FC236}">
                <a16:creationId xmlns:a16="http://schemas.microsoft.com/office/drawing/2014/main" id="{9A9813AD-66F3-454A-A40D-DFFCF49AE0F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pic>
        <p:nvPicPr>
          <p:cNvPr id="9" name="Picture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Tree>
    <p:extLst>
      <p:ext uri="{BB962C8B-B14F-4D97-AF65-F5344CB8AC3E}">
        <p14:creationId xmlns:p14="http://schemas.microsoft.com/office/powerpoint/2010/main" val="4034813712"/>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9" r:id="rId3"/>
  </p:sldLayoutIdLst>
  <p:hf hd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ps.fhwa.dot.gov/tsmo" TargetMode="External"/><Relationship Id="rId7" Type="http://schemas.openxmlformats.org/officeDocument/2006/relationships/hyperlink" Target="https://www.transportationops.or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ops.fhwa.dot.gov/publications/fhwahop18089/index.htm"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ps.fhwa.dot.gov/publications/fhwahop12004/fhwahop12004.pdf"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www.itskrs.its.dot.gov/node/209123"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itskrs.its.dot.gov/its/benecost.nsf/ID/f57dd413d253aa7185257d1d00671f5f"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gpsbusinessnews.com/SFpark-Project-Proves-Smart-Parking-System-Efficiency_a5199.html"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s://www.sfmta.com/demand-responsive-parking-prici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itskrs.its.dot.gov/node/209123"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hyperlink" Target="https://ops.fhwa.dot.gov/publications/fhwahop15026/fhwahop15026.pdf"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environment.fhwa.dot.gov/nepa/classes_of_action.aspx#ce"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azdot.gov/adot-news/first-its-kind-dust-detection-and-warning-system-set-monsoon"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wsdot.wa.gov/sites/default/files/2021-10/Climate-Impact-AssessmentforFHWA-12-2011.pdf"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s://pixabay.com/en/power-button-blue-button-power-on-15549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fhwa.dot.gov/livability/case_studies/santa_monica/"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www.sustainablehighways.org/"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64.xml.rels><?xml version="1.0" encoding="UTF-8" standalone="yes"?>
<Relationships xmlns="http://schemas.openxmlformats.org/package/2006/relationships"><Relationship Id="rId3" Type="http://schemas.openxmlformats.org/officeDocument/2006/relationships/hyperlink" Target="https://www.sustainablehighways.org/779/22/utah-dot-saving-money-and-improving-operations-and-maintenance-with-invest.html"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ops.fhwa.dot.gov/plan4ops"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www.itskrs.its.dot.gov/benefits/goals/energy-environment"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ops.fhwa.dot.gov/plan4ops/focus_areas/communicating_tsmo.htm"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hyperlink" Target="https://ops.fhwa.dot.gov/publications/fhwahop15026/fhwahop15026.pdf"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ops.fhwa.dot.gov/publications/fhwahop19004/fhwahop19004.pdf"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hyperlink" Target="https://ops.fhwa.dot.gov/publications/fhwahop18089/index.htm" TargetMode="External"/><Relationship Id="rId5" Type="http://schemas.openxmlformats.org/officeDocument/2006/relationships/hyperlink" Target="https://ops.fhwa.dot.gov/publications/fhwahop15026/" TargetMode="External"/><Relationship Id="rId4" Type="http://schemas.openxmlformats.org/officeDocument/2006/relationships/hyperlink" Target="https://ops.fhwa.dot.gov/publications/fhwahop12004/fhwahop12004.pdf"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ops.fhwa.dot.gov/publications/fhwahop12004/fhwahop12004.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itskrs.its.dot.gov/node/2091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21365"/>
            <a:ext cx="9612430" cy="1427758"/>
          </a:xfrm>
        </p:spPr>
        <p:txBody>
          <a:bodyPr anchor="t" anchorCtr="0"/>
          <a:lstStyle/>
          <a:p>
            <a:r>
              <a:rPr lang="en-US" sz="3200" dirty="0"/>
              <a:t>Connecting TSMO and the </a:t>
            </a:r>
            <a:br>
              <a:rPr lang="en-US" sz="3200" dirty="0"/>
            </a:br>
            <a:r>
              <a:rPr lang="en-US" sz="3200" dirty="0"/>
              <a:t>Natural and Human Environment </a:t>
            </a:r>
            <a:br>
              <a:rPr lang="en-US" sz="3200" dirty="0"/>
            </a:br>
            <a:r>
              <a:rPr lang="en-US" sz="800" b="0" dirty="0">
                <a:solidFill>
                  <a:srgbClr val="E5F4DD"/>
                </a:solidFill>
              </a:rPr>
              <a:t>Executive summary (ES)</a:t>
            </a:r>
            <a:endParaRPr lang="en-US" sz="3200" dirty="0">
              <a:solidFill>
                <a:srgbClr val="E5F4DD"/>
              </a:solidFill>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Presenter Name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Date</a:t>
            </a:r>
          </a:p>
        </p:txBody>
      </p:sp>
      <p:sp>
        <p:nvSpPr>
          <p:cNvPr id="4" name="TextBox 3">
            <a:extLst>
              <a:ext uri="{FF2B5EF4-FFF2-40B4-BE49-F238E27FC236}">
                <a16:creationId xmlns:a16="http://schemas.microsoft.com/office/drawing/2014/main" id="{989B38AD-452C-F24E-9B01-D9C8DBF9FE0D}"/>
              </a:ext>
            </a:extLst>
          </p:cNvPr>
          <p:cNvSpPr txBox="1"/>
          <p:nvPr/>
        </p:nvSpPr>
        <p:spPr>
          <a:xfrm>
            <a:off x="925287" y="796943"/>
            <a:ext cx="6825354" cy="461665"/>
          </a:xfrm>
          <a:prstGeom prst="rect">
            <a:avLst/>
          </a:prstGeom>
          <a:noFill/>
        </p:spPr>
        <p:txBody>
          <a:bodyPr wrap="square" rtlCol="0">
            <a:spAutoFit/>
          </a:bodyPr>
          <a:lstStyle/>
          <a:p>
            <a:r>
              <a:rPr lang="en-US" sz="24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ENVIRONMENT</a:t>
            </a:r>
          </a:p>
        </p:txBody>
      </p:sp>
      <p:sp>
        <p:nvSpPr>
          <p:cNvPr id="5" name="TextBox 4">
            <a:extLst>
              <a:ext uri="{FF2B5EF4-FFF2-40B4-BE49-F238E27FC236}">
                <a16:creationId xmlns:a16="http://schemas.microsoft.com/office/drawing/2014/main" id="{4FAEAF6E-1B06-4631-83FF-AAF63AC18B4F}"/>
              </a:ext>
            </a:extLst>
          </p:cNvPr>
          <p:cNvSpPr txBox="1"/>
          <p:nvPr/>
        </p:nvSpPr>
        <p:spPr>
          <a:xfrm>
            <a:off x="9169318" y="6625828"/>
            <a:ext cx="2836943"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Source: @Getty Images</a:t>
            </a:r>
          </a:p>
        </p:txBody>
      </p:sp>
      <p:sp>
        <p:nvSpPr>
          <p:cNvPr id="6" name="TextBox 5">
            <a:extLst>
              <a:ext uri="{FF2B5EF4-FFF2-40B4-BE49-F238E27FC236}">
                <a16:creationId xmlns:a16="http://schemas.microsoft.com/office/drawing/2014/main" id="{1821AB44-D8CA-4F75-833E-29BA27EA7C75}"/>
              </a:ext>
            </a:extLst>
          </p:cNvPr>
          <p:cNvSpPr txBox="1"/>
          <p:nvPr/>
        </p:nvSpPr>
        <p:spPr>
          <a:xfrm>
            <a:off x="3980553" y="6625827"/>
            <a:ext cx="2836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FHWA-HOP-22-P011</a:t>
            </a:r>
          </a:p>
        </p:txBody>
      </p:sp>
    </p:spTree>
    <p:extLst>
      <p:ext uri="{BB962C8B-B14F-4D97-AF65-F5344CB8AC3E}">
        <p14:creationId xmlns:p14="http://schemas.microsoft.com/office/powerpoint/2010/main" val="303957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702561"/>
            <a:ext cx="9378956" cy="504096"/>
          </a:xfrm>
        </p:spPr>
        <p:txBody>
          <a:bodyPr/>
          <a:lstStyle/>
          <a:p>
            <a:r>
              <a:rPr lang="en-US" dirty="0"/>
              <a:t>What are the Mutual Benefits of Collaboration? </a:t>
            </a:r>
            <a:r>
              <a:rPr kumimoji="0" lang="en-US" sz="800" b="1" i="0" u="none" strike="noStrike" kern="1200" cap="none" spc="0" normalizeH="0" baseline="0" noProof="0" dirty="0">
                <a:ln>
                  <a:noFill/>
                </a:ln>
                <a:solidFill>
                  <a:srgbClr val="E5F4DD"/>
                </a:solidFill>
                <a:effectLst/>
                <a:uLnTx/>
                <a:uFillTx/>
                <a:latin typeface="Arial" panose="020B0604020202020204" pitchFamily="34" charset="0"/>
                <a:cs typeface="Arial" panose="020B0604020202020204" pitchFamily="34" charset="0"/>
              </a:rPr>
              <a:t>(ES)</a:t>
            </a:r>
            <a:endParaRPr lang="en-US" dirty="0"/>
          </a:p>
        </p:txBody>
      </p:sp>
      <p:sp>
        <p:nvSpPr>
          <p:cNvPr id="3" name="Content Placeholder 2"/>
          <p:cNvSpPr>
            <a:spLocks noGrp="1"/>
          </p:cNvSpPr>
          <p:nvPr>
            <p:ph idx="1"/>
          </p:nvPr>
        </p:nvSpPr>
        <p:spPr/>
        <p:txBody>
          <a:bodyPr/>
          <a:lstStyle/>
          <a:p>
            <a:r>
              <a:rPr lang="en-US" dirty="0"/>
              <a:t>Coordinating TSMO and environmental efforts benefits both programs and allows us to accomplish shared goals more efficiently. </a:t>
            </a:r>
          </a:p>
        </p:txBody>
      </p:sp>
      <p:sp>
        <p:nvSpPr>
          <p:cNvPr id="4" name="TextBox 3"/>
          <p:cNvSpPr txBox="1"/>
          <p:nvPr/>
        </p:nvSpPr>
        <p:spPr>
          <a:xfrm>
            <a:off x="1341923" y="2400160"/>
            <a:ext cx="4123592" cy="378565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TSMO goals: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Reduce congestion</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Leverage all modes to improve mobility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Get more out of existing infrastructure to reduce need for expansion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Safe and quick incident clearance</a:t>
            </a:r>
          </a:p>
        </p:txBody>
      </p:sp>
      <p:sp>
        <p:nvSpPr>
          <p:cNvPr id="5" name="TextBox 4"/>
          <p:cNvSpPr txBox="1"/>
          <p:nvPr/>
        </p:nvSpPr>
        <p:spPr>
          <a:xfrm>
            <a:off x="6013569" y="2425418"/>
            <a:ext cx="4199792"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Environmental goals: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Reduce fuel consumption, improve air quality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Increase use of eco-friendly modes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Preserve natural environments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Minimize damage from incidents involving hazardous materials </a:t>
            </a:r>
          </a:p>
        </p:txBody>
      </p:sp>
      <p:grpSp>
        <p:nvGrpSpPr>
          <p:cNvPr id="10" name="Group 9">
            <a:extLst>
              <a:ext uri="{C183D7F6-B498-43B3-948B-1728B52AA6E4}">
                <adec:decorative xmlns:adec="http://schemas.microsoft.com/office/drawing/2017/decorative" val="1"/>
              </a:ext>
            </a:extLst>
          </p:cNvPr>
          <p:cNvGrpSpPr/>
          <p:nvPr/>
        </p:nvGrpSpPr>
        <p:grpSpPr>
          <a:xfrm>
            <a:off x="5203353" y="3215463"/>
            <a:ext cx="736460" cy="2352566"/>
            <a:chOff x="5096608" y="3215473"/>
            <a:chExt cx="736460" cy="2062464"/>
          </a:xfrm>
        </p:grpSpPr>
        <p:cxnSp>
          <p:nvCxnSpPr>
            <p:cNvPr id="11" name="Straight Arrow Connector 10"/>
            <p:cNvCxnSpPr/>
            <p:nvPr/>
          </p:nvCxnSpPr>
          <p:spPr>
            <a:xfrm>
              <a:off x="5096608" y="3215473"/>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37220" y="3854528"/>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39293" y="4511348"/>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64853" y="5277937"/>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p:txBody>
          <a:bodyPr/>
          <a:lstStyle/>
          <a:p>
            <a:fld id="{37D4CC3B-F538-9046-9995-49EE0C980241}" type="slidenum">
              <a:rPr lang="en-US" smtClean="0"/>
              <a:pPr/>
              <a:t>10</a:t>
            </a:fld>
            <a:endParaRPr lang="en-US" dirty="0"/>
          </a:p>
        </p:txBody>
      </p:sp>
    </p:spTree>
    <p:extLst>
      <p:ext uri="{BB962C8B-B14F-4D97-AF65-F5344CB8AC3E}">
        <p14:creationId xmlns:p14="http://schemas.microsoft.com/office/powerpoint/2010/main" val="416951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for Collaboration </a:t>
            </a:r>
            <a:r>
              <a:rPr kumimoji="0" lang="en-US" sz="800" b="1" i="0" u="none" strike="noStrike" kern="1200" cap="none" spc="0" normalizeH="0" baseline="0" noProof="0" dirty="0">
                <a:ln>
                  <a:noFill/>
                </a:ln>
                <a:solidFill>
                  <a:srgbClr val="E5F4DD"/>
                </a:solidFill>
                <a:effectLst/>
                <a:uLnTx/>
                <a:uFillTx/>
                <a:latin typeface="Arial" panose="020B0604020202020204" pitchFamily="34" charset="0"/>
                <a:cs typeface="Arial" panose="020B0604020202020204" pitchFamily="34" charset="0"/>
              </a:rPr>
              <a:t>(ES)</a:t>
            </a:r>
            <a:endParaRPr lang="en-US" dirty="0"/>
          </a:p>
        </p:txBody>
      </p:sp>
      <p:sp>
        <p:nvSpPr>
          <p:cNvPr id="3" name="Content Placeholder 2"/>
          <p:cNvSpPr>
            <a:spLocks noGrp="1"/>
          </p:cNvSpPr>
          <p:nvPr>
            <p:ph idx="1"/>
          </p:nvPr>
        </p:nvSpPr>
        <p:spPr/>
        <p:txBody>
          <a:bodyPr/>
          <a:lstStyle/>
          <a:p>
            <a:r>
              <a:rPr lang="en-US" dirty="0"/>
              <a:t>Road weather management </a:t>
            </a:r>
          </a:p>
          <a:p>
            <a:r>
              <a:rPr lang="en-US" dirty="0"/>
              <a:t>Resilience of the transportation system</a:t>
            </a:r>
          </a:p>
          <a:p>
            <a:r>
              <a:rPr lang="en-US" dirty="0"/>
              <a:t>Congestion management</a:t>
            </a:r>
          </a:p>
          <a:p>
            <a:r>
              <a:rPr lang="en-US" dirty="0"/>
              <a:t>Sustainable modes of travel</a:t>
            </a:r>
          </a:p>
          <a:p>
            <a:r>
              <a:rPr lang="en-US" dirty="0"/>
              <a:t>Planning and project development/environmental review</a:t>
            </a:r>
          </a:p>
          <a:p>
            <a:r>
              <a:rPr lang="en-US" dirty="0"/>
              <a:t>Asset management</a:t>
            </a:r>
          </a:p>
        </p:txBody>
      </p:sp>
      <p:sp>
        <p:nvSpPr>
          <p:cNvPr id="4" name="Slide Number Placeholder 3"/>
          <p:cNvSpPr>
            <a:spLocks noGrp="1"/>
          </p:cNvSpPr>
          <p:nvPr>
            <p:ph type="sldNum" sz="quarter" idx="12"/>
          </p:nvPr>
        </p:nvSpPr>
        <p:spPr/>
        <p:txBody>
          <a:bodyPr/>
          <a:lstStyle/>
          <a:p>
            <a:fld id="{37D4CC3B-F538-9046-9995-49EE0C980241}" type="slidenum">
              <a:rPr lang="en-US" smtClean="0"/>
              <a:pPr/>
              <a:t>11</a:t>
            </a:fld>
            <a:endParaRPr lang="en-US" dirty="0"/>
          </a:p>
        </p:txBody>
      </p:sp>
    </p:spTree>
    <p:extLst>
      <p:ext uri="{BB962C8B-B14F-4D97-AF65-F5344CB8AC3E}">
        <p14:creationId xmlns:p14="http://schemas.microsoft.com/office/powerpoint/2010/main" val="194041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r>
              <a:rPr kumimoji="0" lang="en-US" sz="800" b="1" i="0" u="none" strike="noStrike" kern="1200" cap="none" spc="0" normalizeH="0" baseline="0" noProof="0" dirty="0">
                <a:ln>
                  <a:noFill/>
                </a:ln>
                <a:solidFill>
                  <a:srgbClr val="E5F4DD"/>
                </a:solidFill>
                <a:effectLst/>
                <a:uLnTx/>
                <a:uFillTx/>
                <a:latin typeface="Arial" panose="020B0604020202020204" pitchFamily="34" charset="0"/>
                <a:cs typeface="Arial" panose="020B0604020202020204" pitchFamily="34" charset="0"/>
              </a:rPr>
              <a:t>(ES)</a:t>
            </a:r>
            <a:endParaRPr lang="en-US" dirty="0"/>
          </a:p>
        </p:txBody>
      </p:sp>
      <p:graphicFrame>
        <p:nvGraphicFramePr>
          <p:cNvPr id="4" name="Content Placeholder 3" descr="Bring together TSMO and environmental leaders at your agency to identify areas of common interest and mutual objectives. Learn how TSMO strategies already support environmental goals. Discuss where TSMO can make an even greater impact on environmental goals. Begin joint initiatives to improve operations and the environment.&#10;&#10;&#10;"/>
          <p:cNvGraphicFramePr>
            <a:graphicFrameLocks noGrp="1"/>
          </p:cNvGraphicFramePr>
          <p:nvPr>
            <p:ph idx="1"/>
            <p:extLst>
              <p:ext uri="{D42A27DB-BD31-4B8C-83A1-F6EECF244321}">
                <p14:modId xmlns:p14="http://schemas.microsoft.com/office/powerpoint/2010/main" val="1255380867"/>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7D4CC3B-F538-9046-9995-49EE0C980241}" type="slidenum">
              <a:rPr lang="en-US" smtClean="0"/>
              <a:pPr/>
              <a:t>12</a:t>
            </a:fld>
            <a:endParaRPr lang="en-US" dirty="0"/>
          </a:p>
        </p:txBody>
      </p:sp>
    </p:spTree>
    <p:extLst>
      <p:ext uri="{BB962C8B-B14F-4D97-AF65-F5344CB8AC3E}">
        <p14:creationId xmlns:p14="http://schemas.microsoft.com/office/powerpoint/2010/main" val="393240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013176"/>
          </a:xfrm>
        </p:spPr>
        <p:txBody>
          <a:bodyPr/>
          <a:lstStyle/>
          <a:p>
            <a:r>
              <a:rPr lang="en-US" dirty="0"/>
              <a:t>For more information:</a:t>
            </a:r>
          </a:p>
        </p:txBody>
      </p:sp>
      <p:sp>
        <p:nvSpPr>
          <p:cNvPr id="3" name="Subtitle 2"/>
          <p:cNvSpPr>
            <a:spLocks noGrp="1"/>
          </p:cNvSpPr>
          <p:nvPr>
            <p:ph type="body" idx="1"/>
          </p:nvPr>
        </p:nvSpPr>
        <p:spPr>
          <a:xfrm>
            <a:off x="831850" y="3839369"/>
            <a:ext cx="10515600" cy="1500187"/>
          </a:xfrm>
        </p:spPr>
        <p:txBody>
          <a:bodyPr/>
          <a:lstStyle/>
          <a:p>
            <a:r>
              <a:rPr lang="en-US" dirty="0"/>
              <a:t>[Enter contact information.]</a:t>
            </a:r>
          </a:p>
        </p:txBody>
      </p:sp>
      <p:sp>
        <p:nvSpPr>
          <p:cNvPr id="4" name="Slide Number Placeholder 3"/>
          <p:cNvSpPr>
            <a:spLocks noGrp="1"/>
          </p:cNvSpPr>
          <p:nvPr>
            <p:ph type="sldNum" sz="quarter" idx="12"/>
          </p:nvPr>
        </p:nvSpPr>
        <p:spPr/>
        <p:txBody>
          <a:bodyPr/>
          <a:lstStyle/>
          <a:p>
            <a:fld id="{37D4CC3B-F538-9046-9995-49EE0C980241}" type="slidenum">
              <a:rPr lang="en-US" smtClean="0"/>
              <a:pPr/>
              <a:t>13</a:t>
            </a:fld>
            <a:endParaRPr lang="en-US" dirty="0"/>
          </a:p>
        </p:txBody>
      </p:sp>
    </p:spTree>
    <p:extLst>
      <p:ext uri="{BB962C8B-B14F-4D97-AF65-F5344CB8AC3E}">
        <p14:creationId xmlns:p14="http://schemas.microsoft.com/office/powerpoint/2010/main" val="333061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Executive Summary</a:t>
            </a:r>
          </a:p>
        </p:txBody>
      </p:sp>
      <p:sp>
        <p:nvSpPr>
          <p:cNvPr id="4" name="Slide Number Placeholder 3"/>
          <p:cNvSpPr>
            <a:spLocks noGrp="1"/>
          </p:cNvSpPr>
          <p:nvPr>
            <p:ph type="sldNum" sz="quarter" idx="12"/>
          </p:nvPr>
        </p:nvSpPr>
        <p:spPr/>
        <p:txBody>
          <a:bodyPr/>
          <a:lstStyle/>
          <a:p>
            <a:fld id="{37D4CC3B-F538-9046-9995-49EE0C980241}" type="slidenum">
              <a:rPr lang="en-US" smtClean="0"/>
              <a:pPr/>
              <a:t>14</a:t>
            </a:fld>
            <a:endParaRPr lang="en-US" dirty="0"/>
          </a:p>
        </p:txBody>
      </p:sp>
    </p:spTree>
    <p:extLst>
      <p:ext uri="{BB962C8B-B14F-4D97-AF65-F5344CB8AC3E}">
        <p14:creationId xmlns:p14="http://schemas.microsoft.com/office/powerpoint/2010/main" val="125155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B38AD-452C-F24E-9B01-D9C8DBF9FE0D}"/>
              </a:ext>
            </a:extLst>
          </p:cNvPr>
          <p:cNvSpPr txBox="1"/>
          <p:nvPr/>
        </p:nvSpPr>
        <p:spPr>
          <a:xfrm>
            <a:off x="925287" y="796943"/>
            <a:ext cx="68253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Roboto" panose="02000000000000000000" pitchFamily="2" charset="0"/>
                <a:cs typeface="Arial" panose="020B0604020202020204" pitchFamily="34" charset="0"/>
              </a:rPr>
              <a:t>ENVIRONMENT</a:t>
            </a:r>
          </a:p>
        </p:txBody>
      </p:sp>
      <p:sp>
        <p:nvSpPr>
          <p:cNvPr id="2" name="Title 1"/>
          <p:cNvSpPr>
            <a:spLocks noGrp="1"/>
          </p:cNvSpPr>
          <p:nvPr>
            <p:ph type="ctrTitle"/>
          </p:nvPr>
        </p:nvSpPr>
        <p:spPr>
          <a:xfrm>
            <a:off x="975360" y="1521365"/>
            <a:ext cx="9612430" cy="1427758"/>
          </a:xfrm>
        </p:spPr>
        <p:txBody>
          <a:bodyPr anchor="t" anchorCtr="0"/>
          <a:lstStyle/>
          <a:p>
            <a:r>
              <a:rPr lang="en-US" sz="3200" dirty="0"/>
              <a:t>Connecting TSMO and the </a:t>
            </a:r>
            <a:br>
              <a:rPr lang="en-US" sz="3200" dirty="0"/>
            </a:br>
            <a:r>
              <a:rPr lang="en-US" sz="3200" dirty="0"/>
              <a:t>Natural and Human Environment </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Presenter Name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Date</a:t>
            </a:r>
          </a:p>
        </p:txBody>
      </p:sp>
      <p:sp>
        <p:nvSpPr>
          <p:cNvPr id="5" name="TextBox 4">
            <a:extLst>
              <a:ext uri="{FF2B5EF4-FFF2-40B4-BE49-F238E27FC236}">
                <a16:creationId xmlns:a16="http://schemas.microsoft.com/office/drawing/2014/main" id="{4FAEAF6E-1B06-4631-83FF-AAF63AC18B4F}"/>
              </a:ext>
            </a:extLst>
          </p:cNvPr>
          <p:cNvSpPr txBox="1"/>
          <p:nvPr/>
        </p:nvSpPr>
        <p:spPr>
          <a:xfrm>
            <a:off x="3980554" y="6687978"/>
            <a:ext cx="28369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@Getty Images</a:t>
            </a:r>
          </a:p>
        </p:txBody>
      </p:sp>
    </p:spTree>
    <p:extLst>
      <p:ext uri="{BB962C8B-B14F-4D97-AF65-F5344CB8AC3E}">
        <p14:creationId xmlns:p14="http://schemas.microsoft.com/office/powerpoint/2010/main" val="4904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This Presentation</a:t>
            </a:r>
          </a:p>
        </p:txBody>
      </p:sp>
      <p:sp>
        <p:nvSpPr>
          <p:cNvPr id="3" name="Content Placeholder 2"/>
          <p:cNvSpPr>
            <a:spLocks noGrp="1"/>
          </p:cNvSpPr>
          <p:nvPr>
            <p:ph idx="1"/>
          </p:nvPr>
        </p:nvSpPr>
        <p:spPr/>
        <p:txBody>
          <a:bodyPr/>
          <a:lstStyle/>
          <a:p>
            <a:pPr>
              <a:lnSpc>
                <a:spcPct val="100000"/>
              </a:lnSpc>
              <a:spcBef>
                <a:spcPts val="1200"/>
              </a:spcBef>
            </a:pPr>
            <a:r>
              <a:rPr lang="en-US" dirty="0"/>
              <a:t>Create awareness of transportation systems management and operations (TSMO) strategies and goals </a:t>
            </a:r>
          </a:p>
          <a:p>
            <a:pPr>
              <a:lnSpc>
                <a:spcPct val="100000"/>
              </a:lnSpc>
              <a:spcBef>
                <a:spcPts val="1200"/>
              </a:spcBef>
            </a:pPr>
            <a:r>
              <a:rPr lang="en-US" dirty="0"/>
              <a:t>Demonstrate alignment between TSMO and environment goals</a:t>
            </a:r>
          </a:p>
          <a:p>
            <a:pPr>
              <a:lnSpc>
                <a:spcPct val="100000"/>
              </a:lnSpc>
              <a:spcBef>
                <a:spcPts val="1200"/>
              </a:spcBef>
            </a:pPr>
            <a:r>
              <a:rPr lang="en-US" dirty="0"/>
              <a:t>Provide examples of environmental benefits of TSMO</a:t>
            </a:r>
          </a:p>
          <a:p>
            <a:pPr>
              <a:lnSpc>
                <a:spcPct val="100000"/>
              </a:lnSpc>
              <a:spcBef>
                <a:spcPts val="1200"/>
              </a:spcBef>
            </a:pPr>
            <a:r>
              <a:rPr lang="en-US" dirty="0"/>
              <a:t>Discuss ways for TSMO and environmental programs to collaborate</a:t>
            </a:r>
          </a:p>
          <a:p>
            <a:pPr lvl="1">
              <a:lnSpc>
                <a:spcPct val="100000"/>
              </a:lnSpc>
              <a:spcBef>
                <a:spcPts val="1200"/>
              </a:spcBef>
            </a:pPr>
            <a:r>
              <a:rPr lang="en-US" dirty="0"/>
              <a:t>Case studies</a:t>
            </a:r>
          </a:p>
          <a:p>
            <a:pPr lvl="1">
              <a:lnSpc>
                <a:spcPct val="100000"/>
              </a:lnSpc>
              <a:spcBef>
                <a:spcPts val="1200"/>
              </a:spcBef>
            </a:pPr>
            <a:r>
              <a:rPr lang="en-US" dirty="0"/>
              <a:t>Action items  </a:t>
            </a:r>
          </a:p>
        </p:txBody>
      </p:sp>
      <p:sp>
        <p:nvSpPr>
          <p:cNvPr id="4" name="Slide Number Placeholder 3"/>
          <p:cNvSpPr>
            <a:spLocks noGrp="1"/>
          </p:cNvSpPr>
          <p:nvPr>
            <p:ph type="sldNum" sz="quarter" idx="12"/>
          </p:nvPr>
        </p:nvSpPr>
        <p:spPr/>
        <p:txBody>
          <a:bodyPr/>
          <a:lstStyle/>
          <a:p>
            <a:fld id="{37D4CC3B-F538-9046-9995-49EE0C980241}" type="slidenum">
              <a:rPr lang="en-US" smtClean="0"/>
              <a:pPr/>
              <a:t>16</a:t>
            </a:fld>
            <a:endParaRPr lang="en-US" dirty="0"/>
          </a:p>
        </p:txBody>
      </p:sp>
    </p:spTree>
    <p:extLst>
      <p:ext uri="{BB962C8B-B14F-4D97-AF65-F5344CB8AC3E}">
        <p14:creationId xmlns:p14="http://schemas.microsoft.com/office/powerpoint/2010/main" val="3467550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Presentation Overview</a:t>
            </a:r>
          </a:p>
        </p:txBody>
      </p:sp>
      <p:sp>
        <p:nvSpPr>
          <p:cNvPr id="4" name="Content Placeholder 3"/>
          <p:cNvSpPr>
            <a:spLocks noGrp="1"/>
          </p:cNvSpPr>
          <p:nvPr>
            <p:ph idx="1"/>
          </p:nvPr>
        </p:nvSpPr>
        <p:spPr>
          <a:xfrm>
            <a:off x="984244" y="1536623"/>
            <a:ext cx="10418047" cy="4587085"/>
          </a:xfrm>
        </p:spPr>
        <p:txBody>
          <a:bodyPr>
            <a:noAutofit/>
          </a:bodyPr>
          <a:lstStyle/>
          <a:p>
            <a:pPr marL="393700" indent="-393700">
              <a:lnSpc>
                <a:spcPct val="100000"/>
              </a:lnSpc>
              <a:spcBef>
                <a:spcPts val="600"/>
              </a:spcBef>
            </a:pPr>
            <a:r>
              <a:rPr lang="en-US" sz="2800" dirty="0"/>
              <a:t>What is TSMO?</a:t>
            </a:r>
          </a:p>
          <a:p>
            <a:pPr marL="393700" indent="-393700">
              <a:lnSpc>
                <a:spcPct val="100000"/>
              </a:lnSpc>
              <a:spcBef>
                <a:spcPts val="600"/>
              </a:spcBef>
            </a:pPr>
            <a:r>
              <a:rPr lang="en-US" sz="2800" dirty="0"/>
              <a:t>Why connect TSMO and the natural and human environment?</a:t>
            </a:r>
          </a:p>
          <a:p>
            <a:pPr marL="393700" indent="-393700">
              <a:lnSpc>
                <a:spcPct val="100000"/>
              </a:lnSpc>
              <a:spcBef>
                <a:spcPts val="600"/>
              </a:spcBef>
            </a:pPr>
            <a:r>
              <a:rPr lang="en-US" sz="2800" dirty="0"/>
              <a:t>Areas of collaboration</a:t>
            </a:r>
          </a:p>
          <a:p>
            <a:pPr marL="393700" indent="-393700">
              <a:lnSpc>
                <a:spcPct val="100000"/>
              </a:lnSpc>
              <a:spcBef>
                <a:spcPts val="600"/>
              </a:spcBef>
            </a:pPr>
            <a:r>
              <a:rPr lang="en-US" sz="2800" dirty="0"/>
              <a:t>Examples of connecting TSMO and the natural and human environment</a:t>
            </a:r>
          </a:p>
          <a:p>
            <a:pPr marL="393700" indent="-393700">
              <a:lnSpc>
                <a:spcPct val="100000"/>
              </a:lnSpc>
              <a:spcBef>
                <a:spcPts val="600"/>
              </a:spcBef>
            </a:pPr>
            <a:r>
              <a:rPr lang="en-US" sz="2800" dirty="0"/>
              <a:t>Overcoming challenges to collaboration</a:t>
            </a:r>
          </a:p>
          <a:p>
            <a:pPr marL="393700" indent="-393700">
              <a:lnSpc>
                <a:spcPct val="100000"/>
              </a:lnSpc>
              <a:spcBef>
                <a:spcPts val="600"/>
              </a:spcBef>
            </a:pPr>
            <a:r>
              <a:rPr lang="en-US" sz="2800" dirty="0"/>
              <a:t>Next steps</a:t>
            </a:r>
          </a:p>
        </p:txBody>
      </p:sp>
      <p:sp>
        <p:nvSpPr>
          <p:cNvPr id="5" name="Slide Number Placeholder 3">
            <a:extLst>
              <a:ext uri="{FF2B5EF4-FFF2-40B4-BE49-F238E27FC236}">
                <a16:creationId xmlns:a16="http://schemas.microsoft.com/office/drawing/2014/main" id="{F89E1CCD-6653-3B51-4620-43804655CEB3}"/>
              </a:ext>
            </a:extLst>
          </p:cNvPr>
          <p:cNvSpPr>
            <a:spLocks noGrp="1"/>
          </p:cNvSpPr>
          <p:nvPr>
            <p:ph type="sldNum" sz="quarter" idx="12"/>
          </p:nvPr>
        </p:nvSpPr>
        <p:spPr>
          <a:xfrm>
            <a:off x="8610600" y="6356350"/>
            <a:ext cx="2743200" cy="365125"/>
          </a:xfrm>
        </p:spPr>
        <p:txBody>
          <a:bodyPr/>
          <a:lstStyle/>
          <a:p>
            <a:fld id="{37D4CC3B-F538-9046-9995-49EE0C980241}" type="slidenum">
              <a:rPr lang="en-US" smtClean="0"/>
              <a:pPr/>
              <a:t>17</a:t>
            </a:fld>
            <a:endParaRPr lang="en-US" dirty="0"/>
          </a:p>
        </p:txBody>
      </p:sp>
    </p:spTree>
    <p:extLst>
      <p:ext uri="{BB962C8B-B14F-4D97-AF65-F5344CB8AC3E}">
        <p14:creationId xmlns:p14="http://schemas.microsoft.com/office/powerpoint/2010/main" val="384429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TSMO?</a:t>
            </a:r>
          </a:p>
        </p:txBody>
      </p:sp>
      <p:sp>
        <p:nvSpPr>
          <p:cNvPr id="4" name="Slide Number Placeholder 3"/>
          <p:cNvSpPr>
            <a:spLocks noGrp="1"/>
          </p:cNvSpPr>
          <p:nvPr>
            <p:ph type="sldNum" sz="quarter" idx="12"/>
          </p:nvPr>
        </p:nvSpPr>
        <p:spPr/>
        <p:txBody>
          <a:bodyPr/>
          <a:lstStyle/>
          <a:p>
            <a:fld id="{37D4CC3B-F538-9046-9995-49EE0C980241}" type="slidenum">
              <a:rPr lang="en-US" smtClean="0"/>
              <a:pPr/>
              <a:t>18</a:t>
            </a:fld>
            <a:endParaRPr lang="en-US" dirty="0"/>
          </a:p>
        </p:txBody>
      </p:sp>
    </p:spTree>
    <p:extLst>
      <p:ext uri="{BB962C8B-B14F-4D97-AF65-F5344CB8AC3E}">
        <p14:creationId xmlns:p14="http://schemas.microsoft.com/office/powerpoint/2010/main" val="386329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TSMO</a:t>
            </a:r>
          </a:p>
        </p:txBody>
      </p:sp>
      <p:sp>
        <p:nvSpPr>
          <p:cNvPr id="5" name="Content Placeholder 2"/>
          <p:cNvSpPr>
            <a:spLocks noGrp="1"/>
          </p:cNvSpPr>
          <p:nvPr>
            <p:ph idx="1"/>
          </p:nvPr>
        </p:nvSpPr>
        <p:spPr>
          <a:xfrm>
            <a:off x="984244" y="1596941"/>
            <a:ext cx="10369555" cy="2578819"/>
          </a:xfrm>
        </p:spPr>
        <p:txBody>
          <a:bodyPr>
            <a:noAutofit/>
          </a:bodyPr>
          <a:lstStyle/>
          <a:p>
            <a:pPr marL="0" indent="0">
              <a:lnSpc>
                <a:spcPct val="100000"/>
              </a:lnSpc>
              <a:buNone/>
            </a:pPr>
            <a:r>
              <a:rPr lang="en-US" sz="2800" dirty="0"/>
              <a:t>Integrated [set of] strategies to optimize the performance of existing infrastructure through implementation multimodal and intermodal, cross-jurisdictional systems, services, and projects designed to preserve capacity and improve security, safety, and reliability of the transportation system.*</a:t>
            </a:r>
          </a:p>
        </p:txBody>
      </p:sp>
      <p:sp>
        <p:nvSpPr>
          <p:cNvPr id="8" name="TextBox 7"/>
          <p:cNvSpPr txBox="1"/>
          <p:nvPr/>
        </p:nvSpPr>
        <p:spPr>
          <a:xfrm>
            <a:off x="984244" y="4817494"/>
            <a:ext cx="99042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Title 23 of the U.S. Code § 101 (a)(30)(A) and FHWA website: </a:t>
            </a:r>
            <a:r>
              <a:rPr lang="en-US" sz="1600" dirty="0">
                <a:latin typeface="Arial" panose="020B0604020202020204" pitchFamily="34" charset="0"/>
                <a:cs typeface="Arial" panose="020B0604020202020204" pitchFamily="34" charset="0"/>
                <a:hlinkClick r:id="rId3"/>
              </a:rPr>
              <a:t>https://ops.fhwa.dot.gov/tsmo/</a:t>
            </a:r>
            <a:r>
              <a:rPr lang="en-US" sz="1600"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37D4CC3B-F538-9046-9995-49EE0C980241}" type="slidenum">
              <a:rPr lang="en-US" smtClean="0"/>
              <a:pPr/>
              <a:t>19</a:t>
            </a:fld>
            <a:endParaRPr lang="en-US" dirty="0"/>
          </a:p>
        </p:txBody>
      </p:sp>
    </p:spTree>
    <p:extLst>
      <p:ext uri="{BB962C8B-B14F-4D97-AF65-F5344CB8AC3E}">
        <p14:creationId xmlns:p14="http://schemas.microsoft.com/office/powerpoint/2010/main" val="46176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a:t>
            </a:fld>
            <a:endParaRPr lang="en-US" dirty="0"/>
          </a:p>
        </p:txBody>
      </p:sp>
    </p:spTree>
    <p:extLst>
      <p:ext uri="{BB962C8B-B14F-4D97-AF65-F5344CB8AC3E}">
        <p14:creationId xmlns:p14="http://schemas.microsoft.com/office/powerpoint/2010/main" val="424192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4244" y="405625"/>
            <a:ext cx="8997956" cy="504096"/>
          </a:xfrm>
        </p:spPr>
        <p:txBody>
          <a:bodyPr/>
          <a:lstStyle/>
          <a:p>
            <a:r>
              <a:rPr lang="en-US" dirty="0"/>
              <a:t>Characteristics of Transportation Systems Management and Operations (TSMO)</a:t>
            </a:r>
          </a:p>
        </p:txBody>
      </p:sp>
      <p:sp>
        <p:nvSpPr>
          <p:cNvPr id="3" name="Content Placeholder 2"/>
          <p:cNvSpPr>
            <a:spLocks noGrp="1"/>
          </p:cNvSpPr>
          <p:nvPr>
            <p:ph idx="1"/>
          </p:nvPr>
        </p:nvSpPr>
        <p:spPr/>
        <p:txBody>
          <a:bodyPr/>
          <a:lstStyle/>
          <a:p>
            <a:pPr>
              <a:lnSpc>
                <a:spcPct val="120000"/>
              </a:lnSpc>
            </a:pPr>
            <a:r>
              <a:rPr lang="en-US" dirty="0"/>
              <a:t>Offers an integrated set of strategies to optimize operational performance of the existing transportation system</a:t>
            </a:r>
          </a:p>
          <a:p>
            <a:pPr>
              <a:lnSpc>
                <a:spcPct val="120000"/>
              </a:lnSpc>
            </a:pPr>
            <a:r>
              <a:rPr lang="en-US" dirty="0"/>
              <a:t>Approaches performance from a systems perspective:</a:t>
            </a:r>
          </a:p>
          <a:p>
            <a:pPr lvl="1">
              <a:lnSpc>
                <a:spcPct val="120000"/>
              </a:lnSpc>
            </a:pPr>
            <a:r>
              <a:rPr lang="en-US" dirty="0"/>
              <a:t>Spans corridors, facilities, jurisdictions, modes, and agencies</a:t>
            </a:r>
          </a:p>
          <a:p>
            <a:pPr>
              <a:lnSpc>
                <a:spcPct val="120000"/>
              </a:lnSpc>
            </a:pPr>
            <a:r>
              <a:rPr lang="en-US" dirty="0"/>
              <a:t>Helps agencies balance supply and demand on the system and provide flexible solutions to manage dynamic conditions</a:t>
            </a:r>
          </a:p>
          <a:p>
            <a:pPr>
              <a:lnSpc>
                <a:spcPct val="120000"/>
              </a:lnSpc>
            </a:pPr>
            <a:r>
              <a:rPr lang="en-US" dirty="0"/>
              <a:t>Can complement capacity projects, or in some cases can provide lower cost, faster alternatives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20</a:t>
            </a:fld>
            <a:endParaRPr lang="en-US" dirty="0"/>
          </a:p>
        </p:txBody>
      </p:sp>
    </p:spTree>
    <p:extLst>
      <p:ext uri="{BB962C8B-B14F-4D97-AF65-F5344CB8AC3E}">
        <p14:creationId xmlns:p14="http://schemas.microsoft.com/office/powerpoint/2010/main" val="223749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TSMO Strategies </a:t>
            </a:r>
          </a:p>
        </p:txBody>
      </p:sp>
      <p:pic>
        <p:nvPicPr>
          <p:cNvPr id="17" name="Picture 16" descr="Examples of TSMO strategies include freeway management, arterial management, integrated corridor management, travel demand management, traveler information, freight management, work zone management, traffic incident and emergency management, road weather management, planned special event management, public transportation &amp; ridesharing management, and parking management.">
            <a:extLst>
              <a:ext uri="{FF2B5EF4-FFF2-40B4-BE49-F238E27FC236}">
                <a16:creationId xmlns:a16="http://schemas.microsoft.com/office/drawing/2014/main" id="{5ED74DB9-0807-603B-4CE4-62202BAAF31B}"/>
              </a:ext>
            </a:extLst>
          </p:cNvPr>
          <p:cNvPicPr>
            <a:picLocks noChangeAspect="1"/>
          </p:cNvPicPr>
          <p:nvPr/>
        </p:nvPicPr>
        <p:blipFill>
          <a:blip r:embed="rId3"/>
          <a:stretch>
            <a:fillRect/>
          </a:stretch>
        </p:blipFill>
        <p:spPr>
          <a:xfrm>
            <a:off x="1079300" y="1857578"/>
            <a:ext cx="10467739" cy="4102964"/>
          </a:xfrm>
          <a:prstGeom prst="rect">
            <a:avLst/>
          </a:prstGeom>
        </p:spPr>
      </p:pic>
      <p:sp>
        <p:nvSpPr>
          <p:cNvPr id="6" name="Slide Number Placeholder 5"/>
          <p:cNvSpPr>
            <a:spLocks noGrp="1"/>
          </p:cNvSpPr>
          <p:nvPr>
            <p:ph type="sldNum" sz="quarter" idx="12"/>
          </p:nvPr>
        </p:nvSpPr>
        <p:spPr/>
        <p:txBody>
          <a:bodyPr/>
          <a:lstStyle/>
          <a:p>
            <a:fld id="{8963073B-250E-43D2-AB62-2D61C2B5B286}" type="slidenum">
              <a:rPr lang="en-US" smtClean="0"/>
              <a:pPr/>
              <a:t>21</a:t>
            </a:fld>
            <a:endParaRPr lang="en-US" dirty="0"/>
          </a:p>
        </p:txBody>
      </p:sp>
    </p:spTree>
    <p:extLst>
      <p:ext uri="{BB962C8B-B14F-4D97-AF65-F5344CB8AC3E}">
        <p14:creationId xmlns:p14="http://schemas.microsoft.com/office/powerpoint/2010/main" val="88397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84244" y="626562"/>
            <a:ext cx="8997956" cy="504096"/>
          </a:xfrm>
        </p:spPr>
        <p:txBody>
          <a:bodyPr/>
          <a:lstStyle/>
          <a:p>
            <a:r>
              <a:rPr lang="en-US" dirty="0"/>
              <a:t>Incident/Event Management Strategies</a:t>
            </a:r>
          </a:p>
        </p:txBody>
      </p:sp>
      <p:pic>
        <p:nvPicPr>
          <p:cNvPr id="4" name="Content Placeholder 3" descr="Incident/Event Management Addresses incidents and events. This includes: Road Weather Management, Traffic Incident Management and Emergency Transportation Operations, Work Zone Management, and Planned Special Event Management."/>
          <p:cNvPicPr>
            <a:picLocks noGrp="1" noChangeAspect="1"/>
          </p:cNvPicPr>
          <p:nvPr>
            <p:ph idx="1"/>
          </p:nvPr>
        </p:nvPicPr>
        <p:blipFill>
          <a:blip r:embed="rId3"/>
          <a:srcRect/>
          <a:stretch/>
        </p:blipFill>
        <p:spPr>
          <a:xfrm>
            <a:off x="794365" y="2034284"/>
            <a:ext cx="11258534" cy="2649622"/>
          </a:xfrm>
        </p:spPr>
      </p:pic>
      <p:sp>
        <p:nvSpPr>
          <p:cNvPr id="7" name="TextBox 6"/>
          <p:cNvSpPr txBox="1"/>
          <p:nvPr/>
        </p:nvSpPr>
        <p:spPr>
          <a:xfrm>
            <a:off x="9589982" y="4683905"/>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22</a:t>
            </a:fld>
            <a:endParaRPr lang="en-US" dirty="0"/>
          </a:p>
        </p:txBody>
      </p:sp>
    </p:spTree>
    <p:extLst>
      <p:ext uri="{BB962C8B-B14F-4D97-AF65-F5344CB8AC3E}">
        <p14:creationId xmlns:p14="http://schemas.microsoft.com/office/powerpoint/2010/main" val="60515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84244" y="626562"/>
            <a:ext cx="8997956" cy="504096"/>
          </a:xfrm>
        </p:spPr>
        <p:txBody>
          <a:bodyPr/>
          <a:lstStyle/>
          <a:p>
            <a:r>
              <a:rPr lang="en-US" dirty="0"/>
              <a:t>Traffic Management Strategies</a:t>
            </a:r>
          </a:p>
        </p:txBody>
      </p:sp>
      <p:pic>
        <p:nvPicPr>
          <p:cNvPr id="4" name="Content Placeholder 3" descr="Traffic Management manages movement of people and goods during typical conditions. This includes: freeway management, active traffic management, integrated corridor management, freight management, and arterial management."/>
          <p:cNvPicPr>
            <a:picLocks noGrp="1" noChangeAspect="1"/>
          </p:cNvPicPr>
          <p:nvPr>
            <p:ph idx="1"/>
          </p:nvPr>
        </p:nvPicPr>
        <p:blipFill>
          <a:blip r:embed="rId3"/>
          <a:srcRect t="3210" b="3210"/>
          <a:stretch/>
        </p:blipFill>
        <p:spPr>
          <a:xfrm>
            <a:off x="718457" y="2186932"/>
            <a:ext cx="11207932" cy="1871331"/>
          </a:xfrm>
        </p:spPr>
      </p:pic>
      <p:sp>
        <p:nvSpPr>
          <p:cNvPr id="7" name="TextBox 6"/>
          <p:cNvSpPr txBox="1"/>
          <p:nvPr/>
        </p:nvSpPr>
        <p:spPr>
          <a:xfrm>
            <a:off x="9493729" y="4058263"/>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23</a:t>
            </a:fld>
            <a:endParaRPr lang="en-US" dirty="0"/>
          </a:p>
        </p:txBody>
      </p:sp>
    </p:spTree>
    <p:extLst>
      <p:ext uri="{BB962C8B-B14F-4D97-AF65-F5344CB8AC3E}">
        <p14:creationId xmlns:p14="http://schemas.microsoft.com/office/powerpoint/2010/main" val="89352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4244" y="626562"/>
            <a:ext cx="8997956" cy="504096"/>
          </a:xfrm>
        </p:spPr>
        <p:txBody>
          <a:bodyPr/>
          <a:lstStyle/>
          <a:p>
            <a:r>
              <a:rPr lang="en-US" dirty="0"/>
              <a:t>Demand Management Strategies</a:t>
            </a:r>
          </a:p>
        </p:txBody>
      </p:sp>
      <p:pic>
        <p:nvPicPr>
          <p:cNvPr id="3" name="Content Placeholder 2" descr="Demand Management avoids trips or changes trip mode, time, or route. This includes: congestion pricing, parking management, and public transportation and ridesharing management."/>
          <p:cNvPicPr>
            <a:picLocks noGrp="1" noChangeAspect="1"/>
          </p:cNvPicPr>
          <p:nvPr>
            <p:ph idx="1"/>
          </p:nvPr>
        </p:nvPicPr>
        <p:blipFill>
          <a:blip r:embed="rId3"/>
          <a:srcRect/>
          <a:stretch/>
        </p:blipFill>
        <p:spPr>
          <a:xfrm>
            <a:off x="968336" y="2049098"/>
            <a:ext cx="10742333" cy="2692719"/>
          </a:xfrm>
        </p:spPr>
      </p:pic>
      <p:sp>
        <p:nvSpPr>
          <p:cNvPr id="6" name="TextBox 5"/>
          <p:cNvSpPr txBox="1"/>
          <p:nvPr/>
        </p:nvSpPr>
        <p:spPr>
          <a:xfrm>
            <a:off x="9361382" y="4828284"/>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24</a:t>
            </a:fld>
            <a:endParaRPr lang="en-US" dirty="0"/>
          </a:p>
        </p:txBody>
      </p:sp>
    </p:spTree>
    <p:extLst>
      <p:ext uri="{BB962C8B-B14F-4D97-AF65-F5344CB8AC3E}">
        <p14:creationId xmlns:p14="http://schemas.microsoft.com/office/powerpoint/2010/main" val="322487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94" y="449179"/>
            <a:ext cx="9922054" cy="823331"/>
          </a:xfrm>
        </p:spPr>
        <p:txBody>
          <a:bodyPr/>
          <a:lstStyle/>
          <a:p>
            <a:r>
              <a:rPr lang="en-US" dirty="0"/>
              <a:t>TSMO Is a “Way of Thinking” That Supports State Departments of Transportation (DOTs) Missions</a:t>
            </a:r>
          </a:p>
        </p:txBody>
      </p:sp>
      <p:sp>
        <p:nvSpPr>
          <p:cNvPr id="9" name="Content Placeholder 2"/>
          <p:cNvSpPr>
            <a:spLocks noGrp="1"/>
          </p:cNvSpPr>
          <p:nvPr>
            <p:ph idx="1"/>
          </p:nvPr>
        </p:nvSpPr>
        <p:spPr>
          <a:xfrm>
            <a:off x="901337" y="1614489"/>
            <a:ext cx="10567852" cy="4829175"/>
          </a:xfrm>
        </p:spPr>
        <p:txBody>
          <a:bodyPr>
            <a:normAutofit/>
          </a:bodyPr>
          <a:lstStyle/>
          <a:p>
            <a:pPr marL="0" indent="0">
              <a:buNone/>
            </a:pPr>
            <a:endParaRPr lang="en-US" dirty="0"/>
          </a:p>
          <a:p>
            <a:pPr marL="0" indent="0">
              <a:lnSpc>
                <a:spcPct val="100000"/>
              </a:lnSpc>
              <a:buNone/>
            </a:pPr>
            <a:r>
              <a:rPr lang="en-US" i="1" dirty="0"/>
              <a:t>“We provide safe, reliable and cost-effective transportation options to improve communities and economic vitality for people and businesses.”</a:t>
            </a:r>
          </a:p>
          <a:p>
            <a:pPr marL="0" indent="0" algn="r">
              <a:buNone/>
            </a:pPr>
            <a:r>
              <a:rPr lang="en-US" dirty="0"/>
              <a:t>Washington State DOT mission</a:t>
            </a:r>
          </a:p>
          <a:p>
            <a:pPr marL="0" indent="0" algn="r">
              <a:buNone/>
            </a:pPr>
            <a:endParaRPr lang="en-US" i="1" dirty="0"/>
          </a:p>
          <a:p>
            <a:pPr marL="0" indent="0">
              <a:lnSpc>
                <a:spcPct val="100000"/>
              </a:lnSpc>
              <a:buNone/>
            </a:pPr>
            <a:r>
              <a:rPr lang="en-US" i="1" dirty="0"/>
              <a:t>“To provide the best multi-modal transportation system for Colorado that most effectively and safely moves people, goods, and information.”</a:t>
            </a:r>
          </a:p>
          <a:p>
            <a:pPr marL="0" indent="0" algn="r">
              <a:buNone/>
            </a:pPr>
            <a:r>
              <a:rPr lang="en-US" dirty="0"/>
              <a:t>Colorado DOT mission</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25</a:t>
            </a:fld>
            <a:endParaRPr lang="en-US" dirty="0"/>
          </a:p>
        </p:txBody>
      </p:sp>
    </p:spTree>
    <p:extLst>
      <p:ext uri="{BB962C8B-B14F-4D97-AF65-F5344CB8AC3E}">
        <p14:creationId xmlns:p14="http://schemas.microsoft.com/office/powerpoint/2010/main" val="557121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460402"/>
            <a:ext cx="8997956" cy="504096"/>
          </a:xfrm>
        </p:spPr>
        <p:txBody>
          <a:bodyPr/>
          <a:lstStyle/>
          <a:p>
            <a:r>
              <a:rPr lang="en-US" dirty="0"/>
              <a:t>TSMO Supports Many State and Local DOT Goals </a:t>
            </a:r>
          </a:p>
        </p:txBody>
      </p:sp>
      <p:graphicFrame>
        <p:nvGraphicFramePr>
          <p:cNvPr id="5" name="Content Placeholder 4" descr="State and local goals may include reduced congestion, smoother and more reliable traffic flow, improved safety, cleaner air and less wasted fuel, more efficient use of resources and existing facilities, increased economic vitality, and improved quality of life."/>
          <p:cNvGraphicFramePr>
            <a:graphicFrameLocks noGrp="1"/>
          </p:cNvGraphicFramePr>
          <p:nvPr>
            <p:ph idx="1"/>
            <p:extLst>
              <p:ext uri="{D42A27DB-BD31-4B8C-83A1-F6EECF244321}">
                <p14:modId xmlns:p14="http://schemas.microsoft.com/office/powerpoint/2010/main" val="1512065174"/>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7D4CC3B-F538-9046-9995-49EE0C980241}" type="slidenum">
              <a:rPr lang="en-US" smtClean="0"/>
              <a:pPr/>
              <a:t>26</a:t>
            </a:fld>
            <a:endParaRPr lang="en-US" dirty="0"/>
          </a:p>
        </p:txBody>
      </p:sp>
    </p:spTree>
    <p:extLst>
      <p:ext uri="{BB962C8B-B14F-4D97-AF65-F5344CB8AC3E}">
        <p14:creationId xmlns:p14="http://schemas.microsoft.com/office/powerpoint/2010/main" val="3937026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84244" y="453180"/>
            <a:ext cx="8997956" cy="943360"/>
          </a:xfrm>
        </p:spPr>
        <p:txBody>
          <a:bodyPr/>
          <a:lstStyle/>
          <a:p>
            <a:r>
              <a:rPr lang="en-US" dirty="0"/>
              <a:t>Example TSMO Strategies that Support DOT Goals</a:t>
            </a:r>
          </a:p>
        </p:txBody>
      </p:sp>
      <p:graphicFrame>
        <p:nvGraphicFramePr>
          <p:cNvPr id="9" name="Table 6">
            <a:extLst>
              <a:ext uri="{FF2B5EF4-FFF2-40B4-BE49-F238E27FC236}">
                <a16:creationId xmlns:a16="http://schemas.microsoft.com/office/drawing/2014/main" id="{DCBD15E4-1B40-4DD8-B0C5-0E87E8DAAA97}"/>
              </a:ext>
            </a:extLst>
          </p:cNvPr>
          <p:cNvGraphicFramePr>
            <a:graphicFrameLocks noGrp="1"/>
          </p:cNvGraphicFramePr>
          <p:nvPr>
            <p:ph idx="1"/>
            <p:extLst>
              <p:ext uri="{D42A27DB-BD31-4B8C-83A1-F6EECF244321}">
                <p14:modId xmlns:p14="http://schemas.microsoft.com/office/powerpoint/2010/main" val="2330174204"/>
              </p:ext>
            </p:extLst>
          </p:nvPr>
        </p:nvGraphicFramePr>
        <p:xfrm>
          <a:off x="1290439" y="1396540"/>
          <a:ext cx="10397255" cy="5447654"/>
        </p:xfrm>
        <a:graphic>
          <a:graphicData uri="http://schemas.openxmlformats.org/drawingml/2006/table">
            <a:tbl>
              <a:tblPr firstRow="1" bandRow="1">
                <a:tableStyleId>{5C22544A-7EE6-4342-B048-85BDC9FD1C3A}</a:tableStyleId>
              </a:tblPr>
              <a:tblGrid>
                <a:gridCol w="5007328">
                  <a:extLst>
                    <a:ext uri="{9D8B030D-6E8A-4147-A177-3AD203B41FA5}">
                      <a16:colId xmlns:a16="http://schemas.microsoft.com/office/drawing/2014/main" val="2848779837"/>
                    </a:ext>
                  </a:extLst>
                </a:gridCol>
                <a:gridCol w="1266910">
                  <a:extLst>
                    <a:ext uri="{9D8B030D-6E8A-4147-A177-3AD203B41FA5}">
                      <a16:colId xmlns:a16="http://schemas.microsoft.com/office/drawing/2014/main" val="4147345675"/>
                    </a:ext>
                  </a:extLst>
                </a:gridCol>
                <a:gridCol w="4123017">
                  <a:extLst>
                    <a:ext uri="{9D8B030D-6E8A-4147-A177-3AD203B41FA5}">
                      <a16:colId xmlns:a16="http://schemas.microsoft.com/office/drawing/2014/main" val="2084944413"/>
                    </a:ext>
                  </a:extLst>
                </a:gridCol>
              </a:tblGrid>
              <a:tr h="784214">
                <a:tc>
                  <a:txBody>
                    <a:bodyPr/>
                    <a:lstStyle/>
                    <a:p>
                      <a:pPr algn="ctr"/>
                      <a:r>
                        <a:rPr lang="en-US" sz="2800" dirty="0">
                          <a:solidFill>
                            <a:schemeClr val="tx1"/>
                          </a:solidFill>
                          <a:latin typeface="Arial" panose="020B0604020202020204" pitchFamily="34" charset="0"/>
                          <a:cs typeface="Arial" panose="020B0604020202020204" pitchFamily="34" charset="0"/>
                        </a:rPr>
                        <a:t>TSMO Strategies</a:t>
                      </a:r>
                    </a:p>
                  </a:txBody>
                  <a:tcPr anchor="ctr">
                    <a:noFill/>
                  </a:tcPr>
                </a:tc>
                <a:tc>
                  <a:txBody>
                    <a:bodyPr/>
                    <a:lstStyle/>
                    <a:p>
                      <a:pPr algn="ctr"/>
                      <a:endParaRPr lang="en-US" sz="28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800" dirty="0">
                          <a:solidFill>
                            <a:schemeClr val="tx1"/>
                          </a:solidFill>
                          <a:latin typeface="Arial" panose="020B0604020202020204" pitchFamily="34" charset="0"/>
                          <a:cs typeface="Arial" panose="020B0604020202020204" pitchFamily="34" charset="0"/>
                        </a:rPr>
                        <a:t>Goals</a:t>
                      </a:r>
                    </a:p>
                  </a:txBody>
                  <a:tcPr anchor="ctr">
                    <a:noFill/>
                  </a:tcPr>
                </a:tc>
                <a:extLst>
                  <a:ext uri="{0D108BD9-81ED-4DB2-BD59-A6C34878D82A}">
                    <a16:rowId xmlns:a16="http://schemas.microsoft.com/office/drawing/2014/main" val="3289981911"/>
                  </a:ext>
                </a:extLst>
              </a:tr>
              <a:tr h="1476050">
                <a:tc>
                  <a:txBody>
                    <a:bodyPr/>
                    <a:lstStyle/>
                    <a:p>
                      <a:r>
                        <a:rPr lang="en-US" sz="2400" dirty="0">
                          <a:latin typeface="Arial" panose="020B0604020202020204" pitchFamily="34" charset="0"/>
                          <a:cs typeface="Arial" panose="020B0604020202020204" pitchFamily="34" charset="0"/>
                        </a:rPr>
                        <a:t>Traffic signal coordination, congestion pricing, demand management </a:t>
                      </a:r>
                    </a:p>
                    <a:p>
                      <a:endParaRPr lang="en-US" sz="2400" dirty="0">
                        <a:latin typeface="Arial" panose="020B0604020202020204" pitchFamily="34" charset="0"/>
                        <a:cs typeface="Arial" panose="020B0604020202020204" pitchFamily="34" charset="0"/>
                      </a:endParaRP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Reduced congestion</a:t>
                      </a:r>
                    </a:p>
                    <a:p>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011573952"/>
                  </a:ext>
                </a:extLst>
              </a:tr>
              <a:tr h="1476050">
                <a:tc>
                  <a:txBody>
                    <a:bodyPr/>
                    <a:lstStyle/>
                    <a:p>
                      <a:r>
                        <a:rPr lang="en-US" sz="2400" dirty="0">
                          <a:latin typeface="Arial" panose="020B0604020202020204" pitchFamily="34" charset="0"/>
                          <a:cs typeface="Arial" panose="020B0604020202020204" pitchFamily="34" charset="0"/>
                        </a:rPr>
                        <a:t>Manage nonrecurring events (incidents, weather), managed lanes, traveler information</a:t>
                      </a:r>
                    </a:p>
                    <a:p>
                      <a:endParaRPr lang="en-US" sz="2400" dirty="0">
                        <a:latin typeface="Arial" panose="020B0604020202020204" pitchFamily="34" charset="0"/>
                        <a:cs typeface="Arial" panose="020B0604020202020204" pitchFamily="34" charset="0"/>
                      </a:endParaRP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Smoother and more reliable traffic flow</a:t>
                      </a:r>
                    </a:p>
                    <a:p>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49502240"/>
                  </a:ext>
                </a:extLst>
              </a:tr>
              <a:tr h="1476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Utilize the full system – coordinate all modes, transit signal priority</a:t>
                      </a:r>
                    </a:p>
                    <a:p>
                      <a:endParaRPr lang="en-US" sz="2400" dirty="0">
                        <a:latin typeface="Arial" panose="020B0604020202020204" pitchFamily="34" charset="0"/>
                        <a:cs typeface="Arial" panose="020B0604020202020204" pitchFamily="34" charset="0"/>
                      </a:endParaRP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More efficient use of resources and existing facilities</a:t>
                      </a:r>
                    </a:p>
                    <a:p>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95504119"/>
                  </a:ext>
                </a:extLst>
              </a:tr>
            </a:tbl>
          </a:graphicData>
        </a:graphic>
      </p:graphicFrame>
      <p:sp>
        <p:nvSpPr>
          <p:cNvPr id="11" name="Arrow: Right 10">
            <a:extLst>
              <a:ext uri="{FF2B5EF4-FFF2-40B4-BE49-F238E27FC236}">
                <a16:creationId xmlns:a16="http://schemas.microsoft.com/office/drawing/2014/main" id="{58A9CD24-5721-47A4-9EBE-BE8B1CB8E6E2}"/>
              </a:ext>
              <a:ext uri="{C183D7F6-B498-43B3-948B-1728B52AA6E4}">
                <adec:decorative xmlns:adec="http://schemas.microsoft.com/office/drawing/2017/decorative" val="1"/>
              </a:ext>
            </a:extLst>
          </p:cNvPr>
          <p:cNvSpPr/>
          <p:nvPr/>
        </p:nvSpPr>
        <p:spPr>
          <a:xfrm>
            <a:off x="6328756" y="2539003"/>
            <a:ext cx="897775" cy="249381"/>
          </a:xfrm>
          <a:prstGeom prst="rightArrow">
            <a:avLst/>
          </a:prstGeom>
          <a:solidFill>
            <a:srgbClr val="1B6B50"/>
          </a:solidFill>
          <a:ln>
            <a:solidFill>
              <a:srgbClr val="017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D617FF5-9911-4810-B0B6-BACE786ED89C}"/>
              </a:ext>
              <a:ext uri="{C183D7F6-B498-43B3-948B-1728B52AA6E4}">
                <adec:decorative xmlns:adec="http://schemas.microsoft.com/office/drawing/2017/decorative" val="1"/>
              </a:ext>
            </a:extLst>
          </p:cNvPr>
          <p:cNvSpPr/>
          <p:nvPr/>
        </p:nvSpPr>
        <p:spPr>
          <a:xfrm>
            <a:off x="6356465" y="4067991"/>
            <a:ext cx="897775" cy="249381"/>
          </a:xfrm>
          <a:prstGeom prst="rightArrow">
            <a:avLst/>
          </a:prstGeom>
          <a:solidFill>
            <a:srgbClr val="1B6B50"/>
          </a:solidFill>
          <a:ln>
            <a:solidFill>
              <a:srgbClr val="017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96D22BD-B7E2-4563-A0AC-4E7FD7A39519}"/>
              </a:ext>
              <a:ext uri="{C183D7F6-B498-43B3-948B-1728B52AA6E4}">
                <adec:decorative xmlns:adec="http://schemas.microsoft.com/office/drawing/2017/decorative" val="1"/>
              </a:ext>
            </a:extLst>
          </p:cNvPr>
          <p:cNvSpPr/>
          <p:nvPr/>
        </p:nvSpPr>
        <p:spPr>
          <a:xfrm>
            <a:off x="6356465" y="5452349"/>
            <a:ext cx="897775" cy="249381"/>
          </a:xfrm>
          <a:prstGeom prst="rightArrow">
            <a:avLst/>
          </a:prstGeom>
          <a:solidFill>
            <a:srgbClr val="1B6B50"/>
          </a:solidFill>
          <a:ln>
            <a:solidFill>
              <a:srgbClr val="017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37D4CC3B-F538-9046-9995-49EE0C980241}" type="slidenum">
              <a:rPr lang="en-US" smtClean="0"/>
              <a:pPr/>
              <a:t>27</a:t>
            </a:fld>
            <a:endParaRPr lang="en-US" dirty="0"/>
          </a:p>
        </p:txBody>
      </p:sp>
    </p:spTree>
    <p:extLst>
      <p:ext uri="{BB962C8B-B14F-4D97-AF65-F5344CB8AC3E}">
        <p14:creationId xmlns:p14="http://schemas.microsoft.com/office/powerpoint/2010/main" val="51935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TSMO State of the Practice</a:t>
            </a:r>
          </a:p>
        </p:txBody>
      </p:sp>
      <p:sp>
        <p:nvSpPr>
          <p:cNvPr id="3" name="Content Placeholder 2"/>
          <p:cNvSpPr>
            <a:spLocks noGrp="1"/>
          </p:cNvSpPr>
          <p:nvPr>
            <p:ph idx="1"/>
          </p:nvPr>
        </p:nvSpPr>
        <p:spPr>
          <a:xfrm>
            <a:off x="984244" y="1596941"/>
            <a:ext cx="10476236" cy="4558498"/>
          </a:xfrm>
        </p:spPr>
        <p:txBody>
          <a:bodyPr>
            <a:normAutofit lnSpcReduction="10000"/>
          </a:bodyPr>
          <a:lstStyle/>
          <a:p>
            <a:r>
              <a:rPr lang="en-US" dirty="0"/>
              <a:t>Application of TSMO has accelerated in agencies across the country over the past 5-10 years</a:t>
            </a:r>
          </a:p>
          <a:p>
            <a:r>
              <a:rPr lang="en-US" dirty="0"/>
              <a:t>Recognition of TSMO’s value has grown, leading to a variety of approaches for advancing TSMO in agencies. For example:</a:t>
            </a:r>
          </a:p>
          <a:p>
            <a:pPr lvl="1"/>
            <a:r>
              <a:rPr lang="en-US" dirty="0"/>
              <a:t>Establishing a TSMO division or office</a:t>
            </a:r>
          </a:p>
          <a:p>
            <a:pPr lvl="1"/>
            <a:r>
              <a:rPr lang="en-US" dirty="0"/>
              <a:t>Formalizing a TSMO program</a:t>
            </a:r>
          </a:p>
          <a:p>
            <a:pPr lvl="1"/>
            <a:r>
              <a:rPr lang="en-US" dirty="0"/>
              <a:t>Integrating TSMO throughout the agency</a:t>
            </a:r>
          </a:p>
          <a:p>
            <a:pPr lvl="1"/>
            <a:r>
              <a:rPr lang="en-US" dirty="0"/>
              <a:t>Establishing a TSMO committee</a:t>
            </a:r>
          </a:p>
          <a:p>
            <a:pPr lvl="1"/>
            <a:r>
              <a:rPr lang="en-US" dirty="0"/>
              <a:t>Identifying TSMO champions or liaisons</a:t>
            </a:r>
          </a:p>
          <a:p>
            <a:pPr lvl="1"/>
            <a:r>
              <a:rPr lang="en-US" dirty="0"/>
              <a:t>Conducting a TSMO Capability Maturity Model (CMM) self-assessment</a:t>
            </a:r>
          </a:p>
          <a:p>
            <a:pPr lvl="1"/>
            <a:r>
              <a:rPr lang="en-US" dirty="0"/>
              <a:t>Developing a TSMO program plan</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28</a:t>
            </a:fld>
            <a:endParaRPr lang="en-US" dirty="0"/>
          </a:p>
        </p:txBody>
      </p:sp>
    </p:spTree>
    <p:extLst>
      <p:ext uri="{BB962C8B-B14F-4D97-AF65-F5344CB8AC3E}">
        <p14:creationId xmlns:p14="http://schemas.microsoft.com/office/powerpoint/2010/main" val="3811691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FHWA Resources on TSMO</a:t>
            </a:r>
          </a:p>
        </p:txBody>
      </p:sp>
      <p:sp>
        <p:nvSpPr>
          <p:cNvPr id="3" name="Content Placeholder 2"/>
          <p:cNvSpPr>
            <a:spLocks noGrp="1"/>
          </p:cNvSpPr>
          <p:nvPr>
            <p:ph idx="1"/>
          </p:nvPr>
        </p:nvSpPr>
        <p:spPr>
          <a:xfrm>
            <a:off x="984244" y="1596940"/>
            <a:ext cx="10369555" cy="4038315"/>
          </a:xfrm>
        </p:spPr>
        <p:txBody>
          <a:bodyPr>
            <a:normAutofit/>
          </a:bodyPr>
          <a:lstStyle/>
          <a:p>
            <a:r>
              <a:rPr lang="en-US" dirty="0"/>
              <a:t>What is TSMO? (frequently asked questions), </a:t>
            </a:r>
            <a:r>
              <a:rPr lang="en-US" dirty="0">
                <a:hlinkClick r:id="rId3"/>
              </a:rPr>
              <a:t>https://ops.fhwa.dot.gov/tsmo</a:t>
            </a:r>
            <a:endParaRPr lang="en-US" dirty="0"/>
          </a:p>
          <a:p>
            <a:r>
              <a:rPr lang="en-US" dirty="0"/>
              <a:t>Organizing and Planning for Operations web page, </a:t>
            </a:r>
            <a:r>
              <a:rPr lang="en-US" dirty="0">
                <a:hlinkClick r:id="rId4"/>
              </a:rPr>
              <a:t>https://ops.fhwa.dot.gov/plan4ops</a:t>
            </a:r>
            <a:endParaRPr lang="en-US" dirty="0"/>
          </a:p>
          <a:p>
            <a:r>
              <a:rPr lang="en-US" dirty="0"/>
              <a:t>Communicating TSMO web page, </a:t>
            </a:r>
            <a:r>
              <a:rPr lang="en-US" dirty="0">
                <a:hlinkClick r:id="rId5"/>
              </a:rPr>
              <a:t>https://ops.fhwa.dot.gov/plan4ops/focus_areas/communicating_tsmo.htm</a:t>
            </a:r>
            <a:endParaRPr lang="en-US" dirty="0"/>
          </a:p>
          <a:p>
            <a:r>
              <a:rPr lang="en-US" dirty="0"/>
              <a:t>Connecting TSMO and Environment fact sheet, </a:t>
            </a:r>
            <a:r>
              <a:rPr lang="en-US" dirty="0">
                <a:hlinkClick r:id="rId6"/>
              </a:rPr>
              <a:t>https://ops.fhwa.dot.gov/publications/fhwahop18089/index.htm</a:t>
            </a:r>
            <a:endParaRPr lang="en-US" dirty="0"/>
          </a:p>
          <a:p>
            <a:r>
              <a:rPr lang="en-US" dirty="0"/>
              <a:t>National Operations Center of Excellence (</a:t>
            </a:r>
            <a:r>
              <a:rPr lang="en-US" dirty="0" err="1"/>
              <a:t>NOCoE</a:t>
            </a:r>
            <a:r>
              <a:rPr lang="en-US" dirty="0"/>
              <a:t>) Website, </a:t>
            </a:r>
            <a:r>
              <a:rPr lang="en-US" dirty="0">
                <a:hlinkClick r:id="rId7"/>
              </a:rPr>
              <a:t>https://www.transportationops.org/</a:t>
            </a:r>
            <a:r>
              <a:rPr lang="en-US" dirty="0"/>
              <a:t> </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29</a:t>
            </a:fld>
            <a:endParaRPr lang="en-US" dirty="0"/>
          </a:p>
        </p:txBody>
      </p:sp>
    </p:spTree>
    <p:extLst>
      <p:ext uri="{BB962C8B-B14F-4D97-AF65-F5344CB8AC3E}">
        <p14:creationId xmlns:p14="http://schemas.microsoft.com/office/powerpoint/2010/main" val="349893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636762"/>
            <a:ext cx="8997956" cy="504096"/>
          </a:xfrm>
        </p:spPr>
        <p:txBody>
          <a:bodyPr/>
          <a:lstStyle/>
          <a:p>
            <a:r>
              <a:rPr lang="en-US" dirty="0"/>
              <a:t>The Transportation Landscape Is Changing </a:t>
            </a:r>
            <a:r>
              <a:rPr lang="en-US" sz="800" dirty="0">
                <a:solidFill>
                  <a:srgbClr val="E5F4DD"/>
                </a:solidFill>
              </a:rPr>
              <a:t>(ES)</a:t>
            </a:r>
          </a:p>
        </p:txBody>
      </p:sp>
      <p:sp>
        <p:nvSpPr>
          <p:cNvPr id="8" name="Content Placeholder 7"/>
          <p:cNvSpPr>
            <a:spLocks noGrp="1"/>
          </p:cNvSpPr>
          <p:nvPr>
            <p:ph idx="1"/>
          </p:nvPr>
        </p:nvSpPr>
        <p:spPr/>
        <p:txBody>
          <a:bodyPr/>
          <a:lstStyle/>
          <a:p>
            <a:r>
              <a:rPr lang="en-US" dirty="0"/>
              <a:t>Advances in technology</a:t>
            </a:r>
          </a:p>
          <a:p>
            <a:r>
              <a:rPr lang="en-US" dirty="0"/>
              <a:t>Emerging modes</a:t>
            </a:r>
          </a:p>
          <a:p>
            <a:r>
              <a:rPr lang="en-US" dirty="0"/>
              <a:t>Better data</a:t>
            </a:r>
          </a:p>
          <a:p>
            <a:r>
              <a:rPr lang="en-US" dirty="0"/>
              <a:t>Evolving customer needs and expectations</a:t>
            </a:r>
          </a:p>
          <a:p>
            <a:r>
              <a:rPr lang="en-US" dirty="0"/>
              <a:t>Limited funds and tighter budgets</a:t>
            </a:r>
          </a:p>
          <a:p>
            <a:r>
              <a:rPr lang="en-US" dirty="0"/>
              <a:t>Increasing need to respond to and plan for extreme weather and climate change</a:t>
            </a:r>
          </a:p>
        </p:txBody>
      </p:sp>
      <p:sp>
        <p:nvSpPr>
          <p:cNvPr id="3" name="Slide Number Placeholder 2"/>
          <p:cNvSpPr>
            <a:spLocks noGrp="1"/>
          </p:cNvSpPr>
          <p:nvPr>
            <p:ph type="sldNum" sz="quarter" idx="12"/>
          </p:nvPr>
        </p:nvSpPr>
        <p:spPr/>
        <p:txBody>
          <a:bodyPr/>
          <a:lstStyle/>
          <a:p>
            <a:fld id="{37D4CC3B-F538-9046-9995-49EE0C980241}" type="slidenum">
              <a:rPr lang="en-US" smtClean="0"/>
              <a:pPr/>
              <a:t>3</a:t>
            </a:fld>
            <a:endParaRPr lang="en-US" dirty="0"/>
          </a:p>
        </p:txBody>
      </p:sp>
    </p:spTree>
    <p:extLst>
      <p:ext uri="{BB962C8B-B14F-4D97-AF65-F5344CB8AC3E}">
        <p14:creationId xmlns:p14="http://schemas.microsoft.com/office/powerpoint/2010/main" val="3758817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Connect TSMO and the Natural and Human Environment?</a:t>
            </a:r>
          </a:p>
        </p:txBody>
      </p:sp>
      <p:sp>
        <p:nvSpPr>
          <p:cNvPr id="3" name="Slide Number Placeholder 2"/>
          <p:cNvSpPr>
            <a:spLocks noGrp="1"/>
          </p:cNvSpPr>
          <p:nvPr>
            <p:ph type="sldNum" sz="quarter" idx="12"/>
          </p:nvPr>
        </p:nvSpPr>
        <p:spPr/>
        <p:txBody>
          <a:bodyPr/>
          <a:lstStyle/>
          <a:p>
            <a:fld id="{37D4CC3B-F538-9046-9995-49EE0C980241}" type="slidenum">
              <a:rPr lang="en-US" smtClean="0"/>
              <a:pPr/>
              <a:t>30</a:t>
            </a:fld>
            <a:endParaRPr lang="en-US" dirty="0"/>
          </a:p>
        </p:txBody>
      </p:sp>
    </p:spTree>
    <p:extLst>
      <p:ext uri="{BB962C8B-B14F-4D97-AF65-F5344CB8AC3E}">
        <p14:creationId xmlns:p14="http://schemas.microsoft.com/office/powerpoint/2010/main" val="146641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Landscape Is Changing</a:t>
            </a:r>
          </a:p>
        </p:txBody>
      </p:sp>
      <p:sp>
        <p:nvSpPr>
          <p:cNvPr id="8" name="Content Placeholder 7"/>
          <p:cNvSpPr>
            <a:spLocks noGrp="1"/>
          </p:cNvSpPr>
          <p:nvPr>
            <p:ph idx="1"/>
          </p:nvPr>
        </p:nvSpPr>
        <p:spPr/>
        <p:txBody>
          <a:bodyPr/>
          <a:lstStyle/>
          <a:p>
            <a:pPr>
              <a:lnSpc>
                <a:spcPct val="100000"/>
              </a:lnSpc>
              <a:spcBef>
                <a:spcPts val="1200"/>
              </a:spcBef>
            </a:pPr>
            <a:r>
              <a:rPr lang="en-US" dirty="0"/>
              <a:t>Advances in technology</a:t>
            </a:r>
          </a:p>
          <a:p>
            <a:pPr>
              <a:lnSpc>
                <a:spcPct val="100000"/>
              </a:lnSpc>
              <a:spcBef>
                <a:spcPts val="1200"/>
              </a:spcBef>
            </a:pPr>
            <a:r>
              <a:rPr lang="en-US" dirty="0"/>
              <a:t>Emerging modes</a:t>
            </a:r>
          </a:p>
          <a:p>
            <a:pPr>
              <a:lnSpc>
                <a:spcPct val="100000"/>
              </a:lnSpc>
              <a:spcBef>
                <a:spcPts val="1200"/>
              </a:spcBef>
            </a:pPr>
            <a:r>
              <a:rPr lang="en-US" dirty="0"/>
              <a:t>Better data</a:t>
            </a:r>
          </a:p>
          <a:p>
            <a:pPr>
              <a:lnSpc>
                <a:spcPct val="100000"/>
              </a:lnSpc>
              <a:spcBef>
                <a:spcPts val="1200"/>
              </a:spcBef>
            </a:pPr>
            <a:r>
              <a:rPr lang="en-US" dirty="0"/>
              <a:t>Evolving customer needs and expectations</a:t>
            </a:r>
          </a:p>
          <a:p>
            <a:pPr>
              <a:lnSpc>
                <a:spcPct val="100000"/>
              </a:lnSpc>
              <a:spcBef>
                <a:spcPts val="1200"/>
              </a:spcBef>
            </a:pPr>
            <a:r>
              <a:rPr lang="en-US" dirty="0"/>
              <a:t>Limited funds and tighter budgets</a:t>
            </a:r>
          </a:p>
          <a:p>
            <a:pPr>
              <a:lnSpc>
                <a:spcPct val="100000"/>
              </a:lnSpc>
              <a:spcBef>
                <a:spcPts val="1200"/>
              </a:spcBef>
            </a:pPr>
            <a:r>
              <a:rPr lang="en-US" dirty="0"/>
              <a:t>Increasing need to respond to and plan for extreme weather and climate change</a:t>
            </a:r>
          </a:p>
        </p:txBody>
      </p:sp>
      <p:sp>
        <p:nvSpPr>
          <p:cNvPr id="3" name="Slide Number Placeholder 2"/>
          <p:cNvSpPr>
            <a:spLocks noGrp="1"/>
          </p:cNvSpPr>
          <p:nvPr>
            <p:ph type="sldNum" sz="quarter" idx="12"/>
          </p:nvPr>
        </p:nvSpPr>
        <p:spPr/>
        <p:txBody>
          <a:bodyPr/>
          <a:lstStyle/>
          <a:p>
            <a:fld id="{37D4CC3B-F538-9046-9995-49EE0C980241}" type="slidenum">
              <a:rPr lang="en-US" smtClean="0"/>
              <a:pPr/>
              <a:t>31</a:t>
            </a:fld>
            <a:endParaRPr lang="en-US" dirty="0"/>
          </a:p>
        </p:txBody>
      </p:sp>
    </p:spTree>
    <p:extLst>
      <p:ext uri="{BB962C8B-B14F-4D97-AF65-F5344CB8AC3E}">
        <p14:creationId xmlns:p14="http://schemas.microsoft.com/office/powerpoint/2010/main" val="201393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lstStyle/>
          <a:p>
            <a:r>
              <a:rPr lang="en-US" dirty="0"/>
              <a:t>Common Ground: TSMO and the Natural and Human Environment</a:t>
            </a:r>
          </a:p>
        </p:txBody>
      </p:sp>
      <p:sp>
        <p:nvSpPr>
          <p:cNvPr id="3" name="Content Placeholder 2"/>
          <p:cNvSpPr>
            <a:spLocks noGrp="1"/>
          </p:cNvSpPr>
          <p:nvPr>
            <p:ph idx="1"/>
          </p:nvPr>
        </p:nvSpPr>
        <p:spPr/>
        <p:txBody>
          <a:bodyPr/>
          <a:lstStyle/>
          <a:p>
            <a:r>
              <a:rPr lang="en-US" dirty="0"/>
              <a:t>Transportation systems management and operations (TSMO) and the natural and human environment share common goals that can be achieved with operational strategies</a:t>
            </a:r>
          </a:p>
          <a:p>
            <a:r>
              <a:rPr lang="en-US" dirty="0"/>
              <a:t>TSMO and environmental programs seek to:</a:t>
            </a:r>
          </a:p>
          <a:p>
            <a:pPr lvl="1"/>
            <a:r>
              <a:rPr lang="en-US" dirty="0"/>
              <a:t>Think differently, more holistically</a:t>
            </a:r>
          </a:p>
          <a:p>
            <a:pPr lvl="1"/>
            <a:r>
              <a:rPr lang="en-US" dirty="0"/>
              <a:t>Enhance versus expanding existing system</a:t>
            </a:r>
          </a:p>
          <a:p>
            <a:pPr lvl="1"/>
            <a:r>
              <a:rPr lang="en-US" dirty="0"/>
              <a:t>Do more with less</a:t>
            </a:r>
          </a:p>
          <a:p>
            <a:pPr lvl="1"/>
            <a:r>
              <a:rPr lang="en-US" dirty="0"/>
              <a:t>Leverage new data to plan and operate smarter </a:t>
            </a:r>
          </a:p>
          <a:p>
            <a:r>
              <a:rPr lang="en-US" dirty="0"/>
              <a:t>Common ground between programs forms a basis for addressing the changing landscape through collaboration. </a:t>
            </a:r>
          </a:p>
        </p:txBody>
      </p:sp>
      <p:sp>
        <p:nvSpPr>
          <p:cNvPr id="4" name="Slide Number Placeholder 3"/>
          <p:cNvSpPr>
            <a:spLocks noGrp="1"/>
          </p:cNvSpPr>
          <p:nvPr>
            <p:ph type="sldNum" sz="quarter" idx="12"/>
          </p:nvPr>
        </p:nvSpPr>
        <p:spPr/>
        <p:txBody>
          <a:bodyPr/>
          <a:lstStyle/>
          <a:p>
            <a:fld id="{37D4CC3B-F538-9046-9995-49EE0C980241}" type="slidenum">
              <a:rPr lang="en-US" smtClean="0"/>
              <a:pPr/>
              <a:t>32</a:t>
            </a:fld>
            <a:endParaRPr lang="en-US" dirty="0"/>
          </a:p>
        </p:txBody>
      </p:sp>
    </p:spTree>
    <p:extLst>
      <p:ext uri="{BB962C8B-B14F-4D97-AF65-F5344CB8AC3E}">
        <p14:creationId xmlns:p14="http://schemas.microsoft.com/office/powerpoint/2010/main" val="2200743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3" y="702561"/>
            <a:ext cx="9311223" cy="504096"/>
          </a:xfrm>
        </p:spPr>
        <p:txBody>
          <a:bodyPr/>
          <a:lstStyle/>
          <a:p>
            <a:r>
              <a:rPr lang="en-US" dirty="0"/>
              <a:t>How is Collaboration Mutually Beneficial?</a:t>
            </a:r>
          </a:p>
        </p:txBody>
      </p:sp>
      <p:sp>
        <p:nvSpPr>
          <p:cNvPr id="3" name="Content Placeholder 2"/>
          <p:cNvSpPr>
            <a:spLocks noGrp="1"/>
          </p:cNvSpPr>
          <p:nvPr>
            <p:ph idx="1"/>
          </p:nvPr>
        </p:nvSpPr>
        <p:spPr/>
        <p:txBody>
          <a:bodyPr/>
          <a:lstStyle/>
          <a:p>
            <a:r>
              <a:rPr lang="en-US" dirty="0"/>
              <a:t>Coordinating TSMO and environmental efforts benefits both programs and allows us to accomplish shared goals more efficiently. </a:t>
            </a:r>
          </a:p>
        </p:txBody>
      </p:sp>
      <p:sp>
        <p:nvSpPr>
          <p:cNvPr id="6" name="Slide Number Placeholder 5"/>
          <p:cNvSpPr>
            <a:spLocks noGrp="1"/>
          </p:cNvSpPr>
          <p:nvPr>
            <p:ph type="sldNum" sz="quarter" idx="12"/>
          </p:nvPr>
        </p:nvSpPr>
        <p:spPr/>
        <p:txBody>
          <a:bodyPr/>
          <a:lstStyle/>
          <a:p>
            <a:fld id="{37D4CC3B-F538-9046-9995-49EE0C980241}" type="slidenum">
              <a:rPr lang="en-US" smtClean="0"/>
              <a:pPr/>
              <a:t>33</a:t>
            </a:fld>
            <a:endParaRPr lang="en-US" dirty="0"/>
          </a:p>
        </p:txBody>
      </p:sp>
      <p:sp>
        <p:nvSpPr>
          <p:cNvPr id="4" name="TextBox 3"/>
          <p:cNvSpPr txBox="1"/>
          <p:nvPr/>
        </p:nvSpPr>
        <p:spPr>
          <a:xfrm>
            <a:off x="1341923" y="2400160"/>
            <a:ext cx="4123592" cy="378565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TSMO goals: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Reduce congestion</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Leverage all modes to improve mobility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Get more out of existing infrastructure to reduce need for expansion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Safe and quick incident clearance</a:t>
            </a:r>
          </a:p>
        </p:txBody>
      </p:sp>
      <p:sp>
        <p:nvSpPr>
          <p:cNvPr id="5" name="TextBox 4"/>
          <p:cNvSpPr txBox="1"/>
          <p:nvPr/>
        </p:nvSpPr>
        <p:spPr>
          <a:xfrm>
            <a:off x="6013569" y="2425418"/>
            <a:ext cx="4199792"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Environmental goals: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Reduce fuel consumption, improve air quality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Increase use of eco-friendly modes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Preserve natural environments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Minimize damage from incidents involving hazardous materials </a:t>
            </a:r>
          </a:p>
        </p:txBody>
      </p:sp>
      <p:grpSp>
        <p:nvGrpSpPr>
          <p:cNvPr id="10" name="Group 9">
            <a:extLst>
              <a:ext uri="{C183D7F6-B498-43B3-948B-1728B52AA6E4}">
                <adec:decorative xmlns:adec="http://schemas.microsoft.com/office/drawing/2017/decorative" val="1"/>
              </a:ext>
            </a:extLst>
          </p:cNvPr>
          <p:cNvGrpSpPr/>
          <p:nvPr/>
        </p:nvGrpSpPr>
        <p:grpSpPr>
          <a:xfrm>
            <a:off x="5203353" y="3215463"/>
            <a:ext cx="736460" cy="2352566"/>
            <a:chOff x="5096608" y="3215473"/>
            <a:chExt cx="736460" cy="2062464"/>
          </a:xfrm>
        </p:grpSpPr>
        <p:cxnSp>
          <p:nvCxnSpPr>
            <p:cNvPr id="11" name="Straight Arrow Connector 10"/>
            <p:cNvCxnSpPr/>
            <p:nvPr/>
          </p:nvCxnSpPr>
          <p:spPr>
            <a:xfrm>
              <a:off x="5096608" y="3215473"/>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37220" y="3854528"/>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39293" y="4511348"/>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64853" y="5277937"/>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301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84244" y="452388"/>
            <a:ext cx="8997956" cy="715769"/>
          </a:xfrm>
        </p:spPr>
        <p:txBody>
          <a:bodyPr/>
          <a:lstStyle/>
          <a:p>
            <a:r>
              <a:rPr lang="en-US" dirty="0"/>
              <a:t>What Is Meant by the “Natural and Human” Environment?</a:t>
            </a:r>
          </a:p>
        </p:txBody>
      </p:sp>
      <p:sp>
        <p:nvSpPr>
          <p:cNvPr id="11" name="Content Placeholder 2"/>
          <p:cNvSpPr>
            <a:spLocks noGrp="1"/>
          </p:cNvSpPr>
          <p:nvPr>
            <p:ph idx="1"/>
          </p:nvPr>
        </p:nvSpPr>
        <p:spPr>
          <a:xfrm>
            <a:off x="984244" y="1596941"/>
            <a:ext cx="10369555" cy="4351338"/>
          </a:xfrm>
        </p:spPr>
        <p:txBody>
          <a:bodyPr/>
          <a:lstStyle/>
          <a:p>
            <a:r>
              <a:rPr lang="en-US" dirty="0"/>
              <a:t>Environmental review during project planning and development</a:t>
            </a:r>
          </a:p>
          <a:p>
            <a:r>
              <a:rPr lang="en-US" dirty="0"/>
              <a:t>Land, air, and water quality</a:t>
            </a:r>
          </a:p>
          <a:p>
            <a:r>
              <a:rPr lang="en-US" dirty="0"/>
              <a:t>Built environment, including transportation enhancements like bicycle and pedestrian facilities</a:t>
            </a:r>
          </a:p>
          <a:p>
            <a:r>
              <a:rPr lang="en-US" dirty="0"/>
              <a:t>Road weather and emergency management </a:t>
            </a:r>
          </a:p>
          <a:p>
            <a:r>
              <a:rPr lang="en-US" dirty="0"/>
              <a:t>Resilience and sustainability</a:t>
            </a:r>
          </a:p>
          <a:p>
            <a:r>
              <a:rPr lang="en-US" dirty="0"/>
              <a:t>Climate change management and adaptation </a:t>
            </a:r>
          </a:p>
          <a:p>
            <a:r>
              <a:rPr lang="en-US" dirty="0"/>
              <a:t>Noise, environmental justice, and livability</a:t>
            </a:r>
          </a:p>
        </p:txBody>
      </p:sp>
      <p:sp>
        <p:nvSpPr>
          <p:cNvPr id="4" name="Slide Number Placeholder 3"/>
          <p:cNvSpPr>
            <a:spLocks noGrp="1"/>
          </p:cNvSpPr>
          <p:nvPr>
            <p:ph type="sldNum" sz="quarter" idx="12"/>
          </p:nvPr>
        </p:nvSpPr>
        <p:spPr/>
        <p:txBody>
          <a:bodyPr/>
          <a:lstStyle/>
          <a:p>
            <a:fld id="{37D4CC3B-F538-9046-9995-49EE0C980241}" type="slidenum">
              <a:rPr lang="en-US" smtClean="0"/>
              <a:pPr/>
              <a:t>34</a:t>
            </a:fld>
            <a:endParaRPr lang="en-US" dirty="0"/>
          </a:p>
        </p:txBody>
      </p:sp>
    </p:spTree>
    <p:extLst>
      <p:ext uri="{BB962C8B-B14F-4D97-AF65-F5344CB8AC3E}">
        <p14:creationId xmlns:p14="http://schemas.microsoft.com/office/powerpoint/2010/main" val="441521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33137"/>
            <a:ext cx="8997956" cy="773520"/>
          </a:xfrm>
        </p:spPr>
        <p:txBody>
          <a:bodyPr/>
          <a:lstStyle/>
          <a:p>
            <a:r>
              <a:rPr lang="en-US" dirty="0"/>
              <a:t>Example Natural and Human Environment Goals </a:t>
            </a:r>
          </a:p>
        </p:txBody>
      </p:sp>
      <p:graphicFrame>
        <p:nvGraphicFramePr>
          <p:cNvPr id="4" name="Content Placeholder 3" descr="State and local goals may include reduced congestion, smoother and more reliable traffic flow, improved safety, cleaner air and less wasted fuel, more efficient use of resources and existing facilities, increased economic vitality, and improved quality of life."/>
          <p:cNvGraphicFramePr>
            <a:graphicFrameLocks noGrp="1"/>
          </p:cNvGraphicFramePr>
          <p:nvPr>
            <p:ph idx="1"/>
            <p:extLst>
              <p:ext uri="{D42A27DB-BD31-4B8C-83A1-F6EECF244321}">
                <p14:modId xmlns:p14="http://schemas.microsoft.com/office/powerpoint/2010/main" val="2100545251"/>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7D4CC3B-F538-9046-9995-49EE0C980241}" type="slidenum">
              <a:rPr lang="en-US" smtClean="0"/>
              <a:pPr/>
              <a:t>35</a:t>
            </a:fld>
            <a:endParaRPr lang="en-US" dirty="0"/>
          </a:p>
        </p:txBody>
      </p:sp>
    </p:spTree>
    <p:extLst>
      <p:ext uri="{BB962C8B-B14F-4D97-AF65-F5344CB8AC3E}">
        <p14:creationId xmlns:p14="http://schemas.microsoft.com/office/powerpoint/2010/main" val="818430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43726"/>
            <a:ext cx="8997956" cy="743681"/>
          </a:xfrm>
        </p:spPr>
        <p:txBody>
          <a:bodyPr/>
          <a:lstStyle/>
          <a:p>
            <a:r>
              <a:rPr lang="en-US" dirty="0"/>
              <a:t>In What Ways can TSMO Support Environmental Goals? (1/2)</a:t>
            </a:r>
          </a:p>
        </p:txBody>
      </p:sp>
      <p:sp>
        <p:nvSpPr>
          <p:cNvPr id="3" name="Content Placeholder 2"/>
          <p:cNvSpPr>
            <a:spLocks noGrp="1"/>
          </p:cNvSpPr>
          <p:nvPr>
            <p:ph idx="1"/>
          </p:nvPr>
        </p:nvSpPr>
        <p:spPr>
          <a:xfrm>
            <a:off x="1350004" y="1596941"/>
            <a:ext cx="10369555" cy="4351338"/>
          </a:xfrm>
        </p:spPr>
        <p:txBody>
          <a:bodyPr/>
          <a:lstStyle/>
          <a:p>
            <a:r>
              <a:rPr lang="en-US" dirty="0"/>
              <a:t>Environmental goal: manage impacts of extreme weather and climate change</a:t>
            </a:r>
          </a:p>
          <a:p>
            <a:pPr lvl="1"/>
            <a:r>
              <a:rPr lang="en-US" dirty="0"/>
              <a:t>TSMO strategy: road weather information systems anticipate and quickly respond to extreme weather and communicate to the traveling public (sensors, cameras, geographic information systems [GIS] systems, integrations with weather databases) </a:t>
            </a:r>
          </a:p>
          <a:p>
            <a:r>
              <a:rPr lang="en-US" dirty="0"/>
              <a:t>Environmental goal: contain pollutants spilled on roads and restore impacted area</a:t>
            </a:r>
          </a:p>
          <a:p>
            <a:pPr lvl="1"/>
            <a:r>
              <a:rPr lang="en-US" dirty="0"/>
              <a:t>TSMO strategy: traffic incident management programs can train first responders and hazardous materials (HAZMAT) professionals to mitigate impacts of spills</a:t>
            </a:r>
          </a:p>
        </p:txBody>
      </p:sp>
      <p:sp>
        <p:nvSpPr>
          <p:cNvPr id="5" name="Curved Right Arrow 4">
            <a:extLst>
              <a:ext uri="{C183D7F6-B498-43B3-948B-1728B52AA6E4}">
                <adec:decorative xmlns:adec="http://schemas.microsoft.com/office/drawing/2017/decorative" val="1"/>
              </a:ext>
            </a:extLst>
          </p:cNvPr>
          <p:cNvSpPr/>
          <p:nvPr/>
        </p:nvSpPr>
        <p:spPr>
          <a:xfrm rot="20291833">
            <a:off x="1047547" y="2040383"/>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a:extLst>
              <a:ext uri="{C183D7F6-B498-43B3-948B-1728B52AA6E4}">
                <adec:decorative xmlns:adec="http://schemas.microsoft.com/office/drawing/2017/decorative" val="1"/>
              </a:ext>
            </a:extLst>
          </p:cNvPr>
          <p:cNvSpPr/>
          <p:nvPr/>
        </p:nvSpPr>
        <p:spPr>
          <a:xfrm rot="20291833">
            <a:off x="1047548" y="3954089"/>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Slide Number Placeholder 5"/>
          <p:cNvSpPr>
            <a:spLocks noGrp="1"/>
          </p:cNvSpPr>
          <p:nvPr>
            <p:ph type="sldNum" sz="quarter" idx="12"/>
          </p:nvPr>
        </p:nvSpPr>
        <p:spPr/>
        <p:txBody>
          <a:bodyPr/>
          <a:lstStyle/>
          <a:p>
            <a:fld id="{37D4CC3B-F538-9046-9995-49EE0C980241}" type="slidenum">
              <a:rPr lang="en-US" smtClean="0"/>
              <a:pPr/>
              <a:t>36</a:t>
            </a:fld>
            <a:endParaRPr lang="en-US" dirty="0"/>
          </a:p>
        </p:txBody>
      </p:sp>
    </p:spTree>
    <p:extLst>
      <p:ext uri="{BB962C8B-B14F-4D97-AF65-F5344CB8AC3E}">
        <p14:creationId xmlns:p14="http://schemas.microsoft.com/office/powerpoint/2010/main" val="2914920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43726"/>
            <a:ext cx="8997956" cy="743681"/>
          </a:xfrm>
        </p:spPr>
        <p:txBody>
          <a:bodyPr/>
          <a:lstStyle/>
          <a:p>
            <a:r>
              <a:rPr lang="en-US" dirty="0"/>
              <a:t>In What Ways Can TSMO Support Environmental Goals? (2/2)</a:t>
            </a:r>
          </a:p>
        </p:txBody>
      </p:sp>
      <p:sp>
        <p:nvSpPr>
          <p:cNvPr id="3" name="Content Placeholder 2"/>
          <p:cNvSpPr>
            <a:spLocks noGrp="1"/>
          </p:cNvSpPr>
          <p:nvPr>
            <p:ph idx="1"/>
          </p:nvPr>
        </p:nvSpPr>
        <p:spPr>
          <a:xfrm>
            <a:off x="1350004" y="1596941"/>
            <a:ext cx="10369555" cy="4351338"/>
          </a:xfrm>
        </p:spPr>
        <p:txBody>
          <a:bodyPr>
            <a:normAutofit/>
          </a:bodyPr>
          <a:lstStyle/>
          <a:p>
            <a:r>
              <a:rPr lang="en-US" dirty="0"/>
              <a:t>Environmental goal: reduce greenhouse gas emissions from the transportation system</a:t>
            </a:r>
          </a:p>
          <a:p>
            <a:pPr lvl="1">
              <a:spcAft>
                <a:spcPts val="1000"/>
              </a:spcAft>
            </a:pPr>
            <a:r>
              <a:rPr lang="en-US" dirty="0"/>
              <a:t>TSMO strategy: adaptive traffic signal control can reduce fuel consumption up to 7 percent and emissions up to 6 percent</a:t>
            </a:r>
            <a:r>
              <a:rPr lang="en-US" baseline="30000" dirty="0"/>
              <a:t>1</a:t>
            </a:r>
            <a:endParaRPr lang="en-US" dirty="0"/>
          </a:p>
          <a:p>
            <a:r>
              <a:rPr lang="en-US" dirty="0"/>
              <a:t>Environmental goal: reduce fuel consumption</a:t>
            </a:r>
          </a:p>
          <a:p>
            <a:pPr lvl="1"/>
            <a:r>
              <a:rPr lang="en-US" dirty="0"/>
              <a:t>TSMO strategy: connected and automated vehicles (CAV) and speed harmonization could reduce fuel consumption 19–22 percent based on recent modeling</a:t>
            </a:r>
            <a:r>
              <a:rPr lang="en-US" baseline="30000" dirty="0"/>
              <a:t>2</a:t>
            </a:r>
            <a:endParaRPr lang="en-US" dirty="0"/>
          </a:p>
        </p:txBody>
      </p:sp>
      <p:sp>
        <p:nvSpPr>
          <p:cNvPr id="5" name="Curved Right Arrow 4">
            <a:extLst>
              <a:ext uri="{C183D7F6-B498-43B3-948B-1728B52AA6E4}">
                <adec:decorative xmlns:adec="http://schemas.microsoft.com/office/drawing/2017/decorative" val="1"/>
              </a:ext>
            </a:extLst>
          </p:cNvPr>
          <p:cNvSpPr/>
          <p:nvPr/>
        </p:nvSpPr>
        <p:spPr>
          <a:xfrm rot="20291833">
            <a:off x="1047547" y="2040383"/>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a:extLst>
              <a:ext uri="{C183D7F6-B498-43B3-948B-1728B52AA6E4}">
                <adec:decorative xmlns:adec="http://schemas.microsoft.com/office/drawing/2017/decorative" val="1"/>
              </a:ext>
            </a:extLst>
          </p:cNvPr>
          <p:cNvSpPr/>
          <p:nvPr/>
        </p:nvSpPr>
        <p:spPr>
          <a:xfrm rot="20291833">
            <a:off x="1047548" y="3954089"/>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3604661" y="5300456"/>
            <a:ext cx="8382000" cy="830997"/>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Federal Highway Administration (FHWA), </a:t>
            </a:r>
            <a:r>
              <a:rPr lang="en-US" sz="1600" i="1" dirty="0">
                <a:latin typeface="Arial" panose="020B0604020202020204" pitchFamily="34" charset="0"/>
                <a:cs typeface="Arial" panose="020B0604020202020204" pitchFamily="34" charset="0"/>
              </a:rPr>
              <a:t>The Role of Transportation Systems Management &amp; Operations in Supporting Livability and Sustainability: A Primer (</a:t>
            </a:r>
            <a:r>
              <a:rPr lang="en-US" sz="1600" dirty="0">
                <a:latin typeface="Arial" panose="020B0604020202020204" pitchFamily="34" charset="0"/>
                <a:cs typeface="Arial" panose="020B0604020202020204" pitchFamily="34" charset="0"/>
              </a:rPr>
              <a:t>2012), </a:t>
            </a:r>
            <a:r>
              <a:rPr lang="en-US" sz="1600" u="sng" dirty="0">
                <a:latin typeface="Arial" panose="020B0604020202020204" pitchFamily="34" charset="0"/>
                <a:cs typeface="Arial" panose="020B0604020202020204" pitchFamily="34" charset="0"/>
                <a:hlinkClick r:id="rId3"/>
              </a:rPr>
              <a:t>https://ops.fhwa.dot.gov/publications/fhwahop12004/fhwahop12004.pdf</a:t>
            </a:r>
            <a:r>
              <a:rPr lang="en-US" sz="1600" dirty="0">
                <a:latin typeface="Arial" panose="020B0604020202020204" pitchFamily="34" charset="0"/>
                <a:cs typeface="Arial" panose="020B0604020202020204" pitchFamily="34" charset="0"/>
              </a:rPr>
              <a:t>. </a:t>
            </a:r>
          </a:p>
        </p:txBody>
      </p:sp>
      <p:sp>
        <p:nvSpPr>
          <p:cNvPr id="8" name="TextBox 7"/>
          <p:cNvSpPr txBox="1"/>
          <p:nvPr/>
        </p:nvSpPr>
        <p:spPr>
          <a:xfrm>
            <a:off x="3604661" y="6173176"/>
            <a:ext cx="7188525" cy="646331"/>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2</a:t>
            </a:r>
            <a:r>
              <a:rPr lang="en-US" dirty="0"/>
              <a:t>Malikopoulos, Andreas A., et al., Optimal Control for Speed Harmonization (2019),  </a:t>
            </a:r>
            <a:r>
              <a:rPr lang="en-US" sz="1600" dirty="0">
                <a:latin typeface="Arial" panose="020B0604020202020204" pitchFamily="34" charset="0"/>
                <a:cs typeface="Arial" panose="020B0604020202020204" pitchFamily="34" charset="0"/>
                <a:hlinkClick r:id="rId4"/>
              </a:rPr>
              <a:t>https://www.itskrs.its.dot.gov/node/209123</a:t>
            </a:r>
            <a:r>
              <a:rPr lang="en-US" sz="1600" dirty="0">
                <a:latin typeface="Arial" panose="020B0604020202020204" pitchFamily="34" charset="0"/>
                <a:cs typeface="Arial" panose="020B0604020202020204" pitchFamily="34" charset="0"/>
              </a:rPr>
              <a:t>.  </a:t>
            </a:r>
          </a:p>
        </p:txBody>
      </p:sp>
      <p:sp>
        <p:nvSpPr>
          <p:cNvPr id="6" name="Slide Number Placeholder 5"/>
          <p:cNvSpPr>
            <a:spLocks noGrp="1"/>
          </p:cNvSpPr>
          <p:nvPr>
            <p:ph type="sldNum" sz="quarter" idx="12"/>
          </p:nvPr>
        </p:nvSpPr>
        <p:spPr/>
        <p:txBody>
          <a:bodyPr/>
          <a:lstStyle/>
          <a:p>
            <a:fld id="{37D4CC3B-F538-9046-9995-49EE0C980241}" type="slidenum">
              <a:rPr lang="en-US" smtClean="0"/>
              <a:pPr/>
              <a:t>37</a:t>
            </a:fld>
            <a:endParaRPr lang="en-US" dirty="0"/>
          </a:p>
        </p:txBody>
      </p:sp>
    </p:spTree>
    <p:extLst>
      <p:ext uri="{BB962C8B-B14F-4D97-AF65-F5344CB8AC3E}">
        <p14:creationId xmlns:p14="http://schemas.microsoft.com/office/powerpoint/2010/main" val="674484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4243" y="702561"/>
            <a:ext cx="9763967" cy="504096"/>
          </a:xfrm>
        </p:spPr>
        <p:txBody>
          <a:bodyPr/>
          <a:lstStyle/>
          <a:p>
            <a:r>
              <a:rPr lang="en-US" dirty="0"/>
              <a:t>Environmental Benefit: Congestion Management</a:t>
            </a:r>
          </a:p>
        </p:txBody>
      </p:sp>
      <p:sp>
        <p:nvSpPr>
          <p:cNvPr id="3" name="Content Placeholder 2"/>
          <p:cNvSpPr>
            <a:spLocks noGrp="1"/>
          </p:cNvSpPr>
          <p:nvPr>
            <p:ph idx="1"/>
          </p:nvPr>
        </p:nvSpPr>
        <p:spPr/>
        <p:txBody>
          <a:bodyPr/>
          <a:lstStyle/>
          <a:p>
            <a:pPr>
              <a:lnSpc>
                <a:spcPct val="100000"/>
              </a:lnSpc>
              <a:spcAft>
                <a:spcPts val="600"/>
              </a:spcAft>
            </a:pPr>
            <a:r>
              <a:rPr lang="en-US" sz="2800" dirty="0"/>
              <a:t>Wide array of TSMO strategies help reduce congestion, fuel consumption, and emissions: </a:t>
            </a:r>
          </a:p>
          <a:p>
            <a:pPr lvl="1">
              <a:lnSpc>
                <a:spcPct val="100000"/>
              </a:lnSpc>
              <a:spcAft>
                <a:spcPts val="600"/>
              </a:spcAft>
            </a:pPr>
            <a:r>
              <a:rPr lang="en-US" sz="2800" dirty="0"/>
              <a:t>Integrated corridor management (ICM) strategies such as ramp metering, variable speed limits, transit signal priority, high-occupancy toll lanes (HOT), and high-occupancy vehicle (HOV) lanes</a:t>
            </a:r>
          </a:p>
          <a:p>
            <a:pPr>
              <a:lnSpc>
                <a:spcPct val="100000"/>
              </a:lnSpc>
              <a:spcAft>
                <a:spcPts val="600"/>
              </a:spcAft>
            </a:pPr>
            <a:r>
              <a:rPr lang="en-US" sz="2800" dirty="0"/>
              <a:t>Traffic signal retiming</a:t>
            </a:r>
          </a:p>
          <a:p>
            <a:pPr>
              <a:lnSpc>
                <a:spcPct val="100000"/>
              </a:lnSpc>
              <a:spcAft>
                <a:spcPts val="600"/>
              </a:spcAft>
            </a:pPr>
            <a:r>
              <a:rPr lang="en-US" sz="2800" dirty="0"/>
              <a:t>Smart parking management</a:t>
            </a:r>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38</a:t>
            </a:fld>
            <a:endParaRPr lang="en-US" dirty="0"/>
          </a:p>
        </p:txBody>
      </p:sp>
    </p:spTree>
    <p:extLst>
      <p:ext uri="{BB962C8B-B14F-4D97-AF65-F5344CB8AC3E}">
        <p14:creationId xmlns:p14="http://schemas.microsoft.com/office/powerpoint/2010/main" val="2248666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Integrated Corridor Management</a:t>
            </a:r>
          </a:p>
        </p:txBody>
      </p:sp>
      <p:sp>
        <p:nvSpPr>
          <p:cNvPr id="3" name="Content Placeholder 2"/>
          <p:cNvSpPr>
            <a:spLocks noGrp="1"/>
          </p:cNvSpPr>
          <p:nvPr>
            <p:ph idx="1"/>
          </p:nvPr>
        </p:nvSpPr>
        <p:spPr/>
        <p:txBody>
          <a:bodyPr/>
          <a:lstStyle/>
          <a:p>
            <a:pPr>
              <a:lnSpc>
                <a:spcPct val="100000"/>
              </a:lnSpc>
            </a:pPr>
            <a:r>
              <a:rPr lang="en-US" dirty="0"/>
              <a:t>Virginia DOT simulated how a comprehensive ICM program impacts traffic on Interstate 95/395 in Northern Virginia:  </a:t>
            </a:r>
          </a:p>
          <a:p>
            <a:pPr lvl="1">
              <a:lnSpc>
                <a:spcPct val="100000"/>
              </a:lnSpc>
            </a:pPr>
            <a:r>
              <a:rPr lang="en-US" dirty="0"/>
              <a:t>Strategies included variable speed limits, ramp metering, transit signal priority, HOT lanes, HOV lanes, increased transit and parking capacity, and financial strategies (lower fees) for transit</a:t>
            </a:r>
          </a:p>
          <a:p>
            <a:pPr>
              <a:lnSpc>
                <a:spcPct val="100000"/>
              </a:lnSpc>
            </a:pPr>
            <a:r>
              <a:rPr lang="en-US" dirty="0"/>
              <a:t>Results showed that a comprehensive ICM program would decrease fuel usage by 33–34 percent* </a:t>
            </a:r>
          </a:p>
        </p:txBody>
      </p:sp>
      <p:sp>
        <p:nvSpPr>
          <p:cNvPr id="4" name="TextBox 3"/>
          <p:cNvSpPr txBox="1"/>
          <p:nvPr/>
        </p:nvSpPr>
        <p:spPr>
          <a:xfrm>
            <a:off x="984244" y="4869214"/>
            <a:ext cx="9908345" cy="86177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 multi-modal ICM strategy designed for the I-95/I-395 corridor has potential to reduce fuel consumption 33 to 34 percent,” ITS Deployment Evaluation, Intelligent Transportation Systems Joint Program Office (2014), </a:t>
            </a:r>
            <a:r>
              <a:rPr lang="en-US" sz="1600" u="sng" dirty="0">
                <a:latin typeface="Arial" panose="020B0604020202020204" pitchFamily="34" charset="0"/>
                <a:cs typeface="Arial" panose="020B0604020202020204" pitchFamily="34" charset="0"/>
                <a:hlinkClick r:id="rId3"/>
              </a:rPr>
              <a:t>https://www.itskrs.its.dot.gov/its/benecost.nsf/ID/f57dd413d253aa7185257d1d00671f5f</a:t>
            </a: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7D4CC3B-F538-9046-9995-49EE0C980241}" type="slidenum">
              <a:rPr lang="en-US" smtClean="0"/>
              <a:pPr/>
              <a:t>39</a:t>
            </a:fld>
            <a:endParaRPr lang="en-US" dirty="0"/>
          </a:p>
        </p:txBody>
      </p:sp>
    </p:spTree>
    <p:extLst>
      <p:ext uri="{BB962C8B-B14F-4D97-AF65-F5344CB8AC3E}">
        <p14:creationId xmlns:p14="http://schemas.microsoft.com/office/powerpoint/2010/main" val="79118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lstStyle/>
          <a:p>
            <a:r>
              <a:rPr lang="en-US" dirty="0"/>
              <a:t>Finding Common Ground between TSMO and the Natural and Human Environment </a:t>
            </a:r>
            <a:r>
              <a:rPr kumimoji="0" lang="en-US" sz="800" b="1" i="0" u="none" strike="noStrike" kern="1200" cap="none" spc="0" normalizeH="0" baseline="0" noProof="0" dirty="0">
                <a:ln>
                  <a:noFill/>
                </a:ln>
                <a:solidFill>
                  <a:srgbClr val="E5F4DD"/>
                </a:solidFill>
                <a:effectLst/>
                <a:uLnTx/>
                <a:uFillTx/>
                <a:latin typeface="Arial" panose="020B0604020202020204" pitchFamily="34" charset="0"/>
                <a:cs typeface="Arial" panose="020B0604020202020204" pitchFamily="34" charset="0"/>
              </a:rPr>
              <a:t>(ES)</a:t>
            </a:r>
            <a:endParaRPr lang="en-US" dirty="0"/>
          </a:p>
        </p:txBody>
      </p:sp>
      <p:sp>
        <p:nvSpPr>
          <p:cNvPr id="3" name="Content Placeholder 2"/>
          <p:cNvSpPr>
            <a:spLocks noGrp="1"/>
          </p:cNvSpPr>
          <p:nvPr>
            <p:ph idx="1"/>
          </p:nvPr>
        </p:nvSpPr>
        <p:spPr/>
        <p:txBody>
          <a:bodyPr/>
          <a:lstStyle/>
          <a:p>
            <a:r>
              <a:rPr lang="en-US" dirty="0"/>
              <a:t>Transportation systems management and operations (TSMO) and the natural and human environment share common goals that can be achieved with operational strategies</a:t>
            </a:r>
          </a:p>
          <a:p>
            <a:r>
              <a:rPr lang="en-US" dirty="0"/>
              <a:t>TSMO and environmental programs seek to:</a:t>
            </a:r>
          </a:p>
          <a:p>
            <a:pPr lvl="1"/>
            <a:r>
              <a:rPr lang="en-US" dirty="0"/>
              <a:t>Think differently, more holistically</a:t>
            </a:r>
          </a:p>
          <a:p>
            <a:pPr lvl="1"/>
            <a:r>
              <a:rPr lang="en-US" dirty="0"/>
              <a:t>Enhance versus expanding existing system</a:t>
            </a:r>
          </a:p>
          <a:p>
            <a:pPr lvl="1"/>
            <a:r>
              <a:rPr lang="en-US" dirty="0"/>
              <a:t>Do more with less</a:t>
            </a:r>
          </a:p>
          <a:p>
            <a:pPr lvl="1"/>
            <a:r>
              <a:rPr lang="en-US" dirty="0"/>
              <a:t>Leverage new data to plan and operate smarter </a:t>
            </a:r>
          </a:p>
          <a:p>
            <a:r>
              <a:rPr lang="en-US" dirty="0"/>
              <a:t>Common ground between programs forms a basis for addressing the changing landscape through collaboration</a:t>
            </a:r>
          </a:p>
        </p:txBody>
      </p:sp>
      <p:sp>
        <p:nvSpPr>
          <p:cNvPr id="4" name="Slide Number Placeholder 3"/>
          <p:cNvSpPr>
            <a:spLocks noGrp="1"/>
          </p:cNvSpPr>
          <p:nvPr>
            <p:ph type="sldNum" sz="quarter" idx="12"/>
          </p:nvPr>
        </p:nvSpPr>
        <p:spPr/>
        <p:txBody>
          <a:bodyPr/>
          <a:lstStyle/>
          <a:p>
            <a:fld id="{37D4CC3B-F538-9046-9995-49EE0C980241}" type="slidenum">
              <a:rPr lang="en-US" smtClean="0"/>
              <a:pPr/>
              <a:t>4</a:t>
            </a:fld>
            <a:endParaRPr lang="en-US" dirty="0"/>
          </a:p>
        </p:txBody>
      </p:sp>
    </p:spTree>
    <p:extLst>
      <p:ext uri="{BB962C8B-B14F-4D97-AF65-F5344CB8AC3E}">
        <p14:creationId xmlns:p14="http://schemas.microsoft.com/office/powerpoint/2010/main" val="2707303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Signal Retiming</a:t>
            </a:r>
          </a:p>
        </p:txBody>
      </p:sp>
      <p:sp>
        <p:nvSpPr>
          <p:cNvPr id="3" name="Content Placeholder 2"/>
          <p:cNvSpPr>
            <a:spLocks noGrp="1"/>
          </p:cNvSpPr>
          <p:nvPr>
            <p:ph idx="1"/>
          </p:nvPr>
        </p:nvSpPr>
        <p:spPr>
          <a:xfrm>
            <a:off x="984245" y="1596941"/>
            <a:ext cx="8191840" cy="4351338"/>
          </a:xfrm>
        </p:spPr>
        <p:txBody>
          <a:bodyPr/>
          <a:lstStyle/>
          <a:p>
            <a:pPr>
              <a:lnSpc>
                <a:spcPct val="100000"/>
              </a:lnSpc>
            </a:pPr>
            <a:r>
              <a:rPr lang="en-US" dirty="0"/>
              <a:t>A typical signal timing project in Portland, Oregon, saves more than 300 metric tons of carbon dioxide (CO2) per year per retimed traffic signal</a:t>
            </a:r>
          </a:p>
          <a:p>
            <a:pPr>
              <a:lnSpc>
                <a:spcPct val="100000"/>
              </a:lnSpc>
            </a:pPr>
            <a:r>
              <a:rPr lang="en-US" dirty="0"/>
              <a:t>Retiming 50 intersections in Fort Meyers and Bonita Springs, Florida, saved an estimated 21,200 liters of fuel per day and reduced vehicle emissions by 19 percent</a:t>
            </a:r>
          </a:p>
          <a:p>
            <a:pPr>
              <a:lnSpc>
                <a:spcPct val="100000"/>
              </a:lnSpc>
            </a:pPr>
            <a:r>
              <a:rPr lang="en-US" dirty="0"/>
              <a:t>Signal retiming seven intersections along a corridor in Allegheny County, Pennsylvania, reduced an estimated 75,709 gallons of fuel and 7,606 kilograms of pollutant emissions</a:t>
            </a:r>
          </a:p>
        </p:txBody>
      </p:sp>
      <p:pic>
        <p:nvPicPr>
          <p:cNvPr id="5" name="Picture 2" descr="Photo of stop l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9317147" y="1596941"/>
            <a:ext cx="2482933" cy="3735485"/>
          </a:xfrm>
          <a:prstGeom prst="rect">
            <a:avLst/>
          </a:prstGeom>
        </p:spPr>
      </p:pic>
      <p:sp>
        <p:nvSpPr>
          <p:cNvPr id="6" name="TextBox 5"/>
          <p:cNvSpPr txBox="1"/>
          <p:nvPr/>
        </p:nvSpPr>
        <p:spPr>
          <a:xfrm>
            <a:off x="9317147" y="5294641"/>
            <a:ext cx="216601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iStockphoto.</a:t>
            </a:r>
          </a:p>
        </p:txBody>
      </p:sp>
      <p:sp>
        <p:nvSpPr>
          <p:cNvPr id="7" name="Slide Number Placeholder 6"/>
          <p:cNvSpPr>
            <a:spLocks noGrp="1"/>
          </p:cNvSpPr>
          <p:nvPr>
            <p:ph type="sldNum" sz="quarter" idx="12"/>
          </p:nvPr>
        </p:nvSpPr>
        <p:spPr/>
        <p:txBody>
          <a:bodyPr/>
          <a:lstStyle/>
          <a:p>
            <a:fld id="{37D4CC3B-F538-9046-9995-49EE0C980241}" type="slidenum">
              <a:rPr lang="en-US" smtClean="0"/>
              <a:pPr/>
              <a:t>40</a:t>
            </a:fld>
            <a:endParaRPr lang="en-US" dirty="0"/>
          </a:p>
        </p:txBody>
      </p:sp>
    </p:spTree>
    <p:extLst>
      <p:ext uri="{BB962C8B-B14F-4D97-AF65-F5344CB8AC3E}">
        <p14:creationId xmlns:p14="http://schemas.microsoft.com/office/powerpoint/2010/main" val="1520498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Smart Parking Management</a:t>
            </a:r>
          </a:p>
        </p:txBody>
      </p:sp>
      <p:sp>
        <p:nvSpPr>
          <p:cNvPr id="3" name="Content Placeholder 2"/>
          <p:cNvSpPr>
            <a:spLocks noGrp="1"/>
          </p:cNvSpPr>
          <p:nvPr>
            <p:ph idx="1"/>
          </p:nvPr>
        </p:nvSpPr>
        <p:spPr>
          <a:xfrm>
            <a:off x="984244" y="1596941"/>
            <a:ext cx="10369555" cy="3648159"/>
          </a:xfrm>
        </p:spPr>
        <p:txBody>
          <a:bodyPr/>
          <a:lstStyle/>
          <a:p>
            <a:r>
              <a:rPr lang="en-US" dirty="0"/>
              <a:t>Smart parking management and systems reduce travel and congestion while vehicles search for parking </a:t>
            </a:r>
          </a:p>
          <a:p>
            <a:r>
              <a:rPr lang="en-US" dirty="0"/>
              <a:t>SFpark is a smart parking system in San Francisco that provided drivers with real-time information about available parking spaces</a:t>
            </a:r>
          </a:p>
          <a:p>
            <a:r>
              <a:rPr lang="en-US" dirty="0"/>
              <a:t>From 2009 to 2013, SFpark decreased time spent searching for parking by 43 percent*: </a:t>
            </a:r>
          </a:p>
          <a:p>
            <a:pPr lvl="1"/>
            <a:r>
              <a:rPr lang="en-US" dirty="0"/>
              <a:t>Resulted in a corresponding 30-percent decrease in CO2 emissions among vehicles searching for parking</a:t>
            </a:r>
          </a:p>
          <a:p>
            <a:pPr lvl="1"/>
            <a:r>
              <a:rPr lang="en-US" dirty="0"/>
              <a:t>The program continues today** </a:t>
            </a:r>
          </a:p>
        </p:txBody>
      </p:sp>
      <p:sp>
        <p:nvSpPr>
          <p:cNvPr id="4" name="TextBox 3"/>
          <p:cNvSpPr txBox="1"/>
          <p:nvPr/>
        </p:nvSpPr>
        <p:spPr>
          <a:xfrm>
            <a:off x="3136901" y="5279132"/>
            <a:ext cx="8661399"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Marcin Maroszek, “SFpark Project Proves Smart Parking System Efficiency,” </a:t>
            </a:r>
            <a:r>
              <a:rPr lang="en-US" sz="1600" i="1" dirty="0">
                <a:latin typeface="Arial" panose="020B0604020202020204" pitchFamily="34" charset="0"/>
                <a:cs typeface="Arial" panose="020B0604020202020204" pitchFamily="34" charset="0"/>
              </a:rPr>
              <a:t>GPS Business News</a:t>
            </a:r>
            <a:r>
              <a:rPr lang="en-US" sz="1600" dirty="0">
                <a:latin typeface="Arial" panose="020B0604020202020204" pitchFamily="34" charset="0"/>
                <a:cs typeface="Arial" panose="020B0604020202020204" pitchFamily="34" charset="0"/>
              </a:rPr>
              <a:t>, 2014, </a:t>
            </a:r>
            <a:r>
              <a:rPr lang="en-US" sz="1600" u="sng" dirty="0">
                <a:latin typeface="Arial" panose="020B0604020202020204" pitchFamily="34" charset="0"/>
                <a:cs typeface="Arial" panose="020B0604020202020204" pitchFamily="34" charset="0"/>
                <a:hlinkClick r:id="rId3"/>
              </a:rPr>
              <a:t>http://www.gpsbusinessnews.com/SFpark-Project-Proves-Smart-Parking-System-Efficiency_a5199.html</a:t>
            </a:r>
            <a:endParaRPr lang="en-US" sz="1600"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hlinkClick r:id="rId4"/>
              </a:rPr>
              <a:t>https://www.sfmta.com/demand-responsive-parking-pricing</a:t>
            </a: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7D4CC3B-F538-9046-9995-49EE0C980241}" type="slidenum">
              <a:rPr lang="en-US" smtClean="0"/>
              <a:pPr/>
              <a:t>41</a:t>
            </a:fld>
            <a:endParaRPr lang="en-US" dirty="0"/>
          </a:p>
        </p:txBody>
      </p:sp>
    </p:spTree>
    <p:extLst>
      <p:ext uri="{BB962C8B-B14F-4D97-AF65-F5344CB8AC3E}">
        <p14:creationId xmlns:p14="http://schemas.microsoft.com/office/powerpoint/2010/main" val="2439751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a:spLocks noGrp="1"/>
          </p:cNvSpPr>
          <p:nvPr>
            <p:ph type="title"/>
          </p:nvPr>
        </p:nvSpPr>
        <p:spPr>
          <a:xfrm>
            <a:off x="984243" y="702561"/>
            <a:ext cx="9763967" cy="504096"/>
          </a:xfrm>
        </p:spPr>
        <p:txBody>
          <a:bodyPr/>
          <a:lstStyle/>
          <a:p>
            <a:r>
              <a:rPr lang="en-US" dirty="0"/>
              <a:t>Environmental Benefit: Incident Management</a:t>
            </a:r>
          </a:p>
        </p:txBody>
      </p:sp>
      <p:sp>
        <p:nvSpPr>
          <p:cNvPr id="3" name="Content Placeholder 2"/>
          <p:cNvSpPr>
            <a:spLocks noGrp="1"/>
          </p:cNvSpPr>
          <p:nvPr>
            <p:ph idx="1"/>
          </p:nvPr>
        </p:nvSpPr>
        <p:spPr>
          <a:xfrm>
            <a:off x="984244" y="1596941"/>
            <a:ext cx="6800856" cy="4351338"/>
          </a:xfrm>
        </p:spPr>
        <p:txBody>
          <a:bodyPr/>
          <a:lstStyle/>
          <a:p>
            <a:r>
              <a:rPr lang="en-US" dirty="0"/>
              <a:t>Mitigate impacts of incidents involving hazardous materials and pollutants:</a:t>
            </a:r>
          </a:p>
          <a:p>
            <a:pPr lvl="1"/>
            <a:r>
              <a:rPr lang="en-US" dirty="0"/>
              <a:t>Incident management trainings with first responders</a:t>
            </a:r>
          </a:p>
          <a:p>
            <a:pPr lvl="1"/>
            <a:r>
              <a:rPr lang="en-US" dirty="0"/>
              <a:t>Quick clearance program and incentives</a:t>
            </a:r>
          </a:p>
          <a:p>
            <a:pPr lvl="1"/>
            <a:r>
              <a:rPr lang="en-US" dirty="0"/>
              <a:t>Send appropriate level of response to incident</a:t>
            </a:r>
          </a:p>
          <a:p>
            <a:pPr lvl="1"/>
            <a:r>
              <a:rPr lang="en-US" dirty="0"/>
              <a:t>Reroute traffic with real-time information to reduce congestion</a:t>
            </a:r>
          </a:p>
        </p:txBody>
      </p:sp>
      <p:grpSp>
        <p:nvGrpSpPr>
          <p:cNvPr id="10" name="Group 9" descr="Photo of ambulance. Source: Florida DOT."/>
          <p:cNvGrpSpPr/>
          <p:nvPr/>
        </p:nvGrpSpPr>
        <p:grpSpPr>
          <a:xfrm>
            <a:off x="8068644" y="1738327"/>
            <a:ext cx="3888560" cy="2838594"/>
            <a:chOff x="7852744" y="1690690"/>
            <a:chExt cx="3888560" cy="2838594"/>
          </a:xfrm>
        </p:grpSpPr>
        <p:pic>
          <p:nvPicPr>
            <p:cNvPr id="4" name="Picture 3" descr="Photo of ambulanc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2744" y="1690690"/>
              <a:ext cx="3888560" cy="2592373"/>
            </a:xfrm>
            <a:prstGeom prst="rect">
              <a:avLst/>
            </a:prstGeom>
          </p:spPr>
        </p:pic>
        <p:sp>
          <p:nvSpPr>
            <p:cNvPr id="5" name="TextBox 4"/>
            <p:cNvSpPr txBox="1"/>
            <p:nvPr/>
          </p:nvSpPr>
          <p:spPr>
            <a:xfrm>
              <a:off x="7852744" y="4283063"/>
              <a:ext cx="2600094"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Florida DOT.</a:t>
              </a:r>
            </a:p>
          </p:txBody>
        </p:sp>
      </p:grpSp>
      <p:sp>
        <p:nvSpPr>
          <p:cNvPr id="6" name="Slide Number Placeholder 5"/>
          <p:cNvSpPr>
            <a:spLocks noGrp="1"/>
          </p:cNvSpPr>
          <p:nvPr>
            <p:ph type="sldNum" sz="quarter" idx="12"/>
          </p:nvPr>
        </p:nvSpPr>
        <p:spPr/>
        <p:txBody>
          <a:bodyPr/>
          <a:lstStyle/>
          <a:p>
            <a:fld id="{37D4CC3B-F538-9046-9995-49EE0C980241}" type="slidenum">
              <a:rPr lang="en-US" smtClean="0"/>
              <a:pPr/>
              <a:t>42</a:t>
            </a:fld>
            <a:endParaRPr lang="en-US" dirty="0"/>
          </a:p>
        </p:txBody>
      </p:sp>
    </p:spTree>
    <p:extLst>
      <p:ext uri="{BB962C8B-B14F-4D97-AF65-F5344CB8AC3E}">
        <p14:creationId xmlns:p14="http://schemas.microsoft.com/office/powerpoint/2010/main" val="2405202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Environmental Benefit: CAVs</a:t>
            </a:r>
          </a:p>
        </p:txBody>
      </p:sp>
      <p:sp>
        <p:nvSpPr>
          <p:cNvPr id="3" name="Content Placeholder 2"/>
          <p:cNvSpPr>
            <a:spLocks noGrp="1"/>
          </p:cNvSpPr>
          <p:nvPr>
            <p:ph idx="1"/>
          </p:nvPr>
        </p:nvSpPr>
        <p:spPr>
          <a:xfrm>
            <a:off x="984244" y="1596941"/>
            <a:ext cx="6610355" cy="3267159"/>
          </a:xfrm>
        </p:spPr>
        <p:txBody>
          <a:bodyPr/>
          <a:lstStyle/>
          <a:p>
            <a:r>
              <a:rPr lang="en-US" dirty="0"/>
              <a:t>Recent modeling has demonstrated large potential fuel savings from CAV technology</a:t>
            </a:r>
          </a:p>
          <a:p>
            <a:r>
              <a:rPr lang="en-US" dirty="0"/>
              <a:t>CAV and speed harmonization application could*:</a:t>
            </a:r>
          </a:p>
          <a:p>
            <a:pPr lvl="1"/>
            <a:r>
              <a:rPr lang="en-US" dirty="0"/>
              <a:t>Reduce fuel consumption 19–22 percent </a:t>
            </a:r>
          </a:p>
          <a:p>
            <a:pPr lvl="1"/>
            <a:r>
              <a:rPr lang="en-US" dirty="0"/>
              <a:t>Improve travel times 26–30 percent</a:t>
            </a:r>
          </a:p>
          <a:p>
            <a:pPr lvl="1"/>
            <a:endParaRPr lang="en-US" dirty="0"/>
          </a:p>
        </p:txBody>
      </p:sp>
      <p:sp>
        <p:nvSpPr>
          <p:cNvPr id="4" name="TextBox 3"/>
          <p:cNvSpPr txBox="1"/>
          <p:nvPr/>
        </p:nvSpPr>
        <p:spPr>
          <a:xfrm>
            <a:off x="984244" y="5254384"/>
            <a:ext cx="517822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Source: </a:t>
            </a:r>
            <a:r>
              <a:rPr lang="en-US" sz="1600" dirty="0">
                <a:latin typeface="Arial" panose="020B0604020202020204" pitchFamily="34" charset="0"/>
                <a:cs typeface="Arial" panose="020B0604020202020204" pitchFamily="34" charset="0"/>
                <a:hlinkClick r:id="rId3"/>
              </a:rPr>
              <a:t>https://www.itskrs.its.dot.gov/node/209123</a:t>
            </a:r>
            <a:endParaRPr lang="en-US" sz="1600" dirty="0">
              <a:latin typeface="Arial" panose="020B0604020202020204" pitchFamily="34" charset="0"/>
              <a:cs typeface="Arial" panose="020B0604020202020204" pitchFamily="34" charset="0"/>
            </a:endParaRPr>
          </a:p>
        </p:txBody>
      </p:sp>
      <p:grpSp>
        <p:nvGrpSpPr>
          <p:cNvPr id="11" name="Group 10" descr="In this collage, the first photo shows a string of connected vehicles in the right lane, communicating with one another. Another car is in the left lane. The variable message sign over the road reads Speed Limit 55 MPH and is communicating with all vehicles on the road. The second photo shows shows a central point communicating with transportation vehicles across a roadway network, including cars, busses, and trains."/>
          <p:cNvGrpSpPr/>
          <p:nvPr/>
        </p:nvGrpSpPr>
        <p:grpSpPr>
          <a:xfrm>
            <a:off x="7848600" y="1765497"/>
            <a:ext cx="3721100" cy="3936804"/>
            <a:chOff x="7403565" y="1427356"/>
            <a:chExt cx="4208656" cy="4939989"/>
          </a:xfrm>
        </p:grpSpPr>
        <p:pic>
          <p:nvPicPr>
            <p:cNvPr id="5" name="Picture 2" descr="Illustration shows a string of connected vehicles in the right lane, communicating with one another. Another car is in the left lane. The variable message sign over the road reads Speed Limit 55 MPH and is communicating with all vehicles on the roa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03565" y="1427356"/>
              <a:ext cx="3282256" cy="285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Image shows a central point communicating with transportation vehicles across a roadway network, including cars, busses, and trai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32478" y="3959346"/>
              <a:ext cx="3379743" cy="240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7848600" y="5848519"/>
            <a:ext cx="2836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U.S. Department of Transportation</a:t>
            </a:r>
          </a:p>
        </p:txBody>
      </p:sp>
      <p:sp>
        <p:nvSpPr>
          <p:cNvPr id="7" name="Slide Number Placeholder 6"/>
          <p:cNvSpPr>
            <a:spLocks noGrp="1"/>
          </p:cNvSpPr>
          <p:nvPr>
            <p:ph type="sldNum" sz="quarter" idx="12"/>
          </p:nvPr>
        </p:nvSpPr>
        <p:spPr/>
        <p:txBody>
          <a:bodyPr/>
          <a:lstStyle/>
          <a:p>
            <a:fld id="{37D4CC3B-F538-9046-9995-49EE0C980241}" type="slidenum">
              <a:rPr lang="en-US" smtClean="0"/>
              <a:pPr/>
              <a:t>43</a:t>
            </a:fld>
            <a:endParaRPr lang="en-US" dirty="0"/>
          </a:p>
        </p:txBody>
      </p:sp>
    </p:spTree>
    <p:extLst>
      <p:ext uri="{BB962C8B-B14F-4D97-AF65-F5344CB8AC3E}">
        <p14:creationId xmlns:p14="http://schemas.microsoft.com/office/powerpoint/2010/main" val="2303835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49179"/>
            <a:ext cx="8997956" cy="757478"/>
          </a:xfrm>
        </p:spPr>
        <p:txBody>
          <a:bodyPr/>
          <a:lstStyle/>
          <a:p>
            <a:r>
              <a:rPr lang="en-US" dirty="0"/>
              <a:t>TSMO Benefits from Collaborating with Environmental Staff</a:t>
            </a:r>
          </a:p>
        </p:txBody>
      </p:sp>
      <p:sp>
        <p:nvSpPr>
          <p:cNvPr id="3" name="Content Placeholder 2"/>
          <p:cNvSpPr>
            <a:spLocks noGrp="1"/>
          </p:cNvSpPr>
          <p:nvPr>
            <p:ph idx="1"/>
          </p:nvPr>
        </p:nvSpPr>
        <p:spPr>
          <a:xfrm>
            <a:off x="984244" y="1596941"/>
            <a:ext cx="10369555" cy="3696954"/>
          </a:xfrm>
        </p:spPr>
        <p:txBody>
          <a:bodyPr/>
          <a:lstStyle/>
          <a:p>
            <a:r>
              <a:rPr lang="en-US" dirty="0"/>
              <a:t>TSMO is most successful when staff across the whole agency collaborate on operational solutions </a:t>
            </a:r>
          </a:p>
          <a:p>
            <a:r>
              <a:rPr lang="en-US" dirty="0"/>
              <a:t>Example: TSMO programs are affected by climate change and extreme weather*, which can cause:</a:t>
            </a:r>
          </a:p>
          <a:p>
            <a:pPr lvl="1"/>
            <a:r>
              <a:rPr lang="en-US" dirty="0"/>
              <a:t>Loss of roadway capacity and alternate routes</a:t>
            </a:r>
          </a:p>
          <a:p>
            <a:pPr lvl="1"/>
            <a:r>
              <a:rPr lang="en-US" dirty="0"/>
              <a:t>Increased safety risks</a:t>
            </a:r>
          </a:p>
          <a:p>
            <a:pPr lvl="1"/>
            <a:r>
              <a:rPr lang="en-US" dirty="0"/>
              <a:t>Loss of situational awareness</a:t>
            </a:r>
          </a:p>
          <a:p>
            <a:pPr lvl="1"/>
            <a:r>
              <a:rPr lang="en-US" dirty="0"/>
              <a:t>Accelerated infrastructure deterioration</a:t>
            </a:r>
          </a:p>
        </p:txBody>
      </p:sp>
      <p:sp>
        <p:nvSpPr>
          <p:cNvPr id="4" name="TextBox 3"/>
          <p:cNvSpPr txBox="1"/>
          <p:nvPr/>
        </p:nvSpPr>
        <p:spPr>
          <a:xfrm>
            <a:off x="2588642" y="5391791"/>
            <a:ext cx="912209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FHWA, </a:t>
            </a:r>
            <a:r>
              <a:rPr lang="en-US" sz="1600" i="1" dirty="0">
                <a:latin typeface="Arial" panose="020B0604020202020204" pitchFamily="34" charset="0"/>
                <a:cs typeface="Arial" panose="020B0604020202020204" pitchFamily="34" charset="0"/>
              </a:rPr>
              <a:t>Climate Change Adaptation Guide for Transportation Systems Management, Operations, and Maintenance (</a:t>
            </a:r>
            <a:r>
              <a:rPr lang="en-US" sz="1600" dirty="0">
                <a:latin typeface="Arial" panose="020B0604020202020204" pitchFamily="34" charset="0"/>
                <a:cs typeface="Arial" panose="020B0604020202020204" pitchFamily="34" charset="0"/>
              </a:rPr>
              <a:t>2015), </a:t>
            </a:r>
            <a:r>
              <a:rPr lang="en-US" sz="1600" dirty="0">
                <a:latin typeface="Arial" panose="020B0604020202020204" pitchFamily="34" charset="0"/>
                <a:cs typeface="Arial" panose="020B0604020202020204" pitchFamily="34" charset="0"/>
                <a:hlinkClick r:id="rId3"/>
              </a:rPr>
              <a:t>https://ops.fhwa.dot.gov/publications/fhwahop15026/fhwahop15026.pdf</a:t>
            </a: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7D4CC3B-F538-9046-9995-49EE0C980241}" type="slidenum">
              <a:rPr lang="en-US" smtClean="0"/>
              <a:pPr/>
              <a:t>44</a:t>
            </a:fld>
            <a:endParaRPr lang="en-US" dirty="0"/>
          </a:p>
        </p:txBody>
      </p:sp>
    </p:spTree>
    <p:extLst>
      <p:ext uri="{BB962C8B-B14F-4D97-AF65-F5344CB8AC3E}">
        <p14:creationId xmlns:p14="http://schemas.microsoft.com/office/powerpoint/2010/main" val="2484211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for Collaboration</a:t>
            </a:r>
          </a:p>
        </p:txBody>
      </p:sp>
      <p:sp>
        <p:nvSpPr>
          <p:cNvPr id="3" name="Slide Number Placeholder 2"/>
          <p:cNvSpPr>
            <a:spLocks noGrp="1"/>
          </p:cNvSpPr>
          <p:nvPr>
            <p:ph type="sldNum" sz="quarter" idx="12"/>
          </p:nvPr>
        </p:nvSpPr>
        <p:spPr/>
        <p:txBody>
          <a:bodyPr/>
          <a:lstStyle/>
          <a:p>
            <a:fld id="{37D4CC3B-F538-9046-9995-49EE0C980241}" type="slidenum">
              <a:rPr lang="en-US" smtClean="0"/>
              <a:pPr/>
              <a:t>45</a:t>
            </a:fld>
            <a:endParaRPr lang="en-US" dirty="0"/>
          </a:p>
        </p:txBody>
      </p:sp>
    </p:spTree>
    <p:extLst>
      <p:ext uri="{BB962C8B-B14F-4D97-AF65-F5344CB8AC3E}">
        <p14:creationId xmlns:p14="http://schemas.microsoft.com/office/powerpoint/2010/main" val="3984995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for Collaboration Overview</a:t>
            </a:r>
          </a:p>
        </p:txBody>
      </p:sp>
      <p:sp>
        <p:nvSpPr>
          <p:cNvPr id="3" name="Content Placeholder 2"/>
          <p:cNvSpPr>
            <a:spLocks noGrp="1"/>
          </p:cNvSpPr>
          <p:nvPr>
            <p:ph idx="1"/>
          </p:nvPr>
        </p:nvSpPr>
        <p:spPr/>
        <p:txBody>
          <a:bodyPr/>
          <a:lstStyle/>
          <a:p>
            <a:pPr lvl="0"/>
            <a:r>
              <a:rPr lang="en-US" sz="2800" dirty="0"/>
              <a:t>Road weather management </a:t>
            </a:r>
          </a:p>
          <a:p>
            <a:pPr lvl="0"/>
            <a:r>
              <a:rPr lang="en-US" sz="2800" dirty="0"/>
              <a:t>Climate change readiness and resiliency </a:t>
            </a:r>
          </a:p>
          <a:p>
            <a:pPr lvl="0"/>
            <a:r>
              <a:rPr lang="en-US" sz="2800" dirty="0"/>
              <a:t>Demand management</a:t>
            </a:r>
          </a:p>
          <a:p>
            <a:pPr lvl="0"/>
            <a:r>
              <a:rPr lang="en-US" sz="2800" dirty="0"/>
              <a:t>Sustainable modes of travel</a:t>
            </a:r>
          </a:p>
          <a:p>
            <a:pPr lvl="0"/>
            <a:r>
              <a:rPr lang="en-US" sz="2800" dirty="0"/>
              <a:t>Planning and project development</a:t>
            </a:r>
          </a:p>
          <a:p>
            <a:pPr lvl="0"/>
            <a:r>
              <a:rPr lang="en-US" sz="2800" dirty="0"/>
              <a:t>Asset management</a:t>
            </a:r>
          </a:p>
          <a:p>
            <a:pPr lvl="0"/>
            <a:r>
              <a:rPr lang="en-US" sz="2800" dirty="0"/>
              <a:t>Environmental review</a:t>
            </a:r>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46</a:t>
            </a:fld>
            <a:endParaRPr lang="en-US" dirty="0"/>
          </a:p>
        </p:txBody>
      </p:sp>
    </p:spTree>
    <p:extLst>
      <p:ext uri="{BB962C8B-B14F-4D97-AF65-F5344CB8AC3E}">
        <p14:creationId xmlns:p14="http://schemas.microsoft.com/office/powerpoint/2010/main" val="2045851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Weather Management </a:t>
            </a:r>
          </a:p>
        </p:txBody>
      </p:sp>
      <p:sp>
        <p:nvSpPr>
          <p:cNvPr id="3" name="Content Placeholder 2"/>
          <p:cNvSpPr>
            <a:spLocks noGrp="1"/>
          </p:cNvSpPr>
          <p:nvPr>
            <p:ph idx="1"/>
          </p:nvPr>
        </p:nvSpPr>
        <p:spPr>
          <a:xfrm>
            <a:off x="984245" y="1596941"/>
            <a:ext cx="6877056" cy="4105359"/>
          </a:xfrm>
        </p:spPr>
        <p:txBody>
          <a:bodyPr/>
          <a:lstStyle/>
          <a:p>
            <a:r>
              <a:rPr lang="en-US" dirty="0"/>
              <a:t>Coordinate planning, mitigation, and </a:t>
            </a:r>
            <a:br>
              <a:rPr lang="en-US" dirty="0"/>
            </a:br>
            <a:r>
              <a:rPr lang="en-US" dirty="0"/>
              <a:t>response to adverse weather events</a:t>
            </a:r>
          </a:p>
          <a:p>
            <a:r>
              <a:rPr lang="en-US" dirty="0"/>
              <a:t>Share road weather information systems resources for proactive storm management</a:t>
            </a:r>
          </a:p>
          <a:p>
            <a:r>
              <a:rPr lang="en-US" dirty="0"/>
              <a:t>Optimize road treatments ahead of winter weather</a:t>
            </a:r>
          </a:p>
          <a:p>
            <a:r>
              <a:rPr lang="en-US" dirty="0"/>
              <a:t>Prevent infrastructure and environmental degradation in areas with repeat weather problems (e.g., damage and erosion from repeat flooding)</a:t>
            </a:r>
          </a:p>
        </p:txBody>
      </p:sp>
      <p:pic>
        <p:nvPicPr>
          <p:cNvPr id="4" name="Picture 3" descr="Photo shows a string of plows moving snow off of a highw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251" y="2028405"/>
            <a:ext cx="4229100" cy="2960370"/>
          </a:xfrm>
          <a:prstGeom prst="rect">
            <a:avLst/>
          </a:prstGeom>
        </p:spPr>
      </p:pic>
      <p:sp>
        <p:nvSpPr>
          <p:cNvPr id="9" name="TextBox 8"/>
          <p:cNvSpPr txBox="1"/>
          <p:nvPr/>
        </p:nvSpPr>
        <p:spPr>
          <a:xfrm>
            <a:off x="7531251" y="5042160"/>
            <a:ext cx="2836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Wisconsin DOT</a:t>
            </a:r>
          </a:p>
        </p:txBody>
      </p:sp>
      <p:sp>
        <p:nvSpPr>
          <p:cNvPr id="5" name="Slide Number Placeholder 4"/>
          <p:cNvSpPr>
            <a:spLocks noGrp="1"/>
          </p:cNvSpPr>
          <p:nvPr>
            <p:ph type="sldNum" sz="quarter" idx="12"/>
          </p:nvPr>
        </p:nvSpPr>
        <p:spPr/>
        <p:txBody>
          <a:bodyPr/>
          <a:lstStyle/>
          <a:p>
            <a:fld id="{37D4CC3B-F538-9046-9995-49EE0C980241}" type="slidenum">
              <a:rPr lang="en-US" smtClean="0"/>
              <a:pPr/>
              <a:t>47</a:t>
            </a:fld>
            <a:endParaRPr lang="en-US" dirty="0"/>
          </a:p>
        </p:txBody>
      </p:sp>
    </p:spTree>
    <p:extLst>
      <p:ext uri="{BB962C8B-B14F-4D97-AF65-F5344CB8AC3E}">
        <p14:creationId xmlns:p14="http://schemas.microsoft.com/office/powerpoint/2010/main" val="2666297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Readiness and Resiliency </a:t>
            </a:r>
          </a:p>
        </p:txBody>
      </p:sp>
      <p:sp>
        <p:nvSpPr>
          <p:cNvPr id="3" name="Content Placeholder 2"/>
          <p:cNvSpPr>
            <a:spLocks noGrp="1"/>
          </p:cNvSpPr>
          <p:nvPr>
            <p:ph idx="1"/>
          </p:nvPr>
        </p:nvSpPr>
        <p:spPr/>
        <p:txBody>
          <a:bodyPr/>
          <a:lstStyle/>
          <a:p>
            <a:pPr>
              <a:lnSpc>
                <a:spcPct val="100000"/>
              </a:lnSpc>
              <a:spcBef>
                <a:spcPts val="1200"/>
              </a:spcBef>
            </a:pPr>
            <a:r>
              <a:rPr lang="en-US" dirty="0"/>
              <a:t>Jointly conduct a climate change vulnerability assessment for agency assets and goals </a:t>
            </a:r>
          </a:p>
          <a:p>
            <a:pPr>
              <a:lnSpc>
                <a:spcPct val="100000"/>
              </a:lnSpc>
              <a:spcBef>
                <a:spcPts val="1200"/>
              </a:spcBef>
            </a:pPr>
            <a:r>
              <a:rPr lang="en-US" dirty="0"/>
              <a:t>Adapt existing infrastructure for climate change risks</a:t>
            </a:r>
          </a:p>
          <a:p>
            <a:pPr>
              <a:lnSpc>
                <a:spcPct val="100000"/>
              </a:lnSpc>
              <a:spcBef>
                <a:spcPts val="1200"/>
              </a:spcBef>
            </a:pPr>
            <a:r>
              <a:rPr lang="en-US" dirty="0"/>
              <a:t>Champion climate change mitigation measures to protect human and natural resources and to reduce future strain on operations</a:t>
            </a:r>
          </a:p>
          <a:p>
            <a:pPr>
              <a:lnSpc>
                <a:spcPct val="100000"/>
              </a:lnSpc>
              <a:spcBef>
                <a:spcPts val="1200"/>
              </a:spcBef>
            </a:pPr>
            <a:r>
              <a:rPr lang="en-US" dirty="0"/>
              <a:t>Identify and implement ways to increase resiliency of essential systems </a:t>
            </a:r>
          </a:p>
          <a:p>
            <a:pPr>
              <a:lnSpc>
                <a:spcPct val="100000"/>
              </a:lnSpc>
              <a:spcBef>
                <a:spcPts val="1200"/>
              </a:spcBef>
            </a:pPr>
            <a:r>
              <a:rPr lang="en-US" dirty="0"/>
              <a:t>Form an agency resiliency working group to tackle these issues </a:t>
            </a:r>
          </a:p>
        </p:txBody>
      </p:sp>
      <p:sp>
        <p:nvSpPr>
          <p:cNvPr id="4" name="Slide Number Placeholder 3"/>
          <p:cNvSpPr>
            <a:spLocks noGrp="1"/>
          </p:cNvSpPr>
          <p:nvPr>
            <p:ph type="sldNum" sz="quarter" idx="12"/>
          </p:nvPr>
        </p:nvSpPr>
        <p:spPr/>
        <p:txBody>
          <a:bodyPr/>
          <a:lstStyle/>
          <a:p>
            <a:fld id="{37D4CC3B-F538-9046-9995-49EE0C980241}" type="slidenum">
              <a:rPr lang="en-US" smtClean="0"/>
              <a:pPr/>
              <a:t>48</a:t>
            </a:fld>
            <a:endParaRPr lang="en-US" dirty="0"/>
          </a:p>
        </p:txBody>
      </p:sp>
    </p:spTree>
    <p:extLst>
      <p:ext uri="{BB962C8B-B14F-4D97-AF65-F5344CB8AC3E}">
        <p14:creationId xmlns:p14="http://schemas.microsoft.com/office/powerpoint/2010/main" val="4099604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Management </a:t>
            </a:r>
          </a:p>
        </p:txBody>
      </p:sp>
      <p:sp>
        <p:nvSpPr>
          <p:cNvPr id="3" name="Content Placeholder 2"/>
          <p:cNvSpPr>
            <a:spLocks noGrp="1"/>
          </p:cNvSpPr>
          <p:nvPr>
            <p:ph idx="1"/>
          </p:nvPr>
        </p:nvSpPr>
        <p:spPr>
          <a:xfrm>
            <a:off x="984244" y="1460417"/>
            <a:ext cx="6750056" cy="4521284"/>
          </a:xfrm>
        </p:spPr>
        <p:txBody>
          <a:bodyPr/>
          <a:lstStyle/>
          <a:p>
            <a:r>
              <a:rPr lang="en-US" dirty="0"/>
              <a:t>Collaborate on TSMO strategies for demand management needs: </a:t>
            </a:r>
          </a:p>
          <a:p>
            <a:pPr lvl="1"/>
            <a:r>
              <a:rPr lang="en-US" dirty="0"/>
              <a:t>Active transportation and demand management: dynamic programs to shift travelers from peak travel times and routes to alternative modes</a:t>
            </a:r>
          </a:p>
          <a:p>
            <a:pPr lvl="1"/>
            <a:r>
              <a:rPr lang="en-US" dirty="0"/>
              <a:t>Congestion pricing: surcharge for high-demand congested roads; many cities outside the United States (London, smaller city centers*) have found success with congestion pricing to manage emissions and mobility</a:t>
            </a:r>
          </a:p>
        </p:txBody>
      </p:sp>
      <p:grpSp>
        <p:nvGrpSpPr>
          <p:cNvPr id="8" name="Group 7" descr="Photo of brake lights on many vehicles on a congested roadway. Copyright Getty Images."/>
          <p:cNvGrpSpPr/>
          <p:nvPr/>
        </p:nvGrpSpPr>
        <p:grpSpPr>
          <a:xfrm>
            <a:off x="7974330" y="1461195"/>
            <a:ext cx="3609340" cy="2569057"/>
            <a:chOff x="8171180" y="1524993"/>
            <a:chExt cx="3609340" cy="2569057"/>
          </a:xfrm>
        </p:grpSpPr>
        <p:sp>
          <p:nvSpPr>
            <p:cNvPr id="9" name="TextBox 8"/>
            <p:cNvSpPr txBox="1"/>
            <p:nvPr/>
          </p:nvSpPr>
          <p:spPr>
            <a:xfrm>
              <a:off x="8171180" y="3847829"/>
              <a:ext cx="2836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pic>
          <p:nvPicPr>
            <p:cNvPr id="8194" name="Picture 2" descr="Photo shows traffic."/>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67700" y="1524993"/>
              <a:ext cx="3512820" cy="234318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p:cNvSpPr>
            <a:spLocks noGrp="1"/>
          </p:cNvSpPr>
          <p:nvPr>
            <p:ph type="sldNum" sz="quarter" idx="12"/>
          </p:nvPr>
        </p:nvSpPr>
        <p:spPr/>
        <p:txBody>
          <a:bodyPr/>
          <a:lstStyle/>
          <a:p>
            <a:fld id="{37D4CC3B-F538-9046-9995-49EE0C980241}" type="slidenum">
              <a:rPr lang="en-US" smtClean="0"/>
              <a:pPr/>
              <a:t>49</a:t>
            </a:fld>
            <a:endParaRPr lang="en-US" dirty="0"/>
          </a:p>
        </p:txBody>
      </p:sp>
    </p:spTree>
    <p:extLst>
      <p:ext uri="{BB962C8B-B14F-4D97-AF65-F5344CB8AC3E}">
        <p14:creationId xmlns:p14="http://schemas.microsoft.com/office/powerpoint/2010/main" val="252898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4244" y="405625"/>
            <a:ext cx="8997956" cy="504096"/>
          </a:xfrm>
        </p:spPr>
        <p:txBody>
          <a:bodyPr/>
          <a:lstStyle/>
          <a:p>
            <a:r>
              <a:rPr lang="en-US" dirty="0"/>
              <a:t>What Is Transportation Systems Management and Operations (TSMO)? </a:t>
            </a:r>
            <a:r>
              <a:rPr kumimoji="0" lang="en-US" sz="800" b="1" i="0" u="none" strike="noStrike" kern="1200" cap="none" spc="0" normalizeH="0" baseline="0" noProof="0" dirty="0">
                <a:ln>
                  <a:noFill/>
                </a:ln>
                <a:solidFill>
                  <a:srgbClr val="E5F4DD"/>
                </a:solidFill>
                <a:effectLst/>
                <a:uLnTx/>
                <a:uFillTx/>
                <a:latin typeface="Arial" panose="020B0604020202020204" pitchFamily="34" charset="0"/>
                <a:cs typeface="Arial" panose="020B0604020202020204" pitchFamily="34" charset="0"/>
              </a:rPr>
              <a:t>(ES)</a:t>
            </a:r>
            <a:endParaRPr lang="en-US" dirty="0"/>
          </a:p>
        </p:txBody>
      </p:sp>
      <p:sp>
        <p:nvSpPr>
          <p:cNvPr id="3" name="Content Placeholder 2"/>
          <p:cNvSpPr>
            <a:spLocks noGrp="1"/>
          </p:cNvSpPr>
          <p:nvPr>
            <p:ph idx="1"/>
          </p:nvPr>
        </p:nvSpPr>
        <p:spPr/>
        <p:txBody>
          <a:bodyPr/>
          <a:lstStyle/>
          <a:p>
            <a:pPr>
              <a:lnSpc>
                <a:spcPct val="120000"/>
              </a:lnSpc>
            </a:pPr>
            <a:r>
              <a:rPr lang="en-US" dirty="0"/>
              <a:t>Offers an integrated set of strategies to optimize operational performance of the existing transportation system</a:t>
            </a:r>
          </a:p>
          <a:p>
            <a:pPr>
              <a:lnSpc>
                <a:spcPct val="120000"/>
              </a:lnSpc>
            </a:pPr>
            <a:r>
              <a:rPr lang="en-US" dirty="0"/>
              <a:t>Approaches performance from a systems perspective:</a:t>
            </a:r>
          </a:p>
          <a:p>
            <a:pPr lvl="1">
              <a:lnSpc>
                <a:spcPct val="120000"/>
              </a:lnSpc>
            </a:pPr>
            <a:r>
              <a:rPr lang="en-US" dirty="0"/>
              <a:t>Spans corridors, facilities, jurisdictions, modes, and agencies</a:t>
            </a:r>
          </a:p>
          <a:p>
            <a:pPr>
              <a:lnSpc>
                <a:spcPct val="120000"/>
              </a:lnSpc>
            </a:pPr>
            <a:r>
              <a:rPr lang="en-US" dirty="0"/>
              <a:t>Helps agencies balance supply and demand on the system and provide flexible solutions to manage dynamic conditions</a:t>
            </a:r>
          </a:p>
          <a:p>
            <a:pPr>
              <a:lnSpc>
                <a:spcPct val="120000"/>
              </a:lnSpc>
            </a:pPr>
            <a:r>
              <a:rPr lang="en-US" dirty="0"/>
              <a:t>Can complement capacity projects, or in some cases can provide lower cost, faster alternatives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5</a:t>
            </a:fld>
            <a:endParaRPr lang="en-US" dirty="0"/>
          </a:p>
        </p:txBody>
      </p:sp>
    </p:spTree>
    <p:extLst>
      <p:ext uri="{BB962C8B-B14F-4D97-AF65-F5344CB8AC3E}">
        <p14:creationId xmlns:p14="http://schemas.microsoft.com/office/powerpoint/2010/main" val="528506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Modes of Travel </a:t>
            </a:r>
          </a:p>
        </p:txBody>
      </p:sp>
      <p:sp>
        <p:nvSpPr>
          <p:cNvPr id="3" name="Content Placeholder 2"/>
          <p:cNvSpPr>
            <a:spLocks noGrp="1"/>
          </p:cNvSpPr>
          <p:nvPr>
            <p:ph idx="1"/>
          </p:nvPr>
        </p:nvSpPr>
        <p:spPr>
          <a:xfrm>
            <a:off x="984245" y="1596941"/>
            <a:ext cx="8375656" cy="4351338"/>
          </a:xfrm>
        </p:spPr>
        <p:txBody>
          <a:bodyPr/>
          <a:lstStyle/>
          <a:p>
            <a:r>
              <a:rPr lang="en-US" dirty="0"/>
              <a:t>Improve bicycle and pedestrian infrastructure for greater safety and to promote these modes</a:t>
            </a:r>
          </a:p>
          <a:p>
            <a:r>
              <a:rPr lang="en-US" dirty="0"/>
              <a:t>Champion advancements in transit systems to improve reliability, travel times, and traveler experience:</a:t>
            </a:r>
          </a:p>
          <a:p>
            <a:pPr lvl="1"/>
            <a:r>
              <a:rPr lang="en-US" dirty="0"/>
              <a:t>Transit signal priority; transit system traveler information </a:t>
            </a:r>
          </a:p>
          <a:p>
            <a:r>
              <a:rPr lang="en-US" dirty="0"/>
              <a:t>Improve pedestrian, bicycle, and rail crossings for greater safety and better traveler experience</a:t>
            </a:r>
          </a:p>
          <a:p>
            <a:r>
              <a:rPr lang="en-US" dirty="0"/>
              <a:t>Integrate different modes to create complete trips</a:t>
            </a:r>
          </a:p>
          <a:p>
            <a:r>
              <a:rPr lang="en-US" dirty="0"/>
              <a:t>Champion a multimodal approach to performance goals </a:t>
            </a:r>
          </a:p>
        </p:txBody>
      </p:sp>
      <p:grpSp>
        <p:nvGrpSpPr>
          <p:cNvPr id="12" name="Group 11" descr="Two photos, one of a pedestrian walk signal, the other of a father and child on a bus."/>
          <p:cNvGrpSpPr/>
          <p:nvPr/>
        </p:nvGrpSpPr>
        <p:grpSpPr>
          <a:xfrm>
            <a:off x="9507101" y="1596941"/>
            <a:ext cx="2836943" cy="3287010"/>
            <a:chOff x="9507101" y="1596941"/>
            <a:chExt cx="2836943" cy="3287010"/>
          </a:xfrm>
        </p:grpSpPr>
        <p:grpSp>
          <p:nvGrpSpPr>
            <p:cNvPr id="10" name="Group 9"/>
            <p:cNvGrpSpPr/>
            <p:nvPr/>
          </p:nvGrpSpPr>
          <p:grpSpPr>
            <a:xfrm>
              <a:off x="9540240" y="1596941"/>
              <a:ext cx="2191314" cy="3073495"/>
              <a:chOff x="9540240" y="1873201"/>
              <a:chExt cx="2191314" cy="3073495"/>
            </a:xfrm>
          </p:grpSpPr>
          <p:pic>
            <p:nvPicPr>
              <p:cNvPr id="5" name="Picture 4" descr="Photo shows a pedestrian walk signa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0240" y="1873201"/>
                <a:ext cx="2191314" cy="1501826"/>
              </a:xfrm>
              <a:prstGeom prst="rect">
                <a:avLst/>
              </a:prstGeom>
            </p:spPr>
          </p:pic>
          <p:pic>
            <p:nvPicPr>
              <p:cNvPr id="4" name="Picture 3" descr="Photo shows man and kid on a bu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0240" y="3486198"/>
                <a:ext cx="2191314" cy="1460498"/>
              </a:xfrm>
              <a:prstGeom prst="rect">
                <a:avLst/>
              </a:prstGeom>
            </p:spPr>
          </p:pic>
        </p:grpSp>
        <p:sp>
          <p:nvSpPr>
            <p:cNvPr id="11" name="TextBox 10"/>
            <p:cNvSpPr txBox="1"/>
            <p:nvPr/>
          </p:nvSpPr>
          <p:spPr>
            <a:xfrm>
              <a:off x="9507101" y="4637730"/>
              <a:ext cx="2836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 </a:t>
              </a:r>
              <a:r>
                <a:rPr lang="en-US" sz="1000" dirty="0" err="1">
                  <a:latin typeface="Arial" panose="020B0604020202020204" pitchFamily="34" charset="0"/>
                  <a:cs typeface="Arial" panose="020B0604020202020204" pitchFamily="34" charset="0"/>
                </a:rPr>
                <a:t>iStock</a:t>
              </a:r>
              <a:endParaRPr lang="en-US" sz="1000" dirty="0">
                <a:latin typeface="Arial" panose="020B0604020202020204" pitchFamily="34" charset="0"/>
                <a:cs typeface="Arial" panose="020B0604020202020204" pitchFamily="34" charset="0"/>
              </a:endParaRPr>
            </a:p>
          </p:txBody>
        </p:sp>
      </p:grpSp>
      <p:sp>
        <p:nvSpPr>
          <p:cNvPr id="6" name="Slide Number Placeholder 5"/>
          <p:cNvSpPr>
            <a:spLocks noGrp="1"/>
          </p:cNvSpPr>
          <p:nvPr>
            <p:ph type="sldNum" sz="quarter" idx="12"/>
          </p:nvPr>
        </p:nvSpPr>
        <p:spPr/>
        <p:txBody>
          <a:bodyPr/>
          <a:lstStyle/>
          <a:p>
            <a:fld id="{37D4CC3B-F538-9046-9995-49EE0C980241}" type="slidenum">
              <a:rPr lang="en-US" smtClean="0"/>
              <a:pPr/>
              <a:t>50</a:t>
            </a:fld>
            <a:endParaRPr lang="en-US" dirty="0"/>
          </a:p>
        </p:txBody>
      </p:sp>
    </p:spTree>
    <p:extLst>
      <p:ext uri="{BB962C8B-B14F-4D97-AF65-F5344CB8AC3E}">
        <p14:creationId xmlns:p14="http://schemas.microsoft.com/office/powerpoint/2010/main" val="1888285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Project Development</a:t>
            </a:r>
          </a:p>
        </p:txBody>
      </p:sp>
      <p:sp>
        <p:nvSpPr>
          <p:cNvPr id="3" name="Content Placeholder 2"/>
          <p:cNvSpPr>
            <a:spLocks noGrp="1"/>
          </p:cNvSpPr>
          <p:nvPr>
            <p:ph idx="1"/>
          </p:nvPr>
        </p:nvSpPr>
        <p:spPr>
          <a:xfrm>
            <a:off x="984244" y="1546140"/>
            <a:ext cx="11042656" cy="4696615"/>
          </a:xfrm>
        </p:spPr>
        <p:txBody>
          <a:bodyPr>
            <a:normAutofit/>
          </a:bodyPr>
          <a:lstStyle/>
          <a:p>
            <a:r>
              <a:rPr lang="en-US" dirty="0"/>
              <a:t>Long-term planning:</a:t>
            </a:r>
          </a:p>
          <a:p>
            <a:pPr lvl="1"/>
            <a:r>
              <a:rPr lang="en-US" dirty="0"/>
              <a:t>Ensure infrastructure and land use plans take into account forecasts for climate change, extreme weather, technological advancements, and sustainable modes</a:t>
            </a:r>
          </a:p>
          <a:p>
            <a:r>
              <a:rPr lang="en-US" dirty="0"/>
              <a:t>Scenario planning:</a:t>
            </a:r>
          </a:p>
          <a:p>
            <a:pPr lvl="1"/>
            <a:r>
              <a:rPr lang="en-US" dirty="0"/>
              <a:t>Spearhead scenario planning to better prepare for uncertainties in environmental and technological trends</a:t>
            </a:r>
          </a:p>
          <a:p>
            <a:r>
              <a:rPr lang="en-US" dirty="0"/>
              <a:t>Self-evaluation tools:</a:t>
            </a:r>
          </a:p>
          <a:p>
            <a:pPr lvl="1"/>
            <a:r>
              <a:rPr lang="en-US" dirty="0"/>
              <a:t>Facilitate agency evaluations that promote environmental and operational focus; for example, FHWA’s Infrastructure Voluntary Evaluation Sustainability Tool (INVEST) includes a management and operations module</a:t>
            </a:r>
          </a:p>
          <a:p>
            <a:pPr lvl="1"/>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51</a:t>
            </a:fld>
            <a:endParaRPr lang="en-US" dirty="0"/>
          </a:p>
        </p:txBody>
      </p:sp>
    </p:spTree>
    <p:extLst>
      <p:ext uri="{BB962C8B-B14F-4D97-AF65-F5344CB8AC3E}">
        <p14:creationId xmlns:p14="http://schemas.microsoft.com/office/powerpoint/2010/main" val="1525975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Management 	</a:t>
            </a:r>
          </a:p>
        </p:txBody>
      </p:sp>
      <p:sp>
        <p:nvSpPr>
          <p:cNvPr id="3" name="Content Placeholder 2"/>
          <p:cNvSpPr>
            <a:spLocks noGrp="1"/>
          </p:cNvSpPr>
          <p:nvPr>
            <p:ph idx="1"/>
          </p:nvPr>
        </p:nvSpPr>
        <p:spPr>
          <a:xfrm>
            <a:off x="984245" y="1596941"/>
            <a:ext cx="4870455" cy="3889459"/>
          </a:xfrm>
        </p:spPr>
        <p:txBody>
          <a:bodyPr/>
          <a:lstStyle/>
          <a:p>
            <a:r>
              <a:rPr lang="en-US" dirty="0"/>
              <a:t>Incorporate resilience/vulnerability to extreme weather and climate change into TSMO asset management practices </a:t>
            </a:r>
          </a:p>
        </p:txBody>
      </p:sp>
      <p:pic>
        <p:nvPicPr>
          <p:cNvPr id="1026" name="Picture 2" descr="Photo shows a flooded intersection."/>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854700" y="1661480"/>
            <a:ext cx="5747904" cy="38319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73657" y="5500441"/>
            <a:ext cx="2836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sp>
        <p:nvSpPr>
          <p:cNvPr id="5" name="Slide Number Placeholder 4"/>
          <p:cNvSpPr>
            <a:spLocks noGrp="1"/>
          </p:cNvSpPr>
          <p:nvPr>
            <p:ph type="sldNum" sz="quarter" idx="12"/>
          </p:nvPr>
        </p:nvSpPr>
        <p:spPr/>
        <p:txBody>
          <a:bodyPr/>
          <a:lstStyle/>
          <a:p>
            <a:fld id="{37D4CC3B-F538-9046-9995-49EE0C980241}" type="slidenum">
              <a:rPr lang="en-US" smtClean="0"/>
              <a:pPr/>
              <a:t>52</a:t>
            </a:fld>
            <a:endParaRPr lang="en-US" dirty="0"/>
          </a:p>
        </p:txBody>
      </p:sp>
    </p:spTree>
    <p:extLst>
      <p:ext uri="{BB962C8B-B14F-4D97-AF65-F5344CB8AC3E}">
        <p14:creationId xmlns:p14="http://schemas.microsoft.com/office/powerpoint/2010/main" val="1964441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Review </a:t>
            </a:r>
          </a:p>
        </p:txBody>
      </p:sp>
      <p:sp>
        <p:nvSpPr>
          <p:cNvPr id="3" name="Content Placeholder 2"/>
          <p:cNvSpPr>
            <a:spLocks noGrp="1"/>
          </p:cNvSpPr>
          <p:nvPr>
            <p:ph idx="1"/>
          </p:nvPr>
        </p:nvSpPr>
        <p:spPr/>
        <p:txBody>
          <a:bodyPr/>
          <a:lstStyle/>
          <a:p>
            <a:pPr>
              <a:lnSpc>
                <a:spcPct val="100000"/>
              </a:lnSpc>
            </a:pPr>
            <a:r>
              <a:rPr lang="en-US" dirty="0"/>
              <a:t>Raise awareness of TSMO alternatives to capacity projects</a:t>
            </a:r>
          </a:p>
          <a:p>
            <a:pPr lvl="1">
              <a:lnSpc>
                <a:spcPct val="100000"/>
              </a:lnSpc>
            </a:pPr>
            <a:r>
              <a:rPr lang="en-US" dirty="0"/>
              <a:t>TSMO projects typically have high benefit/cost ratios, are relatively quick to implement, and can reduce environmental review needs</a:t>
            </a:r>
          </a:p>
          <a:p>
            <a:pPr>
              <a:lnSpc>
                <a:spcPct val="100000"/>
              </a:lnSpc>
            </a:pPr>
            <a:r>
              <a:rPr lang="en-US" dirty="0"/>
              <a:t>TSMO projects are often considered categorical exclusions in the National Environmental Policy Act (NEPA) review process</a:t>
            </a:r>
          </a:p>
          <a:p>
            <a:pPr>
              <a:lnSpc>
                <a:spcPct val="100000"/>
              </a:lnSpc>
            </a:pPr>
            <a:r>
              <a:rPr lang="en-US" dirty="0"/>
              <a:t>A categorical exclusion shortens review and permits quicker implementation than traditional expansion projects </a:t>
            </a:r>
          </a:p>
          <a:p>
            <a:pPr>
              <a:lnSpc>
                <a:spcPct val="100000"/>
              </a:lnSpc>
            </a:pPr>
            <a:r>
              <a:rPr lang="en-US" dirty="0"/>
              <a:t>Some TSMO strategies may still require an environmental review</a:t>
            </a:r>
          </a:p>
        </p:txBody>
      </p:sp>
      <p:sp>
        <p:nvSpPr>
          <p:cNvPr id="4" name="TextBox 3"/>
          <p:cNvSpPr txBox="1"/>
          <p:nvPr/>
        </p:nvSpPr>
        <p:spPr>
          <a:xfrm>
            <a:off x="4207328" y="5495424"/>
            <a:ext cx="779417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“NEPA Classes of Action,” Environmental Review Toolkit, FHWA, </a:t>
            </a:r>
          </a:p>
          <a:p>
            <a:r>
              <a:rPr lang="en-US" sz="1600" u="sng" dirty="0">
                <a:latin typeface="Arial" panose="020B0604020202020204" pitchFamily="34" charset="0"/>
                <a:cs typeface="Arial" panose="020B0604020202020204" pitchFamily="34" charset="0"/>
                <a:hlinkClick r:id="rId3"/>
              </a:rPr>
              <a:t>https://www.environment.fhwa.dot.gov/nepa/classes_of_action.aspx#ce</a:t>
            </a: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7D4CC3B-F538-9046-9995-49EE0C980241}" type="slidenum">
              <a:rPr lang="en-US" smtClean="0"/>
              <a:pPr/>
              <a:t>53</a:t>
            </a:fld>
            <a:endParaRPr lang="en-US" dirty="0"/>
          </a:p>
        </p:txBody>
      </p:sp>
    </p:spTree>
    <p:extLst>
      <p:ext uri="{BB962C8B-B14F-4D97-AF65-F5344CB8AC3E}">
        <p14:creationId xmlns:p14="http://schemas.microsoft.com/office/powerpoint/2010/main" val="929581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Connecting TSMO and the Natural and Human Environment</a:t>
            </a:r>
          </a:p>
        </p:txBody>
      </p:sp>
      <p:sp>
        <p:nvSpPr>
          <p:cNvPr id="3" name="Slide Number Placeholder 2"/>
          <p:cNvSpPr>
            <a:spLocks noGrp="1"/>
          </p:cNvSpPr>
          <p:nvPr>
            <p:ph type="sldNum" sz="quarter" idx="12"/>
          </p:nvPr>
        </p:nvSpPr>
        <p:spPr/>
        <p:txBody>
          <a:bodyPr/>
          <a:lstStyle/>
          <a:p>
            <a:fld id="{37D4CC3B-F538-9046-9995-49EE0C980241}" type="slidenum">
              <a:rPr lang="en-US" smtClean="0"/>
              <a:pPr/>
              <a:t>54</a:t>
            </a:fld>
            <a:endParaRPr lang="en-US" dirty="0"/>
          </a:p>
        </p:txBody>
      </p:sp>
    </p:spTree>
    <p:extLst>
      <p:ext uri="{BB962C8B-B14F-4D97-AF65-F5344CB8AC3E}">
        <p14:creationId xmlns:p14="http://schemas.microsoft.com/office/powerpoint/2010/main" val="2956434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06401"/>
            <a:ext cx="9607556" cy="782470"/>
          </a:xfrm>
        </p:spPr>
        <p:txBody>
          <a:bodyPr/>
          <a:lstStyle/>
          <a:p>
            <a:r>
              <a:rPr lang="en-US" dirty="0"/>
              <a:t>Natural Hazards Information System: Arizona DOT</a:t>
            </a:r>
          </a:p>
        </p:txBody>
      </p:sp>
      <p:sp>
        <p:nvSpPr>
          <p:cNvPr id="3" name="Content Placeholder 2"/>
          <p:cNvSpPr>
            <a:spLocks noGrp="1"/>
          </p:cNvSpPr>
          <p:nvPr>
            <p:ph idx="1"/>
          </p:nvPr>
        </p:nvSpPr>
        <p:spPr/>
        <p:txBody>
          <a:bodyPr/>
          <a:lstStyle/>
          <a:p>
            <a:r>
              <a:rPr lang="en-US" dirty="0"/>
              <a:t>GIS dashboard to prepare for and respond to fires, mud slides, or other natural hazards</a:t>
            </a:r>
          </a:p>
          <a:p>
            <a:pPr lvl="1"/>
            <a:r>
              <a:rPr lang="en-US" dirty="0"/>
              <a:t>GIS includes layers of road mile posts, forest coverage, hydrology and debris flow, risk modeling from the U.S. Geological Survey, and National Weather Service radar </a:t>
            </a:r>
          </a:p>
          <a:p>
            <a:r>
              <a:rPr lang="en-US" dirty="0"/>
              <a:t>Warns transportation management centers, environmental staff, and TSMO staff of hazardous conditions on the roads</a:t>
            </a:r>
          </a:p>
          <a:p>
            <a:r>
              <a:rPr lang="en-US" dirty="0"/>
              <a:t>Supports better operations decisions to send out crews to prepare or respond to events</a:t>
            </a:r>
          </a:p>
          <a:p>
            <a:r>
              <a:rPr lang="en-US" dirty="0"/>
              <a:t>Provides enhanced information on how natural hazards impact the roadways, travel, and safety</a:t>
            </a:r>
          </a:p>
        </p:txBody>
      </p:sp>
      <p:sp>
        <p:nvSpPr>
          <p:cNvPr id="4" name="Slide Number Placeholder 3"/>
          <p:cNvSpPr>
            <a:spLocks noGrp="1"/>
          </p:cNvSpPr>
          <p:nvPr>
            <p:ph type="sldNum" sz="quarter" idx="12"/>
          </p:nvPr>
        </p:nvSpPr>
        <p:spPr/>
        <p:txBody>
          <a:bodyPr/>
          <a:lstStyle/>
          <a:p>
            <a:fld id="{37D4CC3B-F538-9046-9995-49EE0C980241}" type="slidenum">
              <a:rPr lang="en-US" smtClean="0"/>
              <a:pPr/>
              <a:t>55</a:t>
            </a:fld>
            <a:endParaRPr lang="en-US" dirty="0"/>
          </a:p>
        </p:txBody>
      </p:sp>
    </p:spTree>
    <p:extLst>
      <p:ext uri="{BB962C8B-B14F-4D97-AF65-F5344CB8AC3E}">
        <p14:creationId xmlns:p14="http://schemas.microsoft.com/office/powerpoint/2010/main" val="2583772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Storm Management: Arizona DOT </a:t>
            </a:r>
          </a:p>
        </p:txBody>
      </p:sp>
      <p:sp>
        <p:nvSpPr>
          <p:cNvPr id="3" name="Content Placeholder 2"/>
          <p:cNvSpPr>
            <a:spLocks noGrp="1"/>
          </p:cNvSpPr>
          <p:nvPr>
            <p:ph idx="1"/>
          </p:nvPr>
        </p:nvSpPr>
        <p:spPr>
          <a:xfrm>
            <a:off x="984244" y="1596941"/>
            <a:ext cx="10369555" cy="4012781"/>
          </a:xfrm>
        </p:spPr>
        <p:txBody>
          <a:bodyPr>
            <a:normAutofit lnSpcReduction="10000"/>
          </a:bodyPr>
          <a:lstStyle/>
          <a:p>
            <a:r>
              <a:rPr lang="en-US" dirty="0"/>
              <a:t>Environment and TSMO coordinated to develop a dust storm detection and management system </a:t>
            </a:r>
          </a:p>
          <a:p>
            <a:r>
              <a:rPr lang="en-US" dirty="0"/>
              <a:t>Deployed in 2020 along 10 miles of I-10 between Phoenix and Tucson</a:t>
            </a:r>
          </a:p>
          <a:p>
            <a:r>
              <a:rPr lang="en-US" dirty="0"/>
              <a:t>Includes weather radar system, visibility detectors, variable speed limit signs, closed-circuit cameras, and overhead message boards</a:t>
            </a:r>
          </a:p>
          <a:p>
            <a:r>
              <a:rPr lang="en-US" dirty="0"/>
              <a:t>Rapidly tells drivers to slow down for safety when windblown dust reduces visibility</a:t>
            </a:r>
          </a:p>
          <a:p>
            <a:r>
              <a:rPr lang="en-US" dirty="0"/>
              <a:t>Improves safety and mobility during dust storms </a:t>
            </a:r>
          </a:p>
          <a:p>
            <a:r>
              <a:rPr lang="en-US" dirty="0"/>
              <a:t>Provides information on how dust storms impact roadway conditions and the traveling public</a:t>
            </a:r>
          </a:p>
        </p:txBody>
      </p:sp>
      <p:sp>
        <p:nvSpPr>
          <p:cNvPr id="4" name="TextBox 3"/>
          <p:cNvSpPr txBox="1"/>
          <p:nvPr/>
        </p:nvSpPr>
        <p:spPr>
          <a:xfrm>
            <a:off x="3633694" y="5813759"/>
            <a:ext cx="84694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3"/>
              </a:rPr>
              <a:t>https://azdot.gov/adot-news/first-its-kind-dust-detection-and-warning-system-set-monsoon</a:t>
            </a:r>
            <a:r>
              <a:rPr lang="en-US" sz="1600" dirty="0">
                <a:latin typeface="Arial" panose="020B0604020202020204" pitchFamily="34" charset="0"/>
                <a:cs typeface="Arial" panose="020B0604020202020204" pitchFamily="34" charset="0"/>
              </a:rPr>
              <a:t> </a:t>
            </a:r>
          </a:p>
        </p:txBody>
      </p:sp>
      <p:sp>
        <p:nvSpPr>
          <p:cNvPr id="5" name="Slide Number Placeholder 4"/>
          <p:cNvSpPr>
            <a:spLocks noGrp="1"/>
          </p:cNvSpPr>
          <p:nvPr>
            <p:ph type="sldNum" sz="quarter" idx="12"/>
          </p:nvPr>
        </p:nvSpPr>
        <p:spPr/>
        <p:txBody>
          <a:bodyPr/>
          <a:lstStyle/>
          <a:p>
            <a:fld id="{37D4CC3B-F538-9046-9995-49EE0C980241}" type="slidenum">
              <a:rPr lang="en-US" smtClean="0"/>
              <a:pPr/>
              <a:t>56</a:t>
            </a:fld>
            <a:endParaRPr lang="en-US" dirty="0"/>
          </a:p>
        </p:txBody>
      </p:sp>
    </p:spTree>
    <p:extLst>
      <p:ext uri="{BB962C8B-B14F-4D97-AF65-F5344CB8AC3E}">
        <p14:creationId xmlns:p14="http://schemas.microsoft.com/office/powerpoint/2010/main" val="2131126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lstStyle/>
          <a:p>
            <a:r>
              <a:rPr lang="en-US" dirty="0"/>
              <a:t>Climate Impacts Vulnerability Assessment: Washington State DOT</a:t>
            </a:r>
          </a:p>
        </p:txBody>
      </p:sp>
      <p:sp>
        <p:nvSpPr>
          <p:cNvPr id="3" name="Content Placeholder 2"/>
          <p:cNvSpPr>
            <a:spLocks noGrp="1"/>
          </p:cNvSpPr>
          <p:nvPr>
            <p:ph idx="1"/>
          </p:nvPr>
        </p:nvSpPr>
        <p:spPr>
          <a:xfrm>
            <a:off x="984244" y="1596941"/>
            <a:ext cx="5779163" cy="4278229"/>
          </a:xfrm>
        </p:spPr>
        <p:txBody>
          <a:bodyPr>
            <a:normAutofit/>
          </a:bodyPr>
          <a:lstStyle/>
          <a:p>
            <a:r>
              <a:rPr lang="en-US" sz="2300" dirty="0"/>
              <a:t>Through workshops, Washington State DOT assessed the vulnerability of its assets to climate change</a:t>
            </a:r>
          </a:p>
          <a:p>
            <a:r>
              <a:rPr lang="en-US" sz="2300" dirty="0"/>
              <a:t>Assessment revealed areas (mountains, riversides) where assets were generally vulnerable</a:t>
            </a:r>
          </a:p>
          <a:p>
            <a:r>
              <a:rPr lang="en-US" sz="2300" dirty="0"/>
              <a:t>Found co-benefits of from improvements made for other purposes (e.g., fish passage and storm water retrofits) </a:t>
            </a:r>
          </a:p>
          <a:p>
            <a:r>
              <a:rPr lang="en-US" sz="2300" dirty="0"/>
              <a:t>Established a process that connects climate vulnerability to asset management, planning, and TSMO</a:t>
            </a:r>
          </a:p>
        </p:txBody>
      </p:sp>
      <p:sp>
        <p:nvSpPr>
          <p:cNvPr id="10" name="TextBox 9">
            <a:extLst>
              <a:ext uri="{FF2B5EF4-FFF2-40B4-BE49-F238E27FC236}">
                <a16:creationId xmlns:a16="http://schemas.microsoft.com/office/drawing/2014/main" id="{DF4B3ECD-80C4-4965-AB9F-2AF1EBD12C0A}"/>
              </a:ext>
            </a:extLst>
          </p:cNvPr>
          <p:cNvSpPr txBox="1"/>
          <p:nvPr/>
        </p:nvSpPr>
        <p:spPr>
          <a:xfrm>
            <a:off x="3410227" y="5963687"/>
            <a:ext cx="6571973" cy="646331"/>
          </a:xfrm>
          <a:prstGeom prst="rect">
            <a:avLst/>
          </a:prstGeom>
          <a:noFill/>
        </p:spPr>
        <p:txBody>
          <a:bodyPr wrap="square">
            <a:spAutoFit/>
          </a:bodyPr>
          <a:lstStyle/>
          <a:p>
            <a:r>
              <a:rPr lang="en-US" dirty="0">
                <a:hlinkClick r:id="rId3"/>
              </a:rPr>
              <a:t>https://wsdot.wa.gov/sites/default/files/2021-10/Climate-Impact-AssessmentforFHWA-12-2011.pdf</a:t>
            </a:r>
            <a:r>
              <a:rPr lang="en-US" dirty="0"/>
              <a:t> </a:t>
            </a:r>
          </a:p>
        </p:txBody>
      </p:sp>
      <p:pic>
        <p:nvPicPr>
          <p:cNvPr id="8" name="Picture 7" descr="Photo shows a roadway that was washed away by a body of water.">
            <a:extLst>
              <a:ext uri="{FF2B5EF4-FFF2-40B4-BE49-F238E27FC236}">
                <a16:creationId xmlns:a16="http://schemas.microsoft.com/office/drawing/2014/main" id="{9559BDB6-5576-4E1F-895F-A52DDD0D506D}"/>
              </a:ext>
            </a:extLst>
          </p:cNvPr>
          <p:cNvPicPr>
            <a:picLocks noChangeAspect="1"/>
          </p:cNvPicPr>
          <p:nvPr/>
        </p:nvPicPr>
        <p:blipFill>
          <a:blip r:embed="rId4"/>
          <a:stretch>
            <a:fillRect/>
          </a:stretch>
        </p:blipFill>
        <p:spPr>
          <a:xfrm>
            <a:off x="7021627" y="1675473"/>
            <a:ext cx="4721941" cy="3557365"/>
          </a:xfrm>
          <a:prstGeom prst="rect">
            <a:avLst/>
          </a:prstGeom>
        </p:spPr>
      </p:pic>
      <p:sp>
        <p:nvSpPr>
          <p:cNvPr id="9" name="TextBox 8"/>
          <p:cNvSpPr txBox="1"/>
          <p:nvPr/>
        </p:nvSpPr>
        <p:spPr>
          <a:xfrm>
            <a:off x="7021627" y="5286763"/>
            <a:ext cx="2836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Washington State DOT</a:t>
            </a:r>
          </a:p>
        </p:txBody>
      </p:sp>
      <p:sp>
        <p:nvSpPr>
          <p:cNvPr id="5" name="Slide Number Placeholder 4"/>
          <p:cNvSpPr>
            <a:spLocks noGrp="1"/>
          </p:cNvSpPr>
          <p:nvPr>
            <p:ph type="sldNum" sz="quarter" idx="12"/>
          </p:nvPr>
        </p:nvSpPr>
        <p:spPr/>
        <p:txBody>
          <a:bodyPr/>
          <a:lstStyle/>
          <a:p>
            <a:fld id="{37D4CC3B-F538-9046-9995-49EE0C980241}" type="slidenum">
              <a:rPr lang="en-US" smtClean="0"/>
              <a:pPr/>
              <a:t>57</a:t>
            </a:fld>
            <a:endParaRPr lang="en-US" dirty="0"/>
          </a:p>
        </p:txBody>
      </p:sp>
    </p:spTree>
    <p:extLst>
      <p:ext uri="{BB962C8B-B14F-4D97-AF65-F5344CB8AC3E}">
        <p14:creationId xmlns:p14="http://schemas.microsoft.com/office/powerpoint/2010/main" val="4236935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84244" y="702561"/>
            <a:ext cx="8997956" cy="504096"/>
          </a:xfrm>
        </p:spPr>
        <p:txBody>
          <a:bodyPr/>
          <a:lstStyle/>
          <a:p>
            <a:r>
              <a:rPr lang="en-US" dirty="0"/>
              <a:t>Climate Impacts Vulnerability Assessment</a:t>
            </a:r>
          </a:p>
        </p:txBody>
      </p:sp>
      <p:sp>
        <p:nvSpPr>
          <p:cNvPr id="3" name="Content Placeholder 2"/>
          <p:cNvSpPr>
            <a:spLocks noGrp="1"/>
          </p:cNvSpPr>
          <p:nvPr>
            <p:ph idx="1"/>
          </p:nvPr>
        </p:nvSpPr>
        <p:spPr>
          <a:xfrm>
            <a:off x="1064302" y="1737948"/>
            <a:ext cx="9953831" cy="1380434"/>
          </a:xfrm>
        </p:spPr>
        <p:txBody>
          <a:bodyPr>
            <a:normAutofit/>
          </a:bodyPr>
          <a:lstStyle/>
          <a:p>
            <a:pPr marL="0" indent="0">
              <a:buNone/>
            </a:pPr>
            <a:r>
              <a:rPr lang="en-US" dirty="0"/>
              <a:t>FHWA’s </a:t>
            </a:r>
            <a:r>
              <a:rPr lang="en-US" i="1" dirty="0"/>
              <a:t>Climate Change Adaptation Guide for Transportation Systems Management, Operations, and Maintenance </a:t>
            </a:r>
            <a:r>
              <a:rPr lang="en-US" dirty="0"/>
              <a:t>provides a framework and matrix to help agencies quickly assess their vulnerabilities and risks</a:t>
            </a:r>
          </a:p>
        </p:txBody>
      </p:sp>
      <p:pic>
        <p:nvPicPr>
          <p:cNvPr id="8" name="Picture 7">
            <a:extLst>
              <a:ext uri="{FF2B5EF4-FFF2-40B4-BE49-F238E27FC236}">
                <a16:creationId xmlns:a16="http://schemas.microsoft.com/office/drawing/2014/main" id="{3030EEF3-9EEB-68ED-8C1A-D5AA016D05D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96622" y="3107109"/>
            <a:ext cx="399524" cy="399524"/>
          </a:xfrm>
          <a:prstGeom prst="rect">
            <a:avLst/>
          </a:prstGeom>
        </p:spPr>
      </p:pic>
      <p:sp>
        <p:nvSpPr>
          <p:cNvPr id="2" name="TextBox 1">
            <a:extLst>
              <a:ext uri="{FF2B5EF4-FFF2-40B4-BE49-F238E27FC236}">
                <a16:creationId xmlns:a16="http://schemas.microsoft.com/office/drawing/2014/main" id="{BCBD2CAC-AB2E-7610-DADF-6CF97666EF5E}"/>
              </a:ext>
            </a:extLst>
          </p:cNvPr>
          <p:cNvSpPr txBox="1"/>
          <p:nvPr/>
        </p:nvSpPr>
        <p:spPr>
          <a:xfrm>
            <a:off x="1196622" y="3107109"/>
            <a:ext cx="7758492" cy="2662267"/>
          </a:xfrm>
          <a:prstGeom prst="rect">
            <a:avLst/>
          </a:prstGeom>
          <a:solidFill>
            <a:srgbClr val="EEF7F8"/>
          </a:solidFill>
          <a:ln w="12700">
            <a:solidFill>
              <a:srgbClr val="45A5CB"/>
            </a:solidFill>
          </a:ln>
        </p:spPr>
        <p:txBody>
          <a:bodyPr wrap="square" rtlCol="0">
            <a:spAutoFit/>
          </a:bodyPr>
          <a:lstStyle/>
          <a:p>
            <a:pPr>
              <a:spcAft>
                <a:spcPts val="600"/>
              </a:spcAft>
            </a:pPr>
            <a:r>
              <a:rPr lang="en-US" b="1" dirty="0">
                <a:latin typeface="Times New Roman" panose="02020603050405020304" pitchFamily="18" charset="0"/>
                <a:cs typeface="Times New Roman" panose="02020603050405020304" pitchFamily="18" charset="0"/>
              </a:rPr>
              <a:t>      Getting Started: Desktop Vulnerability/Risk Assessment Checklist</a:t>
            </a:r>
          </a:p>
          <a:p>
            <a:pPr marL="285750" indent="-285750">
              <a:buClr>
                <a:srgbClr val="45A5CB"/>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Determine desired outcome of vulnerability/risk assessment – vulnerability vs. risk, qualitative vs. quantitative.</a:t>
            </a:r>
          </a:p>
          <a:p>
            <a:pPr marL="285750" indent="-285750">
              <a:buClr>
                <a:srgbClr val="45A5CB"/>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Identify “wish list” of projected climate data (based on what climate impacts are relevant).</a:t>
            </a:r>
          </a:p>
          <a:p>
            <a:pPr marL="285750" indent="-285750">
              <a:buClr>
                <a:srgbClr val="45A5CB"/>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Collect historical climate data for those variables/event types.</a:t>
            </a:r>
          </a:p>
          <a:p>
            <a:pPr marL="742950" lvl="1" indent="-285750">
              <a:buClr>
                <a:schemeClr val="tx1"/>
              </a:buCl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Possible sources include Road Weather Information Systems (RWIS), National Weather Service, agency weather data providers.</a:t>
            </a:r>
          </a:p>
          <a:p>
            <a:pPr marL="285750" indent="-285750">
              <a:buClr>
                <a:srgbClr val="45A5CB"/>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Collect data on projected changes in those variables/event types.</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See Federal Highway Administration (FHWA) Virtual Framework for data sources.</a:t>
            </a:r>
          </a:p>
        </p:txBody>
      </p:sp>
      <p:pic>
        <p:nvPicPr>
          <p:cNvPr id="12" name="Picture 11" descr="Cover of FHWA's Climate Change Adaption Guide for Transportation Systems Management, Operations, and Maintenance report. "/>
          <p:cNvPicPr>
            <a:picLocks noChangeAspect="1"/>
          </p:cNvPicPr>
          <p:nvPr/>
        </p:nvPicPr>
        <p:blipFill>
          <a:blip r:embed="rId5"/>
          <a:stretch>
            <a:fillRect/>
          </a:stretch>
        </p:blipFill>
        <p:spPr>
          <a:xfrm>
            <a:off x="9085162" y="2881207"/>
            <a:ext cx="2373007" cy="3057529"/>
          </a:xfrm>
          <a:prstGeom prst="rect">
            <a:avLst/>
          </a:prstGeom>
        </p:spPr>
      </p:pic>
      <p:sp>
        <p:nvSpPr>
          <p:cNvPr id="13" name="TextBox 12"/>
          <p:cNvSpPr txBox="1"/>
          <p:nvPr/>
        </p:nvSpPr>
        <p:spPr>
          <a:xfrm>
            <a:off x="9085162" y="5998611"/>
            <a:ext cx="237300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FHWA</a:t>
            </a:r>
          </a:p>
        </p:txBody>
      </p:sp>
      <p:sp>
        <p:nvSpPr>
          <p:cNvPr id="5" name="Slide Number Placeholder 4"/>
          <p:cNvSpPr>
            <a:spLocks noGrp="1"/>
          </p:cNvSpPr>
          <p:nvPr>
            <p:ph type="sldNum" sz="quarter" idx="12"/>
          </p:nvPr>
        </p:nvSpPr>
        <p:spPr/>
        <p:txBody>
          <a:bodyPr/>
          <a:lstStyle/>
          <a:p>
            <a:fld id="{37D4CC3B-F538-9046-9995-49EE0C980241}" type="slidenum">
              <a:rPr lang="en-US" smtClean="0"/>
              <a:pPr/>
              <a:t>58</a:t>
            </a:fld>
            <a:endParaRPr lang="en-US" dirty="0"/>
          </a:p>
        </p:txBody>
      </p:sp>
    </p:spTree>
    <p:extLst>
      <p:ext uri="{BB962C8B-B14F-4D97-AF65-F5344CB8AC3E}">
        <p14:creationId xmlns:p14="http://schemas.microsoft.com/office/powerpoint/2010/main" val="2736309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6185"/>
            <a:ext cx="9366256" cy="643786"/>
          </a:xfrm>
        </p:spPr>
        <p:txBody>
          <a:bodyPr/>
          <a:lstStyle/>
          <a:p>
            <a:r>
              <a:rPr lang="en-US" dirty="0"/>
              <a:t>Road Weather Management Solutions: West Des Moines, Iowa</a:t>
            </a:r>
          </a:p>
        </p:txBody>
      </p:sp>
      <p:sp>
        <p:nvSpPr>
          <p:cNvPr id="3" name="Content Placeholder 2"/>
          <p:cNvSpPr>
            <a:spLocks noGrp="1"/>
          </p:cNvSpPr>
          <p:nvPr>
            <p:ph idx="1"/>
          </p:nvPr>
        </p:nvSpPr>
        <p:spPr>
          <a:xfrm>
            <a:off x="984245" y="1596940"/>
            <a:ext cx="7423156" cy="4640573"/>
          </a:xfrm>
        </p:spPr>
        <p:txBody>
          <a:bodyPr>
            <a:normAutofit/>
          </a:bodyPr>
          <a:lstStyle/>
          <a:p>
            <a:r>
              <a:rPr lang="en-US" dirty="0"/>
              <a:t>Leveraged multiple technologies to enhance winter maintenance:</a:t>
            </a:r>
          </a:p>
          <a:p>
            <a:pPr lvl="1"/>
            <a:r>
              <a:rPr lang="en-US" dirty="0"/>
              <a:t>Road weather information systems, infrared sensors for pavement friction determination, automatic vehicle location, mobile sensors on plows and other vehicles, software for snowplow route optimization, maintenance decision support system</a:t>
            </a:r>
          </a:p>
          <a:p>
            <a:r>
              <a:rPr lang="en-US" dirty="0"/>
              <a:t>Environmental benefits include reduced chloride application by 30 percent and fuel consumption from route optimization</a:t>
            </a:r>
          </a:p>
          <a:p>
            <a:r>
              <a:rPr lang="en-US" dirty="0"/>
              <a:t>Roads were cleared more efficiently</a:t>
            </a:r>
          </a:p>
        </p:txBody>
      </p:sp>
      <p:pic>
        <p:nvPicPr>
          <p:cNvPr id="13" name="Picture 12" descr="Photo shows a stoplight at an intersection in the snow.">
            <a:extLst>
              <a:ext uri="{FF2B5EF4-FFF2-40B4-BE49-F238E27FC236}">
                <a16:creationId xmlns:a16="http://schemas.microsoft.com/office/drawing/2014/main" id="{A8E98880-0C61-45C9-ADDD-AF0F6F821039}"/>
              </a:ext>
            </a:extLst>
          </p:cNvPr>
          <p:cNvPicPr/>
          <p:nvPr/>
        </p:nvPicPr>
        <p:blipFill>
          <a:blip r:embed="rId3"/>
          <a:stretch>
            <a:fillRect/>
          </a:stretch>
        </p:blipFill>
        <p:spPr>
          <a:xfrm>
            <a:off x="8611875" y="1820010"/>
            <a:ext cx="2595880" cy="3688079"/>
          </a:xfrm>
          <a:prstGeom prst="rect">
            <a:avLst/>
          </a:prstGeom>
          <a:ln>
            <a:noFill/>
          </a:ln>
          <a:effectLst/>
        </p:spPr>
      </p:pic>
      <p:sp>
        <p:nvSpPr>
          <p:cNvPr id="6" name="TextBox 5">
            <a:extLst>
              <a:ext uri="{FF2B5EF4-FFF2-40B4-BE49-F238E27FC236}">
                <a16:creationId xmlns:a16="http://schemas.microsoft.com/office/drawing/2014/main" id="{C8A8F4FD-71CD-56EE-E9C5-B6F1D91FE21D}"/>
              </a:ext>
            </a:extLst>
          </p:cNvPr>
          <p:cNvSpPr txBox="1"/>
          <p:nvPr/>
        </p:nvSpPr>
        <p:spPr>
          <a:xfrm>
            <a:off x="8535400" y="5480740"/>
            <a:ext cx="2818400" cy="261610"/>
          </a:xfrm>
          <a:prstGeom prst="rect">
            <a:avLst/>
          </a:prstGeom>
          <a:noFill/>
        </p:spPr>
        <p:txBody>
          <a:bodyPr wrap="none" rtlCol="0">
            <a:spAutoFit/>
          </a:bodyPr>
          <a:lstStyle/>
          <a:p>
            <a:r>
              <a:rPr lang="fr-FR" sz="1100" dirty="0">
                <a:solidFill>
                  <a:srgbClr val="000000"/>
                </a:solidFill>
                <a:latin typeface="Arial" panose="020B0604020202020204" pitchFamily="34" charset="0"/>
                <a:cs typeface="Arial" panose="020B0604020202020204" pitchFamily="34" charset="0"/>
              </a:rPr>
              <a:t>Source: West Des Moines Public Services</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7D4CC3B-F538-9046-9995-49EE0C980241}" type="slidenum">
              <a:rPr lang="en-US" smtClean="0"/>
              <a:pPr/>
              <a:t>59</a:t>
            </a:fld>
            <a:endParaRPr lang="en-US" dirty="0"/>
          </a:p>
        </p:txBody>
      </p:sp>
    </p:spTree>
    <p:extLst>
      <p:ext uri="{BB962C8B-B14F-4D97-AF65-F5344CB8AC3E}">
        <p14:creationId xmlns:p14="http://schemas.microsoft.com/office/powerpoint/2010/main" val="241728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TSMO Strategies </a:t>
            </a:r>
            <a:r>
              <a:rPr kumimoji="0" lang="en-US" sz="800" b="1" i="0" u="none" strike="noStrike" kern="1200" cap="none" spc="0" normalizeH="0" baseline="0" noProof="0" dirty="0">
                <a:ln>
                  <a:noFill/>
                </a:ln>
                <a:solidFill>
                  <a:srgbClr val="E5F4DD"/>
                </a:solidFill>
                <a:effectLst/>
                <a:uLnTx/>
                <a:uFillTx/>
                <a:latin typeface="Arial" panose="020B0604020202020204" pitchFamily="34" charset="0"/>
                <a:cs typeface="Arial" panose="020B0604020202020204" pitchFamily="34" charset="0"/>
              </a:rPr>
              <a:t>(ES)</a:t>
            </a:r>
            <a:endParaRPr lang="en-US" dirty="0"/>
          </a:p>
        </p:txBody>
      </p:sp>
      <p:pic>
        <p:nvPicPr>
          <p:cNvPr id="3" name="Picture 2" descr="Examples of TSMO strategies include freeway management, arterial management, integrated corridor management, travel demand management, traveler information, freight management, work zone management, traffic incident and emergency management, road weather management, planned special event management, public transportation &amp; ridesharing management, and parking management.">
            <a:extLst>
              <a:ext uri="{FF2B5EF4-FFF2-40B4-BE49-F238E27FC236}">
                <a16:creationId xmlns:a16="http://schemas.microsoft.com/office/drawing/2014/main" id="{D772C37B-A0F1-DF71-D3DF-E6BB36EC3F5C}"/>
              </a:ext>
            </a:extLst>
          </p:cNvPr>
          <p:cNvPicPr>
            <a:picLocks noChangeAspect="1"/>
          </p:cNvPicPr>
          <p:nvPr/>
        </p:nvPicPr>
        <p:blipFill>
          <a:blip r:embed="rId3"/>
          <a:stretch>
            <a:fillRect/>
          </a:stretch>
        </p:blipFill>
        <p:spPr>
          <a:xfrm>
            <a:off x="1079300" y="1857578"/>
            <a:ext cx="10467739" cy="4102964"/>
          </a:xfrm>
          <a:prstGeom prst="rect">
            <a:avLst/>
          </a:prstGeom>
        </p:spPr>
      </p:pic>
      <p:sp>
        <p:nvSpPr>
          <p:cNvPr id="6" name="Slide Number Placeholder 5"/>
          <p:cNvSpPr>
            <a:spLocks noGrp="1"/>
          </p:cNvSpPr>
          <p:nvPr>
            <p:ph type="sldNum" sz="quarter" idx="12"/>
          </p:nvPr>
        </p:nvSpPr>
        <p:spPr/>
        <p:txBody>
          <a:bodyPr/>
          <a:lstStyle/>
          <a:p>
            <a:fld id="{8963073B-250E-43D2-AB62-2D61C2B5B286}" type="slidenum">
              <a:rPr lang="en-US" smtClean="0"/>
              <a:pPr/>
              <a:t>6</a:t>
            </a:fld>
            <a:endParaRPr lang="en-US" dirty="0"/>
          </a:p>
        </p:txBody>
      </p:sp>
    </p:spTree>
    <p:extLst>
      <p:ext uri="{BB962C8B-B14F-4D97-AF65-F5344CB8AC3E}">
        <p14:creationId xmlns:p14="http://schemas.microsoft.com/office/powerpoint/2010/main" val="4200624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702561"/>
            <a:ext cx="10102856" cy="504096"/>
          </a:xfrm>
        </p:spPr>
        <p:txBody>
          <a:bodyPr/>
          <a:lstStyle/>
          <a:p>
            <a:r>
              <a:rPr lang="en-US" dirty="0"/>
              <a:t>E-Scooter Operations: Santa Monica, California</a:t>
            </a:r>
          </a:p>
        </p:txBody>
      </p:sp>
      <p:sp>
        <p:nvSpPr>
          <p:cNvPr id="3" name="Content Placeholder 2"/>
          <p:cNvSpPr>
            <a:spLocks noGrp="1"/>
          </p:cNvSpPr>
          <p:nvPr>
            <p:ph idx="1"/>
          </p:nvPr>
        </p:nvSpPr>
        <p:spPr>
          <a:xfrm>
            <a:off x="984245" y="1596941"/>
            <a:ext cx="7128125" cy="4253675"/>
          </a:xfrm>
        </p:spPr>
        <p:txBody>
          <a:bodyPr>
            <a:noAutofit/>
          </a:bodyPr>
          <a:lstStyle/>
          <a:p>
            <a:r>
              <a:rPr lang="en-US" sz="2300" dirty="0"/>
              <a:t>Arrival of unsanctioned e-scooters in 2018 created safety and mobility issues in Santa Monica’s multimodal system</a:t>
            </a:r>
          </a:p>
          <a:p>
            <a:r>
              <a:rPr lang="en-US" sz="2300" dirty="0"/>
              <a:t>Santa Monica launched a shared mobility services pilot</a:t>
            </a:r>
          </a:p>
          <a:p>
            <a:r>
              <a:rPr lang="en-US" sz="2300" dirty="0"/>
              <a:t>Survey revealed e-scooter users decreased their car trips by 50 percent and increased walking or transit trips by 18 percent and 16 percent</a:t>
            </a:r>
          </a:p>
          <a:p>
            <a:r>
              <a:rPr lang="en-US" sz="2300" dirty="0"/>
              <a:t>City worked to address safety challenges associated with e-scooters</a:t>
            </a:r>
          </a:p>
          <a:p>
            <a:r>
              <a:rPr lang="en-US" sz="2300" dirty="0"/>
              <a:t>Leverages the full transportation system by diversifying modes </a:t>
            </a:r>
          </a:p>
        </p:txBody>
      </p:sp>
      <p:sp>
        <p:nvSpPr>
          <p:cNvPr id="4" name="TextBox 3"/>
          <p:cNvSpPr txBox="1"/>
          <p:nvPr/>
        </p:nvSpPr>
        <p:spPr>
          <a:xfrm>
            <a:off x="3737708" y="5850616"/>
            <a:ext cx="624449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3"/>
              </a:rPr>
              <a:t>https://www.fhwa.dot.gov/livability/case_studies/santa_monica/</a:t>
            </a:r>
            <a:r>
              <a:rPr lang="en-US" sz="1600" dirty="0">
                <a:latin typeface="Arial" panose="020B0604020202020204" pitchFamily="34" charset="0"/>
                <a:cs typeface="Arial" panose="020B0604020202020204" pitchFamily="34" charset="0"/>
              </a:rPr>
              <a:t> </a:t>
            </a:r>
          </a:p>
        </p:txBody>
      </p:sp>
      <p:grpSp>
        <p:nvGrpSpPr>
          <p:cNvPr id="9" name="Group 8" descr="Photo of a woman on an e-scooter looking to cross a street in an urban area. Copyright Getty Images. "/>
          <p:cNvGrpSpPr/>
          <p:nvPr/>
        </p:nvGrpSpPr>
        <p:grpSpPr>
          <a:xfrm>
            <a:off x="8063039" y="1672575"/>
            <a:ext cx="3811761" cy="2860951"/>
            <a:chOff x="8296509" y="1825355"/>
            <a:chExt cx="3478148" cy="2493444"/>
          </a:xfrm>
        </p:grpSpPr>
        <p:pic>
          <p:nvPicPr>
            <p:cNvPr id="5122" name="Picture 2" descr="Photo shows a person looking to cross the road with an e-scoote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341528" y="1825355"/>
              <a:ext cx="3433129" cy="22887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96509" y="4072578"/>
              <a:ext cx="2836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grpSp>
      <p:sp>
        <p:nvSpPr>
          <p:cNvPr id="5" name="Slide Number Placeholder 4"/>
          <p:cNvSpPr>
            <a:spLocks noGrp="1"/>
          </p:cNvSpPr>
          <p:nvPr>
            <p:ph type="sldNum" sz="quarter" idx="12"/>
          </p:nvPr>
        </p:nvSpPr>
        <p:spPr/>
        <p:txBody>
          <a:bodyPr/>
          <a:lstStyle/>
          <a:p>
            <a:fld id="{37D4CC3B-F538-9046-9995-49EE0C980241}" type="slidenum">
              <a:rPr lang="en-US" smtClean="0"/>
              <a:pPr/>
              <a:t>60</a:t>
            </a:fld>
            <a:endParaRPr lang="en-US" dirty="0"/>
          </a:p>
        </p:txBody>
      </p:sp>
    </p:spTree>
    <p:extLst>
      <p:ext uri="{BB962C8B-B14F-4D97-AF65-F5344CB8AC3E}">
        <p14:creationId xmlns:p14="http://schemas.microsoft.com/office/powerpoint/2010/main" val="2412219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38401"/>
            <a:ext cx="8997956" cy="972710"/>
          </a:xfrm>
        </p:spPr>
        <p:txBody>
          <a:bodyPr/>
          <a:lstStyle/>
          <a:p>
            <a:r>
              <a:rPr lang="en-US" dirty="0"/>
              <a:t>Climate Office and TSMO Program Coordination: Oregon DOT </a:t>
            </a:r>
          </a:p>
        </p:txBody>
      </p:sp>
      <p:sp>
        <p:nvSpPr>
          <p:cNvPr id="3" name="Content Placeholder 2"/>
          <p:cNvSpPr>
            <a:spLocks noGrp="1"/>
          </p:cNvSpPr>
          <p:nvPr>
            <p:ph idx="1"/>
          </p:nvPr>
        </p:nvSpPr>
        <p:spPr>
          <a:xfrm>
            <a:off x="984245" y="1596940"/>
            <a:ext cx="8718555" cy="4645816"/>
          </a:xfrm>
        </p:spPr>
        <p:txBody>
          <a:bodyPr>
            <a:normAutofit/>
          </a:bodyPr>
          <a:lstStyle/>
          <a:p>
            <a:r>
              <a:rPr lang="en-US" sz="2300" dirty="0"/>
              <a:t>Created a Climate Office in 2020 to focus on greenhouse gas reduction and climate change adaptation</a:t>
            </a:r>
          </a:p>
          <a:p>
            <a:r>
              <a:rPr lang="en-US" sz="2300" dirty="0"/>
              <a:t>Developing a plan to identify actions for reducing greenhouse gases </a:t>
            </a:r>
          </a:p>
          <a:p>
            <a:r>
              <a:rPr lang="en-US" sz="2300" dirty="0"/>
              <a:t>Oregon DOT’s TSMO program is coordinating with the Climate Office on actions related to </a:t>
            </a:r>
            <a:r>
              <a:rPr lang="en-US" dirty="0"/>
              <a:t>transportation</a:t>
            </a:r>
            <a:r>
              <a:rPr lang="en-US" sz="2300" dirty="0"/>
              <a:t> systems operations </a:t>
            </a:r>
          </a:p>
          <a:p>
            <a:r>
              <a:rPr lang="en-US" sz="2300" dirty="0"/>
              <a:t>Statewide Transportation Strategy for reducing greenhouse gases includes “Operations and Technology” as a key strategy (e.g., advanced signal timing, ramp metering, incident management, real-time traveler information) </a:t>
            </a:r>
          </a:p>
        </p:txBody>
      </p:sp>
      <p:pic>
        <p:nvPicPr>
          <p:cNvPr id="6150" name="Picture 6" descr="State of Oregon."/>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982200" y="1596940"/>
            <a:ext cx="1806659" cy="1806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32875" y="3455202"/>
            <a:ext cx="190530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61</a:t>
            </a:fld>
            <a:endParaRPr lang="en-US" dirty="0"/>
          </a:p>
        </p:txBody>
      </p:sp>
    </p:spTree>
    <p:extLst>
      <p:ext uri="{BB962C8B-B14F-4D97-AF65-F5344CB8AC3E}">
        <p14:creationId xmlns:p14="http://schemas.microsoft.com/office/powerpoint/2010/main" val="2678517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44500"/>
            <a:ext cx="8997956" cy="762157"/>
          </a:xfrm>
        </p:spPr>
        <p:txBody>
          <a:bodyPr/>
          <a:lstStyle/>
          <a:p>
            <a:r>
              <a:rPr lang="en-US" dirty="0"/>
              <a:t>Multiple Connections between TSMO and Environment: New Jersey DOT</a:t>
            </a:r>
          </a:p>
        </p:txBody>
      </p:sp>
      <p:sp>
        <p:nvSpPr>
          <p:cNvPr id="3" name="Content Placeholder 2"/>
          <p:cNvSpPr>
            <a:spLocks noGrp="1"/>
          </p:cNvSpPr>
          <p:nvPr>
            <p:ph idx="1"/>
          </p:nvPr>
        </p:nvSpPr>
        <p:spPr>
          <a:xfrm>
            <a:off x="984245" y="1596941"/>
            <a:ext cx="8401056" cy="4351338"/>
          </a:xfrm>
        </p:spPr>
        <p:txBody>
          <a:bodyPr>
            <a:normAutofit/>
          </a:bodyPr>
          <a:lstStyle/>
          <a:p>
            <a:pPr>
              <a:spcBef>
                <a:spcPts val="1800"/>
              </a:spcBef>
            </a:pPr>
            <a:r>
              <a:rPr lang="en-US" dirty="0"/>
              <a:t>As part of Transportation Asset Management Plan process, the Division of Environmental Resources and TSMO program identify areas where recurring, weather-related repairs are needed (e.g., flooding) to prevent road closures</a:t>
            </a:r>
          </a:p>
          <a:p>
            <a:pPr>
              <a:spcBef>
                <a:spcPts val="1800"/>
              </a:spcBef>
            </a:pPr>
            <a:r>
              <a:rPr lang="en-US" dirty="0"/>
              <a:t>Developed a Resiliency Working Group with Environment, TSMO, another DOT units to map New Jersey DOT’s path to resilience </a:t>
            </a:r>
          </a:p>
          <a:p>
            <a:pPr>
              <a:spcBef>
                <a:spcPts val="1800"/>
              </a:spcBef>
            </a:pPr>
            <a:r>
              <a:rPr lang="en-US" dirty="0"/>
              <a:t>Project scoping process combines input from Environment, TSMO, and other disciplines for each project </a:t>
            </a:r>
          </a:p>
        </p:txBody>
      </p:sp>
      <p:pic>
        <p:nvPicPr>
          <p:cNvPr id="7170" name="Picture 2" descr="State of New Jersey."/>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493810" y="1591762"/>
            <a:ext cx="2091238" cy="2091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67455" y="3756896"/>
            <a:ext cx="170441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62</a:t>
            </a:fld>
            <a:endParaRPr lang="en-US" dirty="0"/>
          </a:p>
        </p:txBody>
      </p:sp>
    </p:spTree>
    <p:extLst>
      <p:ext uri="{BB962C8B-B14F-4D97-AF65-F5344CB8AC3E}">
        <p14:creationId xmlns:p14="http://schemas.microsoft.com/office/powerpoint/2010/main" val="11734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FHWA’s INVEST</a:t>
            </a:r>
          </a:p>
        </p:txBody>
      </p:sp>
      <p:sp>
        <p:nvSpPr>
          <p:cNvPr id="3" name="Content Placeholder 2"/>
          <p:cNvSpPr>
            <a:spLocks noGrp="1"/>
          </p:cNvSpPr>
          <p:nvPr>
            <p:ph idx="1"/>
          </p:nvPr>
        </p:nvSpPr>
        <p:spPr>
          <a:xfrm>
            <a:off x="984245" y="1912064"/>
            <a:ext cx="9592315" cy="3432259"/>
          </a:xfrm>
        </p:spPr>
        <p:txBody>
          <a:bodyPr/>
          <a:lstStyle/>
          <a:p>
            <a:pPr>
              <a:lnSpc>
                <a:spcPct val="100000"/>
              </a:lnSpc>
              <a:spcBef>
                <a:spcPts val="1200"/>
              </a:spcBef>
            </a:pPr>
            <a:r>
              <a:rPr lang="en-US" dirty="0"/>
              <a:t>INVEST is a web-based self-evaluation tool </a:t>
            </a:r>
          </a:p>
          <a:p>
            <a:pPr>
              <a:lnSpc>
                <a:spcPct val="100000"/>
              </a:lnSpc>
              <a:spcBef>
                <a:spcPts val="1200"/>
              </a:spcBef>
            </a:pPr>
            <a:r>
              <a:rPr lang="en-US" dirty="0"/>
              <a:t>Designed to help agencies assess and advance projects that are environmentally, economically, and socially sustainable</a:t>
            </a:r>
          </a:p>
          <a:p>
            <a:pPr>
              <a:lnSpc>
                <a:spcPct val="100000"/>
              </a:lnSpc>
              <a:spcBef>
                <a:spcPts val="1200"/>
              </a:spcBef>
            </a:pPr>
            <a:r>
              <a:rPr lang="en-US" dirty="0"/>
              <a:t>TSMO projects can be assessed through the operations and maintenance (OM) module </a:t>
            </a:r>
          </a:p>
          <a:p>
            <a:pPr>
              <a:lnSpc>
                <a:spcPct val="100000"/>
              </a:lnSpc>
              <a:spcBef>
                <a:spcPts val="1200"/>
              </a:spcBef>
            </a:pPr>
            <a:r>
              <a:rPr lang="en-US" dirty="0"/>
              <a:t>Many agencies have used the INVEST OM module to evaluate and improve environmental sustainability through TSMO</a:t>
            </a:r>
          </a:p>
        </p:txBody>
      </p:sp>
      <p:sp>
        <p:nvSpPr>
          <p:cNvPr id="4" name="TextBox 3"/>
          <p:cNvSpPr txBox="1"/>
          <p:nvPr/>
        </p:nvSpPr>
        <p:spPr>
          <a:xfrm>
            <a:off x="8034118" y="5408118"/>
            <a:ext cx="389616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3"/>
              </a:rPr>
              <a:t>https://www.sustainablehighways.org </a:t>
            </a:r>
            <a:endParaRPr lang="en-US" sz="1600" dirty="0">
              <a:latin typeface="Arial" panose="020B0604020202020204" pitchFamily="34" charset="0"/>
              <a:cs typeface="Arial" panose="020B0604020202020204" pitchFamily="34" charset="0"/>
            </a:endParaRPr>
          </a:p>
        </p:txBody>
      </p:sp>
      <p:pic>
        <p:nvPicPr>
          <p:cNvPr id="1026" name="Picture 2" descr="INVEST  logo - Economic, Social, Environmental."/>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61391"/>
          <a:stretch/>
        </p:blipFill>
        <p:spPr bwMode="auto">
          <a:xfrm>
            <a:off x="9458593" y="1631076"/>
            <a:ext cx="2235933" cy="5619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7D4CC3B-F538-9046-9995-49EE0C980241}" type="slidenum">
              <a:rPr lang="en-US" smtClean="0"/>
              <a:pPr/>
              <a:t>63</a:t>
            </a:fld>
            <a:endParaRPr lang="en-US" dirty="0"/>
          </a:p>
        </p:txBody>
      </p:sp>
    </p:spTree>
    <p:extLst>
      <p:ext uri="{BB962C8B-B14F-4D97-AF65-F5344CB8AC3E}">
        <p14:creationId xmlns:p14="http://schemas.microsoft.com/office/powerpoint/2010/main" val="4039809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 Case Study: Utah DOT</a:t>
            </a:r>
          </a:p>
        </p:txBody>
      </p:sp>
      <p:sp>
        <p:nvSpPr>
          <p:cNvPr id="3" name="Content Placeholder 2"/>
          <p:cNvSpPr>
            <a:spLocks noGrp="1"/>
          </p:cNvSpPr>
          <p:nvPr>
            <p:ph idx="1"/>
          </p:nvPr>
        </p:nvSpPr>
        <p:spPr/>
        <p:txBody>
          <a:bodyPr/>
          <a:lstStyle/>
          <a:p>
            <a:r>
              <a:rPr lang="en-US" dirty="0"/>
              <a:t>Used the INVEST OM module to evaluate sustainability of OM programs </a:t>
            </a:r>
          </a:p>
          <a:p>
            <a:r>
              <a:rPr lang="en-US" dirty="0"/>
              <a:t>Produced specific actions for advancing sustainability though OM and for integrating sustainability into daily culture:</a:t>
            </a:r>
          </a:p>
          <a:p>
            <a:pPr lvl="1"/>
            <a:r>
              <a:rPr lang="en-US" dirty="0"/>
              <a:t>Produce proactive bridge management system, improve traffic signal operations, and incorporate LIDAR data into pavement management system</a:t>
            </a:r>
          </a:p>
          <a:p>
            <a:r>
              <a:rPr lang="en-US" dirty="0"/>
              <a:t>After implementing recommendations, Utah DOT has seen improved air quality, safety, economic benefits, and pavement service life, as well as reduced fuel usage, and crashes</a:t>
            </a:r>
          </a:p>
        </p:txBody>
      </p:sp>
      <p:sp>
        <p:nvSpPr>
          <p:cNvPr id="6" name="TextBox 5">
            <a:extLst>
              <a:ext uri="{FF2B5EF4-FFF2-40B4-BE49-F238E27FC236}">
                <a16:creationId xmlns:a16="http://schemas.microsoft.com/office/drawing/2014/main" id="{254BCC6F-E7DE-B5BA-F603-B2D14F0E3F14}"/>
              </a:ext>
            </a:extLst>
          </p:cNvPr>
          <p:cNvSpPr txBox="1"/>
          <p:nvPr/>
        </p:nvSpPr>
        <p:spPr>
          <a:xfrm>
            <a:off x="3553889" y="5228985"/>
            <a:ext cx="765386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3"/>
              </a:rPr>
              <a:t>https://www.sustainablehighways.org/779/22/utah-dot-saving-money-and-improving-operations-and-maintenance-with-invest.html</a:t>
            </a:r>
            <a:r>
              <a:rPr lang="en-US" dirty="0">
                <a:latin typeface="Arial" panose="020B0604020202020204" pitchFamily="34" charset="0"/>
                <a:cs typeface="Arial" panose="020B0604020202020204" pitchFamily="34" charset="0"/>
              </a:rPr>
              <a:t> </a:t>
            </a:r>
          </a:p>
          <a:p>
            <a:endParaRPr lang="en-US" dirty="0"/>
          </a:p>
        </p:txBody>
      </p:sp>
      <p:sp>
        <p:nvSpPr>
          <p:cNvPr id="5" name="Slide Number Placeholder 4"/>
          <p:cNvSpPr>
            <a:spLocks noGrp="1"/>
          </p:cNvSpPr>
          <p:nvPr>
            <p:ph type="sldNum" sz="quarter" idx="12"/>
          </p:nvPr>
        </p:nvSpPr>
        <p:spPr/>
        <p:txBody>
          <a:bodyPr/>
          <a:lstStyle/>
          <a:p>
            <a:fld id="{37D4CC3B-F538-9046-9995-49EE0C980241}" type="slidenum">
              <a:rPr lang="en-US" smtClean="0"/>
              <a:pPr/>
              <a:t>64</a:t>
            </a:fld>
            <a:endParaRPr lang="en-US" dirty="0"/>
          </a:p>
        </p:txBody>
      </p:sp>
    </p:spTree>
    <p:extLst>
      <p:ext uri="{BB962C8B-B14F-4D97-AF65-F5344CB8AC3E}">
        <p14:creationId xmlns:p14="http://schemas.microsoft.com/office/powerpoint/2010/main" val="4209929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Challenges to Collaboration</a:t>
            </a:r>
          </a:p>
        </p:txBody>
      </p:sp>
      <p:sp>
        <p:nvSpPr>
          <p:cNvPr id="3" name="Slide Number Placeholder 2"/>
          <p:cNvSpPr>
            <a:spLocks noGrp="1"/>
          </p:cNvSpPr>
          <p:nvPr>
            <p:ph type="sldNum" sz="quarter" idx="12"/>
          </p:nvPr>
        </p:nvSpPr>
        <p:spPr/>
        <p:txBody>
          <a:bodyPr/>
          <a:lstStyle/>
          <a:p>
            <a:fld id="{37D4CC3B-F538-9046-9995-49EE0C980241}" type="slidenum">
              <a:rPr lang="en-US" smtClean="0"/>
              <a:pPr/>
              <a:t>65</a:t>
            </a:fld>
            <a:endParaRPr lang="en-US" dirty="0"/>
          </a:p>
        </p:txBody>
      </p:sp>
    </p:spTree>
    <p:extLst>
      <p:ext uri="{BB962C8B-B14F-4D97-AF65-F5344CB8AC3E}">
        <p14:creationId xmlns:p14="http://schemas.microsoft.com/office/powerpoint/2010/main" val="3826814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Challenges…and Solutions (1/5)</a:t>
            </a:r>
          </a:p>
        </p:txBody>
      </p:sp>
      <p:sp>
        <p:nvSpPr>
          <p:cNvPr id="12" name="Text Placeholder 7"/>
          <p:cNvSpPr txBox="1">
            <a:spLocks/>
          </p:cNvSpPr>
          <p:nvPr/>
        </p:nvSpPr>
        <p:spPr>
          <a:xfrm>
            <a:off x="984244" y="1688973"/>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Challenge </a:t>
            </a:r>
          </a:p>
        </p:txBody>
      </p:sp>
      <p:sp>
        <p:nvSpPr>
          <p:cNvPr id="7" name="Content Placeholder 6"/>
          <p:cNvSpPr>
            <a:spLocks noGrp="1"/>
          </p:cNvSpPr>
          <p:nvPr>
            <p:ph sz="half" idx="4294967295"/>
          </p:nvPr>
        </p:nvSpPr>
        <p:spPr>
          <a:xfrm>
            <a:off x="984243" y="2279482"/>
            <a:ext cx="4918875" cy="3684588"/>
          </a:xfrm>
        </p:spPr>
        <p:txBody>
          <a:bodyPr/>
          <a:lstStyle/>
          <a:p>
            <a:r>
              <a:rPr lang="en-US" dirty="0"/>
              <a:t>Limited awareness and understanding of TSMO among environmental staff, and even among programs with current direct ties to TSMO work</a:t>
            </a:r>
          </a:p>
        </p:txBody>
      </p:sp>
      <p:sp>
        <p:nvSpPr>
          <p:cNvPr id="8" name="Text Placeholder 7"/>
          <p:cNvSpPr>
            <a:spLocks noGrp="1"/>
          </p:cNvSpPr>
          <p:nvPr>
            <p:ph type="body" sz="quarter" idx="4294967295"/>
          </p:nvPr>
        </p:nvSpPr>
        <p:spPr>
          <a:xfrm>
            <a:off x="6248399" y="1688974"/>
            <a:ext cx="3332162" cy="498475"/>
          </a:xfrm>
        </p:spPr>
        <p:txBody>
          <a:bodyPr/>
          <a:lstStyle/>
          <a:p>
            <a:pPr marL="0" indent="0">
              <a:buNone/>
            </a:pPr>
            <a:r>
              <a:rPr lang="en-US" b="1" dirty="0"/>
              <a:t>Solutions </a:t>
            </a:r>
          </a:p>
        </p:txBody>
      </p:sp>
      <p:sp>
        <p:nvSpPr>
          <p:cNvPr id="9" name="Content Placeholder 8"/>
          <p:cNvSpPr>
            <a:spLocks noGrp="1"/>
          </p:cNvSpPr>
          <p:nvPr>
            <p:ph sz="quarter" idx="4294967295"/>
          </p:nvPr>
        </p:nvSpPr>
        <p:spPr>
          <a:xfrm>
            <a:off x="6248399" y="2279482"/>
            <a:ext cx="5450681" cy="3684588"/>
          </a:xfrm>
        </p:spPr>
        <p:txBody>
          <a:bodyPr>
            <a:normAutofit/>
          </a:bodyPr>
          <a:lstStyle/>
          <a:p>
            <a:r>
              <a:rPr lang="en-US" dirty="0"/>
              <a:t>Many agencies are already working to increase TSMO awareness. Your TSMO program/champion may be able to help:</a:t>
            </a:r>
          </a:p>
          <a:p>
            <a:pPr lvl="1"/>
            <a:r>
              <a:rPr lang="en-US" dirty="0"/>
              <a:t>Establishing lunch and learns and working groups </a:t>
            </a:r>
          </a:p>
          <a:p>
            <a:r>
              <a:rPr lang="en-US" dirty="0"/>
              <a:t>Resources to help assess and advance TSMO activities:</a:t>
            </a:r>
          </a:p>
          <a:p>
            <a:pPr lvl="1"/>
            <a:r>
              <a:rPr lang="en-US" dirty="0">
                <a:hlinkClick r:id="rId3"/>
              </a:rPr>
              <a:t>https://ops.fhwa.dot.gov/plan4ops</a:t>
            </a:r>
            <a:endParaRPr lang="en-US" dirty="0"/>
          </a:p>
        </p:txBody>
      </p:sp>
      <p:sp>
        <p:nvSpPr>
          <p:cNvPr id="3" name="Slide Number Placeholder 2"/>
          <p:cNvSpPr>
            <a:spLocks noGrp="1"/>
          </p:cNvSpPr>
          <p:nvPr>
            <p:ph type="sldNum" sz="quarter" idx="12"/>
          </p:nvPr>
        </p:nvSpPr>
        <p:spPr/>
        <p:txBody>
          <a:bodyPr/>
          <a:lstStyle/>
          <a:p>
            <a:fld id="{37D4CC3B-F538-9046-9995-49EE0C980241}" type="slidenum">
              <a:rPr lang="en-US" smtClean="0"/>
              <a:pPr/>
              <a:t>66</a:t>
            </a:fld>
            <a:endParaRPr lang="en-US" dirty="0"/>
          </a:p>
        </p:txBody>
      </p:sp>
    </p:spTree>
    <p:extLst>
      <p:ext uri="{BB962C8B-B14F-4D97-AF65-F5344CB8AC3E}">
        <p14:creationId xmlns:p14="http://schemas.microsoft.com/office/powerpoint/2010/main" val="2805926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Challenges…and Solutions (2/5)</a:t>
            </a:r>
          </a:p>
        </p:txBody>
      </p:sp>
      <p:sp>
        <p:nvSpPr>
          <p:cNvPr id="12" name="Text Placeholder 7"/>
          <p:cNvSpPr txBox="1">
            <a:spLocks/>
          </p:cNvSpPr>
          <p:nvPr/>
        </p:nvSpPr>
        <p:spPr>
          <a:xfrm>
            <a:off x="984244" y="1688973"/>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Challenge </a:t>
            </a:r>
          </a:p>
        </p:txBody>
      </p:sp>
      <p:sp>
        <p:nvSpPr>
          <p:cNvPr id="7" name="Content Placeholder 6"/>
          <p:cNvSpPr>
            <a:spLocks noGrp="1"/>
          </p:cNvSpPr>
          <p:nvPr>
            <p:ph sz="half" idx="4294967295"/>
          </p:nvPr>
        </p:nvSpPr>
        <p:spPr>
          <a:xfrm>
            <a:off x="984244" y="2373313"/>
            <a:ext cx="5010156" cy="2312987"/>
          </a:xfrm>
        </p:spPr>
        <p:txBody>
          <a:bodyPr/>
          <a:lstStyle/>
          <a:p>
            <a:r>
              <a:rPr lang="en-US" dirty="0"/>
              <a:t>Starting to collaborate can temporarily add work – why do it?</a:t>
            </a:r>
          </a:p>
        </p:txBody>
      </p:sp>
      <p:sp>
        <p:nvSpPr>
          <p:cNvPr id="15" name="Text Placeholder 7"/>
          <p:cNvSpPr txBox="1">
            <a:spLocks/>
          </p:cNvSpPr>
          <p:nvPr/>
        </p:nvSpPr>
        <p:spPr>
          <a:xfrm>
            <a:off x="6248399" y="1688974"/>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Solutions </a:t>
            </a:r>
          </a:p>
        </p:txBody>
      </p:sp>
      <p:sp>
        <p:nvSpPr>
          <p:cNvPr id="16" name="Content Placeholder 8"/>
          <p:cNvSpPr>
            <a:spLocks noGrp="1"/>
          </p:cNvSpPr>
          <p:nvPr>
            <p:ph sz="quarter" idx="4294967295"/>
          </p:nvPr>
        </p:nvSpPr>
        <p:spPr>
          <a:xfrm>
            <a:off x="6248399" y="2279482"/>
            <a:ext cx="5450681" cy="3684588"/>
          </a:xfrm>
        </p:spPr>
        <p:txBody>
          <a:bodyPr>
            <a:normAutofit/>
          </a:bodyPr>
          <a:lstStyle/>
          <a:p>
            <a:r>
              <a:rPr lang="en-US" dirty="0"/>
              <a:t>TSMO can help reach environmental goals and create a greater impact than working alone</a:t>
            </a:r>
          </a:p>
          <a:p>
            <a:r>
              <a:rPr lang="en-US" dirty="0"/>
              <a:t>Resources on making the business case for TSMO: </a:t>
            </a:r>
          </a:p>
          <a:p>
            <a:pPr lvl="1"/>
            <a:r>
              <a:rPr lang="en-US" dirty="0"/>
              <a:t>Benefit-cost resources (</a:t>
            </a:r>
            <a:r>
              <a:rPr lang="en-US" dirty="0">
                <a:hlinkClick r:id="rId3"/>
              </a:rPr>
              <a:t>https://www.itskrs.its.dot.gov/benefits/goals/energy-environment</a:t>
            </a:r>
            <a:r>
              <a:rPr lang="en-US" dirty="0"/>
              <a:t>)</a:t>
            </a:r>
          </a:p>
        </p:txBody>
      </p:sp>
      <p:sp>
        <p:nvSpPr>
          <p:cNvPr id="3" name="Slide Number Placeholder 2"/>
          <p:cNvSpPr>
            <a:spLocks noGrp="1"/>
          </p:cNvSpPr>
          <p:nvPr>
            <p:ph type="sldNum" sz="quarter" idx="12"/>
          </p:nvPr>
        </p:nvSpPr>
        <p:spPr/>
        <p:txBody>
          <a:bodyPr/>
          <a:lstStyle/>
          <a:p>
            <a:fld id="{37D4CC3B-F538-9046-9995-49EE0C980241}" type="slidenum">
              <a:rPr lang="en-US" smtClean="0"/>
              <a:pPr/>
              <a:t>67</a:t>
            </a:fld>
            <a:endParaRPr lang="en-US" dirty="0"/>
          </a:p>
        </p:txBody>
      </p:sp>
    </p:spTree>
    <p:extLst>
      <p:ext uri="{BB962C8B-B14F-4D97-AF65-F5344CB8AC3E}">
        <p14:creationId xmlns:p14="http://schemas.microsoft.com/office/powerpoint/2010/main" val="511291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Challenges…and Solutions (3/5)</a:t>
            </a:r>
          </a:p>
        </p:txBody>
      </p:sp>
      <p:sp>
        <p:nvSpPr>
          <p:cNvPr id="13" name="Text Placeholder 7"/>
          <p:cNvSpPr txBox="1">
            <a:spLocks/>
          </p:cNvSpPr>
          <p:nvPr/>
        </p:nvSpPr>
        <p:spPr>
          <a:xfrm>
            <a:off x="984244" y="1688973"/>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Challenge </a:t>
            </a:r>
          </a:p>
        </p:txBody>
      </p:sp>
      <p:sp>
        <p:nvSpPr>
          <p:cNvPr id="12" name="Content Placeholder 6"/>
          <p:cNvSpPr>
            <a:spLocks noGrp="1"/>
          </p:cNvSpPr>
          <p:nvPr>
            <p:ph sz="half" idx="4294967295"/>
          </p:nvPr>
        </p:nvSpPr>
        <p:spPr>
          <a:xfrm>
            <a:off x="984244" y="2373313"/>
            <a:ext cx="5010156" cy="2312987"/>
          </a:xfrm>
        </p:spPr>
        <p:txBody>
          <a:bodyPr/>
          <a:lstStyle/>
          <a:p>
            <a:r>
              <a:rPr lang="en-US" dirty="0"/>
              <a:t>TSMO professionals not familiar with environmental review requirements and processes</a:t>
            </a:r>
          </a:p>
        </p:txBody>
      </p:sp>
      <p:sp>
        <p:nvSpPr>
          <p:cNvPr id="14" name="Text Placeholder 7"/>
          <p:cNvSpPr txBox="1">
            <a:spLocks/>
          </p:cNvSpPr>
          <p:nvPr/>
        </p:nvSpPr>
        <p:spPr>
          <a:xfrm>
            <a:off x="6248399" y="1688974"/>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Solutions </a:t>
            </a:r>
          </a:p>
        </p:txBody>
      </p:sp>
      <p:sp>
        <p:nvSpPr>
          <p:cNvPr id="15" name="Content Placeholder 8"/>
          <p:cNvSpPr>
            <a:spLocks noGrp="1"/>
          </p:cNvSpPr>
          <p:nvPr>
            <p:ph sz="quarter" idx="4294967295"/>
          </p:nvPr>
        </p:nvSpPr>
        <p:spPr>
          <a:xfrm>
            <a:off x="6248399" y="2279482"/>
            <a:ext cx="5450681" cy="3684588"/>
          </a:xfrm>
        </p:spPr>
        <p:txBody>
          <a:bodyPr>
            <a:normAutofit/>
          </a:bodyPr>
          <a:lstStyle/>
          <a:p>
            <a:r>
              <a:rPr lang="en-US" dirty="0"/>
              <a:t>Educate staff before upcoming round of projects </a:t>
            </a:r>
          </a:p>
          <a:p>
            <a:r>
              <a:rPr lang="en-US" dirty="0"/>
              <a:t>Designate a liaison between TSMO and environmental staff</a:t>
            </a:r>
          </a:p>
          <a:p>
            <a:r>
              <a:rPr lang="en-US" dirty="0"/>
              <a:t>Rotational assignments between the two groups</a:t>
            </a:r>
          </a:p>
          <a:p>
            <a:r>
              <a:rPr lang="en-US" dirty="0"/>
              <a:t>FHWA environmental review resources</a:t>
            </a:r>
          </a:p>
        </p:txBody>
      </p:sp>
      <p:sp>
        <p:nvSpPr>
          <p:cNvPr id="3" name="Slide Number Placeholder 2"/>
          <p:cNvSpPr>
            <a:spLocks noGrp="1"/>
          </p:cNvSpPr>
          <p:nvPr>
            <p:ph type="sldNum" sz="quarter" idx="12"/>
          </p:nvPr>
        </p:nvSpPr>
        <p:spPr/>
        <p:txBody>
          <a:bodyPr/>
          <a:lstStyle/>
          <a:p>
            <a:fld id="{37D4CC3B-F538-9046-9995-49EE0C980241}" type="slidenum">
              <a:rPr lang="en-US" smtClean="0"/>
              <a:pPr/>
              <a:t>68</a:t>
            </a:fld>
            <a:endParaRPr lang="en-US" dirty="0"/>
          </a:p>
        </p:txBody>
      </p:sp>
    </p:spTree>
    <p:extLst>
      <p:ext uri="{BB962C8B-B14F-4D97-AF65-F5344CB8AC3E}">
        <p14:creationId xmlns:p14="http://schemas.microsoft.com/office/powerpoint/2010/main" val="4141639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Challenges…and Solutions (4/5)</a:t>
            </a:r>
          </a:p>
        </p:txBody>
      </p:sp>
      <p:sp>
        <p:nvSpPr>
          <p:cNvPr id="13" name="Text Placeholder 7"/>
          <p:cNvSpPr txBox="1">
            <a:spLocks/>
          </p:cNvSpPr>
          <p:nvPr/>
        </p:nvSpPr>
        <p:spPr>
          <a:xfrm>
            <a:off x="984244" y="1688973"/>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Challenge </a:t>
            </a:r>
          </a:p>
        </p:txBody>
      </p:sp>
      <p:sp>
        <p:nvSpPr>
          <p:cNvPr id="12" name="Content Placeholder 6"/>
          <p:cNvSpPr>
            <a:spLocks noGrp="1"/>
          </p:cNvSpPr>
          <p:nvPr>
            <p:ph sz="half" idx="4294967295"/>
          </p:nvPr>
        </p:nvSpPr>
        <p:spPr>
          <a:xfrm>
            <a:off x="984244" y="2373313"/>
            <a:ext cx="5010156" cy="2312987"/>
          </a:xfrm>
        </p:spPr>
        <p:txBody>
          <a:bodyPr/>
          <a:lstStyle/>
          <a:p>
            <a:r>
              <a:rPr lang="en-US" dirty="0"/>
              <a:t>TSMO professionals not familiar with environmental needs and processes</a:t>
            </a:r>
          </a:p>
        </p:txBody>
      </p:sp>
      <p:sp>
        <p:nvSpPr>
          <p:cNvPr id="14" name="Text Placeholder 7"/>
          <p:cNvSpPr txBox="1">
            <a:spLocks/>
          </p:cNvSpPr>
          <p:nvPr/>
        </p:nvSpPr>
        <p:spPr>
          <a:xfrm>
            <a:off x="6248399" y="1688974"/>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Solutions </a:t>
            </a:r>
          </a:p>
        </p:txBody>
      </p:sp>
      <p:sp>
        <p:nvSpPr>
          <p:cNvPr id="15" name="Content Placeholder 8"/>
          <p:cNvSpPr>
            <a:spLocks noGrp="1"/>
          </p:cNvSpPr>
          <p:nvPr>
            <p:ph sz="quarter" idx="4294967295"/>
          </p:nvPr>
        </p:nvSpPr>
        <p:spPr>
          <a:xfrm>
            <a:off x="6248399" y="2279482"/>
            <a:ext cx="5450681" cy="3684588"/>
          </a:xfrm>
        </p:spPr>
        <p:txBody>
          <a:bodyPr>
            <a:normAutofit/>
          </a:bodyPr>
          <a:lstStyle/>
          <a:p>
            <a:r>
              <a:rPr lang="en-US" dirty="0"/>
              <a:t>Share the resources in this presentation with TSMO staff</a:t>
            </a:r>
          </a:p>
          <a:p>
            <a:r>
              <a:rPr lang="en-US" dirty="0"/>
              <a:t>Organize an event or lunch and learn with TSMO staff to educate on environmental priorities</a:t>
            </a:r>
          </a:p>
        </p:txBody>
      </p:sp>
      <p:sp>
        <p:nvSpPr>
          <p:cNvPr id="3" name="Slide Number Placeholder 2"/>
          <p:cNvSpPr>
            <a:spLocks noGrp="1"/>
          </p:cNvSpPr>
          <p:nvPr>
            <p:ph type="sldNum" sz="quarter" idx="12"/>
          </p:nvPr>
        </p:nvSpPr>
        <p:spPr/>
        <p:txBody>
          <a:bodyPr/>
          <a:lstStyle/>
          <a:p>
            <a:fld id="{37D4CC3B-F538-9046-9995-49EE0C980241}" type="slidenum">
              <a:rPr lang="en-US" smtClean="0"/>
              <a:pPr/>
              <a:t>69</a:t>
            </a:fld>
            <a:endParaRPr lang="en-US" dirty="0"/>
          </a:p>
        </p:txBody>
      </p:sp>
    </p:spTree>
    <p:extLst>
      <p:ext uri="{BB962C8B-B14F-4D97-AF65-F5344CB8AC3E}">
        <p14:creationId xmlns:p14="http://schemas.microsoft.com/office/powerpoint/2010/main" val="122918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3" y="452388"/>
            <a:ext cx="9446689" cy="715769"/>
          </a:xfrm>
        </p:spPr>
        <p:txBody>
          <a:bodyPr/>
          <a:lstStyle/>
          <a:p>
            <a:r>
              <a:rPr lang="en-US" dirty="0"/>
              <a:t>What Do We Mean by the “Natural and Human” Environment?</a:t>
            </a:r>
          </a:p>
        </p:txBody>
      </p:sp>
      <p:sp>
        <p:nvSpPr>
          <p:cNvPr id="3" name="Content Placeholder 2"/>
          <p:cNvSpPr>
            <a:spLocks noGrp="1"/>
          </p:cNvSpPr>
          <p:nvPr>
            <p:ph idx="1"/>
          </p:nvPr>
        </p:nvSpPr>
        <p:spPr/>
        <p:txBody>
          <a:bodyPr/>
          <a:lstStyle/>
          <a:p>
            <a:r>
              <a:rPr lang="en-US" dirty="0"/>
              <a:t>Environmental review during project planning and development</a:t>
            </a:r>
          </a:p>
          <a:p>
            <a:r>
              <a:rPr lang="en-US" dirty="0"/>
              <a:t>Land, air, and water quality</a:t>
            </a:r>
          </a:p>
          <a:p>
            <a:r>
              <a:rPr lang="en-US" dirty="0"/>
              <a:t>Built environment, including transportation enhancements like bicycle and pedestrian facilities</a:t>
            </a:r>
          </a:p>
          <a:p>
            <a:r>
              <a:rPr lang="en-US" dirty="0"/>
              <a:t>Road weather and emergency management </a:t>
            </a:r>
          </a:p>
          <a:p>
            <a:r>
              <a:rPr lang="en-US" dirty="0"/>
              <a:t>Resilience and sustainability</a:t>
            </a:r>
          </a:p>
          <a:p>
            <a:r>
              <a:rPr lang="en-US" dirty="0"/>
              <a:t>Climate change management and adaptation </a:t>
            </a:r>
          </a:p>
          <a:p>
            <a:r>
              <a:rPr lang="en-US" dirty="0"/>
              <a:t>Noise, environmental justice, and livability</a:t>
            </a:r>
          </a:p>
        </p:txBody>
      </p:sp>
      <p:sp>
        <p:nvSpPr>
          <p:cNvPr id="4" name="Slide Number Placeholder 3"/>
          <p:cNvSpPr>
            <a:spLocks noGrp="1"/>
          </p:cNvSpPr>
          <p:nvPr>
            <p:ph type="sldNum" sz="quarter" idx="12"/>
          </p:nvPr>
        </p:nvSpPr>
        <p:spPr/>
        <p:txBody>
          <a:bodyPr/>
          <a:lstStyle/>
          <a:p>
            <a:fld id="{37D4CC3B-F538-9046-9995-49EE0C980241}" type="slidenum">
              <a:rPr lang="en-US" smtClean="0"/>
              <a:pPr/>
              <a:t>7</a:t>
            </a:fld>
            <a:endParaRPr lang="en-US" dirty="0"/>
          </a:p>
        </p:txBody>
      </p:sp>
    </p:spTree>
    <p:extLst>
      <p:ext uri="{BB962C8B-B14F-4D97-AF65-F5344CB8AC3E}">
        <p14:creationId xmlns:p14="http://schemas.microsoft.com/office/powerpoint/2010/main" val="1459113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Challenges…and Solutions (5/5)</a:t>
            </a:r>
          </a:p>
        </p:txBody>
      </p:sp>
      <p:sp>
        <p:nvSpPr>
          <p:cNvPr id="13" name="Text Placeholder 7"/>
          <p:cNvSpPr txBox="1">
            <a:spLocks/>
          </p:cNvSpPr>
          <p:nvPr/>
        </p:nvSpPr>
        <p:spPr>
          <a:xfrm>
            <a:off x="984244" y="1688973"/>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Challenge </a:t>
            </a:r>
          </a:p>
        </p:txBody>
      </p:sp>
      <p:sp>
        <p:nvSpPr>
          <p:cNvPr id="12" name="Content Placeholder 6"/>
          <p:cNvSpPr>
            <a:spLocks noGrp="1"/>
          </p:cNvSpPr>
          <p:nvPr>
            <p:ph sz="half" idx="4294967295"/>
          </p:nvPr>
        </p:nvSpPr>
        <p:spPr>
          <a:xfrm>
            <a:off x="984244" y="2373313"/>
            <a:ext cx="5010156" cy="2312987"/>
          </a:xfrm>
        </p:spPr>
        <p:txBody>
          <a:bodyPr/>
          <a:lstStyle/>
          <a:p>
            <a:r>
              <a:rPr lang="en-US" dirty="0"/>
              <a:t>Improving mobility can induce demand and longer trips, leading to more miles traveled; how do we address any such impacts of TSMO strategies?</a:t>
            </a:r>
          </a:p>
        </p:txBody>
      </p:sp>
      <p:sp>
        <p:nvSpPr>
          <p:cNvPr id="14" name="Text Placeholder 7"/>
          <p:cNvSpPr txBox="1">
            <a:spLocks/>
          </p:cNvSpPr>
          <p:nvPr/>
        </p:nvSpPr>
        <p:spPr>
          <a:xfrm>
            <a:off x="6248399" y="1688974"/>
            <a:ext cx="3332162"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Solutions </a:t>
            </a:r>
          </a:p>
        </p:txBody>
      </p:sp>
      <p:sp>
        <p:nvSpPr>
          <p:cNvPr id="15" name="Content Placeholder 8"/>
          <p:cNvSpPr>
            <a:spLocks noGrp="1"/>
          </p:cNvSpPr>
          <p:nvPr>
            <p:ph sz="quarter" idx="4294967295"/>
          </p:nvPr>
        </p:nvSpPr>
        <p:spPr>
          <a:xfrm>
            <a:off x="6248399" y="2279482"/>
            <a:ext cx="5450681" cy="3684588"/>
          </a:xfrm>
        </p:spPr>
        <p:txBody>
          <a:bodyPr>
            <a:normAutofit/>
          </a:bodyPr>
          <a:lstStyle/>
          <a:p>
            <a:r>
              <a:rPr lang="en-US" dirty="0"/>
              <a:t>This is another reason why collaboration between TSMO and environmental staff is important </a:t>
            </a:r>
          </a:p>
          <a:p>
            <a:r>
              <a:rPr lang="en-US" dirty="0"/>
              <a:t>TSMO and environmental staff can collaborate to select the best TSMO strategy to mitigate this, or select other strategies to counteract induced demand</a:t>
            </a:r>
          </a:p>
        </p:txBody>
      </p:sp>
      <p:sp>
        <p:nvSpPr>
          <p:cNvPr id="3" name="Slide Number Placeholder 2"/>
          <p:cNvSpPr>
            <a:spLocks noGrp="1"/>
          </p:cNvSpPr>
          <p:nvPr>
            <p:ph type="sldNum" sz="quarter" idx="12"/>
          </p:nvPr>
        </p:nvSpPr>
        <p:spPr/>
        <p:txBody>
          <a:bodyPr/>
          <a:lstStyle/>
          <a:p>
            <a:fld id="{37D4CC3B-F538-9046-9995-49EE0C980241}" type="slidenum">
              <a:rPr lang="en-US" smtClean="0"/>
              <a:pPr/>
              <a:t>70</a:t>
            </a:fld>
            <a:endParaRPr lang="en-US" dirty="0"/>
          </a:p>
        </p:txBody>
      </p:sp>
    </p:spTree>
    <p:extLst>
      <p:ext uri="{BB962C8B-B14F-4D97-AF65-F5344CB8AC3E}">
        <p14:creationId xmlns:p14="http://schemas.microsoft.com/office/powerpoint/2010/main" val="965244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71</a:t>
            </a:fld>
            <a:endParaRPr lang="en-US" dirty="0"/>
          </a:p>
        </p:txBody>
      </p:sp>
    </p:spTree>
    <p:extLst>
      <p:ext uri="{BB962C8B-B14F-4D97-AF65-F5344CB8AC3E}">
        <p14:creationId xmlns:p14="http://schemas.microsoft.com/office/powerpoint/2010/main" val="1973920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Short-Term Actions</a:t>
            </a:r>
          </a:p>
        </p:txBody>
      </p:sp>
      <p:sp>
        <p:nvSpPr>
          <p:cNvPr id="3" name="Content Placeholder 2"/>
          <p:cNvSpPr>
            <a:spLocks noGrp="1"/>
          </p:cNvSpPr>
          <p:nvPr>
            <p:ph idx="1"/>
          </p:nvPr>
        </p:nvSpPr>
        <p:spPr>
          <a:xfrm>
            <a:off x="984245" y="1596941"/>
            <a:ext cx="8883656" cy="4351338"/>
          </a:xfrm>
        </p:spPr>
        <p:txBody>
          <a:bodyPr/>
          <a:lstStyle/>
          <a:p>
            <a:r>
              <a:rPr lang="en-US" dirty="0"/>
              <a:t>Start a conversation!</a:t>
            </a:r>
          </a:p>
          <a:p>
            <a:pPr lvl="1"/>
            <a:r>
              <a:rPr lang="en-US" dirty="0">
                <a:hlinkClick r:id="rId3"/>
              </a:rPr>
              <a:t>https://ops.fhwa.dot.gov/plan4ops/focus_areas/communicating_tsmo.htm</a:t>
            </a:r>
            <a:endParaRPr lang="en-US" dirty="0"/>
          </a:p>
          <a:p>
            <a:r>
              <a:rPr lang="en-US" dirty="0"/>
              <a:t>Conduct a TSMO and climate change vulnerability/risk assessment</a:t>
            </a:r>
          </a:p>
          <a:p>
            <a:pPr lvl="1"/>
            <a:r>
              <a:rPr lang="en-US" dirty="0">
                <a:hlinkClick r:id="rId4"/>
              </a:rPr>
              <a:t>https://ops.fhwa.dot.gov/publications/fhwahop15026/fhwahop15026.pdf</a:t>
            </a:r>
            <a:endParaRPr lang="en-US" dirty="0"/>
          </a:p>
          <a:p>
            <a:r>
              <a:rPr lang="en-US" dirty="0"/>
              <a:t>Facilitate continuing education and collaboration among TSMO and environmental staff</a:t>
            </a:r>
          </a:p>
          <a:p>
            <a:pPr lvl="1"/>
            <a:r>
              <a:rPr lang="en-US" dirty="0"/>
              <a:t>Lunch and learns, working groups, email distribution group for key updates from both sides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72</a:t>
            </a:fld>
            <a:endParaRPr lang="en-US" dirty="0"/>
          </a:p>
        </p:txBody>
      </p:sp>
    </p:spTree>
    <p:extLst>
      <p:ext uri="{BB962C8B-B14F-4D97-AF65-F5344CB8AC3E}">
        <p14:creationId xmlns:p14="http://schemas.microsoft.com/office/powerpoint/2010/main" val="1268511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Long-Term Actions</a:t>
            </a:r>
          </a:p>
        </p:txBody>
      </p:sp>
      <p:sp>
        <p:nvSpPr>
          <p:cNvPr id="3" name="Content Placeholder 2"/>
          <p:cNvSpPr>
            <a:spLocks noGrp="1"/>
          </p:cNvSpPr>
          <p:nvPr>
            <p:ph idx="1"/>
          </p:nvPr>
        </p:nvSpPr>
        <p:spPr/>
        <p:txBody>
          <a:bodyPr/>
          <a:lstStyle/>
          <a:p>
            <a:r>
              <a:rPr lang="en-US" dirty="0"/>
              <a:t>Form an agency resiliency working group to champion efforts at the nexus of environment and TSMO work: </a:t>
            </a:r>
          </a:p>
          <a:p>
            <a:pPr lvl="1"/>
            <a:r>
              <a:rPr lang="en-US" dirty="0"/>
              <a:t>Asset management and extreme weather/climate change</a:t>
            </a:r>
          </a:p>
          <a:p>
            <a:pPr lvl="1"/>
            <a:r>
              <a:rPr lang="en-US" dirty="0"/>
              <a:t>Overall resiliency/redundancy of essential systems</a:t>
            </a:r>
          </a:p>
          <a:p>
            <a:pPr lvl="1"/>
            <a:r>
              <a:rPr lang="en-US" dirty="0"/>
              <a:t>Promoting and leveraging sustainable transportation modes for greater system performance</a:t>
            </a:r>
          </a:p>
          <a:p>
            <a:pPr lvl="1"/>
            <a:r>
              <a:rPr lang="en-US" dirty="0"/>
              <a:t>Long-term planning and scenario planning for climate change and technology advancement </a:t>
            </a:r>
          </a:p>
        </p:txBody>
      </p:sp>
      <p:sp>
        <p:nvSpPr>
          <p:cNvPr id="4" name="Slide Number Placeholder 3"/>
          <p:cNvSpPr>
            <a:spLocks noGrp="1"/>
          </p:cNvSpPr>
          <p:nvPr>
            <p:ph type="sldNum" sz="quarter" idx="12"/>
          </p:nvPr>
        </p:nvSpPr>
        <p:spPr/>
        <p:txBody>
          <a:bodyPr/>
          <a:lstStyle/>
          <a:p>
            <a:fld id="{37D4CC3B-F538-9046-9995-49EE0C980241}" type="slidenum">
              <a:rPr lang="en-US" smtClean="0"/>
              <a:pPr/>
              <a:t>73</a:t>
            </a:fld>
            <a:endParaRPr lang="en-US" dirty="0"/>
          </a:p>
        </p:txBody>
      </p:sp>
    </p:spTree>
    <p:extLst>
      <p:ext uri="{BB962C8B-B14F-4D97-AF65-F5344CB8AC3E}">
        <p14:creationId xmlns:p14="http://schemas.microsoft.com/office/powerpoint/2010/main" val="3322057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FHWA Resources</a:t>
            </a:r>
          </a:p>
        </p:txBody>
      </p:sp>
      <p:sp>
        <p:nvSpPr>
          <p:cNvPr id="3" name="Content Placeholder 2"/>
          <p:cNvSpPr>
            <a:spLocks noGrp="1"/>
          </p:cNvSpPr>
          <p:nvPr>
            <p:ph idx="1"/>
          </p:nvPr>
        </p:nvSpPr>
        <p:spPr/>
        <p:txBody>
          <a:bodyPr/>
          <a:lstStyle/>
          <a:p>
            <a:r>
              <a:rPr lang="en-US" dirty="0"/>
              <a:t>Transportation Systems Management and Operations in Smart Connected Communities: </a:t>
            </a:r>
            <a:r>
              <a:rPr lang="en-US" dirty="0">
                <a:hlinkClick r:id="rId3"/>
              </a:rPr>
              <a:t>https://ops.fhwa.dot.gov/publications/fhwahop19004/fhwahop19004.pdf</a:t>
            </a:r>
            <a:endParaRPr lang="en-US" dirty="0"/>
          </a:p>
          <a:p>
            <a:r>
              <a:rPr lang="en-US" dirty="0"/>
              <a:t>Role of Transportation Systems Management and Operations in Supporting Livability and Sustainability: </a:t>
            </a:r>
            <a:r>
              <a:rPr lang="en-US" dirty="0">
                <a:hlinkClick r:id="rId4"/>
              </a:rPr>
              <a:t>https://ops.fhwa.dot.gov/publications/fhwahop12004/fhwahop12004.pdf</a:t>
            </a:r>
            <a:endParaRPr lang="en-US" dirty="0"/>
          </a:p>
          <a:p>
            <a:r>
              <a:rPr lang="en-US" dirty="0"/>
              <a:t>Climate Change Adaptation Guide for Transportation Systems Management, Operations, and Maintenance: </a:t>
            </a:r>
            <a:r>
              <a:rPr lang="en-US" dirty="0">
                <a:hlinkClick r:id="rId5"/>
              </a:rPr>
              <a:t>https://ops.fhwa.dot.gov/publications/fhwahop15026/</a:t>
            </a:r>
            <a:endParaRPr lang="en-US" dirty="0"/>
          </a:p>
          <a:p>
            <a:r>
              <a:rPr lang="en-US" dirty="0"/>
              <a:t>Connecting TSMO and Environment fact sheet: </a:t>
            </a:r>
            <a:r>
              <a:rPr lang="en-US" dirty="0">
                <a:hlinkClick r:id="rId6"/>
              </a:rPr>
              <a:t>https://ops.fhwa.dot.gov/publications/fhwahop18089/index.htm</a:t>
            </a:r>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74</a:t>
            </a:fld>
            <a:endParaRPr lang="en-US" dirty="0"/>
          </a:p>
        </p:txBody>
      </p:sp>
    </p:spTree>
    <p:extLst>
      <p:ext uri="{BB962C8B-B14F-4D97-AF65-F5344CB8AC3E}">
        <p14:creationId xmlns:p14="http://schemas.microsoft.com/office/powerpoint/2010/main" val="1985026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ubtitle 2"/>
          <p:cNvSpPr>
            <a:spLocks noGrp="1"/>
          </p:cNvSpPr>
          <p:nvPr>
            <p:ph type="body" idx="1"/>
          </p:nvPr>
        </p:nvSpPr>
        <p:spPr/>
        <p:txBody>
          <a:bodyPr/>
          <a:lstStyle/>
          <a:p>
            <a:r>
              <a:rPr lang="en-US" dirty="0"/>
              <a:t>For more information please contact:</a:t>
            </a:r>
          </a:p>
          <a:p>
            <a:r>
              <a:rPr lang="en-US" dirty="0"/>
              <a:t>[Enter contact information.]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75</a:t>
            </a:fld>
            <a:endParaRPr lang="en-US" dirty="0"/>
          </a:p>
        </p:txBody>
      </p:sp>
    </p:spTree>
    <p:extLst>
      <p:ext uri="{BB962C8B-B14F-4D97-AF65-F5344CB8AC3E}">
        <p14:creationId xmlns:p14="http://schemas.microsoft.com/office/powerpoint/2010/main" val="204284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43726"/>
            <a:ext cx="8997956" cy="743681"/>
          </a:xfrm>
        </p:spPr>
        <p:txBody>
          <a:bodyPr/>
          <a:lstStyle/>
          <a:p>
            <a:r>
              <a:rPr lang="en-US" dirty="0"/>
              <a:t>How Can TSMO Support Environmental Goals? (1/2) </a:t>
            </a:r>
            <a:r>
              <a:rPr kumimoji="0" lang="en-US" sz="800" b="1" i="0" u="none" strike="noStrike" kern="1200" cap="none" spc="0" normalizeH="0" baseline="0" noProof="0" dirty="0">
                <a:ln>
                  <a:noFill/>
                </a:ln>
                <a:solidFill>
                  <a:srgbClr val="E5F4DD"/>
                </a:solidFill>
                <a:effectLst/>
                <a:uLnTx/>
                <a:uFillTx/>
                <a:latin typeface="Arial" panose="020B0604020202020204" pitchFamily="34" charset="0"/>
                <a:cs typeface="Arial" panose="020B0604020202020204" pitchFamily="34" charset="0"/>
              </a:rPr>
              <a:t>(ES)</a:t>
            </a:r>
            <a:endParaRPr lang="en-US" dirty="0"/>
          </a:p>
        </p:txBody>
      </p:sp>
      <p:sp>
        <p:nvSpPr>
          <p:cNvPr id="3" name="Content Placeholder 2"/>
          <p:cNvSpPr>
            <a:spLocks noGrp="1"/>
          </p:cNvSpPr>
          <p:nvPr>
            <p:ph idx="1"/>
          </p:nvPr>
        </p:nvSpPr>
        <p:spPr>
          <a:xfrm>
            <a:off x="1350004" y="1596941"/>
            <a:ext cx="10369555" cy="4351338"/>
          </a:xfrm>
        </p:spPr>
        <p:txBody>
          <a:bodyPr/>
          <a:lstStyle/>
          <a:p>
            <a:r>
              <a:rPr lang="en-US" dirty="0"/>
              <a:t>Environmental goal: manage impacts of extreme weather and climate change</a:t>
            </a:r>
          </a:p>
          <a:p>
            <a:pPr lvl="1"/>
            <a:r>
              <a:rPr lang="en-US" dirty="0"/>
              <a:t>TSMO strategy: road weather information systems anticipate and quickly respond to extreme weather and communicate to the traveling public (sensors, cameras, geographic information systems [GIS] systems, integrations with weather databases) </a:t>
            </a:r>
          </a:p>
          <a:p>
            <a:r>
              <a:rPr lang="en-US" dirty="0"/>
              <a:t>Environmental goal: contain pollutants spilled on roads and restore impacted area</a:t>
            </a:r>
          </a:p>
          <a:p>
            <a:pPr lvl="1"/>
            <a:r>
              <a:rPr lang="en-US" dirty="0"/>
              <a:t>TSMO strategy: traffic incident management programs can train first responders and hazardous materials (HAZMAT) professionals to mitigate impacts of spills</a:t>
            </a:r>
          </a:p>
        </p:txBody>
      </p:sp>
      <p:sp>
        <p:nvSpPr>
          <p:cNvPr id="5" name="Curved Right Arrow 4">
            <a:extLst>
              <a:ext uri="{C183D7F6-B498-43B3-948B-1728B52AA6E4}">
                <adec:decorative xmlns:adec="http://schemas.microsoft.com/office/drawing/2017/decorative" val="1"/>
              </a:ext>
            </a:extLst>
          </p:cNvPr>
          <p:cNvSpPr/>
          <p:nvPr/>
        </p:nvSpPr>
        <p:spPr>
          <a:xfrm rot="20291833">
            <a:off x="1047547" y="2040383"/>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a:extLst>
              <a:ext uri="{C183D7F6-B498-43B3-948B-1728B52AA6E4}">
                <adec:decorative xmlns:adec="http://schemas.microsoft.com/office/drawing/2017/decorative" val="1"/>
              </a:ext>
            </a:extLst>
          </p:cNvPr>
          <p:cNvSpPr/>
          <p:nvPr/>
        </p:nvSpPr>
        <p:spPr>
          <a:xfrm rot="20291833">
            <a:off x="1047548" y="3954089"/>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Slide Number Placeholder 5"/>
          <p:cNvSpPr>
            <a:spLocks noGrp="1"/>
          </p:cNvSpPr>
          <p:nvPr>
            <p:ph type="sldNum" sz="quarter" idx="12"/>
          </p:nvPr>
        </p:nvSpPr>
        <p:spPr/>
        <p:txBody>
          <a:bodyPr/>
          <a:lstStyle/>
          <a:p>
            <a:fld id="{37D4CC3B-F538-9046-9995-49EE0C980241}" type="slidenum">
              <a:rPr lang="en-US" smtClean="0"/>
              <a:pPr/>
              <a:t>8</a:t>
            </a:fld>
            <a:endParaRPr lang="en-US" dirty="0"/>
          </a:p>
        </p:txBody>
      </p:sp>
    </p:spTree>
    <p:extLst>
      <p:ext uri="{BB962C8B-B14F-4D97-AF65-F5344CB8AC3E}">
        <p14:creationId xmlns:p14="http://schemas.microsoft.com/office/powerpoint/2010/main" val="245081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43726"/>
            <a:ext cx="8997956" cy="743681"/>
          </a:xfrm>
        </p:spPr>
        <p:txBody>
          <a:bodyPr/>
          <a:lstStyle/>
          <a:p>
            <a:r>
              <a:rPr lang="en-US" dirty="0"/>
              <a:t>How Can TSMO Support Environmental Goals? (2/2) </a:t>
            </a:r>
            <a:r>
              <a:rPr kumimoji="0" lang="en-US" sz="800" b="1" i="0" u="none" strike="noStrike" kern="1200" cap="none" spc="0" normalizeH="0" baseline="0" noProof="0" dirty="0">
                <a:ln>
                  <a:noFill/>
                </a:ln>
                <a:solidFill>
                  <a:srgbClr val="E5F4DD"/>
                </a:solidFill>
                <a:effectLst/>
                <a:uLnTx/>
                <a:uFillTx/>
                <a:latin typeface="Arial" panose="020B0604020202020204" pitchFamily="34" charset="0"/>
                <a:cs typeface="Arial" panose="020B0604020202020204" pitchFamily="34" charset="0"/>
              </a:rPr>
              <a:t>(ES)</a:t>
            </a:r>
            <a:endParaRPr lang="en-US" dirty="0"/>
          </a:p>
        </p:txBody>
      </p:sp>
      <p:sp>
        <p:nvSpPr>
          <p:cNvPr id="3" name="Content Placeholder 2"/>
          <p:cNvSpPr>
            <a:spLocks noGrp="1"/>
          </p:cNvSpPr>
          <p:nvPr>
            <p:ph idx="1"/>
          </p:nvPr>
        </p:nvSpPr>
        <p:spPr>
          <a:xfrm>
            <a:off x="1350004" y="1596941"/>
            <a:ext cx="10369555" cy="4351338"/>
          </a:xfrm>
        </p:spPr>
        <p:txBody>
          <a:bodyPr>
            <a:normAutofit/>
          </a:bodyPr>
          <a:lstStyle/>
          <a:p>
            <a:r>
              <a:rPr lang="en-US" dirty="0"/>
              <a:t>Environmental goal: reduce greenhouse gas emissions from the transportation system</a:t>
            </a:r>
          </a:p>
          <a:p>
            <a:pPr lvl="1">
              <a:spcAft>
                <a:spcPts val="1000"/>
              </a:spcAft>
            </a:pPr>
            <a:r>
              <a:rPr lang="en-US" dirty="0"/>
              <a:t>TSMO strategy: adaptive traffic signal control can reduce fuel consumption up to 7 percent and emissions up to 6 percent</a:t>
            </a:r>
            <a:r>
              <a:rPr lang="en-US" baseline="30000" dirty="0"/>
              <a:t>1</a:t>
            </a:r>
            <a:endParaRPr lang="en-US" dirty="0"/>
          </a:p>
          <a:p>
            <a:r>
              <a:rPr lang="en-US" dirty="0"/>
              <a:t>Environmental goal: reduce fuel consumption</a:t>
            </a:r>
          </a:p>
          <a:p>
            <a:pPr lvl="1"/>
            <a:r>
              <a:rPr lang="en-US" dirty="0"/>
              <a:t>TSMO strategy: connected and automated vehicles (CAV) and speed harmonization could reduce fuel consumption 19–22 percent based on recent modeling</a:t>
            </a:r>
            <a:r>
              <a:rPr lang="en-US" baseline="30000" dirty="0"/>
              <a:t>2</a:t>
            </a:r>
            <a:endParaRPr lang="en-US" dirty="0"/>
          </a:p>
        </p:txBody>
      </p:sp>
      <p:sp>
        <p:nvSpPr>
          <p:cNvPr id="5" name="Curved Right Arrow 4">
            <a:extLst>
              <a:ext uri="{C183D7F6-B498-43B3-948B-1728B52AA6E4}">
                <adec:decorative xmlns:adec="http://schemas.microsoft.com/office/drawing/2017/decorative" val="1"/>
              </a:ext>
            </a:extLst>
          </p:cNvPr>
          <p:cNvSpPr/>
          <p:nvPr/>
        </p:nvSpPr>
        <p:spPr>
          <a:xfrm rot="20291833">
            <a:off x="1047547" y="2040383"/>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a:extLst>
              <a:ext uri="{C183D7F6-B498-43B3-948B-1728B52AA6E4}">
                <adec:decorative xmlns:adec="http://schemas.microsoft.com/office/drawing/2017/decorative" val="1"/>
              </a:ext>
            </a:extLst>
          </p:cNvPr>
          <p:cNvSpPr/>
          <p:nvPr/>
        </p:nvSpPr>
        <p:spPr>
          <a:xfrm rot="20291833">
            <a:off x="1047548" y="3954089"/>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3604661" y="5300456"/>
            <a:ext cx="8382000" cy="830997"/>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Federal Highway Administration (FHWA), </a:t>
            </a:r>
            <a:r>
              <a:rPr lang="en-US" sz="1600" i="1" dirty="0">
                <a:latin typeface="Arial" panose="020B0604020202020204" pitchFamily="34" charset="0"/>
                <a:cs typeface="Arial" panose="020B0604020202020204" pitchFamily="34" charset="0"/>
              </a:rPr>
              <a:t>The Role of Transportation Systems Management &amp; Operations in Supporting Livability and Sustainability: A Primer (</a:t>
            </a:r>
            <a:r>
              <a:rPr lang="en-US" sz="1600" dirty="0">
                <a:latin typeface="Arial" panose="020B0604020202020204" pitchFamily="34" charset="0"/>
                <a:cs typeface="Arial" panose="020B0604020202020204" pitchFamily="34" charset="0"/>
              </a:rPr>
              <a:t>2012), </a:t>
            </a:r>
            <a:r>
              <a:rPr lang="en-US" sz="1600" u="sng" dirty="0">
                <a:latin typeface="Arial" panose="020B0604020202020204" pitchFamily="34" charset="0"/>
                <a:cs typeface="Arial" panose="020B0604020202020204" pitchFamily="34" charset="0"/>
                <a:hlinkClick r:id="rId3"/>
              </a:rPr>
              <a:t>https://ops.fhwa.dot.gov/publications/fhwahop12004/fhwahop12004.pdf</a:t>
            </a:r>
            <a:r>
              <a:rPr lang="en-US" sz="1600" dirty="0">
                <a:latin typeface="Arial" panose="020B0604020202020204" pitchFamily="34" charset="0"/>
                <a:cs typeface="Arial" panose="020B0604020202020204" pitchFamily="34" charset="0"/>
              </a:rPr>
              <a:t>. </a:t>
            </a:r>
          </a:p>
        </p:txBody>
      </p:sp>
      <p:sp>
        <p:nvSpPr>
          <p:cNvPr id="8" name="TextBox 7"/>
          <p:cNvSpPr txBox="1"/>
          <p:nvPr/>
        </p:nvSpPr>
        <p:spPr>
          <a:xfrm>
            <a:off x="3604661" y="6173176"/>
            <a:ext cx="7188525" cy="584775"/>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Malikopoulos, Andreas A., et al., Optimal Control for Speed Harmonization (2019),  </a:t>
            </a:r>
            <a:r>
              <a:rPr lang="en-US" sz="1600" dirty="0">
                <a:latin typeface="Arial" panose="020B0604020202020204" pitchFamily="34" charset="0"/>
                <a:cs typeface="Arial" panose="020B0604020202020204" pitchFamily="34" charset="0"/>
                <a:hlinkClick r:id="rId4"/>
              </a:rPr>
              <a:t>https://www.itskrs.its.dot.gov/node/209123</a:t>
            </a:r>
            <a:r>
              <a:rPr lang="en-US" sz="1600" dirty="0">
                <a:latin typeface="Arial" panose="020B0604020202020204" pitchFamily="34" charset="0"/>
                <a:cs typeface="Arial" panose="020B0604020202020204" pitchFamily="34" charset="0"/>
              </a:rPr>
              <a:t>.  </a:t>
            </a:r>
          </a:p>
        </p:txBody>
      </p:sp>
      <p:sp>
        <p:nvSpPr>
          <p:cNvPr id="6" name="Slide Number Placeholder 5"/>
          <p:cNvSpPr>
            <a:spLocks noGrp="1"/>
          </p:cNvSpPr>
          <p:nvPr>
            <p:ph type="sldNum" sz="quarter" idx="12"/>
          </p:nvPr>
        </p:nvSpPr>
        <p:spPr/>
        <p:txBody>
          <a:bodyPr/>
          <a:lstStyle/>
          <a:p>
            <a:fld id="{37D4CC3B-F538-9046-9995-49EE0C980241}" type="slidenum">
              <a:rPr lang="en-US" smtClean="0"/>
              <a:pPr/>
              <a:t>9</a:t>
            </a:fld>
            <a:endParaRPr lang="en-US" dirty="0"/>
          </a:p>
        </p:txBody>
      </p:sp>
    </p:spTree>
    <p:extLst>
      <p:ext uri="{BB962C8B-B14F-4D97-AF65-F5344CB8AC3E}">
        <p14:creationId xmlns:p14="http://schemas.microsoft.com/office/powerpoint/2010/main" val="188729776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632C"/>
      </a:hlink>
      <a:folHlink>
        <a:srgbClr val="774D0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632C"/>
      </a:hlink>
      <a:folHlink>
        <a:srgbClr val="774D0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d="http://www.w3.org/2001/XMLSchema" xmlns:xsi="http://www.w3.org/2001/XMLSchema-instance" xmlns="http://www.boldonjames.com/2008/01/sie/internal/label" sislVersion="0" policy="c8d5760e-638a-47e8-9e2e-1226c2cb268d" origin="userSelected">
  <element uid="42834bfb-1ec1-4beb-bd64-eb83fb3cb3f3" value=""/>
</sisl>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WFubmluZ2E8L1VzZXJOYW1lPjxEYXRlVGltZT4xLzIxLzIwMjEgNzozNTozOCBQTTwvRGF0ZVRpbWU+PExhYmVsU3RyaW5nPlVucmVzdHJpY3RlZDwvTGFiZWxTdHJpbmc+PC9pdGVtPjwvbGFiZWxIaXN0b3J5Pg==</Value>
</WrappedLabelHistory>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A9EDA4-3A24-4E5D-9D08-679DE5470E64}">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AF80992B-C458-4544-9A01-3EFF4F136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0B2EF3D-9539-460A-9CD0-BE0CD508E248}">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1BDE5B2A-0C29-4C46-94B1-A16366DAB777}">
  <ds:schemaRefs>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s>
</ds:datastoreItem>
</file>

<file path=customXml/itemProps5.xml><?xml version="1.0" encoding="utf-8"?>
<ds:datastoreItem xmlns:ds="http://schemas.openxmlformats.org/officeDocument/2006/customXml" ds:itemID="{880BBBC7-6F13-4F27-9429-CC33D3CD6F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9368</TotalTime>
  <Words>12640</Words>
  <Application>Microsoft Office PowerPoint</Application>
  <PresentationFormat>Widescreen</PresentationFormat>
  <Paragraphs>891</Paragraphs>
  <Slides>75</Slides>
  <Notes>75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75</vt:i4>
      </vt:variant>
    </vt:vector>
  </HeadingPairs>
  <TitlesOfParts>
    <vt:vector size="83" baseType="lpstr">
      <vt:lpstr>Arial</vt:lpstr>
      <vt:lpstr>Arial Black</vt:lpstr>
      <vt:lpstr>Calibri</vt:lpstr>
      <vt:lpstr>Roboto Slab</vt:lpstr>
      <vt:lpstr>Times New Roman</vt:lpstr>
      <vt:lpstr>Wingdings</vt:lpstr>
      <vt:lpstr>Office Theme</vt:lpstr>
      <vt:lpstr>1_Custom Design</vt:lpstr>
      <vt:lpstr>Connecting TSMO and the  Natural and Human Environment  Executive summary (ES)</vt:lpstr>
      <vt:lpstr>Executive Summary</vt:lpstr>
      <vt:lpstr>The Transportation Landscape Is Changing (ES)</vt:lpstr>
      <vt:lpstr>Finding Common Ground between TSMO and the Natural and Human Environment (ES)</vt:lpstr>
      <vt:lpstr>What Is Transportation Systems Management and Operations (TSMO)? (ES)</vt:lpstr>
      <vt:lpstr>Some Examples of TSMO Strategies (ES)</vt:lpstr>
      <vt:lpstr>What Do We Mean by the “Natural and Human” Environment?</vt:lpstr>
      <vt:lpstr>How Can TSMO Support Environmental Goals? (1/2) (ES)</vt:lpstr>
      <vt:lpstr>How Can TSMO Support Environmental Goals? (2/2) (ES)</vt:lpstr>
      <vt:lpstr>What are the Mutual Benefits of Collaboration? (ES)</vt:lpstr>
      <vt:lpstr>Areas for Collaboration (ES)</vt:lpstr>
      <vt:lpstr>Next Steps (ES)</vt:lpstr>
      <vt:lpstr>For more information:</vt:lpstr>
      <vt:lpstr>End of Executive Summary</vt:lpstr>
      <vt:lpstr>Connecting TSMO and the  Natural and Human Environment </vt:lpstr>
      <vt:lpstr>Goals of This Presentation</vt:lpstr>
      <vt:lpstr>Presentation Overview</vt:lpstr>
      <vt:lpstr>What Is TSMO?</vt:lpstr>
      <vt:lpstr>Definition of TSMO</vt:lpstr>
      <vt:lpstr>Characteristics of Transportation Systems Management and Operations (TSMO)</vt:lpstr>
      <vt:lpstr>Examples of TSMO Strategies </vt:lpstr>
      <vt:lpstr>Incident/Event Management Strategies</vt:lpstr>
      <vt:lpstr>Traffic Management Strategies</vt:lpstr>
      <vt:lpstr>Demand Management Strategies</vt:lpstr>
      <vt:lpstr>TSMO Is a “Way of Thinking” That Supports State Departments of Transportation (DOTs) Missions</vt:lpstr>
      <vt:lpstr>TSMO Supports Many State and Local DOT Goals </vt:lpstr>
      <vt:lpstr>Example TSMO Strategies that Support DOT Goals</vt:lpstr>
      <vt:lpstr>TSMO State of the Practice</vt:lpstr>
      <vt:lpstr>FHWA Resources on TSMO</vt:lpstr>
      <vt:lpstr>Why Connect TSMO and the Natural and Human Environment?</vt:lpstr>
      <vt:lpstr>Transportation Landscape Is Changing</vt:lpstr>
      <vt:lpstr>Common Ground: TSMO and the Natural and Human Environment</vt:lpstr>
      <vt:lpstr>How is Collaboration Mutually Beneficial?</vt:lpstr>
      <vt:lpstr>What Is Meant by the “Natural and Human” Environment?</vt:lpstr>
      <vt:lpstr>Example Natural and Human Environment Goals </vt:lpstr>
      <vt:lpstr>In What Ways can TSMO Support Environmental Goals? (1/2)</vt:lpstr>
      <vt:lpstr>In What Ways Can TSMO Support Environmental Goals? (2/2)</vt:lpstr>
      <vt:lpstr>Environmental Benefit: Congestion Management</vt:lpstr>
      <vt:lpstr>Example: Integrated Corridor Management</vt:lpstr>
      <vt:lpstr>Example: Signal Retiming</vt:lpstr>
      <vt:lpstr>Example: Smart Parking Management</vt:lpstr>
      <vt:lpstr>Environmental Benefit: Incident Management</vt:lpstr>
      <vt:lpstr>Environmental Benefit: CAVs</vt:lpstr>
      <vt:lpstr>TSMO Benefits from Collaborating with Environmental Staff</vt:lpstr>
      <vt:lpstr>Areas for Collaboration</vt:lpstr>
      <vt:lpstr>Areas for Collaboration Overview</vt:lpstr>
      <vt:lpstr>Road Weather Management </vt:lpstr>
      <vt:lpstr>Climate Change Readiness and Resiliency </vt:lpstr>
      <vt:lpstr>Demand Management </vt:lpstr>
      <vt:lpstr>Sustainable Modes of Travel </vt:lpstr>
      <vt:lpstr>Planning and Project Development</vt:lpstr>
      <vt:lpstr>Asset Management  </vt:lpstr>
      <vt:lpstr>Environmental Review </vt:lpstr>
      <vt:lpstr>Examples of Connecting TSMO and the Natural and Human Environment</vt:lpstr>
      <vt:lpstr>Natural Hazards Information System: Arizona DOT</vt:lpstr>
      <vt:lpstr>Dust Storm Management: Arizona DOT </vt:lpstr>
      <vt:lpstr>Climate Impacts Vulnerability Assessment: Washington State DOT</vt:lpstr>
      <vt:lpstr>Climate Impacts Vulnerability Assessment</vt:lpstr>
      <vt:lpstr>Road Weather Management Solutions: West Des Moines, Iowa</vt:lpstr>
      <vt:lpstr>E-Scooter Operations: Santa Monica, California</vt:lpstr>
      <vt:lpstr>Climate Office and TSMO Program Coordination: Oregon DOT </vt:lpstr>
      <vt:lpstr>Multiple Connections between TSMO and Environment: New Jersey DOT</vt:lpstr>
      <vt:lpstr>FHWA’s INVEST</vt:lpstr>
      <vt:lpstr>INVEST Case Study: Utah DOT</vt:lpstr>
      <vt:lpstr>Overcoming Challenges to Collaboration</vt:lpstr>
      <vt:lpstr>Potential Challenges…and Solutions (1/5)</vt:lpstr>
      <vt:lpstr>Potential Challenges…and Solutions (2/5)</vt:lpstr>
      <vt:lpstr>Potential Challenges…and Solutions (3/5)</vt:lpstr>
      <vt:lpstr>Potential Challenges…and Solutions (4/5)</vt:lpstr>
      <vt:lpstr>Potential Challenges…and Solutions (5/5)</vt:lpstr>
      <vt:lpstr>Next Steps</vt:lpstr>
      <vt:lpstr>Potential Short-Term Actions</vt:lpstr>
      <vt:lpstr>Potential Long-Term Actions</vt:lpstr>
      <vt:lpstr>FHWA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TSMO and the Natural and Human Environment</dc:title>
  <dc:creator>FHWA</dc:creator>
  <cp:lastModifiedBy>Gregory, Joseph (FHWA)</cp:lastModifiedBy>
  <cp:revision>184</cp:revision>
  <cp:lastPrinted>2020-11-17T18:55:35Z</cp:lastPrinted>
  <dcterms:created xsi:type="dcterms:W3CDTF">2020-11-17T15:20:11Z</dcterms:created>
  <dcterms:modified xsi:type="dcterms:W3CDTF">2022-10-05T15:56:49Z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dbd71f10-aa0b-4ebb-9f5e-0d1d92141e58</vt:lpwstr>
  </property>
  <property fmtid="{D5CDD505-2E9C-101B-9397-08002B2CF9AE}" pid="3" name="bjSaver">
    <vt:lpwstr>nTZIZikKtGi03X0C48Q2AA8QXsSHzaW5</vt:lpwstr>
  </property>
  <property fmtid="{D5CDD505-2E9C-101B-9397-08002B2CF9AE}" pid="4" name="bjDocumentSecurityLabel">
    <vt:lpwstr>Unrestricted</vt:lpwstr>
  </property>
  <property fmtid="{D5CDD505-2E9C-101B-9397-08002B2CF9AE}" pid="5" name="bjLabelHistoryID">
    <vt:lpwstr>{20B2EF3D-9539-460A-9CD0-BE0CD508E248}</vt:lpwstr>
  </property>
  <property fmtid="{D5CDD505-2E9C-101B-9397-08002B2CF9AE}" pid="6" name="bjDocumentLabelXML">
    <vt:lpwstr>&lt;?xml version="1.0" encoding="us-ascii"?&gt;&lt;sisl xmlns:xsd="http://www.w3.org/2001/XMLSchema" xmlns:xsi="http://www.w3.org/2001/XMLSchema-instance"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y fmtid="{D5CDD505-2E9C-101B-9397-08002B2CF9AE}" pid="8" name="MSIP_Label_c968a81f-7ed4-4faa-9408-9652e001dd96_Enabled">
    <vt:lpwstr>true</vt:lpwstr>
  </property>
  <property fmtid="{D5CDD505-2E9C-101B-9397-08002B2CF9AE}" pid="9" name="MSIP_Label_c968a81f-7ed4-4faa-9408-9652e001dd96_SetDate">
    <vt:lpwstr>2022-03-04T16:56:47Z</vt:lpwstr>
  </property>
  <property fmtid="{D5CDD505-2E9C-101B-9397-08002B2CF9AE}" pid="10" name="MSIP_Label_c968a81f-7ed4-4faa-9408-9652e001dd96_Method">
    <vt:lpwstr>Standard</vt:lpwstr>
  </property>
  <property fmtid="{D5CDD505-2E9C-101B-9397-08002B2CF9AE}" pid="11" name="MSIP_Label_c968a81f-7ed4-4faa-9408-9652e001dd96_Name">
    <vt:lpwstr>Unrestricted</vt:lpwstr>
  </property>
  <property fmtid="{D5CDD505-2E9C-101B-9397-08002B2CF9AE}" pid="12" name="MSIP_Label_c968a81f-7ed4-4faa-9408-9652e001dd96_SiteId">
    <vt:lpwstr>b64da4ac-e800-4cfc-8931-e607f720a1b8</vt:lpwstr>
  </property>
  <property fmtid="{D5CDD505-2E9C-101B-9397-08002B2CF9AE}" pid="13" name="MSIP_Label_c968a81f-7ed4-4faa-9408-9652e001dd96_ActionId">
    <vt:lpwstr>921f649b-db84-4300-8142-872f55a5cb84</vt:lpwstr>
  </property>
  <property fmtid="{D5CDD505-2E9C-101B-9397-08002B2CF9AE}" pid="14" name="MSIP_Label_c968a81f-7ed4-4faa-9408-9652e001dd96_ContentBits">
    <vt:lpwstr>0</vt:lpwstr>
  </property>
</Properties>
</file>