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6"/>
  </p:notesMasterIdLst>
  <p:handoutMasterIdLst>
    <p:handoutMasterId r:id="rId47"/>
  </p:handoutMasterIdLst>
  <p:sldIdLst>
    <p:sldId id="576" r:id="rId5"/>
    <p:sldId id="540" r:id="rId6"/>
    <p:sldId id="541" r:id="rId7"/>
    <p:sldId id="542" r:id="rId8"/>
    <p:sldId id="543" r:id="rId9"/>
    <p:sldId id="544" r:id="rId10"/>
    <p:sldId id="545" r:id="rId11"/>
    <p:sldId id="546" r:id="rId12"/>
    <p:sldId id="547" r:id="rId13"/>
    <p:sldId id="549" r:id="rId14"/>
    <p:sldId id="550" r:id="rId15"/>
    <p:sldId id="551" r:id="rId16"/>
    <p:sldId id="552" r:id="rId17"/>
    <p:sldId id="553" r:id="rId18"/>
    <p:sldId id="554" r:id="rId19"/>
    <p:sldId id="555" r:id="rId20"/>
    <p:sldId id="556" r:id="rId21"/>
    <p:sldId id="557" r:id="rId22"/>
    <p:sldId id="560" r:id="rId23"/>
    <p:sldId id="558" r:id="rId24"/>
    <p:sldId id="559" r:id="rId25"/>
    <p:sldId id="561" r:id="rId26"/>
    <p:sldId id="562" r:id="rId27"/>
    <p:sldId id="563" r:id="rId28"/>
    <p:sldId id="564" r:id="rId29"/>
    <p:sldId id="565" r:id="rId30"/>
    <p:sldId id="566" r:id="rId31"/>
    <p:sldId id="567" r:id="rId32"/>
    <p:sldId id="568" r:id="rId33"/>
    <p:sldId id="569" r:id="rId34"/>
    <p:sldId id="570" r:id="rId35"/>
    <p:sldId id="571" r:id="rId36"/>
    <p:sldId id="572" r:id="rId37"/>
    <p:sldId id="573" r:id="rId38"/>
    <p:sldId id="574" r:id="rId39"/>
    <p:sldId id="575" r:id="rId40"/>
    <p:sldId id="577" r:id="rId41"/>
    <p:sldId id="578" r:id="rId42"/>
    <p:sldId id="579" r:id="rId43"/>
    <p:sldId id="580" r:id="rId44"/>
    <p:sldId id="581" r:id="rId45"/>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extLst>
    <p:ext uri="{EFAFB233-063F-42B5-8137-9DF3F51BA10A}">
      <p15:sldGuideLst xmlns="" xmlns:p15="http://schemas.microsoft.com/office/powerpoint/2012/main">
        <p15:guide id="1" orient="horz" pos="3504">
          <p15:clr>
            <a:srgbClr val="A4A3A4"/>
          </p15:clr>
        </p15:guide>
        <p15:guide id="2" orient="horz" pos="624">
          <p15:clr>
            <a:srgbClr val="A4A3A4"/>
          </p15:clr>
        </p15:guide>
        <p15:guide id="3" pos="2880">
          <p15:clr>
            <a:srgbClr val="A4A3A4"/>
          </p15:clr>
        </p15:guide>
        <p15:guide id="4" pos="480">
          <p15:clr>
            <a:srgbClr val="A4A3A4"/>
          </p15:clr>
        </p15:guide>
        <p15:guide id="5" pos="5280">
          <p15:clr>
            <a:srgbClr val="A4A3A4"/>
          </p15:clr>
        </p15:guide>
      </p15:sldGuideLst>
    </p:ext>
    <p:ext uri="{2D200454-40CA-4A62-9FC3-DE9A4176ACB9}">
      <p15:notesGuideLst xmlns=""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ie Butts" initials="LB" lastIdx="2" clrIdx="0"/>
  <p:cmAuthor id="1" name="Irwin, Benjamin CTR (VOLPE)" initials="IBC(" lastIdx="2" clrIdx="1"/>
  <p:cmAuthor id="2" name="Irwin, Benjamin CTR (VOLPE)" initials="BI" lastIdx="1" clrIdx="2"/>
  <p:cmAuthor id="3" name="tscriba" initials="TAS" lastIdx="26" clrIdx="3"/>
  <p:cmAuthor id="4" name="Louis Neudorff/NHV" initials="ln" lastIdx="3" clrIdx="4"/>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68B"/>
    <a:srgbClr val="253C88"/>
    <a:srgbClr val="6C95C1"/>
    <a:srgbClr val="5CC292"/>
    <a:srgbClr val="C1706F"/>
    <a:srgbClr val="B43B4A"/>
    <a:srgbClr val="F79646"/>
    <a:srgbClr val="AE0A8F"/>
    <a:srgbClr val="758AE1"/>
    <a:srgbClr val="95B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17" autoAdjust="0"/>
    <p:restoredTop sz="76198" autoAdjust="0"/>
  </p:normalViewPr>
  <p:slideViewPr>
    <p:cSldViewPr>
      <p:cViewPr varScale="1">
        <p:scale>
          <a:sx n="55" d="100"/>
          <a:sy n="55" d="100"/>
        </p:scale>
        <p:origin x="-1704" y="-90"/>
      </p:cViewPr>
      <p:guideLst>
        <p:guide orient="horz" pos="4032"/>
        <p:guide orient="horz" pos="960"/>
        <p:guide pos="2928"/>
        <p:guide pos="192"/>
        <p:guide pos="55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8" d="100"/>
        <a:sy n="88" d="100"/>
      </p:scale>
      <p:origin x="0" y="-6912"/>
    </p:cViewPr>
  </p:sorterViewPr>
  <p:notesViewPr>
    <p:cSldViewPr>
      <p:cViewPr>
        <p:scale>
          <a:sx n="100" d="100"/>
          <a:sy n="100" d="100"/>
        </p:scale>
        <p:origin x="-2824" y="-202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130" cy="465616"/>
          </a:xfrm>
          <a:prstGeom prst="rect">
            <a:avLst/>
          </a:prstGeom>
        </p:spPr>
        <p:txBody>
          <a:bodyPr vert="horz" lIns="92252" tIns="46126" rIns="92252" bIns="46126" rtlCol="0"/>
          <a:lstStyle>
            <a:lvl1pPr algn="l">
              <a:defRPr sz="1300"/>
            </a:lvl1pPr>
          </a:lstStyle>
          <a:p>
            <a:endParaRPr lang="en-US" dirty="0"/>
          </a:p>
        </p:txBody>
      </p:sp>
      <p:sp>
        <p:nvSpPr>
          <p:cNvPr id="3" name="Date Placeholder 2"/>
          <p:cNvSpPr>
            <a:spLocks noGrp="1"/>
          </p:cNvSpPr>
          <p:nvPr>
            <p:ph type="dt" sz="quarter" idx="1"/>
          </p:nvPr>
        </p:nvSpPr>
        <p:spPr>
          <a:xfrm>
            <a:off x="3978367" y="1"/>
            <a:ext cx="3043130" cy="465616"/>
          </a:xfrm>
          <a:prstGeom prst="rect">
            <a:avLst/>
          </a:prstGeom>
        </p:spPr>
        <p:txBody>
          <a:bodyPr vert="horz" lIns="92252" tIns="46126" rIns="92252" bIns="46126" rtlCol="0"/>
          <a:lstStyle>
            <a:lvl1pPr algn="r">
              <a:defRPr sz="1300"/>
            </a:lvl1pPr>
          </a:lstStyle>
          <a:p>
            <a:fld id="{6E11028E-D9B2-4587-87F2-04394A52D051}" type="datetimeFigureOut">
              <a:rPr lang="en-US" smtClean="0"/>
              <a:pPr/>
              <a:t>2/19/2016</a:t>
            </a:fld>
            <a:endParaRPr lang="en-US" dirty="0"/>
          </a:p>
        </p:txBody>
      </p:sp>
      <p:sp>
        <p:nvSpPr>
          <p:cNvPr id="4" name="Footer Placeholder 3"/>
          <p:cNvSpPr>
            <a:spLocks noGrp="1"/>
          </p:cNvSpPr>
          <p:nvPr>
            <p:ph type="ftr" sz="quarter" idx="2"/>
          </p:nvPr>
        </p:nvSpPr>
        <p:spPr>
          <a:xfrm>
            <a:off x="0" y="8841885"/>
            <a:ext cx="3043130" cy="465616"/>
          </a:xfrm>
          <a:prstGeom prst="rect">
            <a:avLst/>
          </a:prstGeom>
        </p:spPr>
        <p:txBody>
          <a:bodyPr vert="horz" lIns="92252" tIns="46126" rIns="92252" bIns="4612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8367" y="8841885"/>
            <a:ext cx="3043130" cy="465616"/>
          </a:xfrm>
          <a:prstGeom prst="rect">
            <a:avLst/>
          </a:prstGeom>
        </p:spPr>
        <p:txBody>
          <a:bodyPr vert="horz" lIns="92252" tIns="46126" rIns="92252" bIns="46126" rtlCol="0" anchor="b"/>
          <a:lstStyle>
            <a:lvl1pPr algn="r">
              <a:defRPr sz="1300"/>
            </a:lvl1pPr>
          </a:lstStyle>
          <a:p>
            <a:fld id="{CC2D2EDF-DB0A-4792-81C8-2654E067C374}" type="slidenum">
              <a:rPr lang="en-US" smtClean="0"/>
              <a:pPr/>
              <a:t>‹#›</a:t>
            </a:fld>
            <a:endParaRPr lang="en-US" dirty="0"/>
          </a:p>
        </p:txBody>
      </p:sp>
    </p:spTree>
    <p:extLst>
      <p:ext uri="{BB962C8B-B14F-4D97-AF65-F5344CB8AC3E}">
        <p14:creationId xmlns:p14="http://schemas.microsoft.com/office/powerpoint/2010/main" val="2900205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130" cy="465616"/>
          </a:xfrm>
          <a:prstGeom prst="rect">
            <a:avLst/>
          </a:prstGeom>
        </p:spPr>
        <p:txBody>
          <a:bodyPr vert="horz" lIns="93313" tIns="46657" rIns="93313" bIns="46657" rtlCol="0"/>
          <a:lstStyle>
            <a:lvl1pPr algn="l">
              <a:defRPr sz="1300">
                <a:latin typeface="Arial" charset="0"/>
                <a:ea typeface="ＭＳ Ｐゴシック" pitchFamily="64" charset="-128"/>
                <a:cs typeface="+mn-cs"/>
              </a:defRPr>
            </a:lvl1pPr>
          </a:lstStyle>
          <a:p>
            <a:pPr>
              <a:defRPr/>
            </a:pPr>
            <a:endParaRPr lang="en-US" dirty="0"/>
          </a:p>
        </p:txBody>
      </p:sp>
      <p:sp>
        <p:nvSpPr>
          <p:cNvPr id="3" name="Date Placeholder 2"/>
          <p:cNvSpPr>
            <a:spLocks noGrp="1"/>
          </p:cNvSpPr>
          <p:nvPr>
            <p:ph type="dt" idx="1"/>
          </p:nvPr>
        </p:nvSpPr>
        <p:spPr>
          <a:xfrm>
            <a:off x="3978367" y="1"/>
            <a:ext cx="3043130" cy="465616"/>
          </a:xfrm>
          <a:prstGeom prst="rect">
            <a:avLst/>
          </a:prstGeom>
        </p:spPr>
        <p:txBody>
          <a:bodyPr vert="horz" lIns="93313" tIns="46657" rIns="93313" bIns="46657" rtlCol="0"/>
          <a:lstStyle>
            <a:lvl1pPr algn="r">
              <a:defRPr sz="1300">
                <a:latin typeface="Arial" charset="0"/>
                <a:ea typeface="ＭＳ Ｐゴシック" pitchFamily="64" charset="-128"/>
                <a:cs typeface="+mn-cs"/>
              </a:defRPr>
            </a:lvl1pPr>
          </a:lstStyle>
          <a:p>
            <a:pPr>
              <a:defRPr/>
            </a:pPr>
            <a:fld id="{9C662C85-421C-4F6A-ADF5-C224E6F47FED}" type="datetimeFigureOut">
              <a:rPr lang="en-US"/>
              <a:pPr>
                <a:defRPr/>
              </a:pPr>
              <a:t>2/19/2016</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3" tIns="46657" rIns="93313" bIns="46657" rtlCol="0" anchor="ctr"/>
          <a:lstStyle/>
          <a:p>
            <a:pPr lvl="0"/>
            <a:endParaRPr lang="en-US" noProof="0" dirty="0" smtClean="0"/>
          </a:p>
        </p:txBody>
      </p:sp>
      <p:sp>
        <p:nvSpPr>
          <p:cNvPr id="5" name="Notes Placeholder 4"/>
          <p:cNvSpPr>
            <a:spLocks noGrp="1"/>
          </p:cNvSpPr>
          <p:nvPr>
            <p:ph type="body" sz="quarter" idx="3"/>
          </p:nvPr>
        </p:nvSpPr>
        <p:spPr>
          <a:xfrm>
            <a:off x="702632" y="4422543"/>
            <a:ext cx="5617839" cy="4188935"/>
          </a:xfrm>
          <a:prstGeom prst="rect">
            <a:avLst/>
          </a:prstGeom>
        </p:spPr>
        <p:txBody>
          <a:bodyPr vert="horz" lIns="93313" tIns="46657" rIns="93313" bIns="4665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1885"/>
            <a:ext cx="3043130" cy="465616"/>
          </a:xfrm>
          <a:prstGeom prst="rect">
            <a:avLst/>
          </a:prstGeom>
        </p:spPr>
        <p:txBody>
          <a:bodyPr vert="horz" lIns="93313" tIns="46657" rIns="93313" bIns="46657" rtlCol="0" anchor="b"/>
          <a:lstStyle>
            <a:lvl1pPr algn="l">
              <a:defRPr sz="1300">
                <a:latin typeface="Arial" charset="0"/>
                <a:ea typeface="ＭＳ Ｐゴシック" pitchFamily="64" charset="-128"/>
                <a:cs typeface="+mn-cs"/>
              </a:defRPr>
            </a:lvl1pPr>
          </a:lstStyle>
          <a:p>
            <a:pPr>
              <a:defRPr/>
            </a:pPr>
            <a:endParaRPr lang="en-US" dirty="0"/>
          </a:p>
        </p:txBody>
      </p:sp>
      <p:sp>
        <p:nvSpPr>
          <p:cNvPr id="7" name="Slide Number Placeholder 6"/>
          <p:cNvSpPr>
            <a:spLocks noGrp="1"/>
          </p:cNvSpPr>
          <p:nvPr>
            <p:ph type="sldNum" sz="quarter" idx="5"/>
          </p:nvPr>
        </p:nvSpPr>
        <p:spPr>
          <a:xfrm>
            <a:off x="3978367" y="8841885"/>
            <a:ext cx="3043130" cy="465616"/>
          </a:xfrm>
          <a:prstGeom prst="rect">
            <a:avLst/>
          </a:prstGeom>
        </p:spPr>
        <p:txBody>
          <a:bodyPr vert="horz" lIns="93313" tIns="46657" rIns="93313" bIns="46657" rtlCol="0" anchor="b"/>
          <a:lstStyle>
            <a:lvl1pPr algn="r">
              <a:defRPr sz="1300">
                <a:latin typeface="Arial" charset="0"/>
                <a:ea typeface="ＭＳ Ｐゴシック" pitchFamily="64" charset="-128"/>
                <a:cs typeface="+mn-cs"/>
              </a:defRPr>
            </a:lvl1pPr>
          </a:lstStyle>
          <a:p>
            <a:pPr>
              <a:defRPr/>
            </a:pPr>
            <a:fld id="{1B1249FA-3784-4984-8481-5ED3EAB77173}" type="slidenum">
              <a:rPr lang="en-US"/>
              <a:pPr>
                <a:defRPr/>
              </a:pPr>
              <a:t>‹#›</a:t>
            </a:fld>
            <a:endParaRPr lang="en-US" dirty="0"/>
          </a:p>
        </p:txBody>
      </p:sp>
    </p:spTree>
    <p:extLst>
      <p:ext uri="{BB962C8B-B14F-4D97-AF65-F5344CB8AC3E}">
        <p14:creationId xmlns:p14="http://schemas.microsoft.com/office/powerpoint/2010/main" val="26047557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ops.fhwa.dot.gov/congestion_report/executive_summary.htm#figES_2"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itsbenefits.its.dot.gov/"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itsbenefits.its.dot.gov/"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itsbenefits.its.dot.gov/"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ops.fhwa.dot.gov/publications/fhwaop04010/report_info.ht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itsbenefits.its.dot.gov/"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ops.fhwa.dot.gov/weather/faq.htm"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itsbenefits.its.dot.gov/"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itsbenefits.its.dot.gov/"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itsbenefits.its.dot.gov/"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itsbenefits.its.dot.gov/"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ops.fhwa.dot.gov/atdm/about/index.htm"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its.dot.gov/connected_vehicle/connected_vehicle_research.ht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mnpass.org/pdfs/394mnpass_tech_eval.pdf"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ops.fhwa.dot.gov/freewaymgmt/mngd_lns_hov.ht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itsbenefits.its.dot.gov/"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300"/>
              </a:spcAft>
            </a:pPr>
            <a:r>
              <a:rPr lang="en-US" sz="1200" b="1" dirty="0" smtClean="0"/>
              <a:t>Description of the Slide</a:t>
            </a:r>
          </a:p>
          <a:p>
            <a:pPr>
              <a:spcBef>
                <a:spcPts val="0"/>
              </a:spcBef>
              <a:spcAft>
                <a:spcPts val="601"/>
              </a:spcAft>
            </a:pPr>
            <a:r>
              <a:rPr lang="en-US" sz="1200" dirty="0" smtClean="0"/>
              <a:t>Cover:  This presentation is geared towards DOT executives regarding the increasingly important role of transportation systems management and operations (TSMO) – hereinafter simply referred to as “operations” – in the effective management and delivery of transportation services to customers of the state departments of transportation (DOTs). In other words – how operations can help DOTs meet their customer needs and expectations in a rapidly changing environment. </a:t>
            </a:r>
          </a:p>
          <a:p>
            <a:pPr>
              <a:spcBef>
                <a:spcPts val="0"/>
              </a:spcBef>
              <a:spcAft>
                <a:spcPts val="601"/>
              </a:spcAft>
            </a:pPr>
            <a:endParaRPr lang="en-US" sz="1200" dirty="0" smtClean="0"/>
          </a:p>
          <a:p>
            <a:pPr indent="-457886">
              <a:spcBef>
                <a:spcPts val="0"/>
              </a:spcBef>
              <a:spcAft>
                <a:spcPts val="300"/>
              </a:spcAft>
            </a:pPr>
            <a:r>
              <a:rPr lang="en-US" sz="1200" b="1" dirty="0" smtClean="0"/>
              <a:t>Key Points</a:t>
            </a:r>
          </a:p>
          <a:p>
            <a:pPr marL="183154" indent="-183154">
              <a:spcBef>
                <a:spcPts val="0"/>
              </a:spcBef>
              <a:spcAft>
                <a:spcPts val="300"/>
              </a:spcAft>
              <a:buFont typeface="Arial" pitchFamily="34" charset="0"/>
              <a:buChar char="•"/>
            </a:pPr>
            <a:r>
              <a:rPr lang="en-US" sz="1200" dirty="0" smtClean="0"/>
              <a:t>Hello and thank you for taking time from your busy schedule(s) to discuss transportation systems management and operations; what operations can do to help the DOT improve customer service; and some actions you can take to improve operations in your agency.</a:t>
            </a:r>
          </a:p>
          <a:p>
            <a:pPr marL="183154" indent="-183154">
              <a:spcBef>
                <a:spcPts val="0"/>
              </a:spcBef>
              <a:spcAft>
                <a:spcPts val="601"/>
              </a:spcAft>
              <a:buFont typeface="Arial" pitchFamily="34" charset="0"/>
              <a:buChar char="•"/>
            </a:pPr>
            <a:r>
              <a:rPr lang="en-US" sz="1200" dirty="0" smtClean="0"/>
              <a:t>Introductions</a:t>
            </a:r>
          </a:p>
          <a:p>
            <a:pPr marL="183154" indent="-183154">
              <a:spcBef>
                <a:spcPts val="0"/>
              </a:spcBef>
              <a:spcAft>
                <a:spcPts val="601"/>
              </a:spcAft>
              <a:buFont typeface="Arial" pitchFamily="34" charset="0"/>
              <a:buChar char="•"/>
            </a:pPr>
            <a:endParaRPr lang="en-US" sz="1200" dirty="0" smtClean="0"/>
          </a:p>
          <a:p>
            <a:pPr>
              <a:spcBef>
                <a:spcPts val="0"/>
              </a:spcBef>
              <a:spcAft>
                <a:spcPts val="300"/>
              </a:spcAft>
            </a:pPr>
            <a:r>
              <a:rPr lang="en-US" sz="1200" b="1" dirty="0" smtClean="0"/>
              <a:t>Other - </a:t>
            </a:r>
            <a:r>
              <a:rPr lang="en-US" sz="1200" dirty="0" smtClean="0"/>
              <a:t>Depending on the audience and time, considerations should be given to prompting the audience to ask questions at any time during the presentation.</a:t>
            </a:r>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1</a:t>
            </a:fld>
            <a:endParaRPr lang="en-US" dirty="0"/>
          </a:p>
        </p:txBody>
      </p:sp>
    </p:spTree>
    <p:extLst>
      <p:ext uri="{BB962C8B-B14F-4D97-AF65-F5344CB8AC3E}">
        <p14:creationId xmlns:p14="http://schemas.microsoft.com/office/powerpoint/2010/main" val="4165887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300"/>
              </a:spcAft>
            </a:pPr>
            <a:r>
              <a:rPr lang="en-US" sz="1100" b="1" dirty="0" smtClean="0"/>
              <a:t>Description of the Slide</a:t>
            </a:r>
          </a:p>
          <a:p>
            <a:pPr defTabSz="915772">
              <a:spcBef>
                <a:spcPts val="0"/>
              </a:spcBef>
              <a:spcAft>
                <a:spcPts val="601"/>
              </a:spcAft>
              <a:defRPr/>
            </a:pPr>
            <a:r>
              <a:rPr lang="en-US" sz="1100" dirty="0" smtClean="0"/>
              <a:t>Given the many challenges facing DOTs – increased customer expectations and accountability, financial constraints, and the limitations on the provision of significant new capacity – it is increasingly important to leverage technology and operate the existing network to its fullest service potential, essentially “taking back” the available capacity lost to congestion, incidents, construction, weather, etc. A robust transportation systems management and operations program can help a DOT address all of these challenges; turning them into opportunities for meeting customer needs in a cost-effective manner.</a:t>
            </a:r>
          </a:p>
          <a:p>
            <a:pPr>
              <a:spcBef>
                <a:spcPts val="0"/>
              </a:spcBef>
              <a:spcAft>
                <a:spcPts val="300"/>
              </a:spcAft>
            </a:pPr>
            <a:endParaRPr lang="en-US" sz="1100" b="1" dirty="0" smtClean="0"/>
          </a:p>
          <a:p>
            <a:pPr>
              <a:spcBef>
                <a:spcPts val="0"/>
              </a:spcBef>
              <a:spcAft>
                <a:spcPts val="300"/>
              </a:spcAft>
            </a:pPr>
            <a:r>
              <a:rPr lang="en-US" sz="1100" b="1" dirty="0" smtClean="0"/>
              <a:t>Key Points</a:t>
            </a:r>
          </a:p>
          <a:p>
            <a:pPr marL="183154" indent="-183154">
              <a:spcBef>
                <a:spcPts val="0"/>
              </a:spcBef>
              <a:spcAft>
                <a:spcPts val="0"/>
              </a:spcAft>
              <a:buFont typeface="Arial" pitchFamily="34" charset="0"/>
              <a:buChar char="•"/>
            </a:pPr>
            <a:r>
              <a:rPr lang="en-US" sz="1100" dirty="0" smtClean="0"/>
              <a:t>A major selling point for an increased emphasis on operations is that these strategies and supporting ITS technologies go to the heart of what DOTs want and need to deliver today. Operations investments lead to:</a:t>
            </a:r>
          </a:p>
          <a:p>
            <a:pPr marL="641040" lvl="1" indent="-183154">
              <a:spcBef>
                <a:spcPts val="0"/>
              </a:spcBef>
              <a:spcAft>
                <a:spcPts val="0"/>
              </a:spcAft>
              <a:buFont typeface="Courier New" pitchFamily="49" charset="0"/>
              <a:buChar char="o"/>
            </a:pPr>
            <a:r>
              <a:rPr lang="en-US" sz="1100" dirty="0" smtClean="0"/>
              <a:t>More efficient and effective use of the existing capacity;</a:t>
            </a:r>
          </a:p>
          <a:p>
            <a:pPr marL="641040" lvl="1" indent="-183154">
              <a:spcBef>
                <a:spcPts val="0"/>
              </a:spcBef>
              <a:spcAft>
                <a:spcPts val="0"/>
              </a:spcAft>
              <a:buFont typeface="Courier New" pitchFamily="49" charset="0"/>
              <a:buChar char="o"/>
              <a:defRPr/>
            </a:pPr>
            <a:r>
              <a:rPr lang="en-US" sz="1100" dirty="0" smtClean="0"/>
              <a:t>A safer system for travelers and responders to traffic incidents;</a:t>
            </a:r>
          </a:p>
          <a:p>
            <a:pPr marL="641040" lvl="1" indent="-183154">
              <a:spcBef>
                <a:spcPts val="0"/>
              </a:spcBef>
              <a:spcAft>
                <a:spcPts val="0"/>
              </a:spcAft>
              <a:buFont typeface="Courier New" pitchFamily="49" charset="0"/>
              <a:buChar char="o"/>
            </a:pPr>
            <a:r>
              <a:rPr lang="en-US" sz="1100" dirty="0" smtClean="0"/>
              <a:t>Enhanced customer mobility and outreach via state-of-the-art technologies;</a:t>
            </a:r>
          </a:p>
          <a:p>
            <a:pPr marL="641040" lvl="1" indent="-183154">
              <a:spcBef>
                <a:spcPts val="0"/>
              </a:spcBef>
              <a:spcAft>
                <a:spcPts val="0"/>
              </a:spcAft>
              <a:buFont typeface="Courier New" pitchFamily="49" charset="0"/>
              <a:buChar char="o"/>
            </a:pPr>
            <a:r>
              <a:rPr lang="en-US" sz="1100" dirty="0" smtClean="0"/>
              <a:t>More reliable service for commuters and shippers, thereby enhancing economic competitiveness;</a:t>
            </a:r>
          </a:p>
          <a:p>
            <a:pPr marL="641040" lvl="1" indent="-183154">
              <a:spcBef>
                <a:spcPts val="0"/>
              </a:spcBef>
              <a:spcAft>
                <a:spcPts val="300"/>
              </a:spcAft>
              <a:buFont typeface="Courier New" pitchFamily="49" charset="0"/>
              <a:buChar char="o"/>
            </a:pPr>
            <a:r>
              <a:rPr lang="en-US" sz="1100" dirty="0" smtClean="0"/>
              <a:t>And, in many instances, the opportunity to alleviate bottlenecks without new construction (e.g., ramp metering, hard shoulder running).</a:t>
            </a:r>
          </a:p>
          <a:p>
            <a:pPr marL="183154" indent="-183154">
              <a:spcBef>
                <a:spcPts val="0"/>
              </a:spcBef>
              <a:spcAft>
                <a:spcPts val="300"/>
              </a:spcAft>
              <a:buFont typeface="Arial" pitchFamily="34" charset="0"/>
              <a:buChar char="•"/>
            </a:pPr>
            <a:r>
              <a:rPr lang="en-US" sz="1100" dirty="0" smtClean="0"/>
              <a:t>The same data collected to support operations can also be used as part of a performance management program.</a:t>
            </a:r>
          </a:p>
          <a:p>
            <a:pPr marL="183154" indent="-183154">
              <a:spcBef>
                <a:spcPts val="0"/>
              </a:spcBef>
              <a:spcAft>
                <a:spcPts val="300"/>
              </a:spcAft>
              <a:buFont typeface="Arial" pitchFamily="34" charset="0"/>
              <a:buChar char="•"/>
            </a:pPr>
            <a:r>
              <a:rPr lang="en-US" sz="1100" dirty="0" smtClean="0"/>
              <a:t>The benefits from operations can happen more quickly than the process to build new lanes (from planning to construction) and at a relatively low cost with great benefit–cost ratios.</a:t>
            </a:r>
          </a:p>
          <a:p>
            <a:pPr>
              <a:spcBef>
                <a:spcPts val="0"/>
              </a:spcBef>
              <a:spcAft>
                <a:spcPts val="300"/>
              </a:spcAft>
            </a:pPr>
            <a:endParaRPr lang="en-US" b="1" dirty="0" smtClean="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10</a:t>
            </a:fld>
            <a:endParaRPr lang="en-US" dirty="0"/>
          </a:p>
        </p:txBody>
      </p:sp>
    </p:spTree>
    <p:extLst>
      <p:ext uri="{BB962C8B-B14F-4D97-AF65-F5344CB8AC3E}">
        <p14:creationId xmlns:p14="http://schemas.microsoft.com/office/powerpoint/2010/main" val="804844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Description of the Slide</a:t>
            </a:r>
          </a:p>
          <a:p>
            <a:pPr>
              <a:spcBef>
                <a:spcPts val="0"/>
              </a:spcBef>
              <a:spcAft>
                <a:spcPts val="601"/>
              </a:spcAft>
            </a:pPr>
            <a:r>
              <a:rPr lang="en-US" sz="1200" dirty="0" smtClean="0"/>
              <a:t>Historically, DOTs have focused on relieving the causes of recurring congestion, such as bottlenecks and other capacity constraints. In large metropolitan areas, however, more than half of the total delay and most of system unreliability result from disruptions and incidents— what is referred to as non-recurring congestion – which is not substantially dealt with by adding new capacity.</a:t>
            </a:r>
          </a:p>
          <a:p>
            <a:endParaRPr lang="en-US" sz="1200" b="1" dirty="0" smtClean="0"/>
          </a:p>
          <a:p>
            <a:r>
              <a:rPr lang="en-US" sz="1200" b="1" dirty="0" smtClean="0"/>
              <a:t>Key Points</a:t>
            </a:r>
          </a:p>
          <a:p>
            <a:pPr marL="183154" indent="-183154" defTabSz="915772">
              <a:buFont typeface="Arial" pitchFamily="34" charset="0"/>
              <a:buChar char="•"/>
              <a:defRPr/>
            </a:pPr>
            <a:r>
              <a:rPr lang="en-US" sz="1200" dirty="0" smtClean="0"/>
              <a:t>The relationships among types and causes of congestion and mobility may not be widely appreciated.</a:t>
            </a:r>
          </a:p>
          <a:p>
            <a:pPr marL="183154" indent="-183154" defTabSz="915772">
              <a:buFont typeface="Arial" pitchFamily="34" charset="0"/>
              <a:buChar char="•"/>
              <a:defRPr/>
            </a:pPr>
            <a:r>
              <a:rPr lang="en-US" sz="1200" dirty="0" smtClean="0"/>
              <a:t>The traditional approach of adding capacity to meet current and future demands only addresses part of today’s mobility, reliability, and safety issues.</a:t>
            </a:r>
          </a:p>
          <a:p>
            <a:pPr marL="183154" indent="-183154" defTabSz="915772">
              <a:buFont typeface="Arial" pitchFamily="34" charset="0"/>
              <a:buChar char="•"/>
              <a:defRPr/>
            </a:pPr>
            <a:r>
              <a:rPr lang="en-US" sz="1200" dirty="0" smtClean="0"/>
              <a:t>Most congestion and delays are the result of “non-recurrent” causes as shown, such as crashes, weather, and construction activities – events that additional capacity does not directly address. </a:t>
            </a:r>
          </a:p>
          <a:p>
            <a:pPr marL="183154" indent="-183154" defTabSz="915772">
              <a:buFont typeface="Arial" pitchFamily="34" charset="0"/>
              <a:buChar char="•"/>
              <a:defRPr/>
            </a:pPr>
            <a:r>
              <a:rPr lang="en-US" sz="1200" dirty="0" smtClean="0"/>
              <a:t>Additionally, it is becoming more difficult to provide new capacity given current financial constraints and environmental concerns.</a:t>
            </a:r>
          </a:p>
          <a:p>
            <a:pPr defTabSz="915772">
              <a:spcBef>
                <a:spcPts val="0"/>
              </a:spcBef>
              <a:spcAft>
                <a:spcPts val="100"/>
              </a:spcAft>
              <a:defRPr/>
            </a:pPr>
            <a:endParaRPr lang="en-US" sz="1200" b="1" dirty="0" smtClean="0"/>
          </a:p>
          <a:p>
            <a:pPr defTabSz="915772">
              <a:spcBef>
                <a:spcPts val="0"/>
              </a:spcBef>
              <a:spcAft>
                <a:spcPts val="100"/>
              </a:spcAft>
              <a:defRPr/>
            </a:pPr>
            <a:r>
              <a:rPr lang="en-US" sz="1200" b="1" dirty="0" smtClean="0"/>
              <a:t>Source of Information in Graph</a:t>
            </a:r>
          </a:p>
          <a:p>
            <a:pPr marL="171707" indent="-171707">
              <a:spcBef>
                <a:spcPts val="0"/>
              </a:spcBef>
              <a:spcAft>
                <a:spcPts val="100"/>
              </a:spcAft>
              <a:buFont typeface="Arial" panose="020B0604020202020204" pitchFamily="34" charset="0"/>
              <a:buChar char="•"/>
              <a:defRPr/>
            </a:pPr>
            <a:r>
              <a:rPr lang="en-US" sz="1200" dirty="0" smtClean="0"/>
              <a:t>“Traffic Congestion and Reliability: Trends and Advanced Strategies for Congestion Mitigation”; FHWA; September 2005: </a:t>
            </a:r>
            <a:r>
              <a:rPr lang="en-US" sz="1200" dirty="0" smtClean="0">
                <a:hlinkClick r:id="rId3"/>
              </a:rPr>
              <a:t>http://ops.fhwa.dot.gov/congestion_report/executive_summary.htm#figES_2</a:t>
            </a:r>
            <a:r>
              <a:rPr lang="en-US" sz="1200" dirty="0" smtClean="0"/>
              <a:t>.</a:t>
            </a:r>
          </a:p>
          <a:p>
            <a:pPr defTabSz="915772">
              <a:defRPr/>
            </a:pPr>
            <a:endParaRPr lang="en-US" sz="1200" dirty="0" smtClean="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11</a:t>
            </a:fld>
            <a:endParaRPr lang="en-US" dirty="0"/>
          </a:p>
        </p:txBody>
      </p:sp>
    </p:spTree>
    <p:extLst>
      <p:ext uri="{BB962C8B-B14F-4D97-AF65-F5344CB8AC3E}">
        <p14:creationId xmlns:p14="http://schemas.microsoft.com/office/powerpoint/2010/main" val="2694881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300"/>
              </a:spcAft>
            </a:pPr>
            <a:r>
              <a:rPr lang="en-US" sz="1200" b="1" dirty="0" smtClean="0"/>
              <a:t>Description of the Slide</a:t>
            </a:r>
          </a:p>
          <a:p>
            <a:pPr>
              <a:spcBef>
                <a:spcPts val="0"/>
              </a:spcBef>
              <a:spcAft>
                <a:spcPts val="601"/>
              </a:spcAft>
            </a:pPr>
            <a:r>
              <a:rPr lang="en-US" sz="1200" dirty="0" smtClean="0"/>
              <a:t>Many DOT vision or mission statements include mobility, reliability, safety, and environmental goals. This is also the case for long-range regional transportation plans. </a:t>
            </a:r>
          </a:p>
          <a:p>
            <a:pPr>
              <a:spcBef>
                <a:spcPts val="0"/>
              </a:spcBef>
              <a:spcAft>
                <a:spcPts val="300"/>
              </a:spcAft>
            </a:pPr>
            <a:endParaRPr lang="en-US" sz="1200" b="1" dirty="0" smtClean="0"/>
          </a:p>
          <a:p>
            <a:pPr>
              <a:spcBef>
                <a:spcPts val="0"/>
              </a:spcBef>
              <a:spcAft>
                <a:spcPts val="300"/>
              </a:spcAft>
            </a:pPr>
            <a:r>
              <a:rPr lang="en-US" sz="1200" b="1" dirty="0" smtClean="0"/>
              <a:t>Key Points</a:t>
            </a:r>
          </a:p>
          <a:p>
            <a:pPr marL="183154" indent="-183154">
              <a:spcBef>
                <a:spcPts val="0"/>
              </a:spcBef>
              <a:spcAft>
                <a:spcPts val="300"/>
              </a:spcAft>
              <a:buFont typeface="Arial" pitchFamily="34" charset="0"/>
              <a:buChar char="•"/>
            </a:pPr>
            <a:r>
              <a:rPr lang="en-US" sz="1200" dirty="0" smtClean="0"/>
              <a:t>The various operations strategies can significantly contribute to the achievement of all of these and other related transportation goals and objectives.</a:t>
            </a:r>
          </a:p>
          <a:p>
            <a:pPr marL="183154" indent="-183154">
              <a:spcBef>
                <a:spcPts val="0"/>
              </a:spcBef>
              <a:spcAft>
                <a:spcPts val="601"/>
              </a:spcAft>
              <a:buFont typeface="Arial" pitchFamily="34" charset="0"/>
              <a:buChar char="•"/>
            </a:pPr>
            <a:r>
              <a:rPr lang="en-US" sz="1200" dirty="0" smtClean="0"/>
              <a:t>A filled circle indicates that the specific operations strategy fully contributes to the associated goal, and an open circle indicates a partial (but still positive) contribution. </a:t>
            </a:r>
          </a:p>
          <a:p>
            <a:pPr marL="0" indent="0">
              <a:spcBef>
                <a:spcPts val="0"/>
              </a:spcBef>
              <a:spcAft>
                <a:spcPts val="601"/>
              </a:spcAft>
              <a:buFont typeface="Arial" pitchFamily="34" charset="0"/>
              <a:buNone/>
            </a:pPr>
            <a:r>
              <a:rPr lang="en-US" sz="1200" dirty="0" smtClean="0"/>
              <a:t>  </a:t>
            </a:r>
          </a:p>
          <a:p>
            <a:pPr>
              <a:spcBef>
                <a:spcPts val="0"/>
              </a:spcBef>
              <a:spcAft>
                <a:spcPts val="300"/>
              </a:spcAft>
            </a:pPr>
            <a:r>
              <a:rPr lang="en-US" sz="1200" b="1" dirty="0" smtClean="0"/>
              <a:t>Other - </a:t>
            </a:r>
            <a:r>
              <a:rPr lang="en-US" sz="1200" dirty="0" smtClean="0"/>
              <a:t>Perhaps check the vision / mission statement of the DOT where this slide is being presented, and use the exact language vis-à-vis mobility, reliability, safety, etc.</a:t>
            </a:r>
          </a:p>
          <a:p>
            <a:pPr>
              <a:spcBef>
                <a:spcPts val="0"/>
              </a:spcBef>
              <a:spcAft>
                <a:spcPts val="300"/>
              </a:spcAft>
            </a:pPr>
            <a:endParaRPr lang="en-US" sz="1200" dirty="0" smtClean="0"/>
          </a:p>
          <a:p>
            <a:pPr>
              <a:spcBef>
                <a:spcPts val="0"/>
              </a:spcBef>
              <a:spcAft>
                <a:spcPts val="300"/>
              </a:spcAft>
            </a:pPr>
            <a:r>
              <a:rPr lang="en-US" sz="1200" dirty="0" smtClean="0"/>
              <a:t>The next 11 slides (#14 - #24) provide more detailed information and example benefits on specific operational strategies. It is not necessary to use all of these or, depending on time, any of them. The presenter may consider choosing a subset of strategies that are of particular interest to the specific DOT and its management, providing a few local anecdotes of operations successes that the DOT has achieved.</a:t>
            </a:r>
          </a:p>
          <a:p>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12</a:t>
            </a:fld>
            <a:endParaRPr lang="en-US" dirty="0"/>
          </a:p>
        </p:txBody>
      </p:sp>
    </p:spTree>
    <p:extLst>
      <p:ext uri="{BB962C8B-B14F-4D97-AF65-F5344CB8AC3E}">
        <p14:creationId xmlns:p14="http://schemas.microsoft.com/office/powerpoint/2010/main" val="1940264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300"/>
              </a:spcAft>
            </a:pPr>
            <a:r>
              <a:rPr lang="en-US" sz="1200" b="1" dirty="0" smtClean="0"/>
              <a:t>Description of the Slide</a:t>
            </a:r>
            <a:endParaRPr lang="en-US" sz="1200" dirty="0" smtClean="0"/>
          </a:p>
          <a:p>
            <a:pPr>
              <a:spcBef>
                <a:spcPts val="0"/>
              </a:spcBef>
              <a:spcAft>
                <a:spcPts val="601"/>
              </a:spcAft>
            </a:pPr>
            <a:r>
              <a:rPr lang="en-US" sz="1200" dirty="0" smtClean="0"/>
              <a:t>Work zone activities are a good example of how every state is already performing basic elements of an operations program. For years, this program may have been labeled “maintenance.” But how it’s done today is a true measure of how improved operations thinking is taking root. For example, many of these maintenance activities are now completed during off-peak hours because of their impact on the traveling public. </a:t>
            </a:r>
          </a:p>
          <a:p>
            <a:pPr>
              <a:spcBef>
                <a:spcPts val="0"/>
              </a:spcBef>
              <a:spcAft>
                <a:spcPts val="300"/>
              </a:spcAft>
            </a:pPr>
            <a:endParaRPr lang="en-US" sz="1200" b="1" dirty="0" smtClean="0"/>
          </a:p>
          <a:p>
            <a:pPr>
              <a:spcBef>
                <a:spcPts val="0"/>
              </a:spcBef>
              <a:spcAft>
                <a:spcPts val="300"/>
              </a:spcAft>
            </a:pPr>
            <a:r>
              <a:rPr lang="en-US" sz="1200" b="1" dirty="0" smtClean="0"/>
              <a:t>Key Points</a:t>
            </a:r>
          </a:p>
          <a:p>
            <a:pPr marL="183154" indent="-183154">
              <a:spcBef>
                <a:spcPts val="0"/>
              </a:spcBef>
              <a:spcAft>
                <a:spcPts val="300"/>
              </a:spcAft>
              <a:buFont typeface="Arial" pitchFamily="34" charset="0"/>
              <a:buChar char="•"/>
            </a:pPr>
            <a:r>
              <a:rPr lang="en-US" sz="1200" dirty="0" smtClean="0"/>
              <a:t>Working at off-peak periods and the use of cones, barrels, arrow signs, and related equipment are just the beginning of the operations concept as applied to work zone activities.</a:t>
            </a:r>
          </a:p>
          <a:p>
            <a:pPr marL="183154" indent="-183154">
              <a:spcBef>
                <a:spcPts val="0"/>
              </a:spcBef>
              <a:spcAft>
                <a:spcPts val="300"/>
              </a:spcAft>
              <a:buFont typeface="Arial" pitchFamily="34" charset="0"/>
              <a:buChar char="•"/>
            </a:pPr>
            <a:r>
              <a:rPr lang="en-US" sz="1200" dirty="0" smtClean="0"/>
              <a:t>Work zone management may be one of the most visible activities that a DOT does; and your performance in terms of providing up-to-date relevant information, keeping traffic moving, and minimizing backups is judged every day. Of course, the safety of the workers and of the drivers travelling through the work zone is also of primary importance.</a:t>
            </a:r>
          </a:p>
          <a:p>
            <a:pPr marL="183154" indent="-183154">
              <a:spcBef>
                <a:spcPts val="0"/>
              </a:spcBef>
              <a:spcAft>
                <a:spcPts val="300"/>
              </a:spcAft>
              <a:buFont typeface="Arial" pitchFamily="34" charset="0"/>
              <a:buChar char="•"/>
            </a:pPr>
            <a:r>
              <a:rPr lang="en-US" sz="1200" dirty="0" smtClean="0"/>
              <a:t>Proactively applying operations strategies such as traveler information on delays and alternate routes, variable speed limits and warning signs, and lane merge systems to work zone management activities can result in significant benefits.</a:t>
            </a:r>
          </a:p>
          <a:p>
            <a:pPr marL="183154" indent="-183154">
              <a:spcBef>
                <a:spcPts val="0"/>
              </a:spcBef>
              <a:spcAft>
                <a:spcPts val="601"/>
              </a:spcAft>
              <a:buFont typeface="Arial" pitchFamily="34" charset="0"/>
              <a:buChar char="•"/>
            </a:pPr>
            <a:r>
              <a:rPr lang="en-US" sz="1200" dirty="0" smtClean="0"/>
              <a:t>These benefits may include reduced crashes in and along the approaches to the work zones, reduced traffic through the work zone, and reduced delays by using alternative routes and modes.</a:t>
            </a:r>
          </a:p>
          <a:p>
            <a:pPr>
              <a:spcBef>
                <a:spcPts val="0"/>
              </a:spcBef>
              <a:spcAft>
                <a:spcPts val="300"/>
              </a:spcAft>
            </a:pPr>
            <a:endParaRPr lang="en-US" sz="1200" b="1" dirty="0" smtClean="0"/>
          </a:p>
          <a:p>
            <a:pPr>
              <a:spcBef>
                <a:spcPts val="0"/>
              </a:spcBef>
              <a:spcAft>
                <a:spcPts val="300"/>
              </a:spcAft>
            </a:pPr>
            <a:r>
              <a:rPr lang="en-US" sz="1200" b="1" dirty="0" smtClean="0"/>
              <a:t>Other - </a:t>
            </a:r>
            <a:r>
              <a:rPr lang="en-US" sz="1200" dirty="0" smtClean="0"/>
              <a:t>Perhaps provide a local / near-by example of the benefits. Additional information on benefits is available from the US DOT Benefits Database (</a:t>
            </a:r>
            <a:r>
              <a:rPr lang="en-US" sz="1200" dirty="0" smtClean="0">
                <a:hlinkClick r:id="rId3"/>
              </a:rPr>
              <a:t>http://www.itsbenefits.its.dot.gov/</a:t>
            </a:r>
            <a:r>
              <a:rPr lang="en-US" sz="1200" dirty="0" smtClean="0"/>
              <a:t>);  select “Roadway Operations and Maintenance” application.</a:t>
            </a:r>
          </a:p>
          <a:p>
            <a:pPr eaLnBrk="1" hangingPunct="1">
              <a:spcBef>
                <a:spcPts val="0"/>
              </a:spcBef>
              <a:spcAft>
                <a:spcPts val="300"/>
              </a:spcAft>
            </a:pPr>
            <a:endParaRPr lang="en-US" sz="1200" dirty="0" smtClean="0">
              <a:latin typeface="Helvetica" charset="0"/>
              <a:sym typeface="Helvetica" charset="0"/>
            </a:endParaRPr>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13</a:t>
            </a:fld>
            <a:endParaRPr lang="en-US" dirty="0"/>
          </a:p>
        </p:txBody>
      </p:sp>
    </p:spTree>
    <p:extLst>
      <p:ext uri="{BB962C8B-B14F-4D97-AF65-F5344CB8AC3E}">
        <p14:creationId xmlns:p14="http://schemas.microsoft.com/office/powerpoint/2010/main" val="2413560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300"/>
              </a:spcAft>
            </a:pPr>
            <a:r>
              <a:rPr lang="en-US" sz="1200" b="1" dirty="0" smtClean="0"/>
              <a:t>Description of the Slide</a:t>
            </a:r>
          </a:p>
          <a:p>
            <a:pPr>
              <a:spcBef>
                <a:spcPts val="0"/>
              </a:spcBef>
              <a:spcAft>
                <a:spcPts val="601"/>
              </a:spcAft>
            </a:pPr>
            <a:r>
              <a:rPr lang="en-US" sz="1200" dirty="0" smtClean="0"/>
              <a:t>Traffic Incident Management (TIM) is defined as the systematic, planned, and coordinated use of human, institutional, and technical resources to reduce the duration and impact of incidents, and improve the safety of motorists, crash victims, and incident responders. </a:t>
            </a:r>
          </a:p>
          <a:p>
            <a:pPr>
              <a:spcBef>
                <a:spcPts val="0"/>
              </a:spcBef>
              <a:spcAft>
                <a:spcPts val="300"/>
              </a:spcAft>
            </a:pPr>
            <a:endParaRPr lang="en-US" sz="1200" b="1" dirty="0" smtClean="0"/>
          </a:p>
          <a:p>
            <a:pPr>
              <a:spcBef>
                <a:spcPts val="0"/>
              </a:spcBef>
              <a:spcAft>
                <a:spcPts val="300"/>
              </a:spcAft>
            </a:pPr>
            <a:r>
              <a:rPr lang="en-US" sz="1200" b="1" dirty="0" smtClean="0"/>
              <a:t>Key Points</a:t>
            </a:r>
          </a:p>
          <a:p>
            <a:pPr marL="183154" indent="-183154" defTabSz="915772">
              <a:spcBef>
                <a:spcPts val="0"/>
              </a:spcBef>
              <a:spcAft>
                <a:spcPts val="300"/>
              </a:spcAft>
              <a:buFont typeface="Arial" pitchFamily="34" charset="0"/>
              <a:buChar char="•"/>
              <a:defRPr/>
            </a:pPr>
            <a:r>
              <a:rPr lang="en-US" sz="1200" dirty="0" smtClean="0"/>
              <a:t>By systematically reducing the time to detect an incident (such as a crash); implement the appropriate response; and safely clear the incident, while managing the affected flow until full capacity is restored, TIM increases the operating efficiency, safety, and mobility of the transportation network. </a:t>
            </a:r>
          </a:p>
          <a:p>
            <a:pPr marL="183154" indent="-183154" defTabSz="915772">
              <a:spcBef>
                <a:spcPts val="0"/>
              </a:spcBef>
              <a:spcAft>
                <a:spcPts val="300"/>
              </a:spcAft>
              <a:buFont typeface="Arial" pitchFamily="34" charset="0"/>
              <a:buChar char="•"/>
              <a:defRPr/>
            </a:pPr>
            <a:r>
              <a:rPr lang="en-US" sz="1200" dirty="0" smtClean="0"/>
              <a:t>Successful traffic incident management requires a multi-disciplinary and multi-agency approach. It helps develop strong partnerships across multiple departments within the agency, and also between transportation and enforcement agencies, fire and rescue, emergency medical services, towing services, and environmental agencies in both rural and urban areas.</a:t>
            </a:r>
          </a:p>
          <a:p>
            <a:pPr marL="183154" indent="-183154" defTabSz="915772">
              <a:spcBef>
                <a:spcPts val="0"/>
              </a:spcBef>
              <a:spcAft>
                <a:spcPts val="601"/>
              </a:spcAft>
              <a:buFont typeface="Arial" pitchFamily="34" charset="0"/>
              <a:buChar char="•"/>
              <a:defRPr/>
            </a:pPr>
            <a:r>
              <a:rPr lang="en-US" sz="1200" dirty="0" smtClean="0"/>
              <a:t>Traffic incident management has proven time and again to be one of the easiest and most direct paths to significant reduction in delay, an improvement in travel-time reliability, and improving the standing of DOT with its customers. </a:t>
            </a:r>
          </a:p>
          <a:p>
            <a:pPr>
              <a:spcBef>
                <a:spcPts val="0"/>
              </a:spcBef>
              <a:spcAft>
                <a:spcPts val="300"/>
              </a:spcAft>
            </a:pPr>
            <a:endParaRPr lang="en-US" sz="1200" b="1" dirty="0" smtClean="0"/>
          </a:p>
          <a:p>
            <a:pPr>
              <a:spcBef>
                <a:spcPts val="0"/>
              </a:spcBef>
              <a:spcAft>
                <a:spcPts val="300"/>
              </a:spcAft>
            </a:pPr>
            <a:r>
              <a:rPr lang="en-US" sz="1200" b="1" dirty="0" smtClean="0"/>
              <a:t>Other - </a:t>
            </a:r>
            <a:r>
              <a:rPr lang="en-US" sz="1200" dirty="0" smtClean="0"/>
              <a:t>Perhaps mention the SHRP2 National Traffic Incident Management Responder Training program, which is building a cadre of well-trained responders who can work together as a team in a coordinated manner. </a:t>
            </a:r>
          </a:p>
          <a:p>
            <a:pPr>
              <a:spcBef>
                <a:spcPts val="100"/>
              </a:spcBef>
              <a:spcAft>
                <a:spcPts val="100"/>
              </a:spcAft>
            </a:pPr>
            <a:endParaRPr lang="en-US" sz="1200" b="1" dirty="0" smtClean="0"/>
          </a:p>
          <a:p>
            <a:pPr>
              <a:spcBef>
                <a:spcPts val="100"/>
              </a:spcBef>
              <a:spcAft>
                <a:spcPts val="100"/>
              </a:spcAft>
            </a:pPr>
            <a:r>
              <a:rPr lang="en-US" sz="1200" b="1" dirty="0" smtClean="0"/>
              <a:t>Sources of Benefit Information</a:t>
            </a:r>
          </a:p>
          <a:p>
            <a:pPr marL="171707" indent="-171707">
              <a:spcBef>
                <a:spcPts val="100"/>
              </a:spcBef>
              <a:spcAft>
                <a:spcPts val="100"/>
              </a:spcAft>
              <a:buFont typeface="Arial" panose="020B0604020202020204" pitchFamily="34" charset="0"/>
              <a:buChar char="•"/>
            </a:pPr>
            <a:r>
              <a:rPr lang="en-US" sz="1200" dirty="0" smtClean="0"/>
              <a:t>US DOT Benefits Database (</a:t>
            </a:r>
            <a:r>
              <a:rPr lang="en-US" sz="1200" dirty="0" smtClean="0">
                <a:hlinkClick r:id="rId3"/>
              </a:rPr>
              <a:t>http://www.itsbenefits.its.dot.gov/</a:t>
            </a:r>
            <a:r>
              <a:rPr lang="en-US" sz="1200" dirty="0" smtClean="0"/>
              <a:t>);  select “Traffic Incident Management” application. For training information: http://</a:t>
            </a:r>
            <a:r>
              <a:rPr lang="en-US" sz="1200" dirty="0" err="1" smtClean="0"/>
              <a:t>www.safequickclearance.org</a:t>
            </a:r>
            <a:r>
              <a:rPr lang="en-US" sz="1200" dirty="0" smtClean="0"/>
              <a:t>. Perhaps provide a local / near-by example of the benefits. </a:t>
            </a:r>
          </a:p>
          <a:p>
            <a:pPr eaLnBrk="1" hangingPunct="1">
              <a:spcBef>
                <a:spcPts val="0"/>
              </a:spcBef>
              <a:spcAft>
                <a:spcPts val="300"/>
              </a:spcAft>
            </a:pPr>
            <a:endParaRPr lang="en-US" dirty="0" smtClean="0">
              <a:latin typeface="Helvetica" charset="0"/>
              <a:sym typeface="Helvetica" charset="0"/>
            </a:endParaRPr>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14</a:t>
            </a:fld>
            <a:endParaRPr lang="en-US" dirty="0"/>
          </a:p>
        </p:txBody>
      </p:sp>
    </p:spTree>
    <p:extLst>
      <p:ext uri="{BB962C8B-B14F-4D97-AF65-F5344CB8AC3E}">
        <p14:creationId xmlns:p14="http://schemas.microsoft.com/office/powerpoint/2010/main" val="1144336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300"/>
              </a:spcAft>
            </a:pPr>
            <a:r>
              <a:rPr lang="en-US" sz="1100" b="1" dirty="0" smtClean="0"/>
              <a:t>Description of the Slide</a:t>
            </a:r>
          </a:p>
          <a:p>
            <a:pPr>
              <a:spcBef>
                <a:spcPts val="0"/>
              </a:spcBef>
              <a:spcAft>
                <a:spcPts val="300"/>
              </a:spcAft>
            </a:pPr>
            <a:r>
              <a:rPr lang="en-US" sz="1100" dirty="0" smtClean="0"/>
              <a:t>Incident response trucks – also known as safety service patrols – are among the most visible goodwill ambassadors a DOT can have. </a:t>
            </a:r>
          </a:p>
          <a:p>
            <a:pPr>
              <a:spcBef>
                <a:spcPts val="0"/>
              </a:spcBef>
              <a:spcAft>
                <a:spcPts val="300"/>
              </a:spcAft>
            </a:pPr>
            <a:r>
              <a:rPr lang="en-US" sz="1100" dirty="0" smtClean="0"/>
              <a:t>What citizen won’t say that tax money is well spent when a service truck operator comes along to help fix a flat tire, give a couple of gallons of gas, or provide a bit of stability during an otherwise dangerous roadside stop? </a:t>
            </a:r>
          </a:p>
          <a:p>
            <a:pPr>
              <a:spcBef>
                <a:spcPts val="0"/>
              </a:spcBef>
              <a:spcAft>
                <a:spcPts val="300"/>
              </a:spcAft>
            </a:pPr>
            <a:endParaRPr lang="en-US" sz="1100" b="1" dirty="0" smtClean="0"/>
          </a:p>
          <a:p>
            <a:pPr>
              <a:spcBef>
                <a:spcPts val="0"/>
              </a:spcBef>
              <a:spcAft>
                <a:spcPts val="300"/>
              </a:spcAft>
            </a:pPr>
            <a:r>
              <a:rPr lang="en-US" sz="1100" b="1" dirty="0" smtClean="0"/>
              <a:t>Key Points</a:t>
            </a:r>
          </a:p>
          <a:p>
            <a:pPr marL="183154" indent="-183154" defTabSz="915772">
              <a:spcBef>
                <a:spcPts val="0"/>
              </a:spcBef>
              <a:spcAft>
                <a:spcPts val="0"/>
              </a:spcAft>
              <a:buFont typeface="Arial" pitchFamily="34" charset="0"/>
              <a:buChar char="•"/>
              <a:defRPr/>
            </a:pPr>
            <a:r>
              <a:rPr lang="en-US" sz="1100" dirty="0" smtClean="0"/>
              <a:t>An integral part of a broader TIM program:</a:t>
            </a:r>
          </a:p>
          <a:p>
            <a:pPr marL="641040" lvl="1" indent="-183154" defTabSz="915772">
              <a:spcBef>
                <a:spcPts val="0"/>
              </a:spcBef>
              <a:spcAft>
                <a:spcPts val="0"/>
              </a:spcAft>
              <a:buFont typeface="Courier New" pitchFamily="49" charset="0"/>
              <a:buChar char="o"/>
              <a:defRPr/>
            </a:pPr>
            <a:r>
              <a:rPr lang="en-US" sz="1100" dirty="0" smtClean="0"/>
              <a:t> For addressing minor incidents such as stranded motorists and debris on the roadway,</a:t>
            </a:r>
          </a:p>
          <a:p>
            <a:pPr marL="641040" lvl="1" indent="-183154" defTabSz="915772">
              <a:spcBef>
                <a:spcPts val="0"/>
              </a:spcBef>
              <a:spcAft>
                <a:spcPts val="0"/>
              </a:spcAft>
              <a:buFont typeface="Courier New" pitchFamily="49" charset="0"/>
              <a:buChar char="o"/>
              <a:defRPr/>
            </a:pPr>
            <a:r>
              <a:rPr lang="en-US" sz="1100" dirty="0" smtClean="0"/>
              <a:t> To direct traffic around incidents, and</a:t>
            </a:r>
          </a:p>
          <a:p>
            <a:pPr marL="641040" lvl="1" indent="-183154" defTabSz="915772">
              <a:spcBef>
                <a:spcPts val="0"/>
              </a:spcBef>
              <a:spcAft>
                <a:spcPts val="300"/>
              </a:spcAft>
              <a:buFont typeface="Courier New" pitchFamily="49" charset="0"/>
              <a:buChar char="o"/>
              <a:defRPr/>
            </a:pPr>
            <a:r>
              <a:rPr lang="en-US" sz="1100" dirty="0" smtClean="0"/>
              <a:t> To provide the human touch to travelers in need. </a:t>
            </a:r>
          </a:p>
          <a:p>
            <a:pPr marL="183154" indent="-183154" defTabSz="915772">
              <a:spcBef>
                <a:spcPts val="0"/>
              </a:spcBef>
              <a:spcAft>
                <a:spcPts val="300"/>
              </a:spcAft>
              <a:buFont typeface="Arial" pitchFamily="34" charset="0"/>
              <a:buChar char="•"/>
              <a:defRPr/>
            </a:pPr>
            <a:r>
              <a:rPr lang="en-US" sz="1100" dirty="0" smtClean="0"/>
              <a:t>Helping with traffic control at a crash scene also enhances safety for other responders.</a:t>
            </a:r>
          </a:p>
          <a:p>
            <a:pPr marL="183154" indent="-183154" defTabSz="915772">
              <a:spcBef>
                <a:spcPts val="0"/>
              </a:spcBef>
              <a:spcAft>
                <a:spcPts val="601"/>
              </a:spcAft>
              <a:buFont typeface="Arial" pitchFamily="34" charset="0"/>
              <a:buChar char="•"/>
              <a:defRPr/>
            </a:pPr>
            <a:r>
              <a:rPr lang="en-US" sz="1100" dirty="0" smtClean="0"/>
              <a:t>Significant benefits for the dollars spent, plus the positive public relations aspect.</a:t>
            </a:r>
          </a:p>
          <a:p>
            <a:pPr>
              <a:spcBef>
                <a:spcPts val="100"/>
              </a:spcBef>
              <a:spcAft>
                <a:spcPts val="100"/>
              </a:spcAft>
            </a:pPr>
            <a:endParaRPr lang="en-US" sz="1100" b="1" dirty="0" smtClean="0"/>
          </a:p>
          <a:p>
            <a:pPr>
              <a:spcBef>
                <a:spcPts val="100"/>
              </a:spcBef>
              <a:spcAft>
                <a:spcPts val="100"/>
              </a:spcAft>
            </a:pPr>
            <a:r>
              <a:rPr lang="en-US" sz="1100" b="1" dirty="0" smtClean="0"/>
              <a:t>Sources of Benefit Information</a:t>
            </a:r>
          </a:p>
          <a:p>
            <a:pPr marL="171707" indent="-171707">
              <a:spcBef>
                <a:spcPts val="100"/>
              </a:spcBef>
              <a:spcAft>
                <a:spcPts val="100"/>
              </a:spcAft>
              <a:buFont typeface="Arial" panose="020B0604020202020204" pitchFamily="34" charset="0"/>
              <a:buChar char="•"/>
            </a:pPr>
            <a:r>
              <a:rPr lang="en-US" sz="1100" dirty="0" smtClean="0"/>
              <a:t>US DOT Benefits Database (</a:t>
            </a:r>
            <a:r>
              <a:rPr lang="en-US" sz="1100" dirty="0" smtClean="0">
                <a:hlinkClick r:id="rId3"/>
              </a:rPr>
              <a:t>http://www.itsbenefits.its.dot.gov/</a:t>
            </a:r>
            <a:r>
              <a:rPr lang="en-US" sz="1100" dirty="0" smtClean="0"/>
              <a:t>); select “Traffic Incident Management” application. Perhaps provide a local / near-by example of the benefits. </a:t>
            </a:r>
          </a:p>
          <a:p>
            <a:pPr eaLnBrk="1" hangingPunct="1"/>
            <a:endParaRPr lang="en-US" dirty="0" smtClean="0">
              <a:latin typeface="Helvetica" charset="0"/>
              <a:sym typeface="Helvetica" charset="0"/>
            </a:endParaRPr>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15</a:t>
            </a:fld>
            <a:endParaRPr lang="en-US" dirty="0"/>
          </a:p>
        </p:txBody>
      </p:sp>
    </p:spTree>
    <p:extLst>
      <p:ext uri="{BB962C8B-B14F-4D97-AF65-F5344CB8AC3E}">
        <p14:creationId xmlns:p14="http://schemas.microsoft.com/office/powerpoint/2010/main" val="699647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300"/>
              </a:spcAft>
            </a:pPr>
            <a:r>
              <a:rPr lang="en-US" sz="1200" b="1" dirty="0" smtClean="0"/>
              <a:t>Description of the Slide</a:t>
            </a:r>
          </a:p>
          <a:p>
            <a:pPr>
              <a:spcBef>
                <a:spcPts val="0"/>
              </a:spcBef>
              <a:spcAft>
                <a:spcPts val="601"/>
              </a:spcAft>
            </a:pPr>
            <a:r>
              <a:rPr lang="en-US" sz="1200" dirty="0" smtClean="0"/>
              <a:t>Major sporting events, festivals, concerts, street fairs, and the like can be great for the regional economy; but they can also back up ramps and intersections, block lanes, and cause significant congestion. The concept of managing event traffic to minimize delays and disruption is a time-tested powerful tool that can also bring a lot of good publicity and visibility to the transportation agency. </a:t>
            </a:r>
          </a:p>
          <a:p>
            <a:pPr>
              <a:spcBef>
                <a:spcPts val="0"/>
              </a:spcBef>
              <a:spcAft>
                <a:spcPts val="300"/>
              </a:spcAft>
            </a:pPr>
            <a:endParaRPr lang="en-US" sz="1200" b="1" dirty="0" smtClean="0"/>
          </a:p>
          <a:p>
            <a:pPr>
              <a:spcBef>
                <a:spcPts val="0"/>
              </a:spcBef>
              <a:spcAft>
                <a:spcPts val="300"/>
              </a:spcAft>
            </a:pPr>
            <a:r>
              <a:rPr lang="en-US" sz="1200" b="1" dirty="0" smtClean="0"/>
              <a:t>Key Points</a:t>
            </a:r>
          </a:p>
          <a:p>
            <a:pPr marL="183154" indent="-183154">
              <a:spcBef>
                <a:spcPts val="0"/>
              </a:spcBef>
              <a:spcAft>
                <a:spcPts val="300"/>
              </a:spcAft>
              <a:buFont typeface="Arial" pitchFamily="34" charset="0"/>
              <a:buChar char="•"/>
            </a:pPr>
            <a:r>
              <a:rPr lang="en-US" sz="1200" dirty="0" smtClean="0"/>
              <a:t>This is an area in which collaboration with other transportation agencies – often including enforcement agencies and homeland security – is especially critical and the collaboration payoffs are high.</a:t>
            </a:r>
          </a:p>
          <a:p>
            <a:pPr marL="183154" indent="-183154">
              <a:spcBef>
                <a:spcPts val="0"/>
              </a:spcBef>
              <a:spcAft>
                <a:spcPts val="300"/>
              </a:spcAft>
              <a:buFont typeface="Arial" pitchFamily="34" charset="0"/>
              <a:buChar char="•"/>
            </a:pPr>
            <a:r>
              <a:rPr lang="en-US" sz="1200" dirty="0" smtClean="0"/>
              <a:t>Preplanning and “day of” execution for events makes for good operations, followed by post event debriefs and lessons learned.</a:t>
            </a:r>
          </a:p>
          <a:p>
            <a:pPr marL="183154" indent="-183154">
              <a:spcBef>
                <a:spcPts val="0"/>
              </a:spcBef>
              <a:spcAft>
                <a:spcPts val="601"/>
              </a:spcAft>
              <a:buFont typeface="Arial" pitchFamily="34" charset="0"/>
              <a:buChar char="•"/>
            </a:pPr>
            <a:r>
              <a:rPr lang="en-US" sz="1200" dirty="0" smtClean="0"/>
              <a:t>Effective event management can involve the combined use of multiple operational strategies and technologies, including incident management; traveler information using radio, dynamic message signs; mobile applications; lane control; and ramp management techniques.</a:t>
            </a:r>
          </a:p>
          <a:p>
            <a:pPr>
              <a:spcBef>
                <a:spcPts val="100"/>
              </a:spcBef>
              <a:spcAft>
                <a:spcPts val="100"/>
              </a:spcAft>
            </a:pPr>
            <a:endParaRPr lang="en-US" sz="1200" b="1" dirty="0" smtClean="0"/>
          </a:p>
          <a:p>
            <a:pPr>
              <a:spcBef>
                <a:spcPts val="100"/>
              </a:spcBef>
              <a:spcAft>
                <a:spcPts val="100"/>
              </a:spcAft>
            </a:pPr>
            <a:r>
              <a:rPr lang="en-US" sz="1200" b="1" dirty="0" smtClean="0"/>
              <a:t>Sources of Benefit Information</a:t>
            </a:r>
          </a:p>
          <a:p>
            <a:pPr marL="171707" indent="-171707">
              <a:spcBef>
                <a:spcPts val="100"/>
              </a:spcBef>
              <a:spcAft>
                <a:spcPts val="100"/>
              </a:spcAft>
              <a:buFont typeface="Arial" panose="020B0604020202020204" pitchFamily="34" charset="0"/>
              <a:buChar char="•"/>
            </a:pPr>
            <a:r>
              <a:rPr lang="en-US" sz="1200" dirty="0" smtClean="0"/>
              <a:t>Additional details on benefits from special event management are available from “Managing Travel for Planned Special Events”; FHWA-Op-04-10 (</a:t>
            </a:r>
            <a:r>
              <a:rPr lang="en-US" sz="1200" dirty="0" smtClean="0">
                <a:hlinkClick r:id="rId3"/>
              </a:rPr>
              <a:t>http://ops.fhwa.dot.gov/publications/fhwaop04010/report_info.htm</a:t>
            </a:r>
            <a:r>
              <a:rPr lang="en-US" sz="1200" dirty="0" smtClean="0"/>
              <a:t>). Perhaps provide a local / near-by example of the benefits. </a:t>
            </a:r>
          </a:p>
          <a:p>
            <a:endParaRPr lang="en-US" sz="1200" dirty="0" smtClean="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16</a:t>
            </a:fld>
            <a:endParaRPr lang="en-US" dirty="0"/>
          </a:p>
        </p:txBody>
      </p:sp>
    </p:spTree>
    <p:extLst>
      <p:ext uri="{BB962C8B-B14F-4D97-AF65-F5344CB8AC3E}">
        <p14:creationId xmlns:p14="http://schemas.microsoft.com/office/powerpoint/2010/main" val="375281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lnSpc>
                <a:spcPct val="110000"/>
              </a:lnSpc>
              <a:spcBef>
                <a:spcPts val="0"/>
              </a:spcBef>
              <a:spcAft>
                <a:spcPts val="300"/>
              </a:spcAft>
              <a:defRPr/>
            </a:pPr>
            <a:r>
              <a:rPr lang="en-US" sz="1100" b="1" dirty="0" smtClean="0"/>
              <a:t>Description of the Slide</a:t>
            </a:r>
          </a:p>
          <a:p>
            <a:pPr defTabSz="915772">
              <a:lnSpc>
                <a:spcPct val="110000"/>
              </a:lnSpc>
              <a:spcBef>
                <a:spcPts val="0"/>
              </a:spcBef>
              <a:spcAft>
                <a:spcPts val="300"/>
              </a:spcAft>
              <a:defRPr/>
            </a:pPr>
            <a:r>
              <a:rPr lang="en-US" sz="1100" dirty="0" smtClean="0"/>
              <a:t>Good operations mean providing the best functioning transportation network even under adverse weather conditions – scenarios that often threaten or haunt the public perception of a DOT’s performance. </a:t>
            </a:r>
          </a:p>
          <a:p>
            <a:pPr>
              <a:lnSpc>
                <a:spcPct val="110000"/>
              </a:lnSpc>
              <a:spcBef>
                <a:spcPts val="0"/>
              </a:spcBef>
              <a:spcAft>
                <a:spcPts val="300"/>
              </a:spcAft>
            </a:pPr>
            <a:endParaRPr lang="en-US" sz="1100" b="1" dirty="0" smtClean="0"/>
          </a:p>
          <a:p>
            <a:pPr>
              <a:lnSpc>
                <a:spcPct val="110000"/>
              </a:lnSpc>
              <a:spcBef>
                <a:spcPts val="0"/>
              </a:spcBef>
              <a:spcAft>
                <a:spcPts val="300"/>
              </a:spcAft>
            </a:pPr>
            <a:r>
              <a:rPr lang="en-US" sz="1100" b="1" dirty="0" smtClean="0"/>
              <a:t>Key Points</a:t>
            </a:r>
          </a:p>
          <a:p>
            <a:pPr marL="183154" indent="-183154">
              <a:lnSpc>
                <a:spcPct val="110000"/>
              </a:lnSpc>
              <a:spcBef>
                <a:spcPts val="0"/>
              </a:spcBef>
              <a:spcAft>
                <a:spcPts val="300"/>
              </a:spcAft>
              <a:buFont typeface="Arial" pitchFamily="34" charset="0"/>
              <a:buChar char="•"/>
            </a:pPr>
            <a:r>
              <a:rPr lang="en-US" sz="1100" dirty="0" smtClean="0"/>
              <a:t>This a clear example of rural areas depending on operations just as much as do congested urban areas.</a:t>
            </a:r>
          </a:p>
          <a:p>
            <a:pPr marL="183154" indent="-183154">
              <a:lnSpc>
                <a:spcPct val="110000"/>
              </a:lnSpc>
              <a:spcBef>
                <a:spcPts val="0"/>
              </a:spcBef>
              <a:spcAft>
                <a:spcPts val="300"/>
              </a:spcAft>
              <a:buFont typeface="Arial" pitchFamily="34" charset="0"/>
              <a:buChar char="•"/>
              <a:defRPr/>
            </a:pPr>
            <a:r>
              <a:rPr lang="en-US" sz="1100" dirty="0" smtClean="0"/>
              <a:t>Road weather information systems have proven themselves to be very effective in reducing  the variability in speeds and crashes during adverse weather conditions, be they low visibility, wet or icy pavement, or strong winds. </a:t>
            </a:r>
          </a:p>
          <a:p>
            <a:pPr marL="183154" indent="-183154">
              <a:lnSpc>
                <a:spcPct val="110000"/>
              </a:lnSpc>
              <a:spcBef>
                <a:spcPts val="0"/>
              </a:spcBef>
              <a:spcAft>
                <a:spcPts val="0"/>
              </a:spcAft>
              <a:buFont typeface="Arial" pitchFamily="34" charset="0"/>
              <a:buChar char="•"/>
            </a:pPr>
            <a:r>
              <a:rPr lang="en-US" sz="1100" dirty="0" smtClean="0"/>
              <a:t>Road weather information systems (RWIS) include three major activities:</a:t>
            </a:r>
          </a:p>
          <a:p>
            <a:pPr marL="641040" lvl="1" indent="-183154">
              <a:lnSpc>
                <a:spcPct val="110000"/>
              </a:lnSpc>
              <a:spcBef>
                <a:spcPts val="0"/>
              </a:spcBef>
              <a:spcAft>
                <a:spcPts val="0"/>
              </a:spcAft>
              <a:buFont typeface="Courier New" pitchFamily="49" charset="0"/>
              <a:buChar char="o"/>
            </a:pPr>
            <a:r>
              <a:rPr lang="en-US" sz="1100" dirty="0" smtClean="0"/>
              <a:t>Collecting  real-time data on roadway and atmospheric conditions;</a:t>
            </a:r>
          </a:p>
          <a:p>
            <a:pPr marL="641040" lvl="1" indent="-183154">
              <a:lnSpc>
                <a:spcPct val="110000"/>
              </a:lnSpc>
              <a:spcBef>
                <a:spcPts val="0"/>
              </a:spcBef>
              <a:spcAft>
                <a:spcPts val="0"/>
              </a:spcAft>
              <a:buFont typeface="Courier New" pitchFamily="49" charset="0"/>
              <a:buChar char="o"/>
            </a:pPr>
            <a:r>
              <a:rPr lang="en-US" sz="1100" dirty="0" smtClean="0"/>
              <a:t>Assimilating this information with other data sources (such as weather forecasts) to determine the appropriate operational plan; and,</a:t>
            </a:r>
          </a:p>
          <a:p>
            <a:pPr marL="641040" lvl="1" indent="-183154">
              <a:lnSpc>
                <a:spcPct val="110000"/>
              </a:lnSpc>
              <a:spcBef>
                <a:spcPts val="0"/>
              </a:spcBef>
              <a:spcAft>
                <a:spcPts val="0"/>
              </a:spcAft>
              <a:buFont typeface="Courier New" pitchFamily="49" charset="0"/>
              <a:buChar char="o"/>
            </a:pPr>
            <a:r>
              <a:rPr lang="en-US" sz="1100" dirty="0" smtClean="0"/>
              <a:t>Implementing the plan through information dissemination.</a:t>
            </a:r>
          </a:p>
          <a:p>
            <a:pPr marL="641040" lvl="1" indent="-183154">
              <a:lnSpc>
                <a:spcPct val="110000"/>
              </a:lnSpc>
              <a:spcBef>
                <a:spcPts val="0"/>
              </a:spcBef>
              <a:spcAft>
                <a:spcPts val="601"/>
              </a:spcAft>
              <a:buFont typeface="Courier New" pitchFamily="49" charset="0"/>
              <a:buChar char="o"/>
            </a:pPr>
            <a:r>
              <a:rPr lang="en-US" sz="1100" dirty="0" smtClean="0"/>
              <a:t>Much, if not all of this process, can be automated.</a:t>
            </a:r>
          </a:p>
          <a:p>
            <a:pPr>
              <a:spcBef>
                <a:spcPts val="100"/>
              </a:spcBef>
              <a:spcAft>
                <a:spcPts val="100"/>
              </a:spcAft>
            </a:pPr>
            <a:endParaRPr lang="en-US" sz="1100" b="1" dirty="0" smtClean="0"/>
          </a:p>
          <a:p>
            <a:pPr>
              <a:spcBef>
                <a:spcPts val="100"/>
              </a:spcBef>
              <a:spcAft>
                <a:spcPts val="100"/>
              </a:spcAft>
            </a:pPr>
            <a:r>
              <a:rPr lang="en-US" sz="1100" b="1" dirty="0" smtClean="0"/>
              <a:t>Sources of Benefit Information</a:t>
            </a:r>
          </a:p>
          <a:p>
            <a:pPr marL="171707" indent="-171707">
              <a:spcBef>
                <a:spcPts val="100"/>
              </a:spcBef>
              <a:spcAft>
                <a:spcPts val="100"/>
              </a:spcAft>
              <a:buFont typeface="Arial" panose="020B0604020202020204" pitchFamily="34" charset="0"/>
              <a:buChar char="•"/>
            </a:pPr>
            <a:r>
              <a:rPr lang="en-US" sz="1100" dirty="0" smtClean="0"/>
              <a:t>US DOT Benefits Database (</a:t>
            </a:r>
            <a:r>
              <a:rPr lang="en-US" sz="1100" dirty="0" smtClean="0">
                <a:hlinkClick r:id="rId3"/>
              </a:rPr>
              <a:t>http://www.itsbenefits.its.dot.gov/</a:t>
            </a:r>
            <a:r>
              <a:rPr lang="en-US" sz="1100" dirty="0" smtClean="0"/>
              <a:t>);  select “Road Weather Management” application. Perhaps provide a local / near-by example of the benefits. </a:t>
            </a:r>
          </a:p>
          <a:p>
            <a:pPr marL="171707" indent="-171707">
              <a:spcBef>
                <a:spcPts val="100"/>
              </a:spcBef>
              <a:spcAft>
                <a:spcPts val="100"/>
              </a:spcAft>
              <a:buFont typeface="Arial" panose="020B0604020202020204" pitchFamily="34" charset="0"/>
              <a:buChar char="•"/>
            </a:pPr>
            <a:r>
              <a:rPr lang="en-US" sz="1100" dirty="0" smtClean="0"/>
              <a:t>Another source of information is </a:t>
            </a:r>
            <a:r>
              <a:rPr lang="en-US" sz="1100" dirty="0" smtClean="0">
                <a:hlinkClick r:id="rId4"/>
              </a:rPr>
              <a:t>http://ops.fhwa.dot.gov/weather/faq.htm</a:t>
            </a:r>
            <a:r>
              <a:rPr lang="en-US" sz="1100" dirty="0" smtClean="0"/>
              <a:t>.</a:t>
            </a:r>
          </a:p>
          <a:p>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17</a:t>
            </a:fld>
            <a:endParaRPr lang="en-US" dirty="0"/>
          </a:p>
        </p:txBody>
      </p:sp>
    </p:spTree>
    <p:extLst>
      <p:ext uri="{BB962C8B-B14F-4D97-AF65-F5344CB8AC3E}">
        <p14:creationId xmlns:p14="http://schemas.microsoft.com/office/powerpoint/2010/main" val="383443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300"/>
              </a:spcAft>
            </a:pPr>
            <a:r>
              <a:rPr lang="en-US" sz="1200" b="1" dirty="0" smtClean="0"/>
              <a:t>Description of the Slide</a:t>
            </a:r>
            <a:endParaRPr lang="en-US" sz="1200" dirty="0" smtClean="0"/>
          </a:p>
          <a:p>
            <a:pPr>
              <a:spcBef>
                <a:spcPts val="0"/>
              </a:spcBef>
              <a:spcAft>
                <a:spcPts val="300"/>
              </a:spcAft>
            </a:pPr>
            <a:r>
              <a:rPr lang="en-US" sz="1200" dirty="0" smtClean="0"/>
              <a:t>Some weather events are extreme with regional and statewide impacts, such as hurricanes, major snow events and blizzards, and flooding. Unfortunately, we also live at a time when major emergencies are often man-made, such as security threats. Operations has a role to play in the management of such emergencies.</a:t>
            </a:r>
            <a:br>
              <a:rPr lang="en-US" sz="1200" dirty="0" smtClean="0"/>
            </a:br>
            <a:endParaRPr lang="en-US" sz="1200" dirty="0" smtClean="0"/>
          </a:p>
          <a:p>
            <a:pPr>
              <a:spcBef>
                <a:spcPts val="0"/>
              </a:spcBef>
              <a:spcAft>
                <a:spcPts val="601"/>
              </a:spcAft>
            </a:pPr>
            <a:r>
              <a:rPr lang="en-US" sz="1200" dirty="0" smtClean="0"/>
              <a:t>Although large-scale and catastrophic incidents are rare, it is clear that even seemingly small improvements in efficiency or effectiveness that are used to respond to traditional incidents can translate into dramatic life-saving strategies when implemented in catastrophic events. </a:t>
            </a:r>
          </a:p>
          <a:p>
            <a:pPr>
              <a:spcBef>
                <a:spcPts val="0"/>
              </a:spcBef>
              <a:spcAft>
                <a:spcPts val="300"/>
              </a:spcAft>
            </a:pPr>
            <a:endParaRPr lang="en-US" sz="1200" b="1" dirty="0" smtClean="0"/>
          </a:p>
          <a:p>
            <a:pPr>
              <a:spcBef>
                <a:spcPts val="0"/>
              </a:spcBef>
              <a:spcAft>
                <a:spcPts val="300"/>
              </a:spcAft>
            </a:pPr>
            <a:r>
              <a:rPr lang="en-US" sz="1200" b="1" dirty="0" smtClean="0"/>
              <a:t>Key Points</a:t>
            </a:r>
            <a:endParaRPr lang="en-US" sz="1200" dirty="0" smtClean="0"/>
          </a:p>
          <a:p>
            <a:pPr marL="183154" indent="-183154">
              <a:spcBef>
                <a:spcPts val="0"/>
              </a:spcBef>
              <a:spcAft>
                <a:spcPts val="300"/>
              </a:spcAft>
              <a:buFont typeface="Arial" pitchFamily="34" charset="0"/>
              <a:buChar char="•"/>
            </a:pPr>
            <a:r>
              <a:rPr lang="en-US" sz="1200" dirty="0" smtClean="0"/>
              <a:t>Such emergencies have wide area impacts, and so the associated collaboration and coordination needs to be regional, state-wide, and often multi-state, involving numerous transportation and transit agencies along with enforcement entities, fire and rescue, FEMA, and homeland security, just to name a few.</a:t>
            </a:r>
          </a:p>
          <a:p>
            <a:pPr marL="183154" indent="-183154">
              <a:spcBef>
                <a:spcPts val="0"/>
              </a:spcBef>
              <a:spcAft>
                <a:spcPts val="300"/>
              </a:spcAft>
              <a:buFont typeface="Arial" pitchFamily="34" charset="0"/>
              <a:buChar char="•"/>
            </a:pPr>
            <a:r>
              <a:rPr lang="en-US" sz="1200" dirty="0" smtClean="0"/>
              <a:t>The time to plan for any specific emergency, location, and duration is very limited or non-existent. It is therefore necessary to plan for several potential emergency scenarios in advance.</a:t>
            </a:r>
          </a:p>
          <a:p>
            <a:pPr marL="183154" indent="-183154" defTabSz="915772">
              <a:spcBef>
                <a:spcPts val="0"/>
              </a:spcBef>
              <a:spcAft>
                <a:spcPts val="300"/>
              </a:spcAft>
              <a:buFont typeface="Arial" pitchFamily="34" charset="0"/>
              <a:buChar char="•"/>
              <a:defRPr/>
            </a:pPr>
            <a:r>
              <a:rPr lang="en-US" sz="1200" dirty="0" smtClean="0"/>
              <a:t>Whether or not segments of transportation infrastructure are directly affected, their use may still be vital.</a:t>
            </a:r>
          </a:p>
          <a:p>
            <a:pPr marL="183154" indent="-183154">
              <a:spcBef>
                <a:spcPts val="0"/>
              </a:spcBef>
              <a:spcAft>
                <a:spcPts val="300"/>
              </a:spcAft>
              <a:buFont typeface="Arial" pitchFamily="34" charset="0"/>
              <a:buChar char="•"/>
            </a:pPr>
            <a:r>
              <a:rPr lang="en-US" sz="1200" dirty="0" smtClean="0"/>
              <a:t>The emergency scenarios need to address operations prior to the event (e.g., evacuations in the event of a hurricane), during the event (e.g., quick access to the impacted area by incident responders and other emergency service providers), and following the event (e.g., diversions to avoid damaged or unusable segments of the transportation network, evacuated individuals getting back to their homes and work to resume some semblance of normality as quickly as possible). </a:t>
            </a:r>
          </a:p>
          <a:p>
            <a:pPr>
              <a:spcBef>
                <a:spcPts val="100"/>
              </a:spcBef>
              <a:spcAft>
                <a:spcPts val="100"/>
              </a:spcAft>
            </a:pPr>
            <a:endParaRPr lang="en-US" b="1" dirty="0" smtClean="0"/>
          </a:p>
          <a:p>
            <a:pPr>
              <a:spcBef>
                <a:spcPts val="100"/>
              </a:spcBef>
              <a:spcAft>
                <a:spcPts val="100"/>
              </a:spcAft>
            </a:pPr>
            <a:r>
              <a:rPr lang="en-US" b="1" dirty="0" smtClean="0"/>
              <a:t>Sources of Benefit Information</a:t>
            </a:r>
          </a:p>
          <a:p>
            <a:pPr marL="171707" indent="-171707">
              <a:spcBef>
                <a:spcPts val="100"/>
              </a:spcBef>
              <a:spcAft>
                <a:spcPts val="100"/>
              </a:spcAft>
              <a:buFont typeface="Arial" panose="020B0604020202020204" pitchFamily="34" charset="0"/>
              <a:buChar char="•"/>
            </a:pPr>
            <a:r>
              <a:rPr lang="en-US" sz="1200" dirty="0" smtClean="0"/>
              <a:t>US DOT Benefits Database (</a:t>
            </a:r>
            <a:r>
              <a:rPr lang="en-US" sz="1200" dirty="0" smtClean="0">
                <a:hlinkClick r:id="rId3"/>
              </a:rPr>
              <a:t>http://www.itsbenefits.its.dot.gov/</a:t>
            </a:r>
            <a:r>
              <a:rPr lang="en-US" sz="1200" dirty="0" smtClean="0"/>
              <a:t>);  select “Emergency Management” application. Perhaps provide a local / near-by example of the benefits. </a:t>
            </a:r>
          </a:p>
          <a:p>
            <a:endParaRPr lang="en-US" dirty="0" smtClean="0">
              <a:latin typeface="Helvetica" charset="0"/>
              <a:sym typeface="Helvetica" charset="0"/>
            </a:endParaRPr>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18</a:t>
            </a:fld>
            <a:endParaRPr lang="en-US" dirty="0"/>
          </a:p>
        </p:txBody>
      </p:sp>
    </p:spTree>
    <p:extLst>
      <p:ext uri="{BB962C8B-B14F-4D97-AF65-F5344CB8AC3E}">
        <p14:creationId xmlns:p14="http://schemas.microsoft.com/office/powerpoint/2010/main" val="3916363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300"/>
              </a:spcAft>
            </a:pPr>
            <a:r>
              <a:rPr lang="en-US" sz="1200" b="1" dirty="0" smtClean="0"/>
              <a:t>Description of the Slide</a:t>
            </a:r>
          </a:p>
          <a:p>
            <a:pPr>
              <a:spcBef>
                <a:spcPts val="0"/>
              </a:spcBef>
              <a:spcAft>
                <a:spcPts val="601"/>
              </a:spcAft>
            </a:pPr>
            <a:r>
              <a:rPr lang="en-US" sz="1200" dirty="0" smtClean="0"/>
              <a:t>Poor traffic signal timing contributes to traffic congestion and delay. Conventional signal systems use pre–programmed, daily signal timing schedules. Adaptive signal control technology adjusts the timing of red, yellow, and green lights in real time to accommodate changing traffic patterns and ease traffic congestion. </a:t>
            </a:r>
          </a:p>
          <a:p>
            <a:pPr>
              <a:spcBef>
                <a:spcPts val="0"/>
              </a:spcBef>
              <a:spcAft>
                <a:spcPts val="300"/>
              </a:spcAft>
            </a:pPr>
            <a:endParaRPr lang="en-US" sz="1200" b="1" dirty="0" smtClean="0"/>
          </a:p>
          <a:p>
            <a:pPr>
              <a:spcBef>
                <a:spcPts val="0"/>
              </a:spcBef>
              <a:spcAft>
                <a:spcPts val="300"/>
              </a:spcAft>
            </a:pPr>
            <a:r>
              <a:rPr lang="en-US" sz="1200" b="1" dirty="0" smtClean="0"/>
              <a:t>Key Points</a:t>
            </a:r>
          </a:p>
          <a:p>
            <a:pPr marL="183154" indent="-183154">
              <a:spcBef>
                <a:spcPts val="0"/>
              </a:spcBef>
              <a:spcAft>
                <a:spcPts val="300"/>
              </a:spcAft>
              <a:buFont typeface="Arial" pitchFamily="34" charset="0"/>
              <a:buChar char="•"/>
            </a:pPr>
            <a:r>
              <a:rPr lang="en-US" sz="1200" dirty="0" smtClean="0"/>
              <a:t>Customers understand that it can be done. They are happy when they see it and grumpy when they don’t.</a:t>
            </a:r>
          </a:p>
          <a:p>
            <a:pPr marL="183154" indent="-183154">
              <a:spcBef>
                <a:spcPts val="0"/>
              </a:spcBef>
              <a:spcAft>
                <a:spcPts val="300"/>
              </a:spcAft>
              <a:buFont typeface="Arial" pitchFamily="34" charset="0"/>
              <a:buChar char="•"/>
            </a:pPr>
            <a:r>
              <a:rPr lang="en-US" sz="1200" dirty="0" smtClean="0"/>
              <a:t>The improved arterial operations and benefit–cost returns in this area are very favorable. But well-synchronized signals need close attention and the ability to make dynamic adjustments. </a:t>
            </a:r>
          </a:p>
          <a:p>
            <a:pPr marL="183154" indent="-183154">
              <a:spcBef>
                <a:spcPts val="0"/>
              </a:spcBef>
              <a:spcAft>
                <a:spcPts val="300"/>
              </a:spcAft>
              <a:buFont typeface="Arial" pitchFamily="34" charset="0"/>
              <a:buChar char="•"/>
            </a:pPr>
            <a:r>
              <a:rPr lang="en-US" sz="1200" dirty="0" smtClean="0"/>
              <a:t>Synchronization across jurisdiction boundaries can also be very important, but this requires collaboration to achieve integration across different hardware and software platforms.</a:t>
            </a:r>
          </a:p>
          <a:p>
            <a:pPr marL="183154" indent="-183154">
              <a:spcBef>
                <a:spcPts val="0"/>
              </a:spcBef>
              <a:spcAft>
                <a:spcPts val="601"/>
              </a:spcAft>
              <a:buFont typeface="Arial" pitchFamily="34" charset="0"/>
              <a:buChar char="•"/>
            </a:pPr>
            <a:r>
              <a:rPr lang="en-US" sz="1200" dirty="0" smtClean="0"/>
              <a:t>While study after study has shown significant benefits from improved synchronization of traffic signals, there is industry-wide information indicating that we are not doing as well as we should, as demonstrated by the last National Traffic Signal Report Card (2012), which reported an overall grade of D+. This report card should give us pause. The industry is </a:t>
            </a:r>
            <a:r>
              <a:rPr lang="en-US" sz="1200" i="1" dirty="0" smtClean="0"/>
              <a:t>not delivering at the level it </a:t>
            </a:r>
            <a:r>
              <a:rPr lang="en-US" sz="1200" dirty="0" smtClean="0"/>
              <a:t>should be.</a:t>
            </a:r>
            <a:endParaRPr lang="en-US" sz="1200" b="1" dirty="0" smtClean="0"/>
          </a:p>
          <a:p>
            <a:pPr>
              <a:spcBef>
                <a:spcPts val="100"/>
              </a:spcBef>
              <a:spcAft>
                <a:spcPts val="100"/>
              </a:spcAft>
            </a:pPr>
            <a:endParaRPr lang="en-US" sz="1200" b="1" dirty="0" smtClean="0"/>
          </a:p>
          <a:p>
            <a:pPr>
              <a:spcBef>
                <a:spcPts val="100"/>
              </a:spcBef>
              <a:spcAft>
                <a:spcPts val="100"/>
              </a:spcAft>
            </a:pPr>
            <a:r>
              <a:rPr lang="en-US" sz="1200" b="1" dirty="0" smtClean="0"/>
              <a:t>Sources of Benefit Information</a:t>
            </a:r>
          </a:p>
          <a:p>
            <a:pPr marL="171707" indent="-171707">
              <a:spcBef>
                <a:spcPts val="100"/>
              </a:spcBef>
              <a:spcAft>
                <a:spcPts val="100"/>
              </a:spcAft>
              <a:buFont typeface="Arial" panose="020B0604020202020204" pitchFamily="34" charset="0"/>
              <a:buChar char="•"/>
            </a:pPr>
            <a:r>
              <a:rPr lang="en-US" sz="1200" dirty="0" smtClean="0"/>
              <a:t>US DOT Benefits Database (</a:t>
            </a:r>
            <a:r>
              <a:rPr lang="en-US" sz="1200" dirty="0" smtClean="0">
                <a:hlinkClick r:id="rId3"/>
              </a:rPr>
              <a:t>http://www.itsbenefits.its.dot.gov/</a:t>
            </a:r>
            <a:r>
              <a:rPr lang="en-US" sz="1200" dirty="0" smtClean="0"/>
              <a:t>);  select “Arterial Management” application, scrolling down to “Traffic Control.” Perhaps provide a local / near-by example of the benefits. </a:t>
            </a:r>
          </a:p>
          <a:p>
            <a:pPr marL="171707" indent="-171707">
              <a:spcBef>
                <a:spcPts val="100"/>
              </a:spcBef>
              <a:spcAft>
                <a:spcPts val="100"/>
              </a:spcAft>
              <a:buFont typeface="Arial" panose="020B0604020202020204" pitchFamily="34" charset="0"/>
              <a:buChar char="•"/>
            </a:pPr>
            <a:r>
              <a:rPr lang="en-US" sz="1200" dirty="0" smtClean="0"/>
              <a:t>National Traffic Signal</a:t>
            </a:r>
            <a:r>
              <a:rPr lang="en-US" sz="1200" baseline="0" dirty="0" smtClean="0"/>
              <a:t> Report Card (http://</a:t>
            </a:r>
            <a:r>
              <a:rPr lang="en-US" sz="1200" baseline="0" dirty="0" err="1" smtClean="0"/>
              <a:t>www.ite.org</a:t>
            </a:r>
            <a:r>
              <a:rPr lang="en-US" sz="1200" baseline="0" dirty="0" smtClean="0"/>
              <a:t>/</a:t>
            </a:r>
            <a:r>
              <a:rPr lang="en-US" sz="1200" baseline="0" dirty="0" err="1" smtClean="0"/>
              <a:t>reportcard</a:t>
            </a:r>
            <a:r>
              <a:rPr lang="en-US" sz="1200" baseline="0" dirty="0" smtClean="0"/>
              <a:t>/). </a:t>
            </a:r>
            <a:endParaRPr lang="en-US" sz="1200" dirty="0" smtClean="0"/>
          </a:p>
          <a:p>
            <a:endParaRPr lang="en-US" sz="1200" b="1" dirty="0" smtClean="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19</a:t>
            </a:fld>
            <a:endParaRPr lang="en-US" dirty="0"/>
          </a:p>
        </p:txBody>
      </p:sp>
    </p:spTree>
    <p:extLst>
      <p:ext uri="{BB962C8B-B14F-4D97-AF65-F5344CB8AC3E}">
        <p14:creationId xmlns:p14="http://schemas.microsoft.com/office/powerpoint/2010/main" val="4009286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300"/>
              </a:spcAft>
            </a:pPr>
            <a:r>
              <a:rPr lang="en-US" sz="1200" b="1" dirty="0" smtClean="0"/>
              <a:t>Description of the Slide  </a:t>
            </a:r>
            <a:endParaRPr lang="en-US" sz="1200" dirty="0" smtClean="0"/>
          </a:p>
          <a:p>
            <a:pPr>
              <a:spcBef>
                <a:spcPts val="0"/>
              </a:spcBef>
              <a:spcAft>
                <a:spcPts val="601"/>
              </a:spcAft>
            </a:pPr>
            <a:r>
              <a:rPr lang="en-US" sz="1200" dirty="0" smtClean="0"/>
              <a:t>Our presentation and discussions today will focus on three key areas as shown here. </a:t>
            </a:r>
          </a:p>
          <a:p>
            <a:pPr>
              <a:spcBef>
                <a:spcPts val="0"/>
              </a:spcBef>
              <a:spcAft>
                <a:spcPts val="300"/>
              </a:spcAft>
            </a:pPr>
            <a:endParaRPr lang="en-US" sz="1200" b="1" dirty="0" smtClean="0"/>
          </a:p>
          <a:p>
            <a:pPr>
              <a:spcBef>
                <a:spcPts val="0"/>
              </a:spcBef>
              <a:spcAft>
                <a:spcPts val="300"/>
              </a:spcAft>
            </a:pPr>
            <a:r>
              <a:rPr lang="en-US" sz="1200" b="1" dirty="0" smtClean="0"/>
              <a:t>Key Points</a:t>
            </a:r>
          </a:p>
          <a:p>
            <a:pPr marL="183154" indent="-183154">
              <a:spcBef>
                <a:spcPts val="0"/>
              </a:spcBef>
              <a:spcAft>
                <a:spcPts val="300"/>
              </a:spcAft>
              <a:buFont typeface="Arial" pitchFamily="34" charset="0"/>
              <a:buChar char="•"/>
            </a:pPr>
            <a:r>
              <a:rPr lang="en-US" sz="1200" dirty="0" smtClean="0"/>
              <a:t>The role of the DOT has evolved over the past 75 years in response to the changing needs of customers. From an initial mandate that centered around building and preserving the transportation infrastructure, the transportation environment has changed such that a DOT’s responsibilities have expanded to include actively managing and operating their transportation network as effectively as possible so as to meet customers’ demands for safety, mobility, and reliability; and to do so in the most cost-effective manner.</a:t>
            </a:r>
          </a:p>
          <a:p>
            <a:pPr marL="183154" indent="-183154">
              <a:spcBef>
                <a:spcPts val="0"/>
              </a:spcBef>
              <a:spcAft>
                <a:spcPts val="300"/>
              </a:spcAft>
              <a:buFont typeface="Arial" pitchFamily="34" charset="0"/>
              <a:buChar char="•"/>
            </a:pPr>
            <a:r>
              <a:rPr lang="en-US" sz="1200" dirty="0" smtClean="0"/>
              <a:t>Operations and the supporting technologies are valuable tools for meeting these challenges and optimizing the transportation system.</a:t>
            </a:r>
          </a:p>
          <a:p>
            <a:pPr marL="183154" indent="-183154">
              <a:spcBef>
                <a:spcPts val="0"/>
              </a:spcBef>
              <a:spcAft>
                <a:spcPts val="300"/>
              </a:spcAft>
              <a:buFont typeface="Arial" pitchFamily="34" charset="0"/>
              <a:buChar char="•"/>
            </a:pPr>
            <a:r>
              <a:rPr lang="en-US" sz="1200" dirty="0" smtClean="0"/>
              <a:t>Operations cannot succeed in a vacuum – it must be understood and become a core function throughout the agency. In other words, operations must be mainstreamed into the entire DOT programming and planning processes.</a:t>
            </a:r>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2</a:t>
            </a:fld>
            <a:endParaRPr lang="en-US" dirty="0"/>
          </a:p>
        </p:txBody>
      </p:sp>
    </p:spTree>
    <p:extLst>
      <p:ext uri="{BB962C8B-B14F-4D97-AF65-F5344CB8AC3E}">
        <p14:creationId xmlns:p14="http://schemas.microsoft.com/office/powerpoint/2010/main" val="3417195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300"/>
              </a:spcAft>
            </a:pPr>
            <a:r>
              <a:rPr lang="en-US" sz="1200" b="1" dirty="0" smtClean="0"/>
              <a:t>Description of the Slide</a:t>
            </a:r>
            <a:endParaRPr lang="en-US" sz="1200" dirty="0" smtClean="0"/>
          </a:p>
          <a:p>
            <a:pPr>
              <a:spcBef>
                <a:spcPts val="0"/>
              </a:spcBef>
              <a:spcAft>
                <a:spcPts val="300"/>
              </a:spcAft>
            </a:pPr>
            <a:r>
              <a:rPr lang="en-US" sz="1200" dirty="0" smtClean="0"/>
              <a:t>Traveler information has been around for a very long time. Remember highway advisory radio and reflective flip-disc variable message signs? </a:t>
            </a:r>
          </a:p>
          <a:p>
            <a:pPr>
              <a:spcBef>
                <a:spcPts val="0"/>
              </a:spcBef>
              <a:spcAft>
                <a:spcPts val="300"/>
              </a:spcAft>
            </a:pPr>
            <a:endParaRPr lang="en-US" sz="1200" dirty="0" smtClean="0"/>
          </a:p>
          <a:p>
            <a:pPr>
              <a:spcBef>
                <a:spcPts val="0"/>
              </a:spcBef>
              <a:spcAft>
                <a:spcPts val="601"/>
              </a:spcAft>
            </a:pPr>
            <a:r>
              <a:rPr lang="en-US" sz="1200" dirty="0" smtClean="0"/>
              <a:t>The field of traveler information has evolved as newer technologies have been developed, and is now rapidly expanding with the emergence of smart phone applications, private vendors, social media, and visualization tools.</a:t>
            </a:r>
          </a:p>
          <a:p>
            <a:pPr>
              <a:spcBef>
                <a:spcPts val="0"/>
              </a:spcBef>
              <a:spcAft>
                <a:spcPts val="300"/>
              </a:spcAft>
            </a:pPr>
            <a:endParaRPr lang="en-US" sz="1200" b="1" dirty="0" smtClean="0"/>
          </a:p>
          <a:p>
            <a:pPr>
              <a:spcBef>
                <a:spcPts val="0"/>
              </a:spcBef>
              <a:spcAft>
                <a:spcPts val="300"/>
              </a:spcAft>
            </a:pPr>
            <a:r>
              <a:rPr lang="en-US" sz="1200" b="1" dirty="0" smtClean="0"/>
              <a:t>Key Points</a:t>
            </a:r>
            <a:endParaRPr lang="en-US" sz="1200" dirty="0" smtClean="0"/>
          </a:p>
          <a:p>
            <a:pPr marL="183154" indent="-183154">
              <a:spcBef>
                <a:spcPts val="0"/>
              </a:spcBef>
              <a:spcAft>
                <a:spcPts val="300"/>
              </a:spcAft>
              <a:buFont typeface="Arial" pitchFamily="34" charset="0"/>
              <a:buChar char="•"/>
            </a:pPr>
            <a:r>
              <a:rPr lang="en-US" sz="1200" dirty="0" smtClean="0"/>
              <a:t>There has been a virtual explosion in customer interest, acceptance, and expectations in the area of traveler information. </a:t>
            </a:r>
          </a:p>
          <a:p>
            <a:pPr marL="183154" indent="-183154">
              <a:spcBef>
                <a:spcPts val="0"/>
              </a:spcBef>
              <a:spcAft>
                <a:spcPts val="300"/>
              </a:spcAft>
              <a:buFont typeface="Arial" pitchFamily="34" charset="0"/>
              <a:buChar char="•"/>
            </a:pPr>
            <a:r>
              <a:rPr lang="en-US" sz="1200" dirty="0" smtClean="0"/>
              <a:t>Social media and applications for mobile devices are taking over the realm of traveler information like so many communication areas.</a:t>
            </a:r>
          </a:p>
          <a:p>
            <a:pPr marL="183154" indent="-183154">
              <a:spcBef>
                <a:spcPts val="0"/>
              </a:spcBef>
              <a:spcAft>
                <a:spcPts val="300"/>
              </a:spcAft>
              <a:buFont typeface="Arial" pitchFamily="34" charset="0"/>
              <a:buChar char="•"/>
            </a:pPr>
            <a:r>
              <a:rPr lang="en-US" sz="1200" dirty="0" smtClean="0"/>
              <a:t>DOTs have been partnering with radio and TV traffic reports for years. Now, private vendors are seizing the opportunity.</a:t>
            </a:r>
          </a:p>
          <a:p>
            <a:pPr marL="183154" indent="-183154">
              <a:spcBef>
                <a:spcPts val="0"/>
              </a:spcBef>
              <a:spcAft>
                <a:spcPts val="300"/>
              </a:spcAft>
              <a:buFont typeface="Arial" pitchFamily="34" charset="0"/>
              <a:buChar char="•"/>
            </a:pPr>
            <a:r>
              <a:rPr lang="en-US" sz="1200" dirty="0" smtClean="0"/>
              <a:t>Traveler information provides numerous benefits, and is an essential component of many other operations strategies such as incident management, special event management, variable speed limits, and queue warnings as part of active traffic management and integrated corridor management for diverting traffic between parallel networks within a corridor.</a:t>
            </a:r>
          </a:p>
          <a:p>
            <a:pPr marL="183154" indent="-183154">
              <a:spcBef>
                <a:spcPts val="0"/>
              </a:spcBef>
              <a:spcAft>
                <a:spcPts val="601"/>
              </a:spcAft>
              <a:buFont typeface="Arial" pitchFamily="34" charset="0"/>
              <a:buChar char="•"/>
            </a:pPr>
            <a:r>
              <a:rPr lang="en-US" sz="1200" dirty="0" smtClean="0"/>
              <a:t>Research has shown that travel information can influence not only the choice of routes but the choice of modes, which in some cases saves 20 minutes in travel time. </a:t>
            </a:r>
          </a:p>
          <a:p>
            <a:pPr>
              <a:spcBef>
                <a:spcPts val="100"/>
              </a:spcBef>
              <a:spcAft>
                <a:spcPts val="100"/>
              </a:spcAft>
            </a:pPr>
            <a:endParaRPr lang="en-US" sz="1200" b="1" dirty="0" smtClean="0"/>
          </a:p>
          <a:p>
            <a:pPr>
              <a:spcBef>
                <a:spcPts val="100"/>
              </a:spcBef>
              <a:spcAft>
                <a:spcPts val="100"/>
              </a:spcAft>
            </a:pPr>
            <a:r>
              <a:rPr lang="en-US" sz="1200" b="1" dirty="0" smtClean="0"/>
              <a:t>Sources of Benefit Information</a:t>
            </a:r>
          </a:p>
          <a:p>
            <a:pPr marL="171707" indent="-171707">
              <a:spcBef>
                <a:spcPts val="100"/>
              </a:spcBef>
              <a:spcAft>
                <a:spcPts val="100"/>
              </a:spcAft>
              <a:buFont typeface="Arial" panose="020B0604020202020204" pitchFamily="34" charset="0"/>
              <a:buChar char="•"/>
            </a:pPr>
            <a:r>
              <a:rPr lang="en-US" sz="1200" dirty="0" smtClean="0"/>
              <a:t>US DOT Benefits Database (</a:t>
            </a:r>
            <a:r>
              <a:rPr lang="en-US" sz="1200" dirty="0" smtClean="0">
                <a:hlinkClick r:id="rId3"/>
              </a:rPr>
              <a:t>http://www.itsbenefits.its.dot.gov/</a:t>
            </a:r>
            <a:r>
              <a:rPr lang="en-US" sz="1200" dirty="0" smtClean="0"/>
              <a:t>);  select “Traveler Information” application. Perhaps provide a local / near-by example of the benefits. </a:t>
            </a:r>
          </a:p>
          <a:p>
            <a:pPr>
              <a:spcBef>
                <a:spcPts val="0"/>
              </a:spcBef>
              <a:spcAft>
                <a:spcPts val="300"/>
              </a:spcAft>
            </a:pPr>
            <a:r>
              <a:rPr lang="en-US" sz="1200" dirty="0" smtClean="0"/>
              <a:t> </a:t>
            </a:r>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20</a:t>
            </a:fld>
            <a:endParaRPr lang="en-US" dirty="0"/>
          </a:p>
        </p:txBody>
      </p:sp>
    </p:spTree>
    <p:extLst>
      <p:ext uri="{BB962C8B-B14F-4D97-AF65-F5344CB8AC3E}">
        <p14:creationId xmlns:p14="http://schemas.microsoft.com/office/powerpoint/2010/main" val="3426944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0"/>
              </a:spcBef>
              <a:spcAft>
                <a:spcPts val="300"/>
              </a:spcAft>
            </a:pPr>
            <a:r>
              <a:rPr lang="en-US" sz="1200" b="1" dirty="0" smtClean="0">
                <a:sym typeface="Helvetica" charset="0"/>
              </a:rPr>
              <a:t>Description of Slide</a:t>
            </a:r>
          </a:p>
          <a:p>
            <a:pPr defTabSz="915772" eaLnBrk="1" hangingPunct="1">
              <a:spcBef>
                <a:spcPts val="0"/>
              </a:spcBef>
              <a:spcAft>
                <a:spcPts val="601"/>
              </a:spcAft>
              <a:defRPr/>
            </a:pPr>
            <a:r>
              <a:rPr lang="en-US" sz="1200" dirty="0" smtClean="0"/>
              <a:t>Ramp management includes ramp metering as well as ramp closures. Ramp metering – which represents the widest application of ramp management strategies – involves the deployment of traffic signals on ramps to dynamically control the rate at which vehicles enter a freeway facility.  This, in essence, </a:t>
            </a:r>
            <a:r>
              <a:rPr lang="en-US" sz="1200" dirty="0" err="1" smtClean="0"/>
              <a:t>smoothes</a:t>
            </a:r>
            <a:r>
              <a:rPr lang="en-US" sz="1200" dirty="0" smtClean="0"/>
              <a:t> the flow of traffic onto the mainline, allowing efficient use of existing freeway capacity. Ramp metering provides mobility and safety benefits.</a:t>
            </a:r>
          </a:p>
          <a:p>
            <a:pPr>
              <a:spcBef>
                <a:spcPts val="0"/>
              </a:spcBef>
              <a:spcAft>
                <a:spcPts val="300"/>
              </a:spcAft>
            </a:pPr>
            <a:endParaRPr lang="en-US" sz="1200" b="1" dirty="0" smtClean="0"/>
          </a:p>
          <a:p>
            <a:pPr>
              <a:spcBef>
                <a:spcPts val="0"/>
              </a:spcBef>
              <a:spcAft>
                <a:spcPts val="300"/>
              </a:spcAft>
            </a:pPr>
            <a:r>
              <a:rPr lang="en-US" sz="1200" b="1" dirty="0" smtClean="0"/>
              <a:t>Key Points</a:t>
            </a:r>
            <a:endParaRPr lang="en-US" sz="1200" dirty="0" smtClean="0"/>
          </a:p>
          <a:p>
            <a:pPr marL="183154" indent="-183154">
              <a:spcBef>
                <a:spcPts val="0"/>
              </a:spcBef>
              <a:spcAft>
                <a:spcPts val="300"/>
              </a:spcAft>
              <a:buFont typeface="Arial" pitchFamily="34" charset="0"/>
              <a:buChar char="•"/>
            </a:pPr>
            <a:r>
              <a:rPr lang="en-US" sz="1200" dirty="0" smtClean="0"/>
              <a:t>Ramp metering has been successfully deployed in over 20 metropolitan areas in the US, providing significant benefits in terms of reducing overall travel delays and reducing crashes, particularly those occurring in the merge and weaving areas. </a:t>
            </a:r>
          </a:p>
          <a:p>
            <a:pPr marL="183154" indent="-183154">
              <a:spcBef>
                <a:spcPts val="0"/>
              </a:spcBef>
              <a:spcAft>
                <a:spcPts val="300"/>
              </a:spcAft>
              <a:buFont typeface="Arial" pitchFamily="34" charset="0"/>
              <a:buChar char="•"/>
            </a:pPr>
            <a:r>
              <a:rPr lang="en-US" sz="1200" dirty="0" smtClean="0"/>
              <a:t>The greatest benefits come with a corridor-wide implementation of metering, where the metering rates are based on real-time traffic flows along the entire stretch of the freeway, not just in the vicinity of individual ramps.</a:t>
            </a:r>
          </a:p>
          <a:p>
            <a:pPr marL="183154" indent="-183154">
              <a:spcBef>
                <a:spcPts val="0"/>
              </a:spcBef>
              <a:spcAft>
                <a:spcPts val="601"/>
              </a:spcAft>
              <a:buFont typeface="Arial" pitchFamily="34" charset="0"/>
              <a:buChar char="•"/>
            </a:pPr>
            <a:r>
              <a:rPr lang="en-US" sz="1200" dirty="0" smtClean="0"/>
              <a:t>The introduction of ramp metering can be controversial; but there are approaches to minimize this potential issue, such as changing the metering rates so ramp queues do not back up onto arterial streets, providing bypass lanes for transit and HOVs, and a public outreach program.</a:t>
            </a:r>
          </a:p>
          <a:p>
            <a:pPr>
              <a:spcBef>
                <a:spcPts val="100"/>
              </a:spcBef>
              <a:spcAft>
                <a:spcPts val="100"/>
              </a:spcAft>
            </a:pPr>
            <a:endParaRPr lang="en-US" sz="1200" b="1" dirty="0" smtClean="0"/>
          </a:p>
          <a:p>
            <a:pPr>
              <a:spcBef>
                <a:spcPts val="100"/>
              </a:spcBef>
              <a:spcAft>
                <a:spcPts val="100"/>
              </a:spcAft>
            </a:pPr>
            <a:r>
              <a:rPr lang="en-US" sz="1200" b="1" dirty="0" smtClean="0"/>
              <a:t>Sources of Benefit Information</a:t>
            </a:r>
          </a:p>
          <a:p>
            <a:pPr marL="171707" indent="-171707">
              <a:spcBef>
                <a:spcPts val="100"/>
              </a:spcBef>
              <a:spcAft>
                <a:spcPts val="100"/>
              </a:spcAft>
              <a:buFont typeface="Arial" panose="020B0604020202020204" pitchFamily="34" charset="0"/>
              <a:buChar char="•"/>
            </a:pPr>
            <a:r>
              <a:rPr lang="en-US" sz="1200" dirty="0" smtClean="0"/>
              <a:t>“Ramp Management and Control Handbook”; FHWA-HOP-06-001. Perhaps provide a local / near-by example of the benefits. </a:t>
            </a:r>
          </a:p>
          <a:p>
            <a:pPr marL="171707" indent="-171707">
              <a:spcBef>
                <a:spcPts val="100"/>
              </a:spcBef>
              <a:spcAft>
                <a:spcPts val="100"/>
              </a:spcAft>
              <a:buFont typeface="Arial" panose="020B0604020202020204" pitchFamily="34" charset="0"/>
              <a:buChar char="•"/>
            </a:pPr>
            <a:r>
              <a:rPr lang="en-US" sz="1200" dirty="0" smtClean="0"/>
              <a:t>US DOT Benefits Database (</a:t>
            </a:r>
            <a:r>
              <a:rPr lang="en-US" sz="1200" dirty="0" smtClean="0">
                <a:hlinkClick r:id="rId3"/>
              </a:rPr>
              <a:t>http://www.itsbenefits.its.dot.gov/</a:t>
            </a:r>
            <a:r>
              <a:rPr lang="en-US" sz="1200" dirty="0" smtClean="0"/>
              <a:t>);  select “Freeway Management” application, scroll down to “Ramp Control”.</a:t>
            </a:r>
          </a:p>
          <a:p>
            <a:pPr>
              <a:spcBef>
                <a:spcPts val="0"/>
              </a:spcBef>
              <a:spcAft>
                <a:spcPts val="300"/>
              </a:spcAft>
            </a:pPr>
            <a:endParaRPr lang="en-US" sz="1200" b="1" dirty="0" smtClean="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21</a:t>
            </a:fld>
            <a:endParaRPr lang="en-US" dirty="0"/>
          </a:p>
        </p:txBody>
      </p:sp>
    </p:spTree>
    <p:extLst>
      <p:ext uri="{BB962C8B-B14F-4D97-AF65-F5344CB8AC3E}">
        <p14:creationId xmlns:p14="http://schemas.microsoft.com/office/powerpoint/2010/main" val="185332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300"/>
              </a:spcAft>
            </a:pPr>
            <a:r>
              <a:rPr lang="en-US" sz="1100" b="1" dirty="0" smtClean="0"/>
              <a:t>Description of the Slide</a:t>
            </a:r>
            <a:endParaRPr lang="en-US" sz="1100" dirty="0" smtClean="0"/>
          </a:p>
          <a:p>
            <a:pPr defTabSz="915772">
              <a:spcBef>
                <a:spcPts val="0"/>
              </a:spcBef>
              <a:spcAft>
                <a:spcPts val="601"/>
              </a:spcAft>
              <a:defRPr/>
            </a:pPr>
            <a:r>
              <a:rPr lang="en-US" sz="1100" dirty="0" smtClean="0"/>
              <a:t>Active Transportation and Demand Management (or ATDM) is the new frontier of operations – the next step in congestion management. ATDM is not a specific operational strategy, but a broad operational philosophy incorporating an integrated approach for dynamically and pro-actively managing and influencing travel demand and traffic flow.</a:t>
            </a:r>
          </a:p>
          <a:p>
            <a:pPr>
              <a:spcBef>
                <a:spcPts val="0"/>
              </a:spcBef>
              <a:spcAft>
                <a:spcPts val="300"/>
              </a:spcAft>
            </a:pPr>
            <a:endParaRPr lang="en-US" sz="1100" b="1" dirty="0" smtClean="0"/>
          </a:p>
          <a:p>
            <a:pPr>
              <a:spcBef>
                <a:spcPts val="0"/>
              </a:spcBef>
              <a:spcAft>
                <a:spcPts val="300"/>
              </a:spcAft>
            </a:pPr>
            <a:r>
              <a:rPr lang="en-US" sz="1100" b="1" dirty="0" smtClean="0"/>
              <a:t>Key Points</a:t>
            </a:r>
          </a:p>
          <a:p>
            <a:pPr marL="183154" indent="-183154">
              <a:spcBef>
                <a:spcPts val="0"/>
              </a:spcBef>
              <a:spcAft>
                <a:spcPts val="0"/>
              </a:spcAft>
              <a:buFont typeface="Arial" pitchFamily="34" charset="0"/>
              <a:buChar char="•"/>
            </a:pPr>
            <a:r>
              <a:rPr lang="en-US" sz="1100" dirty="0" smtClean="0"/>
              <a:t> ATDM is a overall approach to operations, encompassing several existing and recently</a:t>
            </a:r>
            <a:r>
              <a:rPr lang="en-US" sz="1100" baseline="0" dirty="0" smtClean="0"/>
              <a:t> </a:t>
            </a:r>
            <a:r>
              <a:rPr lang="en-US" sz="1100" dirty="0" smtClean="0"/>
              <a:t>introduced strategies applied in an integrated and dynamic manner.  Some of the more recent operations strategies that fall under the ATDM umbrella include:</a:t>
            </a:r>
          </a:p>
          <a:p>
            <a:pPr marL="641040" lvl="1" indent="-183154">
              <a:spcBef>
                <a:spcPts val="0"/>
              </a:spcBef>
              <a:spcAft>
                <a:spcPts val="0"/>
              </a:spcAft>
              <a:buFont typeface="Courier New" pitchFamily="49" charset="0"/>
              <a:buChar char="o"/>
            </a:pPr>
            <a:r>
              <a:rPr lang="en-US" sz="1100" dirty="0" smtClean="0"/>
              <a:t>Managed Lanes, such as the High Occupancy Toll (HOT) lanes in Minneapolis – shown in the top picture – in which non-HOVs can use the designated lane by paying a toll, with the toll adjusted in real time to manage demand. </a:t>
            </a:r>
          </a:p>
          <a:p>
            <a:pPr marL="641040" lvl="1" indent="-183154">
              <a:spcBef>
                <a:spcPts val="0"/>
              </a:spcBef>
              <a:spcAft>
                <a:spcPts val="0"/>
              </a:spcAft>
              <a:buFont typeface="Courier New" pitchFamily="49" charset="0"/>
              <a:buChar char="o"/>
            </a:pPr>
            <a:r>
              <a:rPr lang="en-US" sz="1100" dirty="0" smtClean="0"/>
              <a:t>Active Traffic Management (ATM), including variable speed limits and dynamic lane assignment such as shown in the bottom picture as recently deployed in the Seattle  area. </a:t>
            </a:r>
          </a:p>
          <a:p>
            <a:pPr marL="641040" lvl="1" indent="-183154">
              <a:spcBef>
                <a:spcPts val="0"/>
              </a:spcBef>
              <a:spcAft>
                <a:spcPts val="0"/>
              </a:spcAft>
              <a:buFont typeface="Courier New" pitchFamily="49" charset="0"/>
              <a:buChar char="o"/>
            </a:pPr>
            <a:r>
              <a:rPr lang="en-US" sz="1100" dirty="0" smtClean="0"/>
              <a:t>Integrated Corridor Management (ICM), which involves the operational coordination of multiple transportation networks and cross-network links within a corridor.</a:t>
            </a:r>
          </a:p>
          <a:p>
            <a:pPr marL="641040" lvl="1" indent="-183154">
              <a:spcBef>
                <a:spcPts val="0"/>
              </a:spcBef>
              <a:spcAft>
                <a:spcPts val="300"/>
              </a:spcAft>
              <a:buFont typeface="Courier New" pitchFamily="49" charset="0"/>
              <a:buChar char="o"/>
            </a:pPr>
            <a:r>
              <a:rPr lang="en-US" sz="1100" dirty="0" smtClean="0"/>
              <a:t>Dynamic pricing of parking, roadways, bridges and tunnels.</a:t>
            </a:r>
          </a:p>
          <a:p>
            <a:pPr marL="183154" indent="-183154">
              <a:spcBef>
                <a:spcPts val="0"/>
              </a:spcBef>
              <a:spcAft>
                <a:spcPts val="601"/>
              </a:spcAft>
              <a:buFont typeface="Arial" pitchFamily="34" charset="0"/>
              <a:buChar char="•"/>
            </a:pPr>
            <a:r>
              <a:rPr lang="en-US" sz="1100" dirty="0" smtClean="0"/>
              <a:t>ATDM is not some future vision. These strategies are being deployed in Europe and the United States with substantial benefits in terms of safety, mobility, and reliability.</a:t>
            </a:r>
          </a:p>
          <a:p>
            <a:pPr>
              <a:spcBef>
                <a:spcPts val="0"/>
              </a:spcBef>
              <a:spcAft>
                <a:spcPts val="300"/>
              </a:spcAft>
            </a:pPr>
            <a:endParaRPr lang="en-US" sz="1100" b="1" dirty="0" smtClean="0"/>
          </a:p>
          <a:p>
            <a:pPr>
              <a:spcBef>
                <a:spcPts val="0"/>
              </a:spcBef>
              <a:spcAft>
                <a:spcPts val="300"/>
              </a:spcAft>
            </a:pPr>
            <a:r>
              <a:rPr lang="en-US" sz="1100" b="1" dirty="0" smtClean="0"/>
              <a:t>Other </a:t>
            </a:r>
            <a:r>
              <a:rPr lang="en-US" sz="1100" dirty="0" smtClean="0"/>
              <a:t>-</a:t>
            </a:r>
            <a:r>
              <a:rPr lang="en-US" sz="1100" b="1" dirty="0" smtClean="0"/>
              <a:t> </a:t>
            </a:r>
            <a:r>
              <a:rPr lang="en-US" sz="1100" dirty="0" smtClean="0"/>
              <a:t>If desired (e.g., the DOT is specifically interested or is pursuing some of these advance operations strategies), individual slides on Managed Lanes, ATM and ICM are provided in the parking lot at the end of the presentation. Additional information on ATDM may be obtained at: </a:t>
            </a:r>
            <a:r>
              <a:rPr lang="en-US" sz="1100" dirty="0" smtClean="0">
                <a:hlinkClick r:id="rId3"/>
              </a:rPr>
              <a:t>http://ops.fhwa.dot.gov/atdm/about/index.htm</a:t>
            </a:r>
            <a:r>
              <a:rPr lang="en-US" sz="1100" dirty="0" smtClean="0"/>
              <a:t> .</a:t>
            </a:r>
          </a:p>
          <a:p>
            <a:pPr>
              <a:spcBef>
                <a:spcPts val="0"/>
              </a:spcBef>
              <a:spcAft>
                <a:spcPts val="300"/>
              </a:spcAft>
            </a:pPr>
            <a:endParaRPr lang="en-US" baseline="0" dirty="0" smtClean="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22</a:t>
            </a:fld>
            <a:endParaRPr lang="en-US" dirty="0"/>
          </a:p>
        </p:txBody>
      </p:sp>
    </p:spTree>
    <p:extLst>
      <p:ext uri="{BB962C8B-B14F-4D97-AF65-F5344CB8AC3E}">
        <p14:creationId xmlns:p14="http://schemas.microsoft.com/office/powerpoint/2010/main" val="968869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300"/>
              </a:spcAft>
            </a:pPr>
            <a:r>
              <a:rPr lang="en-US" sz="1200" b="1" dirty="0" smtClean="0"/>
              <a:t>Description of the Slide</a:t>
            </a:r>
            <a:endParaRPr lang="en-US" sz="1200" dirty="0" smtClean="0"/>
          </a:p>
          <a:p>
            <a:pPr>
              <a:spcBef>
                <a:spcPts val="0"/>
              </a:spcBef>
              <a:spcAft>
                <a:spcPts val="300"/>
              </a:spcAft>
            </a:pPr>
            <a:r>
              <a:rPr lang="en-US" sz="1200" dirty="0" smtClean="0"/>
              <a:t>“Connected Vehicles” is a program focusing on technologies that make vehicles aware of one another as well as of important roadway features so they can work together to avoid crashes and improve traffic flow. </a:t>
            </a:r>
          </a:p>
          <a:p>
            <a:pPr>
              <a:spcBef>
                <a:spcPts val="0"/>
              </a:spcBef>
              <a:spcAft>
                <a:spcPts val="300"/>
              </a:spcAft>
            </a:pPr>
            <a:endParaRPr lang="en-US" sz="1200" b="1" dirty="0" smtClean="0"/>
          </a:p>
          <a:p>
            <a:pPr>
              <a:spcBef>
                <a:spcPts val="0"/>
              </a:spcBef>
              <a:spcAft>
                <a:spcPts val="300"/>
              </a:spcAft>
            </a:pPr>
            <a:r>
              <a:rPr lang="en-US" sz="1200" b="1" dirty="0" smtClean="0"/>
              <a:t>Key Points</a:t>
            </a:r>
            <a:endParaRPr lang="en-US" sz="1200" dirty="0" smtClean="0"/>
          </a:p>
          <a:p>
            <a:pPr marL="183154" indent="-183154">
              <a:spcBef>
                <a:spcPts val="0"/>
              </a:spcBef>
              <a:spcAft>
                <a:spcPts val="300"/>
              </a:spcAft>
              <a:buFont typeface="Arial" pitchFamily="34" charset="0"/>
              <a:buChar char="•"/>
            </a:pPr>
            <a:r>
              <a:rPr lang="en-US" sz="1200" dirty="0" smtClean="0"/>
              <a:t>This is the new frontier where the Internet and wireless technologies will have major transformative effects in how traffic operates and the associated mobility and safety issues. </a:t>
            </a:r>
          </a:p>
          <a:p>
            <a:pPr marL="183154" indent="-183154">
              <a:spcBef>
                <a:spcPts val="0"/>
              </a:spcBef>
              <a:spcAft>
                <a:spcPts val="300"/>
              </a:spcAft>
              <a:buFont typeface="Arial" pitchFamily="34" charset="0"/>
              <a:buChar char="•"/>
            </a:pPr>
            <a:r>
              <a:rPr lang="en-US" sz="1200" dirty="0" smtClean="0"/>
              <a:t>Connected Vehicles provide the capability to identify threats and hazards on the roadway, including other vehicles, and communicate this information over wireless networks to give drivers alerts and warnings.</a:t>
            </a:r>
          </a:p>
          <a:p>
            <a:pPr marL="183154" indent="-183154">
              <a:spcBef>
                <a:spcPts val="0"/>
              </a:spcBef>
              <a:spcAft>
                <a:spcPts val="300"/>
              </a:spcAft>
              <a:buFont typeface="Arial" pitchFamily="34" charset="0"/>
              <a:buChar char="•"/>
            </a:pPr>
            <a:r>
              <a:rPr lang="en-US" sz="1200" dirty="0" smtClean="0"/>
              <a:t>This connectivity offers the opportunity to know much more about traffic and roadway conditions than ever before. This information could lead to improved traffic signal controls, ubiquitous traveler information, better transportation planning, and reduced cost for existing transportation data collection methods.</a:t>
            </a:r>
          </a:p>
          <a:p>
            <a:pPr marL="183154" indent="-183154">
              <a:spcBef>
                <a:spcPts val="0"/>
              </a:spcBef>
              <a:spcAft>
                <a:spcPts val="300"/>
              </a:spcAft>
              <a:buFont typeface="Arial" pitchFamily="34" charset="0"/>
              <a:buChar char="•"/>
            </a:pPr>
            <a:r>
              <a:rPr lang="en-US" sz="1200" dirty="0" smtClean="0"/>
              <a:t>It may enable a paradigm shift in the way DOTs leverage resources into better maintenance and asset management practices. </a:t>
            </a:r>
          </a:p>
          <a:p>
            <a:pPr marL="183154" indent="-183154">
              <a:spcBef>
                <a:spcPts val="0"/>
              </a:spcBef>
              <a:spcAft>
                <a:spcPts val="300"/>
              </a:spcAft>
              <a:buFont typeface="Arial" pitchFamily="34" charset="0"/>
              <a:buChar char="•"/>
            </a:pPr>
            <a:r>
              <a:rPr lang="en-US" sz="1200" dirty="0" smtClean="0"/>
              <a:t>This is a “frontier” that is not very far away in time. Many connected vehicle components are already being tested and implemented.</a:t>
            </a:r>
          </a:p>
          <a:p>
            <a:pPr marL="183154" indent="-183154">
              <a:spcBef>
                <a:spcPts val="0"/>
              </a:spcBef>
              <a:spcAft>
                <a:spcPts val="601"/>
              </a:spcAft>
              <a:buFont typeface="Arial" pitchFamily="34" charset="0"/>
              <a:buChar char="•"/>
            </a:pPr>
            <a:r>
              <a:rPr lang="en-US" sz="1200" dirty="0" smtClean="0"/>
              <a:t>Transportation agencies should be aggressive in preparing for the Connected Vehicle future, as well as for the next potential future of automated vehicles. </a:t>
            </a:r>
          </a:p>
          <a:p>
            <a:pPr>
              <a:spcBef>
                <a:spcPts val="0"/>
              </a:spcBef>
              <a:spcAft>
                <a:spcPts val="300"/>
              </a:spcAft>
            </a:pPr>
            <a:endParaRPr lang="en-US" sz="1200" b="1" dirty="0" smtClean="0"/>
          </a:p>
          <a:p>
            <a:pPr>
              <a:spcBef>
                <a:spcPts val="0"/>
              </a:spcBef>
              <a:spcAft>
                <a:spcPts val="300"/>
              </a:spcAft>
            </a:pPr>
            <a:r>
              <a:rPr lang="en-US" sz="1200" b="1" dirty="0" smtClean="0"/>
              <a:t>Other </a:t>
            </a:r>
            <a:r>
              <a:rPr lang="en-US" sz="1200" dirty="0" smtClean="0"/>
              <a:t>- Additional information may be obtained at </a:t>
            </a:r>
            <a:r>
              <a:rPr lang="en-US" sz="1200" b="1" dirty="0" smtClean="0"/>
              <a:t> </a:t>
            </a:r>
            <a:r>
              <a:rPr lang="en-US" sz="1200" b="1" dirty="0" smtClean="0">
                <a:hlinkClick r:id="rId3"/>
              </a:rPr>
              <a:t>http://www.its.dot.gov/connected_vehicle/connected_vehicle_research.htm</a:t>
            </a:r>
            <a:r>
              <a:rPr lang="en-US" sz="1200" b="1" dirty="0" smtClean="0"/>
              <a:t> .</a:t>
            </a:r>
          </a:p>
          <a:p>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23</a:t>
            </a:fld>
            <a:endParaRPr lang="en-US" dirty="0"/>
          </a:p>
        </p:txBody>
      </p:sp>
    </p:spTree>
    <p:extLst>
      <p:ext uri="{BB962C8B-B14F-4D97-AF65-F5344CB8AC3E}">
        <p14:creationId xmlns:p14="http://schemas.microsoft.com/office/powerpoint/2010/main" val="24624714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300"/>
              </a:spcAft>
            </a:pPr>
            <a:r>
              <a:rPr lang="en-US" sz="1200" b="1" dirty="0" smtClean="0"/>
              <a:t>Description of the Slide</a:t>
            </a:r>
          </a:p>
          <a:p>
            <a:pPr>
              <a:spcBef>
                <a:spcPts val="0"/>
              </a:spcBef>
              <a:spcAft>
                <a:spcPts val="601"/>
              </a:spcAft>
              <a:defRPr/>
            </a:pPr>
            <a:r>
              <a:rPr lang="en-US" sz="1200" dirty="0" smtClean="0"/>
              <a:t>Reaching the full potential for operations is more than having an understanding of various operations strategies and supporting technologies, or implementing a number of often disparate ITS-related projects. Operations needs to become a formal core function of the DOT in the same manner as current construction and maintenance activities.</a:t>
            </a:r>
          </a:p>
          <a:p>
            <a:pPr>
              <a:spcBef>
                <a:spcPts val="0"/>
              </a:spcBef>
              <a:spcAft>
                <a:spcPts val="300"/>
              </a:spcAft>
            </a:pPr>
            <a:endParaRPr lang="en-US" sz="1200" b="1" dirty="0" smtClean="0"/>
          </a:p>
          <a:p>
            <a:pPr>
              <a:spcBef>
                <a:spcPts val="0"/>
              </a:spcBef>
              <a:spcAft>
                <a:spcPts val="300"/>
              </a:spcAft>
            </a:pPr>
            <a:r>
              <a:rPr lang="en-US" sz="1200" b="1" dirty="0" smtClean="0"/>
              <a:t>Key Points</a:t>
            </a:r>
          </a:p>
          <a:p>
            <a:pPr marL="183154" indent="-183154" defTabSz="915772">
              <a:spcBef>
                <a:spcPts val="0"/>
              </a:spcBef>
              <a:spcAft>
                <a:spcPts val="300"/>
              </a:spcAft>
              <a:buFont typeface="Arial" pitchFamily="34" charset="0"/>
              <a:buChar char="•"/>
              <a:defRPr/>
            </a:pPr>
            <a:r>
              <a:rPr lang="en-US" sz="1200" dirty="0" smtClean="0"/>
              <a:t>The key to having a successful operations environment is to integrate or “mainstream” operations strategies into the agency’s institutional framework and corresponding business processes.</a:t>
            </a:r>
          </a:p>
          <a:p>
            <a:pPr marL="183154" indent="-183154">
              <a:spcBef>
                <a:spcPts val="0"/>
              </a:spcBef>
              <a:spcAft>
                <a:spcPts val="300"/>
              </a:spcAft>
              <a:buFont typeface="Arial" pitchFamily="34" charset="0"/>
              <a:buChar char="•"/>
              <a:defRPr/>
            </a:pPr>
            <a:r>
              <a:rPr lang="en-US" sz="1200" dirty="0" smtClean="0"/>
              <a:t>In order for this to occur, planning, funding, design, contracting and implementation, and on-going management must consider and include operations in daily activities across all divisions of the agency, and at all stages of the process.</a:t>
            </a:r>
          </a:p>
          <a:p>
            <a:pPr marL="183154" indent="-183154">
              <a:spcBef>
                <a:spcPts val="0"/>
              </a:spcBef>
              <a:spcAft>
                <a:spcPts val="300"/>
              </a:spcAft>
              <a:buFont typeface="Arial" pitchFamily="34" charset="0"/>
              <a:buChar char="•"/>
            </a:pPr>
            <a:r>
              <a:rPr lang="en-US" sz="1200" dirty="0" smtClean="0"/>
              <a:t>This mainstreaming is also necessary at the regional level with operations being an integral part of the formal transportation planning and congestion management planning processes.</a:t>
            </a:r>
          </a:p>
          <a:p>
            <a:pPr marL="183154" indent="-183154">
              <a:spcBef>
                <a:spcPts val="0"/>
              </a:spcBef>
              <a:spcAft>
                <a:spcPts val="300"/>
              </a:spcAft>
              <a:buFont typeface="Arial" pitchFamily="34" charset="0"/>
              <a:buChar char="•"/>
            </a:pPr>
            <a:r>
              <a:rPr lang="en-US" sz="1200" dirty="0" smtClean="0"/>
              <a:t>MAP 21 requires this agency and regional integration of operations into the planning processes.</a:t>
            </a:r>
            <a:endParaRPr lang="en-US" sz="1200" b="1" dirty="0" smtClean="0"/>
          </a:p>
          <a:p>
            <a:endParaRPr lang="en-US" sz="1200" dirty="0" smtClean="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24</a:t>
            </a:fld>
            <a:endParaRPr lang="en-US" dirty="0"/>
          </a:p>
        </p:txBody>
      </p:sp>
    </p:spTree>
    <p:extLst>
      <p:ext uri="{BB962C8B-B14F-4D97-AF65-F5344CB8AC3E}">
        <p14:creationId xmlns:p14="http://schemas.microsoft.com/office/powerpoint/2010/main" val="1526784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300"/>
              </a:spcAft>
            </a:pPr>
            <a:r>
              <a:rPr lang="en-US" sz="1100" b="1" dirty="0" smtClean="0"/>
              <a:t>Description of the Slide</a:t>
            </a:r>
            <a:endParaRPr lang="en-US" sz="1100" dirty="0" smtClean="0"/>
          </a:p>
          <a:p>
            <a:pPr>
              <a:spcBef>
                <a:spcPts val="0"/>
              </a:spcBef>
              <a:spcAft>
                <a:spcPts val="601"/>
              </a:spcAft>
            </a:pPr>
            <a:r>
              <a:rPr lang="en-US" sz="1100" dirty="0" smtClean="0"/>
              <a:t>To mainstream operations and enhance the contribution of operations to your organization, you must address five basic questions as matters of executive leadership.   </a:t>
            </a:r>
          </a:p>
          <a:p>
            <a:pPr>
              <a:spcBef>
                <a:spcPts val="0"/>
              </a:spcBef>
              <a:spcAft>
                <a:spcPts val="300"/>
              </a:spcAft>
            </a:pPr>
            <a:endParaRPr lang="en-US" sz="1100" b="1" dirty="0" smtClean="0"/>
          </a:p>
          <a:p>
            <a:pPr>
              <a:spcBef>
                <a:spcPts val="0"/>
              </a:spcBef>
              <a:spcAft>
                <a:spcPts val="300"/>
              </a:spcAft>
            </a:pPr>
            <a:r>
              <a:rPr lang="en-US" sz="1100" b="1" dirty="0" smtClean="0"/>
              <a:t>Key Points</a:t>
            </a:r>
            <a:endParaRPr lang="en-US" sz="1100" dirty="0" smtClean="0"/>
          </a:p>
          <a:p>
            <a:pPr marL="183154" indent="-183154">
              <a:spcBef>
                <a:spcPts val="0"/>
              </a:spcBef>
              <a:spcAft>
                <a:spcPts val="0"/>
              </a:spcAft>
              <a:buFont typeface="Arial" pitchFamily="34" charset="0"/>
              <a:buChar char="•"/>
            </a:pPr>
            <a:r>
              <a:rPr lang="en-US" sz="1100" dirty="0" smtClean="0"/>
              <a:t>The five basic questions:</a:t>
            </a:r>
          </a:p>
          <a:p>
            <a:pPr marL="641040" lvl="1" indent="-183154">
              <a:spcBef>
                <a:spcPts val="0"/>
              </a:spcBef>
              <a:spcAft>
                <a:spcPts val="0"/>
              </a:spcAft>
              <a:buFont typeface="Courier New" pitchFamily="49" charset="0"/>
              <a:buChar char="o"/>
            </a:pPr>
            <a:r>
              <a:rPr lang="en-US" sz="1100" dirty="0" smtClean="0"/>
              <a:t>What are your customer’s expectations?</a:t>
            </a:r>
          </a:p>
          <a:p>
            <a:pPr marL="641040" lvl="1" indent="-183154">
              <a:spcBef>
                <a:spcPts val="0"/>
              </a:spcBef>
              <a:spcAft>
                <a:spcPts val="0"/>
              </a:spcAft>
              <a:buFont typeface="Courier New" pitchFamily="49" charset="0"/>
              <a:buChar char="o"/>
            </a:pPr>
            <a:r>
              <a:rPr lang="en-US" sz="1100" dirty="0" smtClean="0"/>
              <a:t>Who is responsible for managing operations?</a:t>
            </a:r>
          </a:p>
          <a:p>
            <a:pPr marL="641040" lvl="1" indent="-183154">
              <a:spcBef>
                <a:spcPts val="0"/>
              </a:spcBef>
              <a:spcAft>
                <a:spcPts val="0"/>
              </a:spcAft>
              <a:buFont typeface="Courier New" pitchFamily="49" charset="0"/>
              <a:buChar char="o"/>
            </a:pPr>
            <a:r>
              <a:rPr lang="en-US" sz="1100" dirty="0" smtClean="0"/>
              <a:t>Where are you today?</a:t>
            </a:r>
          </a:p>
          <a:p>
            <a:pPr marL="641040" lvl="1" indent="-183154">
              <a:spcBef>
                <a:spcPts val="0"/>
              </a:spcBef>
              <a:spcAft>
                <a:spcPts val="0"/>
              </a:spcAft>
              <a:buFont typeface="Courier New" pitchFamily="49" charset="0"/>
              <a:buChar char="o"/>
            </a:pPr>
            <a:r>
              <a:rPr lang="en-US" sz="1100" dirty="0" smtClean="0"/>
              <a:t>Where do you want to go?</a:t>
            </a:r>
          </a:p>
          <a:p>
            <a:pPr marL="641040" lvl="1" indent="-183154">
              <a:spcBef>
                <a:spcPts val="0"/>
              </a:spcBef>
              <a:spcAft>
                <a:spcPts val="300"/>
              </a:spcAft>
              <a:buFont typeface="Courier New" pitchFamily="49" charset="0"/>
              <a:buChar char="o"/>
            </a:pPr>
            <a:r>
              <a:rPr lang="en-US" sz="1100" dirty="0" smtClean="0"/>
              <a:t>How are you going to get there? </a:t>
            </a:r>
          </a:p>
          <a:p>
            <a:pPr marL="183154" indent="-183154">
              <a:spcBef>
                <a:spcPts val="0"/>
              </a:spcBef>
              <a:spcAft>
                <a:spcPts val="0"/>
              </a:spcAft>
              <a:buFont typeface="Arial" pitchFamily="34" charset="0"/>
              <a:buChar char="•"/>
            </a:pPr>
            <a:r>
              <a:rPr lang="en-US" sz="1100" dirty="0" smtClean="0"/>
              <a:t>The answer to the last question involves identifying: </a:t>
            </a:r>
          </a:p>
          <a:p>
            <a:pPr marL="641040" lvl="1" indent="-183154">
              <a:spcBef>
                <a:spcPts val="0"/>
              </a:spcBef>
              <a:spcAft>
                <a:spcPts val="0"/>
              </a:spcAft>
              <a:buFont typeface="Courier New" pitchFamily="49" charset="0"/>
              <a:buChar char="o"/>
            </a:pPr>
            <a:r>
              <a:rPr lang="en-US" sz="1100" dirty="0" smtClean="0"/>
              <a:t>What areas should this DOT target for improvement, and </a:t>
            </a:r>
          </a:p>
          <a:p>
            <a:pPr marL="641040" lvl="1" indent="-183154">
              <a:spcBef>
                <a:spcPts val="0"/>
              </a:spcBef>
              <a:spcAft>
                <a:spcPts val="300"/>
              </a:spcAft>
              <a:buFont typeface="Courier New" pitchFamily="49" charset="0"/>
              <a:buChar char="o"/>
            </a:pPr>
            <a:r>
              <a:rPr lang="en-US" sz="1100" dirty="0" smtClean="0"/>
              <a:t>Which capabilities does the DOT have to improve to get there?</a:t>
            </a:r>
          </a:p>
          <a:p>
            <a:pPr marL="183154" indent="-183154">
              <a:spcBef>
                <a:spcPts val="0"/>
              </a:spcBef>
              <a:spcAft>
                <a:spcPts val="300"/>
              </a:spcAft>
              <a:buFont typeface="Arial" pitchFamily="34" charset="0"/>
              <a:buChar char="•"/>
              <a:defRPr/>
            </a:pPr>
            <a:r>
              <a:rPr lang="en-US" sz="1100" dirty="0" smtClean="0"/>
              <a:t>Once you have the answers to these questions, you can then develop a plan for continuous improvement; moving from where you currently are to where you want and need to be.</a:t>
            </a:r>
          </a:p>
          <a:p>
            <a:pPr marL="183154" indent="-183154" defTabSz="915772">
              <a:spcBef>
                <a:spcPts val="0"/>
              </a:spcBef>
              <a:spcAft>
                <a:spcPts val="300"/>
              </a:spcAft>
              <a:buFont typeface="Arial" pitchFamily="34" charset="0"/>
              <a:buChar char="•"/>
              <a:defRPr/>
            </a:pPr>
            <a:r>
              <a:rPr lang="en-US" sz="1100" dirty="0" smtClean="0"/>
              <a:t>Every state DOT will have its own unique mix of needs and opportunities for its operations program that makes sense for that particular state. No matter how good you are, you can always improve.</a:t>
            </a:r>
          </a:p>
          <a:p>
            <a:pPr marL="183154" indent="-183154">
              <a:spcBef>
                <a:spcPts val="0"/>
              </a:spcBef>
              <a:spcAft>
                <a:spcPts val="300"/>
              </a:spcAft>
              <a:buFont typeface="Arial" pitchFamily="34" charset="0"/>
              <a:buChar char="•"/>
            </a:pPr>
            <a:r>
              <a:rPr lang="en-US" sz="1100" dirty="0" smtClean="0"/>
              <a:t>This may not always be simple to do; but it will be a very rewarding investment of your leadership time and energy.</a:t>
            </a:r>
          </a:p>
          <a:p>
            <a:pPr marL="183154" indent="-183154">
              <a:spcBef>
                <a:spcPts val="0"/>
              </a:spcBef>
              <a:spcAft>
                <a:spcPts val="300"/>
              </a:spcAft>
              <a:buFont typeface="Arial" pitchFamily="34" charset="0"/>
              <a:buChar char="•"/>
            </a:pPr>
            <a:endParaRPr lang="en-US" sz="1100" dirty="0" smtClean="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25</a:t>
            </a:fld>
            <a:endParaRPr lang="en-US" dirty="0"/>
          </a:p>
        </p:txBody>
      </p:sp>
    </p:spTree>
    <p:extLst>
      <p:ext uri="{BB962C8B-B14F-4D97-AF65-F5344CB8AC3E}">
        <p14:creationId xmlns:p14="http://schemas.microsoft.com/office/powerpoint/2010/main" val="646409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300"/>
              </a:spcAft>
            </a:pPr>
            <a:r>
              <a:rPr lang="en-US" sz="1200" b="1" dirty="0" smtClean="0"/>
              <a:t>Description of the Slide</a:t>
            </a:r>
          </a:p>
          <a:p>
            <a:pPr defTabSz="915772">
              <a:spcBef>
                <a:spcPts val="0"/>
              </a:spcBef>
              <a:spcAft>
                <a:spcPts val="601"/>
              </a:spcAft>
              <a:defRPr/>
            </a:pPr>
            <a:r>
              <a:rPr lang="en-US" sz="1200" dirty="0" smtClean="0"/>
              <a:t>Mainstreaming operations means developing and putting into place a supportive institutional framework and organization that leads to the establishment of business and technical processes to create an effective and sustainable operations program.</a:t>
            </a:r>
          </a:p>
          <a:p>
            <a:pPr>
              <a:spcBef>
                <a:spcPts val="0"/>
              </a:spcBef>
              <a:spcAft>
                <a:spcPts val="300"/>
              </a:spcAft>
            </a:pPr>
            <a:endParaRPr lang="en-US" sz="1200" b="1" dirty="0" smtClean="0"/>
          </a:p>
          <a:p>
            <a:pPr>
              <a:spcBef>
                <a:spcPts val="0"/>
              </a:spcBef>
              <a:spcAft>
                <a:spcPts val="300"/>
              </a:spcAft>
            </a:pPr>
            <a:r>
              <a:rPr lang="en-US" sz="1200" b="1" dirty="0" smtClean="0"/>
              <a:t>Key Points</a:t>
            </a:r>
          </a:p>
          <a:p>
            <a:pPr marL="183154" indent="-183154">
              <a:spcBef>
                <a:spcPts val="0"/>
              </a:spcBef>
              <a:spcAft>
                <a:spcPts val="300"/>
              </a:spcAft>
              <a:buFont typeface="Arial" pitchFamily="34" charset="0"/>
              <a:buChar char="•"/>
            </a:pPr>
            <a:r>
              <a:rPr lang="en-US" sz="1200" dirty="0" smtClean="0"/>
              <a:t>This is all about continuous improvement in the operation of the transportation network.</a:t>
            </a:r>
          </a:p>
          <a:p>
            <a:pPr marL="183154" indent="-183154">
              <a:spcBef>
                <a:spcPts val="0"/>
              </a:spcBef>
              <a:spcAft>
                <a:spcPts val="300"/>
              </a:spcAft>
              <a:buFont typeface="Arial" pitchFamily="34" charset="0"/>
              <a:buChar char="•"/>
            </a:pPr>
            <a:r>
              <a:rPr lang="en-US" sz="1200" dirty="0" smtClean="0"/>
              <a:t>It requires an assessment of organizational issues, and putting into place the supporting business and technical processes within the agency.</a:t>
            </a:r>
          </a:p>
          <a:p>
            <a:pPr marL="183154" indent="-183154">
              <a:spcBef>
                <a:spcPts val="0"/>
              </a:spcBef>
              <a:spcAft>
                <a:spcPts val="300"/>
              </a:spcAft>
              <a:buFont typeface="Arial" pitchFamily="34" charset="0"/>
              <a:buChar char="•"/>
            </a:pPr>
            <a:r>
              <a:rPr lang="en-US" sz="1200" dirty="0" smtClean="0"/>
              <a:t>It also requires performance measures and metrics to gauge just how well you are doing.</a:t>
            </a:r>
          </a:p>
          <a:p>
            <a:pPr marL="183154" indent="-183154">
              <a:spcBef>
                <a:spcPts val="0"/>
              </a:spcBef>
              <a:spcAft>
                <a:spcPts val="300"/>
              </a:spcAft>
              <a:buFont typeface="Arial" pitchFamily="34" charset="0"/>
              <a:buChar char="•"/>
            </a:pPr>
            <a:r>
              <a:rPr lang="en-US" sz="1200" dirty="0" smtClean="0"/>
              <a:t>This is not done in a vacuum; the operations program should be integrated with other programs such as the congestion management process and asset management (for example, of the supporting ITS hardware and software).</a:t>
            </a:r>
          </a:p>
          <a:p>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26</a:t>
            </a:fld>
            <a:endParaRPr lang="en-US" dirty="0"/>
          </a:p>
        </p:txBody>
      </p:sp>
    </p:spTree>
    <p:extLst>
      <p:ext uri="{BB962C8B-B14F-4D97-AF65-F5344CB8AC3E}">
        <p14:creationId xmlns:p14="http://schemas.microsoft.com/office/powerpoint/2010/main" val="219722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300"/>
              </a:spcAft>
            </a:pPr>
            <a:r>
              <a:rPr lang="en-US" sz="1100" b="1" dirty="0" smtClean="0"/>
              <a:t>Description of the Slide</a:t>
            </a:r>
          </a:p>
          <a:p>
            <a:pPr>
              <a:spcBef>
                <a:spcPts val="0"/>
              </a:spcBef>
              <a:spcAft>
                <a:spcPts val="601"/>
              </a:spcAft>
            </a:pPr>
            <a:r>
              <a:rPr lang="en-US" sz="1100" dirty="0" smtClean="0"/>
              <a:t>The SHRP2 </a:t>
            </a:r>
            <a:r>
              <a:rPr lang="en-US" sz="1100" i="1" dirty="0" smtClean="0"/>
              <a:t>Organizing for Reliability </a:t>
            </a:r>
            <a:r>
              <a:rPr lang="en-US" sz="1100" dirty="0" smtClean="0"/>
              <a:t>products (often referred to as L01 and L06) provide a formal procedure to integrate and mainstream operations into an agency’s program. These products focus on orienting and improving key business processes within the agency in order to facilitate effective management and operations programs and projects.</a:t>
            </a:r>
          </a:p>
          <a:p>
            <a:pPr>
              <a:spcBef>
                <a:spcPts val="0"/>
              </a:spcBef>
              <a:spcAft>
                <a:spcPts val="300"/>
              </a:spcAft>
            </a:pPr>
            <a:endParaRPr lang="en-US" sz="1100" b="1" dirty="0" smtClean="0"/>
          </a:p>
          <a:p>
            <a:pPr>
              <a:spcBef>
                <a:spcPts val="0"/>
              </a:spcBef>
              <a:spcAft>
                <a:spcPts val="300"/>
              </a:spcAft>
            </a:pPr>
            <a:r>
              <a:rPr lang="en-US" sz="1100" b="1" dirty="0" smtClean="0"/>
              <a:t>Key Points</a:t>
            </a:r>
          </a:p>
          <a:p>
            <a:pPr marL="183154" indent="-183154">
              <a:spcBef>
                <a:spcPts val="0"/>
              </a:spcBef>
              <a:spcAft>
                <a:spcPts val="0"/>
              </a:spcAft>
              <a:buFont typeface="Arial" pitchFamily="34" charset="0"/>
              <a:buChar char="•"/>
            </a:pPr>
            <a:r>
              <a:rPr lang="en-US" sz="1100" dirty="0" smtClean="0"/>
              <a:t>Six dimensions of organizational capability have been identified: </a:t>
            </a:r>
          </a:p>
          <a:p>
            <a:pPr marL="641040" lvl="1" indent="-183154">
              <a:spcBef>
                <a:spcPts val="0"/>
              </a:spcBef>
              <a:spcAft>
                <a:spcPts val="0"/>
              </a:spcAft>
              <a:buFont typeface="Courier New" pitchFamily="49" charset="0"/>
              <a:buChar char="o"/>
            </a:pPr>
            <a:r>
              <a:rPr lang="en-US" sz="1100" b="1" dirty="0" smtClean="0"/>
              <a:t>Business Processes</a:t>
            </a:r>
            <a:r>
              <a:rPr lang="en-US" sz="1100" dirty="0" smtClean="0"/>
              <a:t> – formal scoping, planning and programming, and budgeting.</a:t>
            </a:r>
          </a:p>
          <a:p>
            <a:pPr marL="641040" lvl="1" indent="-183154">
              <a:spcBef>
                <a:spcPts val="0"/>
              </a:spcBef>
              <a:spcAft>
                <a:spcPts val="0"/>
              </a:spcAft>
              <a:buFont typeface="Courier New" pitchFamily="49" charset="0"/>
              <a:buChar char="o"/>
            </a:pPr>
            <a:r>
              <a:rPr lang="en-US" sz="1100" b="1" dirty="0" smtClean="0"/>
              <a:t>Systems and Technology</a:t>
            </a:r>
            <a:r>
              <a:rPr lang="en-US" sz="1100" dirty="0" smtClean="0"/>
              <a:t> – use of systems engineering, systems architectures, standards (and standardization) and interoperability.</a:t>
            </a:r>
          </a:p>
          <a:p>
            <a:pPr marL="641040" lvl="1" indent="-183154">
              <a:spcBef>
                <a:spcPts val="0"/>
              </a:spcBef>
              <a:spcAft>
                <a:spcPts val="0"/>
              </a:spcAft>
              <a:buFont typeface="Courier New" pitchFamily="49" charset="0"/>
              <a:buChar char="o"/>
            </a:pPr>
            <a:r>
              <a:rPr lang="en-US" sz="1100" b="1" dirty="0" smtClean="0"/>
              <a:t>Performance</a:t>
            </a:r>
            <a:r>
              <a:rPr lang="en-US" sz="1100" dirty="0" smtClean="0"/>
              <a:t> – defining measures, data acquisition and analytics, and utilization.</a:t>
            </a:r>
          </a:p>
          <a:p>
            <a:pPr marL="641040" lvl="1" indent="-183154">
              <a:spcBef>
                <a:spcPts val="0"/>
              </a:spcBef>
              <a:spcAft>
                <a:spcPts val="0"/>
              </a:spcAft>
              <a:buFont typeface="Courier New" pitchFamily="49" charset="0"/>
              <a:buChar char="o"/>
            </a:pPr>
            <a:r>
              <a:rPr lang="en-US" sz="1100" b="1" dirty="0" smtClean="0"/>
              <a:t>Culture</a:t>
            </a:r>
            <a:r>
              <a:rPr lang="en-US" sz="1100" dirty="0" smtClean="0"/>
              <a:t> – understanding, leadership, outreach, and program legal authority.</a:t>
            </a:r>
          </a:p>
          <a:p>
            <a:pPr marL="641040" lvl="1" indent="-183154">
              <a:spcBef>
                <a:spcPts val="0"/>
              </a:spcBef>
              <a:spcAft>
                <a:spcPts val="0"/>
              </a:spcAft>
              <a:buFont typeface="Courier New" pitchFamily="49" charset="0"/>
              <a:buChar char="o"/>
            </a:pPr>
            <a:r>
              <a:rPr lang="en-US" sz="1100" b="1" dirty="0" smtClean="0"/>
              <a:t>Organization / Staffing</a:t>
            </a:r>
            <a:r>
              <a:rPr lang="en-US" sz="1100" dirty="0" smtClean="0"/>
              <a:t> – programmatic status, organizational structure, staff development, recruitment, and retention.</a:t>
            </a:r>
          </a:p>
          <a:p>
            <a:pPr marL="641040" lvl="1" indent="-183154">
              <a:spcBef>
                <a:spcPts val="0"/>
              </a:spcBef>
              <a:spcAft>
                <a:spcPts val="300"/>
              </a:spcAft>
              <a:buFont typeface="Courier New" pitchFamily="49" charset="0"/>
              <a:buChar char="o"/>
            </a:pPr>
            <a:r>
              <a:rPr lang="en-US" sz="1100" b="1" dirty="0" smtClean="0"/>
              <a:t>Collaboration</a:t>
            </a:r>
            <a:r>
              <a:rPr lang="en-US" sz="1100" dirty="0" smtClean="0"/>
              <a:t> – relationships and partnering among levels of government and with public safety agencies, local governments, MPOs, and the private sector.</a:t>
            </a:r>
          </a:p>
          <a:p>
            <a:pPr marL="183154" indent="-183154">
              <a:spcBef>
                <a:spcPts val="0"/>
              </a:spcBef>
              <a:spcAft>
                <a:spcPts val="300"/>
              </a:spcAft>
              <a:buFont typeface="Arial" pitchFamily="34" charset="0"/>
              <a:buChar char="•"/>
            </a:pPr>
            <a:r>
              <a:rPr lang="en-US" sz="1100" dirty="0" smtClean="0">
                <a:sym typeface="Helvetica" charset="0"/>
              </a:rPr>
              <a:t>These six dimensions are interrelated, supporting one another.</a:t>
            </a:r>
          </a:p>
          <a:p>
            <a:pPr marL="183154" indent="-183154">
              <a:spcBef>
                <a:spcPts val="0"/>
              </a:spcBef>
              <a:spcAft>
                <a:spcPts val="601"/>
              </a:spcAft>
              <a:buFont typeface="Arial" pitchFamily="34" charset="0"/>
              <a:buChar char="•"/>
            </a:pPr>
            <a:r>
              <a:rPr lang="en-US" sz="1100" dirty="0" smtClean="0">
                <a:sym typeface="Helvetica" charset="0"/>
              </a:rPr>
              <a:t>Continuous improvement cannot happen without executive support and leadership.</a:t>
            </a:r>
          </a:p>
          <a:p>
            <a:pPr>
              <a:spcBef>
                <a:spcPts val="0"/>
              </a:spcBef>
              <a:spcAft>
                <a:spcPts val="300"/>
              </a:spcAft>
            </a:pPr>
            <a:endParaRPr lang="en-US" sz="1100" b="1" dirty="0" smtClean="0">
              <a:sym typeface="Helvetica" charset="0"/>
            </a:endParaRPr>
          </a:p>
          <a:p>
            <a:pPr>
              <a:spcBef>
                <a:spcPts val="0"/>
              </a:spcBef>
              <a:spcAft>
                <a:spcPts val="300"/>
              </a:spcAft>
            </a:pPr>
            <a:r>
              <a:rPr lang="en-US" sz="1100" b="1" dirty="0" smtClean="0">
                <a:sym typeface="Helvetica" charset="0"/>
              </a:rPr>
              <a:t>Other </a:t>
            </a:r>
            <a:r>
              <a:rPr lang="en-US" sz="1100" dirty="0" smtClean="0">
                <a:sym typeface="Helvetica" charset="0"/>
              </a:rPr>
              <a:t>-</a:t>
            </a:r>
            <a:r>
              <a:rPr lang="en-US" sz="1100" b="1" dirty="0" smtClean="0">
                <a:sym typeface="Helvetica" charset="0"/>
              </a:rPr>
              <a:t> </a:t>
            </a:r>
            <a:r>
              <a:rPr lang="en-US" sz="1100" dirty="0" smtClean="0">
                <a:sym typeface="Helvetica" charset="0"/>
              </a:rPr>
              <a:t>The next two slides define and list the components and activities identified for the six dimensions in the key points (sub-bullets) above. If these next two slides are used, it is not necessary to identify these components and activities as part of this slide; just to mention that six interrelated dimensions have been identified for mainstreaming operations into the institutional framework.  </a:t>
            </a:r>
          </a:p>
          <a:p>
            <a:pPr marL="0" indent="0">
              <a:spcBef>
                <a:spcPts val="0"/>
              </a:spcBef>
              <a:spcAft>
                <a:spcPts val="300"/>
              </a:spcAft>
              <a:buFont typeface="Arial" pitchFamily="34" charset="0"/>
              <a:buNone/>
            </a:pPr>
            <a:endParaRPr lang="en-US" sz="1100" dirty="0" smtClean="0">
              <a:latin typeface="Helvetica" charset="0"/>
              <a:sym typeface="Helvetica" charset="0"/>
            </a:endParaRPr>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27</a:t>
            </a:fld>
            <a:endParaRPr lang="en-US" dirty="0"/>
          </a:p>
        </p:txBody>
      </p:sp>
    </p:spTree>
    <p:extLst>
      <p:ext uri="{BB962C8B-B14F-4D97-AF65-F5344CB8AC3E}">
        <p14:creationId xmlns:p14="http://schemas.microsoft.com/office/powerpoint/2010/main" val="4235188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300"/>
              </a:spcAft>
            </a:pPr>
            <a:r>
              <a:rPr lang="en-US" sz="1200" b="1" dirty="0" smtClean="0"/>
              <a:t>Description of the Slide</a:t>
            </a:r>
          </a:p>
          <a:p>
            <a:pPr>
              <a:spcBef>
                <a:spcPts val="0"/>
              </a:spcBef>
              <a:spcAft>
                <a:spcPts val="601"/>
              </a:spcAft>
            </a:pPr>
            <a:r>
              <a:rPr lang="en-US" sz="1200" dirty="0" smtClean="0"/>
              <a:t>Identifies some of the key </a:t>
            </a:r>
            <a:r>
              <a:rPr lang="en-US" sz="1200" dirty="0" smtClean="0">
                <a:sym typeface="Helvetica" charset="0"/>
              </a:rPr>
              <a:t>components and activities associated with the dimensions of Business Processes, Performance, and Systems and Technology.</a:t>
            </a:r>
            <a:endParaRPr lang="en-US" sz="1200" dirty="0" smtClean="0"/>
          </a:p>
          <a:p>
            <a:pPr>
              <a:spcBef>
                <a:spcPts val="0"/>
              </a:spcBef>
              <a:spcAft>
                <a:spcPts val="300"/>
              </a:spcAft>
            </a:pPr>
            <a:endParaRPr lang="en-US" sz="1200" b="1" dirty="0" smtClean="0"/>
          </a:p>
          <a:p>
            <a:pPr>
              <a:spcBef>
                <a:spcPts val="0"/>
              </a:spcBef>
              <a:spcAft>
                <a:spcPts val="300"/>
              </a:spcAft>
            </a:pPr>
            <a:r>
              <a:rPr lang="en-US" sz="1200" b="1" dirty="0" smtClean="0"/>
              <a:t>Key Points</a:t>
            </a:r>
          </a:p>
          <a:p>
            <a:pPr marL="183154" indent="-183154">
              <a:spcBef>
                <a:spcPts val="0"/>
              </a:spcBef>
              <a:spcAft>
                <a:spcPts val="300"/>
              </a:spcAft>
              <a:buFont typeface="Arial" pitchFamily="34" charset="0"/>
              <a:buChar char="•"/>
            </a:pPr>
            <a:r>
              <a:rPr lang="en-US" sz="1200" b="1" dirty="0" smtClean="0"/>
              <a:t>Business Processes</a:t>
            </a:r>
            <a:r>
              <a:rPr lang="en-US" sz="1200" dirty="0" smtClean="0"/>
              <a:t> – planning and programming, budgeting (resources), and project scoping.</a:t>
            </a:r>
          </a:p>
          <a:p>
            <a:pPr marL="183154" indent="-183154" defTabSz="915772">
              <a:spcBef>
                <a:spcPts val="0"/>
              </a:spcBef>
              <a:spcAft>
                <a:spcPts val="300"/>
              </a:spcAft>
              <a:buFont typeface="Arial" pitchFamily="34" charset="0"/>
              <a:buChar char="•"/>
              <a:defRPr/>
            </a:pPr>
            <a:r>
              <a:rPr lang="en-US" sz="1200" b="1" dirty="0" smtClean="0"/>
              <a:t>Performance</a:t>
            </a:r>
            <a:r>
              <a:rPr lang="en-US" sz="1200" dirty="0" smtClean="0"/>
              <a:t> – defining measures, data acquisition and analytics, and utilization including presentation of the results.</a:t>
            </a:r>
          </a:p>
          <a:p>
            <a:pPr marL="183154" indent="-183154">
              <a:spcBef>
                <a:spcPts val="0"/>
              </a:spcBef>
              <a:spcAft>
                <a:spcPts val="300"/>
              </a:spcAft>
              <a:buFont typeface="Arial" pitchFamily="34" charset="0"/>
              <a:buChar char="•"/>
            </a:pPr>
            <a:r>
              <a:rPr lang="en-US" sz="1200" b="1" dirty="0" smtClean="0"/>
              <a:t>Systems and Technology</a:t>
            </a:r>
            <a:r>
              <a:rPr lang="en-US" sz="1200" dirty="0" smtClean="0"/>
              <a:t> – use of systems engineering, systems architectures, standards (and standardization) and interoperability.</a:t>
            </a:r>
          </a:p>
          <a:p>
            <a:endParaRPr lang="en-US" dirty="0" smtClean="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28</a:t>
            </a:fld>
            <a:endParaRPr lang="en-US" dirty="0"/>
          </a:p>
        </p:txBody>
      </p:sp>
    </p:spTree>
    <p:extLst>
      <p:ext uri="{BB962C8B-B14F-4D97-AF65-F5344CB8AC3E}">
        <p14:creationId xmlns:p14="http://schemas.microsoft.com/office/powerpoint/2010/main" val="36913365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300"/>
              </a:spcAft>
            </a:pPr>
            <a:r>
              <a:rPr lang="en-US" sz="1200" b="1" dirty="0" smtClean="0"/>
              <a:t>Description of the Slide</a:t>
            </a:r>
          </a:p>
          <a:p>
            <a:pPr>
              <a:spcBef>
                <a:spcPts val="0"/>
              </a:spcBef>
              <a:spcAft>
                <a:spcPts val="601"/>
              </a:spcAft>
            </a:pPr>
            <a:r>
              <a:rPr lang="en-US" sz="1200" dirty="0" smtClean="0"/>
              <a:t>Identifies some of the key </a:t>
            </a:r>
            <a:r>
              <a:rPr lang="en-US" sz="1200" dirty="0" smtClean="0">
                <a:sym typeface="Helvetica" charset="0"/>
              </a:rPr>
              <a:t>components and activities associated with the dimensions of Culture, Organization and Staffing, and Collaboration.</a:t>
            </a:r>
            <a:endParaRPr lang="en-US" sz="1200" dirty="0" smtClean="0"/>
          </a:p>
          <a:p>
            <a:pPr>
              <a:spcBef>
                <a:spcPts val="0"/>
              </a:spcBef>
              <a:spcAft>
                <a:spcPts val="300"/>
              </a:spcAft>
            </a:pPr>
            <a:endParaRPr lang="en-US" sz="1200" b="1" dirty="0" smtClean="0"/>
          </a:p>
          <a:p>
            <a:pPr>
              <a:spcBef>
                <a:spcPts val="0"/>
              </a:spcBef>
              <a:spcAft>
                <a:spcPts val="300"/>
              </a:spcAft>
            </a:pPr>
            <a:r>
              <a:rPr lang="en-US" sz="1200" b="1" dirty="0" smtClean="0"/>
              <a:t>Key Points</a:t>
            </a:r>
          </a:p>
          <a:p>
            <a:pPr marL="183154" indent="-183154">
              <a:spcBef>
                <a:spcPts val="0"/>
              </a:spcBef>
              <a:spcAft>
                <a:spcPts val="300"/>
              </a:spcAft>
              <a:buFont typeface="Arial" pitchFamily="34" charset="0"/>
              <a:buChar char="•"/>
            </a:pPr>
            <a:r>
              <a:rPr lang="en-US" sz="1200" b="1" dirty="0" smtClean="0"/>
              <a:t>Culture</a:t>
            </a:r>
            <a:r>
              <a:rPr lang="en-US" sz="1200" dirty="0" smtClean="0"/>
              <a:t> – technical understanding, leadership, outreach, and program legal authority.</a:t>
            </a:r>
          </a:p>
          <a:p>
            <a:pPr marL="183154" indent="-183154">
              <a:spcBef>
                <a:spcPts val="0"/>
              </a:spcBef>
              <a:spcAft>
                <a:spcPts val="300"/>
              </a:spcAft>
              <a:buFont typeface="Arial" pitchFamily="34" charset="0"/>
              <a:buChar char="•"/>
            </a:pPr>
            <a:r>
              <a:rPr lang="en-US" sz="1200" b="1" dirty="0" smtClean="0"/>
              <a:t>Organization / Staffing</a:t>
            </a:r>
            <a:r>
              <a:rPr lang="en-US" sz="1200" dirty="0" smtClean="0"/>
              <a:t> – programmatic status, organizational structure, staff development, recruitment, and retention.</a:t>
            </a:r>
          </a:p>
          <a:p>
            <a:pPr marL="183154" indent="-183154">
              <a:spcBef>
                <a:spcPts val="0"/>
              </a:spcBef>
              <a:spcAft>
                <a:spcPts val="300"/>
              </a:spcAft>
              <a:buFont typeface="Arial" pitchFamily="34" charset="0"/>
              <a:buChar char="•"/>
            </a:pPr>
            <a:r>
              <a:rPr lang="en-US" sz="1200" b="1" dirty="0" smtClean="0"/>
              <a:t>Collaboration</a:t>
            </a:r>
            <a:r>
              <a:rPr lang="en-US" sz="1200" dirty="0" smtClean="0"/>
              <a:t> – relationships and partnering among levels of government and with public safety agencies, local governments, MPOs and the private sector.</a:t>
            </a:r>
          </a:p>
          <a:p>
            <a:endParaRPr lang="en-US" sz="1200" dirty="0" smtClean="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29</a:t>
            </a:fld>
            <a:endParaRPr lang="en-US" dirty="0"/>
          </a:p>
        </p:txBody>
      </p:sp>
    </p:spTree>
    <p:extLst>
      <p:ext uri="{BB962C8B-B14F-4D97-AF65-F5344CB8AC3E}">
        <p14:creationId xmlns:p14="http://schemas.microsoft.com/office/powerpoint/2010/main" val="3645791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300"/>
              </a:spcAft>
            </a:pPr>
            <a:r>
              <a:rPr lang="en-US" sz="1100" b="1" dirty="0" smtClean="0"/>
              <a:t>Description of the Slide</a:t>
            </a:r>
          </a:p>
          <a:p>
            <a:pPr>
              <a:spcBef>
                <a:spcPts val="0"/>
              </a:spcBef>
              <a:spcAft>
                <a:spcPts val="601"/>
              </a:spcAft>
            </a:pPr>
            <a:r>
              <a:rPr lang="en-US" sz="1100" dirty="0" smtClean="0"/>
              <a:t>Before getting into any more discussions, it is perhaps worthwhile to define just what is meant by “operations.”</a:t>
            </a:r>
          </a:p>
          <a:p>
            <a:pPr>
              <a:spcBef>
                <a:spcPts val="0"/>
              </a:spcBef>
              <a:spcAft>
                <a:spcPts val="300"/>
              </a:spcAft>
            </a:pPr>
            <a:endParaRPr lang="en-US" sz="1100" b="1" dirty="0" smtClean="0"/>
          </a:p>
          <a:p>
            <a:pPr>
              <a:spcBef>
                <a:spcPts val="0"/>
              </a:spcBef>
              <a:spcAft>
                <a:spcPts val="300"/>
              </a:spcAft>
            </a:pPr>
            <a:r>
              <a:rPr lang="en-US" sz="1100" b="1" dirty="0" smtClean="0"/>
              <a:t>Key Points</a:t>
            </a:r>
          </a:p>
          <a:p>
            <a:pPr marL="183154" indent="-183154">
              <a:spcBef>
                <a:spcPts val="0"/>
              </a:spcBef>
              <a:spcAft>
                <a:spcPts val="300"/>
              </a:spcAft>
              <a:buFont typeface="Arial" pitchFamily="34" charset="0"/>
              <a:buChar char="•"/>
            </a:pPr>
            <a:r>
              <a:rPr lang="en-US" sz="1100" dirty="0" smtClean="0"/>
              <a:t>The current federal transportation reauthorization – Moving Ahead for Progress in the 21st Century Act, or MAP 21 – defines “Transportation Systems Management and Operations.”</a:t>
            </a:r>
          </a:p>
          <a:p>
            <a:pPr marL="183154" indent="-183154">
              <a:spcBef>
                <a:spcPts val="0"/>
              </a:spcBef>
              <a:spcAft>
                <a:spcPts val="300"/>
              </a:spcAft>
              <a:buFont typeface="Arial" pitchFamily="34" charset="0"/>
              <a:buChar char="•"/>
            </a:pPr>
            <a:r>
              <a:rPr lang="en-US" sz="1100" dirty="0" smtClean="0"/>
              <a:t>A key phrase in this definition is the notion of “integrated strategies.” The goal of integration is to bring the management and operation of the surface transportation network into a unified whole, thereby making the various transportation modes and facilities perform better and work together. </a:t>
            </a:r>
          </a:p>
          <a:p>
            <a:pPr marL="183154" indent="-183154">
              <a:spcBef>
                <a:spcPts val="0"/>
              </a:spcBef>
              <a:spcAft>
                <a:spcPts val="300"/>
              </a:spcAft>
              <a:buFont typeface="Arial" pitchFamily="34" charset="0"/>
              <a:buChar char="•"/>
            </a:pPr>
            <a:r>
              <a:rPr lang="en-US" sz="1100" dirty="0" smtClean="0"/>
              <a:t>There are many aspects of integration – for example:</a:t>
            </a:r>
          </a:p>
          <a:p>
            <a:pPr marL="641040" lvl="1" indent="-183154">
              <a:spcBef>
                <a:spcPts val="0"/>
              </a:spcBef>
              <a:spcAft>
                <a:spcPts val="300"/>
              </a:spcAft>
              <a:buFont typeface="Courier New" pitchFamily="49" charset="0"/>
              <a:buChar char="o"/>
            </a:pPr>
            <a:r>
              <a:rPr lang="en-US" sz="1100" dirty="0" smtClean="0"/>
              <a:t>Technical integration, such as standards and system architectures that support real-time information sharing between ITS-based systems across all modes; and also,</a:t>
            </a:r>
          </a:p>
          <a:p>
            <a:pPr marL="641040" lvl="1" indent="-183154">
              <a:spcBef>
                <a:spcPts val="0"/>
              </a:spcBef>
              <a:spcAft>
                <a:spcPts val="601"/>
              </a:spcAft>
              <a:buFont typeface="Courier New" pitchFamily="49" charset="0"/>
              <a:buChar char="o"/>
            </a:pPr>
            <a:r>
              <a:rPr lang="en-US" sz="1100" dirty="0" smtClean="0"/>
              <a:t>Institutional integration such that operations are mainstreamed into a transportation  agency’s institutional framework and corresponding business processes; and also coordination and collaboration between various agencies and jurisdictions in the region achieve seamless interoperability.</a:t>
            </a:r>
          </a:p>
          <a:p>
            <a:pPr>
              <a:spcBef>
                <a:spcPts val="0"/>
              </a:spcBef>
              <a:spcAft>
                <a:spcPts val="300"/>
              </a:spcAft>
            </a:pPr>
            <a:endParaRPr lang="en-US" sz="1100" b="1" dirty="0" smtClean="0"/>
          </a:p>
          <a:p>
            <a:pPr>
              <a:spcBef>
                <a:spcPts val="0"/>
              </a:spcBef>
              <a:spcAft>
                <a:spcPts val="300"/>
              </a:spcAft>
            </a:pPr>
            <a:r>
              <a:rPr lang="en-US" sz="1100" b="1" dirty="0" smtClean="0"/>
              <a:t>Other  - </a:t>
            </a:r>
            <a:r>
              <a:rPr lang="en-US" sz="1100" dirty="0" smtClean="0"/>
              <a:t>MAP-21 was extended and will expire May 31, 2015. A new transportation authorization (replacing MAP 21) is expected sometime in 2015. The presenter should check the subsequent re-authorization for any change in the definition of TSMO or emphasis.</a:t>
            </a:r>
          </a:p>
          <a:p>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3</a:t>
            </a:fld>
            <a:endParaRPr lang="en-US" dirty="0"/>
          </a:p>
        </p:txBody>
      </p:sp>
    </p:spTree>
    <p:extLst>
      <p:ext uri="{BB962C8B-B14F-4D97-AF65-F5344CB8AC3E}">
        <p14:creationId xmlns:p14="http://schemas.microsoft.com/office/powerpoint/2010/main" val="819088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0"/>
              </a:spcBef>
              <a:spcAft>
                <a:spcPts val="300"/>
              </a:spcAft>
            </a:pPr>
            <a:r>
              <a:rPr lang="en-US" sz="1200" b="1" dirty="0" smtClean="0"/>
              <a:t>Description of the Slide</a:t>
            </a:r>
          </a:p>
          <a:p>
            <a:pPr>
              <a:spcBef>
                <a:spcPts val="0"/>
              </a:spcBef>
              <a:spcAft>
                <a:spcPts val="601"/>
              </a:spcAft>
            </a:pPr>
            <a:r>
              <a:rPr lang="en-US" sz="1200" dirty="0" smtClean="0"/>
              <a:t>For each of these six dimensions, four levels of maturity have been defined – where the term “maturity” is related to the degree of formality and optimization of these processes in support of effective operations.</a:t>
            </a:r>
          </a:p>
          <a:p>
            <a:pPr>
              <a:lnSpc>
                <a:spcPct val="110000"/>
              </a:lnSpc>
              <a:spcBef>
                <a:spcPts val="0"/>
              </a:spcBef>
              <a:spcAft>
                <a:spcPts val="300"/>
              </a:spcAft>
            </a:pPr>
            <a:endParaRPr lang="en-US" sz="1200" b="1" dirty="0" smtClean="0"/>
          </a:p>
          <a:p>
            <a:pPr>
              <a:lnSpc>
                <a:spcPct val="110000"/>
              </a:lnSpc>
              <a:spcBef>
                <a:spcPts val="0"/>
              </a:spcBef>
              <a:spcAft>
                <a:spcPts val="300"/>
              </a:spcAft>
            </a:pPr>
            <a:r>
              <a:rPr lang="en-US" sz="1200" b="1" dirty="0" smtClean="0"/>
              <a:t>Key Points</a:t>
            </a:r>
          </a:p>
          <a:p>
            <a:pPr marL="183154" indent="-183154">
              <a:lnSpc>
                <a:spcPct val="110000"/>
              </a:lnSpc>
              <a:spcBef>
                <a:spcPts val="0"/>
              </a:spcBef>
              <a:spcAft>
                <a:spcPts val="300"/>
              </a:spcAft>
              <a:buFont typeface="Arial" pitchFamily="34" charset="0"/>
              <a:buChar char="•"/>
            </a:pPr>
            <a:r>
              <a:rPr lang="en-US" sz="1200" b="1" dirty="0" smtClean="0"/>
              <a:t>Level 1: Performed</a:t>
            </a:r>
            <a:r>
              <a:rPr lang="en-US" sz="1200" dirty="0" smtClean="0"/>
              <a:t> – Activities and relationships largely ad hoc, informal, and champion-driven – substantially outside the mainstream of other activities within the transportation agency. </a:t>
            </a:r>
          </a:p>
          <a:p>
            <a:pPr marL="183154" indent="-183154">
              <a:lnSpc>
                <a:spcPct val="110000"/>
              </a:lnSpc>
              <a:spcBef>
                <a:spcPts val="0"/>
              </a:spcBef>
              <a:spcAft>
                <a:spcPts val="300"/>
              </a:spcAft>
              <a:buFont typeface="Arial" pitchFamily="34" charset="0"/>
              <a:buChar char="•"/>
            </a:pPr>
            <a:r>
              <a:rPr lang="en-US" sz="1200" b="1" dirty="0" smtClean="0"/>
              <a:t>Level 2:</a:t>
            </a:r>
            <a:r>
              <a:rPr lang="en-US" sz="1200" dirty="0" smtClean="0"/>
              <a:t> </a:t>
            </a:r>
            <a:r>
              <a:rPr lang="en-US" sz="1200" b="1" dirty="0" smtClean="0"/>
              <a:t>Managed</a:t>
            </a:r>
            <a:r>
              <a:rPr lang="en-US" sz="1200" dirty="0" smtClean="0"/>
              <a:t> – Basic strategy applications understood; key processes and support requirements identified; key technology and core capacities under development; but limited internal accountability and uneven alignment with external partners. This is where most DOTs are today.</a:t>
            </a:r>
          </a:p>
          <a:p>
            <a:pPr marL="183154" indent="-183154">
              <a:lnSpc>
                <a:spcPct val="110000"/>
              </a:lnSpc>
              <a:spcBef>
                <a:spcPts val="0"/>
              </a:spcBef>
              <a:spcAft>
                <a:spcPts val="300"/>
              </a:spcAft>
              <a:buFont typeface="Arial" pitchFamily="34" charset="0"/>
              <a:buChar char="•"/>
            </a:pPr>
            <a:r>
              <a:rPr lang="en-US" sz="1200" b="1" dirty="0" smtClean="0"/>
              <a:t>Level 3: Integrated</a:t>
            </a:r>
            <a:r>
              <a:rPr lang="en-US" sz="1200" dirty="0" smtClean="0"/>
              <a:t> – Standardized strategy applications implemented in priority contexts and managed for performance; operations-related technical and business processes developed, documented, and integrated into the agency and the regional transportation planning process; partnerships aligned. </a:t>
            </a:r>
          </a:p>
          <a:p>
            <a:pPr marL="183154" indent="-183154">
              <a:lnSpc>
                <a:spcPct val="110000"/>
              </a:lnSpc>
              <a:spcBef>
                <a:spcPts val="0"/>
              </a:spcBef>
              <a:spcAft>
                <a:spcPts val="300"/>
              </a:spcAft>
              <a:buFont typeface="Arial" pitchFamily="34" charset="0"/>
              <a:buChar char="•"/>
            </a:pPr>
            <a:r>
              <a:rPr lang="en-US" sz="1200" b="1" dirty="0" smtClean="0"/>
              <a:t>Level 4: Optimized</a:t>
            </a:r>
            <a:r>
              <a:rPr lang="en-US" sz="1200" dirty="0" smtClean="0"/>
              <a:t> – This represents the ultimate goal, in which operations is addressed as a full, sustainable core agency program, established on the basis of continuous improvement with top-level management status; part of the region-wide program and planning process with formal partnerships will all involved agencies. </a:t>
            </a:r>
          </a:p>
          <a:p>
            <a:endParaRPr lang="en-US" sz="1200" dirty="0" smtClean="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30</a:t>
            </a:fld>
            <a:endParaRPr lang="en-US" dirty="0"/>
          </a:p>
        </p:txBody>
      </p:sp>
    </p:spTree>
    <p:extLst>
      <p:ext uri="{BB962C8B-B14F-4D97-AF65-F5344CB8AC3E}">
        <p14:creationId xmlns:p14="http://schemas.microsoft.com/office/powerpoint/2010/main" val="3297618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300"/>
              </a:spcAft>
            </a:pPr>
            <a:r>
              <a:rPr lang="en-US" sz="1200" b="1" dirty="0" smtClean="0"/>
              <a:t>Description of the Slide</a:t>
            </a:r>
          </a:p>
          <a:p>
            <a:pPr>
              <a:spcBef>
                <a:spcPts val="0"/>
              </a:spcBef>
              <a:spcAft>
                <a:spcPts val="601"/>
              </a:spcAft>
            </a:pPr>
            <a:r>
              <a:rPr lang="en-US" sz="1200" dirty="0" smtClean="0"/>
              <a:t>Much of the discussion has focused on mainstreaming operations into an individual agency such as a DOT. But to achieve continuous improvement and to fund your agency’s operations program and projects, the mainstreaming effort must also address regional planning processes and multi-agency collaboration.</a:t>
            </a:r>
          </a:p>
          <a:p>
            <a:pPr defTabSz="915772">
              <a:spcBef>
                <a:spcPts val="0"/>
              </a:spcBef>
              <a:spcAft>
                <a:spcPts val="300"/>
              </a:spcAft>
              <a:defRPr/>
            </a:pPr>
            <a:endParaRPr lang="en-US" sz="1200" b="1" dirty="0" smtClean="0"/>
          </a:p>
          <a:p>
            <a:pPr defTabSz="915772">
              <a:spcBef>
                <a:spcPts val="0"/>
              </a:spcBef>
              <a:spcAft>
                <a:spcPts val="300"/>
              </a:spcAft>
              <a:defRPr/>
            </a:pPr>
            <a:r>
              <a:rPr lang="en-US" sz="1200" b="1" dirty="0" smtClean="0"/>
              <a:t>Key Points</a:t>
            </a:r>
          </a:p>
          <a:p>
            <a:pPr marL="183154" indent="-183154">
              <a:spcBef>
                <a:spcPts val="0"/>
              </a:spcBef>
              <a:spcAft>
                <a:spcPts val="300"/>
              </a:spcAft>
              <a:buFont typeface="Arial" pitchFamily="34" charset="0"/>
              <a:buChar char="•"/>
              <a:defRPr/>
            </a:pPr>
            <a:r>
              <a:rPr lang="en-US" sz="1200" dirty="0" smtClean="0"/>
              <a:t>The FHWA refers to this as “planning for operations” – a joint effort between planners and operators to support improved regional transportation system management and operations. It involves the consideration of operations strategies in regional transportation planning – including the integration of operations strategies in the metropolitan transportation plan. </a:t>
            </a:r>
          </a:p>
          <a:p>
            <a:pPr marL="183154" indent="-183154">
              <a:spcBef>
                <a:spcPts val="0"/>
              </a:spcBef>
              <a:spcAft>
                <a:spcPts val="300"/>
              </a:spcAft>
              <a:buFont typeface="Arial" pitchFamily="34" charset="0"/>
              <a:buChar char="•"/>
              <a:defRPr/>
            </a:pPr>
            <a:r>
              <a:rPr lang="en-US" sz="1200" dirty="0" smtClean="0"/>
              <a:t>It requires coordination and collaboration between a number of regional partners, including planning staff and operations staff from metropolitan planning organizations (MPOs), State Departments of Transportation, transit agencies, highway agencies, toll authorities, and local governments. </a:t>
            </a:r>
          </a:p>
          <a:p>
            <a:pPr marL="183154" indent="-183154" defTabSz="915772">
              <a:spcBef>
                <a:spcPts val="0"/>
              </a:spcBef>
              <a:spcAft>
                <a:spcPts val="300"/>
              </a:spcAft>
              <a:buFont typeface="Arial" pitchFamily="34" charset="0"/>
              <a:buChar char="•"/>
              <a:defRPr/>
            </a:pPr>
            <a:r>
              <a:rPr lang="en-US" sz="1200" dirty="0" smtClean="0"/>
              <a:t>The approach to planning for operations is objectives-driven and performance-based.  Rather than focusing on projects and investment plans, planning for operations means first developing objectives for transportation system performance, and using outcome-based performance measures and targets as a basis for identifying solutions and developing investment strategies to achieve the operational objectives.  </a:t>
            </a:r>
          </a:p>
          <a:p>
            <a:pPr marL="183154" indent="-183154" defTabSz="915772">
              <a:spcBef>
                <a:spcPts val="0"/>
              </a:spcBef>
              <a:spcAft>
                <a:spcPts val="300"/>
              </a:spcAft>
              <a:buFont typeface="Arial" pitchFamily="34" charset="0"/>
              <a:buChar char="•"/>
              <a:defRPr/>
            </a:pPr>
            <a:r>
              <a:rPr lang="en-US" sz="1200" dirty="0" smtClean="0"/>
              <a:t>These same performance measures are used to evaluate how well the strategies are working, make adjustments as may be appropriate, and demonstrate accountability.</a:t>
            </a:r>
          </a:p>
          <a:p>
            <a:pPr>
              <a:spcBef>
                <a:spcPts val="0"/>
              </a:spcBef>
              <a:spcAft>
                <a:spcPts val="300"/>
              </a:spcAft>
            </a:pPr>
            <a:endParaRPr lang="en-US" dirty="0" smtClean="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31</a:t>
            </a:fld>
            <a:endParaRPr lang="en-US" dirty="0"/>
          </a:p>
        </p:txBody>
      </p:sp>
    </p:spTree>
    <p:extLst>
      <p:ext uri="{BB962C8B-B14F-4D97-AF65-F5344CB8AC3E}">
        <p14:creationId xmlns:p14="http://schemas.microsoft.com/office/powerpoint/2010/main" val="3579161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300"/>
              </a:spcAft>
            </a:pPr>
            <a:r>
              <a:rPr lang="en-US" sz="1200" b="1" dirty="0" smtClean="0"/>
              <a:t>Description of the Slide</a:t>
            </a:r>
          </a:p>
          <a:p>
            <a:pPr>
              <a:spcBef>
                <a:spcPts val="0"/>
              </a:spcBef>
              <a:spcAft>
                <a:spcPts val="300"/>
              </a:spcAft>
            </a:pPr>
            <a:r>
              <a:rPr lang="en-US" sz="1200" dirty="0" smtClean="0"/>
              <a:t>This shows an objectives-driven based approach. Traditionally, transportation planning and transportation systems operations have been largely separate, independent activities.  </a:t>
            </a:r>
          </a:p>
          <a:p>
            <a:pPr marL="183154" indent="-183154">
              <a:spcBef>
                <a:spcPts val="0"/>
              </a:spcBef>
              <a:spcAft>
                <a:spcPts val="300"/>
              </a:spcAft>
              <a:buFont typeface="Arial" pitchFamily="34" charset="0"/>
              <a:buChar char="•"/>
            </a:pPr>
            <a:r>
              <a:rPr lang="en-US" sz="1200" dirty="0" smtClean="0"/>
              <a:t>Planners focused on long-range transportation investments, including development of metropolitan transportation plans and programming of projects.  </a:t>
            </a:r>
          </a:p>
          <a:p>
            <a:pPr marL="183154" indent="-183154">
              <a:spcBef>
                <a:spcPts val="0"/>
              </a:spcBef>
              <a:spcAft>
                <a:spcPts val="300"/>
              </a:spcAft>
              <a:buFont typeface="Arial" pitchFamily="34" charset="0"/>
              <a:buChar char="•"/>
            </a:pPr>
            <a:r>
              <a:rPr lang="en-US" sz="1200" dirty="0" smtClean="0"/>
              <a:t>Operators were concerned with addressing immediate system needs—incident response, traffic control, traveler information, and work zone management.</a:t>
            </a:r>
          </a:p>
          <a:p>
            <a:pPr marL="183154" indent="-183154">
              <a:spcBef>
                <a:spcPts val="0"/>
              </a:spcBef>
              <a:spcAft>
                <a:spcPts val="300"/>
              </a:spcAft>
              <a:buFont typeface="Arial" pitchFamily="34" charset="0"/>
              <a:buChar char="•"/>
            </a:pPr>
            <a:r>
              <a:rPr lang="en-US" sz="1200" dirty="0" smtClean="0"/>
              <a:t>Planning for operations and the objectives-driven approach connects these two vital components of transportation, and integrates operational considerations into the planning process.</a:t>
            </a:r>
          </a:p>
          <a:p>
            <a:pPr defTabSz="915772">
              <a:spcBef>
                <a:spcPts val="0"/>
              </a:spcBef>
              <a:spcAft>
                <a:spcPts val="300"/>
              </a:spcAft>
              <a:defRPr/>
            </a:pPr>
            <a:endParaRPr lang="en-US" sz="1200" b="1" dirty="0" smtClean="0"/>
          </a:p>
          <a:p>
            <a:pPr defTabSz="915772">
              <a:spcBef>
                <a:spcPts val="0"/>
              </a:spcBef>
              <a:spcAft>
                <a:spcPts val="300"/>
              </a:spcAft>
              <a:defRPr/>
            </a:pPr>
            <a:r>
              <a:rPr lang="en-US" sz="1200" b="1" dirty="0" smtClean="0"/>
              <a:t>Key Points</a:t>
            </a:r>
          </a:p>
          <a:p>
            <a:pPr marL="183154" indent="-183154" eaLnBrk="1" hangingPunct="1">
              <a:spcBef>
                <a:spcPts val="0"/>
              </a:spcBef>
              <a:spcAft>
                <a:spcPts val="300"/>
              </a:spcAft>
              <a:buFont typeface="Arial" pitchFamily="34" charset="0"/>
              <a:buChar char="•"/>
            </a:pPr>
            <a:r>
              <a:rPr lang="en-US" sz="1200" dirty="0" smtClean="0"/>
              <a:t>Regional goals form the basis for developing operational objectives.</a:t>
            </a:r>
          </a:p>
          <a:p>
            <a:pPr marL="183154" indent="-183154" eaLnBrk="1" hangingPunct="1">
              <a:spcBef>
                <a:spcPts val="0"/>
              </a:spcBef>
              <a:spcAft>
                <a:spcPts val="300"/>
              </a:spcAft>
              <a:buFont typeface="Arial" pitchFamily="34" charset="0"/>
              <a:buChar char="•"/>
            </a:pPr>
            <a:r>
              <a:rPr lang="en-US" sz="1200" dirty="0" smtClean="0"/>
              <a:t>A systematic process is used for developing and selecting operations strategies based on needs (as can be identified from the Congestion Management Plan), performance measures, and an evaluation of the candidate strategies.</a:t>
            </a:r>
          </a:p>
          <a:p>
            <a:pPr marL="183154" indent="-183154" eaLnBrk="1" hangingPunct="1">
              <a:spcBef>
                <a:spcPts val="0"/>
              </a:spcBef>
              <a:spcAft>
                <a:spcPts val="300"/>
              </a:spcAft>
              <a:buFont typeface="Arial" pitchFamily="34" charset="0"/>
              <a:buChar char="•"/>
            </a:pPr>
            <a:r>
              <a:rPr lang="en-US" sz="1200" dirty="0" smtClean="0"/>
              <a:t>The selected operations strategies are included in the Metropolitan Transportation Plans and TIP.</a:t>
            </a:r>
          </a:p>
          <a:p>
            <a:pPr marL="183154" indent="-183154" eaLnBrk="1" hangingPunct="1">
              <a:spcBef>
                <a:spcPts val="0"/>
              </a:spcBef>
              <a:spcAft>
                <a:spcPts val="300"/>
              </a:spcAft>
              <a:buFont typeface="Arial" pitchFamily="34" charset="0"/>
              <a:buChar char="•"/>
            </a:pPr>
            <a:r>
              <a:rPr lang="en-US" sz="1200" dirty="0" smtClean="0"/>
              <a:t>This leads to the implementation of the operations strategies and supporting technologies and staffing. Implementation is a crucial part of achieving the objectives.  </a:t>
            </a:r>
          </a:p>
          <a:p>
            <a:pPr eaLnBrk="1" hangingPunct="1">
              <a:spcBef>
                <a:spcPts val="0"/>
              </a:spcBef>
              <a:spcAft>
                <a:spcPts val="300"/>
              </a:spcAft>
            </a:pPr>
            <a:endParaRPr lang="en-US" sz="1200" b="1" dirty="0" smtClean="0"/>
          </a:p>
          <a:p>
            <a:pPr eaLnBrk="1" hangingPunct="1">
              <a:spcBef>
                <a:spcPts val="0"/>
              </a:spcBef>
              <a:spcAft>
                <a:spcPts val="300"/>
              </a:spcAft>
            </a:pPr>
            <a:r>
              <a:rPr lang="en-US" sz="1200" b="1" dirty="0" smtClean="0"/>
              <a:t>Source of Graphic</a:t>
            </a:r>
          </a:p>
          <a:p>
            <a:pPr marL="171707" indent="-171707" eaLnBrk="1" hangingPunct="1">
              <a:spcBef>
                <a:spcPts val="0"/>
              </a:spcBef>
              <a:spcAft>
                <a:spcPts val="300"/>
              </a:spcAft>
              <a:buFont typeface="Arial" panose="020B0604020202020204" pitchFamily="34" charset="0"/>
              <a:buChar char="•"/>
            </a:pPr>
            <a:r>
              <a:rPr lang="en-US" sz="1200" dirty="0" smtClean="0"/>
              <a:t>“Advancing Metropolitan Planning for Operations: The Building Blocks of a Model Transportation Plan Incorporating Operations - A Desk Reference”; FHWA-HOP-10-027 April 2010; (with some modification).</a:t>
            </a:r>
          </a:p>
          <a:p>
            <a:pPr eaLnBrk="1" hangingPunct="1">
              <a:spcBef>
                <a:spcPts val="0"/>
              </a:spcBef>
              <a:spcAft>
                <a:spcPts val="300"/>
              </a:spcAft>
            </a:pPr>
            <a:endParaRPr lang="en-US" sz="1200" dirty="0" smtClean="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32</a:t>
            </a:fld>
            <a:endParaRPr lang="en-US" dirty="0"/>
          </a:p>
        </p:txBody>
      </p:sp>
    </p:spTree>
    <p:extLst>
      <p:ext uri="{BB962C8B-B14F-4D97-AF65-F5344CB8AC3E}">
        <p14:creationId xmlns:p14="http://schemas.microsoft.com/office/powerpoint/2010/main" val="31051917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300"/>
              </a:spcAft>
            </a:pPr>
            <a:r>
              <a:rPr lang="en-US" sz="1200" b="1" dirty="0" smtClean="0"/>
              <a:t>Description of the Slide</a:t>
            </a:r>
          </a:p>
          <a:p>
            <a:pPr>
              <a:spcBef>
                <a:spcPts val="0"/>
              </a:spcBef>
              <a:spcAft>
                <a:spcPts val="300"/>
              </a:spcAft>
            </a:pPr>
            <a:r>
              <a:rPr lang="en-US" sz="1200" dirty="0" smtClean="0"/>
              <a:t>Provides information on the recently created National Operations Center of Excellence.</a:t>
            </a:r>
          </a:p>
          <a:p>
            <a:pPr>
              <a:spcBef>
                <a:spcPts val="0"/>
              </a:spcBef>
              <a:spcAft>
                <a:spcPts val="300"/>
              </a:spcAft>
            </a:pPr>
            <a:endParaRPr lang="en-US" sz="1200" b="1" dirty="0" smtClean="0"/>
          </a:p>
          <a:p>
            <a:pPr>
              <a:spcBef>
                <a:spcPts val="0"/>
              </a:spcBef>
              <a:spcAft>
                <a:spcPts val="300"/>
              </a:spcAft>
            </a:pPr>
            <a:r>
              <a:rPr lang="en-US" sz="1200" b="1" dirty="0" smtClean="0"/>
              <a:t>Key Points</a:t>
            </a:r>
          </a:p>
          <a:p>
            <a:pPr marL="183154" indent="-183154">
              <a:spcBef>
                <a:spcPts val="0"/>
              </a:spcBef>
              <a:spcAft>
                <a:spcPts val="300"/>
              </a:spcAft>
              <a:buFont typeface="Arial" pitchFamily="34" charset="0"/>
              <a:buChar char="•"/>
            </a:pPr>
            <a:r>
              <a:rPr lang="en-US" sz="1200" dirty="0" smtClean="0"/>
              <a:t>A good place for your staff to get engaged in TSM&amp;O and interact with others around the country. The Center and its website are designed to actively support the transportation systems management and operations (TSM&amp;O) community. The Center’s goal is to provide this community with the tools needed to fulfill their mission of enhancing safety and reducing congestion. The web portal is aimed at practitioners, researchers, and policymakers, and provides convenient access to key knowledge resources and the opportunity to discuss topics related to the operations field. </a:t>
            </a:r>
          </a:p>
          <a:p>
            <a:pPr marL="183154" indent="-183154">
              <a:spcBef>
                <a:spcPts val="0"/>
              </a:spcBef>
              <a:spcAft>
                <a:spcPts val="300"/>
              </a:spcAft>
              <a:buFont typeface="Arial" pitchFamily="34" charset="0"/>
              <a:buChar char="•"/>
            </a:pPr>
            <a:r>
              <a:rPr lang="en-US" sz="1200" dirty="0" smtClean="0"/>
              <a:t>The related </a:t>
            </a:r>
            <a:r>
              <a:rPr lang="en-US" sz="1200" dirty="0" err="1" smtClean="0"/>
              <a:t>NOCoE</a:t>
            </a:r>
            <a:r>
              <a:rPr lang="en-US" sz="1200" dirty="0" smtClean="0"/>
              <a:t> Operations Technical Services Program is now under development. Once launched in the Spring of 2015, the new OTSP will offer an array of technical services such as peer exchange workshops and webinars, ongoing assessments of best practices in the field, and on-call assistance.</a:t>
            </a:r>
          </a:p>
          <a:p>
            <a:pPr marL="0" indent="0">
              <a:spcBef>
                <a:spcPts val="0"/>
              </a:spcBef>
              <a:spcAft>
                <a:spcPts val="300"/>
              </a:spcAft>
              <a:buFont typeface="Arial" pitchFamily="34" charset="0"/>
              <a:buNone/>
            </a:pPr>
            <a:endParaRPr lang="en-US" sz="1200" dirty="0" smtClean="0"/>
          </a:p>
          <a:p>
            <a:pPr marL="0" indent="0">
              <a:spcBef>
                <a:spcPts val="0"/>
              </a:spcBef>
              <a:spcAft>
                <a:spcPts val="300"/>
              </a:spcAft>
              <a:buFont typeface="Arial" pitchFamily="34" charset="0"/>
              <a:buNone/>
            </a:pPr>
            <a:r>
              <a:rPr lang="en-US" sz="1200" dirty="0" smtClean="0"/>
              <a:t>(Presenters may wish</a:t>
            </a:r>
            <a:r>
              <a:rPr lang="en-US" sz="1200" baseline="0" dirty="0" smtClean="0"/>
              <a:t> to </a:t>
            </a:r>
            <a:r>
              <a:rPr lang="en-US" sz="1200" dirty="0" smtClean="0"/>
              <a:t>contact Dennis </a:t>
            </a:r>
            <a:r>
              <a:rPr lang="en-US" sz="1200" dirty="0" err="1" smtClean="0"/>
              <a:t>Motiani</a:t>
            </a:r>
            <a:r>
              <a:rPr lang="en-US" sz="1200" dirty="0" smtClean="0"/>
              <a:t>, </a:t>
            </a:r>
            <a:r>
              <a:rPr lang="en-US" sz="1200" dirty="0" err="1" smtClean="0"/>
              <a:t>NOCoE</a:t>
            </a:r>
            <a:r>
              <a:rPr lang="en-US" sz="1200" dirty="0" smtClean="0"/>
              <a:t> Executive Director at </a:t>
            </a:r>
            <a:r>
              <a:rPr lang="en-US" sz="1200" dirty="0" err="1" smtClean="0"/>
              <a:t>dmotiani@transportationops.org</a:t>
            </a:r>
            <a:r>
              <a:rPr lang="en-US" sz="1200" dirty="0" smtClean="0"/>
              <a:t>, for updates.)</a:t>
            </a:r>
          </a:p>
          <a:p>
            <a:pPr marL="0" indent="0">
              <a:spcBef>
                <a:spcPts val="0"/>
              </a:spcBef>
              <a:spcAft>
                <a:spcPts val="300"/>
              </a:spcAft>
              <a:buFont typeface="Arial" pitchFamily="34" charset="0"/>
              <a:buNone/>
            </a:pPr>
            <a:endParaRPr lang="en-US" sz="1200" dirty="0" smtClean="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33</a:t>
            </a:fld>
            <a:endParaRPr lang="en-US" dirty="0"/>
          </a:p>
        </p:txBody>
      </p:sp>
    </p:spTree>
    <p:extLst>
      <p:ext uri="{BB962C8B-B14F-4D97-AF65-F5344CB8AC3E}">
        <p14:creationId xmlns:p14="http://schemas.microsoft.com/office/powerpoint/2010/main" val="42575014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300"/>
              </a:spcAft>
            </a:pPr>
            <a:r>
              <a:rPr lang="en-US" sz="1100" b="1" dirty="0" smtClean="0"/>
              <a:t>Description of the Slide</a:t>
            </a:r>
          </a:p>
          <a:p>
            <a:pPr>
              <a:spcBef>
                <a:spcPts val="0"/>
              </a:spcBef>
              <a:spcAft>
                <a:spcPts val="601"/>
              </a:spcAft>
            </a:pPr>
            <a:r>
              <a:rPr lang="en-US" sz="1100" dirty="0" smtClean="0"/>
              <a:t>This slide summarizes the key points from the previous slides and discussions. </a:t>
            </a:r>
          </a:p>
          <a:p>
            <a:pPr>
              <a:spcBef>
                <a:spcPts val="0"/>
              </a:spcBef>
              <a:spcAft>
                <a:spcPts val="300"/>
              </a:spcAft>
            </a:pPr>
            <a:endParaRPr lang="en-US" sz="1100" b="1" dirty="0" smtClean="0"/>
          </a:p>
          <a:p>
            <a:pPr>
              <a:spcBef>
                <a:spcPts val="0"/>
              </a:spcBef>
              <a:spcAft>
                <a:spcPts val="300"/>
              </a:spcAft>
            </a:pPr>
            <a:r>
              <a:rPr lang="en-US" sz="1100" b="1" dirty="0" smtClean="0"/>
              <a:t>Key Points</a:t>
            </a:r>
          </a:p>
          <a:p>
            <a:pPr marL="183154" indent="-183154">
              <a:spcBef>
                <a:spcPts val="0"/>
              </a:spcBef>
              <a:spcAft>
                <a:spcPts val="0"/>
              </a:spcAft>
              <a:buFont typeface="Arial" pitchFamily="34" charset="0"/>
              <a:buChar char="•"/>
            </a:pPr>
            <a:r>
              <a:rPr lang="en-US" sz="1100" dirty="0" smtClean="0">
                <a:ea typeface="ヒラギノ角ゴ ProN W6" charset="0"/>
                <a:cs typeface="Helvetica"/>
              </a:rPr>
              <a:t>Operations is a critical component for actively managing the transportation network on a daily basis, providing several benefits to a DOT including:</a:t>
            </a:r>
          </a:p>
          <a:p>
            <a:pPr marL="641040" lvl="2" indent="-183154">
              <a:spcBef>
                <a:spcPts val="0"/>
              </a:spcBef>
              <a:spcAft>
                <a:spcPts val="0"/>
              </a:spcAft>
              <a:buFont typeface="Courier New" pitchFamily="49" charset="0"/>
              <a:buChar char="o"/>
            </a:pPr>
            <a:r>
              <a:rPr lang="en-US" sz="1100" dirty="0" smtClean="0">
                <a:ea typeface="ヒラギノ角ゴ ProN W6" charset="0"/>
                <a:cs typeface="Helvetica"/>
              </a:rPr>
              <a:t>Preserves and maximizes existing capacity.</a:t>
            </a:r>
          </a:p>
          <a:p>
            <a:pPr marL="641040" lvl="2" indent="-183154">
              <a:spcBef>
                <a:spcPts val="0"/>
              </a:spcBef>
              <a:spcAft>
                <a:spcPts val="0"/>
              </a:spcAft>
              <a:buFont typeface="Courier New" pitchFamily="49" charset="0"/>
              <a:buChar char="o"/>
            </a:pPr>
            <a:r>
              <a:rPr lang="en-US" sz="1100" dirty="0" smtClean="0">
                <a:ea typeface="ヒラギノ角ゴ ProN W6" charset="0"/>
                <a:cs typeface="Helvetica"/>
              </a:rPr>
              <a:t>Enhances mobility, reliability, safety, and the environment.</a:t>
            </a:r>
          </a:p>
          <a:p>
            <a:pPr marL="641040" lvl="2" indent="-183154" defTabSz="915772">
              <a:spcBef>
                <a:spcPts val="0"/>
              </a:spcBef>
              <a:spcAft>
                <a:spcPts val="0"/>
              </a:spcAft>
              <a:buFont typeface="Courier New" pitchFamily="49" charset="0"/>
              <a:buChar char="o"/>
              <a:defRPr/>
            </a:pPr>
            <a:r>
              <a:rPr lang="en-US" sz="1100" dirty="0" smtClean="0">
                <a:ea typeface="ヒラギノ角ゴ ProN W6" charset="0"/>
                <a:cs typeface="Helvetica"/>
              </a:rPr>
              <a:t>Provides customer service via a </a:t>
            </a:r>
            <a:r>
              <a:rPr lang="en-US" sz="1100" dirty="0" smtClean="0">
                <a:cs typeface="Helvetica"/>
              </a:rPr>
              <a:t>p</a:t>
            </a:r>
            <a:r>
              <a:rPr lang="en-US" sz="1100" dirty="0" smtClean="0"/>
              <a:t>erformance-based approach.</a:t>
            </a:r>
            <a:endParaRPr lang="en-US" sz="1100" dirty="0" smtClean="0">
              <a:ea typeface="ヒラギノ角ゴ ProN W6" charset="0"/>
              <a:cs typeface="Helvetica"/>
            </a:endParaRPr>
          </a:p>
          <a:p>
            <a:pPr marL="641040" lvl="2" indent="-183154" defTabSz="915772">
              <a:spcBef>
                <a:spcPts val="0"/>
              </a:spcBef>
              <a:spcAft>
                <a:spcPts val="300"/>
              </a:spcAft>
              <a:buFont typeface="Courier New" pitchFamily="49" charset="0"/>
              <a:buChar char="o"/>
              <a:defRPr/>
            </a:pPr>
            <a:r>
              <a:rPr lang="en-US" sz="1100" dirty="0" smtClean="0">
                <a:ea typeface="ヒラギノ角ゴ ProN W6" charset="0"/>
                <a:cs typeface="Helvetica"/>
              </a:rPr>
              <a:t>Achieves quick and cost-effective implementation (with large benefit – cost ratios). </a:t>
            </a:r>
          </a:p>
          <a:p>
            <a:pPr marL="183154" lvl="1" indent="-183154">
              <a:spcBef>
                <a:spcPts val="0"/>
              </a:spcBef>
              <a:spcAft>
                <a:spcPts val="300"/>
              </a:spcAft>
              <a:buFont typeface="Arial" pitchFamily="34" charset="0"/>
              <a:buChar char="•"/>
            </a:pPr>
            <a:r>
              <a:rPr lang="en-US" sz="1100" dirty="0" smtClean="0"/>
              <a:t>To be successful, operations needs to be “mainstreamed” into the agency's institutional and organizational framework.</a:t>
            </a:r>
          </a:p>
          <a:p>
            <a:pPr marL="183154" lvl="1" indent="-183154">
              <a:spcBef>
                <a:spcPts val="0"/>
              </a:spcBef>
              <a:spcAft>
                <a:spcPts val="300"/>
              </a:spcAft>
              <a:buFont typeface="Arial" pitchFamily="34" charset="0"/>
              <a:buChar char="•"/>
            </a:pPr>
            <a:r>
              <a:rPr lang="en-US" sz="1100" dirty="0" smtClean="0"/>
              <a:t>Such change and adaptation cannot be achieved without your enthusiasm and leadership.</a:t>
            </a:r>
          </a:p>
          <a:p>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34</a:t>
            </a:fld>
            <a:endParaRPr lang="en-US" dirty="0"/>
          </a:p>
        </p:txBody>
      </p:sp>
    </p:spTree>
    <p:extLst>
      <p:ext uri="{BB962C8B-B14F-4D97-AF65-F5344CB8AC3E}">
        <p14:creationId xmlns:p14="http://schemas.microsoft.com/office/powerpoint/2010/main" val="27371727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300"/>
              </a:spcAft>
            </a:pPr>
            <a:r>
              <a:rPr lang="en-US" sz="1200" b="1" dirty="0" smtClean="0"/>
              <a:t>Description of the Slide</a:t>
            </a:r>
          </a:p>
          <a:p>
            <a:pPr>
              <a:spcBef>
                <a:spcPts val="0"/>
              </a:spcBef>
              <a:spcAft>
                <a:spcPts val="300"/>
              </a:spcAft>
            </a:pPr>
            <a:r>
              <a:rPr lang="en-US" sz="1200" dirty="0" smtClean="0"/>
              <a:t>As a DOT CEO or senior manager, the ball is in your court:</a:t>
            </a:r>
          </a:p>
          <a:p>
            <a:pPr marL="183154" indent="-183154">
              <a:spcBef>
                <a:spcPts val="0"/>
              </a:spcBef>
              <a:spcAft>
                <a:spcPts val="300"/>
              </a:spcAft>
              <a:buFont typeface="Arial" pitchFamily="34" charset="0"/>
              <a:buChar char="•"/>
            </a:pPr>
            <a:r>
              <a:rPr lang="en-US" sz="1200" dirty="0" smtClean="0"/>
              <a:t>Demonstrate your own commitment.</a:t>
            </a:r>
          </a:p>
          <a:p>
            <a:pPr marL="183154" indent="-183154">
              <a:spcBef>
                <a:spcPts val="0"/>
              </a:spcBef>
              <a:spcAft>
                <a:spcPts val="300"/>
              </a:spcAft>
              <a:buFont typeface="Arial" pitchFamily="34" charset="0"/>
              <a:buChar char="•"/>
            </a:pPr>
            <a:r>
              <a:rPr lang="en-US" sz="1200" dirty="0" smtClean="0"/>
              <a:t>Empower the people on your team on whom you will rely for results.</a:t>
            </a:r>
          </a:p>
          <a:p>
            <a:pPr marL="183154" indent="-183154">
              <a:spcBef>
                <a:spcPts val="0"/>
              </a:spcBef>
              <a:spcAft>
                <a:spcPts val="601"/>
              </a:spcAft>
              <a:buFont typeface="Arial" pitchFamily="34" charset="0"/>
              <a:buChar char="•"/>
            </a:pPr>
            <a:r>
              <a:rPr lang="en-US" sz="1200" dirty="0" smtClean="0"/>
              <a:t>Provide top direction and insist on accountability.</a:t>
            </a:r>
          </a:p>
          <a:p>
            <a:pPr>
              <a:spcBef>
                <a:spcPts val="0"/>
              </a:spcBef>
              <a:spcAft>
                <a:spcPts val="300"/>
              </a:spcAft>
            </a:pPr>
            <a:endParaRPr lang="en-US" sz="1200" b="1" dirty="0" smtClean="0"/>
          </a:p>
          <a:p>
            <a:pPr>
              <a:spcBef>
                <a:spcPts val="0"/>
              </a:spcBef>
              <a:spcAft>
                <a:spcPts val="300"/>
              </a:spcAft>
            </a:pPr>
            <a:r>
              <a:rPr lang="en-US" sz="1200" b="1" dirty="0" smtClean="0"/>
              <a:t>Key Points</a:t>
            </a:r>
          </a:p>
          <a:p>
            <a:pPr marL="183154" indent="-183154">
              <a:spcBef>
                <a:spcPts val="0"/>
              </a:spcBef>
              <a:spcAft>
                <a:spcPts val="300"/>
              </a:spcAft>
              <a:buFont typeface="Arial" pitchFamily="34" charset="0"/>
              <a:buChar char="•"/>
            </a:pPr>
            <a:r>
              <a:rPr lang="en-US" sz="1200" dirty="0" smtClean="0"/>
              <a:t>Get engaged and develop champions within your organization, and provide them with the necessary resources to help make this happen.</a:t>
            </a:r>
          </a:p>
          <a:p>
            <a:pPr marL="183154" indent="-183154">
              <a:spcBef>
                <a:spcPts val="0"/>
              </a:spcBef>
              <a:spcAft>
                <a:spcPts val="601"/>
              </a:spcAft>
              <a:buFont typeface="Arial" pitchFamily="34" charset="0"/>
              <a:buChar char="•"/>
            </a:pPr>
            <a:r>
              <a:rPr lang="en-US" sz="1200" dirty="0" smtClean="0"/>
              <a:t>Feel free to contact FHWA or AASHTO at any time if you have any questions or need additional assistance.</a:t>
            </a:r>
          </a:p>
          <a:p>
            <a:pPr>
              <a:spcBef>
                <a:spcPts val="0"/>
              </a:spcBef>
              <a:spcAft>
                <a:spcPts val="300"/>
              </a:spcAft>
            </a:pPr>
            <a:endParaRPr lang="en-US" sz="1200" b="1" dirty="0" smtClean="0"/>
          </a:p>
          <a:p>
            <a:pPr>
              <a:spcBef>
                <a:spcPts val="0"/>
              </a:spcBef>
              <a:spcAft>
                <a:spcPts val="300"/>
              </a:spcAft>
            </a:pPr>
            <a:r>
              <a:rPr lang="en-US" sz="1200" b="1" dirty="0" smtClean="0"/>
              <a:t>Other </a:t>
            </a:r>
            <a:r>
              <a:rPr lang="en-US" sz="1200" dirty="0" smtClean="0"/>
              <a:t>–</a:t>
            </a:r>
            <a:r>
              <a:rPr lang="en-US" sz="1200" b="1" dirty="0" smtClean="0"/>
              <a:t> </a:t>
            </a:r>
            <a:r>
              <a:rPr lang="en-US" sz="1200" dirty="0" smtClean="0"/>
              <a:t>The specific names and contact information for FHWA may be changed or additional names listed depending on the DOT / agency for whom the presentation is being given. </a:t>
            </a:r>
          </a:p>
          <a:p>
            <a:pPr>
              <a:spcBef>
                <a:spcPts val="0"/>
              </a:spcBef>
              <a:spcAft>
                <a:spcPts val="300"/>
              </a:spcAft>
            </a:pPr>
            <a:endParaRPr lang="en-US" sz="1200" dirty="0" smtClean="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35</a:t>
            </a:fld>
            <a:endParaRPr lang="en-US" dirty="0"/>
          </a:p>
        </p:txBody>
      </p:sp>
    </p:spTree>
    <p:extLst>
      <p:ext uri="{BB962C8B-B14F-4D97-AF65-F5344CB8AC3E}">
        <p14:creationId xmlns:p14="http://schemas.microsoft.com/office/powerpoint/2010/main" val="42625338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300"/>
              </a:spcAft>
            </a:pPr>
            <a:r>
              <a:rPr lang="en-US" sz="1200" b="1" dirty="0" smtClean="0"/>
              <a:t>Description of the Slide</a:t>
            </a:r>
          </a:p>
          <a:p>
            <a:pPr marL="183154" indent="-183154">
              <a:spcBef>
                <a:spcPts val="0"/>
              </a:spcBef>
              <a:spcAft>
                <a:spcPts val="300"/>
              </a:spcAft>
              <a:buFont typeface="Arial" pitchFamily="34" charset="0"/>
              <a:buChar char="•"/>
            </a:pPr>
            <a:r>
              <a:rPr lang="en-US" sz="1200" dirty="0" smtClean="0"/>
              <a:t>Solicit and respond to questions and comments.</a:t>
            </a:r>
          </a:p>
          <a:p>
            <a:pPr>
              <a:spcBef>
                <a:spcPts val="0"/>
              </a:spcBef>
              <a:spcAft>
                <a:spcPts val="300"/>
              </a:spcAft>
            </a:pPr>
            <a:endParaRPr lang="en-US" b="1" dirty="0" smtClean="0"/>
          </a:p>
          <a:p>
            <a:pPr>
              <a:spcBef>
                <a:spcPts val="0"/>
              </a:spcBef>
              <a:spcAft>
                <a:spcPts val="300"/>
              </a:spcAft>
            </a:pPr>
            <a:r>
              <a:rPr lang="en-US" sz="1200" b="1" dirty="0" smtClean="0"/>
              <a:t>Key Points</a:t>
            </a:r>
          </a:p>
          <a:p>
            <a:pPr marL="183154" indent="-183154">
              <a:spcBef>
                <a:spcPts val="0"/>
              </a:spcBef>
              <a:spcAft>
                <a:spcPts val="300"/>
              </a:spcAft>
              <a:buFont typeface="Arial" pitchFamily="34" charset="0"/>
              <a:buChar char="•"/>
            </a:pPr>
            <a:r>
              <a:rPr lang="en-US" sz="1200" dirty="0" smtClean="0"/>
              <a:t>Make sure to follow up to any questions that can’t be answered immediately, and to requests for any additional information.</a:t>
            </a:r>
          </a:p>
          <a:p>
            <a:pPr marL="183154" indent="-183154">
              <a:spcBef>
                <a:spcPts val="0"/>
              </a:spcBef>
              <a:spcAft>
                <a:spcPts val="300"/>
              </a:spcAft>
            </a:pPr>
            <a:endParaRPr lang="en-US" sz="1200" dirty="0" smtClean="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36</a:t>
            </a:fld>
            <a:endParaRPr lang="en-US" dirty="0"/>
          </a:p>
        </p:txBody>
      </p:sp>
    </p:spTree>
    <p:extLst>
      <p:ext uri="{BB962C8B-B14F-4D97-AF65-F5344CB8AC3E}">
        <p14:creationId xmlns:p14="http://schemas.microsoft.com/office/powerpoint/2010/main" val="13586479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is a “parking lot” for slides providing additional</a:t>
            </a:r>
            <a:r>
              <a:rPr lang="en-US" baseline="0" dirty="0" smtClean="0"/>
              <a:t> details on selected areas and operations strategies. These may be included in the presentation as indicated in the “Other” notes for previous slides.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37</a:t>
            </a:fld>
            <a:endParaRPr lang="en-US" dirty="0"/>
          </a:p>
        </p:txBody>
      </p:sp>
    </p:spTree>
    <p:extLst>
      <p:ext uri="{BB962C8B-B14F-4D97-AF65-F5344CB8AC3E}">
        <p14:creationId xmlns:p14="http://schemas.microsoft.com/office/powerpoint/2010/main" val="30479217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300"/>
              </a:spcAft>
            </a:pPr>
            <a:r>
              <a:rPr lang="en-US" sz="1200" b="1" dirty="0" smtClean="0"/>
              <a:t>Description of the Slide</a:t>
            </a:r>
          </a:p>
          <a:p>
            <a:pPr>
              <a:spcBef>
                <a:spcPts val="0"/>
              </a:spcBef>
              <a:spcAft>
                <a:spcPts val="601"/>
              </a:spcAft>
            </a:pPr>
            <a:r>
              <a:rPr lang="en-US" sz="1200" dirty="0" smtClean="0"/>
              <a:t>What is meant by reliability? Reliability is the ability for travelers and transporters to depend on getting from Point A to B in an expected amount of time.  The more reliable a route is, the less tolerance is given for unexpected delays.  If we can decrease the opportunities for delay, we can decrease the need to budget for variable travel delays, thereby saving money for travelers, transit operators, freight transporters and their end users.  </a:t>
            </a:r>
          </a:p>
          <a:p>
            <a:pPr>
              <a:spcBef>
                <a:spcPts val="0"/>
              </a:spcBef>
              <a:spcAft>
                <a:spcPts val="300"/>
              </a:spcAft>
            </a:pPr>
            <a:endParaRPr lang="en-US" sz="1200" b="1" dirty="0" smtClean="0"/>
          </a:p>
          <a:p>
            <a:pPr>
              <a:spcBef>
                <a:spcPts val="0"/>
              </a:spcBef>
              <a:spcAft>
                <a:spcPts val="300"/>
              </a:spcAft>
            </a:pPr>
            <a:r>
              <a:rPr lang="en-US" sz="1200" b="1" dirty="0" smtClean="0"/>
              <a:t>Key Points</a:t>
            </a:r>
          </a:p>
          <a:p>
            <a:pPr marL="183154" indent="-183154">
              <a:spcBef>
                <a:spcPts val="0"/>
              </a:spcBef>
              <a:spcAft>
                <a:spcPts val="300"/>
              </a:spcAft>
              <a:buFont typeface="Arial" pitchFamily="34" charset="0"/>
              <a:buChar char="•"/>
            </a:pPr>
            <a:r>
              <a:rPr lang="en-US" sz="1200" dirty="0" smtClean="0"/>
              <a:t>Reliability focuses on the consistency of travel times.</a:t>
            </a:r>
          </a:p>
          <a:p>
            <a:pPr marL="183154" indent="-183154">
              <a:spcBef>
                <a:spcPts val="0"/>
              </a:spcBef>
              <a:spcAft>
                <a:spcPts val="300"/>
              </a:spcAft>
              <a:buFont typeface="Arial" pitchFamily="34" charset="0"/>
              <a:buChar char="•"/>
            </a:pPr>
            <a:r>
              <a:rPr lang="en-US" sz="1200" dirty="0" smtClean="0"/>
              <a:t>The past focus was on average travel times; reliability is concerned with the variability of individual travel times from day to day.</a:t>
            </a:r>
          </a:p>
          <a:p>
            <a:pPr marL="183154" indent="-183154">
              <a:spcBef>
                <a:spcPts val="0"/>
              </a:spcBef>
              <a:spcAft>
                <a:spcPts val="300"/>
              </a:spcAft>
              <a:buFont typeface="Arial" pitchFamily="34" charset="0"/>
              <a:buChar char="•"/>
            </a:pPr>
            <a:r>
              <a:rPr lang="en-US" sz="1200" dirty="0" smtClean="0"/>
              <a:t>Optimal operations fine tunes travel reliability on the system and reduces the frequency of unexpected delays.</a:t>
            </a:r>
          </a:p>
          <a:p>
            <a:pPr marL="183154" indent="-183154">
              <a:spcBef>
                <a:spcPts val="0"/>
              </a:spcBef>
              <a:spcAft>
                <a:spcPts val="300"/>
              </a:spcAft>
              <a:buFont typeface="Arial" pitchFamily="34" charset="0"/>
              <a:buChar char="•"/>
            </a:pPr>
            <a:r>
              <a:rPr lang="en-US" sz="1200" dirty="0" smtClean="0"/>
              <a:t>Less need to budget in time and money for “inevitable” travel delays saves money for users and end users.</a:t>
            </a:r>
          </a:p>
          <a:p>
            <a:pPr marL="0" indent="0">
              <a:spcBef>
                <a:spcPts val="0"/>
              </a:spcBef>
              <a:spcAft>
                <a:spcPts val="300"/>
              </a:spcAft>
              <a:buFont typeface="Arial" pitchFamily="34" charset="0"/>
              <a:buNone/>
            </a:pPr>
            <a:endParaRPr lang="en-US" sz="1200" dirty="0" smtClean="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38</a:t>
            </a:fld>
            <a:endParaRPr lang="en-US" dirty="0"/>
          </a:p>
        </p:txBody>
      </p:sp>
    </p:spTree>
    <p:extLst>
      <p:ext uri="{BB962C8B-B14F-4D97-AF65-F5344CB8AC3E}">
        <p14:creationId xmlns:p14="http://schemas.microsoft.com/office/powerpoint/2010/main" val="11883927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300"/>
              </a:spcAft>
            </a:pPr>
            <a:r>
              <a:rPr lang="en-US" sz="1200" b="1" dirty="0" smtClean="0"/>
              <a:t>Description of the Slide</a:t>
            </a:r>
            <a:endParaRPr lang="en-US" sz="1200" dirty="0" smtClean="0"/>
          </a:p>
          <a:p>
            <a:pPr>
              <a:spcBef>
                <a:spcPts val="0"/>
              </a:spcBef>
              <a:spcAft>
                <a:spcPts val="601"/>
              </a:spcAft>
            </a:pPr>
            <a:r>
              <a:rPr lang="en-US" sz="1200" dirty="0" smtClean="0"/>
              <a:t>Managed lanes are defined as highway facilities or a set of lanes where operational strategies are proactively implemented and managed in response to changing conditions. Managed lanes are based upon flexible operating strategies and active management of the transportation system. </a:t>
            </a:r>
          </a:p>
          <a:p>
            <a:pPr>
              <a:spcBef>
                <a:spcPts val="0"/>
              </a:spcBef>
              <a:spcAft>
                <a:spcPts val="300"/>
              </a:spcAft>
            </a:pPr>
            <a:endParaRPr lang="en-US" sz="1200" b="1" dirty="0" smtClean="0"/>
          </a:p>
          <a:p>
            <a:pPr>
              <a:spcBef>
                <a:spcPts val="0"/>
              </a:spcBef>
              <a:spcAft>
                <a:spcPts val="300"/>
              </a:spcAft>
            </a:pPr>
            <a:r>
              <a:rPr lang="en-US" sz="1200" b="1" dirty="0" smtClean="0"/>
              <a:t>Key Points</a:t>
            </a:r>
          </a:p>
          <a:p>
            <a:pPr marL="183154" indent="-183154">
              <a:spcBef>
                <a:spcPts val="0"/>
              </a:spcBef>
              <a:spcAft>
                <a:spcPts val="300"/>
              </a:spcAft>
              <a:buFont typeface="Arial" pitchFamily="34" charset="0"/>
              <a:buChar char="•"/>
            </a:pPr>
            <a:r>
              <a:rPr lang="en-US" sz="1200" dirty="0" smtClean="0"/>
              <a:t>The managed lane concept is typically a "freeway-within-a-freeway" where a set of lanes within the freeway cross section is separated from the general-purpose lanes.</a:t>
            </a:r>
          </a:p>
          <a:p>
            <a:pPr marL="183154" indent="-183154">
              <a:spcBef>
                <a:spcPts val="0"/>
              </a:spcBef>
              <a:spcAft>
                <a:spcPts val="300"/>
              </a:spcAft>
              <a:buFont typeface="Arial" pitchFamily="34" charset="0"/>
              <a:buChar char="•"/>
            </a:pPr>
            <a:r>
              <a:rPr lang="en-US" sz="1200" dirty="0" smtClean="0"/>
              <a:t>The principal management strategies can be categorized into three groups: vehicle eligibility, pricing, and access control.</a:t>
            </a:r>
          </a:p>
          <a:p>
            <a:pPr marL="183154" indent="-183154">
              <a:spcBef>
                <a:spcPts val="0"/>
              </a:spcBef>
              <a:spcAft>
                <a:spcPts val="601"/>
              </a:spcAft>
              <a:buFont typeface="Arial" pitchFamily="34" charset="0"/>
              <a:buChar char="•"/>
            </a:pPr>
            <a:r>
              <a:rPr lang="en-US" sz="1200" dirty="0" smtClean="0"/>
              <a:t>Demand and available capacity of the managed lane is pro-actively managed based on changes in price and eligibility requirements.</a:t>
            </a:r>
          </a:p>
          <a:p>
            <a:pPr>
              <a:spcBef>
                <a:spcPts val="200"/>
              </a:spcBef>
              <a:spcAft>
                <a:spcPts val="200"/>
              </a:spcAft>
            </a:pPr>
            <a:endParaRPr lang="en-US" sz="1200" b="1" dirty="0" smtClean="0"/>
          </a:p>
          <a:p>
            <a:pPr>
              <a:spcBef>
                <a:spcPts val="200"/>
              </a:spcBef>
              <a:spcAft>
                <a:spcPts val="200"/>
              </a:spcAft>
            </a:pPr>
            <a:r>
              <a:rPr lang="en-US" sz="1200" b="1" dirty="0" smtClean="0"/>
              <a:t>Sources of Benefit Information</a:t>
            </a:r>
          </a:p>
          <a:p>
            <a:pPr marL="171707" indent="-171707">
              <a:spcBef>
                <a:spcPts val="200"/>
              </a:spcBef>
              <a:spcAft>
                <a:spcPts val="200"/>
              </a:spcAft>
              <a:buFont typeface="Arial" panose="020B0604020202020204" pitchFamily="34" charset="0"/>
              <a:buChar char="•"/>
            </a:pPr>
            <a:r>
              <a:rPr lang="en-US" sz="1200" dirty="0" smtClean="0"/>
              <a:t>“I-394 </a:t>
            </a:r>
            <a:r>
              <a:rPr lang="en-US" sz="1200" dirty="0" err="1" smtClean="0"/>
              <a:t>MnPASS</a:t>
            </a:r>
            <a:r>
              <a:rPr lang="en-US" sz="1200" dirty="0" smtClean="0"/>
              <a:t> Technical Evaluation - Final Report, for Minnesota Department of Transportation”;</a:t>
            </a:r>
            <a:r>
              <a:rPr lang="en-US" sz="1200" i="1" dirty="0" smtClean="0"/>
              <a:t> </a:t>
            </a:r>
            <a:r>
              <a:rPr lang="en-US" sz="1200" i="1" u="sng" dirty="0" smtClean="0">
                <a:hlinkClick r:id="rId3"/>
              </a:rPr>
              <a:t>http://www.mnpass.org/pdfs/394mnpass_tech_eval.pdf</a:t>
            </a:r>
            <a:r>
              <a:rPr lang="en-US" sz="1200" i="1" u="sng" dirty="0" smtClean="0"/>
              <a:t> .</a:t>
            </a:r>
          </a:p>
          <a:p>
            <a:pPr marL="171707" indent="-171707">
              <a:spcBef>
                <a:spcPts val="200"/>
              </a:spcBef>
              <a:spcAft>
                <a:spcPts val="200"/>
              </a:spcAft>
              <a:buFont typeface="Arial" panose="020B0604020202020204" pitchFamily="34" charset="0"/>
              <a:buChar char="•"/>
            </a:pPr>
            <a:r>
              <a:rPr lang="en-US" sz="1200" dirty="0" smtClean="0"/>
              <a:t>FHWA - Managed Lanes and HOV Facilities; </a:t>
            </a:r>
            <a:r>
              <a:rPr lang="en-US" sz="1200" dirty="0" smtClean="0">
                <a:sym typeface="Helvetica" charset="0"/>
                <a:hlinkClick r:id="rId4"/>
              </a:rPr>
              <a:t>http://ops.fhwa.dot.gov/freewaymgmt/mngd_lns_hov.htm</a:t>
            </a:r>
            <a:r>
              <a:rPr lang="en-US" sz="1200" dirty="0" smtClean="0">
                <a:sym typeface="Helvetica" charset="0"/>
              </a:rPr>
              <a:t> .</a:t>
            </a:r>
            <a:endParaRPr lang="en-US" sz="1200" dirty="0" smtClean="0"/>
          </a:p>
          <a:p>
            <a:pPr eaLnBrk="1" hangingPunct="1">
              <a:spcBef>
                <a:spcPts val="0"/>
              </a:spcBef>
              <a:spcAft>
                <a:spcPts val="300"/>
              </a:spcAft>
            </a:pPr>
            <a:endParaRPr lang="en-US" sz="1200" b="1" dirty="0" smtClean="0">
              <a:sym typeface="Helvetica" charset="0"/>
            </a:endParaRPr>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39</a:t>
            </a:fld>
            <a:endParaRPr lang="en-US" dirty="0"/>
          </a:p>
        </p:txBody>
      </p:sp>
    </p:spTree>
    <p:extLst>
      <p:ext uri="{BB962C8B-B14F-4D97-AF65-F5344CB8AC3E}">
        <p14:creationId xmlns:p14="http://schemas.microsoft.com/office/powerpoint/2010/main" val="330184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300"/>
              </a:spcAft>
            </a:pPr>
            <a:r>
              <a:rPr lang="en-US" sz="1200" b="1" dirty="0" smtClean="0"/>
              <a:t>Description of the Slide</a:t>
            </a:r>
          </a:p>
          <a:p>
            <a:pPr>
              <a:spcBef>
                <a:spcPts val="0"/>
              </a:spcBef>
              <a:spcAft>
                <a:spcPts val="601"/>
              </a:spcAft>
            </a:pPr>
            <a:r>
              <a:rPr lang="en-US" sz="1200" dirty="0" smtClean="0"/>
              <a:t>This slide lists several of the operations strategies that have been applied by DOTs and transportation agencies across the country; and in doing so, they have made substantial positive impacts on the safety, mobility, and reliability of the surface transportation network.</a:t>
            </a:r>
          </a:p>
          <a:p>
            <a:pPr>
              <a:spcBef>
                <a:spcPts val="0"/>
              </a:spcBef>
              <a:spcAft>
                <a:spcPts val="300"/>
              </a:spcAft>
            </a:pPr>
            <a:endParaRPr lang="en-US" sz="1200" b="1" dirty="0" smtClean="0"/>
          </a:p>
          <a:p>
            <a:pPr>
              <a:spcBef>
                <a:spcPts val="0"/>
              </a:spcBef>
              <a:spcAft>
                <a:spcPts val="300"/>
              </a:spcAft>
            </a:pPr>
            <a:r>
              <a:rPr lang="en-US" sz="1200" b="1" dirty="0" smtClean="0"/>
              <a:t>Key Points</a:t>
            </a:r>
          </a:p>
          <a:p>
            <a:pPr marL="183154" indent="-183154">
              <a:spcBef>
                <a:spcPts val="0"/>
              </a:spcBef>
              <a:spcAft>
                <a:spcPts val="300"/>
              </a:spcAft>
              <a:buFont typeface="Arial" pitchFamily="34" charset="0"/>
              <a:buChar char="•"/>
            </a:pPr>
            <a:r>
              <a:rPr lang="en-US" sz="1200" dirty="0" smtClean="0"/>
              <a:t>Operations consists of a wide array of possible strategies and opportunities, from every-day activities to cutting edge solutions and technologies.</a:t>
            </a:r>
          </a:p>
          <a:p>
            <a:pPr marL="183154" indent="-183154">
              <a:spcBef>
                <a:spcPts val="0"/>
              </a:spcBef>
              <a:spcAft>
                <a:spcPts val="300"/>
              </a:spcAft>
              <a:buFont typeface="Arial" pitchFamily="34" charset="0"/>
              <a:buChar char="•"/>
            </a:pPr>
            <a:r>
              <a:rPr lang="en-US" sz="1200" dirty="0" smtClean="0"/>
              <a:t>Many of these strategies can be applied to both urban and rural environments.</a:t>
            </a:r>
          </a:p>
          <a:p>
            <a:pPr marL="183154" indent="-183154">
              <a:spcBef>
                <a:spcPts val="0"/>
              </a:spcBef>
              <a:spcAft>
                <a:spcPts val="601"/>
              </a:spcAft>
              <a:buFont typeface="Arial" pitchFamily="34" charset="0"/>
              <a:buChar char="•"/>
            </a:pPr>
            <a:r>
              <a:rPr lang="en-US" sz="1200" dirty="0" smtClean="0"/>
              <a:t>We will touch on some of these in more detail,  including potential benefits later.</a:t>
            </a:r>
          </a:p>
          <a:p>
            <a:pPr>
              <a:spcBef>
                <a:spcPts val="0"/>
              </a:spcBef>
              <a:spcAft>
                <a:spcPts val="300"/>
              </a:spcAft>
            </a:pPr>
            <a:endParaRPr lang="en-US" sz="1200" b="1" dirty="0" smtClean="0"/>
          </a:p>
          <a:p>
            <a:pPr>
              <a:spcBef>
                <a:spcPts val="0"/>
              </a:spcBef>
              <a:spcAft>
                <a:spcPts val="300"/>
              </a:spcAft>
            </a:pPr>
            <a:r>
              <a:rPr lang="en-US" sz="1200" b="1" dirty="0" smtClean="0"/>
              <a:t>Other - </a:t>
            </a:r>
            <a:r>
              <a:rPr lang="en-US" sz="1200" dirty="0" smtClean="0"/>
              <a:t>If possible, perhaps highlight a few of these strategies in terms of what the specific DOT has done / is doing.</a:t>
            </a:r>
            <a:endParaRPr lang="en-US" sz="1200" b="1" dirty="0" smtClean="0"/>
          </a:p>
          <a:p>
            <a:pPr>
              <a:spcAft>
                <a:spcPts val="300"/>
              </a:spcAft>
            </a:pPr>
            <a:endParaRPr lang="en-US" dirty="0" smtClean="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4</a:t>
            </a:fld>
            <a:endParaRPr lang="en-US" dirty="0"/>
          </a:p>
        </p:txBody>
      </p:sp>
    </p:spTree>
    <p:extLst>
      <p:ext uri="{BB962C8B-B14F-4D97-AF65-F5344CB8AC3E}">
        <p14:creationId xmlns:p14="http://schemas.microsoft.com/office/powerpoint/2010/main" val="5293022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300"/>
              </a:spcAft>
            </a:pPr>
            <a:r>
              <a:rPr lang="en-US" sz="1100" b="1" dirty="0" smtClean="0"/>
              <a:t>Description of the Slide</a:t>
            </a:r>
          </a:p>
          <a:p>
            <a:pPr>
              <a:spcBef>
                <a:spcPts val="0"/>
              </a:spcBef>
              <a:spcAft>
                <a:spcPts val="300"/>
              </a:spcAft>
            </a:pPr>
            <a:r>
              <a:rPr lang="en-US" sz="1100" dirty="0" smtClean="0"/>
              <a:t>The two fundamental concepts of ATM are active management of the capacity and direct interaction with drivers to encourage them to make tactical driving decisions (e.g., stopping, slowing down, and changing lanes). </a:t>
            </a:r>
          </a:p>
          <a:p>
            <a:pPr>
              <a:spcBef>
                <a:spcPts val="0"/>
              </a:spcBef>
              <a:spcAft>
                <a:spcPts val="300"/>
              </a:spcAft>
            </a:pPr>
            <a:endParaRPr lang="en-US" sz="1100" b="1" dirty="0" smtClean="0"/>
          </a:p>
          <a:p>
            <a:pPr>
              <a:spcBef>
                <a:spcPts val="0"/>
              </a:spcBef>
              <a:spcAft>
                <a:spcPts val="300"/>
              </a:spcAft>
            </a:pPr>
            <a:r>
              <a:rPr lang="en-US" sz="1100" b="1" dirty="0" smtClean="0"/>
              <a:t>Key Points</a:t>
            </a:r>
          </a:p>
          <a:p>
            <a:pPr marL="183154" indent="-183154">
              <a:spcBef>
                <a:spcPts val="0"/>
              </a:spcBef>
              <a:spcAft>
                <a:spcPts val="0"/>
              </a:spcAft>
              <a:buFont typeface="Arial" pitchFamily="34" charset="0"/>
              <a:buChar char="•"/>
            </a:pPr>
            <a:r>
              <a:rPr lang="en-US" sz="1100" dirty="0" smtClean="0"/>
              <a:t>Active traffic management includes several strategies that are often deployed and integrated together, including:</a:t>
            </a:r>
          </a:p>
          <a:p>
            <a:pPr lvl="1" indent="-228943">
              <a:spcBef>
                <a:spcPts val="0"/>
              </a:spcBef>
              <a:spcAft>
                <a:spcPts val="0"/>
              </a:spcAft>
              <a:buFont typeface="Courier New" pitchFamily="49" charset="0"/>
              <a:buChar char="o"/>
            </a:pPr>
            <a:r>
              <a:rPr lang="en-US" sz="1100" dirty="0" smtClean="0"/>
              <a:t>Dynamic Speed Displays: This strategy adjusts speed limits based on real-time traffic, roadway, and/or weather conditions. Dynamic speed limits can either be enforceable (regulatory) speed limits or recommended speed advisories.</a:t>
            </a:r>
          </a:p>
          <a:p>
            <a:pPr lvl="1" indent="-228943">
              <a:spcBef>
                <a:spcPts val="0"/>
              </a:spcBef>
              <a:spcAft>
                <a:spcPts val="0"/>
              </a:spcAft>
              <a:buFont typeface="Courier New" pitchFamily="49" charset="0"/>
              <a:buChar char="o"/>
            </a:pPr>
            <a:r>
              <a:rPr lang="en-US" sz="1100" dirty="0" smtClean="0"/>
              <a:t>Dynamic Lane Control: This strategy involves dynamically closing or opening individual traffic lanes as warranted and providing advance warning of the closure(s) in order to safely merge traffic into adjoining lanes.</a:t>
            </a:r>
          </a:p>
          <a:p>
            <a:pPr lvl="1" indent="-228943">
              <a:spcBef>
                <a:spcPts val="0"/>
              </a:spcBef>
              <a:spcAft>
                <a:spcPts val="0"/>
              </a:spcAft>
              <a:buFont typeface="Courier New" pitchFamily="49" charset="0"/>
              <a:buChar char="o"/>
            </a:pPr>
            <a:r>
              <a:rPr lang="en-US" sz="1100" dirty="0" smtClean="0"/>
              <a:t>Queue warning: This strategy involves real-time displays of warning messages to alert motorists that queues or major slowdowns are ahead, thus reducing rear-end crashes.</a:t>
            </a:r>
          </a:p>
          <a:p>
            <a:pPr lvl="1" indent="-228943">
              <a:spcBef>
                <a:spcPts val="0"/>
              </a:spcBef>
              <a:spcAft>
                <a:spcPts val="300"/>
              </a:spcAft>
              <a:buFont typeface="Courier New" pitchFamily="49" charset="0"/>
              <a:buChar char="o"/>
            </a:pPr>
            <a:r>
              <a:rPr lang="en-US" sz="1100" dirty="0" smtClean="0"/>
              <a:t>Dynamic Shoulder Lanes: This strategy enables the use of the shoulder as a travel lane(s) based on congestion levels during peak periods and in response to incidents or other conditions as warranted during non-peak periods.</a:t>
            </a:r>
          </a:p>
          <a:p>
            <a:pPr>
              <a:spcBef>
                <a:spcPts val="100"/>
              </a:spcBef>
              <a:spcAft>
                <a:spcPts val="100"/>
              </a:spcAft>
            </a:pPr>
            <a:endParaRPr lang="en-US" sz="1100" b="1" dirty="0" smtClean="0"/>
          </a:p>
          <a:p>
            <a:pPr>
              <a:spcBef>
                <a:spcPts val="100"/>
              </a:spcBef>
              <a:spcAft>
                <a:spcPts val="100"/>
              </a:spcAft>
            </a:pPr>
            <a:r>
              <a:rPr lang="en-US" sz="1100" b="1" dirty="0" smtClean="0"/>
              <a:t>Sources of Benefit Information</a:t>
            </a:r>
          </a:p>
          <a:p>
            <a:pPr marL="171707" indent="-171707">
              <a:spcBef>
                <a:spcPts val="100"/>
              </a:spcBef>
              <a:spcAft>
                <a:spcPts val="100"/>
              </a:spcAft>
              <a:buFont typeface="Arial" panose="020B0604020202020204" pitchFamily="34" charset="0"/>
              <a:buChar char="•"/>
            </a:pPr>
            <a:r>
              <a:rPr lang="en-US" sz="1100" dirty="0" smtClean="0"/>
              <a:t>“Active Traffic Management: The Next Step in Congestion Management”; FHWA-PL-07-012; July 2007 (Scanning Tour Report).</a:t>
            </a:r>
          </a:p>
          <a:p>
            <a:pPr marL="183154" indent="-183154">
              <a:spcBef>
                <a:spcPts val="100"/>
              </a:spcBef>
              <a:spcAft>
                <a:spcPts val="100"/>
              </a:spcAft>
              <a:buFont typeface="Arial" pitchFamily="34" charset="0"/>
              <a:buChar char="•"/>
            </a:pPr>
            <a:r>
              <a:rPr lang="en-US" sz="1100" dirty="0" smtClean="0"/>
              <a:t>ATM strategies have been widely used in Europe with very positive results. The initial deployments of ATM in the US – in Seattle and Minneapolis – have also shown positive benefits, such as:</a:t>
            </a:r>
          </a:p>
          <a:p>
            <a:pPr lvl="1" indent="-228943">
              <a:spcBef>
                <a:spcPts val="100"/>
              </a:spcBef>
              <a:spcAft>
                <a:spcPts val="100"/>
              </a:spcAft>
              <a:buFont typeface="Courier New" panose="02070309020205020404" pitchFamily="49" charset="0"/>
              <a:buChar char="o"/>
            </a:pPr>
            <a:r>
              <a:rPr lang="en-US" sz="1100" dirty="0" smtClean="0"/>
              <a:t>ATM in Washington (NB I-5) showed a 4.1% reduction in total crashes over a three-year period; while the SB segment of I-5 (without ATM) experienced a 4.4% increase during the same period.</a:t>
            </a:r>
          </a:p>
          <a:p>
            <a:pPr lvl="1" indent="-228943">
              <a:spcBef>
                <a:spcPts val="100"/>
              </a:spcBef>
              <a:spcAft>
                <a:spcPts val="100"/>
              </a:spcAft>
              <a:buFont typeface="Courier New" panose="02070309020205020404" pitchFamily="49" charset="0"/>
              <a:buChar char="o"/>
            </a:pPr>
            <a:r>
              <a:rPr lang="en-US" sz="1100" dirty="0" smtClean="0"/>
              <a:t>The </a:t>
            </a:r>
            <a:r>
              <a:rPr lang="en-US" sz="1100" dirty="0" smtClean="0"/>
              <a:t>roadway segments were already actively managed and operated via robust incident management, traveler information, and ramp metering programs.  </a:t>
            </a:r>
          </a:p>
          <a:p>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40</a:t>
            </a:fld>
            <a:endParaRPr lang="en-US" dirty="0"/>
          </a:p>
        </p:txBody>
      </p:sp>
    </p:spTree>
    <p:extLst>
      <p:ext uri="{BB962C8B-B14F-4D97-AF65-F5344CB8AC3E}">
        <p14:creationId xmlns:p14="http://schemas.microsoft.com/office/powerpoint/2010/main" val="28709538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300"/>
              </a:spcAft>
            </a:pPr>
            <a:r>
              <a:rPr lang="en-US" sz="1100" b="1" dirty="0" smtClean="0"/>
              <a:t>Description of the Slide</a:t>
            </a:r>
          </a:p>
          <a:p>
            <a:pPr>
              <a:spcBef>
                <a:spcPts val="0"/>
              </a:spcBef>
              <a:spcAft>
                <a:spcPts val="300"/>
              </a:spcAft>
            </a:pPr>
            <a:r>
              <a:rPr lang="en-US" sz="1100" dirty="0" smtClean="0"/>
              <a:t>Integrated Corridor Management (ICM) consists of the operational coordination of multiple transportation networks and cross-network connections comprising a corridor, and the coordination of institutions responsible for corridor mobility. </a:t>
            </a:r>
          </a:p>
          <a:p>
            <a:pPr>
              <a:spcBef>
                <a:spcPts val="0"/>
              </a:spcBef>
              <a:spcAft>
                <a:spcPts val="300"/>
              </a:spcAft>
            </a:pPr>
            <a:endParaRPr lang="en-US" sz="1100" b="1" dirty="0" smtClean="0"/>
          </a:p>
          <a:p>
            <a:pPr>
              <a:spcBef>
                <a:spcPts val="0"/>
              </a:spcBef>
              <a:spcAft>
                <a:spcPts val="300"/>
              </a:spcAft>
            </a:pPr>
            <a:r>
              <a:rPr lang="en-US" sz="1100" b="1" dirty="0" smtClean="0"/>
              <a:t>Key Points</a:t>
            </a:r>
          </a:p>
          <a:p>
            <a:pPr>
              <a:spcBef>
                <a:spcPts val="0"/>
              </a:spcBef>
              <a:spcAft>
                <a:spcPts val="300"/>
              </a:spcAft>
              <a:buFont typeface="Arial" pitchFamily="34" charset="0"/>
              <a:buChar char="•"/>
            </a:pPr>
            <a:r>
              <a:rPr lang="en-US" sz="1100" dirty="0" smtClean="0"/>
              <a:t> Corridors, consisting of parallel roadway networks and modes, offer an opportunity to operate and optimize the entire system as opposed to the individual networks.</a:t>
            </a:r>
          </a:p>
          <a:p>
            <a:pPr>
              <a:spcBef>
                <a:spcPts val="0"/>
              </a:spcBef>
              <a:spcAft>
                <a:spcPts val="300"/>
              </a:spcAft>
              <a:buFont typeface="Arial" pitchFamily="34" charset="0"/>
              <a:buChar char="•"/>
            </a:pPr>
            <a:r>
              <a:rPr lang="en-US" sz="1100" dirty="0" smtClean="0"/>
              <a:t> Several ICM approaches exist, consisting of the integrated management of multiple operations strategies across the shoulder. Basic approaches include:</a:t>
            </a:r>
          </a:p>
          <a:p>
            <a:pPr marL="457886" lvl="2" indent="-228943">
              <a:spcBef>
                <a:spcPts val="0"/>
              </a:spcBef>
              <a:spcAft>
                <a:spcPts val="300"/>
              </a:spcAft>
              <a:buFont typeface="Courier New" pitchFamily="49" charset="0"/>
              <a:buChar char="o"/>
            </a:pPr>
            <a:r>
              <a:rPr lang="en-US" sz="1100" dirty="0" smtClean="0"/>
              <a:t>Integrated traveler information.</a:t>
            </a:r>
          </a:p>
          <a:p>
            <a:pPr marL="457886" lvl="2" indent="-228943">
              <a:spcBef>
                <a:spcPts val="0"/>
              </a:spcBef>
              <a:spcAft>
                <a:spcPts val="300"/>
              </a:spcAft>
              <a:buFont typeface="Courier New" pitchFamily="49" charset="0"/>
              <a:buChar char="o"/>
            </a:pPr>
            <a:r>
              <a:rPr lang="en-US" sz="1100" dirty="0" smtClean="0"/>
              <a:t>Improved operational efficiency of network junctions, such as signal priority for transit, multi-modal electronic payment, transit hub connection protection.</a:t>
            </a:r>
          </a:p>
          <a:p>
            <a:pPr marL="457886" lvl="2" indent="-228943">
              <a:spcBef>
                <a:spcPts val="0"/>
              </a:spcBef>
              <a:spcAft>
                <a:spcPts val="300"/>
              </a:spcAft>
              <a:buFont typeface="Courier New" pitchFamily="49" charset="0"/>
              <a:buChar char="o"/>
            </a:pPr>
            <a:r>
              <a:rPr lang="en-US" sz="1100" dirty="0" smtClean="0"/>
              <a:t>Accommodated / promoted cross-network route and modal shifts, such as modified arterial signal timing to better accommodate traffic diverting from freeway; modified transit priority parameters to accommodate more timely bus operation; and promotion of route shifts between roadways and modal shifts (from roadway to transit) via traveler information.</a:t>
            </a:r>
          </a:p>
          <a:p>
            <a:pPr lvl="1" indent="-228943">
              <a:spcBef>
                <a:spcPts val="0"/>
              </a:spcBef>
              <a:spcAft>
                <a:spcPts val="300"/>
              </a:spcAft>
              <a:buFont typeface="Courier New" pitchFamily="49" charset="0"/>
              <a:buChar char="o"/>
            </a:pPr>
            <a:r>
              <a:rPr lang="en-US" sz="1100" dirty="0" smtClean="0"/>
              <a:t>Managed capacity – demand relationship within a corridor such as dynamic lane use controls (including reversible lanes / contra-flow) and variable speed limits via ATM); conversion of regular lanes (and / or shoulders) to transit only or emergency only; additional transit capacity by adjusting headways / additional vehicles; additional capacity at parking lots (temporary lots); and increased roadway capacity by opening HOV / HOT lanes / shoulders, restricting ramp access, and modified toll / HOT pricing.</a:t>
            </a:r>
          </a:p>
          <a:p>
            <a:pPr>
              <a:spcBef>
                <a:spcPts val="100"/>
              </a:spcBef>
              <a:spcAft>
                <a:spcPts val="100"/>
              </a:spcAft>
            </a:pPr>
            <a:endParaRPr lang="en-US" sz="1100" b="1" dirty="0" smtClean="0"/>
          </a:p>
          <a:p>
            <a:pPr>
              <a:spcBef>
                <a:spcPts val="100"/>
              </a:spcBef>
              <a:spcAft>
                <a:spcPts val="100"/>
              </a:spcAft>
            </a:pPr>
            <a:r>
              <a:rPr lang="en-US" sz="1100" b="1" dirty="0" smtClean="0"/>
              <a:t>Sources of Benefit Information</a:t>
            </a:r>
          </a:p>
          <a:p>
            <a:pPr marL="171707" indent="-171707">
              <a:spcBef>
                <a:spcPts val="100"/>
              </a:spcBef>
              <a:spcAft>
                <a:spcPts val="100"/>
              </a:spcAft>
              <a:buFont typeface="Arial" panose="020B0604020202020204" pitchFamily="34" charset="0"/>
              <a:buChar char="•"/>
            </a:pPr>
            <a:r>
              <a:rPr lang="en-US" sz="1100" dirty="0" smtClean="0"/>
              <a:t>US DOT Benefits Database (</a:t>
            </a:r>
            <a:r>
              <a:rPr lang="en-US" sz="1100" dirty="0" smtClean="0">
                <a:hlinkClick r:id="rId3"/>
              </a:rPr>
              <a:t>http://www.itsbenefits.its.dot.gov/</a:t>
            </a:r>
            <a:r>
              <a:rPr lang="en-US" sz="1100" dirty="0" smtClean="0"/>
              <a:t>); enter “ICM” into keyword for search function.</a:t>
            </a:r>
          </a:p>
          <a:p>
            <a:pPr>
              <a:spcBef>
                <a:spcPts val="0"/>
              </a:spcBef>
              <a:spcAft>
                <a:spcPts val="300"/>
              </a:spcAft>
            </a:pPr>
            <a:endParaRPr lang="en-US" sz="1100" b="1" dirty="0" smtClean="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41</a:t>
            </a:fld>
            <a:endParaRPr lang="en-US" dirty="0"/>
          </a:p>
        </p:txBody>
      </p:sp>
    </p:spTree>
    <p:extLst>
      <p:ext uri="{BB962C8B-B14F-4D97-AF65-F5344CB8AC3E}">
        <p14:creationId xmlns:p14="http://schemas.microsoft.com/office/powerpoint/2010/main" val="2969084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300"/>
              </a:spcAft>
            </a:pPr>
            <a:r>
              <a:rPr lang="en-US" sz="1200" b="1" dirty="0" smtClean="0"/>
              <a:t>Description of the Slide</a:t>
            </a:r>
          </a:p>
          <a:p>
            <a:pPr>
              <a:spcBef>
                <a:spcPts val="0"/>
              </a:spcBef>
              <a:spcAft>
                <a:spcPts val="601"/>
              </a:spcAft>
            </a:pPr>
            <a:r>
              <a:rPr lang="en-US" sz="1200" dirty="0" smtClean="0"/>
              <a:t>It should come as no surprise to you that the transportation environment in which DOTs conduct their business has been changing and continues to change, often quite rapidly. </a:t>
            </a:r>
          </a:p>
          <a:p>
            <a:pPr>
              <a:spcBef>
                <a:spcPts val="0"/>
              </a:spcBef>
              <a:spcAft>
                <a:spcPts val="300"/>
              </a:spcAft>
            </a:pPr>
            <a:endParaRPr lang="en-US" sz="1200" b="1" dirty="0" smtClean="0"/>
          </a:p>
          <a:p>
            <a:pPr>
              <a:spcBef>
                <a:spcPts val="0"/>
              </a:spcBef>
              <a:spcAft>
                <a:spcPts val="300"/>
              </a:spcAft>
            </a:pPr>
            <a:r>
              <a:rPr lang="en-US" sz="1200" b="1" dirty="0" smtClean="0"/>
              <a:t>Key Points</a:t>
            </a:r>
          </a:p>
          <a:p>
            <a:pPr marL="183154" indent="-183154">
              <a:spcBef>
                <a:spcPts val="0"/>
              </a:spcBef>
              <a:spcAft>
                <a:spcPts val="300"/>
              </a:spcAft>
              <a:buFont typeface="Arial" pitchFamily="34" charset="0"/>
              <a:buChar char="•"/>
            </a:pPr>
            <a:r>
              <a:rPr lang="en-US" sz="1200" dirty="0" smtClean="0"/>
              <a:t>We are living in an information revolution, brought about and supported by new and emerging technologies. In today’s connected world, customers are regularly introduced to new ways of obtaining and using real-time information to save time and money; and DOTs are expected to take advantage and use these technologies.</a:t>
            </a:r>
          </a:p>
          <a:p>
            <a:pPr marL="183154" indent="-183154">
              <a:spcBef>
                <a:spcPts val="0"/>
              </a:spcBef>
              <a:spcAft>
                <a:spcPts val="300"/>
              </a:spcAft>
              <a:buFont typeface="Arial" pitchFamily="34" charset="0"/>
              <a:buChar char="•"/>
            </a:pPr>
            <a:r>
              <a:rPr lang="en-US" sz="1200" dirty="0" smtClean="0"/>
              <a:t>The DOT’s customers – that is, the traveling public – expect that the products they use and the technologies they encounter will be “smart” and will ultimately improve their travel experience, They also expect that the information received will be accurate and reliable—regardless of who “owns” the road or the information.</a:t>
            </a:r>
          </a:p>
          <a:p>
            <a:pPr marL="183154" indent="-183154">
              <a:spcBef>
                <a:spcPts val="0"/>
              </a:spcBef>
              <a:spcAft>
                <a:spcPts val="300"/>
              </a:spcAft>
              <a:buFont typeface="Arial" pitchFamily="34" charset="0"/>
              <a:buChar char="•"/>
            </a:pPr>
            <a:r>
              <a:rPr lang="en-US" sz="1200" dirty="0" smtClean="0"/>
              <a:t>There is also an increased emphasis on accountability and transparency on how DOTs conduct their business; and this requires that the performance of the transportation network be regularly measured and compared to established metrics.</a:t>
            </a:r>
          </a:p>
          <a:p>
            <a:pPr marL="183154" indent="-183154">
              <a:spcBef>
                <a:spcPts val="0"/>
              </a:spcBef>
              <a:spcAft>
                <a:spcPts val="300"/>
              </a:spcAft>
              <a:buFont typeface="Arial" pitchFamily="34" charset="0"/>
              <a:buChar char="•"/>
            </a:pPr>
            <a:r>
              <a:rPr lang="en-US" sz="1200" dirty="0" smtClean="0"/>
              <a:t>Moreover, the increased expectations and accountability are coming at a time when government agencies are expected to do more, but with fewer financial resources.</a:t>
            </a:r>
          </a:p>
          <a:p>
            <a:pPr marL="183154" indent="-183154">
              <a:spcBef>
                <a:spcPts val="0"/>
              </a:spcBef>
              <a:spcAft>
                <a:spcPts val="601"/>
              </a:spcAft>
              <a:buFont typeface="Arial" pitchFamily="34" charset="0"/>
              <a:buChar char="•"/>
            </a:pPr>
            <a:r>
              <a:rPr lang="en-US" sz="1200" dirty="0" smtClean="0"/>
              <a:t>These same technologies can also help DOTs meet these increased expectations through the execution of operations strategies.  However, it is important to remember that operations is more than merely implementing technology along the roadway.</a:t>
            </a:r>
          </a:p>
          <a:p>
            <a:pPr>
              <a:spcBef>
                <a:spcPts val="0"/>
              </a:spcBef>
              <a:spcAft>
                <a:spcPts val="300"/>
              </a:spcAft>
            </a:pPr>
            <a:endParaRPr lang="en-US" sz="1200" b="1" dirty="0" smtClean="0"/>
          </a:p>
          <a:p>
            <a:pPr>
              <a:spcBef>
                <a:spcPts val="0"/>
              </a:spcBef>
              <a:spcAft>
                <a:spcPts val="300"/>
              </a:spcAft>
            </a:pPr>
            <a:r>
              <a:rPr lang="en-US" sz="1200" b="1" dirty="0" smtClean="0"/>
              <a:t>Other - </a:t>
            </a:r>
            <a:r>
              <a:rPr lang="en-US" sz="1200" dirty="0" smtClean="0"/>
              <a:t>The key points listed above are for a shorter version. If a longer version is being presented (including the next 4 slides), then the key points can be skipped, and lead into the next slide with “there are several reasons behind this changing environment.”</a:t>
            </a:r>
          </a:p>
          <a:p>
            <a:pPr>
              <a:buFont typeface="Arial" pitchFamily="34" charset="0"/>
              <a:buNone/>
            </a:pPr>
            <a:endParaRPr lang="en-US" sz="1200" dirty="0" smtClean="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5</a:t>
            </a:fld>
            <a:endParaRPr lang="en-US" dirty="0"/>
          </a:p>
        </p:txBody>
      </p:sp>
    </p:spTree>
    <p:extLst>
      <p:ext uri="{BB962C8B-B14F-4D97-AF65-F5344CB8AC3E}">
        <p14:creationId xmlns:p14="http://schemas.microsoft.com/office/powerpoint/2010/main" val="2838649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300"/>
              </a:spcAft>
            </a:pPr>
            <a:r>
              <a:rPr lang="en-US" sz="1200" b="1" dirty="0" smtClean="0"/>
              <a:t>Description of the Slide</a:t>
            </a:r>
          </a:p>
          <a:p>
            <a:pPr defTabSz="915772">
              <a:spcBef>
                <a:spcPts val="0"/>
              </a:spcBef>
              <a:spcAft>
                <a:spcPts val="601"/>
              </a:spcAft>
              <a:defRPr/>
            </a:pPr>
            <a:r>
              <a:rPr lang="en-US" sz="1200" dirty="0" smtClean="0"/>
              <a:t>We are living in an information revolution.  The internet and wireless communications, coupled with wide-spread use of mobile devices and related technologies, have transformed the way business is done and how value is delivered. </a:t>
            </a:r>
          </a:p>
          <a:p>
            <a:pPr>
              <a:spcBef>
                <a:spcPts val="0"/>
              </a:spcBef>
              <a:spcAft>
                <a:spcPts val="300"/>
              </a:spcAft>
            </a:pPr>
            <a:endParaRPr lang="en-US" sz="1200" b="1" dirty="0" smtClean="0"/>
          </a:p>
          <a:p>
            <a:pPr>
              <a:spcBef>
                <a:spcPts val="0"/>
              </a:spcBef>
              <a:spcAft>
                <a:spcPts val="300"/>
              </a:spcAft>
            </a:pPr>
            <a:r>
              <a:rPr lang="en-US" sz="1200" b="1" dirty="0" smtClean="0"/>
              <a:t>Key Points</a:t>
            </a:r>
          </a:p>
          <a:p>
            <a:pPr marL="183154" indent="-183154" defTabSz="915772">
              <a:spcBef>
                <a:spcPts val="0"/>
              </a:spcBef>
              <a:spcAft>
                <a:spcPts val="300"/>
              </a:spcAft>
              <a:buFont typeface="Arial" pitchFamily="34" charset="0"/>
              <a:buChar char="•"/>
              <a:defRPr/>
            </a:pPr>
            <a:r>
              <a:rPr lang="en-US" sz="1200" dirty="0" smtClean="0"/>
              <a:t>In today’s connected and information-rich world, customers are regularly introduced to new ways of using real-time information to save time and money; and DOTs are expected to take advantage of and use technology to improve efficiency and service.</a:t>
            </a:r>
          </a:p>
          <a:p>
            <a:pPr marL="183154" indent="-183154">
              <a:spcBef>
                <a:spcPts val="0"/>
              </a:spcBef>
              <a:spcAft>
                <a:spcPts val="300"/>
              </a:spcAft>
              <a:buFont typeface="Arial" pitchFamily="34" charset="0"/>
              <a:buChar char="•"/>
              <a:defRPr/>
            </a:pPr>
            <a:r>
              <a:rPr lang="en-US" sz="1200" dirty="0" smtClean="0"/>
              <a:t>The DOT’s customers – that is, the traveling public – expect that the products they use and the technologies they encounter will be “smart” and will ultimately improve their travel experience, They also expect that the information received will be accurate and reliable—regardless of who “owns” the road or the information.</a:t>
            </a:r>
          </a:p>
          <a:p>
            <a:pPr marL="183154" indent="-183154">
              <a:spcBef>
                <a:spcPts val="0"/>
              </a:spcBef>
              <a:spcAft>
                <a:spcPts val="300"/>
              </a:spcAft>
              <a:buFont typeface="Arial" pitchFamily="34" charset="0"/>
              <a:buChar char="•"/>
            </a:pPr>
            <a:r>
              <a:rPr lang="en-US" sz="1200" dirty="0" smtClean="0"/>
              <a:t>Moreover, technology will likely have an even greater impact on the transportation network in the future. We are watching a new era of transportation emerge through the Connected Vehicle program that that allows cars and infrastructure to communicate with one another. And a week doesn’t pass without some news article on the future of autonomous vehicles. How these future technologies may impact how we manage and operate the transportation network is mind-boggling. </a:t>
            </a:r>
          </a:p>
          <a:p>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6</a:t>
            </a:fld>
            <a:endParaRPr lang="en-US" dirty="0"/>
          </a:p>
        </p:txBody>
      </p:sp>
    </p:spTree>
    <p:extLst>
      <p:ext uri="{BB962C8B-B14F-4D97-AF65-F5344CB8AC3E}">
        <p14:creationId xmlns:p14="http://schemas.microsoft.com/office/powerpoint/2010/main" val="3295641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300"/>
              </a:spcAft>
            </a:pPr>
            <a:r>
              <a:rPr lang="en-US" sz="1100" b="1" dirty="0" smtClean="0"/>
              <a:t>Description of the Slide </a:t>
            </a:r>
          </a:p>
          <a:p>
            <a:pPr>
              <a:spcBef>
                <a:spcPts val="0"/>
              </a:spcBef>
              <a:spcAft>
                <a:spcPts val="601"/>
              </a:spcAft>
            </a:pPr>
            <a:r>
              <a:rPr lang="en-US" sz="1100" dirty="0" smtClean="0"/>
              <a:t>As already noted, advances in technology and the availability of real-time information have increased the DOT’s customers’ expectations. </a:t>
            </a:r>
          </a:p>
          <a:p>
            <a:pPr>
              <a:spcBef>
                <a:spcPts val="0"/>
              </a:spcBef>
              <a:spcAft>
                <a:spcPts val="300"/>
              </a:spcAft>
            </a:pPr>
            <a:endParaRPr lang="en-US" sz="1100" b="1" dirty="0" smtClean="0"/>
          </a:p>
          <a:p>
            <a:pPr>
              <a:spcBef>
                <a:spcPts val="0"/>
              </a:spcBef>
              <a:spcAft>
                <a:spcPts val="300"/>
              </a:spcAft>
            </a:pPr>
            <a:r>
              <a:rPr lang="en-US" sz="1100" b="1" dirty="0" smtClean="0"/>
              <a:t>Key Points</a:t>
            </a:r>
          </a:p>
          <a:p>
            <a:pPr marL="183154" indent="-183154">
              <a:spcBef>
                <a:spcPts val="0"/>
              </a:spcBef>
              <a:spcAft>
                <a:spcPts val="300"/>
              </a:spcAft>
              <a:buFont typeface="Arial" pitchFamily="34" charset="0"/>
              <a:buChar char="•"/>
            </a:pPr>
            <a:r>
              <a:rPr lang="en-US" sz="1100" dirty="0" smtClean="0"/>
              <a:t>Technology has been harnessed by the private sector to improve productivity; and the same is expected (and is well underway) for government entities.</a:t>
            </a:r>
          </a:p>
          <a:p>
            <a:pPr marL="183154" indent="-183154">
              <a:spcBef>
                <a:spcPts val="0"/>
              </a:spcBef>
              <a:spcAft>
                <a:spcPts val="300"/>
              </a:spcAft>
              <a:buFont typeface="Arial" pitchFamily="34" charset="0"/>
              <a:buChar char="•"/>
            </a:pPr>
            <a:r>
              <a:rPr lang="en-US" sz="1100" dirty="0" smtClean="0"/>
              <a:t>A part of these increased expectations is a greater demand for accountability – that customers are receiving value for their tax dollars and tolls.</a:t>
            </a:r>
          </a:p>
          <a:p>
            <a:pPr marL="183154" indent="-183154">
              <a:spcBef>
                <a:spcPts val="0"/>
              </a:spcBef>
              <a:spcAft>
                <a:spcPts val="300"/>
              </a:spcAft>
              <a:buFont typeface="Arial" pitchFamily="34" charset="0"/>
              <a:buChar char="•"/>
            </a:pPr>
            <a:r>
              <a:rPr lang="en-US" sz="1100" dirty="0" smtClean="0"/>
              <a:t>Additionally, DOT customers are expecting improvements in mobility, safety, information, and reliability. </a:t>
            </a:r>
          </a:p>
          <a:p>
            <a:pPr marL="183154" indent="-183154">
              <a:spcBef>
                <a:spcPts val="0"/>
              </a:spcBef>
              <a:spcAft>
                <a:spcPts val="601"/>
              </a:spcAft>
              <a:buFont typeface="Arial" pitchFamily="34" charset="0"/>
              <a:buChar char="•"/>
            </a:pPr>
            <a:r>
              <a:rPr lang="en-US" sz="1100" dirty="0" smtClean="0"/>
              <a:t>With respect to the last point; congestion is an accepted and even predictable reality in major urban areas. So the real source of frustration for users and lost productivity for businesses comes from unexpected delays that are encountered because of crashes, special events, unanticipated work zones, extreme weather, and the like. The reliability of the transportation system has come to be at least as important as travel time itself.</a:t>
            </a:r>
          </a:p>
          <a:p>
            <a:pPr marL="0" lvl="1">
              <a:spcBef>
                <a:spcPts val="0"/>
              </a:spcBef>
              <a:spcAft>
                <a:spcPts val="300"/>
              </a:spcAft>
            </a:pPr>
            <a:endParaRPr lang="en-US" sz="1100" b="1" dirty="0" smtClean="0"/>
          </a:p>
          <a:p>
            <a:pPr marL="0" lvl="1">
              <a:spcBef>
                <a:spcPts val="0"/>
              </a:spcBef>
              <a:spcAft>
                <a:spcPts val="300"/>
              </a:spcAft>
            </a:pPr>
            <a:r>
              <a:rPr lang="en-US" sz="1100" b="1" dirty="0" smtClean="0"/>
              <a:t>Other - </a:t>
            </a:r>
            <a:r>
              <a:rPr lang="en-US" sz="1100" dirty="0" smtClean="0"/>
              <a:t>There is a “reliability” slide in the “parking lot” at the end of the presentation, and can be used next if the audience may not be aware of what the term “reliability” actually means.</a:t>
            </a:r>
          </a:p>
          <a:p>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7</a:t>
            </a:fld>
            <a:endParaRPr lang="en-US" dirty="0"/>
          </a:p>
        </p:txBody>
      </p:sp>
    </p:spTree>
    <p:extLst>
      <p:ext uri="{BB962C8B-B14F-4D97-AF65-F5344CB8AC3E}">
        <p14:creationId xmlns:p14="http://schemas.microsoft.com/office/powerpoint/2010/main" val="784221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300"/>
              </a:spcAft>
            </a:pPr>
            <a:r>
              <a:rPr lang="en-US" sz="1100" b="1" dirty="0" smtClean="0"/>
              <a:t>Description of the Slide</a:t>
            </a:r>
          </a:p>
          <a:p>
            <a:pPr defTabSz="915772">
              <a:spcBef>
                <a:spcPts val="0"/>
              </a:spcBef>
              <a:spcAft>
                <a:spcPts val="300"/>
              </a:spcAft>
              <a:defRPr/>
            </a:pPr>
            <a:r>
              <a:rPr lang="en-US" sz="1100" dirty="0" smtClean="0"/>
              <a:t>The increased emphasis on government accountability and transparency has focused more attention on measuring and reporting on performance.  MAP-21 and FHWA emphasize the use of measureable objectives and associated performance metrics.</a:t>
            </a:r>
          </a:p>
          <a:p>
            <a:pPr>
              <a:spcBef>
                <a:spcPts val="0"/>
              </a:spcBef>
              <a:spcAft>
                <a:spcPts val="300"/>
              </a:spcAft>
            </a:pPr>
            <a:endParaRPr lang="en-US" sz="1100" b="1" dirty="0" smtClean="0"/>
          </a:p>
          <a:p>
            <a:pPr>
              <a:spcBef>
                <a:spcPts val="0"/>
              </a:spcBef>
              <a:spcAft>
                <a:spcPts val="300"/>
              </a:spcAft>
            </a:pPr>
            <a:r>
              <a:rPr lang="en-US" sz="1100" b="1" dirty="0" smtClean="0"/>
              <a:t>Key Points</a:t>
            </a:r>
          </a:p>
          <a:p>
            <a:pPr marL="183154" indent="-183154" defTabSz="915772">
              <a:spcBef>
                <a:spcPts val="0"/>
              </a:spcBef>
              <a:spcAft>
                <a:spcPts val="0"/>
              </a:spcAft>
              <a:buFont typeface="Arial" pitchFamily="34" charset="0"/>
              <a:buChar char="•"/>
              <a:defRPr/>
            </a:pPr>
            <a:r>
              <a:rPr lang="en-US" sz="1100" dirty="0" smtClean="0"/>
              <a:t>Performance measurement for transportation has been gaining traction the past several years. In essence:</a:t>
            </a:r>
          </a:p>
          <a:p>
            <a:pPr marL="641040" lvl="1" indent="-183154">
              <a:spcBef>
                <a:spcPts val="0"/>
              </a:spcBef>
              <a:spcAft>
                <a:spcPts val="0"/>
              </a:spcAft>
              <a:buFont typeface="Courier New" pitchFamily="49" charset="0"/>
              <a:buChar char="o"/>
            </a:pPr>
            <a:r>
              <a:rPr lang="en-US" sz="1100" dirty="0" smtClean="0"/>
              <a:t>If you don’t measure results, you can’t tell success from failure.</a:t>
            </a:r>
          </a:p>
          <a:p>
            <a:pPr marL="641040" lvl="1" indent="-183154">
              <a:spcBef>
                <a:spcPts val="0"/>
              </a:spcBef>
              <a:spcAft>
                <a:spcPts val="0"/>
              </a:spcAft>
              <a:buFont typeface="Courier New" pitchFamily="49" charset="0"/>
              <a:buChar char="o"/>
            </a:pPr>
            <a:r>
              <a:rPr lang="en-US" sz="1100" dirty="0" smtClean="0"/>
              <a:t>If you can’t see success, you can’t reward it.</a:t>
            </a:r>
          </a:p>
          <a:p>
            <a:pPr marL="641040" lvl="1" indent="-183154">
              <a:spcBef>
                <a:spcPts val="0"/>
              </a:spcBef>
              <a:spcAft>
                <a:spcPts val="0"/>
              </a:spcAft>
              <a:buFont typeface="Courier New" pitchFamily="49" charset="0"/>
              <a:buChar char="o"/>
            </a:pPr>
            <a:r>
              <a:rPr lang="en-US" sz="1100" dirty="0" smtClean="0"/>
              <a:t>If you can’t see failure, you can’t correct it.</a:t>
            </a:r>
          </a:p>
          <a:p>
            <a:pPr marL="641040" lvl="1" indent="-183154">
              <a:spcBef>
                <a:spcPts val="0"/>
              </a:spcBef>
              <a:spcAft>
                <a:spcPts val="300"/>
              </a:spcAft>
              <a:buFont typeface="Courier New" pitchFamily="49" charset="0"/>
              <a:buChar char="o"/>
            </a:pPr>
            <a:r>
              <a:rPr lang="en-US" sz="1100" dirty="0" smtClean="0"/>
              <a:t>In other words, you can’t manage it unless you measure it!</a:t>
            </a:r>
          </a:p>
          <a:p>
            <a:pPr marL="183154" indent="-183154">
              <a:spcBef>
                <a:spcPts val="0"/>
              </a:spcBef>
              <a:spcAft>
                <a:spcPts val="601"/>
              </a:spcAft>
              <a:buFont typeface="Arial" pitchFamily="34" charset="0"/>
              <a:buChar char="•"/>
            </a:pPr>
            <a:r>
              <a:rPr lang="en-US" sz="1100" dirty="0" smtClean="0"/>
              <a:t>Under the requirements of MAP 21, we are beginning the process of “keeping score.” Goals and associated performance measures are being developed for several transportation categories. </a:t>
            </a:r>
          </a:p>
          <a:p>
            <a:pPr>
              <a:spcBef>
                <a:spcPts val="0"/>
              </a:spcBef>
              <a:spcAft>
                <a:spcPts val="300"/>
              </a:spcAft>
            </a:pPr>
            <a:endParaRPr lang="en-US" sz="1100" b="1" dirty="0" smtClean="0"/>
          </a:p>
          <a:p>
            <a:pPr>
              <a:spcBef>
                <a:spcPts val="0"/>
              </a:spcBef>
              <a:spcAft>
                <a:spcPts val="300"/>
              </a:spcAft>
            </a:pPr>
            <a:r>
              <a:rPr lang="en-US" sz="1100" b="1" dirty="0" smtClean="0"/>
              <a:t>Other - </a:t>
            </a:r>
            <a:r>
              <a:rPr lang="en-US" sz="1100" dirty="0" smtClean="0"/>
              <a:t>Prior to the presentation, the presenters should check on the current status of the FHWA effort to develop and publish performance measures under the MAP 21 requirement (e.g., in the Federal Register for comment).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8</a:t>
            </a:fld>
            <a:endParaRPr lang="en-US" dirty="0"/>
          </a:p>
        </p:txBody>
      </p:sp>
    </p:spTree>
    <p:extLst>
      <p:ext uri="{BB962C8B-B14F-4D97-AF65-F5344CB8AC3E}">
        <p14:creationId xmlns:p14="http://schemas.microsoft.com/office/powerpoint/2010/main" val="3587691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300"/>
              </a:spcAft>
            </a:pPr>
            <a:r>
              <a:rPr lang="en-US" sz="1100" b="1" dirty="0" smtClean="0"/>
              <a:t>Description of the Slide</a:t>
            </a:r>
          </a:p>
          <a:p>
            <a:pPr>
              <a:spcBef>
                <a:spcPts val="0"/>
              </a:spcBef>
              <a:spcAft>
                <a:spcPts val="601"/>
              </a:spcAft>
            </a:pPr>
            <a:r>
              <a:rPr lang="en-US" sz="1100" dirty="0" smtClean="0"/>
              <a:t>The need to meet growing customer expectations for mobility and safety, increased accountability, and the associated performance management requirements are all converging at a time of reduced financial resources for most transportation agencies. </a:t>
            </a:r>
          </a:p>
          <a:p>
            <a:pPr>
              <a:spcBef>
                <a:spcPts val="0"/>
              </a:spcBef>
              <a:spcAft>
                <a:spcPts val="300"/>
              </a:spcAft>
            </a:pPr>
            <a:endParaRPr lang="en-US" sz="1100" b="1" dirty="0" smtClean="0"/>
          </a:p>
          <a:p>
            <a:pPr>
              <a:spcBef>
                <a:spcPts val="0"/>
              </a:spcBef>
              <a:spcAft>
                <a:spcPts val="300"/>
              </a:spcAft>
            </a:pPr>
            <a:r>
              <a:rPr lang="en-US" sz="1100" b="1" dirty="0" smtClean="0"/>
              <a:t>Key Points</a:t>
            </a:r>
          </a:p>
          <a:p>
            <a:pPr marL="183154" indent="-183154" defTabSz="915772">
              <a:spcBef>
                <a:spcPts val="0"/>
              </a:spcBef>
              <a:spcAft>
                <a:spcPts val="300"/>
              </a:spcAft>
              <a:buFont typeface="Arial" pitchFamily="34" charset="0"/>
              <a:buChar char="•"/>
              <a:defRPr/>
            </a:pPr>
            <a:r>
              <a:rPr lang="en-US" sz="1100" dirty="0" smtClean="0"/>
              <a:t>The Highway Trust Fund, which was so instrumental in the construction of the Interstate Highway System and other transportation improvements, is running out of money, with current predictions that the transportation fund will become insolvent in the coming next year.</a:t>
            </a:r>
          </a:p>
          <a:p>
            <a:pPr marL="183154" indent="-183154" defTabSz="915772">
              <a:spcBef>
                <a:spcPts val="0"/>
              </a:spcBef>
              <a:spcAft>
                <a:spcPts val="0"/>
              </a:spcAft>
              <a:buFont typeface="Arial" pitchFamily="34" charset="0"/>
              <a:buChar char="•"/>
              <a:defRPr/>
            </a:pPr>
            <a:r>
              <a:rPr lang="en-US" sz="1100" dirty="0" smtClean="0"/>
              <a:t>There are several reasons for this:</a:t>
            </a:r>
          </a:p>
          <a:p>
            <a:pPr marL="641040" lvl="1" indent="-183154" defTabSz="915772">
              <a:spcBef>
                <a:spcPts val="0"/>
              </a:spcBef>
              <a:spcAft>
                <a:spcPts val="0"/>
              </a:spcAft>
              <a:buFont typeface="Courier New" pitchFamily="49" charset="0"/>
              <a:buChar char="o"/>
              <a:defRPr/>
            </a:pPr>
            <a:r>
              <a:rPr lang="en-US" sz="1100" dirty="0" smtClean="0"/>
              <a:t>The last increase in the federal gas tax was over 20 years ago, and inflation has significantly reduced its purchasing power. </a:t>
            </a:r>
          </a:p>
          <a:p>
            <a:pPr marL="641040" lvl="1" indent="-183154" defTabSz="915772">
              <a:spcBef>
                <a:spcPts val="0"/>
              </a:spcBef>
              <a:spcAft>
                <a:spcPts val="0"/>
              </a:spcAft>
              <a:buFont typeface="Courier New" pitchFamily="49" charset="0"/>
              <a:buChar char="o"/>
              <a:defRPr/>
            </a:pPr>
            <a:r>
              <a:rPr lang="en-US" sz="1100" dirty="0" smtClean="0"/>
              <a:t>Cars have become more fuel efficient, and will continue to do so in accordance with current Corporate Average Fuel Economy (CAFE) standards (average 35.5 mpg in 2016; average 54.4 mpg in 2025). This means less tax paid per miles driven, with electric vehicles paying no gas tax at all.</a:t>
            </a:r>
          </a:p>
          <a:p>
            <a:pPr marL="641040" lvl="1" indent="-183154" defTabSz="915772">
              <a:spcBef>
                <a:spcPts val="0"/>
              </a:spcBef>
              <a:spcAft>
                <a:spcPts val="300"/>
              </a:spcAft>
              <a:buFont typeface="Courier New" pitchFamily="49" charset="0"/>
              <a:buChar char="o"/>
              <a:defRPr/>
            </a:pPr>
            <a:r>
              <a:rPr lang="en-US" sz="1100" dirty="0" smtClean="0"/>
              <a:t>Technology allows many of us to be virtual commuters. The  recent recession and high gas prices also reduced the amount of driving, further reducing the amount of gas tax taken in. </a:t>
            </a:r>
          </a:p>
          <a:p>
            <a:pPr marL="183154" indent="-183154" defTabSz="915772">
              <a:spcBef>
                <a:spcPts val="0"/>
              </a:spcBef>
              <a:spcAft>
                <a:spcPts val="601"/>
              </a:spcAft>
              <a:buFont typeface="Arial" pitchFamily="34" charset="0"/>
              <a:buChar char="•"/>
              <a:defRPr/>
            </a:pPr>
            <a:r>
              <a:rPr lang="en-US" sz="1100" dirty="0" smtClean="0"/>
              <a:t>Several initiatives are underway to find a long-term solution to the declining gas tax revenues; but for the foreseeable future, many agencies will likely need to do more and satisfy rising customer expectations with less.</a:t>
            </a:r>
          </a:p>
          <a:p>
            <a:pPr>
              <a:spcBef>
                <a:spcPts val="0"/>
              </a:spcBef>
              <a:spcAft>
                <a:spcPts val="300"/>
              </a:spcAft>
            </a:pPr>
            <a:endParaRPr lang="en-US" sz="1100" b="1" dirty="0" smtClean="0"/>
          </a:p>
          <a:p>
            <a:pPr>
              <a:spcBef>
                <a:spcPts val="0"/>
              </a:spcBef>
              <a:spcAft>
                <a:spcPts val="300"/>
              </a:spcAft>
            </a:pPr>
            <a:r>
              <a:rPr lang="en-US" sz="1100" b="1" dirty="0" smtClean="0"/>
              <a:t>Other - </a:t>
            </a:r>
            <a:r>
              <a:rPr lang="en-US" sz="1100" dirty="0" smtClean="0"/>
              <a:t>It would be worthwhile to determine the state’s gas tax(</a:t>
            </a:r>
            <a:r>
              <a:rPr lang="en-US" sz="1100" dirty="0" err="1" smtClean="0"/>
              <a:t>es</a:t>
            </a:r>
            <a:r>
              <a:rPr lang="en-US" sz="1100" dirty="0" smtClean="0"/>
              <a:t>), the history of increases, and any initiatives underway to provide a more sustainable funding mechanism. See http://</a:t>
            </a:r>
            <a:r>
              <a:rPr lang="en-US" sz="1100" dirty="0" err="1" smtClean="0"/>
              <a:t>www.api.org</a:t>
            </a:r>
            <a:r>
              <a:rPr lang="en-US" sz="1100" dirty="0" smtClean="0"/>
              <a:t>/~/media/files/statistics/state-motor-fuel-excise-tax-update-jan-2015.pdf for one resource.</a:t>
            </a:r>
          </a:p>
          <a:p>
            <a:pPr>
              <a:spcBef>
                <a:spcPts val="0"/>
              </a:spcBef>
              <a:spcAft>
                <a:spcPts val="300"/>
              </a:spcAft>
            </a:pPr>
            <a:endParaRPr lang="en-US" sz="1100" b="1" dirty="0" smtClean="0"/>
          </a:p>
          <a:p>
            <a:pPr>
              <a:spcBef>
                <a:spcPts val="0"/>
              </a:spcBef>
              <a:spcAft>
                <a:spcPts val="300"/>
              </a:spcAft>
            </a:pPr>
            <a:r>
              <a:rPr lang="en-US" sz="1100" b="1" dirty="0" smtClean="0"/>
              <a:t>Source of Graph – </a:t>
            </a:r>
            <a:r>
              <a:rPr lang="en-US" sz="1100" dirty="0" smtClean="0"/>
              <a:t>University of Michigan Transportation Research Institute (http://</a:t>
            </a:r>
            <a:r>
              <a:rPr lang="en-US" sz="1100" dirty="0" err="1" smtClean="0"/>
              <a:t>www.umich.edu</a:t>
            </a:r>
            <a:r>
              <a:rPr lang="en-US" sz="1100" dirty="0" smtClean="0"/>
              <a:t>/~</a:t>
            </a:r>
            <a:r>
              <a:rPr lang="en-US" sz="1100" dirty="0" err="1" smtClean="0"/>
              <a:t>umtriswt</a:t>
            </a:r>
            <a:r>
              <a:rPr lang="en-US" sz="1100" dirty="0" smtClean="0"/>
              <a:t>/</a:t>
            </a:r>
            <a:r>
              <a:rPr lang="en-US" sz="1100" dirty="0" err="1" smtClean="0"/>
              <a:t>EDI_sales</a:t>
            </a:r>
            <a:r>
              <a:rPr lang="en-US" sz="1100" dirty="0" smtClean="0"/>
              <a:t>-weighted-</a:t>
            </a:r>
            <a:r>
              <a:rPr lang="en-US" sz="1100" dirty="0" err="1" smtClean="0"/>
              <a:t>mpg.html</a:t>
            </a:r>
            <a:r>
              <a:rPr lang="en-US" sz="1100" dirty="0" smtClean="0"/>
              <a:t>). </a:t>
            </a:r>
            <a:endParaRPr lang="en-US" sz="1100" b="1" dirty="0" smtClean="0"/>
          </a:p>
          <a:p>
            <a:pPr>
              <a:spcBef>
                <a:spcPts val="0"/>
              </a:spcBef>
              <a:spcAft>
                <a:spcPts val="300"/>
              </a:spcAft>
            </a:pPr>
            <a:endParaRPr lang="en-US" sz="1100" dirty="0" smtClean="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9</a:t>
            </a:fld>
            <a:endParaRPr lang="en-US" dirty="0"/>
          </a:p>
        </p:txBody>
      </p:sp>
    </p:spTree>
    <p:extLst>
      <p:ext uri="{BB962C8B-B14F-4D97-AF65-F5344CB8AC3E}">
        <p14:creationId xmlns:p14="http://schemas.microsoft.com/office/powerpoint/2010/main" val="3156419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5" name="Rectangle 4"/>
          <p:cNvSpPr/>
          <p:nvPr userDrawn="1"/>
        </p:nvSpPr>
        <p:spPr>
          <a:xfrm>
            <a:off x="3048000" y="3351213"/>
            <a:ext cx="2667000" cy="3810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pic>
        <p:nvPicPr>
          <p:cNvPr id="9" name="Picture 8" title="Presentation background onl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2933700"/>
            <a:ext cx="8826500" cy="2857500"/>
          </a:xfrm>
          <a:prstGeom prst="rect">
            <a:avLst/>
          </a:prstGeom>
        </p:spPr>
      </p:pic>
      <p:sp>
        <p:nvSpPr>
          <p:cNvPr id="10" name="Title 9"/>
          <p:cNvSpPr>
            <a:spLocks noGrp="1"/>
          </p:cNvSpPr>
          <p:nvPr>
            <p:ph type="ctrTitle"/>
          </p:nvPr>
        </p:nvSpPr>
        <p:spPr>
          <a:xfrm>
            <a:off x="685800" y="2130425"/>
            <a:ext cx="7772400" cy="1470025"/>
          </a:xfrm>
        </p:spPr>
        <p:txBody>
          <a:bodyPr/>
          <a:lstStyle>
            <a:lvl1pPr>
              <a:defRPr u="none">
                <a:solidFill>
                  <a:schemeClr val="tx1"/>
                </a:solidFill>
                <a:effectLst/>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9" name="Picture 8" descr="presentation_header.gif"/>
          <p:cNvPicPr>
            <a:picLocks noChangeAspect="1"/>
          </p:cNvPicPr>
          <p:nvPr userDrawn="1"/>
        </p:nvPicPr>
        <p:blipFill>
          <a:blip r:embed="rId2"/>
          <a:stretch>
            <a:fillRect/>
          </a:stretch>
        </p:blipFill>
        <p:spPr>
          <a:xfrm>
            <a:off x="0" y="0"/>
            <a:ext cx="9144000" cy="1258540"/>
          </a:xfrm>
          <a:prstGeom prst="rect">
            <a:avLst/>
          </a:prstGeom>
        </p:spPr>
      </p:pic>
      <p:sp>
        <p:nvSpPr>
          <p:cNvPr id="2" name="Title 1"/>
          <p:cNvSpPr>
            <a:spLocks noGrp="1"/>
          </p:cNvSpPr>
          <p:nvPr>
            <p:ph type="title"/>
          </p:nvPr>
        </p:nvSpPr>
        <p:spPr/>
        <p:txBody>
          <a:bodyPr/>
          <a:lstStyle>
            <a:lvl1pPr algn="l">
              <a:defRPr sz="32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191000" y="1524000"/>
            <a:ext cx="4648200" cy="4525963"/>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9BF6BD8-9522-453F-9DDF-F61CE6D1215E}" type="slidenum">
              <a:rPr lang="en-US"/>
              <a:pPr>
                <a:defRPr/>
              </a:pPr>
              <a:t>‹#›</a:t>
            </a:fld>
            <a:endParaRPr lang="en-US" dirty="0"/>
          </a:p>
        </p:txBody>
      </p:sp>
      <p:sp>
        <p:nvSpPr>
          <p:cNvPr id="10" name="Picture Placeholder 9"/>
          <p:cNvSpPr>
            <a:spLocks noGrp="1"/>
          </p:cNvSpPr>
          <p:nvPr>
            <p:ph type="pic" sz="quarter" idx="13"/>
          </p:nvPr>
        </p:nvSpPr>
        <p:spPr>
          <a:xfrm>
            <a:off x="304800" y="1524000"/>
            <a:ext cx="3505200" cy="2209800"/>
          </a:xfrm>
        </p:spPr>
        <p:txBody>
          <a:bodyPr/>
          <a:lstStyle/>
          <a:p>
            <a:endParaRPr lang="en-US" dirty="0"/>
          </a:p>
        </p:txBody>
      </p:sp>
      <p:sp>
        <p:nvSpPr>
          <p:cNvPr id="11" name="Picture Placeholder 9"/>
          <p:cNvSpPr>
            <a:spLocks noGrp="1"/>
          </p:cNvSpPr>
          <p:nvPr>
            <p:ph type="pic" sz="quarter" idx="14"/>
          </p:nvPr>
        </p:nvSpPr>
        <p:spPr>
          <a:xfrm>
            <a:off x="304800" y="3962400"/>
            <a:ext cx="3505200" cy="2209800"/>
          </a:xfrm>
        </p:spPr>
        <p:txBody>
          <a:bodyPr/>
          <a:lstStyle/>
          <a:p>
            <a:endParaRPr lang="en-US"/>
          </a:p>
        </p:txBody>
      </p:sp>
    </p:spTree>
    <p:extLst>
      <p:ext uri="{BB962C8B-B14F-4D97-AF65-F5344CB8AC3E}">
        <p14:creationId xmlns:p14="http://schemas.microsoft.com/office/powerpoint/2010/main" val="22003050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resentation_header.gif"/>
          <p:cNvPicPr>
            <a:picLocks noChangeAspect="1"/>
          </p:cNvPicPr>
          <p:nvPr userDrawn="1"/>
        </p:nvPicPr>
        <p:blipFill>
          <a:blip r:embed="rId2"/>
          <a:stretch>
            <a:fillRect/>
          </a:stretch>
        </p:blipFill>
        <p:spPr>
          <a:xfrm>
            <a:off x="0" y="0"/>
            <a:ext cx="9144000" cy="1258540"/>
          </a:xfrm>
          <a:prstGeom prst="rect">
            <a:avLst/>
          </a:prstGeom>
        </p:spPr>
      </p:pic>
      <p:sp>
        <p:nvSpPr>
          <p:cNvPr id="2" name="Title 1"/>
          <p:cNvSpPr>
            <a:spLocks noGrp="1"/>
          </p:cNvSpPr>
          <p:nvPr>
            <p:ph type="title"/>
          </p:nvPr>
        </p:nvSpPr>
        <p:spPr/>
        <p:txBody>
          <a:bodyPr/>
          <a:lstStyle>
            <a:lvl1pPr algn="l">
              <a:defRPr sz="32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62B4299-707F-4FCF-82DC-CF4AB1A7F8B4}"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2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85B9C7F-5F8E-40BD-A660-D104CC0AAAFA}"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2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524000"/>
            <a:ext cx="85344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85B9C7F-5F8E-40BD-A660-D104CC0AAAFA}" type="slidenum">
              <a:rPr lang="en-US"/>
              <a:pPr>
                <a:defRPr/>
              </a:pPr>
              <a:t>‹#›</a:t>
            </a:fld>
            <a:endParaRPr lang="en-US" dirty="0"/>
          </a:p>
        </p:txBody>
      </p:sp>
      <p:sp>
        <p:nvSpPr>
          <p:cNvPr id="7" name="Content Placeholder 2"/>
          <p:cNvSpPr>
            <a:spLocks noGrp="1"/>
          </p:cNvSpPr>
          <p:nvPr>
            <p:ph sz="half" idx="13"/>
          </p:nvPr>
        </p:nvSpPr>
        <p:spPr>
          <a:xfrm>
            <a:off x="304800" y="4038600"/>
            <a:ext cx="4114800" cy="2011363"/>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724400" y="4038600"/>
            <a:ext cx="4114800" cy="2011363"/>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833352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resentation_header.gif"/>
          <p:cNvPicPr>
            <a:picLocks noChangeAspect="1"/>
          </p:cNvPicPr>
          <p:nvPr userDrawn="1"/>
        </p:nvPicPr>
        <p:blipFill>
          <a:blip r:embed="rId2"/>
          <a:stretch>
            <a:fillRect/>
          </a:stretch>
        </p:blipFill>
        <p:spPr>
          <a:xfrm>
            <a:off x="0" y="0"/>
            <a:ext cx="9144000" cy="1258540"/>
          </a:xfrm>
          <a:prstGeom prst="rect">
            <a:avLst/>
          </a:prstGeom>
        </p:spPr>
      </p:pic>
      <p:sp>
        <p:nvSpPr>
          <p:cNvPr id="2" name="Title 1"/>
          <p:cNvSpPr>
            <a:spLocks noGrp="1"/>
          </p:cNvSpPr>
          <p:nvPr>
            <p:ph type="title"/>
          </p:nvPr>
        </p:nvSpPr>
        <p:spPr/>
        <p:txBody>
          <a:bodyPr/>
          <a:lstStyle>
            <a:lvl1pPr algn="l">
              <a:defRPr sz="32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04800" y="1524000"/>
            <a:ext cx="4114800" cy="4525963"/>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1524000"/>
            <a:ext cx="4114800" cy="4525963"/>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9BF6BD8-9522-453F-9DDF-F61CE6D1215E}"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9" name="Picture 8" descr="presentation_header.gif"/>
          <p:cNvPicPr>
            <a:picLocks noChangeAspect="1"/>
          </p:cNvPicPr>
          <p:nvPr userDrawn="1"/>
        </p:nvPicPr>
        <p:blipFill>
          <a:blip r:embed="rId2"/>
          <a:stretch>
            <a:fillRect/>
          </a:stretch>
        </p:blipFill>
        <p:spPr>
          <a:xfrm>
            <a:off x="0" y="0"/>
            <a:ext cx="9144000" cy="1258540"/>
          </a:xfrm>
          <a:prstGeom prst="rect">
            <a:avLst/>
          </a:prstGeom>
        </p:spPr>
      </p:pic>
      <p:sp>
        <p:nvSpPr>
          <p:cNvPr id="2" name="Title 1"/>
          <p:cNvSpPr>
            <a:spLocks noGrp="1"/>
          </p:cNvSpPr>
          <p:nvPr>
            <p:ph type="title"/>
          </p:nvPr>
        </p:nvSpPr>
        <p:spPr/>
        <p:txBody>
          <a:bodyPr/>
          <a:lstStyle>
            <a:lvl1pPr algn="l">
              <a:defRPr sz="32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04800" y="1524000"/>
            <a:ext cx="4648200" cy="4525963"/>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9BF6BD8-9522-453F-9DDF-F61CE6D1215E}" type="slidenum">
              <a:rPr lang="en-US"/>
              <a:pPr>
                <a:defRPr/>
              </a:pPr>
              <a:t>‹#›</a:t>
            </a:fld>
            <a:endParaRPr lang="en-US" dirty="0"/>
          </a:p>
        </p:txBody>
      </p:sp>
      <p:sp>
        <p:nvSpPr>
          <p:cNvPr id="10" name="Picture Placeholder 9"/>
          <p:cNvSpPr>
            <a:spLocks noGrp="1"/>
          </p:cNvSpPr>
          <p:nvPr>
            <p:ph type="pic" sz="quarter" idx="13"/>
          </p:nvPr>
        </p:nvSpPr>
        <p:spPr>
          <a:xfrm>
            <a:off x="5334000" y="1524000"/>
            <a:ext cx="3505200" cy="4495800"/>
          </a:xfrm>
        </p:spPr>
        <p:txBody>
          <a:bodyPr/>
          <a:lstStyle/>
          <a:p>
            <a:endParaRPr lang="en-US" dirty="0"/>
          </a:p>
        </p:txBody>
      </p:sp>
    </p:spTree>
    <p:extLst>
      <p:ext uri="{BB962C8B-B14F-4D97-AF65-F5344CB8AC3E}">
        <p14:creationId xmlns:p14="http://schemas.microsoft.com/office/powerpoint/2010/main" val="3932282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9" name="Picture 8" descr="presentation_header.gif"/>
          <p:cNvPicPr>
            <a:picLocks noChangeAspect="1"/>
          </p:cNvPicPr>
          <p:nvPr userDrawn="1"/>
        </p:nvPicPr>
        <p:blipFill>
          <a:blip r:embed="rId2"/>
          <a:stretch>
            <a:fillRect/>
          </a:stretch>
        </p:blipFill>
        <p:spPr>
          <a:xfrm>
            <a:off x="0" y="0"/>
            <a:ext cx="9144000" cy="1258540"/>
          </a:xfrm>
          <a:prstGeom prst="rect">
            <a:avLst/>
          </a:prstGeom>
        </p:spPr>
      </p:pic>
      <p:sp>
        <p:nvSpPr>
          <p:cNvPr id="2" name="Title 1"/>
          <p:cNvSpPr>
            <a:spLocks noGrp="1"/>
          </p:cNvSpPr>
          <p:nvPr>
            <p:ph type="title"/>
          </p:nvPr>
        </p:nvSpPr>
        <p:spPr/>
        <p:txBody>
          <a:bodyPr/>
          <a:lstStyle>
            <a:lvl1pPr algn="l">
              <a:defRPr sz="32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191000" y="1524000"/>
            <a:ext cx="4648200" cy="4525963"/>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9BF6BD8-9522-453F-9DDF-F61CE6D1215E}" type="slidenum">
              <a:rPr lang="en-US"/>
              <a:pPr>
                <a:defRPr/>
              </a:pPr>
              <a:t>‹#›</a:t>
            </a:fld>
            <a:endParaRPr lang="en-US" dirty="0"/>
          </a:p>
        </p:txBody>
      </p:sp>
      <p:sp>
        <p:nvSpPr>
          <p:cNvPr id="10" name="Picture Placeholder 9"/>
          <p:cNvSpPr>
            <a:spLocks noGrp="1"/>
          </p:cNvSpPr>
          <p:nvPr>
            <p:ph type="pic" sz="quarter" idx="13"/>
          </p:nvPr>
        </p:nvSpPr>
        <p:spPr>
          <a:xfrm>
            <a:off x="304800" y="1524000"/>
            <a:ext cx="3505200" cy="4495800"/>
          </a:xfrm>
        </p:spPr>
        <p:txBody>
          <a:bodyPr/>
          <a:lstStyle/>
          <a:p>
            <a:endParaRPr lang="en-US" dirty="0"/>
          </a:p>
        </p:txBody>
      </p:sp>
    </p:spTree>
    <p:extLst>
      <p:ext uri="{BB962C8B-B14F-4D97-AF65-F5344CB8AC3E}">
        <p14:creationId xmlns:p14="http://schemas.microsoft.com/office/powerpoint/2010/main" val="6783366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9" name="Picture 8" descr="presentation_header.gif"/>
          <p:cNvPicPr>
            <a:picLocks noChangeAspect="1"/>
          </p:cNvPicPr>
          <p:nvPr userDrawn="1"/>
        </p:nvPicPr>
        <p:blipFill>
          <a:blip r:embed="rId2"/>
          <a:stretch>
            <a:fillRect/>
          </a:stretch>
        </p:blipFill>
        <p:spPr>
          <a:xfrm>
            <a:off x="0" y="0"/>
            <a:ext cx="9144000" cy="1258540"/>
          </a:xfrm>
          <a:prstGeom prst="rect">
            <a:avLst/>
          </a:prstGeom>
        </p:spPr>
      </p:pic>
      <p:sp>
        <p:nvSpPr>
          <p:cNvPr id="2" name="Title 1"/>
          <p:cNvSpPr>
            <a:spLocks noGrp="1"/>
          </p:cNvSpPr>
          <p:nvPr>
            <p:ph type="title"/>
          </p:nvPr>
        </p:nvSpPr>
        <p:spPr/>
        <p:txBody>
          <a:bodyPr/>
          <a:lstStyle>
            <a:lvl1pPr algn="l">
              <a:defRPr sz="32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9BF6BD8-9522-453F-9DDF-F61CE6D1215E}" type="slidenum">
              <a:rPr lang="en-US"/>
              <a:pPr>
                <a:defRPr/>
              </a:pPr>
              <a:t>‹#›</a:t>
            </a:fld>
            <a:endParaRPr lang="en-US" dirty="0"/>
          </a:p>
        </p:txBody>
      </p:sp>
      <p:sp>
        <p:nvSpPr>
          <p:cNvPr id="10" name="Picture Placeholder 9"/>
          <p:cNvSpPr>
            <a:spLocks noGrp="1"/>
          </p:cNvSpPr>
          <p:nvPr>
            <p:ph type="pic" sz="quarter" idx="13"/>
          </p:nvPr>
        </p:nvSpPr>
        <p:spPr>
          <a:xfrm>
            <a:off x="304800" y="1524000"/>
            <a:ext cx="8534400" cy="4495800"/>
          </a:xfrm>
        </p:spPr>
        <p:txBody>
          <a:bodyPr/>
          <a:lstStyle/>
          <a:p>
            <a:endParaRPr lang="en-US" dirty="0"/>
          </a:p>
        </p:txBody>
      </p:sp>
    </p:spTree>
    <p:extLst>
      <p:ext uri="{BB962C8B-B14F-4D97-AF65-F5344CB8AC3E}">
        <p14:creationId xmlns:p14="http://schemas.microsoft.com/office/powerpoint/2010/main" val="40419861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9" name="Picture 8" descr="presentation_header.gif"/>
          <p:cNvPicPr>
            <a:picLocks noChangeAspect="1"/>
          </p:cNvPicPr>
          <p:nvPr userDrawn="1"/>
        </p:nvPicPr>
        <p:blipFill>
          <a:blip r:embed="rId2"/>
          <a:stretch>
            <a:fillRect/>
          </a:stretch>
        </p:blipFill>
        <p:spPr>
          <a:xfrm>
            <a:off x="0" y="0"/>
            <a:ext cx="9144000" cy="1258540"/>
          </a:xfrm>
          <a:prstGeom prst="rect">
            <a:avLst/>
          </a:prstGeom>
        </p:spPr>
      </p:pic>
      <p:sp>
        <p:nvSpPr>
          <p:cNvPr id="2" name="Title 1"/>
          <p:cNvSpPr>
            <a:spLocks noGrp="1"/>
          </p:cNvSpPr>
          <p:nvPr>
            <p:ph type="title"/>
          </p:nvPr>
        </p:nvSpPr>
        <p:spPr/>
        <p:txBody>
          <a:bodyPr/>
          <a:lstStyle>
            <a:lvl1pPr algn="l">
              <a:defRPr sz="32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04800" y="1524000"/>
            <a:ext cx="4648200" cy="4525963"/>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9BF6BD8-9522-453F-9DDF-F61CE6D1215E}" type="slidenum">
              <a:rPr lang="en-US"/>
              <a:pPr>
                <a:defRPr/>
              </a:pPr>
              <a:t>‹#›</a:t>
            </a:fld>
            <a:endParaRPr lang="en-US" dirty="0"/>
          </a:p>
        </p:txBody>
      </p:sp>
      <p:sp>
        <p:nvSpPr>
          <p:cNvPr id="10" name="Picture Placeholder 9"/>
          <p:cNvSpPr>
            <a:spLocks noGrp="1"/>
          </p:cNvSpPr>
          <p:nvPr>
            <p:ph type="pic" sz="quarter" idx="13"/>
          </p:nvPr>
        </p:nvSpPr>
        <p:spPr>
          <a:xfrm>
            <a:off x="5334000" y="1524000"/>
            <a:ext cx="3505200" cy="2209800"/>
          </a:xfrm>
        </p:spPr>
        <p:txBody>
          <a:bodyPr/>
          <a:lstStyle/>
          <a:p>
            <a:endParaRPr lang="en-US" dirty="0"/>
          </a:p>
        </p:txBody>
      </p:sp>
      <p:sp>
        <p:nvSpPr>
          <p:cNvPr id="11" name="Picture Placeholder 9"/>
          <p:cNvSpPr>
            <a:spLocks noGrp="1"/>
          </p:cNvSpPr>
          <p:nvPr>
            <p:ph type="pic" sz="quarter" idx="14"/>
          </p:nvPr>
        </p:nvSpPr>
        <p:spPr>
          <a:xfrm>
            <a:off x="5334000" y="3962400"/>
            <a:ext cx="3505200" cy="2209800"/>
          </a:xfrm>
        </p:spPr>
        <p:txBody>
          <a:bodyPr/>
          <a:lstStyle/>
          <a:p>
            <a:endParaRPr lang="en-US"/>
          </a:p>
        </p:txBody>
      </p:sp>
    </p:spTree>
    <p:extLst>
      <p:ext uri="{BB962C8B-B14F-4D97-AF65-F5344CB8AC3E}">
        <p14:creationId xmlns:p14="http://schemas.microsoft.com/office/powerpoint/2010/main" val="8041548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pic>
        <p:nvPicPr>
          <p:cNvPr id="9" name="Picture 8" descr="presentation_header.gif"/>
          <p:cNvPicPr>
            <a:picLocks noChangeAspect="1"/>
          </p:cNvPicPr>
          <p:nvPr userDrawn="1"/>
        </p:nvPicPr>
        <p:blipFill>
          <a:blip r:embed="rId2"/>
          <a:stretch>
            <a:fillRect/>
          </a:stretch>
        </p:blipFill>
        <p:spPr>
          <a:xfrm>
            <a:off x="0" y="0"/>
            <a:ext cx="9144000" cy="1258540"/>
          </a:xfrm>
          <a:prstGeom prst="rect">
            <a:avLst/>
          </a:prstGeom>
        </p:spPr>
      </p:pic>
      <p:sp>
        <p:nvSpPr>
          <p:cNvPr id="2" name="Title 1"/>
          <p:cNvSpPr>
            <a:spLocks noGrp="1"/>
          </p:cNvSpPr>
          <p:nvPr>
            <p:ph type="title"/>
          </p:nvPr>
        </p:nvSpPr>
        <p:spPr/>
        <p:txBody>
          <a:bodyPr/>
          <a:lstStyle>
            <a:lvl1pPr algn="l">
              <a:defRPr sz="32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04800" y="1524000"/>
            <a:ext cx="4648200" cy="4525963"/>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9BF6BD8-9522-453F-9DDF-F61CE6D1215E}" type="slidenum">
              <a:rPr lang="en-US"/>
              <a:pPr>
                <a:defRPr/>
              </a:pPr>
              <a:t>‹#›</a:t>
            </a:fld>
            <a:endParaRPr lang="en-US" dirty="0"/>
          </a:p>
        </p:txBody>
      </p:sp>
      <p:sp>
        <p:nvSpPr>
          <p:cNvPr id="10" name="Picture Placeholder 9"/>
          <p:cNvSpPr>
            <a:spLocks noGrp="1"/>
          </p:cNvSpPr>
          <p:nvPr>
            <p:ph type="pic" sz="quarter" idx="13"/>
          </p:nvPr>
        </p:nvSpPr>
        <p:spPr>
          <a:xfrm>
            <a:off x="5334000" y="1524000"/>
            <a:ext cx="3505200" cy="2209800"/>
          </a:xfrm>
        </p:spPr>
        <p:txBody>
          <a:bodyPr/>
          <a:lstStyle/>
          <a:p>
            <a:endParaRPr lang="en-US" dirty="0"/>
          </a:p>
        </p:txBody>
      </p:sp>
      <p:sp>
        <p:nvSpPr>
          <p:cNvPr id="12" name="Content Placeholder 3"/>
          <p:cNvSpPr>
            <a:spLocks noGrp="1"/>
          </p:cNvSpPr>
          <p:nvPr>
            <p:ph sz="half" idx="2"/>
          </p:nvPr>
        </p:nvSpPr>
        <p:spPr>
          <a:xfrm>
            <a:off x="5334000" y="4038601"/>
            <a:ext cx="3505200" cy="1981200"/>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14934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title="Presentation header only."/>
          <p:cNvPicPr>
            <a:picLocks noChangeAspect="1"/>
          </p:cNvPicPr>
          <p:nvPr userDrawn="1"/>
        </p:nvPicPr>
        <p:blipFill>
          <a:blip r:embed="rId13"/>
          <a:stretch>
            <a:fillRect/>
          </a:stretch>
        </p:blipFill>
        <p:spPr>
          <a:xfrm>
            <a:off x="0" y="0"/>
            <a:ext cx="9144000" cy="1258540"/>
          </a:xfrm>
          <a:prstGeom prst="rect">
            <a:avLst/>
          </a:prstGeom>
        </p:spPr>
      </p:pic>
      <p:sp>
        <p:nvSpPr>
          <p:cNvPr id="1027" name="Rectangle 2"/>
          <p:cNvSpPr>
            <a:spLocks noGrp="1" noChangeArrowheads="1"/>
          </p:cNvSpPr>
          <p:nvPr>
            <p:ph type="title"/>
          </p:nvPr>
        </p:nvSpPr>
        <p:spPr bwMode="auto">
          <a:xfrm>
            <a:off x="304800" y="228600"/>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304800" y="1524000"/>
            <a:ext cx="8534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Rectangle 4"/>
          <p:cNvSpPr>
            <a:spLocks noGrp="1" noChangeArrowheads="1"/>
          </p:cNvSpPr>
          <p:nvPr>
            <p:ph type="dt" sz="half" idx="2"/>
          </p:nvPr>
        </p:nvSpPr>
        <p:spPr bwMode="auto">
          <a:xfrm>
            <a:off x="304800" y="6400800"/>
            <a:ext cx="2133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charset="-128"/>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394450"/>
            <a:ext cx="2895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charset="-128"/>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699956" y="6400800"/>
            <a:ext cx="2133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latin typeface="Arial" charset="0"/>
                <a:ea typeface="ＭＳ Ｐゴシック" pitchFamily="64" charset="-128"/>
                <a:cs typeface="+mn-cs"/>
              </a:defRPr>
            </a:lvl1pPr>
          </a:lstStyle>
          <a:p>
            <a:pPr>
              <a:defRPr/>
            </a:pPr>
            <a:fld id="{92F0DB0F-C051-4296-BDF7-2BDB3DD55FE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3" r:id="rId1"/>
    <p:sldLayoutId id="2147483713" r:id="rId2"/>
    <p:sldLayoutId id="2147483761" r:id="rId3"/>
    <p:sldLayoutId id="2147483715" r:id="rId4"/>
    <p:sldLayoutId id="2147483756" r:id="rId5"/>
    <p:sldLayoutId id="2147483760" r:id="rId6"/>
    <p:sldLayoutId id="2147483758" r:id="rId7"/>
    <p:sldLayoutId id="2147483757" r:id="rId8"/>
    <p:sldLayoutId id="2147483762" r:id="rId9"/>
    <p:sldLayoutId id="2147483759" r:id="rId10"/>
    <p:sldLayoutId id="2147483717"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hf hdr="0" ftr="0" dt="0"/>
  <p:txStyles>
    <p:titleStyle>
      <a:lvl1pPr algn="l" rtl="0" eaLnBrk="0" fontAlgn="base" hangingPunct="0">
        <a:spcBef>
          <a:spcPct val="0"/>
        </a:spcBef>
        <a:spcAft>
          <a:spcPct val="0"/>
        </a:spcAft>
        <a:tabLst/>
        <a:defRPr sz="3200" b="1">
          <a:solidFill>
            <a:schemeClr val="bg1"/>
          </a:solidFill>
          <a:effectLst>
            <a:outerShdw blurRad="38100" dist="38100" dir="2700000" algn="tl">
              <a:srgbClr val="000000">
                <a:alpha val="43137"/>
              </a:srgbClr>
            </a:outerShdw>
          </a:effectLst>
          <a:latin typeface="+mj-lt"/>
          <a:ea typeface="ＭＳ Ｐゴシック" pitchFamily="64" charset="-128"/>
          <a:cs typeface="FranklinGotMdITC"/>
        </a:defRPr>
      </a:lvl1pPr>
      <a:lvl2pPr algn="ctr" rtl="0" eaLnBrk="0" fontAlgn="base" hangingPunct="0">
        <a:spcBef>
          <a:spcPct val="0"/>
        </a:spcBef>
        <a:spcAft>
          <a:spcPct val="0"/>
        </a:spcAft>
        <a:defRPr sz="3600" b="1">
          <a:solidFill>
            <a:schemeClr val="bg1"/>
          </a:solidFill>
          <a:latin typeface="FranklinGotMdITC" pitchFamily="64" charset="0"/>
          <a:ea typeface="ＭＳ Ｐゴシック" pitchFamily="64" charset="-128"/>
          <a:cs typeface="FranklinGotMdITC" pitchFamily="64" charset="0"/>
        </a:defRPr>
      </a:lvl2pPr>
      <a:lvl3pPr algn="ctr" rtl="0" eaLnBrk="0" fontAlgn="base" hangingPunct="0">
        <a:spcBef>
          <a:spcPct val="0"/>
        </a:spcBef>
        <a:spcAft>
          <a:spcPct val="0"/>
        </a:spcAft>
        <a:defRPr sz="3600" b="1">
          <a:solidFill>
            <a:schemeClr val="bg1"/>
          </a:solidFill>
          <a:latin typeface="FranklinGotMdITC" pitchFamily="64" charset="0"/>
          <a:ea typeface="ＭＳ Ｐゴシック" pitchFamily="64" charset="-128"/>
          <a:cs typeface="FranklinGotMdITC" pitchFamily="64" charset="0"/>
        </a:defRPr>
      </a:lvl3pPr>
      <a:lvl4pPr algn="ctr" rtl="0" eaLnBrk="0" fontAlgn="base" hangingPunct="0">
        <a:spcBef>
          <a:spcPct val="0"/>
        </a:spcBef>
        <a:spcAft>
          <a:spcPct val="0"/>
        </a:spcAft>
        <a:defRPr sz="3600" b="1">
          <a:solidFill>
            <a:schemeClr val="bg1"/>
          </a:solidFill>
          <a:latin typeface="FranklinGotMdITC" pitchFamily="64" charset="0"/>
          <a:ea typeface="ＭＳ Ｐゴシック" pitchFamily="64" charset="-128"/>
          <a:cs typeface="FranklinGotMdITC" pitchFamily="64" charset="0"/>
        </a:defRPr>
      </a:lvl4pPr>
      <a:lvl5pPr algn="ctr" rtl="0" eaLnBrk="0" fontAlgn="base" hangingPunct="0">
        <a:spcBef>
          <a:spcPct val="0"/>
        </a:spcBef>
        <a:spcAft>
          <a:spcPct val="0"/>
        </a:spcAft>
        <a:defRPr sz="3600" b="1">
          <a:solidFill>
            <a:schemeClr val="bg1"/>
          </a:solidFill>
          <a:latin typeface="FranklinGotMdITC" pitchFamily="64" charset="0"/>
          <a:ea typeface="ＭＳ Ｐゴシック" pitchFamily="64" charset="-128"/>
          <a:cs typeface="FranklinGotMdITC" pitchFamily="64" charset="0"/>
        </a:defRPr>
      </a:lvl5pPr>
      <a:lvl6pPr marL="457200" algn="ctr" rtl="0" fontAlgn="base">
        <a:spcBef>
          <a:spcPct val="0"/>
        </a:spcBef>
        <a:spcAft>
          <a:spcPct val="0"/>
        </a:spcAft>
        <a:defRPr sz="4400">
          <a:solidFill>
            <a:schemeClr val="tx2"/>
          </a:solidFill>
          <a:latin typeface="Arial" pitchFamily="64" charset="0"/>
        </a:defRPr>
      </a:lvl6pPr>
      <a:lvl7pPr marL="914400" algn="ctr" rtl="0" fontAlgn="base">
        <a:spcBef>
          <a:spcPct val="0"/>
        </a:spcBef>
        <a:spcAft>
          <a:spcPct val="0"/>
        </a:spcAft>
        <a:defRPr sz="4400">
          <a:solidFill>
            <a:schemeClr val="tx2"/>
          </a:solidFill>
          <a:latin typeface="Arial" pitchFamily="64" charset="0"/>
        </a:defRPr>
      </a:lvl7pPr>
      <a:lvl8pPr marL="1371600" algn="ctr" rtl="0" fontAlgn="base">
        <a:spcBef>
          <a:spcPct val="0"/>
        </a:spcBef>
        <a:spcAft>
          <a:spcPct val="0"/>
        </a:spcAft>
        <a:defRPr sz="4400">
          <a:solidFill>
            <a:schemeClr val="tx2"/>
          </a:solidFill>
          <a:latin typeface="Arial" pitchFamily="64" charset="0"/>
        </a:defRPr>
      </a:lvl8pPr>
      <a:lvl9pPr marL="1828800" algn="ctr" rtl="0" fontAlgn="base">
        <a:spcBef>
          <a:spcPct val="0"/>
        </a:spcBef>
        <a:spcAft>
          <a:spcPct val="0"/>
        </a:spcAft>
        <a:defRPr sz="4400">
          <a:solidFill>
            <a:schemeClr val="tx2"/>
          </a:solidFill>
          <a:latin typeface="Arial" pitchFamily="64" charset="0"/>
        </a:defRPr>
      </a:lvl9pPr>
    </p:titleStyle>
    <p:bodyStyle>
      <a:lvl1pPr marL="256032" indent="-256032" algn="l" rtl="0" eaLnBrk="0" fontAlgn="base" hangingPunct="0">
        <a:spcBef>
          <a:spcPts val="0"/>
        </a:spcBef>
        <a:spcAft>
          <a:spcPts val="600"/>
        </a:spcAft>
        <a:buFont typeface="Arial"/>
        <a:buChar char="•"/>
        <a:defRPr sz="2400">
          <a:solidFill>
            <a:schemeClr val="tx1"/>
          </a:solidFill>
          <a:latin typeface="+mn-lt"/>
          <a:ea typeface="ＭＳ Ｐゴシック" pitchFamily="64" charset="-128"/>
          <a:cs typeface="ＭＳ Ｐゴシック" pitchFamily="64" charset="-128"/>
        </a:defRPr>
      </a:lvl1pPr>
      <a:lvl2pPr marL="742950" indent="-285750" algn="l" rtl="0" eaLnBrk="0" fontAlgn="base" hangingPunct="0">
        <a:spcBef>
          <a:spcPts val="0"/>
        </a:spcBef>
        <a:spcAft>
          <a:spcPts val="600"/>
        </a:spcAft>
        <a:buFont typeface="Courier New"/>
        <a:buChar char="o"/>
        <a:defRPr sz="2400">
          <a:solidFill>
            <a:schemeClr val="tx1"/>
          </a:solidFill>
          <a:latin typeface="+mn-lt"/>
          <a:ea typeface="ＭＳ Ｐゴシック" pitchFamily="64" charset="-128"/>
          <a:cs typeface="ＭＳ Ｐゴシック"/>
        </a:defRPr>
      </a:lvl2pPr>
      <a:lvl3pPr marL="1143000" indent="-228600" algn="l" rtl="0" eaLnBrk="0" fontAlgn="base" hangingPunct="0">
        <a:spcBef>
          <a:spcPts val="0"/>
        </a:spcBef>
        <a:spcAft>
          <a:spcPts val="600"/>
        </a:spcAft>
        <a:buChar char="•"/>
        <a:defRPr sz="2400">
          <a:solidFill>
            <a:schemeClr val="tx1"/>
          </a:solidFill>
          <a:latin typeface="+mn-lt"/>
          <a:ea typeface="ＭＳ Ｐゴシック" pitchFamily="64" charset="-128"/>
          <a:cs typeface="ＭＳ Ｐゴシック"/>
        </a:defRPr>
      </a:lvl3pPr>
      <a:lvl4pPr marL="1600200" indent="-228600" algn="l" rtl="0" eaLnBrk="0" fontAlgn="base" hangingPunct="0">
        <a:spcBef>
          <a:spcPts val="0"/>
        </a:spcBef>
        <a:spcAft>
          <a:spcPts val="600"/>
        </a:spcAft>
        <a:buFont typeface="Courier New"/>
        <a:buChar char="o"/>
        <a:defRPr sz="2400">
          <a:solidFill>
            <a:schemeClr val="tx1"/>
          </a:solidFill>
          <a:latin typeface="+mn-lt"/>
          <a:ea typeface="ＭＳ Ｐゴシック" pitchFamily="64" charset="-128"/>
          <a:cs typeface="ＭＳ Ｐゴシック"/>
        </a:defRPr>
      </a:lvl4pPr>
      <a:lvl5pPr marL="2057400" indent="-228600" algn="l" rtl="0" eaLnBrk="0" fontAlgn="base" hangingPunct="0">
        <a:spcBef>
          <a:spcPts val="0"/>
        </a:spcBef>
        <a:spcAft>
          <a:spcPts val="600"/>
        </a:spcAft>
        <a:buChar char="»"/>
        <a:defRPr sz="2400">
          <a:solidFill>
            <a:schemeClr val="tx1"/>
          </a:solidFill>
          <a:latin typeface="+mn-lt"/>
          <a:ea typeface="ＭＳ Ｐゴシック" pitchFamily="64"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pitchFamily="64"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4"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4"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31.jpg"/></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transportationops.org"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38.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Stephen.Clinger@dot.gov"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mailto:gmurthy@aashto.org"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0.xml"/><Relationship Id="rId1" Type="http://schemas.openxmlformats.org/officeDocument/2006/relationships/slideLayout" Target="../slideLayouts/slideLayout8.xml"/><Relationship Id="rId5" Type="http://schemas.openxmlformats.org/officeDocument/2006/relationships/image" Target="../media/image43.jpg"/><Relationship Id="rId4" Type="http://schemas.openxmlformats.org/officeDocument/2006/relationships/image" Target="../media/image42.jpg"/></Relationships>
</file>

<file path=ppt/slides/_rels/slide41.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720975"/>
            <a:ext cx="7772400" cy="1470025"/>
          </a:xfrm>
        </p:spPr>
        <p:txBody>
          <a:bodyPr/>
          <a:lstStyle/>
          <a:p>
            <a:r>
              <a:rPr lang="en-US" dirty="0"/>
              <a:t>Operations in the 21st Century DOT</a:t>
            </a:r>
            <a:br>
              <a:rPr lang="en-US" dirty="0"/>
            </a:br>
            <a:r>
              <a:rPr lang="en-US" b="0" dirty="0"/>
              <a:t>Meeting Customers Needs </a:t>
            </a:r>
            <a:br>
              <a:rPr lang="en-US" b="0" dirty="0"/>
            </a:br>
            <a:r>
              <a:rPr lang="en-US" b="0" dirty="0"/>
              <a:t>and </a:t>
            </a:r>
            <a:r>
              <a:rPr lang="en-US" b="0" dirty="0" smtClean="0"/>
              <a:t>Expectations</a:t>
            </a:r>
            <a:endParaRPr lang="en-US" b="0" dirty="0"/>
          </a:p>
        </p:txBody>
      </p:sp>
      <p:sp>
        <p:nvSpPr>
          <p:cNvPr id="4" name="Slide Number Placeholder 3"/>
          <p:cNvSpPr>
            <a:spLocks noGrp="1"/>
          </p:cNvSpPr>
          <p:nvPr>
            <p:ph type="sldNum" sz="quarter" idx="4294967295"/>
          </p:nvPr>
        </p:nvSpPr>
        <p:spPr>
          <a:xfrm>
            <a:off x="7010400" y="6400800"/>
            <a:ext cx="2133600" cy="384175"/>
          </a:xfrm>
        </p:spPr>
        <p:txBody>
          <a:bodyPr/>
          <a:lstStyle/>
          <a:p>
            <a:pPr>
              <a:defRPr/>
            </a:pPr>
            <a:fld id="{885B9C7F-5F8E-40BD-A660-D104CC0AAAFA}" type="slidenum">
              <a:rPr lang="en-US" smtClean="0"/>
              <a:pPr>
                <a:defRPr/>
              </a:pPr>
              <a:t>1</a:t>
            </a:fld>
            <a:endParaRPr lang="en-US" dirty="0"/>
          </a:p>
        </p:txBody>
      </p:sp>
      <p:pic>
        <p:nvPicPr>
          <p:cNvPr id="12" name="Picture 11" title="SHRP2 Solutions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171" y="1371600"/>
            <a:ext cx="4677229" cy="1044129"/>
          </a:xfrm>
          <a:prstGeom prst="rect">
            <a:avLst/>
          </a:prstGeom>
        </p:spPr>
      </p:pic>
      <p:grpSp>
        <p:nvGrpSpPr>
          <p:cNvPr id="13" name="Group 12"/>
          <p:cNvGrpSpPr/>
          <p:nvPr/>
        </p:nvGrpSpPr>
        <p:grpSpPr>
          <a:xfrm>
            <a:off x="838200" y="5771123"/>
            <a:ext cx="7467600" cy="858277"/>
            <a:chOff x="838200" y="5638800"/>
            <a:chExt cx="7467600" cy="858277"/>
          </a:xfrm>
        </p:grpSpPr>
        <p:pic>
          <p:nvPicPr>
            <p:cNvPr id="14" name="Picture 13" title="Federal Highway Administration logo."/>
            <p:cNvPicPr>
              <a:picLocks noChangeAspect="1"/>
            </p:cNvPicPr>
            <p:nvPr/>
          </p:nvPicPr>
          <p:blipFill>
            <a:blip r:embed="rId4"/>
            <a:stretch>
              <a:fillRect/>
            </a:stretch>
          </p:blipFill>
          <p:spPr>
            <a:xfrm>
              <a:off x="838200" y="5705888"/>
              <a:ext cx="1767541" cy="720971"/>
            </a:xfrm>
            <a:prstGeom prst="rect">
              <a:avLst/>
            </a:prstGeom>
          </p:spPr>
        </p:pic>
        <p:pic>
          <p:nvPicPr>
            <p:cNvPr id="15" name="Picture 14" title="American Association of State Highway and Transportation Officials logo."/>
            <p:cNvPicPr>
              <a:picLocks noChangeAspect="1"/>
            </p:cNvPicPr>
            <p:nvPr/>
          </p:nvPicPr>
          <p:blipFill>
            <a:blip r:embed="rId5"/>
            <a:stretch>
              <a:fillRect/>
            </a:stretch>
          </p:blipFill>
          <p:spPr>
            <a:xfrm>
              <a:off x="3773207" y="5638800"/>
              <a:ext cx="1665568" cy="858277"/>
            </a:xfrm>
            <a:prstGeom prst="rect">
              <a:avLst/>
            </a:prstGeom>
          </p:spPr>
        </p:pic>
        <p:pic>
          <p:nvPicPr>
            <p:cNvPr id="16" name="Picture 15" title="Transportation Research Board logo."/>
            <p:cNvPicPr>
              <a:picLocks noChangeAspect="1"/>
            </p:cNvPicPr>
            <p:nvPr/>
          </p:nvPicPr>
          <p:blipFill>
            <a:blip r:embed="rId6"/>
            <a:stretch>
              <a:fillRect/>
            </a:stretch>
          </p:blipFill>
          <p:spPr>
            <a:xfrm>
              <a:off x="6606241" y="5944721"/>
              <a:ext cx="1699559" cy="441885"/>
            </a:xfrm>
            <a:prstGeom prst="rect">
              <a:avLst/>
            </a:prstGeom>
          </p:spPr>
        </p:pic>
      </p:grpSp>
      <p:pic>
        <p:nvPicPr>
          <p:cNvPr id="2" name="Picture 1" title="Various images of highway and transportation project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1000521"/>
          </a:xfrm>
          <a:prstGeom prst="rect">
            <a:avLst/>
          </a:prstGeom>
        </p:spPr>
      </p:pic>
    </p:spTree>
    <p:extLst>
      <p:ext uri="{BB962C8B-B14F-4D97-AF65-F5344CB8AC3E}">
        <p14:creationId xmlns:p14="http://schemas.microsoft.com/office/powerpoint/2010/main" val="11939415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Operations Can Help Address </a:t>
            </a:r>
            <a:r>
              <a:rPr lang="en-US" dirty="0" smtClean="0"/>
              <a:t/>
            </a:r>
            <a:br>
              <a:rPr lang="en-US" dirty="0" smtClean="0"/>
            </a:br>
            <a:r>
              <a:rPr lang="en-US" dirty="0" smtClean="0"/>
              <a:t>These </a:t>
            </a:r>
            <a:r>
              <a:rPr lang="en-US" dirty="0"/>
              <a:t>Challenges</a:t>
            </a:r>
          </a:p>
        </p:txBody>
      </p:sp>
      <p:sp>
        <p:nvSpPr>
          <p:cNvPr id="6" name="Content Placeholder 5"/>
          <p:cNvSpPr>
            <a:spLocks noGrp="1"/>
          </p:cNvSpPr>
          <p:nvPr>
            <p:ph sz="half" idx="1"/>
          </p:nvPr>
        </p:nvSpPr>
        <p:spPr>
          <a:xfrm>
            <a:off x="304800" y="1524000"/>
            <a:ext cx="4876800" cy="4525963"/>
          </a:xfrm>
        </p:spPr>
        <p:txBody>
          <a:bodyPr/>
          <a:lstStyle/>
          <a:p>
            <a:pPr marL="0" indent="0">
              <a:buNone/>
            </a:pPr>
            <a:r>
              <a:rPr lang="en-US" sz="2200" b="1" dirty="0"/>
              <a:t>Leverage Technology</a:t>
            </a:r>
          </a:p>
          <a:p>
            <a:r>
              <a:rPr lang="en-US" sz="2200" dirty="0"/>
              <a:t>Preserve and maximize existing capacity</a:t>
            </a:r>
          </a:p>
          <a:p>
            <a:r>
              <a:rPr lang="en-US" sz="2200" dirty="0"/>
              <a:t>Enhance safety</a:t>
            </a:r>
          </a:p>
          <a:p>
            <a:r>
              <a:rPr lang="en-US" sz="2200" dirty="0"/>
              <a:t>Promote mobility and customer outreach</a:t>
            </a:r>
          </a:p>
          <a:p>
            <a:r>
              <a:rPr lang="en-US" sz="2200" dirty="0"/>
              <a:t>Improve reliability for commuters and freight</a:t>
            </a:r>
          </a:p>
          <a:p>
            <a:r>
              <a:rPr lang="en-US" sz="2200" dirty="0"/>
              <a:t>Manage bottlenecks</a:t>
            </a:r>
          </a:p>
          <a:p>
            <a:r>
              <a:rPr lang="en-US" sz="2200" dirty="0"/>
              <a:t>Monitor performance</a:t>
            </a:r>
          </a:p>
          <a:p>
            <a:r>
              <a:rPr lang="en-US" sz="2200" dirty="0"/>
              <a:t>Implement quickly at relatively low </a:t>
            </a:r>
            <a:r>
              <a:rPr lang="en-US" sz="2200" dirty="0" smtClean="0"/>
              <a:t>cost</a:t>
            </a:r>
            <a:endParaRPr lang="en-US" sz="2200" dirty="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10</a:t>
            </a:fld>
            <a:endParaRPr lang="en-US" dirty="0"/>
          </a:p>
        </p:txBody>
      </p:sp>
      <p:pic>
        <p:nvPicPr>
          <p:cNvPr id="9" name="Picture Placeholder 8" title="Highway showing signage for dynamic speed limits and queue warning. "/>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192" b="1192"/>
          <a:stretch>
            <a:fillRect/>
          </a:stretch>
        </p:blipFill>
        <p:spPr/>
      </p:pic>
      <p:pic>
        <p:nvPicPr>
          <p:cNvPr id="10" name="Picture Placeholder 9" title="Highway showing dynamic signage for toll fees."/>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13419" b="13419"/>
          <a:stretch>
            <a:fillRect/>
          </a:stretch>
        </p:blipFill>
        <p:spPr/>
      </p:pic>
    </p:spTree>
    <p:extLst>
      <p:ext uri="{BB962C8B-B14F-4D97-AF65-F5344CB8AC3E}">
        <p14:creationId xmlns:p14="http://schemas.microsoft.com/office/powerpoint/2010/main" val="19322246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Traditional </a:t>
            </a:r>
            <a:r>
              <a:rPr lang="en-US" dirty="0"/>
              <a:t>Approach to Managing </a:t>
            </a:r>
            <a:r>
              <a:rPr lang="en-US" dirty="0" smtClean="0"/>
              <a:t>Transportation</a:t>
            </a:r>
            <a:endParaRPr lang="en-US" dirty="0"/>
          </a:p>
        </p:txBody>
      </p:sp>
      <p:sp>
        <p:nvSpPr>
          <p:cNvPr id="6" name="Content Placeholder 5"/>
          <p:cNvSpPr>
            <a:spLocks noGrp="1"/>
          </p:cNvSpPr>
          <p:nvPr>
            <p:ph sz="half" idx="1"/>
          </p:nvPr>
        </p:nvSpPr>
        <p:spPr/>
        <p:txBody>
          <a:bodyPr/>
          <a:lstStyle/>
          <a:p>
            <a:r>
              <a:rPr lang="en-US" dirty="0"/>
              <a:t>Predict future (long-range) traffic volumes</a:t>
            </a:r>
          </a:p>
          <a:p>
            <a:r>
              <a:rPr lang="en-US" dirty="0"/>
              <a:t>Fund major capital </a:t>
            </a:r>
            <a:r>
              <a:rPr lang="en-US" dirty="0" smtClean="0"/>
              <a:t>projects </a:t>
            </a:r>
            <a:r>
              <a:rPr lang="en-US" dirty="0"/>
              <a:t>to provide additional capacity</a:t>
            </a:r>
          </a:p>
          <a:p>
            <a:pPr marL="0" indent="0">
              <a:buNone/>
            </a:pPr>
            <a:endParaRPr lang="en-US" dirty="0" smtClean="0"/>
          </a:p>
          <a:p>
            <a:pPr marL="0" indent="0">
              <a:buNone/>
            </a:pPr>
            <a:r>
              <a:rPr lang="en-US" b="1" dirty="0" smtClean="0"/>
              <a:t>This </a:t>
            </a:r>
            <a:r>
              <a:rPr lang="en-US" b="1" dirty="0"/>
              <a:t>only addresses 40% of the congestion problem.</a:t>
            </a:r>
          </a:p>
          <a:p>
            <a:r>
              <a:rPr lang="en-US" dirty="0"/>
              <a:t>Also becoming more and more difficult to provide new </a:t>
            </a:r>
            <a:r>
              <a:rPr lang="en-US" dirty="0" smtClean="0"/>
              <a:t>capacity</a:t>
            </a:r>
            <a:endParaRPr lang="en-US" dirty="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11</a:t>
            </a:fld>
            <a:endParaRPr lang="en-US" dirty="0"/>
          </a:p>
        </p:txBody>
      </p:sp>
      <p:pic>
        <p:nvPicPr>
          <p:cNvPr id="8" name="Picture Placeholder 7" title="Pie chart showing causes of congestion (Source: FHWA, 2005). Bottlenecks at 40%; special events at 5%; poor signal timing at 5%; work zones at 10%; bad weather at 15%; and traffic incidents at 25%."/>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545" r="-545" b="-26534"/>
          <a:stretch/>
        </p:blipFill>
        <p:spPr>
          <a:xfrm>
            <a:off x="5334000" y="1524000"/>
            <a:ext cx="3505200" cy="4495800"/>
          </a:xfrm>
        </p:spPr>
      </p:pic>
      <p:sp>
        <p:nvSpPr>
          <p:cNvPr id="9" name="TextBox 8"/>
          <p:cNvSpPr txBox="1"/>
          <p:nvPr/>
        </p:nvSpPr>
        <p:spPr>
          <a:xfrm>
            <a:off x="5257800" y="5181600"/>
            <a:ext cx="3581400" cy="707886"/>
          </a:xfrm>
          <a:prstGeom prst="rect">
            <a:avLst/>
          </a:prstGeom>
          <a:noFill/>
        </p:spPr>
        <p:txBody>
          <a:bodyPr wrap="square" rtlCol="0">
            <a:spAutoFit/>
          </a:bodyPr>
          <a:lstStyle/>
          <a:p>
            <a:r>
              <a:rPr lang="en-US" sz="2000" dirty="0">
                <a:latin typeface="HelveticaNeueLT Std Blk"/>
              </a:rPr>
              <a:t>Causes of Congestion</a:t>
            </a:r>
          </a:p>
          <a:p>
            <a:r>
              <a:rPr lang="en-US" sz="2000" dirty="0">
                <a:latin typeface="HelveticaNeueLT Std Blk"/>
              </a:rPr>
              <a:t>(Source: FHWA, 2005) </a:t>
            </a:r>
          </a:p>
        </p:txBody>
      </p:sp>
    </p:spTree>
    <p:extLst>
      <p:ext uri="{BB962C8B-B14F-4D97-AF65-F5344CB8AC3E}">
        <p14:creationId xmlns:p14="http://schemas.microsoft.com/office/powerpoint/2010/main" val="15516073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Benefits from Operations</a:t>
            </a:r>
          </a:p>
        </p:txBody>
      </p:sp>
      <p:sp>
        <p:nvSpPr>
          <p:cNvPr id="4" name="Slide Number Placeholder 3"/>
          <p:cNvSpPr>
            <a:spLocks noGrp="1"/>
          </p:cNvSpPr>
          <p:nvPr>
            <p:ph type="sldNum" sz="quarter" idx="12"/>
          </p:nvPr>
        </p:nvSpPr>
        <p:spPr/>
        <p:txBody>
          <a:bodyPr/>
          <a:lstStyle/>
          <a:p>
            <a:pPr>
              <a:defRPr/>
            </a:pPr>
            <a:fld id="{99BF6BD8-9522-453F-9DDF-F61CE6D1215E}" type="slidenum">
              <a:rPr lang="en-US" smtClean="0"/>
              <a:pPr>
                <a:defRPr/>
              </a:pPr>
              <a:t>12</a:t>
            </a:fld>
            <a:endParaRPr lang="en-US" dirty="0"/>
          </a:p>
        </p:txBody>
      </p:sp>
      <p:pic>
        <p:nvPicPr>
          <p:cNvPr id="9" name="Picture Placeholder 8" descr="The following transportation goals of Mobility, Reliability, Safety, and the Environment are rows in a table showing binary values for the following columns: Incident Management, Weather Management, Traffic Signal Coordination, Traveler Information, ATM - Variable Speeds, ATM - Hard Shoulder, Managed Lanes, and Integrated Corridor." title="Many regional transportation goals include statements addressing mobility, reliability, safety, and the environment."/>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942" b="2942"/>
          <a:stretch>
            <a:fillRect/>
          </a:stretch>
        </p:blipFill>
        <p:spPr/>
      </p:pic>
      <p:sp>
        <p:nvSpPr>
          <p:cNvPr id="10" name="TextBox 9"/>
          <p:cNvSpPr txBox="1"/>
          <p:nvPr/>
        </p:nvSpPr>
        <p:spPr>
          <a:xfrm>
            <a:off x="304800" y="6229290"/>
            <a:ext cx="8534400" cy="400110"/>
          </a:xfrm>
          <a:prstGeom prst="rect">
            <a:avLst/>
          </a:prstGeom>
          <a:noFill/>
        </p:spPr>
        <p:txBody>
          <a:bodyPr wrap="square" rtlCol="0">
            <a:spAutoFit/>
          </a:bodyPr>
          <a:lstStyle/>
          <a:p>
            <a:pPr algn="ctr"/>
            <a:r>
              <a:rPr lang="en-US" sz="2000" dirty="0"/>
              <a:t>Some Specific Operations Examples</a:t>
            </a:r>
          </a:p>
        </p:txBody>
      </p:sp>
    </p:spTree>
    <p:extLst>
      <p:ext uri="{BB962C8B-B14F-4D97-AF65-F5344CB8AC3E}">
        <p14:creationId xmlns:p14="http://schemas.microsoft.com/office/powerpoint/2010/main" val="15187586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Zone </a:t>
            </a:r>
            <a:r>
              <a:rPr lang="en-US" dirty="0" smtClean="0"/>
              <a:t>Management</a:t>
            </a:r>
            <a:endParaRPr lang="en-US" dirty="0"/>
          </a:p>
        </p:txBody>
      </p:sp>
      <p:sp>
        <p:nvSpPr>
          <p:cNvPr id="3" name="Content Placeholder 2"/>
          <p:cNvSpPr>
            <a:spLocks noGrp="1"/>
          </p:cNvSpPr>
          <p:nvPr>
            <p:ph sz="half" idx="1"/>
          </p:nvPr>
        </p:nvSpPr>
        <p:spPr/>
        <p:txBody>
          <a:bodyPr/>
          <a:lstStyle/>
          <a:p>
            <a:pPr marL="0" indent="0">
              <a:buNone/>
            </a:pPr>
            <a:r>
              <a:rPr lang="en-US" sz="2000" b="1" dirty="0"/>
              <a:t>Several strategies and technologies are available.</a:t>
            </a:r>
          </a:p>
          <a:p>
            <a:r>
              <a:rPr lang="en-US" sz="2000" dirty="0"/>
              <a:t>Traveler information &amp; portable DMS (delays, alternate routes)</a:t>
            </a:r>
          </a:p>
          <a:p>
            <a:r>
              <a:rPr lang="en-US" sz="2000" dirty="0"/>
              <a:t>Variable speed limits</a:t>
            </a:r>
          </a:p>
          <a:p>
            <a:r>
              <a:rPr lang="en-US" sz="2000" dirty="0"/>
              <a:t>Automated speed detectors, warning signs &amp; enforcement</a:t>
            </a:r>
          </a:p>
          <a:p>
            <a:r>
              <a:rPr lang="en-US" sz="2000" dirty="0"/>
              <a:t>Dynamic lane merge systems</a:t>
            </a:r>
          </a:p>
          <a:p>
            <a:r>
              <a:rPr lang="en-US" sz="2000" dirty="0"/>
              <a:t>Maintenance decision support</a:t>
            </a:r>
          </a:p>
          <a:p>
            <a:pPr marL="0" indent="0">
              <a:buNone/>
            </a:pPr>
            <a:r>
              <a:rPr lang="en-US" sz="2000" b="1" dirty="0"/>
              <a:t>Demonstrated benefits include:</a:t>
            </a:r>
          </a:p>
          <a:p>
            <a:r>
              <a:rPr lang="en-US" sz="2000" dirty="0"/>
              <a:t>Reduced crashes</a:t>
            </a:r>
          </a:p>
          <a:p>
            <a:r>
              <a:rPr lang="en-US" sz="2000" dirty="0"/>
              <a:t>Reduced work zone traffic</a:t>
            </a:r>
          </a:p>
          <a:p>
            <a:r>
              <a:rPr lang="en-US" sz="2000" dirty="0"/>
              <a:t>Reduced </a:t>
            </a:r>
            <a:r>
              <a:rPr lang="en-US" sz="2000" dirty="0" smtClean="0"/>
              <a:t>delays</a:t>
            </a:r>
            <a:endParaRPr lang="en-US" sz="2000" dirty="0"/>
          </a:p>
        </p:txBody>
      </p:sp>
      <p:pic>
        <p:nvPicPr>
          <p:cNvPr id="7" name="Picture Placeholder 6" title="Roadway with restricted lane for construction."/>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969" b="4969"/>
          <a:stretch>
            <a:fillRect/>
          </a:stretch>
        </p:blipFill>
        <p:spPr/>
      </p:pic>
      <p:pic>
        <p:nvPicPr>
          <p:cNvPr id="8" name="Picture Placeholder 7" title="Roadway with restricted lane and signage for Road Work Ahead."/>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747" b="747"/>
          <a:stretch>
            <a:fillRect/>
          </a:stretch>
        </p:blipFill>
        <p:spPr/>
      </p:pic>
    </p:spTree>
    <p:extLst>
      <p:ext uri="{BB962C8B-B14F-4D97-AF65-F5344CB8AC3E}">
        <p14:creationId xmlns:p14="http://schemas.microsoft.com/office/powerpoint/2010/main" val="15208459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Traffic Incident Management </a:t>
            </a:r>
            <a:r>
              <a:rPr lang="en-US" dirty="0" smtClean="0"/>
              <a:t/>
            </a:r>
            <a:br>
              <a:rPr lang="en-US" dirty="0" smtClean="0"/>
            </a:br>
            <a:r>
              <a:rPr lang="en-US" b="0" dirty="0" smtClean="0"/>
              <a:t>(</a:t>
            </a:r>
            <a:r>
              <a:rPr lang="en-US" b="0" dirty="0"/>
              <a:t>TIM</a:t>
            </a:r>
            <a:r>
              <a:rPr lang="en-US" b="0" dirty="0" smtClean="0"/>
              <a:t>)</a:t>
            </a:r>
            <a:endParaRPr lang="en-US" b="0" dirty="0"/>
          </a:p>
        </p:txBody>
      </p:sp>
      <p:sp>
        <p:nvSpPr>
          <p:cNvPr id="3" name="Content Placeholder 2"/>
          <p:cNvSpPr>
            <a:spLocks noGrp="1"/>
          </p:cNvSpPr>
          <p:nvPr>
            <p:ph sz="half" idx="1"/>
          </p:nvPr>
        </p:nvSpPr>
        <p:spPr>
          <a:xfrm>
            <a:off x="304800" y="1524000"/>
            <a:ext cx="5410200" cy="4525963"/>
          </a:xfrm>
        </p:spPr>
        <p:txBody>
          <a:bodyPr/>
          <a:lstStyle/>
          <a:p>
            <a:r>
              <a:rPr lang="en-US" dirty="0"/>
              <a:t>Planned and coordinated process to detect, respond and clear incidents and crashes quickly and safely</a:t>
            </a:r>
          </a:p>
          <a:p>
            <a:r>
              <a:rPr lang="en-US" dirty="0"/>
              <a:t>Multi-disciplinary activity involving DOTs &amp; emergency service providers</a:t>
            </a:r>
          </a:p>
          <a:p>
            <a:r>
              <a:rPr lang="en-US" dirty="0"/>
              <a:t>TIM reduces the duration of traffic incidents (30</a:t>
            </a:r>
            <a:r>
              <a:rPr lang="en-US" dirty="0" smtClean="0"/>
              <a:t>%-</a:t>
            </a:r>
            <a:r>
              <a:rPr lang="en-US" dirty="0"/>
              <a:t>50%)</a:t>
            </a:r>
          </a:p>
          <a:p>
            <a:pPr lvl="1"/>
            <a:r>
              <a:rPr lang="en-US" dirty="0"/>
              <a:t>Reduces congestion</a:t>
            </a:r>
          </a:p>
          <a:p>
            <a:pPr lvl="1"/>
            <a:r>
              <a:rPr lang="en-US" dirty="0"/>
              <a:t>Improves reliability</a:t>
            </a:r>
          </a:p>
          <a:p>
            <a:pPr lvl="1"/>
            <a:r>
              <a:rPr lang="en-US" dirty="0"/>
              <a:t>Improves safety - reduces secondary </a:t>
            </a:r>
            <a:r>
              <a:rPr lang="en-US" dirty="0" smtClean="0"/>
              <a:t>crashes</a:t>
            </a:r>
            <a:endParaRPr lang="en-US" dirty="0"/>
          </a:p>
        </p:txBody>
      </p:sp>
      <p:pic>
        <p:nvPicPr>
          <p:cNvPr id="5" name="Picture Placeholder 4" title="Roadway with restricted lane indicated by traffic cones and signaling truck."/>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4623" t="-8" r="21817" b="8"/>
          <a:stretch/>
        </p:blipFill>
        <p:spPr>
          <a:xfrm>
            <a:off x="5943600" y="1524000"/>
            <a:ext cx="2895600" cy="4495800"/>
          </a:xfrm>
        </p:spPr>
      </p:pic>
    </p:spTree>
    <p:extLst>
      <p:ext uri="{BB962C8B-B14F-4D97-AF65-F5344CB8AC3E}">
        <p14:creationId xmlns:p14="http://schemas.microsoft.com/office/powerpoint/2010/main" val="12853352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Safety </a:t>
            </a:r>
            <a:r>
              <a:rPr lang="en-US" dirty="0"/>
              <a:t>Service Patrols and </a:t>
            </a:r>
            <a:br>
              <a:rPr lang="en-US" dirty="0"/>
            </a:br>
            <a:r>
              <a:rPr lang="en-US" dirty="0"/>
              <a:t>Incident Response </a:t>
            </a:r>
            <a:r>
              <a:rPr lang="en-US" dirty="0" smtClean="0"/>
              <a:t>Truck</a:t>
            </a:r>
            <a:endParaRPr lang="en-US" dirty="0"/>
          </a:p>
        </p:txBody>
      </p:sp>
      <p:sp>
        <p:nvSpPr>
          <p:cNvPr id="7" name="Content Placeholder 6"/>
          <p:cNvSpPr>
            <a:spLocks noGrp="1"/>
          </p:cNvSpPr>
          <p:nvPr>
            <p:ph sz="half" idx="1"/>
          </p:nvPr>
        </p:nvSpPr>
        <p:spPr>
          <a:xfrm>
            <a:off x="304800" y="1524000"/>
            <a:ext cx="4724400" cy="4648200"/>
          </a:xfrm>
        </p:spPr>
        <p:txBody>
          <a:bodyPr/>
          <a:lstStyle/>
          <a:p>
            <a:pPr marL="0" indent="0">
              <a:buNone/>
            </a:pPr>
            <a:r>
              <a:rPr lang="en-US" sz="2000" b="1" dirty="0"/>
              <a:t>Part of TIM Program</a:t>
            </a:r>
          </a:p>
          <a:p>
            <a:r>
              <a:rPr lang="en-US" sz="2000" dirty="0"/>
              <a:t>Provides specially equipped response trucks and trained operators</a:t>
            </a:r>
          </a:p>
          <a:p>
            <a:r>
              <a:rPr lang="en-US" sz="2000" dirty="0"/>
              <a:t>Assists stranded motorists and clearing debris</a:t>
            </a:r>
          </a:p>
          <a:p>
            <a:r>
              <a:rPr lang="en-US" sz="2000" dirty="0"/>
              <a:t>Provides traffic control during traffic </a:t>
            </a:r>
            <a:r>
              <a:rPr lang="en-US" sz="2000" dirty="0" smtClean="0"/>
              <a:t>incidents</a:t>
            </a:r>
            <a:endParaRPr lang="en-US" sz="2000" dirty="0"/>
          </a:p>
          <a:p>
            <a:pPr marL="0" indent="0">
              <a:buNone/>
            </a:pPr>
            <a:r>
              <a:rPr lang="en-US" sz="2000" b="1" dirty="0" smtClean="0"/>
              <a:t/>
            </a:r>
            <a:br>
              <a:rPr lang="en-US" sz="2000" b="1" dirty="0" smtClean="0"/>
            </a:br>
            <a:r>
              <a:rPr lang="en-US" sz="2000" b="1" dirty="0" smtClean="0"/>
              <a:t>Example </a:t>
            </a:r>
            <a:r>
              <a:rPr lang="en-US" sz="2000" b="1" dirty="0"/>
              <a:t>Benefits</a:t>
            </a:r>
          </a:p>
          <a:p>
            <a:r>
              <a:rPr lang="en-US" sz="2000" dirty="0"/>
              <a:t>Cleared 80% of incidents within 10 </a:t>
            </a:r>
            <a:r>
              <a:rPr lang="en-US" sz="2000" dirty="0" smtClean="0"/>
              <a:t>minutes</a:t>
            </a:r>
            <a:endParaRPr lang="en-US" sz="2000" dirty="0"/>
          </a:p>
          <a:p>
            <a:r>
              <a:rPr lang="en-US" sz="2000" dirty="0"/>
              <a:t>Average </a:t>
            </a:r>
            <a:r>
              <a:rPr lang="en-US" sz="2000" dirty="0" smtClean="0"/>
              <a:t>Benefit/Cost </a:t>
            </a:r>
            <a:r>
              <a:rPr lang="en-US" sz="2000" dirty="0"/>
              <a:t>Ratio of </a:t>
            </a:r>
            <a:r>
              <a:rPr lang="en-US" sz="2000" dirty="0" smtClean="0"/>
              <a:t>12.4:1</a:t>
            </a:r>
            <a:endParaRPr lang="en-US" sz="2000" dirty="0"/>
          </a:p>
          <a:p>
            <a:r>
              <a:rPr lang="en-US" sz="2000" dirty="0"/>
              <a:t>Favorable public </a:t>
            </a:r>
            <a:r>
              <a:rPr lang="en-US" sz="2000" dirty="0" smtClean="0"/>
              <a:t>response</a:t>
            </a:r>
            <a:endParaRPr lang="en-US" sz="2000" dirty="0"/>
          </a:p>
        </p:txBody>
      </p:sp>
      <p:sp>
        <p:nvSpPr>
          <p:cNvPr id="4" name="Slide Number Placeholder 3"/>
          <p:cNvSpPr>
            <a:spLocks noGrp="1"/>
          </p:cNvSpPr>
          <p:nvPr>
            <p:ph type="sldNum" sz="quarter" idx="12"/>
          </p:nvPr>
        </p:nvSpPr>
        <p:spPr/>
        <p:txBody>
          <a:bodyPr/>
          <a:lstStyle/>
          <a:p>
            <a:pPr>
              <a:defRPr/>
            </a:pPr>
            <a:fld id="{99BF6BD8-9522-453F-9DDF-F61CE6D1215E}" type="slidenum">
              <a:rPr lang="en-US" smtClean="0"/>
              <a:pPr>
                <a:defRPr/>
              </a:pPr>
              <a:t>15</a:t>
            </a:fld>
            <a:endParaRPr lang="en-US" dirty="0"/>
          </a:p>
        </p:txBody>
      </p:sp>
      <p:pic>
        <p:nvPicPr>
          <p:cNvPr id="10" name="Picture Placeholder 9" title="Roadway with restricted lane (due to an incident) indicated by traffic cones and signaling incident response truck. "/>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816" b="7816"/>
          <a:stretch>
            <a:fillRect/>
          </a:stretch>
        </p:blipFill>
        <p:spPr/>
      </p:pic>
      <p:pic>
        <p:nvPicPr>
          <p:cNvPr id="11" name="Picture Placeholder 10" title="Roadside assistance vehicle."/>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6588" r="6588"/>
          <a:stretch>
            <a:fillRect/>
          </a:stretch>
        </p:blipFill>
        <p:spPr/>
      </p:pic>
    </p:spTree>
    <p:extLst>
      <p:ext uri="{BB962C8B-B14F-4D97-AF65-F5344CB8AC3E}">
        <p14:creationId xmlns:p14="http://schemas.microsoft.com/office/powerpoint/2010/main" val="42116994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Planned Special Event </a:t>
            </a:r>
            <a:r>
              <a:rPr lang="en-US" dirty="0" smtClean="0"/>
              <a:t/>
            </a:r>
            <a:br>
              <a:rPr lang="en-US" dirty="0" smtClean="0"/>
            </a:br>
            <a:r>
              <a:rPr lang="en-US" dirty="0" smtClean="0"/>
              <a:t>Management</a:t>
            </a:r>
            <a:endParaRPr lang="en-US" dirty="0"/>
          </a:p>
        </p:txBody>
      </p:sp>
      <p:sp>
        <p:nvSpPr>
          <p:cNvPr id="8" name="Content Placeholder 7"/>
          <p:cNvSpPr>
            <a:spLocks noGrp="1"/>
          </p:cNvSpPr>
          <p:nvPr>
            <p:ph sz="half" idx="1"/>
          </p:nvPr>
        </p:nvSpPr>
        <p:spPr/>
        <p:txBody>
          <a:bodyPr/>
          <a:lstStyle/>
          <a:p>
            <a:pPr marL="0" indent="0">
              <a:buNone/>
            </a:pPr>
            <a:r>
              <a:rPr lang="en-US" sz="2200" b="1" dirty="0"/>
              <a:t>Effective event management  requires agency collaboration and coordination</a:t>
            </a:r>
          </a:p>
          <a:p>
            <a:r>
              <a:rPr lang="en-US" sz="2200" dirty="0"/>
              <a:t>Planning and protocols</a:t>
            </a:r>
          </a:p>
          <a:p>
            <a:r>
              <a:rPr lang="en-US" sz="2200" dirty="0"/>
              <a:t>Day-of-event activities</a:t>
            </a:r>
          </a:p>
          <a:p>
            <a:r>
              <a:rPr lang="en-US" sz="2200" dirty="0"/>
              <a:t>Post-event activities</a:t>
            </a:r>
          </a:p>
          <a:p>
            <a:pPr marL="0" indent="0">
              <a:buNone/>
            </a:pPr>
            <a:r>
              <a:rPr lang="en-US" sz="2200" b="1" dirty="0" smtClean="0"/>
              <a:t/>
            </a:r>
            <a:br>
              <a:rPr lang="en-US" sz="2200" b="1" dirty="0" smtClean="0"/>
            </a:br>
            <a:r>
              <a:rPr lang="en-US" sz="2200" b="1" dirty="0" smtClean="0"/>
              <a:t>Benefits</a:t>
            </a:r>
            <a:r>
              <a:rPr lang="en-US" sz="2200" b="1" dirty="0"/>
              <a:t>:</a:t>
            </a:r>
          </a:p>
          <a:p>
            <a:r>
              <a:rPr lang="en-US" sz="2200" dirty="0"/>
              <a:t>Reduced delays to motorists attending (and not attending) the event</a:t>
            </a:r>
          </a:p>
          <a:p>
            <a:r>
              <a:rPr lang="en-US" sz="2200" dirty="0"/>
              <a:t>Reduced demand</a:t>
            </a:r>
          </a:p>
          <a:p>
            <a:r>
              <a:rPr lang="en-US" sz="2200" dirty="0"/>
              <a:t>Improved </a:t>
            </a:r>
            <a:r>
              <a:rPr lang="en-US" sz="2200" dirty="0" smtClean="0"/>
              <a:t>safety</a:t>
            </a:r>
            <a:endParaRPr lang="en-US" sz="2200" dirty="0"/>
          </a:p>
        </p:txBody>
      </p:sp>
      <p:sp>
        <p:nvSpPr>
          <p:cNvPr id="4" name="Slide Number Placeholder 3"/>
          <p:cNvSpPr>
            <a:spLocks noGrp="1"/>
          </p:cNvSpPr>
          <p:nvPr>
            <p:ph type="sldNum" sz="quarter" idx="12"/>
          </p:nvPr>
        </p:nvSpPr>
        <p:spPr/>
        <p:txBody>
          <a:bodyPr/>
          <a:lstStyle/>
          <a:p>
            <a:pPr>
              <a:defRPr/>
            </a:pPr>
            <a:fld id="{99BF6BD8-9522-453F-9DDF-F61CE6D1215E}" type="slidenum">
              <a:rPr lang="en-US" smtClean="0"/>
              <a:pPr>
                <a:defRPr/>
              </a:pPr>
              <a:t>16</a:t>
            </a:fld>
            <a:endParaRPr lang="en-US" dirty="0"/>
          </a:p>
        </p:txBody>
      </p:sp>
      <p:pic>
        <p:nvPicPr>
          <p:cNvPr id="11" name="Picture Placeholder 10" title="Celebratory crowd of people on a street closed for a special event."/>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451" t="5640" r="2451" b="5640"/>
          <a:stretch/>
        </p:blipFill>
        <p:spPr/>
      </p:pic>
      <p:pic>
        <p:nvPicPr>
          <p:cNvPr id="12" name="Picture Placeholder 11" title="Bicyclists competing in a race on a street closed for the event."/>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5424" t="8572" r="5424" b="8572"/>
          <a:stretch/>
        </p:blipFill>
        <p:spPr/>
      </p:pic>
    </p:spTree>
    <p:extLst>
      <p:ext uri="{BB962C8B-B14F-4D97-AF65-F5344CB8AC3E}">
        <p14:creationId xmlns:p14="http://schemas.microsoft.com/office/powerpoint/2010/main" val="30522094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Road Weather </a:t>
            </a:r>
            <a:r>
              <a:rPr lang="en-US" dirty="0" smtClean="0"/>
              <a:t>Management</a:t>
            </a:r>
            <a:endParaRPr lang="en-US" dirty="0"/>
          </a:p>
        </p:txBody>
      </p:sp>
      <p:sp>
        <p:nvSpPr>
          <p:cNvPr id="6" name="Content Placeholder 5"/>
          <p:cNvSpPr>
            <a:spLocks noGrp="1"/>
          </p:cNvSpPr>
          <p:nvPr>
            <p:ph sz="half" idx="1"/>
          </p:nvPr>
        </p:nvSpPr>
        <p:spPr/>
        <p:txBody>
          <a:bodyPr/>
          <a:lstStyle/>
          <a:p>
            <a:pPr marL="0" indent="0">
              <a:buNone/>
            </a:pPr>
            <a:r>
              <a:rPr lang="en-US" sz="2000" b="1" dirty="0"/>
              <a:t>Reduces the impact of adverse weather conditions on travelers</a:t>
            </a:r>
          </a:p>
          <a:p>
            <a:r>
              <a:rPr lang="en-US" sz="2000" dirty="0"/>
              <a:t>Data collection</a:t>
            </a:r>
          </a:p>
          <a:p>
            <a:r>
              <a:rPr lang="en-US" sz="2000" dirty="0"/>
              <a:t>Data assimilation and analysis</a:t>
            </a:r>
          </a:p>
          <a:p>
            <a:r>
              <a:rPr lang="en-US" sz="2000" dirty="0"/>
              <a:t>Information dissemination</a:t>
            </a:r>
          </a:p>
          <a:p>
            <a:pPr marL="0" indent="0">
              <a:buNone/>
            </a:pPr>
            <a:r>
              <a:rPr lang="en-US" sz="2000" b="1" dirty="0" smtClean="0"/>
              <a:t/>
            </a:r>
            <a:br>
              <a:rPr lang="en-US" sz="2000" b="1" dirty="0" smtClean="0"/>
            </a:br>
            <a:r>
              <a:rPr lang="en-US" sz="2000" b="1" dirty="0" smtClean="0"/>
              <a:t>Example </a:t>
            </a:r>
            <a:r>
              <a:rPr lang="en-US" sz="2000" b="1" dirty="0"/>
              <a:t>Benefits</a:t>
            </a:r>
          </a:p>
          <a:p>
            <a:r>
              <a:rPr lang="en-US" sz="2000" dirty="0"/>
              <a:t>Low visibility warning system. </a:t>
            </a:r>
          </a:p>
          <a:p>
            <a:pPr lvl="1"/>
            <a:r>
              <a:rPr lang="en-US" sz="2000" dirty="0"/>
              <a:t>Crash rates during fog conditions reduced 70% – 100%</a:t>
            </a:r>
          </a:p>
          <a:p>
            <a:r>
              <a:rPr lang="en-US" sz="2000" dirty="0"/>
              <a:t>Wet pavement detection &amp; advisory system reduced crashes by 39%</a:t>
            </a:r>
          </a:p>
          <a:p>
            <a:r>
              <a:rPr lang="en-US" sz="2000" dirty="0"/>
              <a:t>B/C ratio for automated wind advisory in Oregon = 4:1 and 22:</a:t>
            </a:r>
            <a:r>
              <a:rPr lang="en-US" sz="2000" dirty="0" smtClean="0"/>
              <a:t>1</a:t>
            </a:r>
            <a:endParaRPr lang="en-US" sz="2000" dirty="0"/>
          </a:p>
        </p:txBody>
      </p:sp>
      <p:pic>
        <p:nvPicPr>
          <p:cNvPr id="8" name="Picture Placeholder 7" title="Dynamic speed limit signage showing reduced speed fog conditions."/>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6415" b="16415"/>
          <a:stretch>
            <a:fillRect/>
          </a:stretch>
        </p:blipFill>
        <p:spPr/>
      </p:pic>
    </p:spTree>
    <p:extLst>
      <p:ext uri="{BB962C8B-B14F-4D97-AF65-F5344CB8AC3E}">
        <p14:creationId xmlns:p14="http://schemas.microsoft.com/office/powerpoint/2010/main" val="42008699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a:t>
            </a:r>
            <a:r>
              <a:rPr lang="en-US" dirty="0" smtClean="0"/>
              <a:t>Management</a:t>
            </a:r>
            <a:endParaRPr lang="en-US" dirty="0"/>
          </a:p>
        </p:txBody>
      </p:sp>
      <p:sp>
        <p:nvSpPr>
          <p:cNvPr id="3" name="Content Placeholder 2"/>
          <p:cNvSpPr>
            <a:spLocks noGrp="1"/>
          </p:cNvSpPr>
          <p:nvPr>
            <p:ph sz="half" idx="1"/>
          </p:nvPr>
        </p:nvSpPr>
        <p:spPr>
          <a:xfrm>
            <a:off x="304800" y="1524000"/>
            <a:ext cx="4953000" cy="4525963"/>
          </a:xfrm>
        </p:spPr>
        <p:txBody>
          <a:bodyPr/>
          <a:lstStyle/>
          <a:p>
            <a:r>
              <a:rPr lang="en-US" sz="2200" dirty="0"/>
              <a:t>Large-scale impacts</a:t>
            </a:r>
          </a:p>
          <a:p>
            <a:pPr lvl="1"/>
            <a:r>
              <a:rPr lang="en-US" sz="2200" dirty="0"/>
              <a:t>Severe weather</a:t>
            </a:r>
          </a:p>
          <a:p>
            <a:pPr lvl="1"/>
            <a:r>
              <a:rPr lang="en-US" sz="2200" dirty="0"/>
              <a:t>Homeland security</a:t>
            </a:r>
          </a:p>
          <a:p>
            <a:r>
              <a:rPr lang="en-US" sz="2200" dirty="0"/>
              <a:t>Can happen anytime, often without warning</a:t>
            </a:r>
          </a:p>
          <a:p>
            <a:r>
              <a:rPr lang="en-US" sz="2200" dirty="0"/>
              <a:t>Transportation operations is critical to effective response</a:t>
            </a:r>
          </a:p>
          <a:p>
            <a:pPr lvl="1"/>
            <a:r>
              <a:rPr lang="en-US" sz="2200" dirty="0"/>
              <a:t>Whether transportation infrastructure is affected or not</a:t>
            </a:r>
          </a:p>
          <a:p>
            <a:pPr lvl="1"/>
            <a:r>
              <a:rPr lang="en-US" sz="2200" dirty="0"/>
              <a:t>Prior, during, </a:t>
            </a:r>
            <a:r>
              <a:rPr lang="en-US" sz="2200" dirty="0" smtClean="0"/>
              <a:t>&amp; following event</a:t>
            </a:r>
            <a:endParaRPr lang="en-US" sz="2200" dirty="0"/>
          </a:p>
          <a:p>
            <a:pPr lvl="1"/>
            <a:r>
              <a:rPr lang="en-US" sz="2200" dirty="0"/>
              <a:t>Multi-agency planning and coordination a </a:t>
            </a:r>
            <a:r>
              <a:rPr lang="en-US" sz="2200" dirty="0" smtClean="0"/>
              <a:t>must</a:t>
            </a:r>
            <a:endParaRPr lang="en-US" sz="2200" dirty="0"/>
          </a:p>
        </p:txBody>
      </p:sp>
      <p:pic>
        <p:nvPicPr>
          <p:cNvPr id="6" name="Picture Placeholder 5" title="Standard signage for Hurricane Evacuation Route."/>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9310" r="-29310"/>
          <a:stretch>
            <a:fillRect/>
          </a:stretch>
        </p:blipFill>
        <p:spPr/>
      </p:pic>
      <p:pic>
        <p:nvPicPr>
          <p:cNvPr id="7" name="Picture Placeholder 6" title="Maps showing hurricane tracking photos."/>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991" b="2991"/>
          <a:stretch>
            <a:fillRect/>
          </a:stretch>
        </p:blipFill>
        <p:spPr/>
      </p:pic>
    </p:spTree>
    <p:extLst>
      <p:ext uri="{BB962C8B-B14F-4D97-AF65-F5344CB8AC3E}">
        <p14:creationId xmlns:p14="http://schemas.microsoft.com/office/powerpoint/2010/main" val="20269052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Traffic Signal </a:t>
            </a:r>
            <a:r>
              <a:rPr lang="en-US" dirty="0" smtClean="0"/>
              <a:t>Synchronization</a:t>
            </a:r>
            <a:endParaRPr lang="en-US" dirty="0"/>
          </a:p>
        </p:txBody>
      </p:sp>
      <p:sp>
        <p:nvSpPr>
          <p:cNvPr id="3" name="Content Placeholder 2"/>
          <p:cNvSpPr>
            <a:spLocks noGrp="1"/>
          </p:cNvSpPr>
          <p:nvPr>
            <p:ph sz="half" idx="1"/>
          </p:nvPr>
        </p:nvSpPr>
        <p:spPr/>
        <p:txBody>
          <a:bodyPr/>
          <a:lstStyle/>
          <a:p>
            <a:pPr marL="0" indent="0">
              <a:buNone/>
            </a:pPr>
            <a:r>
              <a:rPr lang="en-US" b="1" dirty="0"/>
              <a:t>Timing adjacent traffic signals to minimize stops</a:t>
            </a:r>
          </a:p>
          <a:p>
            <a:r>
              <a:rPr lang="en-US" dirty="0"/>
              <a:t>Can be based on time of day, traffic flows, special events</a:t>
            </a:r>
          </a:p>
          <a:p>
            <a:pPr marL="0" indent="0">
              <a:buNone/>
            </a:pPr>
            <a:r>
              <a:rPr lang="en-US" b="1" dirty="0"/>
              <a:t>Example Benefits</a:t>
            </a:r>
          </a:p>
          <a:p>
            <a:r>
              <a:rPr lang="en-US" dirty="0"/>
              <a:t>Reductions in traffic delay ranging from 15% - 40%</a:t>
            </a:r>
          </a:p>
          <a:p>
            <a:r>
              <a:rPr lang="en-US" dirty="0"/>
              <a:t>Reductions in travel time up to 25%</a:t>
            </a:r>
          </a:p>
          <a:p>
            <a:r>
              <a:rPr lang="en-US" dirty="0"/>
              <a:t>Very high benefit – cost ratios, sometimes exceeding 50:</a:t>
            </a:r>
            <a:r>
              <a:rPr lang="en-US" dirty="0" smtClean="0"/>
              <a:t>1</a:t>
            </a:r>
            <a:endParaRPr lang="en-US" dirty="0"/>
          </a:p>
        </p:txBody>
      </p:sp>
      <p:pic>
        <p:nvPicPr>
          <p:cNvPr id="6" name="Picture Placeholder 5" title="Arterial roadway with many signalized intersections on a rainy day. "/>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8952" b="18952"/>
          <a:stretch/>
        </p:blipFill>
        <p:spPr/>
      </p:pic>
      <p:sp>
        <p:nvSpPr>
          <p:cNvPr id="4" name="Content Placeholder 3"/>
          <p:cNvSpPr>
            <a:spLocks noGrp="1"/>
          </p:cNvSpPr>
          <p:nvPr>
            <p:ph sz="half" idx="2"/>
          </p:nvPr>
        </p:nvSpPr>
        <p:spPr>
          <a:xfrm>
            <a:off x="5257800" y="4114800"/>
            <a:ext cx="3581400" cy="1981200"/>
          </a:xfrm>
        </p:spPr>
        <p:txBody>
          <a:bodyPr/>
          <a:lstStyle/>
          <a:p>
            <a:pPr marL="0" indent="0">
              <a:buNone/>
            </a:pPr>
            <a:r>
              <a:rPr lang="en-US" dirty="0"/>
              <a:t>In the 2012 National Traffic Signal Report Card, operators gave themselves an overall grade of D+</a:t>
            </a:r>
            <a:r>
              <a:rPr lang="en-US" dirty="0" smtClean="0"/>
              <a:t>.</a:t>
            </a:r>
            <a:endParaRPr lang="en-US" dirty="0"/>
          </a:p>
        </p:txBody>
      </p:sp>
    </p:spTree>
    <p:extLst>
      <p:ext uri="{BB962C8B-B14F-4D97-AF65-F5344CB8AC3E}">
        <p14:creationId xmlns:p14="http://schemas.microsoft.com/office/powerpoint/2010/main" val="42795043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a:t>Purpose of this Meeting:</a:t>
            </a:r>
            <a:br>
              <a:rPr lang="en-US" sz="3200" b="0" dirty="0"/>
            </a:br>
            <a:r>
              <a:rPr lang="en-US" sz="3200" dirty="0"/>
              <a:t>Share Thoughts &amp; Discuss</a:t>
            </a:r>
            <a:endParaRPr lang="en-US" dirty="0"/>
          </a:p>
        </p:txBody>
      </p:sp>
      <p:sp>
        <p:nvSpPr>
          <p:cNvPr id="3" name="Content Placeholder 2"/>
          <p:cNvSpPr>
            <a:spLocks noGrp="1"/>
          </p:cNvSpPr>
          <p:nvPr>
            <p:ph idx="1"/>
          </p:nvPr>
        </p:nvSpPr>
        <p:spPr/>
        <p:txBody>
          <a:bodyPr/>
          <a:lstStyle/>
          <a:p>
            <a:pPr>
              <a:spcBef>
                <a:spcPts val="1800"/>
              </a:spcBef>
              <a:spcAft>
                <a:spcPts val="600"/>
              </a:spcAft>
              <a:buFont typeface="Arial" pitchFamily="34" charset="0"/>
              <a:buChar char="•"/>
            </a:pPr>
            <a:r>
              <a:rPr lang="en-US" dirty="0">
                <a:solidFill>
                  <a:schemeClr val="accent4"/>
                </a:solidFill>
                <a:latin typeface="HelveticaNeueLT Std Blk"/>
              </a:rPr>
              <a:t>Challenges brought about by the changing transportation environment and public (i.e., “customer”) expectations</a:t>
            </a:r>
          </a:p>
          <a:p>
            <a:pPr>
              <a:spcBef>
                <a:spcPts val="1800"/>
              </a:spcBef>
              <a:spcAft>
                <a:spcPts val="0"/>
              </a:spcAft>
              <a:buFont typeface="Arial" pitchFamily="34" charset="0"/>
              <a:buChar char="•"/>
            </a:pPr>
            <a:r>
              <a:rPr lang="en-US" dirty="0">
                <a:solidFill>
                  <a:schemeClr val="accent4"/>
                </a:solidFill>
                <a:latin typeface="HelveticaNeueLT Std Blk"/>
              </a:rPr>
              <a:t>How operations and supporting technologies can help address these issues</a:t>
            </a:r>
          </a:p>
          <a:p>
            <a:pPr>
              <a:spcBef>
                <a:spcPts val="1800"/>
              </a:spcBef>
              <a:spcAft>
                <a:spcPts val="0"/>
              </a:spcAft>
              <a:buFont typeface="Arial" pitchFamily="34" charset="0"/>
              <a:buChar char="•"/>
            </a:pPr>
            <a:r>
              <a:rPr lang="en-US" dirty="0">
                <a:solidFill>
                  <a:schemeClr val="accent4"/>
                </a:solidFill>
                <a:latin typeface="HelveticaNeueLT Std Blk"/>
              </a:rPr>
              <a:t>Importance of mainstreaming operations into the DOT’s program (and the transportation planning process</a:t>
            </a:r>
            <a:r>
              <a:rPr lang="en-US" dirty="0" smtClean="0">
                <a:solidFill>
                  <a:schemeClr val="accent4"/>
                </a:solidFill>
                <a:latin typeface="HelveticaNeueLT Std Blk"/>
              </a:rPr>
              <a:t>)</a:t>
            </a:r>
            <a:endParaRPr lang="en-US" dirty="0">
              <a:latin typeface="HelveticaNeueLT Std Blk"/>
            </a:endParaRPr>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2</a:t>
            </a:fld>
            <a:endParaRPr lang="en-US" dirty="0"/>
          </a:p>
        </p:txBody>
      </p:sp>
    </p:spTree>
    <p:extLst>
      <p:ext uri="{BB962C8B-B14F-4D97-AF65-F5344CB8AC3E}">
        <p14:creationId xmlns:p14="http://schemas.microsoft.com/office/powerpoint/2010/main" val="41395827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Traveler </a:t>
            </a:r>
            <a:r>
              <a:rPr lang="en-US" dirty="0" smtClean="0"/>
              <a:t>Information</a:t>
            </a:r>
            <a:endParaRPr lang="en-US" dirty="0"/>
          </a:p>
        </p:txBody>
      </p:sp>
      <p:sp>
        <p:nvSpPr>
          <p:cNvPr id="3" name="Content Placeholder 2"/>
          <p:cNvSpPr>
            <a:spLocks noGrp="1"/>
          </p:cNvSpPr>
          <p:nvPr>
            <p:ph sz="half" idx="1"/>
          </p:nvPr>
        </p:nvSpPr>
        <p:spPr/>
        <p:txBody>
          <a:bodyPr/>
          <a:lstStyle/>
          <a:p>
            <a:r>
              <a:rPr lang="en-US" dirty="0"/>
              <a:t>511 Web and Voice</a:t>
            </a:r>
          </a:p>
          <a:p>
            <a:r>
              <a:rPr lang="en-US" dirty="0"/>
              <a:t>Dynamic message signs (DMS)</a:t>
            </a:r>
          </a:p>
          <a:p>
            <a:r>
              <a:rPr lang="en-US" dirty="0"/>
              <a:t>Radio and television traffic reports</a:t>
            </a:r>
          </a:p>
          <a:p>
            <a:r>
              <a:rPr lang="en-US" dirty="0" err="1"/>
              <a:t>SmartPhone</a:t>
            </a:r>
            <a:r>
              <a:rPr lang="en-US" dirty="0"/>
              <a:t> apps</a:t>
            </a:r>
          </a:p>
          <a:p>
            <a:r>
              <a:rPr lang="en-US" dirty="0"/>
              <a:t>Social media tools</a:t>
            </a:r>
          </a:p>
          <a:p>
            <a:r>
              <a:rPr lang="en-US" dirty="0"/>
              <a:t>Commercial traffic conditions </a:t>
            </a:r>
            <a:br>
              <a:rPr lang="en-US" dirty="0"/>
            </a:br>
            <a:r>
              <a:rPr lang="en-US" dirty="0" smtClean="0"/>
              <a:t>and </a:t>
            </a:r>
            <a:r>
              <a:rPr lang="en-US" dirty="0"/>
              <a:t>prediction services</a:t>
            </a:r>
          </a:p>
          <a:p>
            <a:pPr marL="0" indent="0">
              <a:buNone/>
            </a:pPr>
            <a:r>
              <a:rPr lang="en-US" dirty="0" smtClean="0"/>
              <a:t>Services </a:t>
            </a:r>
            <a:r>
              <a:rPr lang="en-US" dirty="0"/>
              <a:t>may be provided by private sector</a:t>
            </a:r>
            <a:r>
              <a:rPr lang="en-US" dirty="0" smtClean="0"/>
              <a:t>.</a:t>
            </a:r>
            <a:endParaRPr lang="en-US" dirty="0"/>
          </a:p>
        </p:txBody>
      </p:sp>
      <p:pic>
        <p:nvPicPr>
          <p:cNvPr id="7" name="Picture Placeholder 6" title="Roadway dynamic message sign billboard showing mileage and travel time to a downstream interchange with dynamic traffic instructions."/>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5321" r="5321"/>
          <a:stretch>
            <a:fillRect/>
          </a:stretch>
        </p:blipFill>
        <p:spPr/>
      </p:pic>
      <p:sp>
        <p:nvSpPr>
          <p:cNvPr id="4" name="Content Placeholder 3"/>
          <p:cNvSpPr>
            <a:spLocks noGrp="1"/>
          </p:cNvSpPr>
          <p:nvPr>
            <p:ph sz="half" idx="2"/>
          </p:nvPr>
        </p:nvSpPr>
        <p:spPr>
          <a:xfrm>
            <a:off x="4800600" y="3886200"/>
            <a:ext cx="4038600" cy="1981200"/>
          </a:xfrm>
        </p:spPr>
        <p:txBody>
          <a:bodyPr/>
          <a:lstStyle/>
          <a:p>
            <a:pPr marL="0" indent="0">
              <a:buNone/>
            </a:pPr>
            <a:r>
              <a:rPr lang="en-US" sz="2200" b="1" dirty="0"/>
              <a:t>Example Benefits</a:t>
            </a:r>
          </a:p>
          <a:p>
            <a:r>
              <a:rPr lang="en-US" sz="2200" dirty="0"/>
              <a:t>511 customer satisfaction of 68% - 92%</a:t>
            </a:r>
          </a:p>
          <a:p>
            <a:r>
              <a:rPr lang="en-US" sz="2200" dirty="0"/>
              <a:t>Route-specific travel times:  5% -13% increase in on-time performance (i.e., reliability</a:t>
            </a:r>
            <a:r>
              <a:rPr lang="en-US" sz="2200" dirty="0" smtClean="0"/>
              <a:t>)</a:t>
            </a:r>
            <a:endParaRPr lang="en-US" sz="2200" dirty="0"/>
          </a:p>
        </p:txBody>
      </p:sp>
    </p:spTree>
    <p:extLst>
      <p:ext uri="{BB962C8B-B14F-4D97-AF65-F5344CB8AC3E}">
        <p14:creationId xmlns:p14="http://schemas.microsoft.com/office/powerpoint/2010/main" val="6970120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Ramp </a:t>
            </a:r>
            <a:r>
              <a:rPr lang="en-US" dirty="0" smtClean="0"/>
              <a:t>Management</a:t>
            </a:r>
            <a:endParaRPr lang="en-US" dirty="0"/>
          </a:p>
        </p:txBody>
      </p:sp>
      <p:sp>
        <p:nvSpPr>
          <p:cNvPr id="3" name="Content Placeholder 2"/>
          <p:cNvSpPr>
            <a:spLocks noGrp="1"/>
          </p:cNvSpPr>
          <p:nvPr>
            <p:ph sz="half" idx="1"/>
          </p:nvPr>
        </p:nvSpPr>
        <p:spPr/>
        <p:txBody>
          <a:bodyPr/>
          <a:lstStyle/>
          <a:p>
            <a:pPr marL="0" indent="0">
              <a:buNone/>
            </a:pPr>
            <a:r>
              <a:rPr lang="en-US" sz="2200" b="1" dirty="0"/>
              <a:t>Metering</a:t>
            </a:r>
            <a:r>
              <a:rPr lang="en-US" sz="2200" dirty="0"/>
              <a:t> - traffic signals on ramps to dynamically control the rate at which vehicles enter a freeway</a:t>
            </a:r>
          </a:p>
          <a:p>
            <a:r>
              <a:rPr lang="en-US" sz="2200" dirty="0" err="1" smtClean="0"/>
              <a:t>Smoothes</a:t>
            </a:r>
            <a:r>
              <a:rPr lang="en-US" sz="2200" dirty="0" smtClean="0"/>
              <a:t> </a:t>
            </a:r>
            <a:r>
              <a:rPr lang="en-US" sz="2200" dirty="0"/>
              <a:t>the flow of traffic onto the mainline</a:t>
            </a:r>
          </a:p>
          <a:p>
            <a:pPr marL="0" indent="0">
              <a:buNone/>
            </a:pPr>
            <a:r>
              <a:rPr lang="en-US" sz="2200" b="1" dirty="0"/>
              <a:t>Example Benefits</a:t>
            </a:r>
          </a:p>
          <a:p>
            <a:r>
              <a:rPr lang="en-US" sz="2200" dirty="0"/>
              <a:t>Metering increases freeway throughput 13% - 26%</a:t>
            </a:r>
          </a:p>
          <a:p>
            <a:r>
              <a:rPr lang="en-US" sz="2200" dirty="0"/>
              <a:t>Metering decreases crashes 15% - 43%</a:t>
            </a:r>
          </a:p>
          <a:p>
            <a:r>
              <a:rPr lang="en-US" sz="2200" dirty="0"/>
              <a:t>Greatest benefits occur when applied corridor-wide</a:t>
            </a:r>
            <a:r>
              <a:rPr lang="en-US" sz="2200" dirty="0" smtClean="0"/>
              <a:t>.</a:t>
            </a:r>
            <a:endParaRPr lang="en-US" sz="2200" dirty="0"/>
          </a:p>
        </p:txBody>
      </p:sp>
      <p:pic>
        <p:nvPicPr>
          <p:cNvPr id="6" name="Picture Placeholder 5" title="Automobile about to enter freeway at a metered ramp, and responding to a green light on ramp signal (circled in red)."/>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219" b="3219"/>
          <a:stretch>
            <a:fillRect/>
          </a:stretch>
        </p:blipFill>
        <p:spPr/>
      </p:pic>
      <p:pic>
        <p:nvPicPr>
          <p:cNvPr id="7" name="Picture Placeholder 6" title="Retractable barricade to signal Do Not Enter for reversible express lanes. "/>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9436" t="3887" r="9436" b="3887"/>
          <a:stretch/>
        </p:blipFill>
        <p:spPr/>
      </p:pic>
    </p:spTree>
    <p:extLst>
      <p:ext uri="{BB962C8B-B14F-4D97-AF65-F5344CB8AC3E}">
        <p14:creationId xmlns:p14="http://schemas.microsoft.com/office/powerpoint/2010/main" val="36800448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Transportation and Demand Management </a:t>
            </a:r>
            <a:r>
              <a:rPr lang="en-US" b="0" dirty="0"/>
              <a:t>(ATDM</a:t>
            </a:r>
            <a:r>
              <a:rPr lang="en-US" b="0" dirty="0" smtClean="0"/>
              <a:t>)</a:t>
            </a:r>
            <a:endParaRPr lang="en-US" b="0" dirty="0"/>
          </a:p>
        </p:txBody>
      </p:sp>
      <p:sp>
        <p:nvSpPr>
          <p:cNvPr id="3" name="Content Placeholder 2"/>
          <p:cNvSpPr>
            <a:spLocks noGrp="1"/>
          </p:cNvSpPr>
          <p:nvPr>
            <p:ph sz="half" idx="1"/>
          </p:nvPr>
        </p:nvSpPr>
        <p:spPr/>
        <p:txBody>
          <a:bodyPr/>
          <a:lstStyle/>
          <a:p>
            <a:pPr marL="0" indent="0">
              <a:buNone/>
            </a:pPr>
            <a:r>
              <a:rPr lang="en-US" sz="2200" dirty="0"/>
              <a:t>Broad operational philosophy – an integrated approach for dynamically and pro-actively managing and influencing travel demand and traffic flow</a:t>
            </a:r>
          </a:p>
          <a:p>
            <a:pPr marL="0" indent="0">
              <a:buNone/>
            </a:pPr>
            <a:r>
              <a:rPr lang="en-US" sz="2200" dirty="0"/>
              <a:t>Uses a combination of the real-time operational strategies:</a:t>
            </a:r>
          </a:p>
          <a:p>
            <a:r>
              <a:rPr lang="en-US" sz="2200" dirty="0"/>
              <a:t>Those previously noted</a:t>
            </a:r>
          </a:p>
          <a:p>
            <a:r>
              <a:rPr lang="en-US" sz="2200" dirty="0"/>
              <a:t>Managed Lanes</a:t>
            </a:r>
          </a:p>
          <a:p>
            <a:r>
              <a:rPr lang="en-US" sz="2200" dirty="0"/>
              <a:t>Active Traffic Management</a:t>
            </a:r>
          </a:p>
          <a:p>
            <a:r>
              <a:rPr lang="en-US" sz="2200" dirty="0"/>
              <a:t>Integrated Corridor Management </a:t>
            </a:r>
          </a:p>
          <a:p>
            <a:r>
              <a:rPr lang="en-US" sz="2200" dirty="0"/>
              <a:t>Dynamic </a:t>
            </a:r>
            <a:r>
              <a:rPr lang="en-US" sz="2200" dirty="0" smtClean="0"/>
              <a:t>pricing</a:t>
            </a:r>
            <a:endParaRPr lang="en-US" sz="2200" dirty="0"/>
          </a:p>
        </p:txBody>
      </p:sp>
      <p:pic>
        <p:nvPicPr>
          <p:cNvPr id="6" name="Picture Placeholder 5" title="Highway showing dynamic signage for toll fees."/>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3356" b="13356"/>
          <a:stretch>
            <a:fillRect/>
          </a:stretch>
        </p:blipFill>
        <p:spPr/>
      </p:pic>
      <p:pic>
        <p:nvPicPr>
          <p:cNvPr id="7" name="Picture Placeholder 6" title="Highway showing dynamic speed limits in each lane."/>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2304" t="4127" r="2304" b="4127"/>
          <a:stretch/>
        </p:blipFill>
        <p:spPr/>
      </p:pic>
    </p:spTree>
    <p:extLst>
      <p:ext uri="{BB962C8B-B14F-4D97-AF65-F5344CB8AC3E}">
        <p14:creationId xmlns:p14="http://schemas.microsoft.com/office/powerpoint/2010/main" val="28599640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Connected Vehicles and </a:t>
            </a:r>
            <a:r>
              <a:rPr lang="en-US" dirty="0" smtClean="0"/>
              <a:t/>
            </a:r>
            <a:br>
              <a:rPr lang="en-US" dirty="0" smtClean="0"/>
            </a:br>
            <a:r>
              <a:rPr lang="en-US" dirty="0" smtClean="0"/>
              <a:t>the Future</a:t>
            </a:r>
            <a:endParaRPr lang="en-US" dirty="0"/>
          </a:p>
        </p:txBody>
      </p:sp>
      <p:sp>
        <p:nvSpPr>
          <p:cNvPr id="3" name="Content Placeholder 2"/>
          <p:cNvSpPr>
            <a:spLocks noGrp="1"/>
          </p:cNvSpPr>
          <p:nvPr>
            <p:ph sz="half" idx="1"/>
          </p:nvPr>
        </p:nvSpPr>
        <p:spPr>
          <a:xfrm>
            <a:off x="304800" y="1524000"/>
            <a:ext cx="8534400" cy="4525963"/>
          </a:xfrm>
        </p:spPr>
        <p:txBody>
          <a:bodyPr/>
          <a:lstStyle/>
          <a:p>
            <a:r>
              <a:rPr lang="en-US" dirty="0"/>
              <a:t>Vehicles “reading” the roadway </a:t>
            </a:r>
            <a:r>
              <a:rPr lang="en-US" dirty="0" smtClean="0"/>
              <a:t/>
            </a:r>
            <a:br>
              <a:rPr lang="en-US" dirty="0" smtClean="0"/>
            </a:br>
            <a:r>
              <a:rPr lang="en-US" dirty="0" smtClean="0"/>
              <a:t>and </a:t>
            </a:r>
            <a:r>
              <a:rPr lang="en-US" dirty="0"/>
              <a:t>one another</a:t>
            </a:r>
          </a:p>
          <a:p>
            <a:r>
              <a:rPr lang="en-US" dirty="0"/>
              <a:t>Collisions reduced; reliability </a:t>
            </a:r>
            <a:r>
              <a:rPr lang="en-US" dirty="0" smtClean="0"/>
              <a:t/>
            </a:r>
            <a:br>
              <a:rPr lang="en-US" dirty="0" smtClean="0"/>
            </a:br>
            <a:r>
              <a:rPr lang="en-US" dirty="0" smtClean="0"/>
              <a:t>improved</a:t>
            </a:r>
            <a:endParaRPr lang="en-US" dirty="0"/>
          </a:p>
          <a:p>
            <a:r>
              <a:rPr lang="en-US" dirty="0"/>
              <a:t>Smarter operational </a:t>
            </a:r>
            <a:r>
              <a:rPr lang="en-US" dirty="0" smtClean="0"/>
              <a:t>decisions </a:t>
            </a:r>
            <a:br>
              <a:rPr lang="en-US" dirty="0" smtClean="0"/>
            </a:br>
            <a:r>
              <a:rPr lang="en-US" dirty="0" smtClean="0"/>
              <a:t>(</a:t>
            </a:r>
            <a:r>
              <a:rPr lang="en-US" dirty="0"/>
              <a:t>possibly predictive</a:t>
            </a:r>
            <a:r>
              <a:rPr lang="en-US" dirty="0" smtClean="0"/>
              <a:t>)</a:t>
            </a:r>
          </a:p>
          <a:p>
            <a:pPr marL="0" indent="0">
              <a:buNone/>
            </a:pPr>
            <a:r>
              <a:rPr lang="en-US" b="1" dirty="0" smtClean="0"/>
              <a:t/>
            </a:r>
            <a:br>
              <a:rPr lang="en-US" b="1" dirty="0" smtClean="0"/>
            </a:br>
            <a:r>
              <a:rPr lang="en-US" b="1" dirty="0" smtClean="0"/>
              <a:t>The </a:t>
            </a:r>
            <a:r>
              <a:rPr lang="en-US" b="1" dirty="0"/>
              <a:t>Future?</a:t>
            </a:r>
          </a:p>
          <a:p>
            <a:r>
              <a:rPr lang="en-US" dirty="0"/>
              <a:t>Technology transformation changes mobility</a:t>
            </a:r>
          </a:p>
          <a:p>
            <a:r>
              <a:rPr lang="en-US" dirty="0"/>
              <a:t>What might be the impact of autonomous vehicles?</a:t>
            </a:r>
          </a:p>
          <a:p>
            <a:r>
              <a:rPr lang="en-US" dirty="0"/>
              <a:t>DOT role in supporting </a:t>
            </a:r>
            <a:r>
              <a:rPr lang="en-US" dirty="0" smtClean="0"/>
              <a:t>development</a:t>
            </a:r>
            <a:endParaRPr lang="en-US" dirty="0"/>
          </a:p>
        </p:txBody>
      </p:sp>
      <p:pic>
        <p:nvPicPr>
          <p:cNvPr id="7" name="Picture Placeholder 6" title="Rendering of smart communications and connectivity among vehicles on a street grid. "/>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456" b="778"/>
          <a:stretch/>
        </p:blipFill>
        <p:spPr>
          <a:xfrm>
            <a:off x="5334000" y="1524000"/>
            <a:ext cx="3505200" cy="2596444"/>
          </a:xfrm>
        </p:spPr>
      </p:pic>
    </p:spTree>
    <p:extLst>
      <p:ext uri="{BB962C8B-B14F-4D97-AF65-F5344CB8AC3E}">
        <p14:creationId xmlns:p14="http://schemas.microsoft.com/office/powerpoint/2010/main" val="37812650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Reaching Full Potential of </a:t>
            </a:r>
            <a:r>
              <a:rPr lang="en-US" dirty="0" smtClean="0"/>
              <a:t/>
            </a:r>
            <a:br>
              <a:rPr lang="en-US" dirty="0" smtClean="0"/>
            </a:br>
            <a:r>
              <a:rPr lang="en-US" dirty="0" smtClean="0"/>
              <a:t>Operations</a:t>
            </a:r>
            <a:endParaRPr lang="en-US" dirty="0"/>
          </a:p>
        </p:txBody>
      </p:sp>
      <p:sp>
        <p:nvSpPr>
          <p:cNvPr id="3" name="Content Placeholder 2"/>
          <p:cNvSpPr>
            <a:spLocks noGrp="1"/>
          </p:cNvSpPr>
          <p:nvPr>
            <p:ph idx="1"/>
          </p:nvPr>
        </p:nvSpPr>
        <p:spPr/>
        <p:txBody>
          <a:bodyPr/>
          <a:lstStyle/>
          <a:p>
            <a:r>
              <a:rPr lang="en-US" dirty="0"/>
              <a:t>Full potential is </a:t>
            </a:r>
            <a:r>
              <a:rPr lang="en-US" b="1" u="sng" dirty="0"/>
              <a:t>not</a:t>
            </a:r>
            <a:r>
              <a:rPr lang="en-US" dirty="0"/>
              <a:t> primarily a “technology” issue or knowledge of best operations practices.</a:t>
            </a:r>
          </a:p>
          <a:p>
            <a:r>
              <a:rPr lang="en-US" dirty="0"/>
              <a:t>The key: Put in place and manage specific supportive business and technical processes and supporting institutional arrangements</a:t>
            </a:r>
            <a:r>
              <a:rPr lang="en-US" dirty="0" smtClean="0"/>
              <a:t>.</a:t>
            </a:r>
          </a:p>
          <a:p>
            <a:endParaRPr lang="en-US" dirty="0"/>
          </a:p>
          <a:p>
            <a:pPr marL="0" indent="0">
              <a:buNone/>
            </a:pPr>
            <a:r>
              <a:rPr lang="en-US" b="1" dirty="0"/>
              <a:t>“Mainstreaming Operations</a:t>
            </a:r>
            <a:r>
              <a:rPr lang="en-US" b="1" dirty="0" smtClean="0"/>
              <a:t>”</a:t>
            </a:r>
            <a:br>
              <a:rPr lang="en-US" b="1" dirty="0" smtClean="0"/>
            </a:br>
            <a:endParaRPr lang="en-US" b="1" dirty="0"/>
          </a:p>
          <a:p>
            <a:pPr marL="0" indent="0">
              <a:buNone/>
            </a:pPr>
            <a:r>
              <a:rPr lang="en-US" dirty="0"/>
              <a:t>Necessary at agency and regional level –  Per MAP 21: State DOTs and MPOs must consider projects and strategies as part of their planning process that promote efficient </a:t>
            </a:r>
            <a:r>
              <a:rPr lang="en-US" dirty="0" smtClean="0"/>
              <a:t>operations</a:t>
            </a:r>
            <a:endParaRPr lang="en-US" dirty="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24</a:t>
            </a:fld>
            <a:endParaRPr lang="en-US" dirty="0"/>
          </a:p>
        </p:txBody>
      </p:sp>
    </p:spTree>
    <p:extLst>
      <p:ext uri="{BB962C8B-B14F-4D97-AF65-F5344CB8AC3E}">
        <p14:creationId xmlns:p14="http://schemas.microsoft.com/office/powerpoint/2010/main" val="1981108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Key Leadership Questions for Mainstreaming Operations</a:t>
            </a:r>
          </a:p>
        </p:txBody>
      </p:sp>
      <p:sp>
        <p:nvSpPr>
          <p:cNvPr id="6" name="Content Placeholder 5"/>
          <p:cNvSpPr>
            <a:spLocks noGrp="1"/>
          </p:cNvSpPr>
          <p:nvPr>
            <p:ph sz="half" idx="1"/>
          </p:nvPr>
        </p:nvSpPr>
        <p:spPr>
          <a:xfrm>
            <a:off x="304800" y="1524000"/>
            <a:ext cx="8534400" cy="4525963"/>
          </a:xfrm>
        </p:spPr>
        <p:txBody>
          <a:bodyPr/>
          <a:lstStyle/>
          <a:p>
            <a:r>
              <a:rPr lang="en-US" dirty="0"/>
              <a:t>What are your customers’ </a:t>
            </a:r>
            <a:r>
              <a:rPr lang="en-US" dirty="0" smtClean="0"/>
              <a:t/>
            </a:r>
            <a:br>
              <a:rPr lang="en-US" dirty="0" smtClean="0"/>
            </a:br>
            <a:r>
              <a:rPr lang="en-US" dirty="0" smtClean="0"/>
              <a:t>needs </a:t>
            </a:r>
            <a:r>
              <a:rPr lang="en-US" dirty="0"/>
              <a:t>and expectations?</a:t>
            </a:r>
          </a:p>
          <a:p>
            <a:r>
              <a:rPr lang="en-US" dirty="0"/>
              <a:t>What are your current business </a:t>
            </a:r>
            <a:r>
              <a:rPr lang="en-US" dirty="0" smtClean="0"/>
              <a:t/>
            </a:r>
            <a:br>
              <a:rPr lang="en-US" dirty="0" smtClean="0"/>
            </a:br>
            <a:r>
              <a:rPr lang="en-US" dirty="0" smtClean="0"/>
              <a:t>processes </a:t>
            </a:r>
            <a:r>
              <a:rPr lang="en-US" dirty="0"/>
              <a:t>for operations </a:t>
            </a:r>
            <a:r>
              <a:rPr lang="en-US" dirty="0" smtClean="0"/>
              <a:t/>
            </a:r>
            <a:br>
              <a:rPr lang="en-US" dirty="0" smtClean="0"/>
            </a:br>
            <a:r>
              <a:rPr lang="en-US" dirty="0" smtClean="0"/>
              <a:t>(</a:t>
            </a:r>
            <a:r>
              <a:rPr lang="en-US" dirty="0"/>
              <a:t>e.g., who is responsible)?</a:t>
            </a:r>
          </a:p>
          <a:p>
            <a:r>
              <a:rPr lang="en-US" dirty="0"/>
              <a:t>Where are you today?</a:t>
            </a:r>
          </a:p>
          <a:p>
            <a:r>
              <a:rPr lang="en-US" dirty="0"/>
              <a:t>Where do you want and need </a:t>
            </a:r>
            <a:r>
              <a:rPr lang="en-US" dirty="0" smtClean="0"/>
              <a:t>to </a:t>
            </a:r>
            <a:r>
              <a:rPr lang="en-US" dirty="0"/>
              <a:t>go?</a:t>
            </a:r>
          </a:p>
          <a:p>
            <a:r>
              <a:rPr lang="en-US" dirty="0"/>
              <a:t>How are you going to get there</a:t>
            </a:r>
            <a:r>
              <a:rPr lang="en-US" dirty="0" smtClean="0"/>
              <a:t>?</a:t>
            </a:r>
          </a:p>
          <a:p>
            <a:pPr marL="0" indent="0">
              <a:buNone/>
            </a:pPr>
            <a:endParaRPr lang="en-US" dirty="0" smtClean="0"/>
          </a:p>
          <a:p>
            <a:pPr marL="0" indent="0">
              <a:buNone/>
            </a:pPr>
            <a:r>
              <a:rPr lang="en-US" b="1" dirty="0" smtClean="0"/>
              <a:t>Each </a:t>
            </a:r>
            <a:r>
              <a:rPr lang="en-US" b="1" dirty="0"/>
              <a:t>DOT will have unique challenges and opportunities</a:t>
            </a:r>
            <a:r>
              <a:rPr lang="en-US" b="1" dirty="0" smtClean="0"/>
              <a:t>.</a:t>
            </a:r>
            <a:endParaRPr lang="en-US" b="1" dirty="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25</a:t>
            </a:fld>
            <a:endParaRPr lang="en-US" dirty="0"/>
          </a:p>
        </p:txBody>
      </p:sp>
      <p:pic>
        <p:nvPicPr>
          <p:cNvPr id="8" name="Picture Placeholder 7" descr="Diagram depicts an upward arrow from 'What areas should this DOT target for improvement' on the left to 'Which capabilities does the DOT have to improve to get there?' on the right." title="Diagram showing how to move from point A to B."/>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68" t="-492" r="-268" b="-21216"/>
          <a:stretch/>
        </p:blipFill>
        <p:spPr/>
      </p:pic>
    </p:spTree>
    <p:extLst>
      <p:ext uri="{BB962C8B-B14F-4D97-AF65-F5344CB8AC3E}">
        <p14:creationId xmlns:p14="http://schemas.microsoft.com/office/powerpoint/2010/main" val="24836313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Mainstreaming Operations</a:t>
            </a:r>
          </a:p>
        </p:txBody>
      </p:sp>
      <p:sp>
        <p:nvSpPr>
          <p:cNvPr id="7" name="Content Placeholder 6"/>
          <p:cNvSpPr>
            <a:spLocks noGrp="1"/>
          </p:cNvSpPr>
          <p:nvPr>
            <p:ph sz="half" idx="1"/>
          </p:nvPr>
        </p:nvSpPr>
        <p:spPr>
          <a:xfrm>
            <a:off x="304800" y="1524000"/>
            <a:ext cx="5334000" cy="4525963"/>
          </a:xfrm>
        </p:spPr>
        <p:txBody>
          <a:bodyPr/>
          <a:lstStyle/>
          <a:p>
            <a:r>
              <a:rPr lang="en-US" dirty="0"/>
              <a:t>Consider organizational issues </a:t>
            </a:r>
            <a:r>
              <a:rPr lang="en-US" dirty="0" smtClean="0"/>
              <a:t/>
            </a:r>
            <a:br>
              <a:rPr lang="en-US" dirty="0" smtClean="0"/>
            </a:br>
            <a:r>
              <a:rPr lang="en-US" dirty="0" smtClean="0"/>
              <a:t>and </a:t>
            </a:r>
            <a:r>
              <a:rPr lang="en-US" dirty="0"/>
              <a:t>relationships</a:t>
            </a:r>
          </a:p>
          <a:p>
            <a:r>
              <a:rPr lang="en-US" dirty="0"/>
              <a:t>Focus on supporting business </a:t>
            </a:r>
            <a:r>
              <a:rPr lang="en-US" dirty="0" smtClean="0"/>
              <a:t/>
            </a:r>
            <a:br>
              <a:rPr lang="en-US" dirty="0" smtClean="0"/>
            </a:br>
            <a:r>
              <a:rPr lang="en-US" dirty="0" smtClean="0"/>
              <a:t>and </a:t>
            </a:r>
            <a:r>
              <a:rPr lang="en-US" dirty="0"/>
              <a:t>technical processes within </a:t>
            </a:r>
            <a:r>
              <a:rPr lang="en-US" dirty="0" smtClean="0"/>
              <a:t/>
            </a:r>
            <a:br>
              <a:rPr lang="en-US" dirty="0" smtClean="0"/>
            </a:br>
            <a:r>
              <a:rPr lang="en-US" dirty="0" smtClean="0"/>
              <a:t>the </a:t>
            </a:r>
            <a:r>
              <a:rPr lang="en-US" dirty="0"/>
              <a:t>agency</a:t>
            </a:r>
          </a:p>
          <a:p>
            <a:r>
              <a:rPr lang="en-US" dirty="0"/>
              <a:t>Define what constitutes an </a:t>
            </a:r>
            <a:r>
              <a:rPr lang="en-US" dirty="0" smtClean="0"/>
              <a:t/>
            </a:r>
            <a:br>
              <a:rPr lang="en-US" dirty="0" smtClean="0"/>
            </a:br>
            <a:r>
              <a:rPr lang="en-US" dirty="0" smtClean="0"/>
              <a:t>effective </a:t>
            </a:r>
            <a:r>
              <a:rPr lang="en-US" dirty="0"/>
              <a:t>program </a:t>
            </a:r>
          </a:p>
          <a:p>
            <a:r>
              <a:rPr lang="en-US" dirty="0"/>
              <a:t>Mutual Benefits – Including </a:t>
            </a:r>
            <a:r>
              <a:rPr lang="en-US" dirty="0" smtClean="0"/>
              <a:t/>
            </a:r>
            <a:br>
              <a:rPr lang="en-US" dirty="0" smtClean="0"/>
            </a:br>
            <a:r>
              <a:rPr lang="en-US" dirty="0" smtClean="0"/>
              <a:t>operations </a:t>
            </a:r>
            <a:r>
              <a:rPr lang="en-US" dirty="0"/>
              <a:t>in the Highway Safety </a:t>
            </a:r>
            <a:r>
              <a:rPr lang="en-US" dirty="0" smtClean="0"/>
              <a:t/>
            </a:r>
            <a:br>
              <a:rPr lang="en-US" dirty="0" smtClean="0"/>
            </a:br>
            <a:r>
              <a:rPr lang="en-US" dirty="0" smtClean="0"/>
              <a:t>Improvement </a:t>
            </a:r>
            <a:r>
              <a:rPr lang="en-US" dirty="0"/>
              <a:t>Program, Congestion Management Process, Asset Management Plan, etc</a:t>
            </a:r>
            <a:r>
              <a:rPr lang="en-US" dirty="0" smtClean="0"/>
              <a:t>.</a:t>
            </a:r>
            <a:endParaRPr lang="en-US" dirty="0"/>
          </a:p>
        </p:txBody>
      </p:sp>
      <p:sp>
        <p:nvSpPr>
          <p:cNvPr id="5" name="Slide Number Placeholder 4"/>
          <p:cNvSpPr>
            <a:spLocks noGrp="1"/>
          </p:cNvSpPr>
          <p:nvPr>
            <p:ph type="sldNum" sz="quarter" idx="12"/>
          </p:nvPr>
        </p:nvSpPr>
        <p:spPr/>
        <p:txBody>
          <a:bodyPr/>
          <a:lstStyle/>
          <a:p>
            <a:pPr>
              <a:defRPr/>
            </a:pPr>
            <a:fld id="{99BF6BD8-9522-453F-9DDF-F61CE6D1215E}" type="slidenum">
              <a:rPr lang="en-US" smtClean="0"/>
              <a:pPr>
                <a:defRPr/>
              </a:pPr>
              <a:t>26</a:t>
            </a:fld>
            <a:endParaRPr lang="en-US" dirty="0"/>
          </a:p>
        </p:txBody>
      </p:sp>
      <p:pic>
        <p:nvPicPr>
          <p:cNvPr id="9" name="Picture Placeholder 8" descr="Pyramid diagram showing upward movement from 'Supporting Institutional Framework' to 'Needed Processes' to 'The Program'." title="Diagram showing progress through Mainstreaming Operations steps."/>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125" b="-73566"/>
          <a:stretch/>
        </p:blipFill>
        <p:spPr>
          <a:xfrm>
            <a:off x="5029200" y="1600200"/>
            <a:ext cx="3810000" cy="4886739"/>
          </a:xfrm>
        </p:spPr>
      </p:pic>
    </p:spTree>
    <p:extLst>
      <p:ext uri="{BB962C8B-B14F-4D97-AF65-F5344CB8AC3E}">
        <p14:creationId xmlns:p14="http://schemas.microsoft.com/office/powerpoint/2010/main" val="34545672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Dimensions for Improved Operations in a </a:t>
            </a:r>
            <a:r>
              <a:rPr lang="en-US" dirty="0" smtClean="0"/>
              <a:t>DOT</a:t>
            </a:r>
            <a:endParaRPr lang="en-US" dirty="0"/>
          </a:p>
        </p:txBody>
      </p:sp>
      <p:sp>
        <p:nvSpPr>
          <p:cNvPr id="3" name="Content Placeholder 2"/>
          <p:cNvSpPr>
            <a:spLocks noGrp="1"/>
          </p:cNvSpPr>
          <p:nvPr>
            <p:ph sz="half" idx="1"/>
          </p:nvPr>
        </p:nvSpPr>
        <p:spPr/>
        <p:txBody>
          <a:bodyPr/>
          <a:lstStyle/>
          <a:p>
            <a:r>
              <a:rPr lang="en-US" dirty="0"/>
              <a:t>All (6) dimensions are: </a:t>
            </a:r>
          </a:p>
          <a:p>
            <a:pPr lvl="1"/>
            <a:r>
              <a:rPr lang="en-US" dirty="0"/>
              <a:t>Essential</a:t>
            </a:r>
          </a:p>
          <a:p>
            <a:pPr lvl="1"/>
            <a:r>
              <a:rPr lang="en-US" dirty="0"/>
              <a:t>Interrelated </a:t>
            </a:r>
          </a:p>
          <a:p>
            <a:r>
              <a:rPr lang="en-US" dirty="0"/>
              <a:t>Require executive support and leadership</a:t>
            </a:r>
          </a:p>
          <a:p>
            <a:r>
              <a:rPr lang="en-US" dirty="0"/>
              <a:t>Support continuous improvement of operations and reliability </a:t>
            </a:r>
          </a:p>
        </p:txBody>
      </p:sp>
      <p:pic>
        <p:nvPicPr>
          <p:cNvPr id="5" name="Picture Placeholder 4" descr="The list of six dimensions includes: Business Processes, Systems &amp; Technology, Performance, Culture, Organization/Staffing, and Collaboration." title="List of six dimensions for improved operations in a DOT."/>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417" b="-33105"/>
          <a:stretch/>
        </p:blipFill>
        <p:spPr/>
      </p:pic>
    </p:spTree>
    <p:extLst>
      <p:ext uri="{BB962C8B-B14F-4D97-AF65-F5344CB8AC3E}">
        <p14:creationId xmlns:p14="http://schemas.microsoft.com/office/powerpoint/2010/main" val="37149816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Operations </a:t>
            </a:r>
            <a:r>
              <a:rPr lang="en-US" dirty="0" smtClean="0"/>
              <a:t>Capability </a:t>
            </a:r>
            <a:br>
              <a:rPr lang="en-US" dirty="0" smtClean="0"/>
            </a:br>
            <a:r>
              <a:rPr lang="en-US" dirty="0" smtClean="0"/>
              <a:t>Dimensions</a:t>
            </a:r>
            <a:endParaRPr lang="en-US" dirty="0"/>
          </a:p>
        </p:txBody>
      </p:sp>
      <p:sp>
        <p:nvSpPr>
          <p:cNvPr id="3" name="Content Placeholder 2"/>
          <p:cNvSpPr>
            <a:spLocks noGrp="1"/>
          </p:cNvSpPr>
          <p:nvPr>
            <p:ph sz="half" idx="1"/>
          </p:nvPr>
        </p:nvSpPr>
        <p:spPr/>
        <p:txBody>
          <a:bodyPr/>
          <a:lstStyle/>
          <a:p>
            <a:pPr marL="0" indent="0">
              <a:buNone/>
            </a:pPr>
            <a:r>
              <a:rPr lang="en-US" b="1" dirty="0"/>
              <a:t>Business Processes</a:t>
            </a:r>
          </a:p>
          <a:p>
            <a:r>
              <a:rPr lang="en-US" dirty="0"/>
              <a:t>Planning and programming</a:t>
            </a:r>
          </a:p>
          <a:p>
            <a:r>
              <a:rPr lang="en-US" dirty="0"/>
              <a:t>Budgeting (resources)</a:t>
            </a:r>
          </a:p>
          <a:p>
            <a:pPr marL="0" indent="0">
              <a:buNone/>
            </a:pPr>
            <a:r>
              <a:rPr lang="en-US" b="1" dirty="0"/>
              <a:t/>
            </a:r>
            <a:br>
              <a:rPr lang="en-US" b="1" dirty="0"/>
            </a:br>
            <a:r>
              <a:rPr lang="en-US" b="1" dirty="0" smtClean="0"/>
              <a:t>Performance</a:t>
            </a:r>
            <a:endParaRPr lang="en-US" b="1" dirty="0"/>
          </a:p>
          <a:p>
            <a:r>
              <a:rPr lang="en-US" dirty="0"/>
              <a:t>Defining measures</a:t>
            </a:r>
          </a:p>
          <a:p>
            <a:r>
              <a:rPr lang="en-US" dirty="0"/>
              <a:t>Data acquisition and analytics</a:t>
            </a:r>
          </a:p>
          <a:p>
            <a:r>
              <a:rPr lang="en-US" dirty="0"/>
              <a:t>Presentation (internal and external</a:t>
            </a:r>
            <a:r>
              <a:rPr lang="en-US" dirty="0" smtClean="0"/>
              <a:t>)</a:t>
            </a:r>
            <a:endParaRPr lang="en-US" dirty="0"/>
          </a:p>
        </p:txBody>
      </p:sp>
      <p:sp>
        <p:nvSpPr>
          <p:cNvPr id="4" name="Content Placeholder 3"/>
          <p:cNvSpPr>
            <a:spLocks noGrp="1"/>
          </p:cNvSpPr>
          <p:nvPr>
            <p:ph sz="half" idx="2"/>
          </p:nvPr>
        </p:nvSpPr>
        <p:spPr/>
        <p:txBody>
          <a:bodyPr/>
          <a:lstStyle/>
          <a:p>
            <a:pPr marL="0" indent="0">
              <a:buNone/>
            </a:pPr>
            <a:r>
              <a:rPr lang="en-US" b="1" dirty="0"/>
              <a:t>Systems and Technology </a:t>
            </a:r>
          </a:p>
          <a:p>
            <a:r>
              <a:rPr lang="en-US" dirty="0"/>
              <a:t>Use of systems engineering</a:t>
            </a:r>
          </a:p>
          <a:p>
            <a:r>
              <a:rPr lang="en-US" dirty="0"/>
              <a:t>Systems architectures</a:t>
            </a:r>
          </a:p>
          <a:p>
            <a:r>
              <a:rPr lang="en-US" dirty="0"/>
              <a:t>Standards and </a:t>
            </a:r>
            <a:r>
              <a:rPr lang="en-US" dirty="0" smtClean="0"/>
              <a:t>interoperability</a:t>
            </a:r>
            <a:endParaRPr lang="en-US" dirty="0"/>
          </a:p>
        </p:txBody>
      </p:sp>
      <p:sp>
        <p:nvSpPr>
          <p:cNvPr id="5" name="Slide Number Placeholder 4"/>
          <p:cNvSpPr>
            <a:spLocks noGrp="1"/>
          </p:cNvSpPr>
          <p:nvPr>
            <p:ph type="sldNum" sz="quarter" idx="12"/>
          </p:nvPr>
        </p:nvSpPr>
        <p:spPr/>
        <p:txBody>
          <a:bodyPr/>
          <a:lstStyle/>
          <a:p>
            <a:pPr>
              <a:defRPr/>
            </a:pPr>
            <a:fld id="{99BF6BD8-9522-453F-9DDF-F61CE6D1215E}" type="slidenum">
              <a:rPr lang="en-US" smtClean="0"/>
              <a:pPr>
                <a:defRPr/>
              </a:pPr>
              <a:t>28</a:t>
            </a:fld>
            <a:endParaRPr lang="en-US" dirty="0"/>
          </a:p>
        </p:txBody>
      </p:sp>
    </p:spTree>
    <p:extLst>
      <p:ext uri="{BB962C8B-B14F-4D97-AF65-F5344CB8AC3E}">
        <p14:creationId xmlns:p14="http://schemas.microsoft.com/office/powerpoint/2010/main" val="41298584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Operations </a:t>
            </a:r>
            <a:r>
              <a:rPr lang="en-US" dirty="0" smtClean="0"/>
              <a:t>Capability </a:t>
            </a:r>
            <a:br>
              <a:rPr lang="en-US" dirty="0" smtClean="0"/>
            </a:br>
            <a:r>
              <a:rPr lang="en-US" dirty="0" smtClean="0"/>
              <a:t>Dimensions</a:t>
            </a:r>
            <a:r>
              <a:rPr lang="en-US" b="0" dirty="0" smtClean="0"/>
              <a:t> </a:t>
            </a:r>
            <a:r>
              <a:rPr lang="en-US" b="0" dirty="0"/>
              <a:t>(</a:t>
            </a:r>
            <a:r>
              <a:rPr lang="en-US" b="0" dirty="0" smtClean="0"/>
              <a:t>continued)</a:t>
            </a:r>
            <a:endParaRPr lang="en-US" b="0" dirty="0"/>
          </a:p>
        </p:txBody>
      </p:sp>
      <p:sp>
        <p:nvSpPr>
          <p:cNvPr id="3" name="Content Placeholder 2"/>
          <p:cNvSpPr>
            <a:spLocks noGrp="1"/>
          </p:cNvSpPr>
          <p:nvPr>
            <p:ph sz="half" idx="1"/>
          </p:nvPr>
        </p:nvSpPr>
        <p:spPr/>
        <p:txBody>
          <a:bodyPr/>
          <a:lstStyle/>
          <a:p>
            <a:pPr marL="0" indent="0">
              <a:buNone/>
            </a:pPr>
            <a:r>
              <a:rPr lang="en-US" b="1" dirty="0"/>
              <a:t>Culture</a:t>
            </a:r>
          </a:p>
          <a:p>
            <a:r>
              <a:rPr lang="en-US" dirty="0"/>
              <a:t>Leadership</a:t>
            </a:r>
          </a:p>
          <a:p>
            <a:r>
              <a:rPr lang="en-US" dirty="0"/>
              <a:t>Outreach</a:t>
            </a:r>
          </a:p>
          <a:p>
            <a:r>
              <a:rPr lang="en-US" dirty="0"/>
              <a:t>Program legal authority</a:t>
            </a:r>
          </a:p>
          <a:p>
            <a:r>
              <a:rPr lang="en-US" dirty="0"/>
              <a:t>Technical understanding</a:t>
            </a:r>
          </a:p>
          <a:p>
            <a:pPr marL="0" indent="0">
              <a:buNone/>
            </a:pPr>
            <a:endParaRPr lang="en-US" dirty="0" smtClean="0"/>
          </a:p>
          <a:p>
            <a:pPr marL="0" indent="0">
              <a:buNone/>
            </a:pPr>
            <a:r>
              <a:rPr lang="en-US" b="1" dirty="0" smtClean="0"/>
              <a:t>Organization </a:t>
            </a:r>
            <a:r>
              <a:rPr lang="en-US" b="1" dirty="0"/>
              <a:t>/ Staffing</a:t>
            </a:r>
          </a:p>
          <a:p>
            <a:r>
              <a:rPr lang="en-US" dirty="0"/>
              <a:t>Programmatic status</a:t>
            </a:r>
          </a:p>
          <a:p>
            <a:r>
              <a:rPr lang="en-US" dirty="0"/>
              <a:t>Organizational structure</a:t>
            </a:r>
          </a:p>
          <a:p>
            <a:r>
              <a:rPr lang="en-US" dirty="0"/>
              <a:t>Staff development and </a:t>
            </a:r>
            <a:r>
              <a:rPr lang="en-US" dirty="0" smtClean="0"/>
              <a:t>retention</a:t>
            </a:r>
            <a:endParaRPr lang="en-US" dirty="0"/>
          </a:p>
        </p:txBody>
      </p:sp>
      <p:sp>
        <p:nvSpPr>
          <p:cNvPr id="4" name="Content Placeholder 3"/>
          <p:cNvSpPr>
            <a:spLocks noGrp="1"/>
          </p:cNvSpPr>
          <p:nvPr>
            <p:ph sz="half" idx="2"/>
          </p:nvPr>
        </p:nvSpPr>
        <p:spPr/>
        <p:txBody>
          <a:bodyPr/>
          <a:lstStyle/>
          <a:p>
            <a:pPr marL="0" indent="0">
              <a:buNone/>
            </a:pPr>
            <a:r>
              <a:rPr lang="en-US" b="1" dirty="0"/>
              <a:t>Collaboration</a:t>
            </a:r>
          </a:p>
          <a:p>
            <a:pPr marL="0" indent="0">
              <a:buNone/>
            </a:pPr>
            <a:r>
              <a:rPr lang="en-US" dirty="0"/>
              <a:t>Relationships and partnering:</a:t>
            </a:r>
          </a:p>
          <a:p>
            <a:r>
              <a:rPr lang="en-US" dirty="0"/>
              <a:t>Within DOT</a:t>
            </a:r>
          </a:p>
          <a:p>
            <a:r>
              <a:rPr lang="en-US" dirty="0"/>
              <a:t>Among levels of government</a:t>
            </a:r>
          </a:p>
          <a:p>
            <a:r>
              <a:rPr lang="en-US" dirty="0"/>
              <a:t>Public safety agencies</a:t>
            </a:r>
          </a:p>
          <a:p>
            <a:r>
              <a:rPr lang="en-US" dirty="0"/>
              <a:t>MPOs</a:t>
            </a:r>
          </a:p>
          <a:p>
            <a:r>
              <a:rPr lang="en-US" dirty="0"/>
              <a:t>Private </a:t>
            </a:r>
            <a:r>
              <a:rPr lang="en-US" dirty="0" smtClean="0"/>
              <a:t>sector</a:t>
            </a:r>
            <a:endParaRPr lang="en-US" dirty="0"/>
          </a:p>
        </p:txBody>
      </p:sp>
      <p:sp>
        <p:nvSpPr>
          <p:cNvPr id="5" name="Slide Number Placeholder 4"/>
          <p:cNvSpPr>
            <a:spLocks noGrp="1"/>
          </p:cNvSpPr>
          <p:nvPr>
            <p:ph type="sldNum" sz="quarter" idx="12"/>
          </p:nvPr>
        </p:nvSpPr>
        <p:spPr/>
        <p:txBody>
          <a:bodyPr/>
          <a:lstStyle/>
          <a:p>
            <a:pPr>
              <a:defRPr/>
            </a:pPr>
            <a:fld id="{99BF6BD8-9522-453F-9DDF-F61CE6D1215E}" type="slidenum">
              <a:rPr lang="en-US" smtClean="0"/>
              <a:pPr>
                <a:defRPr/>
              </a:pPr>
              <a:t>29</a:t>
            </a:fld>
            <a:endParaRPr lang="en-US" dirty="0"/>
          </a:p>
        </p:txBody>
      </p:sp>
    </p:spTree>
    <p:extLst>
      <p:ext uri="{BB962C8B-B14F-4D97-AF65-F5344CB8AC3E}">
        <p14:creationId xmlns:p14="http://schemas.microsoft.com/office/powerpoint/2010/main" val="7274178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is Operations?</a:t>
            </a:r>
            <a:endParaRPr lang="en-US" sz="3200" dirty="0"/>
          </a:p>
        </p:txBody>
      </p:sp>
      <p:sp>
        <p:nvSpPr>
          <p:cNvPr id="3" name="Content Placeholder 2"/>
          <p:cNvSpPr>
            <a:spLocks noGrp="1"/>
          </p:cNvSpPr>
          <p:nvPr>
            <p:ph idx="1"/>
          </p:nvPr>
        </p:nvSpPr>
        <p:spPr/>
        <p:txBody>
          <a:bodyPr/>
          <a:lstStyle/>
          <a:p>
            <a:pPr marL="0" indent="0">
              <a:buNone/>
            </a:pPr>
            <a:r>
              <a:rPr lang="en-US" b="1" dirty="0"/>
              <a:t>Transportation Systems Management and Operations </a:t>
            </a:r>
            <a:r>
              <a:rPr lang="en-US" dirty="0"/>
              <a:t>(TSMO, TSM&amp;O</a:t>
            </a:r>
            <a:r>
              <a:rPr lang="en-US" dirty="0" smtClean="0"/>
              <a:t>)</a:t>
            </a:r>
            <a:endParaRPr lang="en-US" dirty="0"/>
          </a:p>
          <a:p>
            <a:r>
              <a:rPr lang="en-US" dirty="0"/>
              <a:t>Defined in MAP 21</a:t>
            </a:r>
          </a:p>
          <a:p>
            <a:r>
              <a:rPr lang="en-US" dirty="0"/>
              <a:t>“Integrated strategies to optimize the performance of existing infrastructure through the implementation of multimodal and intermodal, cross-jurisdictional systems, services, and projects”</a:t>
            </a:r>
          </a:p>
          <a:p>
            <a:r>
              <a:rPr lang="en-US" dirty="0"/>
              <a:t>Supported and enabled by Intelligent Transportation System (ITS) </a:t>
            </a:r>
            <a:r>
              <a:rPr lang="en-US" dirty="0" smtClean="0"/>
              <a:t>technologies</a:t>
            </a:r>
            <a:endParaRPr lang="en-US" dirty="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3</a:t>
            </a:fld>
            <a:endParaRPr lang="en-US" dirty="0"/>
          </a:p>
        </p:txBody>
      </p:sp>
    </p:spTree>
    <p:extLst>
      <p:ext uri="{BB962C8B-B14F-4D97-AF65-F5344CB8AC3E}">
        <p14:creationId xmlns:p14="http://schemas.microsoft.com/office/powerpoint/2010/main" val="707212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Levels of Capability Maturity</a:t>
            </a:r>
          </a:p>
        </p:txBody>
      </p:sp>
      <p:sp>
        <p:nvSpPr>
          <p:cNvPr id="3" name="Slide Number Placeholder 2"/>
          <p:cNvSpPr>
            <a:spLocks noGrp="1"/>
          </p:cNvSpPr>
          <p:nvPr>
            <p:ph type="sldNum" sz="quarter" idx="12"/>
          </p:nvPr>
        </p:nvSpPr>
        <p:spPr/>
        <p:txBody>
          <a:bodyPr/>
          <a:lstStyle/>
          <a:p>
            <a:pPr>
              <a:defRPr/>
            </a:pPr>
            <a:fld id="{D62B4299-707F-4FCF-82DC-CF4AB1A7F8B4}" type="slidenum">
              <a:rPr lang="en-US" smtClean="0"/>
              <a:pPr>
                <a:defRPr/>
              </a:pPr>
              <a:t>30</a:t>
            </a:fld>
            <a:endParaRPr lang="en-US" dirty="0"/>
          </a:p>
        </p:txBody>
      </p:sp>
      <p:pic>
        <p:nvPicPr>
          <p:cNvPr id="6" name="Picture Placeholder 5" title="Diagram depicts the four steps to mainstream operations into the institutional framework, from Level 1: Performed (informal and based on personal relationships), Level 2: Managed (some processes in place but limited accountability), Level 3: Integrated (processes in place and documented, including performance measures, with operations as a budget item), Level 4: Optimized (formal operations program mainstreamed into DOT). Most agencies today are at Level 2, but the ultimate goal for the future is Level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282" b="-21848"/>
          <a:stretch/>
        </p:blipFill>
        <p:spPr>
          <a:xfrm>
            <a:off x="304800" y="1676400"/>
            <a:ext cx="8534400" cy="4495800"/>
          </a:xfrm>
        </p:spPr>
      </p:pic>
    </p:spTree>
    <p:extLst>
      <p:ext uri="{BB962C8B-B14F-4D97-AF65-F5344CB8AC3E}">
        <p14:creationId xmlns:p14="http://schemas.microsoft.com/office/powerpoint/2010/main" val="4244046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Operations </a:t>
            </a:r>
            <a:r>
              <a:rPr lang="en-US" dirty="0" smtClean="0"/>
              <a:t/>
            </a:r>
            <a:br>
              <a:rPr lang="en-US" dirty="0" smtClean="0"/>
            </a:br>
            <a:r>
              <a:rPr lang="en-US" dirty="0" smtClean="0"/>
              <a:t>Collaboration</a:t>
            </a:r>
            <a:endParaRPr lang="en-US" dirty="0"/>
          </a:p>
        </p:txBody>
      </p:sp>
      <p:sp>
        <p:nvSpPr>
          <p:cNvPr id="3" name="Content Placeholder 2"/>
          <p:cNvSpPr>
            <a:spLocks noGrp="1"/>
          </p:cNvSpPr>
          <p:nvPr>
            <p:ph idx="1"/>
          </p:nvPr>
        </p:nvSpPr>
        <p:spPr/>
        <p:txBody>
          <a:bodyPr/>
          <a:lstStyle/>
          <a:p>
            <a:pPr marL="0" indent="0">
              <a:buNone/>
            </a:pPr>
            <a:r>
              <a:rPr lang="en-US" b="1" dirty="0"/>
              <a:t>“Planning for Operations”</a:t>
            </a:r>
          </a:p>
          <a:p>
            <a:r>
              <a:rPr lang="en-US" dirty="0"/>
              <a:t>Multi-modal collaboration between agencies and jurisdictions</a:t>
            </a:r>
          </a:p>
          <a:p>
            <a:r>
              <a:rPr lang="en-US" dirty="0"/>
              <a:t>Collaboration between planners and operators</a:t>
            </a:r>
          </a:p>
          <a:p>
            <a:r>
              <a:rPr lang="en-US" dirty="0"/>
              <a:t>Specific outcomes and regional objectives</a:t>
            </a:r>
          </a:p>
          <a:p>
            <a:r>
              <a:rPr lang="en-US" dirty="0"/>
              <a:t>Investments prioritized to achieve operations objectives</a:t>
            </a:r>
          </a:p>
          <a:p>
            <a:r>
              <a:rPr lang="en-US" dirty="0"/>
              <a:t>Demonstrated accountability through performance measures</a:t>
            </a:r>
          </a:p>
          <a:p>
            <a:pPr marL="0" indent="0">
              <a:buNone/>
            </a:pPr>
            <a:r>
              <a:rPr lang="en-US" b="1" dirty="0" smtClean="0"/>
              <a:t/>
            </a:r>
            <a:br>
              <a:rPr lang="en-US" b="1" dirty="0" smtClean="0"/>
            </a:br>
            <a:r>
              <a:rPr lang="en-US" b="1" dirty="0" smtClean="0"/>
              <a:t>“</a:t>
            </a:r>
            <a:r>
              <a:rPr lang="en-US" b="1" dirty="0"/>
              <a:t>Objectives-Driven, Performance-Based Approach</a:t>
            </a:r>
            <a:r>
              <a:rPr lang="en-US" b="1" dirty="0" smtClean="0"/>
              <a:t>”</a:t>
            </a:r>
            <a:endParaRPr lang="en-US" b="1" dirty="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31</a:t>
            </a:fld>
            <a:endParaRPr lang="en-US" dirty="0"/>
          </a:p>
        </p:txBody>
      </p:sp>
    </p:spTree>
    <p:extLst>
      <p:ext uri="{BB962C8B-B14F-4D97-AF65-F5344CB8AC3E}">
        <p14:creationId xmlns:p14="http://schemas.microsoft.com/office/powerpoint/2010/main" val="41213616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Objectives-Driven, Performance</a:t>
            </a:r>
            <a:r>
              <a:rPr lang="en-US" dirty="0" smtClean="0"/>
              <a:t>-</a:t>
            </a:r>
            <a:br>
              <a:rPr lang="en-US" dirty="0" smtClean="0"/>
            </a:br>
            <a:r>
              <a:rPr lang="en-US" dirty="0" smtClean="0"/>
              <a:t>Based </a:t>
            </a:r>
            <a:r>
              <a:rPr lang="en-US" dirty="0"/>
              <a:t>Approach</a:t>
            </a:r>
          </a:p>
        </p:txBody>
      </p:sp>
      <p:sp>
        <p:nvSpPr>
          <p:cNvPr id="3" name="Slide Number Placeholder 2"/>
          <p:cNvSpPr>
            <a:spLocks noGrp="1"/>
          </p:cNvSpPr>
          <p:nvPr>
            <p:ph type="sldNum" sz="quarter" idx="12"/>
          </p:nvPr>
        </p:nvSpPr>
        <p:spPr/>
        <p:txBody>
          <a:bodyPr/>
          <a:lstStyle/>
          <a:p>
            <a:pPr>
              <a:defRPr/>
            </a:pPr>
            <a:fld id="{D62B4299-707F-4FCF-82DC-CF4AB1A7F8B4}" type="slidenum">
              <a:rPr lang="en-US" smtClean="0"/>
              <a:pPr>
                <a:defRPr/>
              </a:pPr>
              <a:t>32</a:t>
            </a:fld>
            <a:endParaRPr lang="en-US" dirty="0"/>
          </a:p>
        </p:txBody>
      </p:sp>
      <p:pic>
        <p:nvPicPr>
          <p:cNvPr id="6" name="Picture Placeholder 5" descr="Diagram shows six steps of the approach with a feedback loop to monitor and evaluate as well as five detailed steps for the Operations Strategies approach." title="This shows the process for an objectives-driven performance based approach. Key Points: Regional goals form the basis for developing operational objectives; A systematic process is used for developing and selecting operations strategies based on needs (as can be identified from the Congestion Management Plan), performance measures, and an evaluation of the candidate strategies; The selected operations strategies are included in the Metropolitan Transportation Plans and TIP; This leads to the implementation of the operations strategies and supporting technologies and staffing. Implementation is a crucial part of achieving the objectives."/>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824" t="2690" r="-2476" b="1717"/>
          <a:stretch/>
        </p:blipFill>
        <p:spPr>
          <a:xfrm>
            <a:off x="8394" y="1524000"/>
            <a:ext cx="9127212" cy="5040492"/>
          </a:xfrm>
        </p:spPr>
      </p:pic>
    </p:spTree>
    <p:extLst>
      <p:ext uri="{BB962C8B-B14F-4D97-AF65-F5344CB8AC3E}">
        <p14:creationId xmlns:p14="http://schemas.microsoft.com/office/powerpoint/2010/main" val="15044060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 New Source of Information </a:t>
            </a:r>
            <a:r>
              <a:rPr lang="en-US" dirty="0" smtClean="0"/>
              <a:t/>
            </a:r>
            <a:br>
              <a:rPr lang="en-US" dirty="0" smtClean="0"/>
            </a:br>
            <a:r>
              <a:rPr lang="en-US" dirty="0" smtClean="0"/>
              <a:t>on </a:t>
            </a:r>
            <a:r>
              <a:rPr lang="en-US" dirty="0"/>
              <a:t>TSM&amp;O</a:t>
            </a:r>
          </a:p>
        </p:txBody>
      </p:sp>
      <p:sp>
        <p:nvSpPr>
          <p:cNvPr id="6" name="Content Placeholder 5"/>
          <p:cNvSpPr>
            <a:spLocks noGrp="1"/>
          </p:cNvSpPr>
          <p:nvPr>
            <p:ph sz="half" idx="1"/>
          </p:nvPr>
        </p:nvSpPr>
        <p:spPr>
          <a:xfrm>
            <a:off x="304800" y="1524000"/>
            <a:ext cx="8534400" cy="4525963"/>
          </a:xfrm>
        </p:spPr>
        <p:txBody>
          <a:bodyPr/>
          <a:lstStyle/>
          <a:p>
            <a:pPr marL="0" indent="0">
              <a:buNone/>
            </a:pPr>
            <a:r>
              <a:rPr lang="en-US" b="1" dirty="0"/>
              <a:t>National Operations Center of </a:t>
            </a:r>
            <a:br>
              <a:rPr lang="en-US" b="1" dirty="0"/>
            </a:br>
            <a:r>
              <a:rPr lang="en-US" b="1" dirty="0" smtClean="0"/>
              <a:t>Excellence</a:t>
            </a:r>
          </a:p>
          <a:p>
            <a:r>
              <a:rPr lang="en-US" dirty="0"/>
              <a:t>Partnership of AASHTO, ITE, </a:t>
            </a:r>
            <a:br>
              <a:rPr lang="en-US" dirty="0"/>
            </a:br>
            <a:r>
              <a:rPr lang="en-US" dirty="0" smtClean="0"/>
              <a:t>and </a:t>
            </a:r>
            <a:r>
              <a:rPr lang="en-US" dirty="0"/>
              <a:t>ITS America with support </a:t>
            </a:r>
            <a:r>
              <a:rPr lang="en-US" dirty="0" smtClean="0"/>
              <a:t/>
            </a:r>
            <a:br>
              <a:rPr lang="en-US" dirty="0" smtClean="0"/>
            </a:br>
            <a:r>
              <a:rPr lang="en-US" dirty="0" smtClean="0"/>
              <a:t>from </a:t>
            </a:r>
            <a:r>
              <a:rPr lang="en-US" dirty="0"/>
              <a:t>the FHWA.</a:t>
            </a:r>
          </a:p>
          <a:p>
            <a:r>
              <a:rPr lang="en-US" dirty="0"/>
              <a:t>Offers a document library, peer exchanges, webinars, on-call assistance, assessments, and other TSM&amp;O support via the Operations Technical Services Program.</a:t>
            </a:r>
          </a:p>
          <a:p>
            <a:pPr lvl="1"/>
            <a:r>
              <a:rPr lang="en-US" dirty="0"/>
              <a:t>A place to share information as well as receive it.</a:t>
            </a:r>
          </a:p>
          <a:p>
            <a:r>
              <a:rPr lang="en-US" dirty="0" smtClean="0">
                <a:hlinkClick r:id="rId3"/>
              </a:rPr>
              <a:t>www.transportationops.org</a:t>
            </a:r>
            <a:endParaRPr lang="en-US" dirty="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33</a:t>
            </a:fld>
            <a:endParaRPr lang="en-US" dirty="0"/>
          </a:p>
        </p:txBody>
      </p:sp>
      <p:pic>
        <p:nvPicPr>
          <p:cNvPr id="9" name="Picture Placeholder 8" title="National Operations Center of Excellence (NOCOE) logo."/>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10900" t="-1667" r="10900" b="-78332"/>
          <a:stretch/>
        </p:blipFill>
        <p:spPr>
          <a:xfrm>
            <a:off x="5334000" y="1524000"/>
            <a:ext cx="3505200" cy="1524000"/>
          </a:xfrm>
        </p:spPr>
      </p:pic>
    </p:spTree>
    <p:extLst>
      <p:ext uri="{BB962C8B-B14F-4D97-AF65-F5344CB8AC3E}">
        <p14:creationId xmlns:p14="http://schemas.microsoft.com/office/powerpoint/2010/main" val="32532943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Operations is a critical component for managing the transportation network on a daily basis.</a:t>
            </a:r>
          </a:p>
          <a:p>
            <a:pPr lvl="1"/>
            <a:r>
              <a:rPr lang="en-US" dirty="0"/>
              <a:t>Preserves and maximizes existing capacity.</a:t>
            </a:r>
          </a:p>
          <a:p>
            <a:pPr lvl="1"/>
            <a:r>
              <a:rPr lang="en-US" dirty="0"/>
              <a:t>Enhances mobility, reliability, safety, and environment.</a:t>
            </a:r>
          </a:p>
          <a:p>
            <a:pPr lvl="1"/>
            <a:r>
              <a:rPr lang="en-US" dirty="0"/>
              <a:t>Provides customer service via a performance-based approach.</a:t>
            </a:r>
          </a:p>
          <a:p>
            <a:pPr lvl="1"/>
            <a:r>
              <a:rPr lang="en-US" dirty="0"/>
              <a:t>Achieves quick and cost-effective implementation.</a:t>
            </a:r>
          </a:p>
          <a:p>
            <a:r>
              <a:rPr lang="en-US" dirty="0"/>
              <a:t>To be successful, operations needs to be “mainstreamed” into the agency's institutional and organizational framework.</a:t>
            </a:r>
          </a:p>
          <a:p>
            <a:pPr marL="0" indent="0">
              <a:buNone/>
            </a:pPr>
            <a:r>
              <a:rPr lang="en-US" b="1" dirty="0" smtClean="0"/>
              <a:t/>
            </a:r>
            <a:br>
              <a:rPr lang="en-US" b="1" dirty="0" smtClean="0"/>
            </a:br>
            <a:r>
              <a:rPr lang="en-US" b="1" dirty="0" smtClean="0"/>
              <a:t>You </a:t>
            </a:r>
            <a:r>
              <a:rPr lang="en-US" b="1" dirty="0"/>
              <a:t>have an important role to play</a:t>
            </a:r>
            <a:r>
              <a:rPr lang="en-US" b="1" dirty="0" smtClean="0"/>
              <a:t>.</a:t>
            </a:r>
            <a:endParaRPr lang="en-US" b="1" dirty="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34</a:t>
            </a:fld>
            <a:endParaRPr lang="en-US" dirty="0"/>
          </a:p>
        </p:txBody>
      </p:sp>
    </p:spTree>
    <p:extLst>
      <p:ext uri="{BB962C8B-B14F-4D97-AF65-F5344CB8AC3E}">
        <p14:creationId xmlns:p14="http://schemas.microsoft.com/office/powerpoint/2010/main" val="6641136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p:txBody>
          <a:bodyPr/>
          <a:lstStyle/>
          <a:p>
            <a:r>
              <a:rPr lang="en-US" dirty="0"/>
              <a:t>Demonstrate commitment and involvement at the top level.</a:t>
            </a:r>
          </a:p>
          <a:p>
            <a:r>
              <a:rPr lang="en-US" dirty="0"/>
              <a:t>Empower the people who can make it happen and give them the resources they need.</a:t>
            </a:r>
          </a:p>
          <a:p>
            <a:r>
              <a:rPr lang="en-US" dirty="0"/>
              <a:t>Provide top-down direction and insist on bottom-up accountability.</a:t>
            </a:r>
          </a:p>
          <a:p>
            <a:pPr marL="0" indent="0">
              <a:buNone/>
            </a:pPr>
            <a:endParaRPr lang="en-US" dirty="0" smtClean="0"/>
          </a:p>
          <a:p>
            <a:pPr marL="0" indent="0">
              <a:buNone/>
            </a:pPr>
            <a:r>
              <a:rPr lang="en-US" b="1" dirty="0" smtClean="0"/>
              <a:t>If </a:t>
            </a:r>
            <a:r>
              <a:rPr lang="en-US" b="1" dirty="0"/>
              <a:t>you need assistance – Contact:</a:t>
            </a:r>
          </a:p>
          <a:p>
            <a:r>
              <a:rPr lang="en-US" dirty="0"/>
              <a:t>FHWA: Steve Clinger </a:t>
            </a:r>
            <a:r>
              <a:rPr lang="en-US" dirty="0" smtClean="0"/>
              <a:t>- </a:t>
            </a:r>
            <a:r>
              <a:rPr lang="en-US" dirty="0" smtClean="0">
                <a:hlinkClick r:id="rId3"/>
              </a:rPr>
              <a:t>Stephen.Clinger</a:t>
            </a:r>
            <a:r>
              <a:rPr lang="en-US" dirty="0">
                <a:hlinkClick r:id="rId3"/>
              </a:rPr>
              <a:t>@</a:t>
            </a:r>
            <a:r>
              <a:rPr lang="en-US" dirty="0" smtClean="0">
                <a:hlinkClick r:id="rId3"/>
              </a:rPr>
              <a:t>dot.gov</a:t>
            </a:r>
            <a:endParaRPr lang="en-US" dirty="0"/>
          </a:p>
          <a:p>
            <a:r>
              <a:rPr lang="en-US" dirty="0"/>
              <a:t>AASHTO: </a:t>
            </a:r>
            <a:r>
              <a:rPr lang="en-US" dirty="0" err="1"/>
              <a:t>Gummada</a:t>
            </a:r>
            <a:r>
              <a:rPr lang="en-US" dirty="0"/>
              <a:t> Murthy </a:t>
            </a:r>
            <a:r>
              <a:rPr lang="en-US" dirty="0" smtClean="0"/>
              <a:t>- </a:t>
            </a:r>
            <a:r>
              <a:rPr lang="en-US" dirty="0" smtClean="0">
                <a:hlinkClick r:id="rId4"/>
              </a:rPr>
              <a:t>gmurthy</a:t>
            </a:r>
            <a:r>
              <a:rPr lang="en-US" dirty="0">
                <a:hlinkClick r:id="rId4"/>
              </a:rPr>
              <a:t>@</a:t>
            </a:r>
            <a:r>
              <a:rPr lang="en-US" dirty="0" smtClean="0">
                <a:hlinkClick r:id="rId4"/>
              </a:rPr>
              <a:t>aashto.org</a:t>
            </a:r>
            <a:endParaRPr lang="en-US" dirty="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35</a:t>
            </a:fld>
            <a:endParaRPr lang="en-US" dirty="0"/>
          </a:p>
        </p:txBody>
      </p:sp>
    </p:spTree>
    <p:extLst>
      <p:ext uri="{BB962C8B-B14F-4D97-AF65-F5344CB8AC3E}">
        <p14:creationId xmlns:p14="http://schemas.microsoft.com/office/powerpoint/2010/main" val="35420736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Questions?</a:t>
            </a:r>
            <a:endParaRPr lang="en-US" dirty="0"/>
          </a:p>
        </p:txBody>
      </p:sp>
      <p:sp>
        <p:nvSpPr>
          <p:cNvPr id="4" name="Slide Number Placeholder 3"/>
          <p:cNvSpPr>
            <a:spLocks noGrp="1"/>
          </p:cNvSpPr>
          <p:nvPr>
            <p:ph type="sldNum" sz="quarter" idx="4294967295"/>
          </p:nvPr>
        </p:nvSpPr>
        <p:spPr>
          <a:xfrm>
            <a:off x="7010400" y="6400800"/>
            <a:ext cx="2133600" cy="384175"/>
          </a:xfrm>
        </p:spPr>
        <p:txBody>
          <a:bodyPr/>
          <a:lstStyle/>
          <a:p>
            <a:pPr>
              <a:defRPr/>
            </a:pPr>
            <a:fld id="{885B9C7F-5F8E-40BD-A660-D104CC0AAAFA}" type="slidenum">
              <a:rPr lang="en-US" smtClean="0"/>
              <a:pPr>
                <a:defRPr/>
              </a:pPr>
              <a:t>36</a:t>
            </a:fld>
            <a:endParaRPr lang="en-US" dirty="0"/>
          </a:p>
        </p:txBody>
      </p:sp>
    </p:spTree>
    <p:extLst>
      <p:ext uri="{BB962C8B-B14F-4D97-AF65-F5344CB8AC3E}">
        <p14:creationId xmlns:p14="http://schemas.microsoft.com/office/powerpoint/2010/main" val="14001748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Slides as Appropriate</a:t>
            </a:r>
            <a:endParaRPr lang="en-US" dirty="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37</a:t>
            </a:fld>
            <a:endParaRPr lang="en-US" dirty="0"/>
          </a:p>
        </p:txBody>
      </p:sp>
    </p:spTree>
    <p:extLst>
      <p:ext uri="{BB962C8B-B14F-4D97-AF65-F5344CB8AC3E}">
        <p14:creationId xmlns:p14="http://schemas.microsoft.com/office/powerpoint/2010/main" val="35267544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“Reliability”?</a:t>
            </a:r>
          </a:p>
        </p:txBody>
      </p:sp>
      <p:sp>
        <p:nvSpPr>
          <p:cNvPr id="6" name="Content Placeholder 5"/>
          <p:cNvSpPr>
            <a:spLocks noGrp="1"/>
          </p:cNvSpPr>
          <p:nvPr>
            <p:ph sz="half" idx="1"/>
          </p:nvPr>
        </p:nvSpPr>
        <p:spPr>
          <a:xfrm>
            <a:off x="304800" y="1524000"/>
            <a:ext cx="8534400" cy="4525963"/>
          </a:xfrm>
        </p:spPr>
        <p:txBody>
          <a:bodyPr/>
          <a:lstStyle/>
          <a:p>
            <a:r>
              <a:rPr lang="en-US" dirty="0"/>
              <a:t>Consistency or dependability in travel times</a:t>
            </a:r>
          </a:p>
          <a:p>
            <a:pPr lvl="1"/>
            <a:r>
              <a:rPr lang="en-US" dirty="0"/>
              <a:t>As measured from day to day, or across different times of day</a:t>
            </a:r>
          </a:p>
          <a:p>
            <a:r>
              <a:rPr lang="en-US" dirty="0"/>
              <a:t>Less tolerance for unexpected </a:t>
            </a:r>
            <a:r>
              <a:rPr lang="en-US" dirty="0" smtClean="0"/>
              <a:t>delays</a:t>
            </a:r>
            <a:endParaRPr lang="en-US" dirty="0"/>
          </a:p>
          <a:p>
            <a:r>
              <a:rPr lang="en-US" dirty="0"/>
              <a:t>Planning for travel </a:t>
            </a:r>
            <a:r>
              <a:rPr lang="en-US" dirty="0" smtClean="0"/>
              <a:t/>
            </a:r>
            <a:br>
              <a:rPr lang="en-US" dirty="0" smtClean="0"/>
            </a:br>
            <a:r>
              <a:rPr lang="en-US" dirty="0" smtClean="0"/>
              <a:t>variability as </a:t>
            </a:r>
            <a:r>
              <a:rPr lang="en-US" dirty="0"/>
              <a:t>costs for </a:t>
            </a:r>
            <a:r>
              <a:rPr lang="en-US" dirty="0" smtClean="0"/>
              <a:t/>
            </a:r>
            <a:br>
              <a:rPr lang="en-US" dirty="0" smtClean="0"/>
            </a:br>
            <a:r>
              <a:rPr lang="en-US" dirty="0" smtClean="0"/>
              <a:t>users</a:t>
            </a:r>
            <a:r>
              <a:rPr lang="en-US" dirty="0"/>
              <a:t>, including </a:t>
            </a:r>
            <a:r>
              <a:rPr lang="en-US" dirty="0" smtClean="0"/>
              <a:t/>
            </a:r>
            <a:br>
              <a:rPr lang="en-US" dirty="0" smtClean="0"/>
            </a:br>
            <a:r>
              <a:rPr lang="en-US" dirty="0" smtClean="0"/>
              <a:t>individuals</a:t>
            </a:r>
            <a:r>
              <a:rPr lang="en-US" dirty="0"/>
              <a:t>, transit </a:t>
            </a:r>
            <a:r>
              <a:rPr lang="en-US" dirty="0" smtClean="0"/>
              <a:t/>
            </a:r>
            <a:br>
              <a:rPr lang="en-US" dirty="0" smtClean="0"/>
            </a:br>
            <a:r>
              <a:rPr lang="en-US" dirty="0" smtClean="0"/>
              <a:t>operators</a:t>
            </a:r>
            <a:r>
              <a:rPr lang="en-US" dirty="0"/>
              <a:t>, f</a:t>
            </a:r>
            <a:r>
              <a:rPr lang="en-US" dirty="0" smtClean="0"/>
              <a:t>reight </a:t>
            </a:r>
            <a:r>
              <a:rPr lang="en-US" dirty="0"/>
              <a:t>and </a:t>
            </a:r>
            <a:r>
              <a:rPr lang="en-US" dirty="0" smtClean="0"/>
              <a:t/>
            </a:r>
            <a:br>
              <a:rPr lang="en-US" dirty="0" smtClean="0"/>
            </a:br>
            <a:r>
              <a:rPr lang="en-US" dirty="0" smtClean="0"/>
              <a:t>their </a:t>
            </a:r>
            <a:r>
              <a:rPr lang="en-US" dirty="0"/>
              <a:t>end </a:t>
            </a:r>
            <a:r>
              <a:rPr lang="en-US" dirty="0" smtClean="0"/>
              <a:t>users</a:t>
            </a:r>
            <a:endParaRPr lang="en-US" dirty="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38</a:t>
            </a:fld>
            <a:endParaRPr lang="en-US" dirty="0"/>
          </a:p>
        </p:txBody>
      </p:sp>
      <p:pic>
        <p:nvPicPr>
          <p:cNvPr id="10" name="Picture Placeholder 9" title="The graph compares Probability to Travel Time where the past focus was on Average Travel Time while the current focus is on Variability."/>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736" r="3736"/>
          <a:stretch>
            <a:fillRect/>
          </a:stretch>
        </p:blipFill>
        <p:spPr>
          <a:xfrm>
            <a:off x="4038600" y="3298135"/>
            <a:ext cx="4800600" cy="3026465"/>
          </a:xfrm>
        </p:spPr>
      </p:pic>
    </p:spTree>
    <p:extLst>
      <p:ext uri="{BB962C8B-B14F-4D97-AF65-F5344CB8AC3E}">
        <p14:creationId xmlns:p14="http://schemas.microsoft.com/office/powerpoint/2010/main" val="25388255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Managed </a:t>
            </a:r>
            <a:r>
              <a:rPr lang="en-US" dirty="0" smtClean="0"/>
              <a:t>Lanes</a:t>
            </a:r>
            <a:endParaRPr lang="en-US" dirty="0"/>
          </a:p>
        </p:txBody>
      </p:sp>
      <p:sp>
        <p:nvSpPr>
          <p:cNvPr id="3" name="Content Placeholder 2"/>
          <p:cNvSpPr>
            <a:spLocks noGrp="1"/>
          </p:cNvSpPr>
          <p:nvPr>
            <p:ph sz="half" idx="1"/>
          </p:nvPr>
        </p:nvSpPr>
        <p:spPr/>
        <p:txBody>
          <a:bodyPr/>
          <a:lstStyle/>
          <a:p>
            <a:pPr marL="0" indent="0">
              <a:buNone/>
            </a:pPr>
            <a:r>
              <a:rPr lang="en-US" sz="2000" b="1" dirty="0"/>
              <a:t>Lane(s) where use is based on:</a:t>
            </a:r>
          </a:p>
          <a:p>
            <a:r>
              <a:rPr lang="en-US" sz="2000" dirty="0"/>
              <a:t>Vehicle type / eligibility</a:t>
            </a:r>
          </a:p>
          <a:p>
            <a:r>
              <a:rPr lang="en-US" sz="2000" dirty="0"/>
              <a:t>Pricing</a:t>
            </a:r>
          </a:p>
          <a:p>
            <a:r>
              <a:rPr lang="en-US" sz="2000" dirty="0"/>
              <a:t>Access control</a:t>
            </a:r>
          </a:p>
          <a:p>
            <a:pPr marL="0" indent="0">
              <a:buNone/>
            </a:pPr>
            <a:r>
              <a:rPr lang="en-US" sz="2000" b="1" dirty="0"/>
              <a:t>Examples:</a:t>
            </a:r>
          </a:p>
          <a:p>
            <a:r>
              <a:rPr lang="en-US" sz="2000" dirty="0"/>
              <a:t>HOV lanes</a:t>
            </a:r>
          </a:p>
          <a:p>
            <a:r>
              <a:rPr lang="en-US" sz="2000" dirty="0"/>
              <a:t>HOT lanes</a:t>
            </a:r>
          </a:p>
          <a:p>
            <a:r>
              <a:rPr lang="en-US" sz="2000" dirty="0"/>
              <a:t>Bus-only lanes</a:t>
            </a:r>
          </a:p>
          <a:p>
            <a:r>
              <a:rPr lang="en-US" sz="2000" dirty="0"/>
              <a:t>Express toll lanes</a:t>
            </a:r>
          </a:p>
          <a:p>
            <a:pPr marL="0" indent="0">
              <a:buNone/>
            </a:pPr>
            <a:r>
              <a:rPr lang="en-US" sz="2000" b="1" dirty="0"/>
              <a:t>Demand and capacity managed </a:t>
            </a:r>
            <a:r>
              <a:rPr lang="en-US" sz="2000" b="1" dirty="0" smtClean="0"/>
              <a:t/>
            </a:r>
            <a:br>
              <a:rPr lang="en-US" sz="2000" b="1" dirty="0" smtClean="0"/>
            </a:br>
            <a:r>
              <a:rPr lang="en-US" sz="2000" b="1" dirty="0" smtClean="0"/>
              <a:t>on </a:t>
            </a:r>
            <a:r>
              <a:rPr lang="en-US" sz="2000" b="1" dirty="0"/>
              <a:t>a pro-active basis</a:t>
            </a:r>
          </a:p>
          <a:p>
            <a:r>
              <a:rPr lang="en-US" sz="2000" dirty="0"/>
              <a:t>Price</a:t>
            </a:r>
          </a:p>
          <a:p>
            <a:r>
              <a:rPr lang="en-US" sz="2000" dirty="0"/>
              <a:t>Eligibility </a:t>
            </a:r>
            <a:r>
              <a:rPr lang="en-US" sz="2000" dirty="0" smtClean="0"/>
              <a:t>requirements</a:t>
            </a:r>
            <a:endParaRPr lang="en-US" sz="2000" dirty="0"/>
          </a:p>
        </p:txBody>
      </p:sp>
      <p:pic>
        <p:nvPicPr>
          <p:cNvPr id="6" name="Picture Placeholder 5" title="Highway showing dynamic signage for toll fees."/>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3225" b="13225"/>
          <a:stretch/>
        </p:blipFill>
        <p:spPr>
          <a:xfrm>
            <a:off x="5486400" y="1524000"/>
            <a:ext cx="3352800" cy="2113722"/>
          </a:xfrm>
        </p:spPr>
      </p:pic>
      <p:sp>
        <p:nvSpPr>
          <p:cNvPr id="4" name="Content Placeholder 3"/>
          <p:cNvSpPr>
            <a:spLocks noGrp="1"/>
          </p:cNvSpPr>
          <p:nvPr>
            <p:ph sz="half" idx="2"/>
          </p:nvPr>
        </p:nvSpPr>
        <p:spPr>
          <a:xfrm>
            <a:off x="4572000" y="3733800"/>
            <a:ext cx="4267200" cy="1981200"/>
          </a:xfrm>
        </p:spPr>
        <p:txBody>
          <a:bodyPr/>
          <a:lstStyle/>
          <a:p>
            <a:pPr marL="0" indent="0">
              <a:buNone/>
            </a:pPr>
            <a:r>
              <a:rPr lang="en-US" sz="2000" dirty="0"/>
              <a:t>In Minneapolis (HOV lanes converted to HOT lanes)</a:t>
            </a:r>
          </a:p>
          <a:p>
            <a:r>
              <a:rPr lang="en-US" sz="2000" dirty="0"/>
              <a:t>Peak hour corridor throughput increased 5%</a:t>
            </a:r>
          </a:p>
          <a:p>
            <a:r>
              <a:rPr lang="en-US" sz="2000" dirty="0"/>
              <a:t>No change / slight increase in speeds</a:t>
            </a:r>
          </a:p>
          <a:p>
            <a:r>
              <a:rPr lang="en-US" sz="2000" dirty="0"/>
              <a:t>General reduction in speed differentials (HOT/GP lanes</a:t>
            </a:r>
            <a:r>
              <a:rPr lang="en-US" sz="2000" dirty="0" smtClean="0"/>
              <a:t>)</a:t>
            </a:r>
            <a:endParaRPr lang="en-US" sz="2000" dirty="0"/>
          </a:p>
        </p:txBody>
      </p:sp>
    </p:spTree>
    <p:extLst>
      <p:ext uri="{BB962C8B-B14F-4D97-AF65-F5344CB8AC3E}">
        <p14:creationId xmlns:p14="http://schemas.microsoft.com/office/powerpoint/2010/main" val="35972110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Operations Strategies </a:t>
            </a:r>
            <a:r>
              <a:rPr lang="en-US" sz="3200" dirty="0" smtClean="0"/>
              <a:t/>
            </a:r>
            <a:br>
              <a:rPr lang="en-US" sz="3200" dirty="0" smtClean="0"/>
            </a:br>
            <a:r>
              <a:rPr lang="en-US" sz="3200" dirty="0" smtClean="0"/>
              <a:t>and </a:t>
            </a:r>
            <a:r>
              <a:rPr lang="en-US" sz="3200" dirty="0"/>
              <a:t>Solutions</a:t>
            </a:r>
          </a:p>
        </p:txBody>
      </p:sp>
      <p:sp>
        <p:nvSpPr>
          <p:cNvPr id="5" name="Content Placeholder 4"/>
          <p:cNvSpPr>
            <a:spLocks noGrp="1"/>
          </p:cNvSpPr>
          <p:nvPr>
            <p:ph sz="half" idx="1"/>
          </p:nvPr>
        </p:nvSpPr>
        <p:spPr/>
        <p:txBody>
          <a:bodyPr/>
          <a:lstStyle/>
          <a:p>
            <a:r>
              <a:rPr lang="en-US" dirty="0"/>
              <a:t>Work Zone Management</a:t>
            </a:r>
          </a:p>
          <a:p>
            <a:r>
              <a:rPr lang="en-US" dirty="0"/>
              <a:t>Traffic Incident Management</a:t>
            </a:r>
          </a:p>
          <a:p>
            <a:r>
              <a:rPr lang="en-US" dirty="0"/>
              <a:t>Service Patrols</a:t>
            </a:r>
          </a:p>
          <a:p>
            <a:r>
              <a:rPr lang="en-US" dirty="0"/>
              <a:t>Special Event Management</a:t>
            </a:r>
          </a:p>
          <a:p>
            <a:r>
              <a:rPr lang="en-US" dirty="0"/>
              <a:t>Road Weather Management</a:t>
            </a:r>
          </a:p>
          <a:p>
            <a:r>
              <a:rPr lang="en-US" dirty="0"/>
              <a:t>Transit Management</a:t>
            </a:r>
          </a:p>
          <a:p>
            <a:r>
              <a:rPr lang="en-US" dirty="0"/>
              <a:t>Freight </a:t>
            </a:r>
            <a:r>
              <a:rPr lang="en-US" dirty="0" smtClean="0"/>
              <a:t>Management</a:t>
            </a:r>
            <a:endParaRPr lang="en-US" dirty="0"/>
          </a:p>
        </p:txBody>
      </p:sp>
      <p:sp>
        <p:nvSpPr>
          <p:cNvPr id="6" name="Content Placeholder 5"/>
          <p:cNvSpPr>
            <a:spLocks noGrp="1"/>
          </p:cNvSpPr>
          <p:nvPr>
            <p:ph sz="half" idx="2"/>
          </p:nvPr>
        </p:nvSpPr>
        <p:spPr/>
        <p:txBody>
          <a:bodyPr/>
          <a:lstStyle/>
          <a:p>
            <a:r>
              <a:rPr lang="en-US" dirty="0"/>
              <a:t>Traffic Signal Coordination</a:t>
            </a:r>
          </a:p>
          <a:p>
            <a:r>
              <a:rPr lang="en-US" dirty="0"/>
              <a:t>Traveler Information</a:t>
            </a:r>
          </a:p>
          <a:p>
            <a:r>
              <a:rPr lang="en-US" dirty="0"/>
              <a:t>Ramp Management</a:t>
            </a:r>
          </a:p>
          <a:p>
            <a:r>
              <a:rPr lang="en-US" dirty="0"/>
              <a:t>Managed Lanes</a:t>
            </a:r>
          </a:p>
          <a:p>
            <a:r>
              <a:rPr lang="en-US" dirty="0"/>
              <a:t>Active Traffic Management</a:t>
            </a:r>
          </a:p>
          <a:p>
            <a:r>
              <a:rPr lang="en-US" dirty="0"/>
              <a:t>Integrated Corridor </a:t>
            </a:r>
            <a:r>
              <a:rPr lang="en-US" dirty="0" smtClean="0"/>
              <a:t>Management</a:t>
            </a:r>
            <a:endParaRPr lang="en-US" dirty="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4</a:t>
            </a:fld>
            <a:endParaRPr lang="en-US" dirty="0"/>
          </a:p>
        </p:txBody>
      </p:sp>
    </p:spTree>
    <p:extLst>
      <p:ext uri="{BB962C8B-B14F-4D97-AF65-F5344CB8AC3E}">
        <p14:creationId xmlns:p14="http://schemas.microsoft.com/office/powerpoint/2010/main" val="9403852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Traffic Management </a:t>
            </a:r>
            <a:r>
              <a:rPr lang="en-US" dirty="0" smtClean="0"/>
              <a:t/>
            </a:r>
            <a:br>
              <a:rPr lang="en-US" dirty="0" smtClean="0"/>
            </a:br>
            <a:r>
              <a:rPr lang="en-US" b="0" dirty="0" smtClean="0"/>
              <a:t>(</a:t>
            </a:r>
            <a:r>
              <a:rPr lang="en-US" b="0" dirty="0"/>
              <a:t>ATM</a:t>
            </a:r>
            <a:r>
              <a:rPr lang="en-US" b="0" dirty="0" smtClean="0"/>
              <a:t>)</a:t>
            </a:r>
            <a:endParaRPr lang="en-US" b="0" dirty="0"/>
          </a:p>
        </p:txBody>
      </p:sp>
      <p:sp>
        <p:nvSpPr>
          <p:cNvPr id="3" name="Content Placeholder 2"/>
          <p:cNvSpPr>
            <a:spLocks noGrp="1"/>
          </p:cNvSpPr>
          <p:nvPr>
            <p:ph sz="half" idx="1"/>
          </p:nvPr>
        </p:nvSpPr>
        <p:spPr>
          <a:xfrm>
            <a:off x="304800" y="1524000"/>
            <a:ext cx="5715000" cy="4525963"/>
          </a:xfrm>
        </p:spPr>
        <p:txBody>
          <a:bodyPr/>
          <a:lstStyle/>
          <a:p>
            <a:pPr marL="0" indent="0">
              <a:buNone/>
            </a:pPr>
            <a:r>
              <a:rPr lang="en-US" sz="2200" dirty="0"/>
              <a:t>Dynamically manage congestion based on prevailing traffic conditions</a:t>
            </a:r>
          </a:p>
          <a:p>
            <a:r>
              <a:rPr lang="en-US" sz="2200" dirty="0"/>
              <a:t>Dynamic speed displays</a:t>
            </a:r>
          </a:p>
          <a:p>
            <a:r>
              <a:rPr lang="en-US" sz="2200" dirty="0"/>
              <a:t>Dynamic lane control </a:t>
            </a:r>
          </a:p>
          <a:p>
            <a:r>
              <a:rPr lang="en-US" sz="2200" dirty="0"/>
              <a:t>Queue warning</a:t>
            </a:r>
          </a:p>
          <a:p>
            <a:r>
              <a:rPr lang="en-US" sz="2200" dirty="0"/>
              <a:t>Dynamic shoulder running</a:t>
            </a:r>
          </a:p>
          <a:p>
            <a:pPr marL="0" indent="0">
              <a:buNone/>
            </a:pPr>
            <a:r>
              <a:rPr lang="en-US" sz="2200" dirty="0" smtClean="0"/>
              <a:t/>
            </a:r>
            <a:br>
              <a:rPr lang="en-US" sz="2200" dirty="0" smtClean="0"/>
            </a:br>
            <a:r>
              <a:rPr lang="en-US" sz="2200" dirty="0" smtClean="0"/>
              <a:t>Relatively </a:t>
            </a:r>
            <a:r>
              <a:rPr lang="en-US" sz="2200" dirty="0"/>
              <a:t>new to US </a:t>
            </a:r>
            <a:r>
              <a:rPr lang="en-US" sz="2200" dirty="0" smtClean="0"/>
              <a:t>- European </a:t>
            </a:r>
            <a:r>
              <a:rPr lang="en-US" sz="2200" dirty="0"/>
              <a:t>Experience </a:t>
            </a:r>
          </a:p>
          <a:p>
            <a:r>
              <a:rPr lang="en-US" sz="2200" dirty="0"/>
              <a:t>Throughput increased by 3% </a:t>
            </a:r>
            <a:r>
              <a:rPr lang="en-US" sz="2200" dirty="0" smtClean="0"/>
              <a:t>- 7</a:t>
            </a:r>
            <a:r>
              <a:rPr lang="en-US" sz="2200" dirty="0"/>
              <a:t>% </a:t>
            </a:r>
          </a:p>
          <a:p>
            <a:r>
              <a:rPr lang="en-US" sz="2200" dirty="0"/>
              <a:t>Decrease in incidents by 3% </a:t>
            </a:r>
            <a:r>
              <a:rPr lang="en-US" sz="2200" dirty="0" smtClean="0"/>
              <a:t>- 30</a:t>
            </a:r>
            <a:r>
              <a:rPr lang="en-US" sz="2200" dirty="0"/>
              <a:t>%</a:t>
            </a:r>
          </a:p>
          <a:p>
            <a:r>
              <a:rPr lang="en-US" sz="2200" dirty="0"/>
              <a:t>Emissions decreased 2% </a:t>
            </a:r>
            <a:r>
              <a:rPr lang="en-US" sz="2200" dirty="0" smtClean="0"/>
              <a:t>- 8</a:t>
            </a:r>
            <a:r>
              <a:rPr lang="en-US" sz="2200" dirty="0"/>
              <a:t>%</a:t>
            </a:r>
          </a:p>
          <a:p>
            <a:r>
              <a:rPr lang="en-US" sz="2200" dirty="0" smtClean="0"/>
              <a:t>Benefit / Cost </a:t>
            </a:r>
            <a:r>
              <a:rPr lang="en-US" sz="2200" dirty="0"/>
              <a:t>ratio of 3.9 : </a:t>
            </a:r>
            <a:r>
              <a:rPr lang="en-US" sz="2200" dirty="0" smtClean="0"/>
              <a:t>1</a:t>
            </a:r>
            <a:endParaRPr lang="en-US" sz="2200" dirty="0"/>
          </a:p>
        </p:txBody>
      </p:sp>
      <p:pic>
        <p:nvPicPr>
          <p:cNvPr id="7" name="Picture Placeholder 6" title="Highway showing signage for dynamic speed limits and queue warning. "/>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288" t="4092" r="5580" b="8169"/>
          <a:stretch/>
        </p:blipFill>
        <p:spPr>
          <a:xfrm>
            <a:off x="6369312" y="1524000"/>
            <a:ext cx="2469888" cy="1556544"/>
          </a:xfrm>
        </p:spPr>
      </p:pic>
      <p:pic>
        <p:nvPicPr>
          <p:cNvPr id="6" name="Picture Placeholder 5" title="Highway showing signage for dynamic lane assignment. "/>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16078" t="4783" r="16078" b="4783"/>
          <a:stretch/>
        </p:blipFill>
        <p:spPr>
          <a:xfrm>
            <a:off x="6369050" y="3200400"/>
            <a:ext cx="2470150" cy="1557338"/>
          </a:xfrm>
        </p:spPr>
      </p:pic>
      <p:pic>
        <p:nvPicPr>
          <p:cNvPr id="8" name="Picture Placeholder 5" title="Signage allowing use of highway shoulder  during  morning commute period. "/>
          <p:cNvPicPr>
            <a:picLocks noChangeAspect="1"/>
          </p:cNvPicPr>
          <p:nvPr/>
        </p:nvPicPr>
        <p:blipFill rotWithShape="1">
          <a:blip r:embed="rId5">
            <a:extLst>
              <a:ext uri="{28A0092B-C50C-407E-A947-70E740481C1C}">
                <a14:useLocalDpi xmlns:a14="http://schemas.microsoft.com/office/drawing/2010/main" val="0"/>
              </a:ext>
            </a:extLst>
          </a:blip>
          <a:srcRect b="8479"/>
          <a:stretch/>
        </p:blipFill>
        <p:spPr bwMode="auto">
          <a:xfrm>
            <a:off x="6356088" y="4882665"/>
            <a:ext cx="2483112" cy="1594335"/>
          </a:xfrm>
          <a:prstGeom prst="rect">
            <a:avLst/>
          </a:prstGeom>
          <a:noFill/>
          <a:ln w="9525">
            <a:noFill/>
            <a:miter lim="800000"/>
            <a:headEnd/>
            <a:tailEnd/>
          </a:ln>
        </p:spPr>
      </p:pic>
    </p:spTree>
    <p:extLst>
      <p:ext uri="{BB962C8B-B14F-4D97-AF65-F5344CB8AC3E}">
        <p14:creationId xmlns:p14="http://schemas.microsoft.com/office/powerpoint/2010/main" val="2842214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Integrated Corridor Management</a:t>
            </a:r>
          </a:p>
        </p:txBody>
      </p:sp>
      <p:sp>
        <p:nvSpPr>
          <p:cNvPr id="7" name="Content Placeholder 6"/>
          <p:cNvSpPr>
            <a:spLocks noGrp="1"/>
          </p:cNvSpPr>
          <p:nvPr>
            <p:ph sz="half" idx="1"/>
          </p:nvPr>
        </p:nvSpPr>
        <p:spPr/>
        <p:txBody>
          <a:bodyPr/>
          <a:lstStyle/>
          <a:p>
            <a:r>
              <a:rPr lang="en-US" dirty="0"/>
              <a:t>Corridors offer opportunities to optimize the entire system.</a:t>
            </a:r>
          </a:p>
          <a:p>
            <a:r>
              <a:rPr lang="en-US" dirty="0"/>
              <a:t>ICM is the operational coordination of multiple transportation networks and cross-network links.</a:t>
            </a:r>
          </a:p>
          <a:p>
            <a:r>
              <a:rPr lang="en-US" dirty="0"/>
              <a:t>Integrated traveler info</a:t>
            </a:r>
          </a:p>
          <a:p>
            <a:r>
              <a:rPr lang="en-US" dirty="0"/>
              <a:t>Operational efficiency of network junctions</a:t>
            </a:r>
          </a:p>
          <a:p>
            <a:r>
              <a:rPr lang="en-US" dirty="0"/>
              <a:t>Cross-network route &amp; modal shifts</a:t>
            </a:r>
          </a:p>
          <a:p>
            <a:r>
              <a:rPr lang="en-US" dirty="0"/>
              <a:t>Capacity and demand</a:t>
            </a:r>
          </a:p>
          <a:p>
            <a:endParaRPr lang="en-US" dirty="0"/>
          </a:p>
        </p:txBody>
      </p:sp>
      <p:sp>
        <p:nvSpPr>
          <p:cNvPr id="5" name="Slide Number Placeholder 4"/>
          <p:cNvSpPr>
            <a:spLocks noGrp="1"/>
          </p:cNvSpPr>
          <p:nvPr>
            <p:ph type="sldNum" sz="quarter" idx="12"/>
          </p:nvPr>
        </p:nvSpPr>
        <p:spPr/>
        <p:txBody>
          <a:bodyPr/>
          <a:lstStyle/>
          <a:p>
            <a:pPr>
              <a:defRPr/>
            </a:pPr>
            <a:fld id="{99BF6BD8-9522-453F-9DDF-F61CE6D1215E}" type="slidenum">
              <a:rPr lang="en-US" smtClean="0"/>
              <a:pPr>
                <a:defRPr/>
              </a:pPr>
              <a:t>41</a:t>
            </a:fld>
            <a:endParaRPr lang="en-US" dirty="0"/>
          </a:p>
        </p:txBody>
      </p:sp>
      <p:pic>
        <p:nvPicPr>
          <p:cNvPr id="11" name="Picture Placeholder 10" title="Signage allowing use of highway shoulder, reserving right-most turning lane for morning commute period only."/>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6310" r="6310"/>
          <a:stretch>
            <a:fillRect/>
          </a:stretch>
        </p:blipFill>
        <p:spPr/>
      </p:pic>
      <p:sp>
        <p:nvSpPr>
          <p:cNvPr id="2" name="Content Placeholder 1"/>
          <p:cNvSpPr>
            <a:spLocks noGrp="1"/>
          </p:cNvSpPr>
          <p:nvPr>
            <p:ph sz="half" idx="2"/>
          </p:nvPr>
        </p:nvSpPr>
        <p:spPr>
          <a:xfrm>
            <a:off x="4953000" y="4114800"/>
            <a:ext cx="3886200" cy="1981200"/>
          </a:xfrm>
        </p:spPr>
        <p:txBody>
          <a:bodyPr/>
          <a:lstStyle/>
          <a:p>
            <a:pPr marL="0" indent="0">
              <a:buNone/>
            </a:pPr>
            <a:r>
              <a:rPr lang="en-US" sz="2200" b="1" dirty="0"/>
              <a:t>Example Benefits</a:t>
            </a:r>
          </a:p>
          <a:p>
            <a:r>
              <a:rPr lang="en-US" sz="2200" dirty="0"/>
              <a:t>ICM along I-15 in San Diego: estimated B/C ratio of 9.7:1</a:t>
            </a:r>
          </a:p>
          <a:p>
            <a:r>
              <a:rPr lang="en-US" sz="2200" dirty="0"/>
              <a:t>Simulation of ICM: B/C ratios of 7.1:1 to 25.1:</a:t>
            </a:r>
            <a:r>
              <a:rPr lang="en-US" sz="2200" dirty="0" smtClean="0"/>
              <a:t>1</a:t>
            </a:r>
            <a:endParaRPr lang="en-US" sz="2200" dirty="0"/>
          </a:p>
        </p:txBody>
      </p:sp>
    </p:spTree>
    <p:extLst>
      <p:ext uri="{BB962C8B-B14F-4D97-AF65-F5344CB8AC3E}">
        <p14:creationId xmlns:p14="http://schemas.microsoft.com/office/powerpoint/2010/main" val="23254426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 Transportation Environment </a:t>
            </a:r>
            <a:r>
              <a:rPr lang="en-US" dirty="0" smtClean="0"/>
              <a:t/>
            </a:r>
            <a:br>
              <a:rPr lang="en-US" dirty="0" smtClean="0"/>
            </a:br>
            <a:r>
              <a:rPr lang="en-US" dirty="0" smtClean="0"/>
              <a:t>is </a:t>
            </a:r>
            <a:r>
              <a:rPr lang="en-US" dirty="0"/>
              <a:t>Changing</a:t>
            </a:r>
          </a:p>
        </p:txBody>
      </p:sp>
      <p:sp>
        <p:nvSpPr>
          <p:cNvPr id="7" name="Content Placeholder 6"/>
          <p:cNvSpPr>
            <a:spLocks noGrp="1"/>
          </p:cNvSpPr>
          <p:nvPr>
            <p:ph sz="half" idx="1"/>
          </p:nvPr>
        </p:nvSpPr>
        <p:spPr/>
        <p:txBody>
          <a:bodyPr/>
          <a:lstStyle/>
          <a:p>
            <a:r>
              <a:rPr lang="en-US" dirty="0"/>
              <a:t>Increased reliance on information and technology</a:t>
            </a:r>
          </a:p>
          <a:p>
            <a:r>
              <a:rPr lang="en-US" dirty="0"/>
              <a:t>Increasing customer needs and expectations</a:t>
            </a:r>
          </a:p>
          <a:p>
            <a:r>
              <a:rPr lang="en-US" dirty="0"/>
              <a:t>Growing emphasis on measuring performance</a:t>
            </a:r>
          </a:p>
          <a:p>
            <a:r>
              <a:rPr lang="en-US" dirty="0"/>
              <a:t>Reduced financial resources</a:t>
            </a:r>
          </a:p>
          <a:p>
            <a:r>
              <a:rPr lang="en-US" dirty="0"/>
              <a:t>Technology also offers opportunities – multiple operations strategies and regional integration of various </a:t>
            </a:r>
            <a:r>
              <a:rPr lang="en-US" dirty="0" smtClean="0"/>
              <a:t>modes</a:t>
            </a:r>
            <a:endParaRPr lang="en-US" dirty="0"/>
          </a:p>
        </p:txBody>
      </p:sp>
      <p:sp>
        <p:nvSpPr>
          <p:cNvPr id="5" name="Slide Number Placeholder 4"/>
          <p:cNvSpPr>
            <a:spLocks noGrp="1"/>
          </p:cNvSpPr>
          <p:nvPr>
            <p:ph type="sldNum" sz="quarter" idx="12"/>
          </p:nvPr>
        </p:nvSpPr>
        <p:spPr/>
        <p:txBody>
          <a:bodyPr/>
          <a:lstStyle/>
          <a:p>
            <a:pPr>
              <a:defRPr/>
            </a:pPr>
            <a:fld id="{99BF6BD8-9522-453F-9DDF-F61CE6D1215E}" type="slidenum">
              <a:rPr lang="en-US" smtClean="0"/>
              <a:pPr>
                <a:defRPr/>
              </a:pPr>
              <a:t>5</a:t>
            </a:fld>
            <a:endParaRPr lang="en-US" dirty="0"/>
          </a:p>
        </p:txBody>
      </p:sp>
      <p:pic>
        <p:nvPicPr>
          <p:cNvPr id="11" name="Picture Placeholder 10" title="Moderate vehicular traffic on a highway with sun in distance."/>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717" b="2717"/>
          <a:stretch>
            <a:fillRect/>
          </a:stretch>
        </p:blipFill>
        <p:spPr/>
      </p:pic>
      <p:pic>
        <p:nvPicPr>
          <p:cNvPr id="12" name="Picture Placeholder 11" title="Stopped traffic on a city street."/>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717" b="2717"/>
          <a:stretch>
            <a:fillRect/>
          </a:stretch>
        </p:blipFill>
        <p:spPr/>
      </p:pic>
    </p:spTree>
    <p:extLst>
      <p:ext uri="{BB962C8B-B14F-4D97-AF65-F5344CB8AC3E}">
        <p14:creationId xmlns:p14="http://schemas.microsoft.com/office/powerpoint/2010/main" val="4883992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Technology is Transforming</a:t>
            </a:r>
            <a:br>
              <a:rPr lang="en-US" dirty="0"/>
            </a:br>
            <a:r>
              <a:rPr lang="en-US" dirty="0"/>
              <a:t>Our </a:t>
            </a:r>
            <a:r>
              <a:rPr lang="en-US" dirty="0" smtClean="0"/>
              <a:t>World</a:t>
            </a:r>
            <a:endParaRPr lang="en-US" dirty="0"/>
          </a:p>
        </p:txBody>
      </p:sp>
      <p:sp>
        <p:nvSpPr>
          <p:cNvPr id="6" name="Content Placeholder 5"/>
          <p:cNvSpPr>
            <a:spLocks noGrp="1"/>
          </p:cNvSpPr>
          <p:nvPr>
            <p:ph sz="half" idx="1"/>
          </p:nvPr>
        </p:nvSpPr>
        <p:spPr>
          <a:xfrm>
            <a:off x="304800" y="1600200"/>
            <a:ext cx="6400800" cy="4525963"/>
          </a:xfrm>
        </p:spPr>
        <p:txBody>
          <a:bodyPr/>
          <a:lstStyle/>
          <a:p>
            <a:r>
              <a:rPr lang="en-US" dirty="0"/>
              <a:t>Increased availability of information</a:t>
            </a:r>
          </a:p>
          <a:p>
            <a:pPr lvl="1"/>
            <a:r>
              <a:rPr lang="en-US" dirty="0"/>
              <a:t>Internet connectivity, wireless communications, cloud computing</a:t>
            </a:r>
          </a:p>
          <a:p>
            <a:pPr lvl="1"/>
            <a:r>
              <a:rPr lang="en-US" dirty="0"/>
              <a:t>Information is available 24/7 on mobile devices</a:t>
            </a:r>
          </a:p>
          <a:p>
            <a:r>
              <a:rPr lang="en-US" dirty="0"/>
              <a:t>Shifting customers expectations: technology can improve efficiency and service</a:t>
            </a:r>
          </a:p>
          <a:p>
            <a:r>
              <a:rPr lang="en-US" dirty="0"/>
              <a:t>The future – even more innovative technologies and a shorter shelf life</a:t>
            </a:r>
          </a:p>
          <a:p>
            <a:pPr lvl="1"/>
            <a:r>
              <a:rPr lang="en-US" dirty="0"/>
              <a:t>New data services</a:t>
            </a:r>
          </a:p>
          <a:p>
            <a:pPr lvl="1"/>
            <a:r>
              <a:rPr lang="en-US" dirty="0"/>
              <a:t>Connected  / autonomous </a:t>
            </a:r>
            <a:r>
              <a:rPr lang="en-US" dirty="0" smtClean="0"/>
              <a:t>vehicles</a:t>
            </a:r>
            <a:endParaRPr lang="en-US" dirty="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6</a:t>
            </a:fld>
            <a:endParaRPr lang="en-US" dirty="0"/>
          </a:p>
        </p:txBody>
      </p:sp>
      <p:pic>
        <p:nvPicPr>
          <p:cNvPr id="9" name="Picture Placeholder 8" title="GPS device pap showing desired location with route information. Source: Portland TriMet"/>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815" b="-10755"/>
          <a:stretch/>
        </p:blipFill>
        <p:spPr>
          <a:xfrm>
            <a:off x="6781800" y="1455003"/>
            <a:ext cx="2057400" cy="4495800"/>
          </a:xfrm>
        </p:spPr>
      </p:pic>
      <p:sp>
        <p:nvSpPr>
          <p:cNvPr id="10" name="TextBox 9"/>
          <p:cNvSpPr txBox="1"/>
          <p:nvPr/>
        </p:nvSpPr>
        <p:spPr>
          <a:xfrm>
            <a:off x="6781800" y="5638800"/>
            <a:ext cx="2057400" cy="707886"/>
          </a:xfrm>
          <a:prstGeom prst="rect">
            <a:avLst/>
          </a:prstGeom>
          <a:noFill/>
        </p:spPr>
        <p:txBody>
          <a:bodyPr wrap="square" rtlCol="0">
            <a:spAutoFit/>
          </a:bodyPr>
          <a:lstStyle/>
          <a:p>
            <a:r>
              <a:rPr lang="en-US" sz="2000" dirty="0" smtClean="0"/>
              <a:t>From 511SF website</a:t>
            </a:r>
            <a:endParaRPr lang="en-US" sz="2000" dirty="0"/>
          </a:p>
        </p:txBody>
      </p:sp>
    </p:spTree>
    <p:extLst>
      <p:ext uri="{BB962C8B-B14F-4D97-AF65-F5344CB8AC3E}">
        <p14:creationId xmlns:p14="http://schemas.microsoft.com/office/powerpoint/2010/main" val="9398894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a:t>
            </a:r>
            <a:r>
              <a:rPr lang="en-US" dirty="0"/>
              <a:t>Expectations and </a:t>
            </a:r>
            <a:br>
              <a:rPr lang="en-US" dirty="0"/>
            </a:br>
            <a:r>
              <a:rPr lang="en-US" dirty="0"/>
              <a:t>Needs are </a:t>
            </a:r>
            <a:r>
              <a:rPr lang="en-US" dirty="0" smtClean="0"/>
              <a:t>Changing</a:t>
            </a:r>
            <a:endParaRPr lang="en-US" dirty="0"/>
          </a:p>
        </p:txBody>
      </p:sp>
      <p:sp>
        <p:nvSpPr>
          <p:cNvPr id="3" name="Content Placeholder 2"/>
          <p:cNvSpPr>
            <a:spLocks noGrp="1"/>
          </p:cNvSpPr>
          <p:nvPr>
            <p:ph idx="1"/>
          </p:nvPr>
        </p:nvSpPr>
        <p:spPr>
          <a:xfrm>
            <a:off x="304800" y="1600200"/>
            <a:ext cx="8534400" cy="4648200"/>
          </a:xfrm>
        </p:spPr>
        <p:txBody>
          <a:bodyPr/>
          <a:lstStyle/>
          <a:p>
            <a:r>
              <a:rPr lang="en-US" dirty="0"/>
              <a:t>Public’s expectations of government</a:t>
            </a:r>
          </a:p>
          <a:p>
            <a:pPr lvl="1"/>
            <a:r>
              <a:rPr lang="en-US" dirty="0"/>
              <a:t>Increased productivity and efficiency </a:t>
            </a:r>
          </a:p>
          <a:p>
            <a:pPr lvl="1"/>
            <a:r>
              <a:rPr lang="en-US" dirty="0"/>
              <a:t>Greater demand for accountability – value expected from the use of tax and toll dollars</a:t>
            </a:r>
          </a:p>
          <a:p>
            <a:r>
              <a:rPr lang="en-US" dirty="0"/>
              <a:t>Improved performance and service for commuter, freight, recreational, and other trips</a:t>
            </a:r>
          </a:p>
          <a:p>
            <a:pPr lvl="1"/>
            <a:r>
              <a:rPr lang="en-US" dirty="0"/>
              <a:t>Mobility, including reduced delays and congestion</a:t>
            </a:r>
          </a:p>
          <a:p>
            <a:pPr lvl="1"/>
            <a:r>
              <a:rPr lang="en-US" dirty="0"/>
              <a:t>Safety</a:t>
            </a:r>
          </a:p>
          <a:p>
            <a:pPr lvl="1"/>
            <a:r>
              <a:rPr lang="en-US" dirty="0"/>
              <a:t>Accurate, timely, and accessible information</a:t>
            </a:r>
          </a:p>
          <a:p>
            <a:pPr lvl="1"/>
            <a:r>
              <a:rPr lang="en-US" dirty="0"/>
              <a:t>Reliability (a focus of SHRP2 program</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7</a:t>
            </a:fld>
            <a:endParaRPr lang="en-US" dirty="0"/>
          </a:p>
        </p:txBody>
      </p:sp>
    </p:spTree>
    <p:extLst>
      <p:ext uri="{BB962C8B-B14F-4D97-AF65-F5344CB8AC3E}">
        <p14:creationId xmlns:p14="http://schemas.microsoft.com/office/powerpoint/2010/main" val="4587893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8</a:t>
            </a:fld>
            <a:endParaRPr lang="en-US" dirty="0"/>
          </a:p>
        </p:txBody>
      </p:sp>
      <p:sp>
        <p:nvSpPr>
          <p:cNvPr id="6" name="Content Placeholder 5"/>
          <p:cNvSpPr>
            <a:spLocks noGrp="1"/>
          </p:cNvSpPr>
          <p:nvPr>
            <p:ph sz="half" idx="2"/>
          </p:nvPr>
        </p:nvSpPr>
        <p:spPr>
          <a:xfrm>
            <a:off x="4724400" y="3856037"/>
            <a:ext cx="4114800" cy="2468563"/>
          </a:xfrm>
        </p:spPr>
        <p:txBody>
          <a:bodyPr/>
          <a:lstStyle/>
          <a:p>
            <a:r>
              <a:rPr lang="en-US" dirty="0"/>
              <a:t>Freight Movement and </a:t>
            </a:r>
            <a:br>
              <a:rPr lang="en-US" dirty="0"/>
            </a:br>
            <a:r>
              <a:rPr lang="en-US" dirty="0"/>
              <a:t>Economic Vitality</a:t>
            </a:r>
          </a:p>
          <a:p>
            <a:r>
              <a:rPr lang="en-US" dirty="0"/>
              <a:t>Environmental Sustainability</a:t>
            </a:r>
          </a:p>
          <a:p>
            <a:r>
              <a:rPr lang="en-US" dirty="0"/>
              <a:t>Reduced Project Delivery </a:t>
            </a:r>
            <a:br>
              <a:rPr lang="en-US" dirty="0"/>
            </a:br>
            <a:r>
              <a:rPr lang="en-US" dirty="0" smtClean="0"/>
              <a:t>Delays</a:t>
            </a:r>
            <a:endParaRPr lang="en-US" dirty="0"/>
          </a:p>
        </p:txBody>
      </p:sp>
      <p:sp>
        <p:nvSpPr>
          <p:cNvPr id="7" name="Content Placeholder 6"/>
          <p:cNvSpPr>
            <a:spLocks noGrp="1"/>
          </p:cNvSpPr>
          <p:nvPr>
            <p:ph sz="half" idx="13"/>
          </p:nvPr>
        </p:nvSpPr>
        <p:spPr>
          <a:xfrm>
            <a:off x="304800" y="3856037"/>
            <a:ext cx="4114800" cy="2468563"/>
          </a:xfrm>
        </p:spPr>
        <p:txBody>
          <a:bodyPr/>
          <a:lstStyle/>
          <a:p>
            <a:r>
              <a:rPr lang="en-US" dirty="0"/>
              <a:t>Safety</a:t>
            </a:r>
          </a:p>
          <a:p>
            <a:r>
              <a:rPr lang="en-US" dirty="0"/>
              <a:t>Infrastructure Condition</a:t>
            </a:r>
          </a:p>
          <a:p>
            <a:r>
              <a:rPr lang="en-US" dirty="0"/>
              <a:t>Congestion Reduction</a:t>
            </a:r>
          </a:p>
          <a:p>
            <a:r>
              <a:rPr lang="en-US" dirty="0"/>
              <a:t>System </a:t>
            </a:r>
            <a:r>
              <a:rPr lang="en-US" dirty="0" smtClean="0"/>
              <a:t>Reliability</a:t>
            </a:r>
            <a:endParaRPr lang="en-US" dirty="0"/>
          </a:p>
        </p:txBody>
      </p:sp>
      <p:sp>
        <p:nvSpPr>
          <p:cNvPr id="3" name="Content Placeholder 2"/>
          <p:cNvSpPr>
            <a:spLocks noGrp="1"/>
          </p:cNvSpPr>
          <p:nvPr>
            <p:ph idx="1"/>
          </p:nvPr>
        </p:nvSpPr>
        <p:spPr>
          <a:xfrm>
            <a:off x="304800" y="1524000"/>
            <a:ext cx="8534400" cy="2209800"/>
          </a:xfrm>
        </p:spPr>
        <p:txBody>
          <a:bodyPr/>
          <a:lstStyle/>
          <a:p>
            <a:pPr marL="0" indent="0">
              <a:buNone/>
            </a:pPr>
            <a:r>
              <a:rPr lang="en-US" b="1" dirty="0"/>
              <a:t>Element of </a:t>
            </a:r>
            <a:r>
              <a:rPr lang="en-US" b="1" dirty="0" smtClean="0"/>
              <a:t>Increased Accountability</a:t>
            </a:r>
            <a:endParaRPr lang="en-US" b="1" dirty="0"/>
          </a:p>
          <a:p>
            <a:pPr marL="0" indent="0">
              <a:buNone/>
            </a:pPr>
            <a:r>
              <a:rPr lang="en-US" i="1" dirty="0"/>
              <a:t>“The game gets serious when you start to keep score!</a:t>
            </a:r>
            <a:r>
              <a:rPr lang="en-US" i="1" dirty="0" smtClean="0"/>
              <a:t>”</a:t>
            </a:r>
            <a:br>
              <a:rPr lang="en-US" i="1" dirty="0" smtClean="0"/>
            </a:br>
            <a:endParaRPr lang="en-US" dirty="0"/>
          </a:p>
          <a:p>
            <a:pPr marL="0" indent="0">
              <a:buNone/>
            </a:pPr>
            <a:r>
              <a:rPr lang="en-US" b="1" dirty="0"/>
              <a:t>Emphasized in MAP 21</a:t>
            </a:r>
          </a:p>
          <a:p>
            <a:pPr marL="0" indent="0">
              <a:buNone/>
            </a:pPr>
            <a:r>
              <a:rPr lang="en-US" dirty="0"/>
              <a:t>Goals and associated measures being established for</a:t>
            </a:r>
            <a:r>
              <a:rPr lang="en-US" dirty="0" smtClean="0"/>
              <a:t>:</a:t>
            </a:r>
            <a:endParaRPr lang="en-US" dirty="0"/>
          </a:p>
        </p:txBody>
      </p:sp>
      <p:sp>
        <p:nvSpPr>
          <p:cNvPr id="2" name="Title 1"/>
          <p:cNvSpPr>
            <a:spLocks noGrp="1"/>
          </p:cNvSpPr>
          <p:nvPr>
            <p:ph type="title"/>
          </p:nvPr>
        </p:nvSpPr>
        <p:spPr/>
        <p:txBody>
          <a:bodyPr/>
          <a:lstStyle/>
          <a:p>
            <a:r>
              <a:rPr lang="en-US" dirty="0"/>
              <a:t>Performance Measures</a:t>
            </a:r>
          </a:p>
        </p:txBody>
      </p:sp>
    </p:spTree>
    <p:extLst>
      <p:ext uri="{BB962C8B-B14F-4D97-AF65-F5344CB8AC3E}">
        <p14:creationId xmlns:p14="http://schemas.microsoft.com/office/powerpoint/2010/main" val="12446955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Increasing Financial Constraints</a:t>
            </a:r>
          </a:p>
        </p:txBody>
      </p:sp>
      <p:sp>
        <p:nvSpPr>
          <p:cNvPr id="3" name="Content Placeholder 2"/>
          <p:cNvSpPr>
            <a:spLocks noGrp="1"/>
          </p:cNvSpPr>
          <p:nvPr>
            <p:ph idx="1"/>
          </p:nvPr>
        </p:nvSpPr>
        <p:spPr/>
        <p:txBody>
          <a:bodyPr/>
          <a:lstStyle/>
          <a:p>
            <a:pPr marL="0" indent="0">
              <a:buNone/>
            </a:pPr>
            <a:r>
              <a:rPr lang="en-US" b="1" dirty="0"/>
              <a:t>Decreasing fuel tax revenues going into Trust Fund</a:t>
            </a:r>
          </a:p>
          <a:p>
            <a:r>
              <a:rPr lang="en-US" dirty="0"/>
              <a:t>No change in the federal gas tax since 1993</a:t>
            </a:r>
          </a:p>
          <a:p>
            <a:pPr lvl="1"/>
            <a:r>
              <a:rPr lang="en-US" dirty="0"/>
              <a:t>Predictions that fund will become insolvent soon</a:t>
            </a:r>
          </a:p>
          <a:p>
            <a:r>
              <a:rPr lang="en-US" dirty="0"/>
              <a:t>Increased fuel efficiency</a:t>
            </a:r>
          </a:p>
          <a:p>
            <a:pPr lvl="1"/>
            <a:r>
              <a:rPr lang="en-US" dirty="0"/>
              <a:t>New CAFE standards</a:t>
            </a:r>
          </a:p>
          <a:p>
            <a:pPr lvl="1"/>
            <a:r>
              <a:rPr lang="en-US" dirty="0"/>
              <a:t>Emerging fleet </a:t>
            </a:r>
            <a:r>
              <a:rPr lang="en-US" dirty="0" smtClean="0"/>
              <a:t>of electric </a:t>
            </a:r>
            <a:br>
              <a:rPr lang="en-US" dirty="0" smtClean="0"/>
            </a:br>
            <a:r>
              <a:rPr lang="en-US" dirty="0" smtClean="0"/>
              <a:t>vehicles </a:t>
            </a:r>
            <a:r>
              <a:rPr lang="en-US" dirty="0"/>
              <a:t>and plug-in </a:t>
            </a:r>
            <a:r>
              <a:rPr lang="en-US" dirty="0" smtClean="0"/>
              <a:t/>
            </a:r>
            <a:br>
              <a:rPr lang="en-US" dirty="0" smtClean="0"/>
            </a:br>
            <a:r>
              <a:rPr lang="en-US" dirty="0" smtClean="0"/>
              <a:t>hybrids </a:t>
            </a:r>
            <a:r>
              <a:rPr lang="en-US" dirty="0"/>
              <a:t>pay no fuel </a:t>
            </a:r>
            <a:r>
              <a:rPr lang="en-US" dirty="0" smtClean="0"/>
              <a:t>tax</a:t>
            </a:r>
            <a:br>
              <a:rPr lang="en-US" dirty="0" smtClean="0"/>
            </a:br>
            <a:endParaRPr lang="en-US" dirty="0"/>
          </a:p>
          <a:p>
            <a:pPr marL="0" indent="0">
              <a:buNone/>
            </a:pPr>
            <a:r>
              <a:rPr lang="en-US" b="1" dirty="0"/>
              <a:t>MUST DO MORE WITH </a:t>
            </a:r>
            <a:r>
              <a:rPr lang="en-US" b="1" dirty="0" smtClean="0"/>
              <a:t>LESS</a:t>
            </a:r>
            <a:endParaRPr lang="en-US" dirty="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9</a:t>
            </a:fld>
            <a:endParaRPr lang="en-US" dirty="0"/>
          </a:p>
        </p:txBody>
      </p:sp>
      <p:sp>
        <p:nvSpPr>
          <p:cNvPr id="6" name="TextBox 5"/>
          <p:cNvSpPr txBox="1"/>
          <p:nvPr/>
        </p:nvSpPr>
        <p:spPr>
          <a:xfrm>
            <a:off x="5105400" y="5638800"/>
            <a:ext cx="3733800" cy="707886"/>
          </a:xfrm>
          <a:prstGeom prst="rect">
            <a:avLst/>
          </a:prstGeom>
          <a:noFill/>
        </p:spPr>
        <p:txBody>
          <a:bodyPr wrap="square" rtlCol="0">
            <a:spAutoFit/>
          </a:bodyPr>
          <a:lstStyle/>
          <a:p>
            <a:r>
              <a:rPr lang="en-US" sz="2000" dirty="0">
                <a:latin typeface="HelveticaNeueLT Std Blk"/>
              </a:rPr>
              <a:t>Average Sales Weighted </a:t>
            </a:r>
            <a:r>
              <a:rPr lang="en-US" sz="2000" dirty="0" smtClean="0">
                <a:latin typeface="HelveticaNeueLT Std Blk"/>
              </a:rPr>
              <a:t>Miles </a:t>
            </a:r>
            <a:endParaRPr lang="en-US" sz="2000" dirty="0">
              <a:latin typeface="HelveticaNeueLT Std Blk"/>
            </a:endParaRPr>
          </a:p>
          <a:p>
            <a:r>
              <a:rPr lang="en-US" sz="2000" dirty="0" smtClean="0">
                <a:latin typeface="HelveticaNeueLT Std Blk"/>
              </a:rPr>
              <a:t>Per Gallon 2008 </a:t>
            </a:r>
            <a:r>
              <a:rPr lang="en-US" sz="2000" dirty="0">
                <a:latin typeface="HelveticaNeueLT Std Blk"/>
              </a:rPr>
              <a:t>- 2014</a:t>
            </a:r>
          </a:p>
        </p:txBody>
      </p:sp>
      <p:pic>
        <p:nvPicPr>
          <p:cNvPr id="7" name="Picture 6" title="Graph of average sales weighted miles per gallon 2008-2014, showing a steady increase in miles per gallon from 20.8 in 2008 to 25.3 in 2014.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7491" y="3111501"/>
            <a:ext cx="4116869" cy="2527300"/>
          </a:xfrm>
          <a:prstGeom prst="rect">
            <a:avLst/>
          </a:prstGeom>
        </p:spPr>
      </p:pic>
    </p:spTree>
    <p:extLst>
      <p:ext uri="{BB962C8B-B14F-4D97-AF65-F5344CB8AC3E}">
        <p14:creationId xmlns:p14="http://schemas.microsoft.com/office/powerpoint/2010/main" val="21000382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D01DC089DEFF4BB13B27CF98DC262B" ma:contentTypeVersion="5" ma:contentTypeDescription="Create a new document." ma:contentTypeScope="" ma:versionID="bd48ec46d884ec5ef86169f3bcd4ba00">
  <xsd:schema xmlns:xsd="http://www.w3.org/2001/XMLSchema" xmlns:xs="http://www.w3.org/2001/XMLSchema" xmlns:p="http://schemas.microsoft.com/office/2006/metadata/properties" xmlns:ns2="http://schemas.microsoft.com/sharepoint/v3/fields" targetNamespace="http://schemas.microsoft.com/office/2006/metadata/properties" ma:root="true" ma:fieldsID="74d2d3e653b230cc0118b718e5063cce" ns2:_="">
    <xsd:import namespace="http://schemas.microsoft.com/sharepoint/v3/fields"/>
    <xsd:element name="properties">
      <xsd:complexType>
        <xsd:sequence>
          <xsd:element name="documentManagement">
            <xsd:complexType>
              <xsd:all>
                <xsd:element ref="ns2:_DCDateModifi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Modified" ma:index="3" nillable="true" ma:displayName="Date Modified" ma:description="The date on which this resource was last modified" ma:format="DateTime" ma:internalName="_DCDateModifi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1" ma:displayName="Title"/>
        <xsd:element ref="dc:subject" minOccurs="0" maxOccurs="1"/>
        <xsd:element ref="dc:description" minOccurs="0" maxOccurs="1" ma:index="2"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CDateModified xmlns="http://schemas.microsoft.com/sharepoint/v3/fields" xsi:nil="true"/>
  </documentManagement>
</p:properties>
</file>

<file path=customXml/itemProps1.xml><?xml version="1.0" encoding="utf-8"?>
<ds:datastoreItem xmlns:ds="http://schemas.openxmlformats.org/officeDocument/2006/customXml" ds:itemID="{D490D456-9E15-41A9-B4E5-D9A884E127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C1449A-B655-42C8-9B39-5455899B09CC}">
  <ds:schemaRefs>
    <ds:schemaRef ds:uri="http://schemas.microsoft.com/sharepoint/v3/contenttype/forms"/>
  </ds:schemaRefs>
</ds:datastoreItem>
</file>

<file path=customXml/itemProps3.xml><?xml version="1.0" encoding="utf-8"?>
<ds:datastoreItem xmlns:ds="http://schemas.openxmlformats.org/officeDocument/2006/customXml" ds:itemID="{459BDDA8-B6B7-484C-903D-7047713E651A}">
  <ds:schemaRefs>
    <ds:schemaRef ds:uri="http://schemas.microsoft.com/office/2006/metadata/properties"/>
    <ds:schemaRef ds:uri="http://schemas.microsoft.com/office/2006/documentManagement/types"/>
    <ds:schemaRef ds:uri="http://schemas.microsoft.com/sharepoint/v3/fields"/>
    <ds:schemaRef ds:uri="http://schemas.microsoft.com/office/infopath/2007/PartnerControls"/>
    <ds:schemaRef ds:uri="http://purl.org/dc/elements/1.1/"/>
    <ds:schemaRef ds:uri="http://purl.org/dc/terms/"/>
    <ds:schemaRef ds:uri="http://purl.org/dc/dcmitype/"/>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30604</TotalTime>
  <Words>9224</Words>
  <Application>Microsoft Office PowerPoint</Application>
  <PresentationFormat>On-screen Show (4:3)</PresentationFormat>
  <Paragraphs>819</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Default Design</vt:lpstr>
      <vt:lpstr>Operations in the 21st Century DOT Meeting Customers Needs  and Expectations</vt:lpstr>
      <vt:lpstr>Purpose of this Meeting: Share Thoughts &amp; Discuss</vt:lpstr>
      <vt:lpstr>What is Operations?</vt:lpstr>
      <vt:lpstr>Example Operations Strategies  and Solutions</vt:lpstr>
      <vt:lpstr>The Transportation Environment  is Changing</vt:lpstr>
      <vt:lpstr>Technology is Transforming Our World</vt:lpstr>
      <vt:lpstr>Customer Expectations and  Needs are Changing</vt:lpstr>
      <vt:lpstr>Performance Measures</vt:lpstr>
      <vt:lpstr>Increasing Financial Constraints</vt:lpstr>
      <vt:lpstr>Operations Can Help Address  These Challenges</vt:lpstr>
      <vt:lpstr>Traditional Approach to Managing Transportation</vt:lpstr>
      <vt:lpstr>Benefits from Operations</vt:lpstr>
      <vt:lpstr>Work Zone Management</vt:lpstr>
      <vt:lpstr>Traffic Incident Management  (TIM)</vt:lpstr>
      <vt:lpstr>Safety Service Patrols and  Incident Response Truck</vt:lpstr>
      <vt:lpstr>Planned Special Event  Management</vt:lpstr>
      <vt:lpstr>Road Weather Management</vt:lpstr>
      <vt:lpstr>Emergency Management</vt:lpstr>
      <vt:lpstr>Traffic Signal Synchronization</vt:lpstr>
      <vt:lpstr>Traveler Information</vt:lpstr>
      <vt:lpstr>Ramp Management</vt:lpstr>
      <vt:lpstr>Active Transportation and Demand Management (ATDM)</vt:lpstr>
      <vt:lpstr>Connected Vehicles and  the Future</vt:lpstr>
      <vt:lpstr>Reaching Full Potential of  Operations</vt:lpstr>
      <vt:lpstr>Key Leadership Questions for Mainstreaming Operations</vt:lpstr>
      <vt:lpstr>Mainstreaming Operations</vt:lpstr>
      <vt:lpstr>Critical Dimensions for Improved Operations in a DOT</vt:lpstr>
      <vt:lpstr>Operations Capability  Dimensions</vt:lpstr>
      <vt:lpstr>Operations Capability  Dimensions (continued)</vt:lpstr>
      <vt:lpstr>Levels of Capability Maturity</vt:lpstr>
      <vt:lpstr>Regional Operations  Collaboration</vt:lpstr>
      <vt:lpstr>Objectives-Driven, Performance- Based Approach</vt:lpstr>
      <vt:lpstr>A New Source of Information  on TSM&amp;O</vt:lpstr>
      <vt:lpstr>Summary</vt:lpstr>
      <vt:lpstr>Next Steps</vt:lpstr>
      <vt:lpstr>Questions?</vt:lpstr>
      <vt:lpstr>Additional Slides as Appropriate</vt:lpstr>
      <vt:lpstr>What is “Reliability”?</vt:lpstr>
      <vt:lpstr>Managed Lanes</vt:lpstr>
      <vt:lpstr>Active Traffic Management  (ATM)</vt:lpstr>
      <vt:lpstr>Integrated Corridor Management</vt:lpstr>
    </vt:vector>
  </TitlesOfParts>
  <Manager>Irwin, Benjamin CTR (VOLPE)</Manager>
  <Company>VOLPE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Operations in the 21st Century DOT</dc:title>
  <dc:subject>Meeting Customers Needs And Expectations</dc:subject>
  <dc:creator>SHRP2, FHWA, AASHTO, TRB</dc:creator>
  <cp:keywords>SHRP2, operations, DOT, highways, transportation</cp:keywords>
  <dc:description>Copyright 2015 by FHWA</dc:description>
  <cp:lastModifiedBy>stephen.clinger</cp:lastModifiedBy>
  <cp:revision>1499</cp:revision>
  <cp:lastPrinted>2015-03-03T16:31:49Z</cp:lastPrinted>
  <dcterms:created xsi:type="dcterms:W3CDTF">2011-10-26T19:28:22Z</dcterms:created>
  <dcterms:modified xsi:type="dcterms:W3CDTF">2016-02-19T16:22:13Z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0x0101009BD01DC089DEFF4BB13B27CF98DC262B</vt:lpwstr>
  </property>
  <property fmtid="{D5CDD505-2E9C-101B-9397-08002B2CF9AE}" pid="3" name="Checked by">
    <vt:lpwstr>Webkey 2015-02-27</vt:lpwstr>
  </property>
</Properties>
</file>