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42"/>
  </p:notesMasterIdLst>
  <p:sldIdLst>
    <p:sldId id="256" r:id="rId2"/>
    <p:sldId id="302" r:id="rId3"/>
    <p:sldId id="258" r:id="rId4"/>
    <p:sldId id="272" r:id="rId5"/>
    <p:sldId id="274" r:id="rId6"/>
    <p:sldId id="293" r:id="rId7"/>
    <p:sldId id="276" r:id="rId8"/>
    <p:sldId id="275" r:id="rId9"/>
    <p:sldId id="291" r:id="rId10"/>
    <p:sldId id="270" r:id="rId11"/>
    <p:sldId id="273" r:id="rId12"/>
    <p:sldId id="260" r:id="rId13"/>
    <p:sldId id="294" r:id="rId14"/>
    <p:sldId id="300" r:id="rId15"/>
    <p:sldId id="286" r:id="rId16"/>
    <p:sldId id="318" r:id="rId17"/>
    <p:sldId id="317" r:id="rId18"/>
    <p:sldId id="288" r:id="rId19"/>
    <p:sldId id="296" r:id="rId20"/>
    <p:sldId id="289" r:id="rId21"/>
    <p:sldId id="297" r:id="rId22"/>
    <p:sldId id="283" r:id="rId23"/>
    <p:sldId id="298" r:id="rId24"/>
    <p:sldId id="301" r:id="rId25"/>
    <p:sldId id="278" r:id="rId26"/>
    <p:sldId id="309" r:id="rId27"/>
    <p:sldId id="310" r:id="rId28"/>
    <p:sldId id="311" r:id="rId29"/>
    <p:sldId id="304" r:id="rId30"/>
    <p:sldId id="308" r:id="rId31"/>
    <p:sldId id="307" r:id="rId32"/>
    <p:sldId id="285" r:id="rId33"/>
    <p:sldId id="299" r:id="rId34"/>
    <p:sldId id="292" r:id="rId35"/>
    <p:sldId id="280" r:id="rId36"/>
    <p:sldId id="277" r:id="rId37"/>
    <p:sldId id="287" r:id="rId38"/>
    <p:sldId id="315" r:id="rId39"/>
    <p:sldId id="313" r:id="rId40"/>
    <p:sldId id="314" r:id="rId41"/>
  </p:sldIdLst>
  <p:sldSz cx="9144000" cy="6858000" type="screen4x3"/>
  <p:notesSz cx="6858000"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140A"/>
    <a:srgbClr val="561D1F"/>
    <a:srgbClr val="583B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86502" autoAdjust="0"/>
  </p:normalViewPr>
  <p:slideViewPr>
    <p:cSldViewPr snapToGrid="0">
      <p:cViewPr varScale="1">
        <p:scale>
          <a:sx n="77" d="100"/>
          <a:sy n="77" d="100"/>
        </p:scale>
        <p:origin x="1570" y="62"/>
      </p:cViewPr>
      <p:guideLst>
        <p:guide orient="horz" pos="2160"/>
        <p:guide pos="2880"/>
      </p:guideLst>
    </p:cSldViewPr>
  </p:slideViewPr>
  <p:notesTextViewPr>
    <p:cViewPr>
      <p:scale>
        <a:sx n="1" d="1"/>
        <a:sy n="1" d="1"/>
      </p:scale>
      <p:origin x="0" y="0"/>
    </p:cViewPr>
  </p:notesTextViewPr>
  <p:notesViewPr>
    <p:cSldViewPr snapToGrid="0">
      <p:cViewPr varScale="1">
        <p:scale>
          <a:sx n="88" d="100"/>
          <a:sy n="88" d="100"/>
        </p:scale>
        <p:origin x="336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479" cy="464945"/>
          </a:xfrm>
          <a:prstGeom prst="rect">
            <a:avLst/>
          </a:prstGeom>
        </p:spPr>
        <p:txBody>
          <a:bodyPr vert="horz" lIns="94650" tIns="47325" rIns="94650" bIns="47325" rtlCol="0"/>
          <a:lstStyle>
            <a:lvl1pPr algn="l">
              <a:defRPr sz="1200"/>
            </a:lvl1pPr>
          </a:lstStyle>
          <a:p>
            <a:endParaRPr lang="en-US"/>
          </a:p>
        </p:txBody>
      </p:sp>
      <p:sp>
        <p:nvSpPr>
          <p:cNvPr id="3" name="Date Placeholder 2"/>
          <p:cNvSpPr>
            <a:spLocks noGrp="1"/>
          </p:cNvSpPr>
          <p:nvPr>
            <p:ph type="dt" idx="1"/>
          </p:nvPr>
        </p:nvSpPr>
        <p:spPr>
          <a:xfrm>
            <a:off x="3884916" y="0"/>
            <a:ext cx="2971479" cy="464945"/>
          </a:xfrm>
          <a:prstGeom prst="rect">
            <a:avLst/>
          </a:prstGeom>
        </p:spPr>
        <p:txBody>
          <a:bodyPr vert="horz" lIns="94650" tIns="47325" rIns="94650" bIns="47325" rtlCol="0"/>
          <a:lstStyle>
            <a:lvl1pPr algn="r">
              <a:defRPr sz="1200"/>
            </a:lvl1pPr>
          </a:lstStyle>
          <a:p>
            <a:fld id="{030EBF7E-E956-4CA9-A0A5-2B153EBEE531}" type="datetimeFigureOut">
              <a:rPr lang="en-US" smtClean="0"/>
              <a:t>6/15/2015</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4650" tIns="47325" rIns="94650" bIns="47325" rtlCol="0" anchor="ctr"/>
          <a:lstStyle/>
          <a:p>
            <a:endParaRPr lang="en-US"/>
          </a:p>
        </p:txBody>
      </p:sp>
      <p:sp>
        <p:nvSpPr>
          <p:cNvPr id="5" name="Notes Placeholder 4"/>
          <p:cNvSpPr>
            <a:spLocks noGrp="1"/>
          </p:cNvSpPr>
          <p:nvPr>
            <p:ph type="body" sz="quarter" idx="3"/>
          </p:nvPr>
        </p:nvSpPr>
        <p:spPr>
          <a:xfrm>
            <a:off x="685480" y="4423666"/>
            <a:ext cx="5487042" cy="4189520"/>
          </a:xfrm>
          <a:prstGeom prst="rect">
            <a:avLst/>
          </a:prstGeom>
        </p:spPr>
        <p:txBody>
          <a:bodyPr vert="horz" lIns="94650" tIns="47325" rIns="94650" bIns="473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5659"/>
            <a:ext cx="2971479" cy="464945"/>
          </a:xfrm>
          <a:prstGeom prst="rect">
            <a:avLst/>
          </a:prstGeom>
        </p:spPr>
        <p:txBody>
          <a:bodyPr vert="horz" lIns="94650" tIns="47325" rIns="94650" bIns="47325" rtlCol="0" anchor="b"/>
          <a:lstStyle>
            <a:lvl1pPr algn="l">
              <a:defRPr sz="1200"/>
            </a:lvl1pPr>
          </a:lstStyle>
          <a:p>
            <a:endParaRPr lang="en-US"/>
          </a:p>
        </p:txBody>
      </p:sp>
      <p:sp>
        <p:nvSpPr>
          <p:cNvPr id="7" name="Slide Number Placeholder 6"/>
          <p:cNvSpPr>
            <a:spLocks noGrp="1"/>
          </p:cNvSpPr>
          <p:nvPr>
            <p:ph type="sldNum" sz="quarter" idx="5"/>
          </p:nvPr>
        </p:nvSpPr>
        <p:spPr>
          <a:xfrm>
            <a:off x="3884916" y="8845659"/>
            <a:ext cx="2971479" cy="464945"/>
          </a:xfrm>
          <a:prstGeom prst="rect">
            <a:avLst/>
          </a:prstGeom>
        </p:spPr>
        <p:txBody>
          <a:bodyPr vert="horz" lIns="94650" tIns="47325" rIns="94650" bIns="47325" rtlCol="0" anchor="b"/>
          <a:lstStyle>
            <a:lvl1pPr algn="r">
              <a:defRPr sz="1200"/>
            </a:lvl1pPr>
          </a:lstStyle>
          <a:p>
            <a:fld id="{03809117-2E74-4616-A3F7-50A5BAF00FE1}" type="slidenum">
              <a:rPr lang="en-US" smtClean="0"/>
              <a:t>‹#›</a:t>
            </a:fld>
            <a:endParaRPr lang="en-US"/>
          </a:p>
        </p:txBody>
      </p:sp>
    </p:spTree>
    <p:extLst>
      <p:ext uri="{BB962C8B-B14F-4D97-AF65-F5344CB8AC3E}">
        <p14:creationId xmlns:p14="http://schemas.microsoft.com/office/powerpoint/2010/main" val="3360499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Make introductory remarks about:</a:t>
            </a:r>
          </a:p>
          <a:p>
            <a:pPr marL="628650" lvl="1" indent="-171450">
              <a:buFont typeface="Arial" panose="020B0604020202020204" pitchFamily="34" charset="0"/>
              <a:buChar char="•"/>
            </a:pPr>
            <a:r>
              <a:rPr lang="en-US" dirty="0" smtClean="0"/>
              <a:t>The presentation format.</a:t>
            </a:r>
          </a:p>
          <a:p>
            <a:pPr marL="628650" lvl="1" indent="-171450">
              <a:buFont typeface="Arial" panose="020B0604020202020204" pitchFamily="34" charset="0"/>
              <a:buChar char="•"/>
            </a:pPr>
            <a:r>
              <a:rPr lang="en-US" dirty="0" smtClean="0"/>
              <a:t>The project – to identify gaps in the current national state of the practice and recommend actions for addressing those gaps.</a:t>
            </a:r>
          </a:p>
          <a:p>
            <a:pPr marL="628650" lvl="1" indent="-171450">
              <a:buFont typeface="Arial" panose="020B0604020202020204" pitchFamily="34" charset="0"/>
              <a:buChar char="•"/>
            </a:pPr>
            <a:r>
              <a:rPr lang="en-US" dirty="0" smtClean="0"/>
              <a:t>The</a:t>
            </a:r>
            <a:r>
              <a:rPr lang="en-US" baseline="0" dirty="0" smtClean="0"/>
              <a:t> fact that this presentation is directed at executive managers. Executive managers need to understand the importance and benefits of TIM as their support is essential to an effective TIM program.</a:t>
            </a:r>
            <a:endParaRPr lang="en-US" dirty="0"/>
          </a:p>
        </p:txBody>
      </p:sp>
      <p:sp>
        <p:nvSpPr>
          <p:cNvPr id="4" name="Slide Number Placeholder 3"/>
          <p:cNvSpPr>
            <a:spLocks noGrp="1"/>
          </p:cNvSpPr>
          <p:nvPr>
            <p:ph type="sldNum" sz="quarter" idx="10"/>
          </p:nvPr>
        </p:nvSpPr>
        <p:spPr/>
        <p:txBody>
          <a:bodyPr/>
          <a:lstStyle/>
          <a:p>
            <a:fld id="{03809117-2E74-4616-A3F7-50A5BAF00FE1}" type="slidenum">
              <a:rPr lang="en-US" smtClean="0"/>
              <a:t>1</a:t>
            </a:fld>
            <a:endParaRPr lang="en-US"/>
          </a:p>
        </p:txBody>
      </p:sp>
    </p:spTree>
    <p:extLst>
      <p:ext uri="{BB962C8B-B14F-4D97-AF65-F5344CB8AC3E}">
        <p14:creationId xmlns:p14="http://schemas.microsoft.com/office/powerpoint/2010/main" val="2456850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problem:</a:t>
            </a:r>
          </a:p>
          <a:p>
            <a:pPr marL="171450" indent="-171450">
              <a:buFont typeface="Arial" panose="020B0604020202020204" pitchFamily="34" charset="0"/>
              <a:buChar char="•"/>
            </a:pPr>
            <a:r>
              <a:rPr lang="en-US" dirty="0" smtClean="0"/>
              <a:t>Many of the nation’s TIM programs lack a robust, full-scale, comprehensive approach that includes all aspects of incident management with long-term vision and objectives.</a:t>
            </a:r>
          </a:p>
          <a:p>
            <a:pPr marL="171450" indent="-171450">
              <a:buFont typeface="Arial" panose="020B0604020202020204" pitchFamily="34" charset="0"/>
              <a:buChar char="•"/>
            </a:pPr>
            <a:r>
              <a:rPr lang="en-US" dirty="0" smtClean="0"/>
              <a:t>While there are a number of very comprehensive and successful TIM programs across the country,</a:t>
            </a:r>
            <a:r>
              <a:rPr lang="en-US" baseline="0" dirty="0" smtClean="0"/>
              <a:t> their lessons learned and best practices need to be extended to create more consistent incident management on a wider scale.</a:t>
            </a:r>
            <a:endParaRPr lang="en-US" dirty="0" smtClean="0"/>
          </a:p>
          <a:p>
            <a:endParaRPr lang="en-US" dirty="0"/>
          </a:p>
        </p:txBody>
      </p:sp>
      <p:sp>
        <p:nvSpPr>
          <p:cNvPr id="4" name="Slide Number Placeholder 3"/>
          <p:cNvSpPr>
            <a:spLocks noGrp="1"/>
          </p:cNvSpPr>
          <p:nvPr>
            <p:ph type="sldNum" sz="quarter" idx="10"/>
          </p:nvPr>
        </p:nvSpPr>
        <p:spPr/>
        <p:txBody>
          <a:bodyPr/>
          <a:lstStyle/>
          <a:p>
            <a:fld id="{03809117-2E74-4616-A3F7-50A5BAF00FE1}" type="slidenum">
              <a:rPr lang="en-US" smtClean="0"/>
              <a:t>10</a:t>
            </a:fld>
            <a:endParaRPr lang="en-US"/>
          </a:p>
        </p:txBody>
      </p:sp>
    </p:spTree>
    <p:extLst>
      <p:ext uri="{BB962C8B-B14F-4D97-AF65-F5344CB8AC3E}">
        <p14:creationId xmlns:p14="http://schemas.microsoft.com/office/powerpoint/2010/main" val="1666486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what a decision</a:t>
            </a:r>
            <a:r>
              <a:rPr lang="en-US" baseline="0" dirty="0" smtClean="0"/>
              <a:t> maker need to know (versus what does a technical person need to know) about the objectives vis a vis what they influence can in the TIM program.</a:t>
            </a:r>
          </a:p>
          <a:p>
            <a:endParaRPr lang="en-US" baseline="0" dirty="0" smtClean="0"/>
          </a:p>
          <a:p>
            <a:pPr marL="171450" indent="-171450">
              <a:buFont typeface="Arial" panose="020B0604020202020204" pitchFamily="34" charset="0"/>
              <a:buChar char="•"/>
            </a:pPr>
            <a:r>
              <a:rPr lang="en-US" baseline="0" dirty="0" smtClean="0"/>
              <a:t>Identify the “general” objectives and indicate that this presentation will focus on presenting the material in a way that focuses on the roles of executive managers. </a:t>
            </a:r>
          </a:p>
          <a:p>
            <a:endParaRPr lang="en-US" baseline="0" dirty="0" smtClean="0"/>
          </a:p>
          <a:p>
            <a:pPr marL="171450" indent="-171450">
              <a:buFont typeface="Arial" panose="020B0604020202020204" pitchFamily="34" charset="0"/>
              <a:buChar char="•"/>
            </a:pPr>
            <a:r>
              <a:rPr lang="en-US" baseline="0" dirty="0" smtClean="0"/>
              <a:t>Details will be provided in the material that follows.</a:t>
            </a:r>
            <a:endParaRPr lang="en-US" dirty="0"/>
          </a:p>
        </p:txBody>
      </p:sp>
      <p:sp>
        <p:nvSpPr>
          <p:cNvPr id="4" name="Slide Number Placeholder 3"/>
          <p:cNvSpPr>
            <a:spLocks noGrp="1"/>
          </p:cNvSpPr>
          <p:nvPr>
            <p:ph type="sldNum" sz="quarter" idx="10"/>
          </p:nvPr>
        </p:nvSpPr>
        <p:spPr/>
        <p:txBody>
          <a:bodyPr/>
          <a:lstStyle/>
          <a:p>
            <a:fld id="{03809117-2E74-4616-A3F7-50A5BAF00FE1}" type="slidenum">
              <a:rPr lang="en-US" smtClean="0"/>
              <a:t>11</a:t>
            </a:fld>
            <a:endParaRPr lang="en-US"/>
          </a:p>
        </p:txBody>
      </p:sp>
    </p:spTree>
    <p:extLst>
      <p:ext uri="{BB962C8B-B14F-4D97-AF65-F5344CB8AC3E}">
        <p14:creationId xmlns:p14="http://schemas.microsoft.com/office/powerpoint/2010/main" val="942474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role of decision</a:t>
            </a:r>
            <a:r>
              <a:rPr lang="en-US" baseline="0" dirty="0" smtClean="0"/>
              <a:t> makers and a successful TIM program.</a:t>
            </a:r>
          </a:p>
          <a:p>
            <a:endParaRPr lang="en-US" baseline="0" dirty="0" smtClean="0"/>
          </a:p>
          <a:p>
            <a:r>
              <a:rPr lang="en-US" baseline="0" dirty="0" smtClean="0"/>
              <a:t>You can “read” the bullets as a summary of the organization of the primer – and indicate that the roles of decision makers will be discussed in the content</a:t>
            </a:r>
            <a:endParaRPr lang="en-US" dirty="0"/>
          </a:p>
        </p:txBody>
      </p:sp>
      <p:sp>
        <p:nvSpPr>
          <p:cNvPr id="4" name="Slide Number Placeholder 3"/>
          <p:cNvSpPr>
            <a:spLocks noGrp="1"/>
          </p:cNvSpPr>
          <p:nvPr>
            <p:ph type="sldNum" sz="quarter" idx="10"/>
          </p:nvPr>
        </p:nvSpPr>
        <p:spPr/>
        <p:txBody>
          <a:bodyPr/>
          <a:lstStyle/>
          <a:p>
            <a:fld id="{03809117-2E74-4616-A3F7-50A5BAF00FE1}" type="slidenum">
              <a:rPr lang="en-US" smtClean="0"/>
              <a:t>12</a:t>
            </a:fld>
            <a:endParaRPr lang="en-US"/>
          </a:p>
        </p:txBody>
      </p:sp>
    </p:spTree>
    <p:extLst>
      <p:ext uri="{BB962C8B-B14F-4D97-AF65-F5344CB8AC3E}">
        <p14:creationId xmlns:p14="http://schemas.microsoft.com/office/powerpoint/2010/main" val="3726541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specific roles and responsibilities</a:t>
            </a:r>
            <a:r>
              <a:rPr lang="en-US" baseline="0" dirty="0" smtClean="0"/>
              <a:t> of the decision makers.</a:t>
            </a:r>
          </a:p>
          <a:p>
            <a:endParaRPr lang="en-US" baseline="0" dirty="0" smtClean="0"/>
          </a:p>
          <a:p>
            <a:r>
              <a:rPr lang="en-US" dirty="0" smtClean="0"/>
              <a:t>Read the bullets as a summary of the organization of the primer – and indicate that the roles of decision makers will be discussed in the content.</a:t>
            </a:r>
            <a:endParaRPr lang="en-US" dirty="0"/>
          </a:p>
        </p:txBody>
      </p:sp>
      <p:sp>
        <p:nvSpPr>
          <p:cNvPr id="4" name="Slide Number Placeholder 3"/>
          <p:cNvSpPr>
            <a:spLocks noGrp="1"/>
          </p:cNvSpPr>
          <p:nvPr>
            <p:ph type="sldNum" sz="quarter" idx="10"/>
          </p:nvPr>
        </p:nvSpPr>
        <p:spPr/>
        <p:txBody>
          <a:bodyPr/>
          <a:lstStyle/>
          <a:p>
            <a:fld id="{03809117-2E74-4616-A3F7-50A5BAF00FE1}" type="slidenum">
              <a:rPr lang="en-US" smtClean="0"/>
              <a:t>13</a:t>
            </a:fld>
            <a:endParaRPr lang="en-US"/>
          </a:p>
        </p:txBody>
      </p:sp>
    </p:spTree>
    <p:extLst>
      <p:ext uri="{BB962C8B-B14F-4D97-AF65-F5344CB8AC3E}">
        <p14:creationId xmlns:p14="http://schemas.microsoft.com/office/powerpoint/2010/main" val="364155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this is a transition slide,  may wish to say “and now we will discuss the gaps that were identified in the national TIM program analysis” and then quickly advance to the detailed slides.</a:t>
            </a:r>
          </a:p>
        </p:txBody>
      </p:sp>
      <p:sp>
        <p:nvSpPr>
          <p:cNvPr id="4" name="Slide Number Placeholder 3"/>
          <p:cNvSpPr>
            <a:spLocks noGrp="1"/>
          </p:cNvSpPr>
          <p:nvPr>
            <p:ph type="sldNum" sz="quarter" idx="10"/>
          </p:nvPr>
        </p:nvSpPr>
        <p:spPr/>
        <p:txBody>
          <a:bodyPr/>
          <a:lstStyle/>
          <a:p>
            <a:fld id="{03809117-2E74-4616-A3F7-50A5BAF00FE1}" type="slidenum">
              <a:rPr lang="en-US" smtClean="0"/>
              <a:t>14</a:t>
            </a:fld>
            <a:endParaRPr lang="en-US"/>
          </a:p>
        </p:txBody>
      </p:sp>
    </p:spTree>
    <p:extLst>
      <p:ext uri="{BB962C8B-B14F-4D97-AF65-F5344CB8AC3E}">
        <p14:creationId xmlns:p14="http://schemas.microsoft.com/office/powerpoint/2010/main" val="3993303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495">
              <a:defRPr/>
            </a:pPr>
            <a:r>
              <a:rPr lang="en-US" baseline="0" dirty="0" smtClean="0"/>
              <a:t>The speaker can discuss the two tiers:</a:t>
            </a:r>
          </a:p>
          <a:p>
            <a:pPr defTabSz="946495">
              <a:defRPr/>
            </a:pPr>
            <a:endParaRPr lang="en-US" dirty="0" smtClean="0"/>
          </a:p>
          <a:p>
            <a:pPr marL="171450" indent="-171450">
              <a:buFont typeface="Arial" panose="020B0604020202020204" pitchFamily="34" charset="0"/>
              <a:buChar char="•"/>
            </a:pPr>
            <a:r>
              <a:rPr lang="en-US" dirty="0" smtClean="0"/>
              <a:t>The success of the TIM practice at any of the state/local level programs depends mainly on the active involvement and coordination between the different TIM partners. </a:t>
            </a:r>
          </a:p>
          <a:p>
            <a:pPr marL="171450" indent="-171450">
              <a:buFont typeface="Arial" panose="020B0604020202020204" pitchFamily="34" charset="0"/>
              <a:buChar char="•"/>
            </a:pPr>
            <a:r>
              <a:rPr lang="en-US" dirty="0" smtClean="0"/>
              <a:t>Slide #8 identified key agencies involved including Law Enforcement, Fire and Rescue. EMS, Towing and Recovery and Transportation Agencies. Examples of the state/local level TIM activities include conducting TIM committee meetings, multidisciplinary trainings, tracking of targeted performance goals, developing and promoting TIM procedures and policies, coordinating the available TIM resources including equipment and data, and successful incident scene interagency collaboration. </a:t>
            </a:r>
          </a:p>
          <a:p>
            <a:pPr marL="171450" indent="-171450">
              <a:buFont typeface="Arial" panose="020B0604020202020204" pitchFamily="34" charset="0"/>
              <a:buChar char="•"/>
            </a:pPr>
            <a:r>
              <a:rPr lang="en-US" dirty="0" smtClean="0"/>
              <a:t>On the national level, government and non-governmental agencies and coalitions contribute to the development and success of the TIM practice at both the policy and operations levels. A key role of the national TIM agencies is to provide support to the state/local level TIM programs to enhance and advance their TIM practices. Examples of the national TIM-involved agencies include FHWA Office of Operations’ Traffic Incident &amp; Events Management (TI&amp;EM) team, International Association of Chiefs of Police (IACP), International Association of Fire Chiefs (IACF), Towing and Recovery Association of America (TRAA), and the U.S. Fire Administration (USFA).</a:t>
            </a:r>
          </a:p>
          <a:p>
            <a:pPr marL="171450" indent="-171450">
              <a:buFont typeface="Arial" panose="020B0604020202020204" pitchFamily="34" charset="0"/>
              <a:buChar char="•"/>
            </a:pPr>
            <a:r>
              <a:rPr lang="en-US" dirty="0" smtClean="0"/>
              <a:t>This approach provides agencies at all levels with insight into their gaps and actions needed to address the gaps.</a:t>
            </a:r>
            <a:endParaRPr lang="en-US" dirty="0"/>
          </a:p>
        </p:txBody>
      </p:sp>
      <p:sp>
        <p:nvSpPr>
          <p:cNvPr id="4" name="Slide Number Placeholder 3"/>
          <p:cNvSpPr>
            <a:spLocks noGrp="1"/>
          </p:cNvSpPr>
          <p:nvPr>
            <p:ph type="sldNum" sz="quarter" idx="10"/>
          </p:nvPr>
        </p:nvSpPr>
        <p:spPr/>
        <p:txBody>
          <a:bodyPr/>
          <a:lstStyle/>
          <a:p>
            <a:fld id="{03809117-2E74-4616-A3F7-50A5BAF00FE1}" type="slidenum">
              <a:rPr lang="en-US" smtClean="0"/>
              <a:t>15</a:t>
            </a:fld>
            <a:endParaRPr lang="en-US"/>
          </a:p>
        </p:txBody>
      </p:sp>
    </p:spTree>
    <p:extLst>
      <p:ext uri="{BB962C8B-B14F-4D97-AF65-F5344CB8AC3E}">
        <p14:creationId xmlns:p14="http://schemas.microsoft.com/office/powerpoint/2010/main" val="134663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87383" y="4380411"/>
            <a:ext cx="5885139" cy="4218092"/>
          </a:xfrm>
        </p:spPr>
        <p:txBody>
          <a:bodyPr/>
          <a:lstStyle/>
          <a:p>
            <a:pPr marL="0" lvl="1" indent="3175">
              <a:spcBef>
                <a:spcPts val="311"/>
              </a:spcBef>
            </a:pPr>
            <a:r>
              <a:rPr lang="en-US" dirty="0"/>
              <a:t>Indicate that the Program/Institutional gaps are some of the most critical to executive managers as they relate to matters of policy, organization and inter-agency coordination. Executive management support is often required for these issues to be addressed.</a:t>
            </a:r>
          </a:p>
          <a:p>
            <a:pPr marL="174625" lvl="1" indent="-171450">
              <a:spcBef>
                <a:spcPts val="311"/>
              </a:spcBef>
            </a:pPr>
            <a:endParaRPr lang="en-US" dirty="0" smtClean="0"/>
          </a:p>
          <a:p>
            <a:pPr marL="174625" lvl="1" indent="-171450">
              <a:spcBef>
                <a:spcPts val="311"/>
              </a:spcBef>
            </a:pPr>
            <a:r>
              <a:rPr lang="en-US" dirty="0" smtClean="0"/>
              <a:t>Other examples of Program/Institutional Gaps include</a:t>
            </a:r>
          </a:p>
          <a:p>
            <a:pPr marL="174625" lvl="1" indent="-171450">
              <a:spcBef>
                <a:spcPts val="311"/>
              </a:spcBef>
              <a:buFont typeface="Arial" panose="020B0604020202020204" pitchFamily="34" charset="0"/>
              <a:buChar char="•"/>
            </a:pPr>
            <a:r>
              <a:rPr lang="en-US" dirty="0" smtClean="0"/>
              <a:t>PM </a:t>
            </a:r>
            <a:r>
              <a:rPr lang="en-US" dirty="0"/>
              <a:t>and goals </a:t>
            </a:r>
            <a:r>
              <a:rPr lang="en-US" dirty="0" smtClean="0"/>
              <a:t>tracking</a:t>
            </a:r>
          </a:p>
          <a:p>
            <a:pPr marL="174625" lvl="1" indent="-171450">
              <a:spcBef>
                <a:spcPts val="311"/>
              </a:spcBef>
              <a:buFont typeface="Arial" panose="020B0604020202020204" pitchFamily="34" charset="0"/>
              <a:buChar char="•"/>
            </a:pPr>
            <a:r>
              <a:rPr lang="en-US" dirty="0" smtClean="0"/>
              <a:t>Road </a:t>
            </a:r>
            <a:r>
              <a:rPr lang="en-US" dirty="0"/>
              <a:t>clearance laws and </a:t>
            </a:r>
            <a:r>
              <a:rPr lang="en-US" dirty="0" smtClean="0"/>
              <a:t>legislations</a:t>
            </a:r>
          </a:p>
          <a:p>
            <a:pPr marL="174625" lvl="1" indent="-171450">
              <a:spcBef>
                <a:spcPts val="311"/>
              </a:spcBef>
              <a:buFont typeface="Arial" panose="020B0604020202020204" pitchFamily="34" charset="0"/>
              <a:buChar char="•"/>
            </a:pPr>
            <a:r>
              <a:rPr lang="en-US" dirty="0" smtClean="0"/>
              <a:t>Public </a:t>
            </a:r>
            <a:r>
              <a:rPr lang="en-US" dirty="0"/>
              <a:t>awareness and </a:t>
            </a:r>
            <a:r>
              <a:rPr lang="en-US" dirty="0" smtClean="0"/>
              <a:t>outreach</a:t>
            </a:r>
          </a:p>
          <a:p>
            <a:pPr marL="174625" lvl="1" indent="-171450">
              <a:spcBef>
                <a:spcPts val="311"/>
              </a:spcBef>
            </a:pPr>
            <a:endParaRPr lang="en-US" dirty="0" smtClean="0"/>
          </a:p>
          <a:p>
            <a:pPr marL="0" lvl="1" indent="3175">
              <a:spcBef>
                <a:spcPts val="311"/>
              </a:spcBef>
            </a:pPr>
            <a:r>
              <a:rPr lang="en-US" dirty="0" smtClean="0"/>
              <a:t>The Traffic Incident Management Self-Assessment (TIM SA) was developed by the Federal Highway Administration (FHWA) as a benchmarking tool to evaluate TIM program components and overall TIM program success. The 2011 Self-assessment had more than 90 responses and included a comparison to a baseline derived from previous self-assessments.</a:t>
            </a:r>
          </a:p>
          <a:p>
            <a:pPr marL="174625" lvl="1" indent="-171450">
              <a:spcBef>
                <a:spcPts val="311"/>
              </a:spcBef>
              <a:buFontTx/>
              <a:buNone/>
            </a:pPr>
            <a:endParaRPr lang="en-US" dirty="0" smtClean="0"/>
          </a:p>
          <a:p>
            <a:pPr marL="174625" lvl="1" indent="-171450">
              <a:spcBef>
                <a:spcPts val="311"/>
              </a:spcBef>
              <a:buFontTx/>
              <a:buNone/>
            </a:pPr>
            <a:r>
              <a:rPr lang="en-US" dirty="0" smtClean="0"/>
              <a:t>In their</a:t>
            </a:r>
            <a:r>
              <a:rPr lang="en-US" baseline="0" dirty="0" smtClean="0"/>
              <a:t> 2011 Incident Management National Analysis Report, USDOT found that:</a:t>
            </a:r>
          </a:p>
          <a:p>
            <a:pPr marL="174625" lvl="1" indent="-171450">
              <a:spcBef>
                <a:spcPts val="311"/>
              </a:spcBef>
              <a:buFont typeface="Arial" panose="020B0604020202020204" pitchFamily="34" charset="0"/>
              <a:buChar char="•"/>
            </a:pPr>
            <a:r>
              <a:rPr lang="en-US" baseline="0" dirty="0" smtClean="0"/>
              <a:t>The establishment and use of TIM performance measures consistently ranked low. The ability to track reduction in secondary accidents was ranked lowest, almost half of respondents indicated no activity in this area.</a:t>
            </a:r>
          </a:p>
          <a:p>
            <a:pPr marL="174625" lvl="1" indent="-171450">
              <a:spcBef>
                <a:spcPts val="311"/>
              </a:spcBef>
              <a:buFont typeface="Arial" panose="020B0604020202020204" pitchFamily="34" charset="0"/>
              <a:buChar char="•"/>
            </a:pPr>
            <a:r>
              <a:rPr lang="en-US" baseline="0" dirty="0" smtClean="0"/>
              <a:t>Another area with low scores was multi-agency coordination – in particular defining agency roles for planning and funding TIM as well as regularly updating TIM related agreements.</a:t>
            </a:r>
            <a:endParaRPr lang="en-US" dirty="0"/>
          </a:p>
        </p:txBody>
      </p:sp>
      <p:sp>
        <p:nvSpPr>
          <p:cNvPr id="4" name="Slide Number Placeholder 3"/>
          <p:cNvSpPr>
            <a:spLocks noGrp="1"/>
          </p:cNvSpPr>
          <p:nvPr>
            <p:ph type="sldNum" sz="quarter" idx="10"/>
          </p:nvPr>
        </p:nvSpPr>
        <p:spPr/>
        <p:txBody>
          <a:bodyPr/>
          <a:lstStyle/>
          <a:p>
            <a:fld id="{0E111BBE-A695-4E89-89C3-ED531DE62B5A}" type="slidenum">
              <a:rPr lang="en-US" smtClean="0"/>
              <a:t>16</a:t>
            </a:fld>
            <a:endParaRPr lang="en-US"/>
          </a:p>
        </p:txBody>
      </p:sp>
    </p:spTree>
    <p:extLst>
      <p:ext uri="{BB962C8B-B14F-4D97-AF65-F5344CB8AC3E}">
        <p14:creationId xmlns:p14="http://schemas.microsoft.com/office/powerpoint/2010/main" val="3665543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operational and technology gaps are often more focused on by the staff and lower level managers but executive management support is needed to enable the staffing and resources that can be focused on these issues.</a:t>
            </a:r>
          </a:p>
          <a:p>
            <a:endParaRPr lang="en-US" dirty="0" smtClean="0"/>
          </a:p>
          <a:p>
            <a:pPr marL="174625" lvl="1" indent="-171450">
              <a:spcBef>
                <a:spcPts val="311"/>
              </a:spcBef>
            </a:pPr>
            <a:r>
              <a:rPr lang="en-US" u="none" dirty="0" smtClean="0"/>
              <a:t>Other examples of Operational Gaps include</a:t>
            </a:r>
          </a:p>
          <a:p>
            <a:pPr marL="174625" lvl="1" indent="-171450" rtl="0">
              <a:spcBef>
                <a:spcPts val="311"/>
              </a:spcBef>
              <a:buFont typeface="Arial" panose="020B0604020202020204" pitchFamily="34" charset="0"/>
              <a:buChar char="•"/>
            </a:pPr>
            <a:r>
              <a:rPr lang="en-US" dirty="0" smtClean="0"/>
              <a:t>24/7 responder availability</a:t>
            </a:r>
          </a:p>
          <a:p>
            <a:pPr marL="174625" lvl="1" indent="-171450" rtl="0">
              <a:spcBef>
                <a:spcPts val="311"/>
              </a:spcBef>
              <a:buFont typeface="Arial" panose="020B0604020202020204" pitchFamily="34" charset="0"/>
              <a:buChar char="•"/>
            </a:pPr>
            <a:r>
              <a:rPr lang="en-US" dirty="0" smtClean="0"/>
              <a:t>Safety service patrol (</a:t>
            </a:r>
            <a:r>
              <a:rPr lang="en-US" dirty="0" err="1" smtClean="0"/>
              <a:t>SSP</a:t>
            </a:r>
            <a:r>
              <a:rPr lang="en-US" dirty="0" smtClean="0"/>
              <a:t>) availability</a:t>
            </a:r>
          </a:p>
          <a:p>
            <a:endParaRPr lang="en-US" b="1" dirty="0" smtClean="0"/>
          </a:p>
          <a:p>
            <a:pPr marL="174625" lvl="1" indent="-171450">
              <a:spcBef>
                <a:spcPts val="311"/>
              </a:spcBef>
            </a:pPr>
            <a:r>
              <a:rPr lang="en-US" u="none" dirty="0" smtClean="0"/>
              <a:t>Other examples of Communication/Technology Gaps include</a:t>
            </a:r>
          </a:p>
          <a:p>
            <a:pPr marL="174625" lvl="1" indent="-171450" rtl="0">
              <a:spcBef>
                <a:spcPts val="311"/>
              </a:spcBef>
              <a:buFont typeface="Arial" panose="020B0604020202020204" pitchFamily="34" charset="0"/>
              <a:buChar char="•"/>
            </a:pPr>
            <a:r>
              <a:rPr lang="en-US" dirty="0" smtClean="0"/>
              <a:t>Interoperable data sharing</a:t>
            </a:r>
          </a:p>
          <a:p>
            <a:endParaRPr lang="en-US" b="1" dirty="0"/>
          </a:p>
        </p:txBody>
      </p:sp>
      <p:sp>
        <p:nvSpPr>
          <p:cNvPr id="4" name="Slide Number Placeholder 3"/>
          <p:cNvSpPr>
            <a:spLocks noGrp="1"/>
          </p:cNvSpPr>
          <p:nvPr>
            <p:ph type="sldNum" sz="quarter" idx="10"/>
          </p:nvPr>
        </p:nvSpPr>
        <p:spPr/>
        <p:txBody>
          <a:bodyPr/>
          <a:lstStyle/>
          <a:p>
            <a:fld id="{03809117-2E74-4616-A3F7-50A5BAF00FE1}" type="slidenum">
              <a:rPr lang="en-US" smtClean="0"/>
              <a:t>17</a:t>
            </a:fld>
            <a:endParaRPr lang="en-US"/>
          </a:p>
        </p:txBody>
      </p:sp>
    </p:spTree>
    <p:extLst>
      <p:ext uri="{BB962C8B-B14F-4D97-AF65-F5344CB8AC3E}">
        <p14:creationId xmlns:p14="http://schemas.microsoft.com/office/powerpoint/2010/main" val="3863010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Indicate that the role of TIM agencies and efforts at the national level is at a policy level aimed at supporting the implementation of effective TIM training and practices at the state/local level.</a:t>
            </a:r>
            <a:endParaRPr lang="en-US" dirty="0"/>
          </a:p>
        </p:txBody>
      </p:sp>
      <p:sp>
        <p:nvSpPr>
          <p:cNvPr id="4" name="Slide Number Placeholder 3"/>
          <p:cNvSpPr>
            <a:spLocks noGrp="1"/>
          </p:cNvSpPr>
          <p:nvPr>
            <p:ph type="sldNum" sz="quarter" idx="10"/>
          </p:nvPr>
        </p:nvSpPr>
        <p:spPr/>
        <p:txBody>
          <a:bodyPr/>
          <a:lstStyle/>
          <a:p>
            <a:fld id="{03809117-2E74-4616-A3F7-50A5BAF00FE1}" type="slidenum">
              <a:rPr lang="en-US" smtClean="0"/>
              <a:t>18</a:t>
            </a:fld>
            <a:endParaRPr lang="en-US"/>
          </a:p>
        </p:txBody>
      </p:sp>
    </p:spTree>
    <p:extLst>
      <p:ext uri="{BB962C8B-B14F-4D97-AF65-F5344CB8AC3E}">
        <p14:creationId xmlns:p14="http://schemas.microsoft.com/office/powerpoint/2010/main" val="745438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explains what the NUG is and what it means for a TIM program.  As a</a:t>
            </a:r>
            <a:r>
              <a:rPr lang="en-US" baseline="0" dirty="0" smtClean="0"/>
              <a:t> decision maker, it’s more than likely that he/she has never heard of the NUG.</a:t>
            </a:r>
          </a:p>
          <a:p>
            <a:endParaRPr lang="en-US" baseline="0" dirty="0" smtClean="0"/>
          </a:p>
          <a:p>
            <a:r>
              <a:rPr lang="en-US" dirty="0" smtClean="0"/>
              <a:t>The National Unified Goal (NUG) for Traffic Incident Management is a unified national policy developed by major national organizations representing traffic incident responders, under the leadership of the NTIMC.</a:t>
            </a:r>
          </a:p>
          <a:p>
            <a:endParaRPr lang="en-US" dirty="0" smtClean="0"/>
          </a:p>
          <a:p>
            <a:r>
              <a:rPr lang="en-US" dirty="0" smtClean="0"/>
              <a:t>The Traffic Incident Management National Unified Goal is directed at improving:</a:t>
            </a:r>
          </a:p>
          <a:p>
            <a:r>
              <a:rPr lang="en-US" dirty="0" smtClean="0"/>
              <a:t>• Responder safety;</a:t>
            </a:r>
          </a:p>
          <a:p>
            <a:r>
              <a:rPr lang="en-US" dirty="0" smtClean="0"/>
              <a:t>• Safe, quick clearance; and</a:t>
            </a:r>
          </a:p>
          <a:p>
            <a:r>
              <a:rPr lang="en-US" dirty="0" smtClean="0"/>
              <a:t>• Prompt, reliable, interoperable communications</a:t>
            </a:r>
          </a:p>
          <a:p>
            <a:endParaRPr lang="en-US" dirty="0" smtClean="0"/>
          </a:p>
          <a:p>
            <a:r>
              <a:rPr lang="en-US" dirty="0" smtClean="0"/>
              <a:t>The three major objectives of the National Unified Goal will be achieved</a:t>
            </a:r>
            <a:r>
              <a:rPr lang="en-US" baseline="0" dirty="0" smtClean="0"/>
              <a:t> </a:t>
            </a:r>
            <a:r>
              <a:rPr lang="en-US" dirty="0" smtClean="0"/>
              <a:t>through 18 strategies including recommended practices for multidisciplinary TIM operations and communications; multidisciplinary TIM training; goals for performance and progress; promotion of beneficial technologies; and partnerships to promote driver awareness.</a:t>
            </a:r>
          </a:p>
        </p:txBody>
      </p:sp>
      <p:sp>
        <p:nvSpPr>
          <p:cNvPr id="4" name="Slide Number Placeholder 3"/>
          <p:cNvSpPr>
            <a:spLocks noGrp="1"/>
          </p:cNvSpPr>
          <p:nvPr>
            <p:ph type="sldNum" sz="quarter" idx="10"/>
          </p:nvPr>
        </p:nvSpPr>
        <p:spPr/>
        <p:txBody>
          <a:bodyPr/>
          <a:lstStyle/>
          <a:p>
            <a:fld id="{03809117-2E74-4616-A3F7-50A5BAF00FE1}" type="slidenum">
              <a:rPr lang="en-US" smtClean="0"/>
              <a:t>19</a:t>
            </a:fld>
            <a:endParaRPr lang="en-US"/>
          </a:p>
        </p:txBody>
      </p:sp>
    </p:spTree>
    <p:extLst>
      <p:ext uri="{BB962C8B-B14F-4D97-AF65-F5344CB8AC3E}">
        <p14:creationId xmlns:p14="http://schemas.microsoft.com/office/powerpoint/2010/main" val="2697445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495">
              <a:defRPr/>
            </a:pPr>
            <a:r>
              <a:rPr lang="en-US" dirty="0"/>
              <a:t>This slide outlines the format for today’s presentation:</a:t>
            </a:r>
          </a:p>
          <a:p>
            <a:pPr defTabSz="946495">
              <a:defRPr/>
            </a:pPr>
            <a:endParaRPr lang="en-US" dirty="0"/>
          </a:p>
          <a:p>
            <a:pPr marL="171450" indent="-171450" defTabSz="946495">
              <a:buFont typeface="Arial" panose="020B0604020202020204" pitchFamily="34" charset="0"/>
              <a:buChar char="•"/>
              <a:defRPr/>
            </a:pPr>
            <a:r>
              <a:rPr lang="en-US" dirty="0"/>
              <a:t>Briefing Objective and Overview</a:t>
            </a:r>
          </a:p>
          <a:p>
            <a:pPr marL="171450" indent="-171450" defTabSz="946495">
              <a:buFont typeface="Arial" panose="020B0604020202020204" pitchFamily="34" charset="0"/>
              <a:buChar char="•"/>
              <a:defRPr/>
            </a:pPr>
            <a:r>
              <a:rPr lang="en-US" dirty="0"/>
              <a:t>Primer Objectives and Outline</a:t>
            </a:r>
          </a:p>
          <a:p>
            <a:pPr marL="171450" indent="-171450" defTabSz="946495">
              <a:buFont typeface="Arial" panose="020B0604020202020204" pitchFamily="34" charset="0"/>
              <a:buChar char="•"/>
              <a:defRPr/>
            </a:pPr>
            <a:r>
              <a:rPr lang="en-US" dirty="0"/>
              <a:t>TIM Gap Analysis</a:t>
            </a:r>
          </a:p>
          <a:p>
            <a:pPr marL="171450" indent="-171450" defTabSz="946495">
              <a:buFont typeface="Arial" panose="020B0604020202020204" pitchFamily="34" charset="0"/>
              <a:buChar char="•"/>
              <a:defRPr/>
            </a:pPr>
            <a:r>
              <a:rPr lang="en-US" dirty="0"/>
              <a:t>Successful TIM Program</a:t>
            </a:r>
          </a:p>
          <a:p>
            <a:pPr marL="171450" indent="-171450" defTabSz="946495">
              <a:buFont typeface="Arial" panose="020B0604020202020204" pitchFamily="34" charset="0"/>
              <a:buChar char="•"/>
              <a:defRPr/>
            </a:pPr>
            <a:r>
              <a:rPr lang="en-US" dirty="0" smtClean="0"/>
              <a:t>Implementation Strategies and Action Plan</a:t>
            </a:r>
            <a:endParaRPr lang="en-US" dirty="0"/>
          </a:p>
          <a:p>
            <a:pPr defTabSz="946495">
              <a:defRPr/>
            </a:pPr>
            <a:endParaRPr lang="en-US" dirty="0"/>
          </a:p>
          <a:p>
            <a:pPr defTabSz="946495">
              <a:defRPr/>
            </a:pPr>
            <a:r>
              <a:rPr lang="en-US" dirty="0"/>
              <a:t>Each item will be addressed in detail during the presentation</a:t>
            </a:r>
          </a:p>
          <a:p>
            <a:pPr defTabSz="946495">
              <a:defRPr/>
            </a:pPr>
            <a:endParaRPr lang="en-US" dirty="0"/>
          </a:p>
          <a:p>
            <a:pPr defTabSz="946495">
              <a:defRPr/>
            </a:pPr>
            <a:r>
              <a:rPr lang="en-US" dirty="0" smtClean="0"/>
              <a:t>Indicate </a:t>
            </a:r>
            <a:r>
              <a:rPr lang="en-US" dirty="0"/>
              <a:t>that at the end of the presentation and at the end of the document, the goal is that you have very targeted information to help you as you seek to establish a TIM Program and Action Plan.</a:t>
            </a:r>
          </a:p>
        </p:txBody>
      </p:sp>
      <p:sp>
        <p:nvSpPr>
          <p:cNvPr id="4" name="Slide Number Placeholder 3"/>
          <p:cNvSpPr>
            <a:spLocks noGrp="1"/>
          </p:cNvSpPr>
          <p:nvPr>
            <p:ph type="sldNum" sz="quarter" idx="10"/>
          </p:nvPr>
        </p:nvSpPr>
        <p:spPr/>
        <p:txBody>
          <a:bodyPr/>
          <a:lstStyle/>
          <a:p>
            <a:fld id="{03809117-2E74-4616-A3F7-50A5BAF00FE1}" type="slidenum">
              <a:rPr lang="en-US" smtClean="0"/>
              <a:t>2</a:t>
            </a:fld>
            <a:endParaRPr lang="en-US"/>
          </a:p>
        </p:txBody>
      </p:sp>
    </p:spTree>
    <p:extLst>
      <p:ext uri="{BB962C8B-B14F-4D97-AF65-F5344CB8AC3E}">
        <p14:creationId xmlns:p14="http://schemas.microsoft.com/office/powerpoint/2010/main" val="1570951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Gap Analysis was accomplished via a comprehensive literature search</a:t>
            </a:r>
            <a:r>
              <a:rPr lang="en-US" baseline="0" dirty="0" smtClean="0"/>
              <a:t> directed at determining the current state of the practice as well as best practices.  </a:t>
            </a:r>
          </a:p>
          <a:p>
            <a:endParaRPr lang="en-US" baseline="0" dirty="0" smtClean="0"/>
          </a:p>
          <a:p>
            <a:r>
              <a:rPr lang="en-US" baseline="0" dirty="0" smtClean="0"/>
              <a:t>A framework was then created based on the National Unified Goal to document the elements of current TIM programs, identify gaps and barriers and recommend strategies to address the gaps/barriers.</a:t>
            </a:r>
            <a:endParaRPr lang="en-US" dirty="0"/>
          </a:p>
        </p:txBody>
      </p:sp>
      <p:sp>
        <p:nvSpPr>
          <p:cNvPr id="4" name="Slide Number Placeholder 3"/>
          <p:cNvSpPr>
            <a:spLocks noGrp="1"/>
          </p:cNvSpPr>
          <p:nvPr>
            <p:ph type="sldNum" sz="quarter" idx="10"/>
          </p:nvPr>
        </p:nvSpPr>
        <p:spPr/>
        <p:txBody>
          <a:bodyPr/>
          <a:lstStyle/>
          <a:p>
            <a:fld id="{03809117-2E74-4616-A3F7-50A5BAF00FE1}" type="slidenum">
              <a:rPr lang="en-US" smtClean="0"/>
              <a:t>20</a:t>
            </a:fld>
            <a:endParaRPr lang="en-US"/>
          </a:p>
        </p:txBody>
      </p:sp>
    </p:spTree>
    <p:extLst>
      <p:ext uri="{BB962C8B-B14F-4D97-AF65-F5344CB8AC3E}">
        <p14:creationId xmlns:p14="http://schemas.microsoft.com/office/powerpoint/2010/main" val="3174081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Full</a:t>
            </a:r>
            <a:r>
              <a:rPr lang="en-US" b="1" baseline="0" dirty="0" smtClean="0"/>
              <a:t> table can be accessed in the main primer document in pages 12-16.</a:t>
            </a:r>
            <a:endParaRPr lang="en-US" b="1" dirty="0" smtClean="0"/>
          </a:p>
          <a:p>
            <a:endParaRPr lang="en-US" dirty="0" smtClean="0"/>
          </a:p>
          <a:p>
            <a:r>
              <a:rPr lang="en-US" dirty="0" smtClean="0"/>
              <a:t>Briefly discuss the overall content and approach at a high level and then discuss</a:t>
            </a:r>
            <a:r>
              <a:rPr lang="en-US" baseline="0" dirty="0" smtClean="0"/>
              <a:t> one key row and an example:</a:t>
            </a:r>
          </a:p>
          <a:p>
            <a:endParaRPr lang="en-US" baseline="0" dirty="0" smtClean="0"/>
          </a:p>
          <a:p>
            <a:r>
              <a:rPr lang="en-US" baseline="0" dirty="0" smtClean="0"/>
              <a:t>This is an example in which executive management support is important</a:t>
            </a:r>
          </a:p>
          <a:p>
            <a:pPr rtl="0" eaLnBrk="1" fontAlgn="ctr" latinLnBrk="0" hangingPunct="1"/>
            <a:endParaRPr lang="en-US" sz="1200" b="1" i="0" u="none" strike="noStrike" kern="1200" dirty="0" smtClean="0">
              <a:solidFill>
                <a:schemeClr val="tx1"/>
              </a:solidFill>
              <a:effectLst/>
              <a:latin typeface="+mn-lt"/>
              <a:ea typeface="+mn-ea"/>
              <a:cs typeface="+mn-cs"/>
            </a:endParaRPr>
          </a:p>
          <a:p>
            <a:pPr rtl="0" eaLnBrk="1" fontAlgn="ctr" latinLnBrk="0" hangingPunct="1"/>
            <a:r>
              <a:rPr lang="en-US" sz="1200" b="1" i="0" u="none" strike="noStrike" kern="1200" dirty="0" smtClean="0">
                <a:solidFill>
                  <a:schemeClr val="tx1"/>
                </a:solidFill>
                <a:effectLst/>
                <a:latin typeface="+mn-lt"/>
                <a:ea typeface="+mn-ea"/>
                <a:cs typeface="+mn-cs"/>
              </a:rPr>
              <a:t>NUG Strategy: </a:t>
            </a:r>
            <a:r>
              <a:rPr lang="en-US" sz="1200" b="0" i="0" u="none" strike="noStrike" kern="1200" dirty="0" smtClean="0">
                <a:solidFill>
                  <a:schemeClr val="tx1"/>
                </a:solidFill>
                <a:effectLst/>
                <a:latin typeface="+mn-lt"/>
                <a:ea typeface="+mn-ea"/>
                <a:cs typeface="+mn-cs"/>
              </a:rPr>
              <a:t>TIM Partnerships and Programs.</a:t>
            </a:r>
          </a:p>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mn-lt"/>
                <a:ea typeface="+mn-ea"/>
                <a:cs typeface="+mn-cs"/>
              </a:rPr>
              <a:t>Key Elements: </a:t>
            </a:r>
            <a:r>
              <a:rPr lang="en-US" sz="1200" b="0" i="0" u="none" strike="noStrike" kern="1200" dirty="0" smtClean="0">
                <a:solidFill>
                  <a:schemeClr val="tx1"/>
                </a:solidFill>
                <a:effectLst/>
                <a:latin typeface="+mn-lt"/>
                <a:ea typeface="+mn-ea"/>
                <a:cs typeface="+mn-cs"/>
              </a:rPr>
              <a:t>Synchronized TIM programs at the state, multistate, regional, and local levels.</a:t>
            </a:r>
          </a:p>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mn-lt"/>
                <a:ea typeface="+mn-ea"/>
                <a:cs typeface="+mn-cs"/>
              </a:rPr>
              <a:t>Challenges &amp; Barriers: </a:t>
            </a:r>
            <a:r>
              <a:rPr lang="en-US" sz="1200" b="0" i="0" u="none" strike="noStrike" kern="1200" dirty="0" smtClean="0">
                <a:solidFill>
                  <a:schemeClr val="tx1"/>
                </a:solidFill>
                <a:effectLst/>
                <a:latin typeface="+mn-lt"/>
                <a:ea typeface="+mn-ea"/>
                <a:cs typeface="+mn-cs"/>
              </a:rPr>
              <a:t>Departments of Transportation (DOTs) often are not included in emergency planning and preparedness organizations’ activities.</a:t>
            </a:r>
          </a:p>
          <a:p>
            <a:pPr rtl="0" eaLnBrk="1" fontAlgn="ctr" latinLnBrk="0" hangingPunct="1"/>
            <a:r>
              <a:rPr lang="en-US" sz="1200" b="1" i="0" u="none" strike="noStrike" kern="1200" dirty="0" smtClean="0">
                <a:solidFill>
                  <a:schemeClr val="tx1"/>
                </a:solidFill>
                <a:effectLst/>
                <a:latin typeface="+mn-lt"/>
                <a:ea typeface="+mn-ea"/>
                <a:cs typeface="+mn-cs"/>
              </a:rPr>
              <a:t>Strategies to Overcome Challenges &amp; Barriers: </a:t>
            </a:r>
            <a:r>
              <a:rPr lang="en-US" sz="1200" b="0" i="0" u="none" strike="noStrike" kern="1200" dirty="0" smtClean="0">
                <a:solidFill>
                  <a:schemeClr val="tx1"/>
                </a:solidFill>
                <a:effectLst/>
                <a:latin typeface="+mn-lt"/>
                <a:ea typeface="+mn-ea"/>
                <a:cs typeface="+mn-cs"/>
              </a:rPr>
              <a:t>Agency executive/ senior leader engagement and buy-in.</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809117-2E74-4616-A3F7-50A5BAF00FE1}" type="slidenum">
              <a:rPr lang="en-US" smtClean="0"/>
              <a:t>21</a:t>
            </a:fld>
            <a:endParaRPr lang="en-US"/>
          </a:p>
        </p:txBody>
      </p:sp>
    </p:spTree>
    <p:extLst>
      <p:ext uri="{BB962C8B-B14F-4D97-AF65-F5344CB8AC3E}">
        <p14:creationId xmlns:p14="http://schemas.microsoft.com/office/powerpoint/2010/main" val="623439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Full</a:t>
            </a:r>
            <a:r>
              <a:rPr lang="en-US" b="1" baseline="0" dirty="0" smtClean="0"/>
              <a:t> table can be accessed in the main primer document in pages 12-16.</a:t>
            </a:r>
            <a:endParaRPr lang="en-US" b="1" dirty="0" smtClean="0"/>
          </a:p>
          <a:p>
            <a:endParaRPr lang="en-US" dirty="0" smtClean="0"/>
          </a:p>
          <a:p>
            <a:r>
              <a:rPr lang="en-US" dirty="0" smtClean="0"/>
              <a:t>Briefly discuss the overall content and approach at a high level and then discuss one key row and an example:</a:t>
            </a:r>
          </a:p>
          <a:p>
            <a:endParaRPr lang="en-US" dirty="0" smtClean="0"/>
          </a:p>
          <a:p>
            <a:r>
              <a:rPr lang="en-US" dirty="0" smtClean="0"/>
              <a:t>This is another example in which executive management support is important</a:t>
            </a:r>
          </a:p>
          <a:p>
            <a:endParaRPr lang="en-US" dirty="0" smtClean="0"/>
          </a:p>
          <a:p>
            <a:r>
              <a:rPr lang="en-US" b="1" dirty="0" smtClean="0"/>
              <a:t>NUG Strategy</a:t>
            </a:r>
            <a:r>
              <a:rPr lang="en-US" dirty="0" smtClean="0"/>
              <a:t>: Multidisciplinary TIM Procedures</a:t>
            </a:r>
          </a:p>
          <a:p>
            <a:r>
              <a:rPr lang="en-US" b="1" dirty="0" smtClean="0"/>
              <a:t>Key Elements</a:t>
            </a:r>
            <a:r>
              <a:rPr lang="en-US" dirty="0" smtClean="0"/>
              <a:t>: Encourage widespread adoption of procedures for quickly clearing incident scenes.</a:t>
            </a:r>
          </a:p>
          <a:p>
            <a:r>
              <a:rPr lang="en-US" b="1" dirty="0" smtClean="0"/>
              <a:t>Challenges &amp; Barriers</a:t>
            </a:r>
            <a:r>
              <a:rPr lang="en-US" dirty="0" smtClean="0"/>
              <a:t>: Coordination of TIM operations.</a:t>
            </a:r>
          </a:p>
          <a:p>
            <a:r>
              <a:rPr lang="en-US" b="1" dirty="0" smtClean="0"/>
              <a:t>Strategies to Overcome Challenges &amp; Barriers</a:t>
            </a:r>
            <a:r>
              <a:rPr lang="en-US" dirty="0" smtClean="0"/>
              <a:t>: </a:t>
            </a:r>
            <a:r>
              <a:rPr lang="en-US" dirty="0"/>
              <a:t>Active participation of TIM stakeholder agencies</a:t>
            </a:r>
            <a:r>
              <a:rPr lang="en-US" dirty="0" smtClean="0"/>
              <a:t>.</a:t>
            </a:r>
            <a:endParaRPr lang="en-US" dirty="0"/>
          </a:p>
        </p:txBody>
      </p:sp>
      <p:sp>
        <p:nvSpPr>
          <p:cNvPr id="4" name="Slide Number Placeholder 3"/>
          <p:cNvSpPr>
            <a:spLocks noGrp="1"/>
          </p:cNvSpPr>
          <p:nvPr>
            <p:ph type="sldNum" sz="quarter" idx="10"/>
          </p:nvPr>
        </p:nvSpPr>
        <p:spPr/>
        <p:txBody>
          <a:bodyPr/>
          <a:lstStyle/>
          <a:p>
            <a:fld id="{03809117-2E74-4616-A3F7-50A5BAF00FE1}" type="slidenum">
              <a:rPr lang="en-US" smtClean="0"/>
              <a:t>22</a:t>
            </a:fld>
            <a:endParaRPr lang="en-US"/>
          </a:p>
        </p:txBody>
      </p:sp>
    </p:spTree>
    <p:extLst>
      <p:ext uri="{BB962C8B-B14F-4D97-AF65-F5344CB8AC3E}">
        <p14:creationId xmlns:p14="http://schemas.microsoft.com/office/powerpoint/2010/main" val="471099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Full</a:t>
            </a:r>
            <a:r>
              <a:rPr lang="en-US" b="1" baseline="0" dirty="0" smtClean="0"/>
              <a:t> table can be accessed in the main primer document in pages 12-16.</a:t>
            </a:r>
            <a:endParaRPr lang="en-US" b="1" dirty="0" smtClean="0"/>
          </a:p>
          <a:p>
            <a:endParaRPr lang="en-US" dirty="0" smtClean="0"/>
          </a:p>
          <a:p>
            <a:r>
              <a:rPr lang="en-US" dirty="0" smtClean="0"/>
              <a:t>Briefly discuss the overall content and approach at a high level and then discuss one key row and an example:</a:t>
            </a:r>
          </a:p>
          <a:p>
            <a:endParaRPr lang="en-US" dirty="0" smtClean="0"/>
          </a:p>
          <a:p>
            <a:r>
              <a:rPr lang="en-US" dirty="0" smtClean="0"/>
              <a:t>This is another example in which executive management support is important.</a:t>
            </a:r>
          </a:p>
          <a:p>
            <a:endParaRPr lang="en-US" dirty="0" smtClean="0"/>
          </a:p>
          <a:p>
            <a:r>
              <a:rPr lang="en-US" b="1" dirty="0" smtClean="0"/>
              <a:t>NUG Strategy</a:t>
            </a:r>
            <a:r>
              <a:rPr lang="en-US" dirty="0" smtClean="0"/>
              <a:t>: Broadband Emergency Communications Systems</a:t>
            </a:r>
          </a:p>
          <a:p>
            <a:r>
              <a:rPr lang="en-US" b="1" dirty="0" smtClean="0"/>
              <a:t>Key Elements</a:t>
            </a:r>
            <a:r>
              <a:rPr lang="en-US" dirty="0" smtClean="0"/>
              <a:t>: Promote integrated broadband networks linking emergency service providers.</a:t>
            </a:r>
          </a:p>
          <a:p>
            <a:r>
              <a:rPr lang="en-US" b="1" dirty="0" smtClean="0"/>
              <a:t>Challenges &amp; Barriers</a:t>
            </a:r>
            <a:r>
              <a:rPr lang="en-US" dirty="0" smtClean="0"/>
              <a:t>: Integration between broadband emergency communication systems.</a:t>
            </a:r>
          </a:p>
          <a:p>
            <a:r>
              <a:rPr lang="en-US" b="1" dirty="0" smtClean="0"/>
              <a:t>Strategies to Overcome Strategies and</a:t>
            </a:r>
            <a:r>
              <a:rPr lang="en-US" b="1" baseline="0" dirty="0" smtClean="0"/>
              <a:t> Barriers</a:t>
            </a:r>
            <a:r>
              <a:rPr lang="en-US" baseline="0" dirty="0" smtClean="0"/>
              <a:t>: Promote integration of TMC and law enforcement CAD systems.</a:t>
            </a:r>
            <a:endParaRPr lang="en-US" dirty="0"/>
          </a:p>
        </p:txBody>
      </p:sp>
      <p:sp>
        <p:nvSpPr>
          <p:cNvPr id="4" name="Slide Number Placeholder 3"/>
          <p:cNvSpPr>
            <a:spLocks noGrp="1"/>
          </p:cNvSpPr>
          <p:nvPr>
            <p:ph type="sldNum" sz="quarter" idx="10"/>
          </p:nvPr>
        </p:nvSpPr>
        <p:spPr/>
        <p:txBody>
          <a:bodyPr/>
          <a:lstStyle/>
          <a:p>
            <a:fld id="{03809117-2E74-4616-A3F7-50A5BAF00FE1}" type="slidenum">
              <a:rPr lang="en-US" smtClean="0"/>
              <a:t>23</a:t>
            </a:fld>
            <a:endParaRPr lang="en-US"/>
          </a:p>
        </p:txBody>
      </p:sp>
    </p:spTree>
    <p:extLst>
      <p:ext uri="{BB962C8B-B14F-4D97-AF65-F5344CB8AC3E}">
        <p14:creationId xmlns:p14="http://schemas.microsoft.com/office/powerpoint/2010/main" val="4065421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this is a transition slide, may wish to say “now we will identify the individual elements of a comprehensive TIM program ” and then advance to the detailed slides.</a:t>
            </a:r>
          </a:p>
        </p:txBody>
      </p:sp>
      <p:sp>
        <p:nvSpPr>
          <p:cNvPr id="4" name="Slide Number Placeholder 3"/>
          <p:cNvSpPr>
            <a:spLocks noGrp="1"/>
          </p:cNvSpPr>
          <p:nvPr>
            <p:ph type="sldNum" sz="quarter" idx="10"/>
          </p:nvPr>
        </p:nvSpPr>
        <p:spPr/>
        <p:txBody>
          <a:bodyPr/>
          <a:lstStyle/>
          <a:p>
            <a:fld id="{03809117-2E74-4616-A3F7-50A5BAF00FE1}" type="slidenum">
              <a:rPr lang="en-US" smtClean="0"/>
              <a:t>24</a:t>
            </a:fld>
            <a:endParaRPr lang="en-US"/>
          </a:p>
        </p:txBody>
      </p:sp>
    </p:spTree>
    <p:extLst>
      <p:ext uri="{BB962C8B-B14F-4D97-AF65-F5344CB8AC3E}">
        <p14:creationId xmlns:p14="http://schemas.microsoft.com/office/powerpoint/2010/main" val="13535362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the decision maker, emphasize the importance of these three areas - strategic, tactical and support – is for TIM, especially for a multidiscipline program.</a:t>
            </a:r>
          </a:p>
          <a:p>
            <a:endParaRPr lang="en-US" baseline="0" dirty="0" smtClean="0"/>
          </a:p>
          <a:p>
            <a:r>
              <a:rPr lang="en-US" dirty="0" smtClean="0"/>
              <a:t>Activities associated with a TIM program can be classified into three different categories:</a:t>
            </a:r>
          </a:p>
          <a:p>
            <a:pPr marL="171450" indent="-171450">
              <a:buFont typeface="Arial" panose="020B0604020202020204" pitchFamily="34" charset="0"/>
              <a:buChar char="•"/>
            </a:pPr>
            <a:r>
              <a:rPr lang="en-US" dirty="0" smtClean="0"/>
              <a:t>Strategic activities provide the underlying basis for organizing and sustaining a program.  </a:t>
            </a:r>
          </a:p>
          <a:p>
            <a:pPr marL="171450" indent="-171450">
              <a:buFont typeface="Arial" panose="020B0604020202020204" pitchFamily="34" charset="0"/>
              <a:buChar char="•"/>
            </a:pPr>
            <a:r>
              <a:rPr lang="en-US" dirty="0" smtClean="0"/>
              <a:t>Tactical activities are completed at the scene of a crash and can also include the policies in place to guide on-scene activities.</a:t>
            </a:r>
          </a:p>
          <a:p>
            <a:pPr marL="171450" indent="-171450">
              <a:buFont typeface="Arial" panose="020B0604020202020204" pitchFamily="34" charset="0"/>
              <a:buChar char="•"/>
            </a:pPr>
            <a:r>
              <a:rPr lang="en-US" dirty="0" smtClean="0"/>
              <a:t>Support activities include tools and technologies that are implemented to improve incident detection, response and clearance. </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While</a:t>
            </a:r>
            <a:r>
              <a:rPr lang="en-US" baseline="0" dirty="0" smtClean="0"/>
              <a:t> executive management support is needed for all three areas, the support is most direct and critical with regard to the strategic activities.</a:t>
            </a:r>
            <a:endParaRPr lang="en-US" dirty="0"/>
          </a:p>
        </p:txBody>
      </p:sp>
      <p:sp>
        <p:nvSpPr>
          <p:cNvPr id="4" name="Slide Number Placeholder 3"/>
          <p:cNvSpPr>
            <a:spLocks noGrp="1"/>
          </p:cNvSpPr>
          <p:nvPr>
            <p:ph type="sldNum" sz="quarter" idx="10"/>
          </p:nvPr>
        </p:nvSpPr>
        <p:spPr/>
        <p:txBody>
          <a:bodyPr/>
          <a:lstStyle/>
          <a:p>
            <a:fld id="{03809117-2E74-4616-A3F7-50A5BAF00FE1}" type="slidenum">
              <a:rPr lang="en-US" smtClean="0"/>
              <a:t>25</a:t>
            </a:fld>
            <a:endParaRPr lang="en-US"/>
          </a:p>
        </p:txBody>
      </p:sp>
    </p:spTree>
    <p:extLst>
      <p:ext uri="{BB962C8B-B14F-4D97-AF65-F5344CB8AC3E}">
        <p14:creationId xmlns:p14="http://schemas.microsoft.com/office/powerpoint/2010/main" val="2311648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Full</a:t>
            </a:r>
            <a:r>
              <a:rPr lang="en-US" b="1" baseline="0" dirty="0" smtClean="0"/>
              <a:t> list can be accessed in the main primer document in pages 33-35.</a:t>
            </a:r>
            <a:endParaRPr lang="en-US" b="1" dirty="0" smtClean="0"/>
          </a:p>
          <a:p>
            <a:endParaRPr lang="en-US" dirty="0" smtClean="0"/>
          </a:p>
          <a:p>
            <a:pPr defTabSz="946495">
              <a:defRPr/>
            </a:pPr>
            <a:r>
              <a:rPr lang="en-US" baseline="0" dirty="0" smtClean="0"/>
              <a:t>Mention each of the 5 major “bullets” and then talk in more detail about one of the ones that has sub-bullets – such as training as that is one executive managers may relate to.</a:t>
            </a:r>
          </a:p>
          <a:p>
            <a:endParaRPr lang="en-US" baseline="0" dirty="0" smtClean="0"/>
          </a:p>
          <a:p>
            <a:r>
              <a:rPr lang="en-US" dirty="0" smtClean="0"/>
              <a:t>Conduct multiagency training held at least once a year on TIM-specific topics:</a:t>
            </a:r>
          </a:p>
          <a:p>
            <a:pPr marL="171450" indent="-171450">
              <a:buFont typeface="Arial" panose="020B0604020202020204" pitchFamily="34" charset="0"/>
              <a:buChar char="•"/>
            </a:pPr>
            <a:r>
              <a:rPr lang="en-US" dirty="0" smtClean="0"/>
              <a:t>NIMS/ICS 100</a:t>
            </a:r>
          </a:p>
          <a:p>
            <a:pPr marL="171450" indent="-171450">
              <a:buFont typeface="Arial" panose="020B0604020202020204" pitchFamily="34" charset="0"/>
              <a:buChar char="•"/>
            </a:pPr>
            <a:r>
              <a:rPr lang="en-US" dirty="0" smtClean="0"/>
              <a:t>TIM SHRP2  Training</a:t>
            </a:r>
          </a:p>
          <a:p>
            <a:pPr marL="171450" indent="-171450">
              <a:buFont typeface="Arial" panose="020B0604020202020204" pitchFamily="34" charset="0"/>
              <a:buChar char="•"/>
            </a:pPr>
            <a:r>
              <a:rPr lang="en-US" dirty="0" smtClean="0"/>
              <a:t>Training of mid-level managers from primary agencies on the NUG</a:t>
            </a:r>
          </a:p>
          <a:p>
            <a:pPr marL="171450" indent="-171450">
              <a:buFont typeface="Arial" panose="020B0604020202020204" pitchFamily="34" charset="0"/>
              <a:buChar char="•"/>
            </a:pPr>
            <a:r>
              <a:rPr lang="en-US" dirty="0" smtClean="0"/>
              <a:t>Traffic control</a:t>
            </a:r>
          </a:p>
          <a:p>
            <a:pPr marL="171450" indent="-171450">
              <a:buFont typeface="Arial" panose="020B0604020202020204" pitchFamily="34" charset="0"/>
              <a:buChar char="•"/>
            </a:pPr>
            <a:r>
              <a:rPr lang="en-US" dirty="0" smtClean="0"/>
              <a:t>Work zone safety</a:t>
            </a:r>
          </a:p>
          <a:p>
            <a:pPr marL="171450" indent="-171450">
              <a:buFont typeface="Arial" panose="020B0604020202020204" pitchFamily="34" charset="0"/>
              <a:buChar char="•"/>
            </a:pPr>
            <a:r>
              <a:rPr lang="en-US" dirty="0" smtClean="0"/>
              <a:t>Safe on-scene parking</a:t>
            </a:r>
            <a:endParaRPr lang="en-US" dirty="0"/>
          </a:p>
        </p:txBody>
      </p:sp>
      <p:sp>
        <p:nvSpPr>
          <p:cNvPr id="4" name="Slide Number Placeholder 3"/>
          <p:cNvSpPr>
            <a:spLocks noGrp="1"/>
          </p:cNvSpPr>
          <p:nvPr>
            <p:ph type="sldNum" sz="quarter" idx="10"/>
          </p:nvPr>
        </p:nvSpPr>
        <p:spPr/>
        <p:txBody>
          <a:bodyPr/>
          <a:lstStyle/>
          <a:p>
            <a:fld id="{03809117-2E74-4616-A3F7-50A5BAF00FE1}" type="slidenum">
              <a:rPr lang="en-US" smtClean="0"/>
              <a:t>26</a:t>
            </a:fld>
            <a:endParaRPr lang="en-US"/>
          </a:p>
        </p:txBody>
      </p:sp>
    </p:spTree>
    <p:extLst>
      <p:ext uri="{BB962C8B-B14F-4D97-AF65-F5344CB8AC3E}">
        <p14:creationId xmlns:p14="http://schemas.microsoft.com/office/powerpoint/2010/main" val="11162873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Full</a:t>
            </a:r>
            <a:r>
              <a:rPr lang="en-US" b="1" baseline="0" dirty="0" smtClean="0"/>
              <a:t> list can be accessed in the main primer document in pages 33-35.</a:t>
            </a:r>
            <a:endParaRPr lang="en-US" b="1" dirty="0" smtClean="0"/>
          </a:p>
          <a:p>
            <a:endParaRPr lang="en-US" dirty="0" smtClean="0"/>
          </a:p>
          <a:p>
            <a:r>
              <a:rPr lang="en-US" dirty="0" smtClean="0"/>
              <a:t>Mention each of the 6 major “bullets” and then talk in more detail about one of the ones that has sub-bullets – such as MOUs</a:t>
            </a:r>
            <a:r>
              <a:rPr lang="en-US" baseline="0" dirty="0" smtClean="0"/>
              <a:t>.  MOUs is one that has already been noted that needs strong support from executive managers.</a:t>
            </a:r>
          </a:p>
          <a:p>
            <a:endParaRPr lang="en-US" dirty="0" smtClean="0"/>
          </a:p>
          <a:p>
            <a:r>
              <a:rPr lang="en-US" dirty="0" smtClean="0"/>
              <a:t>Have multiagency agreements/MOUs including:</a:t>
            </a:r>
          </a:p>
          <a:p>
            <a:pPr marL="171450" indent="-171450">
              <a:buFont typeface="Arial" panose="020B0604020202020204" pitchFamily="34" charset="0"/>
              <a:buChar char="•"/>
            </a:pPr>
            <a:r>
              <a:rPr lang="en-US" dirty="0" smtClean="0"/>
              <a:t>Agreements/MOUs signed by top officials from participating agencies</a:t>
            </a:r>
          </a:p>
          <a:p>
            <a:pPr marL="171450" indent="-171450">
              <a:buFont typeface="Arial" panose="020B0604020202020204" pitchFamily="34" charset="0"/>
              <a:buChar char="•"/>
            </a:pPr>
            <a:r>
              <a:rPr lang="en-US" dirty="0" smtClean="0"/>
              <a:t>Clearly defined incident scene roles and responsibilities for each participating agency</a:t>
            </a:r>
          </a:p>
          <a:p>
            <a:pPr marL="171450" indent="-171450">
              <a:buFont typeface="Arial" panose="020B0604020202020204" pitchFamily="34" charset="0"/>
              <a:buChar char="•"/>
            </a:pPr>
            <a:r>
              <a:rPr lang="en-US" dirty="0" smtClean="0"/>
              <a:t>Clearly defined agency roles and responsibilities for planning and funding the TIM program</a:t>
            </a:r>
          </a:p>
          <a:p>
            <a:pPr marL="171450" indent="-171450">
              <a:buFont typeface="Arial" panose="020B0604020202020204" pitchFamily="34" charset="0"/>
              <a:buChar char="•"/>
            </a:pPr>
            <a:r>
              <a:rPr lang="en-US" dirty="0" smtClean="0"/>
              <a:t>Safe, quick clearance goals stated as time goals for incident clearance (e.g., 90 minutes) in the agreement/MOU</a:t>
            </a:r>
            <a:endParaRPr lang="en-US" dirty="0"/>
          </a:p>
        </p:txBody>
      </p:sp>
      <p:sp>
        <p:nvSpPr>
          <p:cNvPr id="4" name="Slide Number Placeholder 3"/>
          <p:cNvSpPr>
            <a:spLocks noGrp="1"/>
          </p:cNvSpPr>
          <p:nvPr>
            <p:ph type="sldNum" sz="quarter" idx="10"/>
          </p:nvPr>
        </p:nvSpPr>
        <p:spPr/>
        <p:txBody>
          <a:bodyPr/>
          <a:lstStyle/>
          <a:p>
            <a:fld id="{03809117-2E74-4616-A3F7-50A5BAF00FE1}" type="slidenum">
              <a:rPr lang="en-US" smtClean="0"/>
              <a:t>27</a:t>
            </a:fld>
            <a:endParaRPr lang="en-US"/>
          </a:p>
        </p:txBody>
      </p:sp>
    </p:spTree>
    <p:extLst>
      <p:ext uri="{BB962C8B-B14F-4D97-AF65-F5344CB8AC3E}">
        <p14:creationId xmlns:p14="http://schemas.microsoft.com/office/powerpoint/2010/main" val="2753591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Full</a:t>
            </a:r>
            <a:r>
              <a:rPr lang="en-US" b="1" baseline="0" dirty="0" smtClean="0"/>
              <a:t> list can be accessed in the main primer document in pages 33-35.</a:t>
            </a:r>
            <a:endParaRPr lang="en-US" b="1" dirty="0" smtClean="0"/>
          </a:p>
          <a:p>
            <a:endParaRPr lang="en-US" dirty="0" smtClean="0"/>
          </a:p>
          <a:p>
            <a:r>
              <a:rPr lang="en-US" dirty="0" smtClean="0"/>
              <a:t>Mention each of the 7 major “bullets” and then talk in more detail about one of the ones that has sub-bullets – such as resource management</a:t>
            </a:r>
            <a:r>
              <a:rPr lang="en-US" baseline="0" dirty="0" smtClean="0"/>
              <a:t> as that is one needing executive management support and also a relatively new focus area.</a:t>
            </a:r>
          </a:p>
          <a:p>
            <a:endParaRPr lang="en-US" dirty="0" smtClean="0"/>
          </a:p>
          <a:p>
            <a:r>
              <a:rPr lang="en-US" dirty="0" smtClean="0"/>
              <a:t>Develop and perform efficient and effective multiagency resource management based on the use of:</a:t>
            </a:r>
          </a:p>
          <a:p>
            <a:pPr marL="171450" indent="-171450">
              <a:buFont typeface="Arial" panose="020B0604020202020204" pitchFamily="34" charset="0"/>
              <a:buChar char="•"/>
            </a:pPr>
            <a:r>
              <a:rPr lang="en-US" dirty="0" smtClean="0"/>
              <a:t>Appropriate personnel who are best qualified (i.e., capable but not over-qualified) for the various tasks</a:t>
            </a:r>
          </a:p>
          <a:p>
            <a:pPr marL="171450" indent="-171450">
              <a:buFont typeface="Arial" panose="020B0604020202020204" pitchFamily="34" charset="0"/>
              <a:buChar char="•"/>
            </a:pPr>
            <a:r>
              <a:rPr lang="en-US" dirty="0" smtClean="0"/>
              <a:t>Appropriate equipment by function (i.e., use of the least costly equipment capable of performing the function)</a:t>
            </a:r>
          </a:p>
          <a:p>
            <a:pPr marL="171450" indent="-171450">
              <a:buFont typeface="Arial" panose="020B0604020202020204" pitchFamily="34" charset="0"/>
              <a:buChar char="•"/>
            </a:pPr>
            <a:r>
              <a:rPr lang="en-US" dirty="0" smtClean="0"/>
              <a:t>Appropriate technology capable of supporting various onsite resource tasks</a:t>
            </a:r>
          </a:p>
        </p:txBody>
      </p:sp>
      <p:sp>
        <p:nvSpPr>
          <p:cNvPr id="4" name="Slide Number Placeholder 3"/>
          <p:cNvSpPr>
            <a:spLocks noGrp="1"/>
          </p:cNvSpPr>
          <p:nvPr>
            <p:ph type="sldNum" sz="quarter" idx="10"/>
          </p:nvPr>
        </p:nvSpPr>
        <p:spPr/>
        <p:txBody>
          <a:bodyPr/>
          <a:lstStyle/>
          <a:p>
            <a:fld id="{03809117-2E74-4616-A3F7-50A5BAF00FE1}" type="slidenum">
              <a:rPr lang="en-US" smtClean="0"/>
              <a:t>28</a:t>
            </a:fld>
            <a:endParaRPr lang="en-US"/>
          </a:p>
        </p:txBody>
      </p:sp>
    </p:spTree>
    <p:extLst>
      <p:ext uri="{BB962C8B-B14F-4D97-AF65-F5344CB8AC3E}">
        <p14:creationId xmlns:p14="http://schemas.microsoft.com/office/powerpoint/2010/main" val="41994996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Full</a:t>
            </a:r>
            <a:r>
              <a:rPr lang="en-US" b="1" baseline="0" dirty="0" smtClean="0"/>
              <a:t> list can be accessed in the main primer document in pages 33-36.</a:t>
            </a:r>
            <a:endParaRPr lang="en-US" b="1" dirty="0" smtClean="0"/>
          </a:p>
          <a:p>
            <a:endParaRPr lang="en-US" dirty="0" smtClean="0"/>
          </a:p>
          <a:p>
            <a:r>
              <a:rPr lang="en-US" dirty="0" smtClean="0"/>
              <a:t>Mention two or three examples such as </a:t>
            </a:r>
          </a:p>
          <a:p>
            <a:endParaRPr lang="en-US" dirty="0" smtClean="0"/>
          </a:p>
          <a:p>
            <a:pPr marL="171450" indent="-171450">
              <a:buFont typeface="Arial" panose="020B0604020202020204" pitchFamily="34" charset="0"/>
              <a:buChar char="•"/>
            </a:pPr>
            <a:r>
              <a:rPr lang="en-US" dirty="0" smtClean="0"/>
              <a:t>Have “authority removal” laws allowing pre-designated responders to remove disabled or wrecked vehicles and spilled cargo</a:t>
            </a:r>
          </a:p>
          <a:p>
            <a:pPr marL="171450" indent="-171450">
              <a:buFont typeface="Arial" panose="020B0604020202020204" pitchFamily="34" charset="0"/>
              <a:buChar char="•"/>
            </a:pPr>
            <a:r>
              <a:rPr lang="en-US" dirty="0" smtClean="0"/>
              <a:t>Have “driver removal” laws that require drivers involved in minor crashes (i.e., not involving injuries) to move vehicles out of the travel lanes</a:t>
            </a:r>
          </a:p>
          <a:p>
            <a:pPr marL="171450" indent="-171450">
              <a:buFont typeface="Arial" panose="020B0604020202020204" pitchFamily="34" charset="0"/>
              <a:buChar char="•"/>
            </a:pPr>
            <a:r>
              <a:rPr lang="en-US" dirty="0" smtClean="0"/>
              <a:t>Use of the ICS or the Incident Command System on-scene</a:t>
            </a:r>
            <a:endParaRPr lang="en-US" dirty="0"/>
          </a:p>
        </p:txBody>
      </p:sp>
      <p:sp>
        <p:nvSpPr>
          <p:cNvPr id="4" name="Slide Number Placeholder 3"/>
          <p:cNvSpPr>
            <a:spLocks noGrp="1"/>
          </p:cNvSpPr>
          <p:nvPr>
            <p:ph type="sldNum" sz="quarter" idx="10"/>
          </p:nvPr>
        </p:nvSpPr>
        <p:spPr/>
        <p:txBody>
          <a:bodyPr/>
          <a:lstStyle/>
          <a:p>
            <a:fld id="{03809117-2E74-4616-A3F7-50A5BAF00FE1}" type="slidenum">
              <a:rPr lang="en-US" smtClean="0"/>
              <a:t>29</a:t>
            </a:fld>
            <a:endParaRPr lang="en-US"/>
          </a:p>
        </p:txBody>
      </p:sp>
    </p:spTree>
    <p:extLst>
      <p:ext uri="{BB962C8B-B14F-4D97-AF65-F5344CB8AC3E}">
        <p14:creationId xmlns:p14="http://schemas.microsoft.com/office/powerpoint/2010/main" val="2909963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this is a transition slide, </a:t>
            </a:r>
            <a:r>
              <a:rPr lang="en-US" dirty="0" smtClean="0"/>
              <a:t>you may </a:t>
            </a:r>
            <a:r>
              <a:rPr lang="en-US" dirty="0"/>
              <a:t>wish to say “the first element is the objective of the briefing and an overview” and then quickly advance to the detailed slides.</a:t>
            </a:r>
          </a:p>
        </p:txBody>
      </p:sp>
      <p:sp>
        <p:nvSpPr>
          <p:cNvPr id="4" name="Slide Number Placeholder 3"/>
          <p:cNvSpPr>
            <a:spLocks noGrp="1"/>
          </p:cNvSpPr>
          <p:nvPr>
            <p:ph type="sldNum" sz="quarter" idx="10"/>
          </p:nvPr>
        </p:nvSpPr>
        <p:spPr/>
        <p:txBody>
          <a:bodyPr/>
          <a:lstStyle/>
          <a:p>
            <a:fld id="{03809117-2E74-4616-A3F7-50A5BAF00FE1}" type="slidenum">
              <a:rPr lang="en-US" smtClean="0"/>
              <a:t>3</a:t>
            </a:fld>
            <a:endParaRPr lang="en-US"/>
          </a:p>
        </p:txBody>
      </p:sp>
    </p:spTree>
    <p:extLst>
      <p:ext uri="{BB962C8B-B14F-4D97-AF65-F5344CB8AC3E}">
        <p14:creationId xmlns:p14="http://schemas.microsoft.com/office/powerpoint/2010/main" val="25867379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Full</a:t>
            </a:r>
            <a:r>
              <a:rPr lang="en-US" b="1" baseline="0" smtClean="0"/>
              <a:t> list can be accessed in the main primer document in pages 33-36.</a:t>
            </a:r>
            <a:endParaRPr lang="en-US" b="1" smtClean="0"/>
          </a:p>
          <a:p>
            <a:endParaRPr lang="en-US" dirty="0" smtClean="0"/>
          </a:p>
          <a:p>
            <a:r>
              <a:rPr lang="en-US" dirty="0" smtClean="0"/>
              <a:t>Mention two or three examples such as </a:t>
            </a:r>
          </a:p>
          <a:p>
            <a:endParaRPr lang="en-US" dirty="0" smtClean="0"/>
          </a:p>
          <a:p>
            <a:pPr marL="171450" indent="-171450">
              <a:buFont typeface="Arial" panose="020B0604020202020204" pitchFamily="34" charset="0"/>
              <a:buChar char="•"/>
            </a:pPr>
            <a:r>
              <a:rPr lang="en-US" dirty="0" smtClean="0"/>
              <a:t>Have procedures in place for expedited accident reconstruction/ investigation</a:t>
            </a:r>
          </a:p>
          <a:p>
            <a:pPr marL="171450" indent="-171450">
              <a:buFont typeface="Arial" panose="020B0604020202020204" pitchFamily="34" charset="0"/>
              <a:buChar char="•"/>
            </a:pPr>
            <a:r>
              <a:rPr lang="en-US" dirty="0" smtClean="0"/>
              <a:t>Have a policy in place for removal of abandoned vehicles</a:t>
            </a:r>
          </a:p>
          <a:p>
            <a:pPr marL="171450" indent="-171450">
              <a:buFont typeface="Arial" panose="020B0604020202020204" pitchFamily="34" charset="0"/>
              <a:buChar char="•"/>
            </a:pPr>
            <a:r>
              <a:rPr lang="en-US" dirty="0" smtClean="0"/>
              <a:t>Have “Move Over” laws that require drivers to slow down and if possible move over to the adjacent lane when approaching workers or responders and equipment in the roadway</a:t>
            </a:r>
          </a:p>
          <a:p>
            <a:pPr marL="171450" indent="-171450">
              <a:buFont typeface="Arial" panose="020B0604020202020204" pitchFamily="34" charset="0"/>
              <a:buChar char="•"/>
            </a:pPr>
            <a:r>
              <a:rPr lang="en-US" dirty="0" smtClean="0"/>
              <a:t>Train all responders in traffic control following MUTCD guidelines</a:t>
            </a:r>
          </a:p>
          <a:p>
            <a:endParaRPr lang="en-US" dirty="0"/>
          </a:p>
        </p:txBody>
      </p:sp>
      <p:sp>
        <p:nvSpPr>
          <p:cNvPr id="4" name="Slide Number Placeholder 3"/>
          <p:cNvSpPr>
            <a:spLocks noGrp="1"/>
          </p:cNvSpPr>
          <p:nvPr>
            <p:ph type="sldNum" sz="quarter" idx="10"/>
          </p:nvPr>
        </p:nvSpPr>
        <p:spPr/>
        <p:txBody>
          <a:bodyPr/>
          <a:lstStyle/>
          <a:p>
            <a:fld id="{03809117-2E74-4616-A3F7-50A5BAF00FE1}" type="slidenum">
              <a:rPr lang="en-US" smtClean="0"/>
              <a:t>30</a:t>
            </a:fld>
            <a:endParaRPr lang="en-US"/>
          </a:p>
        </p:txBody>
      </p:sp>
    </p:spTree>
    <p:extLst>
      <p:ext uri="{BB962C8B-B14F-4D97-AF65-F5344CB8AC3E}">
        <p14:creationId xmlns:p14="http://schemas.microsoft.com/office/powerpoint/2010/main" val="28972795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Full</a:t>
            </a:r>
            <a:r>
              <a:rPr lang="en-US" b="1" baseline="0" dirty="0" smtClean="0"/>
              <a:t> list can be accessed in the main primer document in page 37.</a:t>
            </a:r>
            <a:endParaRPr lang="en-US" b="1" dirty="0" smtClean="0"/>
          </a:p>
          <a:p>
            <a:endParaRPr lang="en-US" dirty="0" smtClean="0"/>
          </a:p>
          <a:p>
            <a:r>
              <a:rPr lang="en-US" dirty="0" smtClean="0"/>
              <a:t>Mention each of the 7 major “bullets” and then talk in more detail about one of the ones that has sub-bullets – such as cost recovery and</a:t>
            </a:r>
            <a:r>
              <a:rPr lang="en-US" baseline="0" dirty="0" smtClean="0"/>
              <a:t> </a:t>
            </a:r>
            <a:r>
              <a:rPr lang="en-US" dirty="0" smtClean="0"/>
              <a:t>management as that is one needing executive management support and also a relatively new focus area.</a:t>
            </a:r>
          </a:p>
          <a:p>
            <a:endParaRPr lang="en-US" dirty="0" smtClean="0"/>
          </a:p>
          <a:p>
            <a:r>
              <a:rPr lang="en-US" dirty="0" smtClean="0"/>
              <a:t>Develop and implement Cost Recovery and Management systems including:</a:t>
            </a:r>
          </a:p>
          <a:p>
            <a:pPr marL="171450" indent="-171450">
              <a:buFont typeface="Arial" panose="020B0604020202020204" pitchFamily="34" charset="0"/>
              <a:buChar char="•"/>
            </a:pPr>
            <a:r>
              <a:rPr lang="en-US" dirty="0" smtClean="0"/>
              <a:t>Costs recovery for the reimbursement for services from sources outside of the direct budget that funds the program seeking reimbursement</a:t>
            </a:r>
          </a:p>
          <a:p>
            <a:pPr marL="171450" indent="-171450">
              <a:buFont typeface="Arial" panose="020B0604020202020204" pitchFamily="34" charset="0"/>
              <a:buChar char="•"/>
            </a:pPr>
            <a:r>
              <a:rPr lang="en-US" dirty="0" smtClean="0"/>
              <a:t>Cost management includes efforts to maximize the cost-benefit relationship of program activities via a cyclical loop of cost planning, tracking, analysis, and evaluation and reprogramming.</a:t>
            </a:r>
            <a:endParaRPr lang="en-US" dirty="0"/>
          </a:p>
        </p:txBody>
      </p:sp>
      <p:sp>
        <p:nvSpPr>
          <p:cNvPr id="4" name="Slide Number Placeholder 3"/>
          <p:cNvSpPr>
            <a:spLocks noGrp="1"/>
          </p:cNvSpPr>
          <p:nvPr>
            <p:ph type="sldNum" sz="quarter" idx="10"/>
          </p:nvPr>
        </p:nvSpPr>
        <p:spPr/>
        <p:txBody>
          <a:bodyPr/>
          <a:lstStyle/>
          <a:p>
            <a:fld id="{03809117-2E74-4616-A3F7-50A5BAF00FE1}" type="slidenum">
              <a:rPr lang="en-US" smtClean="0"/>
              <a:t>31</a:t>
            </a:fld>
            <a:endParaRPr lang="en-US"/>
          </a:p>
        </p:txBody>
      </p:sp>
    </p:spTree>
    <p:extLst>
      <p:ext uri="{BB962C8B-B14F-4D97-AF65-F5344CB8AC3E}">
        <p14:creationId xmlns:p14="http://schemas.microsoft.com/office/powerpoint/2010/main" val="14423883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this point we present some of the major elements of a successful TIM program using New York State as the example.</a:t>
            </a:r>
          </a:p>
          <a:p>
            <a:endParaRPr lang="en-US" baseline="0" dirty="0" smtClean="0"/>
          </a:p>
          <a:p>
            <a:r>
              <a:rPr lang="en-US" baseline="0" dirty="0" smtClean="0"/>
              <a:t>One of the key actions in the implementation of the program was the formation of an executive level steering committee. </a:t>
            </a:r>
            <a:endParaRPr lang="en-US" dirty="0"/>
          </a:p>
        </p:txBody>
      </p:sp>
      <p:sp>
        <p:nvSpPr>
          <p:cNvPr id="4" name="Slide Number Placeholder 3"/>
          <p:cNvSpPr>
            <a:spLocks noGrp="1"/>
          </p:cNvSpPr>
          <p:nvPr>
            <p:ph type="sldNum" sz="quarter" idx="10"/>
          </p:nvPr>
        </p:nvSpPr>
        <p:spPr/>
        <p:txBody>
          <a:bodyPr/>
          <a:lstStyle/>
          <a:p>
            <a:fld id="{03809117-2E74-4616-A3F7-50A5BAF00FE1}" type="slidenum">
              <a:rPr lang="en-US" smtClean="0"/>
              <a:t>32</a:t>
            </a:fld>
            <a:endParaRPr lang="en-US"/>
          </a:p>
        </p:txBody>
      </p:sp>
    </p:spTree>
    <p:extLst>
      <p:ext uri="{BB962C8B-B14F-4D97-AF65-F5344CB8AC3E}">
        <p14:creationId xmlns:p14="http://schemas.microsoft.com/office/powerpoint/2010/main" val="2895350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summarizes more of the elements of the NYS statewide TIM program.</a:t>
            </a:r>
            <a:endParaRPr lang="en-US" dirty="0"/>
          </a:p>
        </p:txBody>
      </p:sp>
      <p:sp>
        <p:nvSpPr>
          <p:cNvPr id="4" name="Slide Number Placeholder 3"/>
          <p:cNvSpPr>
            <a:spLocks noGrp="1"/>
          </p:cNvSpPr>
          <p:nvPr>
            <p:ph type="sldNum" sz="quarter" idx="10"/>
          </p:nvPr>
        </p:nvSpPr>
        <p:spPr/>
        <p:txBody>
          <a:bodyPr/>
          <a:lstStyle/>
          <a:p>
            <a:fld id="{03809117-2E74-4616-A3F7-50A5BAF00FE1}" type="slidenum">
              <a:rPr lang="en-US" smtClean="0"/>
              <a:t>33</a:t>
            </a:fld>
            <a:endParaRPr lang="en-US"/>
          </a:p>
        </p:txBody>
      </p:sp>
    </p:spTree>
    <p:extLst>
      <p:ext uri="{BB962C8B-B14F-4D97-AF65-F5344CB8AC3E}">
        <p14:creationId xmlns:p14="http://schemas.microsoft.com/office/powerpoint/2010/main" val="42138418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transition slide, may wish to say “this section discusses desired</a:t>
            </a:r>
            <a:r>
              <a:rPr lang="en-US" baseline="0" dirty="0" smtClean="0"/>
              <a:t> implementation strategies and presents an action plan</a:t>
            </a:r>
            <a:r>
              <a:rPr lang="en-US" dirty="0" smtClean="0"/>
              <a:t>” and then advance to the detailed slides.</a:t>
            </a:r>
            <a:endParaRPr lang="en-US" dirty="0"/>
          </a:p>
        </p:txBody>
      </p:sp>
      <p:sp>
        <p:nvSpPr>
          <p:cNvPr id="4" name="Slide Number Placeholder 3"/>
          <p:cNvSpPr>
            <a:spLocks noGrp="1"/>
          </p:cNvSpPr>
          <p:nvPr>
            <p:ph type="sldNum" sz="quarter" idx="10"/>
          </p:nvPr>
        </p:nvSpPr>
        <p:spPr/>
        <p:txBody>
          <a:bodyPr/>
          <a:lstStyle/>
          <a:p>
            <a:fld id="{03809117-2E74-4616-A3F7-50A5BAF00FE1}" type="slidenum">
              <a:rPr lang="en-US" smtClean="0"/>
              <a:t>34</a:t>
            </a:fld>
            <a:endParaRPr lang="en-US"/>
          </a:p>
        </p:txBody>
      </p:sp>
    </p:spTree>
    <p:extLst>
      <p:ext uri="{BB962C8B-B14F-4D97-AF65-F5344CB8AC3E}">
        <p14:creationId xmlns:p14="http://schemas.microsoft.com/office/powerpoint/2010/main" val="30977144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 to” the next 3 slides using</a:t>
            </a:r>
            <a:r>
              <a:rPr lang="en-US" baseline="0" dirty="0" smtClean="0"/>
              <a:t> the bullets – it may not be necessary to discuss each one.</a:t>
            </a:r>
          </a:p>
          <a:p>
            <a:endParaRPr lang="en-US" baseline="0" dirty="0" smtClean="0"/>
          </a:p>
          <a:p>
            <a:r>
              <a:rPr lang="en-US" baseline="0" dirty="0" smtClean="0"/>
              <a:t>Note: A slide has been added at the end to summarize executive management’s key roles.</a:t>
            </a:r>
            <a:endParaRPr lang="en-US" dirty="0"/>
          </a:p>
        </p:txBody>
      </p:sp>
      <p:sp>
        <p:nvSpPr>
          <p:cNvPr id="4" name="Slide Number Placeholder 3"/>
          <p:cNvSpPr>
            <a:spLocks noGrp="1"/>
          </p:cNvSpPr>
          <p:nvPr>
            <p:ph type="sldNum" sz="quarter" idx="10"/>
          </p:nvPr>
        </p:nvSpPr>
        <p:spPr/>
        <p:txBody>
          <a:bodyPr/>
          <a:lstStyle/>
          <a:p>
            <a:fld id="{03809117-2E74-4616-A3F7-50A5BAF00FE1}" type="slidenum">
              <a:rPr lang="en-US" smtClean="0"/>
              <a:t>35</a:t>
            </a:fld>
            <a:endParaRPr lang="en-US"/>
          </a:p>
        </p:txBody>
      </p:sp>
    </p:spTree>
    <p:extLst>
      <p:ext uri="{BB962C8B-B14F-4D97-AF65-F5344CB8AC3E}">
        <p14:creationId xmlns:p14="http://schemas.microsoft.com/office/powerpoint/2010/main" val="37243475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 to” the next 3 slides using</a:t>
            </a:r>
            <a:r>
              <a:rPr lang="en-US" baseline="0" dirty="0" smtClean="0"/>
              <a:t> the bullets – it may not be necessary to discuss each one.  </a:t>
            </a:r>
          </a:p>
          <a:p>
            <a:endParaRPr lang="en-US" baseline="0" dirty="0" smtClean="0"/>
          </a:p>
          <a:p>
            <a:r>
              <a:rPr lang="en-US" baseline="0" dirty="0" smtClean="0"/>
              <a:t>Note: A slide has been added at the end to summarize executive management’s key roles.</a:t>
            </a:r>
            <a:endParaRPr lang="en-US" dirty="0" smtClean="0"/>
          </a:p>
        </p:txBody>
      </p:sp>
      <p:sp>
        <p:nvSpPr>
          <p:cNvPr id="4" name="Slide Number Placeholder 3"/>
          <p:cNvSpPr>
            <a:spLocks noGrp="1"/>
          </p:cNvSpPr>
          <p:nvPr>
            <p:ph type="sldNum" sz="quarter" idx="10"/>
          </p:nvPr>
        </p:nvSpPr>
        <p:spPr/>
        <p:txBody>
          <a:bodyPr/>
          <a:lstStyle/>
          <a:p>
            <a:fld id="{03809117-2E74-4616-A3F7-50A5BAF00FE1}" type="slidenum">
              <a:rPr lang="en-US" smtClean="0"/>
              <a:t>36</a:t>
            </a:fld>
            <a:endParaRPr lang="en-US"/>
          </a:p>
        </p:txBody>
      </p:sp>
    </p:spTree>
    <p:extLst>
      <p:ext uri="{BB962C8B-B14F-4D97-AF65-F5344CB8AC3E}">
        <p14:creationId xmlns:p14="http://schemas.microsoft.com/office/powerpoint/2010/main" val="11262761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 to” the slide using</a:t>
            </a:r>
            <a:r>
              <a:rPr lang="en-US" baseline="0" dirty="0" smtClean="0"/>
              <a:t> the bullets – it may not be necessary to discuss each one.  </a:t>
            </a:r>
          </a:p>
          <a:p>
            <a:endParaRPr lang="en-US" baseline="0" dirty="0" smtClean="0"/>
          </a:p>
          <a:p>
            <a:r>
              <a:rPr lang="en-US" baseline="0" dirty="0" smtClean="0"/>
              <a:t>Note: A slide has been added at the end to summarize executive management’s key roles.</a:t>
            </a:r>
            <a:endParaRPr lang="en-US" dirty="0" smtClean="0"/>
          </a:p>
          <a:p>
            <a:endParaRPr lang="en-US" dirty="0"/>
          </a:p>
        </p:txBody>
      </p:sp>
      <p:sp>
        <p:nvSpPr>
          <p:cNvPr id="4" name="Slide Number Placeholder 3"/>
          <p:cNvSpPr>
            <a:spLocks noGrp="1"/>
          </p:cNvSpPr>
          <p:nvPr>
            <p:ph type="sldNum" sz="quarter" idx="10"/>
          </p:nvPr>
        </p:nvSpPr>
        <p:spPr/>
        <p:txBody>
          <a:bodyPr/>
          <a:lstStyle/>
          <a:p>
            <a:fld id="{03809117-2E74-4616-A3F7-50A5BAF00FE1}" type="slidenum">
              <a:rPr lang="en-US" smtClean="0"/>
              <a:t>37</a:t>
            </a:fld>
            <a:endParaRPr lang="en-US"/>
          </a:p>
        </p:txBody>
      </p:sp>
    </p:spTree>
    <p:extLst>
      <p:ext uri="{BB962C8B-B14F-4D97-AF65-F5344CB8AC3E}">
        <p14:creationId xmlns:p14="http://schemas.microsoft.com/office/powerpoint/2010/main" val="27983804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 to” this slides using</a:t>
            </a:r>
            <a:r>
              <a:rPr lang="en-US" baseline="0" dirty="0" smtClean="0"/>
              <a:t> the bullets – it may not be necessary to discuss each one.  </a:t>
            </a:r>
          </a:p>
          <a:p>
            <a:endParaRPr lang="en-US" baseline="0" dirty="0" smtClean="0"/>
          </a:p>
          <a:p>
            <a:r>
              <a:rPr lang="en-US" baseline="0" dirty="0" smtClean="0"/>
              <a:t>This slide summarizes executive management’s key roles.</a:t>
            </a:r>
            <a:endParaRPr lang="en-US" dirty="0" smtClean="0"/>
          </a:p>
          <a:p>
            <a:pPr defTabSz="946495">
              <a:defRPr/>
            </a:pPr>
            <a:endParaRPr lang="en-US" dirty="0" smtClean="0"/>
          </a:p>
        </p:txBody>
      </p:sp>
      <p:sp>
        <p:nvSpPr>
          <p:cNvPr id="4" name="Slide Number Placeholder 3"/>
          <p:cNvSpPr>
            <a:spLocks noGrp="1"/>
          </p:cNvSpPr>
          <p:nvPr>
            <p:ph type="sldNum" sz="quarter" idx="10"/>
          </p:nvPr>
        </p:nvSpPr>
        <p:spPr/>
        <p:txBody>
          <a:bodyPr/>
          <a:lstStyle/>
          <a:p>
            <a:fld id="{03809117-2E74-4616-A3F7-50A5BAF00FE1}" type="slidenum">
              <a:rPr lang="en-US" smtClean="0"/>
              <a:t>38</a:t>
            </a:fld>
            <a:endParaRPr lang="en-US"/>
          </a:p>
        </p:txBody>
      </p:sp>
    </p:spTree>
    <p:extLst>
      <p:ext uri="{BB962C8B-B14F-4D97-AF65-F5344CB8AC3E}">
        <p14:creationId xmlns:p14="http://schemas.microsoft.com/office/powerpoint/2010/main" val="17010572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 to” this slides using</a:t>
            </a:r>
            <a:r>
              <a:rPr lang="en-US" baseline="0" dirty="0" smtClean="0"/>
              <a:t> the bullets – it may not be necessary to discuss each one.  </a:t>
            </a:r>
          </a:p>
          <a:p>
            <a:endParaRPr lang="en-US" baseline="0" dirty="0" smtClean="0"/>
          </a:p>
          <a:p>
            <a:r>
              <a:rPr lang="en-US" baseline="0" dirty="0" smtClean="0"/>
              <a:t>This slide summarizes executive management’s key roles.</a:t>
            </a:r>
            <a:endParaRPr lang="en-US" dirty="0" smtClean="0"/>
          </a:p>
          <a:p>
            <a:pPr defTabSz="946495">
              <a:defRPr/>
            </a:pPr>
            <a:endParaRPr lang="en-US" dirty="0" smtClean="0"/>
          </a:p>
        </p:txBody>
      </p:sp>
      <p:sp>
        <p:nvSpPr>
          <p:cNvPr id="4" name="Slide Number Placeholder 3"/>
          <p:cNvSpPr>
            <a:spLocks noGrp="1"/>
          </p:cNvSpPr>
          <p:nvPr>
            <p:ph type="sldNum" sz="quarter" idx="10"/>
          </p:nvPr>
        </p:nvSpPr>
        <p:spPr/>
        <p:txBody>
          <a:bodyPr/>
          <a:lstStyle/>
          <a:p>
            <a:fld id="{03809117-2E74-4616-A3F7-50A5BAF00FE1}" type="slidenum">
              <a:rPr lang="en-US" smtClean="0"/>
              <a:t>39</a:t>
            </a:fld>
            <a:endParaRPr lang="en-US"/>
          </a:p>
        </p:txBody>
      </p:sp>
    </p:spTree>
    <p:extLst>
      <p:ext uri="{BB962C8B-B14F-4D97-AF65-F5344CB8AC3E}">
        <p14:creationId xmlns:p14="http://schemas.microsoft.com/office/powerpoint/2010/main" val="2798380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a:t>
            </a:r>
            <a:r>
              <a:rPr lang="en-US" baseline="0" dirty="0" smtClean="0"/>
              <a:t>se this slide to emphasize that a successful TIM program needs leadership and support from executive management. </a:t>
            </a:r>
          </a:p>
          <a:p>
            <a:endParaRPr lang="en-US" baseline="0" dirty="0" smtClean="0"/>
          </a:p>
          <a:p>
            <a:r>
              <a:rPr lang="en-US" baseline="0" dirty="0" smtClean="0"/>
              <a:t>Key elements of this are:</a:t>
            </a:r>
          </a:p>
          <a:p>
            <a:pPr marL="171450" indent="-171450">
              <a:buFont typeface="Arial" panose="020B0604020202020204" pitchFamily="34" charset="0"/>
              <a:buChar char="•"/>
            </a:pPr>
            <a:r>
              <a:rPr lang="en-US" baseline="0" dirty="0" smtClean="0"/>
              <a:t>Commitment to organization, staff and funding as available</a:t>
            </a:r>
          </a:p>
          <a:p>
            <a:pPr marL="171450" indent="-171450">
              <a:buFont typeface="Arial" panose="020B0604020202020204" pitchFamily="34" charset="0"/>
              <a:buChar char="•"/>
            </a:pPr>
            <a:r>
              <a:rPr lang="en-US" baseline="0" dirty="0" smtClean="0"/>
              <a:t>Commitment to support for TIM policies that identify needed actions</a:t>
            </a:r>
          </a:p>
          <a:p>
            <a:pPr marL="171450" indent="-171450">
              <a:buFont typeface="Arial" panose="020B0604020202020204" pitchFamily="34" charset="0"/>
              <a:buChar char="•"/>
            </a:pPr>
            <a:r>
              <a:rPr lang="en-US" baseline="0" dirty="0" smtClean="0"/>
              <a:t>Commitment to demonstrating program leadership at the executive management level</a:t>
            </a:r>
          </a:p>
          <a:p>
            <a:pPr marL="171450" indent="-171450" defTabSz="946495">
              <a:buFont typeface="Arial" panose="020B0604020202020204" pitchFamily="34" charset="0"/>
              <a:buChar char="•"/>
              <a:defRPr/>
            </a:pPr>
            <a:r>
              <a:rPr lang="en-US" baseline="0" dirty="0" smtClean="0"/>
              <a:t>Commitment to engaging outside agencies at the executive management level</a:t>
            </a:r>
            <a:endParaRPr lang="en-US" dirty="0"/>
          </a:p>
          <a:p>
            <a:pPr defTabSz="946495">
              <a:defRPr/>
            </a:pPr>
            <a:endParaRPr lang="en-US" dirty="0"/>
          </a:p>
          <a:p>
            <a:pPr defTabSz="946495">
              <a:defRPr/>
            </a:pPr>
            <a:r>
              <a:rPr lang="en-US" dirty="0"/>
              <a:t>At the end of the presentation – and more importantly, in the document – you will have a better idea of how best to design, operate, and maintain a sustainable traffic incident management program</a:t>
            </a:r>
            <a:r>
              <a:rPr lang="en-US" dirty="0" smtClean="0"/>
              <a:t>.</a:t>
            </a:r>
            <a:endParaRPr lang="en-US" dirty="0"/>
          </a:p>
        </p:txBody>
      </p:sp>
      <p:sp>
        <p:nvSpPr>
          <p:cNvPr id="4" name="Slide Number Placeholder 3"/>
          <p:cNvSpPr>
            <a:spLocks noGrp="1"/>
          </p:cNvSpPr>
          <p:nvPr>
            <p:ph type="sldNum" sz="quarter" idx="10"/>
          </p:nvPr>
        </p:nvSpPr>
        <p:spPr/>
        <p:txBody>
          <a:bodyPr/>
          <a:lstStyle/>
          <a:p>
            <a:fld id="{03809117-2E74-4616-A3F7-50A5BAF00FE1}" type="slidenum">
              <a:rPr lang="en-US" smtClean="0"/>
              <a:t>4</a:t>
            </a:fld>
            <a:endParaRPr lang="en-US"/>
          </a:p>
        </p:txBody>
      </p:sp>
    </p:spTree>
    <p:extLst>
      <p:ext uri="{BB962C8B-B14F-4D97-AF65-F5344CB8AC3E}">
        <p14:creationId xmlns:p14="http://schemas.microsoft.com/office/powerpoint/2010/main" val="5631022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111BBE-A695-4E89-89C3-ED531DE62B5A}" type="slidenum">
              <a:rPr lang="en-US" smtClean="0"/>
              <a:t>40</a:t>
            </a:fld>
            <a:endParaRPr lang="en-US"/>
          </a:p>
        </p:txBody>
      </p:sp>
    </p:spTree>
    <p:extLst>
      <p:ext uri="{BB962C8B-B14F-4D97-AF65-F5344CB8AC3E}">
        <p14:creationId xmlns:p14="http://schemas.microsoft.com/office/powerpoint/2010/main" val="33773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495">
              <a:defRPr/>
            </a:pPr>
            <a:r>
              <a:rPr lang="en-US" dirty="0" smtClean="0"/>
              <a:t>This timeline shows the timeline and on the right, the national averages.  If you know, note where your TIM program fits</a:t>
            </a:r>
            <a:r>
              <a:rPr lang="en-US" baseline="0" dirty="0" smtClean="0"/>
              <a:t> with regard to this timeline. </a:t>
            </a:r>
          </a:p>
          <a:p>
            <a:pPr defTabSz="946495">
              <a:defRPr/>
            </a:pPr>
            <a:endParaRPr lang="en-US" baseline="0" dirty="0" smtClean="0"/>
          </a:p>
          <a:p>
            <a:pPr marL="171450" indent="-171450" defTabSz="946495">
              <a:buFont typeface="Arial" panose="020B0604020202020204" pitchFamily="34" charset="0"/>
              <a:buChar char="•"/>
              <a:defRPr/>
            </a:pPr>
            <a:r>
              <a:rPr lang="en-US" baseline="0" dirty="0" smtClean="0"/>
              <a:t>This slide shows the various stages of an incident. </a:t>
            </a:r>
          </a:p>
          <a:p>
            <a:pPr marL="171450" indent="-171450" defTabSz="946495">
              <a:buFont typeface="Arial" panose="020B0604020202020204" pitchFamily="34" charset="0"/>
              <a:buChar char="•"/>
              <a:defRPr/>
            </a:pPr>
            <a:r>
              <a:rPr lang="en-US" baseline="0" dirty="0" smtClean="0"/>
              <a:t>It is important for executive managers to understand at this high level the complexities of incident response and the manner in which their agency can support the response.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Incident duration varies by a number of factors including severity and response</a:t>
            </a:r>
            <a:r>
              <a:rPr lang="en-US" baseline="0" dirty="0" smtClean="0"/>
              <a:t> time and capabilities.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 the annual evaluation of its Coordinated Highways Action Response Team (CHART) program, the State of Maryland estimated that the CHART-directed incident management resulted in average incident duration of 22 minutes, as compared to 29 minutes for other agencies.</a:t>
            </a:r>
          </a:p>
        </p:txBody>
      </p:sp>
      <p:sp>
        <p:nvSpPr>
          <p:cNvPr id="4" name="Slide Number Placeholder 3"/>
          <p:cNvSpPr>
            <a:spLocks noGrp="1"/>
          </p:cNvSpPr>
          <p:nvPr>
            <p:ph type="sldNum" sz="quarter" idx="10"/>
          </p:nvPr>
        </p:nvSpPr>
        <p:spPr/>
        <p:txBody>
          <a:bodyPr/>
          <a:lstStyle/>
          <a:p>
            <a:fld id="{03809117-2E74-4616-A3F7-50A5BAF00FE1}" type="slidenum">
              <a:rPr lang="en-US" smtClean="0"/>
              <a:t>5</a:t>
            </a:fld>
            <a:endParaRPr lang="en-US"/>
          </a:p>
        </p:txBody>
      </p:sp>
    </p:spTree>
    <p:extLst>
      <p:ext uri="{BB962C8B-B14F-4D97-AF65-F5344CB8AC3E}">
        <p14:creationId xmlns:p14="http://schemas.microsoft.com/office/powerpoint/2010/main" val="2544285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46495">
              <a:buFont typeface="Arial" panose="020B0604020202020204" pitchFamily="34" charset="0"/>
              <a:buChar char="•"/>
              <a:defRPr/>
            </a:pPr>
            <a:r>
              <a:rPr lang="en-US" dirty="0"/>
              <a:t>All effective programs include active involvement and coordination with multi-disciplinary stakeholder agencies, including the public and private sector</a:t>
            </a:r>
            <a:r>
              <a:rPr lang="en-US" b="1" dirty="0">
                <a:solidFill>
                  <a:srgbClr val="FF0000"/>
                </a:solidFill>
              </a:rPr>
              <a:t>.</a:t>
            </a:r>
            <a:endParaRPr lang="en-US" b="1" dirty="0"/>
          </a:p>
          <a:p>
            <a:endParaRPr lang="en-US" dirty="0"/>
          </a:p>
          <a:p>
            <a:pPr marL="171450" indent="-171450">
              <a:buFont typeface="Arial" panose="020B0604020202020204" pitchFamily="34" charset="0"/>
              <a:buChar char="•"/>
            </a:pPr>
            <a:r>
              <a:rPr lang="en-US" dirty="0"/>
              <a:t>No one agency can develop and implement a comprehensive TIM program alone. All effective programs include active involvement and coordination with multi-disciplinary stakeholder agencies, including the public and private sector.</a:t>
            </a:r>
          </a:p>
          <a:p>
            <a:endParaRPr lang="en-US" dirty="0"/>
          </a:p>
          <a:p>
            <a:pPr marL="171450" indent="-171450">
              <a:buFont typeface="Arial" panose="020B0604020202020204" pitchFamily="34" charset="0"/>
              <a:buChar char="•"/>
            </a:pPr>
            <a:r>
              <a:rPr lang="en-US" dirty="0"/>
              <a:t>Improved TIM has been shown to reduce both overall incident duration as well as secondary crashes. </a:t>
            </a:r>
          </a:p>
          <a:p>
            <a:pPr marL="628650" lvl="1" indent="-171450">
              <a:buFont typeface="Arial" panose="020B0604020202020204" pitchFamily="34" charset="0"/>
              <a:buChar char="•"/>
            </a:pPr>
            <a:r>
              <a:rPr lang="en-US" dirty="0"/>
              <a:t>In the annual evaluation of its Coordinated Highways Action Response Team (CHART) program, the State of Maryland estimated that the CHART-directed incident management resulted in average incident duration of 22 minutes, as compared to 29 minutes for other agencies, and that this reduction in incident duration resulted in 290 fewer secondary incidents in 2005. </a:t>
            </a:r>
          </a:p>
          <a:p>
            <a:pPr marL="628650" lvl="1" indent="-171450">
              <a:buFont typeface="Arial" panose="020B0604020202020204" pitchFamily="34" charset="0"/>
              <a:buChar char="•"/>
            </a:pPr>
            <a:r>
              <a:rPr lang="en-US" dirty="0"/>
              <a:t>The impact of this reduction incident duration is demonstrated by a study published in the ITS Journal that estimated that the likelihood of a secondary crash increases by 2.8 percent for every minute that the primary incident remains a hazard.</a:t>
            </a:r>
          </a:p>
        </p:txBody>
      </p:sp>
      <p:sp>
        <p:nvSpPr>
          <p:cNvPr id="4" name="Slide Number Placeholder 3"/>
          <p:cNvSpPr>
            <a:spLocks noGrp="1"/>
          </p:cNvSpPr>
          <p:nvPr>
            <p:ph type="sldNum" sz="quarter" idx="10"/>
          </p:nvPr>
        </p:nvSpPr>
        <p:spPr/>
        <p:txBody>
          <a:bodyPr/>
          <a:lstStyle/>
          <a:p>
            <a:fld id="{03809117-2E74-4616-A3F7-50A5BAF00FE1}" type="slidenum">
              <a:rPr lang="en-US" smtClean="0"/>
              <a:t>6</a:t>
            </a:fld>
            <a:endParaRPr lang="en-US"/>
          </a:p>
        </p:txBody>
      </p:sp>
    </p:spTree>
    <p:extLst>
      <p:ext uri="{BB962C8B-B14F-4D97-AF65-F5344CB8AC3E}">
        <p14:creationId xmlns:p14="http://schemas.microsoft.com/office/powerpoint/2010/main" val="3265023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495">
              <a:defRPr/>
            </a:pPr>
            <a:r>
              <a:rPr lang="en-US" dirty="0"/>
              <a:t>Benefits of TIM – </a:t>
            </a:r>
            <a:r>
              <a:rPr lang="en-US" dirty="0" smtClean="0"/>
              <a:t>you can </a:t>
            </a:r>
            <a:r>
              <a:rPr lang="en-US" dirty="0"/>
              <a:t>choose to highlight a few as desired:</a:t>
            </a:r>
          </a:p>
          <a:p>
            <a:pPr marL="171450" indent="-171450" defTabSz="946495">
              <a:buFont typeface="Arial" panose="020B0604020202020204" pitchFamily="34" charset="0"/>
              <a:buChar char="•"/>
              <a:defRPr/>
            </a:pPr>
            <a:r>
              <a:rPr lang="en-US" dirty="0"/>
              <a:t>160+ law enforcement officers struck and killed by a vehicle since 2000 (and this number is higher by 2012).  Source: National law enforcement database, 2010</a:t>
            </a:r>
          </a:p>
          <a:p>
            <a:pPr marL="171450" indent="-171450" defTabSz="946495">
              <a:buFont typeface="Arial" panose="020B0604020202020204" pitchFamily="34" charset="0"/>
              <a:buChar char="•"/>
              <a:defRPr/>
            </a:pPr>
            <a:r>
              <a:rPr lang="en-US" dirty="0"/>
              <a:t>2.8 billion gallons of fuel wasted annually by Americans idling…Source: Cambridge Systematics, Inc. 2011.  Crashes vs. Congestion: What’s the Cost to Society? Bethesda, MD: AAA Foundation.   </a:t>
            </a:r>
          </a:p>
          <a:p>
            <a:pPr marL="171450" indent="-171450" defTabSz="946495">
              <a:buFont typeface="Arial" panose="020B0604020202020204" pitchFamily="34" charset="0"/>
              <a:buChar char="•"/>
              <a:defRPr/>
            </a:pPr>
            <a:r>
              <a:rPr lang="en-US" dirty="0"/>
              <a:t>4 minutes added to traffic delay for every minute a lane is blocked.  Source:  Oregon DOT, 2012 (and they estimate 4-6, so this is conservative!)</a:t>
            </a:r>
          </a:p>
          <a:p>
            <a:pPr marL="171450" indent="-171450" defTabSz="946495">
              <a:buFont typeface="Arial" panose="020B0604020202020204" pitchFamily="34" charset="0"/>
              <a:buChar char="•"/>
              <a:defRPr/>
            </a:pPr>
            <a:r>
              <a:rPr lang="en-US" dirty="0"/>
              <a:t>36 hours are wasted every year sitting in traffic queues by the average American.  Source: U.S. DOT Strategic Plan FY 2010 – FY2015; April 15, 2010</a:t>
            </a:r>
          </a:p>
          <a:p>
            <a:pPr marL="171450" indent="-171450" defTabSz="946495">
              <a:buFont typeface="Arial" panose="020B0604020202020204" pitchFamily="34" charset="0"/>
              <a:buChar char="•"/>
              <a:defRPr/>
            </a:pPr>
            <a:r>
              <a:rPr lang="en-US" dirty="0"/>
              <a:t>85% jump in incident related costs… Source: AAA, 2012</a:t>
            </a:r>
          </a:p>
          <a:p>
            <a:pPr marL="171450" indent="-171450" defTabSz="946495">
              <a:buFont typeface="Arial" panose="020B0604020202020204" pitchFamily="34" charset="0"/>
              <a:buChar char="•"/>
              <a:defRPr/>
            </a:pPr>
            <a:r>
              <a:rPr lang="en-US" dirty="0"/>
              <a:t>38,000 responders are in harm’s way…. Source:  Emergency Responder Institute.  Estimate based on number of injury crashes per minute; and typical number of emergency responders to injury crashes.  This number is conservative and actually much higher as non-injury crashes also require response, as do fatal crashes</a:t>
            </a:r>
          </a:p>
          <a:p>
            <a:pPr marL="171450" indent="-171450" defTabSz="946495">
              <a:buFont typeface="Arial" panose="020B0604020202020204" pitchFamily="34" charset="0"/>
              <a:buChar char="•"/>
              <a:defRPr/>
            </a:pPr>
            <a:r>
              <a:rPr lang="en-US" dirty="0"/>
              <a:t>An estimated three injury crashes occur every minute. This translates to 1,620 responders working in or near moving traffic every hour or 38,880 responders potentially in harm’s way in a 24-hour period based on a typical response.  A typical response might include: two law enforcement responders, four fire department responders, two EMS responders, and one tow truck operator, for a total of nine responders.</a:t>
            </a:r>
          </a:p>
        </p:txBody>
      </p:sp>
      <p:sp>
        <p:nvSpPr>
          <p:cNvPr id="4" name="Slide Number Placeholder 3"/>
          <p:cNvSpPr>
            <a:spLocks noGrp="1"/>
          </p:cNvSpPr>
          <p:nvPr>
            <p:ph type="sldNum" sz="quarter" idx="10"/>
          </p:nvPr>
        </p:nvSpPr>
        <p:spPr/>
        <p:txBody>
          <a:bodyPr/>
          <a:lstStyle/>
          <a:p>
            <a:fld id="{03809117-2E74-4616-A3F7-50A5BAF00FE1}" type="slidenum">
              <a:rPr lang="en-US" smtClean="0"/>
              <a:t>7</a:t>
            </a:fld>
            <a:endParaRPr lang="en-US"/>
          </a:p>
        </p:txBody>
      </p:sp>
    </p:spTree>
    <p:extLst>
      <p:ext uri="{BB962C8B-B14F-4D97-AF65-F5344CB8AC3E}">
        <p14:creationId xmlns:p14="http://schemas.microsoft.com/office/powerpoint/2010/main" val="1228354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slides shows the range of stakeholders</a:t>
            </a:r>
            <a:r>
              <a:rPr lang="en-US" baseline="0" dirty="0" smtClean="0"/>
              <a:t> that need to be engaged to make a well-organized, multi-discipline TIM program successful.  </a:t>
            </a:r>
          </a:p>
          <a:p>
            <a:pPr marL="171450" indent="-171450">
              <a:buFont typeface="Arial" panose="020B0604020202020204" pitchFamily="34" charset="0"/>
              <a:buChar char="•"/>
            </a:pPr>
            <a:r>
              <a:rPr lang="en-US" baseline="0" dirty="0" smtClean="0"/>
              <a:t>As decision makers, your support and proactive leadership is critical in the engaging of the various stakeholders.</a:t>
            </a:r>
          </a:p>
          <a:p>
            <a:pPr marL="171450" indent="-171450">
              <a:buFont typeface="Arial" panose="020B0604020202020204" pitchFamily="34" charset="0"/>
              <a:buChar char="•"/>
            </a:pPr>
            <a:r>
              <a:rPr lang="en-US" baseline="0" dirty="0" smtClean="0"/>
              <a:t>It has been shown that the most effective TIM programs put a significant effort into the development, signing and maintenance of MOUs. Management support of this activity is critical. </a:t>
            </a:r>
            <a:endParaRPr lang="en-US" dirty="0"/>
          </a:p>
        </p:txBody>
      </p:sp>
      <p:sp>
        <p:nvSpPr>
          <p:cNvPr id="4" name="Slide Number Placeholder 3"/>
          <p:cNvSpPr>
            <a:spLocks noGrp="1"/>
          </p:cNvSpPr>
          <p:nvPr>
            <p:ph type="sldNum" sz="quarter" idx="10"/>
          </p:nvPr>
        </p:nvSpPr>
        <p:spPr/>
        <p:txBody>
          <a:bodyPr/>
          <a:lstStyle/>
          <a:p>
            <a:fld id="{03809117-2E74-4616-A3F7-50A5BAF00FE1}" type="slidenum">
              <a:rPr lang="en-US" smtClean="0"/>
              <a:t>8</a:t>
            </a:fld>
            <a:endParaRPr lang="en-US"/>
          </a:p>
        </p:txBody>
      </p:sp>
    </p:spTree>
    <p:extLst>
      <p:ext uri="{BB962C8B-B14F-4D97-AF65-F5344CB8AC3E}">
        <p14:creationId xmlns:p14="http://schemas.microsoft.com/office/powerpoint/2010/main" val="1813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transition slide.  You may wish to say “next we will discuss the objectives of the primer and outline its content”.</a:t>
            </a:r>
          </a:p>
        </p:txBody>
      </p:sp>
      <p:sp>
        <p:nvSpPr>
          <p:cNvPr id="4" name="Slide Number Placeholder 3"/>
          <p:cNvSpPr>
            <a:spLocks noGrp="1"/>
          </p:cNvSpPr>
          <p:nvPr>
            <p:ph type="sldNum" sz="quarter" idx="10"/>
          </p:nvPr>
        </p:nvSpPr>
        <p:spPr/>
        <p:txBody>
          <a:bodyPr/>
          <a:lstStyle/>
          <a:p>
            <a:fld id="{03809117-2E74-4616-A3F7-50A5BAF00FE1}" type="slidenum">
              <a:rPr lang="en-US" smtClean="0"/>
              <a:t>9</a:t>
            </a:fld>
            <a:endParaRPr lang="en-US"/>
          </a:p>
        </p:txBody>
      </p:sp>
    </p:spTree>
    <p:extLst>
      <p:ext uri="{BB962C8B-B14F-4D97-AF65-F5344CB8AC3E}">
        <p14:creationId xmlns:p14="http://schemas.microsoft.com/office/powerpoint/2010/main" val="330385475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1.png"/><Relationship Id="rId18" Type="http://schemas.openxmlformats.org/officeDocument/2006/relationships/image" Target="../media/image11.png"/><Relationship Id="rId3" Type="http://schemas.openxmlformats.org/officeDocument/2006/relationships/image" Target="../media/image3.png"/><Relationship Id="rId21" Type="http://schemas.openxmlformats.org/officeDocument/2006/relationships/image" Target="../media/image14.png"/><Relationship Id="rId7" Type="http://schemas.openxmlformats.org/officeDocument/2006/relationships/image" Target="../media/image7.png"/><Relationship Id="rId12" Type="http://schemas.openxmlformats.org/officeDocument/2006/relationships/image" Target="../media/image20.png"/><Relationship Id="rId17" Type="http://schemas.openxmlformats.org/officeDocument/2006/relationships/image" Target="../media/image10.png"/><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9.png"/><Relationship Id="rId5" Type="http://schemas.openxmlformats.org/officeDocument/2006/relationships/image" Target="../media/image5.png"/><Relationship Id="rId15" Type="http://schemas.openxmlformats.org/officeDocument/2006/relationships/image" Target="../media/image23.png"/><Relationship Id="rId23" Type="http://schemas.openxmlformats.org/officeDocument/2006/relationships/image" Target="../media/image24.png"/><Relationship Id="rId10" Type="http://schemas.openxmlformats.org/officeDocument/2006/relationships/image" Target="../media/image18.png"/><Relationship Id="rId19"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1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2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814517" y="1005840"/>
            <a:ext cx="6863821" cy="1671284"/>
          </a:xfrm>
          <a:prstGeom prst="rect">
            <a:avLst/>
          </a:prstGeom>
        </p:spPr>
        <p:txBody>
          <a:bodyPr anchor="t" anchorCtr="0"/>
          <a:lstStyle>
            <a:lvl1pPr algn="l">
              <a:defRPr sz="45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14517" y="365760"/>
            <a:ext cx="6863821" cy="457200"/>
          </a:xfrm>
          <a:prstGeom prst="rect">
            <a:avLst/>
          </a:prstGeom>
        </p:spPr>
        <p:txBody>
          <a:bodyPr anchor="b" anchorCtr="0"/>
          <a:lstStyle>
            <a:lvl1pPr marL="0" indent="0" algn="l">
              <a:buNone/>
              <a:defRPr sz="1800">
                <a:solidFill>
                  <a:schemeClr val="accent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dirty="0" smtClean="0"/>
              <a:t>Click to edit Master subtitle style</a:t>
            </a:r>
            <a:endParaRPr lang="en-US" dirty="0"/>
          </a:p>
        </p:txBody>
      </p:sp>
      <p:sp>
        <p:nvSpPr>
          <p:cNvPr id="8" name="Picture Placeholder 7"/>
          <p:cNvSpPr>
            <a:spLocks noGrp="1"/>
          </p:cNvSpPr>
          <p:nvPr>
            <p:ph type="pic" sz="quarter" idx="10"/>
          </p:nvPr>
        </p:nvSpPr>
        <p:spPr>
          <a:xfrm>
            <a:off x="1814513" y="3291840"/>
            <a:ext cx="3305175" cy="2505075"/>
          </a:xfrm>
          <a:prstGeom prst="rect">
            <a:avLst/>
          </a:prstGeom>
        </p:spPr>
        <p:txBody>
          <a:bodyPr/>
          <a:lstStyle/>
          <a:p>
            <a:r>
              <a:rPr lang="en-US" dirty="0" smtClean="0"/>
              <a:t>Click icon to add picture</a:t>
            </a:r>
            <a:endParaRPr lang="en-US" dirty="0"/>
          </a:p>
        </p:txBody>
      </p:sp>
      <p:sp>
        <p:nvSpPr>
          <p:cNvPr id="9" name="Picture Placeholder 7"/>
          <p:cNvSpPr>
            <a:spLocks noGrp="1"/>
          </p:cNvSpPr>
          <p:nvPr>
            <p:ph type="pic" sz="quarter" idx="11"/>
          </p:nvPr>
        </p:nvSpPr>
        <p:spPr>
          <a:xfrm>
            <a:off x="5373158" y="3291840"/>
            <a:ext cx="3305175" cy="2505075"/>
          </a:xfrm>
          <a:prstGeom prst="rect">
            <a:avLst/>
          </a:prstGeom>
        </p:spPr>
        <p:txBody>
          <a:bodyPr/>
          <a:lstStyle/>
          <a:p>
            <a:r>
              <a:rPr lang="en-US" dirty="0" smtClean="0"/>
              <a:t>Click icon to add picture</a:t>
            </a:r>
            <a:endParaRPr lang="en-US" dirty="0"/>
          </a:p>
        </p:txBody>
      </p:sp>
      <p:sp>
        <p:nvSpPr>
          <p:cNvPr id="4" name="Rectangle 3"/>
          <p:cNvSpPr/>
          <p:nvPr/>
        </p:nvSpPr>
        <p:spPr>
          <a:xfrm>
            <a:off x="6" y="0"/>
            <a:ext cx="114097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9174" t="48351" r="5963" b="51"/>
          <a:stretch/>
        </p:blipFill>
        <p:spPr>
          <a:xfrm>
            <a:off x="0" y="12"/>
            <a:ext cx="1143000" cy="1075817"/>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394" r="11671" b="25887"/>
          <a:stretch/>
        </p:blipFill>
        <p:spPr>
          <a:xfrm>
            <a:off x="-6177" y="1075829"/>
            <a:ext cx="1149179" cy="1214301"/>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r="10145"/>
          <a:stretch/>
        </p:blipFill>
        <p:spPr>
          <a:xfrm>
            <a:off x="-6178" y="2161310"/>
            <a:ext cx="1149178" cy="695735"/>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3913" r="23779"/>
          <a:stretch/>
        </p:blipFill>
        <p:spPr>
          <a:xfrm>
            <a:off x="-6178" y="2731556"/>
            <a:ext cx="1143001" cy="1253357"/>
          </a:xfrm>
          <a:prstGeom prst="rect">
            <a:avLst/>
          </a:prstGeom>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b="34755"/>
          <a:stretch/>
        </p:blipFill>
        <p:spPr>
          <a:xfrm>
            <a:off x="-6178" y="3761090"/>
            <a:ext cx="1143001" cy="816680"/>
          </a:xfrm>
          <a:prstGeom prst="rect">
            <a:avLst/>
          </a:prstGeom>
        </p:spPr>
      </p:pic>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l="1031" t="1" r="3092" b="-504"/>
          <a:stretch/>
        </p:blipFill>
        <p:spPr>
          <a:xfrm>
            <a:off x="-6177" y="4221443"/>
            <a:ext cx="1149179" cy="1604265"/>
          </a:xfrm>
          <a:prstGeom prst="rect">
            <a:avLst/>
          </a:prstGeom>
        </p:spPr>
      </p:pic>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l="12992" t="-35" r="13779" b="53813"/>
          <a:stretch/>
        </p:blipFill>
        <p:spPr>
          <a:xfrm>
            <a:off x="-6177" y="5892144"/>
            <a:ext cx="1149179" cy="965867"/>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6702" y="5872936"/>
            <a:ext cx="688554" cy="914400"/>
          </a:xfrm>
          <a:prstGeom prst="rect">
            <a:avLst/>
          </a:prstGeom>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6702" y="3954115"/>
            <a:ext cx="688554" cy="914400"/>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6702" y="2035293"/>
            <a:ext cx="688554" cy="914400"/>
          </a:xfrm>
          <a:prstGeom prst="rect">
            <a:avLst/>
          </a:prstGeom>
        </p:spPr>
      </p:pic>
      <p:pic>
        <p:nvPicPr>
          <p:cNvPr id="18" name="Picture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6702" y="1075882"/>
            <a:ext cx="688554" cy="914400"/>
          </a:xfrm>
          <a:prstGeom prst="rect">
            <a:avLst/>
          </a:prstGeom>
        </p:spPr>
      </p:pic>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6702" y="116471"/>
            <a:ext cx="688554" cy="914400"/>
          </a:xfrm>
          <a:prstGeom prst="rect">
            <a:avLst/>
          </a:prstGeom>
        </p:spPr>
      </p:pic>
      <p:pic>
        <p:nvPicPr>
          <p:cNvPr id="20" name="Picture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6702" y="2994704"/>
            <a:ext cx="688554" cy="914400"/>
          </a:xfrm>
          <a:prstGeom prst="rect">
            <a:avLst/>
          </a:prstGeom>
        </p:spPr>
      </p:pic>
      <p:pic>
        <p:nvPicPr>
          <p:cNvPr id="21" name="Picture 2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17623" y="4913526"/>
            <a:ext cx="686716" cy="914400"/>
          </a:xfrm>
          <a:prstGeom prst="rect">
            <a:avLst/>
          </a:prstGeom>
        </p:spPr>
      </p:pic>
      <p:sp>
        <p:nvSpPr>
          <p:cNvPr id="22" name="Rectangle 21"/>
          <p:cNvSpPr/>
          <p:nvPr userDrawn="1"/>
        </p:nvSpPr>
        <p:spPr>
          <a:xfrm>
            <a:off x="6" y="0"/>
            <a:ext cx="114097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3" name="Picture 22"/>
          <p:cNvPicPr>
            <a:picLocks noChangeAspect="1"/>
          </p:cNvPicPr>
          <p:nvPr userDrawn="1"/>
        </p:nvPicPr>
        <p:blipFill rotWithShape="1">
          <a:blip r:embed="rId2" cstate="print">
            <a:extLst>
              <a:ext uri="{28A0092B-C50C-407E-A947-70E740481C1C}">
                <a14:useLocalDpi xmlns:a14="http://schemas.microsoft.com/office/drawing/2010/main" val="0"/>
              </a:ext>
            </a:extLst>
          </a:blip>
          <a:srcRect l="9174" t="48351" r="5963" b="51"/>
          <a:stretch/>
        </p:blipFill>
        <p:spPr>
          <a:xfrm>
            <a:off x="0" y="12"/>
            <a:ext cx="1143000" cy="1075817"/>
          </a:xfrm>
          <a:prstGeom prst="rect">
            <a:avLst/>
          </a:prstGeom>
        </p:spPr>
      </p:pic>
      <p:pic>
        <p:nvPicPr>
          <p:cNvPr id="24" name="Picture 23"/>
          <p:cNvPicPr>
            <a:picLocks noChangeAspect="1"/>
          </p:cNvPicPr>
          <p:nvPr userDrawn="1"/>
        </p:nvPicPr>
        <p:blipFill rotWithShape="1">
          <a:blip r:embed="rId3" cstate="print">
            <a:extLst>
              <a:ext uri="{28A0092B-C50C-407E-A947-70E740481C1C}">
                <a14:useLocalDpi xmlns:a14="http://schemas.microsoft.com/office/drawing/2010/main" val="0"/>
              </a:ext>
            </a:extLst>
          </a:blip>
          <a:srcRect l="11394" r="11671" b="25887"/>
          <a:stretch/>
        </p:blipFill>
        <p:spPr>
          <a:xfrm>
            <a:off x="-6177" y="1075829"/>
            <a:ext cx="1149179" cy="1214301"/>
          </a:xfrm>
          <a:prstGeom prst="rect">
            <a:avLst/>
          </a:prstGeom>
        </p:spPr>
      </p:pic>
      <p:pic>
        <p:nvPicPr>
          <p:cNvPr id="25" name="Picture 24"/>
          <p:cNvPicPr>
            <a:picLocks noChangeAspect="1"/>
          </p:cNvPicPr>
          <p:nvPr userDrawn="1"/>
        </p:nvPicPr>
        <p:blipFill rotWithShape="1">
          <a:blip r:embed="rId4" cstate="print">
            <a:extLst>
              <a:ext uri="{28A0092B-C50C-407E-A947-70E740481C1C}">
                <a14:useLocalDpi xmlns:a14="http://schemas.microsoft.com/office/drawing/2010/main" val="0"/>
              </a:ext>
            </a:extLst>
          </a:blip>
          <a:srcRect r="10145"/>
          <a:stretch/>
        </p:blipFill>
        <p:spPr>
          <a:xfrm>
            <a:off x="-6178" y="2161310"/>
            <a:ext cx="1149178" cy="695735"/>
          </a:xfrm>
          <a:prstGeom prst="rect">
            <a:avLst/>
          </a:prstGeom>
        </p:spPr>
      </p:pic>
      <p:pic>
        <p:nvPicPr>
          <p:cNvPr id="26" name="Picture 25"/>
          <p:cNvPicPr>
            <a:picLocks noChangeAspect="1"/>
          </p:cNvPicPr>
          <p:nvPr userDrawn="1"/>
        </p:nvPicPr>
        <p:blipFill rotWithShape="1">
          <a:blip r:embed="rId5" cstate="print">
            <a:extLst>
              <a:ext uri="{28A0092B-C50C-407E-A947-70E740481C1C}">
                <a14:useLocalDpi xmlns:a14="http://schemas.microsoft.com/office/drawing/2010/main" val="0"/>
              </a:ext>
            </a:extLst>
          </a:blip>
          <a:srcRect l="3913" r="23779"/>
          <a:stretch/>
        </p:blipFill>
        <p:spPr>
          <a:xfrm>
            <a:off x="-6178" y="2731556"/>
            <a:ext cx="1143001" cy="1253357"/>
          </a:xfrm>
          <a:prstGeom prst="rect">
            <a:avLst/>
          </a:prstGeom>
        </p:spPr>
      </p:pic>
      <p:pic>
        <p:nvPicPr>
          <p:cNvPr id="27" name="Picture 26"/>
          <p:cNvPicPr>
            <a:picLocks noChangeAspect="1"/>
          </p:cNvPicPr>
          <p:nvPr userDrawn="1"/>
        </p:nvPicPr>
        <p:blipFill rotWithShape="1">
          <a:blip r:embed="rId6" cstate="print">
            <a:extLst>
              <a:ext uri="{28A0092B-C50C-407E-A947-70E740481C1C}">
                <a14:useLocalDpi xmlns:a14="http://schemas.microsoft.com/office/drawing/2010/main" val="0"/>
              </a:ext>
            </a:extLst>
          </a:blip>
          <a:srcRect b="34755"/>
          <a:stretch/>
        </p:blipFill>
        <p:spPr>
          <a:xfrm>
            <a:off x="-6178" y="3761090"/>
            <a:ext cx="1143001" cy="816680"/>
          </a:xfrm>
          <a:prstGeom prst="rect">
            <a:avLst/>
          </a:prstGeom>
        </p:spPr>
      </p:pic>
      <p:pic>
        <p:nvPicPr>
          <p:cNvPr id="28" name="Picture 27"/>
          <p:cNvPicPr>
            <a:picLocks noChangeAspect="1"/>
          </p:cNvPicPr>
          <p:nvPr userDrawn="1"/>
        </p:nvPicPr>
        <p:blipFill rotWithShape="1">
          <a:blip r:embed="rId7" cstate="print">
            <a:extLst>
              <a:ext uri="{28A0092B-C50C-407E-A947-70E740481C1C}">
                <a14:useLocalDpi xmlns:a14="http://schemas.microsoft.com/office/drawing/2010/main" val="0"/>
              </a:ext>
            </a:extLst>
          </a:blip>
          <a:srcRect l="1031" t="1" r="3092" b="-504"/>
          <a:stretch/>
        </p:blipFill>
        <p:spPr>
          <a:xfrm>
            <a:off x="-6177" y="4221443"/>
            <a:ext cx="1149179" cy="1604265"/>
          </a:xfrm>
          <a:prstGeom prst="rect">
            <a:avLst/>
          </a:prstGeom>
        </p:spPr>
      </p:pic>
      <p:pic>
        <p:nvPicPr>
          <p:cNvPr id="29" name="Picture 28"/>
          <p:cNvPicPr>
            <a:picLocks noChangeAspect="1"/>
          </p:cNvPicPr>
          <p:nvPr userDrawn="1"/>
        </p:nvPicPr>
        <p:blipFill rotWithShape="1">
          <a:blip r:embed="rId8" cstate="print">
            <a:extLst>
              <a:ext uri="{28A0092B-C50C-407E-A947-70E740481C1C}">
                <a14:useLocalDpi xmlns:a14="http://schemas.microsoft.com/office/drawing/2010/main" val="0"/>
              </a:ext>
            </a:extLst>
          </a:blip>
          <a:srcRect l="12992" t="-35" r="13779" b="53813"/>
          <a:stretch/>
        </p:blipFill>
        <p:spPr>
          <a:xfrm>
            <a:off x="-6177" y="5892144"/>
            <a:ext cx="1149179" cy="965867"/>
          </a:xfrm>
          <a:prstGeom prst="rect">
            <a:avLst/>
          </a:prstGeom>
        </p:spPr>
      </p:pic>
      <p:grpSp>
        <p:nvGrpSpPr>
          <p:cNvPr id="37" name="Group 36"/>
          <p:cNvGrpSpPr/>
          <p:nvPr userDrawn="1"/>
        </p:nvGrpSpPr>
        <p:grpSpPr>
          <a:xfrm>
            <a:off x="143390" y="116471"/>
            <a:ext cx="835178" cy="6670865"/>
            <a:chOff x="216702" y="116471"/>
            <a:chExt cx="688554" cy="6670865"/>
          </a:xfrm>
        </p:grpSpPr>
        <p:pic>
          <p:nvPicPr>
            <p:cNvPr id="38" name="Picture 3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16702" y="5872936"/>
              <a:ext cx="688554" cy="914400"/>
            </a:xfrm>
            <a:prstGeom prst="rect">
              <a:avLst/>
            </a:prstGeom>
          </p:spPr>
        </p:pic>
        <p:pic>
          <p:nvPicPr>
            <p:cNvPr id="39" name="Picture 3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16702" y="3954115"/>
              <a:ext cx="688554" cy="914400"/>
            </a:xfrm>
            <a:prstGeom prst="rect">
              <a:avLst/>
            </a:prstGeom>
          </p:spPr>
        </p:pic>
        <p:pic>
          <p:nvPicPr>
            <p:cNvPr id="40" name="Picture 3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16702" y="2035293"/>
              <a:ext cx="688554" cy="914400"/>
            </a:xfrm>
            <a:prstGeom prst="rect">
              <a:avLst/>
            </a:prstGeom>
          </p:spPr>
        </p:pic>
        <p:pic>
          <p:nvPicPr>
            <p:cNvPr id="41" name="Picture 40"/>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16702" y="1075882"/>
              <a:ext cx="688554" cy="914400"/>
            </a:xfrm>
            <a:prstGeom prst="rect">
              <a:avLst/>
            </a:prstGeom>
          </p:spPr>
        </p:pic>
        <p:pic>
          <p:nvPicPr>
            <p:cNvPr id="42" name="Picture 41"/>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216702" y="116471"/>
              <a:ext cx="688554" cy="914400"/>
            </a:xfrm>
            <a:prstGeom prst="rect">
              <a:avLst/>
            </a:prstGeom>
          </p:spPr>
        </p:pic>
        <p:pic>
          <p:nvPicPr>
            <p:cNvPr id="43" name="Picture 42"/>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216702" y="2994704"/>
              <a:ext cx="688554" cy="914400"/>
            </a:xfrm>
            <a:prstGeom prst="rect">
              <a:avLst/>
            </a:prstGeom>
          </p:spPr>
        </p:pic>
        <p:pic>
          <p:nvPicPr>
            <p:cNvPr id="44" name="Picture 43"/>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217623" y="4913526"/>
              <a:ext cx="686716" cy="914400"/>
            </a:xfrm>
            <a:prstGeom prst="rect">
              <a:avLst/>
            </a:prstGeom>
          </p:spPr>
        </p:pic>
      </p:grpSp>
      <p:pic>
        <p:nvPicPr>
          <p:cNvPr id="10" name="Picture 9"/>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812494" y="6094771"/>
            <a:ext cx="1428949" cy="560610"/>
          </a:xfrm>
          <a:prstGeom prst="rect">
            <a:avLst/>
          </a:prstGeom>
        </p:spPr>
      </p:pic>
    </p:spTree>
    <p:extLst>
      <p:ext uri="{BB962C8B-B14F-4D97-AF65-F5344CB8AC3E}">
        <p14:creationId xmlns:p14="http://schemas.microsoft.com/office/powerpoint/2010/main" val="264299235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ackground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57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hoto Only (1)">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1" y="0"/>
            <a:ext cx="9144000" cy="6858000"/>
          </a:xfrm>
          <a:prstGeom prst="rect">
            <a:avLst/>
          </a:prstGeom>
        </p:spPr>
        <p:txBody>
          <a:bodyPr/>
          <a:lstStyle/>
          <a:p>
            <a:r>
              <a:rPr lang="en-US" smtClean="0"/>
              <a:t>Click icon to add picture</a:t>
            </a:r>
            <a:endParaRPr lang="en-US" dirty="0"/>
          </a:p>
        </p:txBody>
      </p:sp>
    </p:spTree>
    <p:extLst>
      <p:ext uri="{BB962C8B-B14F-4D97-AF65-F5344CB8AC3E}">
        <p14:creationId xmlns:p14="http://schemas.microsoft.com/office/powerpoint/2010/main" val="3715086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hoto Only (2)">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2" y="0"/>
            <a:ext cx="4432299" cy="6858000"/>
          </a:xfrm>
          <a:prstGeom prst="rect">
            <a:avLst/>
          </a:prstGeom>
        </p:spPr>
        <p:txBody>
          <a:bodyPr/>
          <a:lstStyle/>
          <a:p>
            <a:r>
              <a:rPr lang="en-US" smtClean="0"/>
              <a:t>Click icon to add picture</a:t>
            </a:r>
            <a:endParaRPr lang="en-US" dirty="0"/>
          </a:p>
        </p:txBody>
      </p:sp>
      <p:sp>
        <p:nvSpPr>
          <p:cNvPr id="6" name="Picture Placeholder 4"/>
          <p:cNvSpPr>
            <a:spLocks noGrp="1"/>
          </p:cNvSpPr>
          <p:nvPr>
            <p:ph type="pic" sz="quarter" idx="13"/>
          </p:nvPr>
        </p:nvSpPr>
        <p:spPr>
          <a:xfrm>
            <a:off x="4724402" y="0"/>
            <a:ext cx="4432299" cy="6858000"/>
          </a:xfrm>
          <a:prstGeom prst="rect">
            <a:avLst/>
          </a:prstGeom>
        </p:spPr>
        <p:txBody>
          <a:bodyPr/>
          <a:lstStyle/>
          <a:p>
            <a:r>
              <a:rPr lang="en-US" smtClean="0"/>
              <a:t>Click icon to add picture</a:t>
            </a:r>
            <a:endParaRPr lang="en-US" dirty="0"/>
          </a:p>
        </p:txBody>
      </p:sp>
    </p:spTree>
    <p:extLst>
      <p:ext uri="{BB962C8B-B14F-4D97-AF65-F5344CB8AC3E}">
        <p14:creationId xmlns:p14="http://schemas.microsoft.com/office/powerpoint/2010/main" val="3103572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hoto Only (3)">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2" y="0"/>
            <a:ext cx="4432299" cy="6858000"/>
          </a:xfrm>
          <a:prstGeom prst="rect">
            <a:avLst/>
          </a:prstGeom>
        </p:spPr>
        <p:txBody>
          <a:bodyPr/>
          <a:lstStyle/>
          <a:p>
            <a:r>
              <a:rPr lang="en-US" smtClean="0"/>
              <a:t>Click icon to add picture</a:t>
            </a:r>
            <a:endParaRPr lang="en-US" dirty="0"/>
          </a:p>
        </p:txBody>
      </p:sp>
      <p:sp>
        <p:nvSpPr>
          <p:cNvPr id="3" name="Picture Placeholder 4"/>
          <p:cNvSpPr>
            <a:spLocks noGrp="1"/>
          </p:cNvSpPr>
          <p:nvPr>
            <p:ph type="pic" sz="quarter" idx="13"/>
          </p:nvPr>
        </p:nvSpPr>
        <p:spPr>
          <a:xfrm>
            <a:off x="4673603" y="0"/>
            <a:ext cx="4432299" cy="3302000"/>
          </a:xfrm>
          <a:prstGeom prst="rect">
            <a:avLst/>
          </a:prstGeom>
        </p:spPr>
        <p:txBody>
          <a:bodyPr/>
          <a:lstStyle/>
          <a:p>
            <a:r>
              <a:rPr lang="en-US" smtClean="0"/>
              <a:t>Click icon to add picture</a:t>
            </a:r>
            <a:endParaRPr lang="en-US" dirty="0"/>
          </a:p>
        </p:txBody>
      </p:sp>
      <p:sp>
        <p:nvSpPr>
          <p:cNvPr id="4" name="Picture Placeholder 4"/>
          <p:cNvSpPr>
            <a:spLocks noGrp="1"/>
          </p:cNvSpPr>
          <p:nvPr>
            <p:ph type="pic" sz="quarter" idx="14"/>
          </p:nvPr>
        </p:nvSpPr>
        <p:spPr>
          <a:xfrm>
            <a:off x="4673603" y="3556000"/>
            <a:ext cx="4432299" cy="3302000"/>
          </a:xfrm>
          <a:prstGeom prst="rect">
            <a:avLst/>
          </a:prstGeom>
        </p:spPr>
        <p:txBody>
          <a:bodyPr/>
          <a:lstStyle/>
          <a:p>
            <a:r>
              <a:rPr lang="en-US" smtClean="0"/>
              <a:t>Click icon to add picture</a:t>
            </a:r>
            <a:endParaRPr lang="en-US" dirty="0"/>
          </a:p>
        </p:txBody>
      </p:sp>
    </p:spTree>
    <p:extLst>
      <p:ext uri="{BB962C8B-B14F-4D97-AF65-F5344CB8AC3E}">
        <p14:creationId xmlns:p14="http://schemas.microsoft.com/office/powerpoint/2010/main" val="1606031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Photo Only (4)">
    <p:spTree>
      <p:nvGrpSpPr>
        <p:cNvPr id="1" name=""/>
        <p:cNvGrpSpPr/>
        <p:nvPr/>
      </p:nvGrpSpPr>
      <p:grpSpPr>
        <a:xfrm>
          <a:off x="0" y="0"/>
          <a:ext cx="0" cy="0"/>
          <a:chOff x="0" y="0"/>
          <a:chExt cx="0" cy="0"/>
        </a:xfrm>
      </p:grpSpPr>
      <p:sp>
        <p:nvSpPr>
          <p:cNvPr id="3" name="Picture Placeholder 4"/>
          <p:cNvSpPr>
            <a:spLocks noGrp="1"/>
          </p:cNvSpPr>
          <p:nvPr>
            <p:ph type="pic" sz="quarter" idx="13"/>
          </p:nvPr>
        </p:nvSpPr>
        <p:spPr>
          <a:xfrm>
            <a:off x="4673603" y="0"/>
            <a:ext cx="4432299" cy="3302000"/>
          </a:xfrm>
          <a:prstGeom prst="rect">
            <a:avLst/>
          </a:prstGeom>
        </p:spPr>
        <p:txBody>
          <a:bodyPr/>
          <a:lstStyle/>
          <a:p>
            <a:r>
              <a:rPr lang="en-US" smtClean="0"/>
              <a:t>Click icon to add picture</a:t>
            </a:r>
            <a:endParaRPr lang="en-US" dirty="0"/>
          </a:p>
        </p:txBody>
      </p:sp>
      <p:sp>
        <p:nvSpPr>
          <p:cNvPr id="4" name="Picture Placeholder 4"/>
          <p:cNvSpPr>
            <a:spLocks noGrp="1"/>
          </p:cNvSpPr>
          <p:nvPr>
            <p:ph type="pic" sz="quarter" idx="14"/>
          </p:nvPr>
        </p:nvSpPr>
        <p:spPr>
          <a:xfrm>
            <a:off x="4673603" y="3556000"/>
            <a:ext cx="4432299" cy="3302000"/>
          </a:xfrm>
          <a:prstGeom prst="rect">
            <a:avLst/>
          </a:prstGeom>
        </p:spPr>
        <p:txBody>
          <a:bodyPr/>
          <a:lstStyle/>
          <a:p>
            <a:r>
              <a:rPr lang="en-US" smtClean="0"/>
              <a:t>Click icon to add picture</a:t>
            </a:r>
            <a:endParaRPr lang="en-US" dirty="0"/>
          </a:p>
        </p:txBody>
      </p:sp>
      <p:sp>
        <p:nvSpPr>
          <p:cNvPr id="6" name="Picture Placeholder 4"/>
          <p:cNvSpPr>
            <a:spLocks noGrp="1"/>
          </p:cNvSpPr>
          <p:nvPr>
            <p:ph type="pic" sz="quarter" idx="15"/>
          </p:nvPr>
        </p:nvSpPr>
        <p:spPr>
          <a:xfrm>
            <a:off x="-12698" y="0"/>
            <a:ext cx="4432299" cy="3302000"/>
          </a:xfrm>
          <a:prstGeom prst="rect">
            <a:avLst/>
          </a:prstGeom>
        </p:spPr>
        <p:txBody>
          <a:bodyPr/>
          <a:lstStyle/>
          <a:p>
            <a:r>
              <a:rPr lang="en-US" smtClean="0"/>
              <a:t>Click icon to add picture</a:t>
            </a:r>
            <a:endParaRPr lang="en-US" dirty="0"/>
          </a:p>
        </p:txBody>
      </p:sp>
      <p:sp>
        <p:nvSpPr>
          <p:cNvPr id="7" name="Picture Placeholder 4"/>
          <p:cNvSpPr>
            <a:spLocks noGrp="1"/>
          </p:cNvSpPr>
          <p:nvPr>
            <p:ph type="pic" sz="quarter" idx="16"/>
          </p:nvPr>
        </p:nvSpPr>
        <p:spPr>
          <a:xfrm>
            <a:off x="-12698" y="3556000"/>
            <a:ext cx="4432299" cy="3302000"/>
          </a:xfrm>
          <a:prstGeom prst="rect">
            <a:avLst/>
          </a:prstGeom>
        </p:spPr>
        <p:txBody>
          <a:bodyPr/>
          <a:lstStyle/>
          <a:p>
            <a:r>
              <a:rPr lang="en-US" smtClean="0"/>
              <a:t>Click icon to add picture</a:t>
            </a:r>
            <a:endParaRPr lang="en-US" dirty="0"/>
          </a:p>
        </p:txBody>
      </p:sp>
    </p:spTree>
    <p:extLst>
      <p:ext uri="{BB962C8B-B14F-4D97-AF65-F5344CB8AC3E}">
        <p14:creationId xmlns:p14="http://schemas.microsoft.com/office/powerpoint/2010/main" val="2102804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77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_Blank (black)">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7102" y="6279143"/>
            <a:ext cx="1428569" cy="560462"/>
          </a:xfrm>
          <a:prstGeom prst="rect">
            <a:avLst/>
          </a:prstGeom>
        </p:spPr>
      </p:pic>
    </p:spTree>
    <p:extLst>
      <p:ext uri="{BB962C8B-B14F-4D97-AF65-F5344CB8AC3E}">
        <p14:creationId xmlns:p14="http://schemas.microsoft.com/office/powerpoint/2010/main" val="1383719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90472" y="365127"/>
            <a:ext cx="7315200" cy="1188720"/>
          </a:xfrm>
          <a:prstGeom prst="rect">
            <a:avLst/>
          </a:prstGeom>
        </p:spPr>
        <p:txBody>
          <a:bodyPr/>
          <a:lstStyle>
            <a:lvl1pPr>
              <a:defRPr sz="4400"/>
            </a:lvl1pPr>
          </a:lstStyle>
          <a:p>
            <a:r>
              <a:rPr lang="en-US" dirty="0" smtClean="0"/>
              <a:t>Click to edit Master title style</a:t>
            </a:r>
            <a:endParaRPr lang="en-US" dirty="0"/>
          </a:p>
        </p:txBody>
      </p:sp>
      <p:sp>
        <p:nvSpPr>
          <p:cNvPr id="4" name="Text Placeholder 2"/>
          <p:cNvSpPr>
            <a:spLocks noGrp="1"/>
          </p:cNvSpPr>
          <p:nvPr>
            <p:ph idx="1"/>
          </p:nvPr>
        </p:nvSpPr>
        <p:spPr>
          <a:xfrm>
            <a:off x="1490472" y="1825625"/>
            <a:ext cx="7315200" cy="4389120"/>
          </a:xfrm>
          <a:prstGeom prst="rect">
            <a:avLst/>
          </a:prstGeom>
        </p:spPr>
        <p:txBody>
          <a:bodyPr vert="horz" lIns="0" tIns="0" rIns="0" bIns="0" rtlCol="0">
            <a:noAutofit/>
          </a:bodyPr>
          <a:lstStyle>
            <a:lvl1pPr>
              <a:lnSpc>
                <a:spcPct val="120000"/>
              </a:lnSpc>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654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6621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hoto (1)">
    <p:spTree>
      <p:nvGrpSpPr>
        <p:cNvPr id="1" name=""/>
        <p:cNvGrpSpPr/>
        <p:nvPr/>
      </p:nvGrpSpPr>
      <p:grpSpPr>
        <a:xfrm>
          <a:off x="0" y="0"/>
          <a:ext cx="0" cy="0"/>
          <a:chOff x="0" y="0"/>
          <a:chExt cx="0" cy="0"/>
        </a:xfrm>
      </p:grpSpPr>
      <p:sp>
        <p:nvSpPr>
          <p:cNvPr id="2" name="Title 1"/>
          <p:cNvSpPr>
            <a:spLocks noGrp="1"/>
          </p:cNvSpPr>
          <p:nvPr>
            <p:ph type="title"/>
          </p:nvPr>
        </p:nvSpPr>
        <p:spPr>
          <a:xfrm>
            <a:off x="1490472" y="365126"/>
            <a:ext cx="7315200" cy="1188720"/>
          </a:xfrm>
          <a:prstGeom prst="rect">
            <a:avLst/>
          </a:prstGeom>
        </p:spPr>
        <p:txBody>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a:xfrm>
            <a:off x="1150145" y="1825625"/>
            <a:ext cx="4107657" cy="4351338"/>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4"/>
          <p:cNvSpPr>
            <a:spLocks noGrp="1"/>
          </p:cNvSpPr>
          <p:nvPr>
            <p:ph type="pic" sz="quarter" idx="10"/>
          </p:nvPr>
        </p:nvSpPr>
        <p:spPr>
          <a:xfrm>
            <a:off x="5422900" y="1811338"/>
            <a:ext cx="3721100" cy="4386262"/>
          </a:xfrm>
          <a:prstGeom prst="rect">
            <a:avLst/>
          </a:prstGeom>
        </p:spPr>
        <p:txBody>
          <a:bodyPr/>
          <a:lstStyle/>
          <a:p>
            <a:r>
              <a:rPr lang="en-US" dirty="0" smtClean="0"/>
              <a:t>Click icon to add picture</a:t>
            </a:r>
            <a:endParaRPr lang="en-US" dirty="0"/>
          </a:p>
        </p:txBody>
      </p:sp>
    </p:spTree>
    <p:extLst>
      <p:ext uri="{BB962C8B-B14F-4D97-AF65-F5344CB8AC3E}">
        <p14:creationId xmlns:p14="http://schemas.microsoft.com/office/powerpoint/2010/main" val="4003900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Photo (2)">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0145" y="1825625"/>
            <a:ext cx="4107657" cy="4351338"/>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4"/>
          <p:cNvSpPr>
            <a:spLocks noGrp="1"/>
          </p:cNvSpPr>
          <p:nvPr>
            <p:ph type="pic" sz="quarter" idx="10"/>
          </p:nvPr>
        </p:nvSpPr>
        <p:spPr>
          <a:xfrm>
            <a:off x="5422900" y="1828800"/>
            <a:ext cx="3263900" cy="2032529"/>
          </a:xfrm>
          <a:prstGeom prst="rect">
            <a:avLst/>
          </a:prstGeom>
        </p:spPr>
        <p:txBody>
          <a:bodyPr/>
          <a:lstStyle/>
          <a:p>
            <a:r>
              <a:rPr lang="en-US" dirty="0" smtClean="0"/>
              <a:t>Click icon to add picture</a:t>
            </a:r>
            <a:endParaRPr lang="en-US" dirty="0"/>
          </a:p>
        </p:txBody>
      </p:sp>
      <p:sp>
        <p:nvSpPr>
          <p:cNvPr id="7" name="Picture Placeholder 4"/>
          <p:cNvSpPr>
            <a:spLocks noGrp="1"/>
          </p:cNvSpPr>
          <p:nvPr>
            <p:ph type="pic" sz="quarter" idx="11"/>
          </p:nvPr>
        </p:nvSpPr>
        <p:spPr>
          <a:xfrm>
            <a:off x="5422900" y="4144434"/>
            <a:ext cx="3263900" cy="2032529"/>
          </a:xfrm>
          <a:prstGeom prst="rect">
            <a:avLst/>
          </a:prstGeom>
        </p:spPr>
        <p:txBody>
          <a:bodyPr/>
          <a:lstStyle/>
          <a:p>
            <a:r>
              <a:rPr lang="en-US" dirty="0" smtClean="0"/>
              <a:t>Click icon to add picture</a:t>
            </a:r>
            <a:endParaRPr lang="en-US" dirty="0"/>
          </a:p>
        </p:txBody>
      </p:sp>
      <p:sp>
        <p:nvSpPr>
          <p:cNvPr id="6" name="Title 1"/>
          <p:cNvSpPr>
            <a:spLocks noGrp="1"/>
          </p:cNvSpPr>
          <p:nvPr>
            <p:ph type="title"/>
          </p:nvPr>
        </p:nvSpPr>
        <p:spPr>
          <a:xfrm>
            <a:off x="1490472" y="365126"/>
            <a:ext cx="7315200" cy="1188720"/>
          </a:xfrm>
          <a:prstGeom prst="rect">
            <a:avLst/>
          </a:prstGeom>
        </p:spPr>
        <p:txBody>
          <a:bodyPr/>
          <a:lstStyle>
            <a:lvl1pPr>
              <a:defRPr sz="4400"/>
            </a:lvl1pPr>
          </a:lstStyle>
          <a:p>
            <a:r>
              <a:rPr lang="en-US" dirty="0" smtClean="0"/>
              <a:t>Click to edit Master title style</a:t>
            </a:r>
            <a:endParaRPr lang="en-US" dirty="0"/>
          </a:p>
        </p:txBody>
      </p:sp>
    </p:spTree>
    <p:extLst>
      <p:ext uri="{BB962C8B-B14F-4D97-AF65-F5344CB8AC3E}">
        <p14:creationId xmlns:p14="http://schemas.microsoft.com/office/powerpoint/2010/main" val="1337362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100000">
              <a:schemeClr val="tx1"/>
            </a:gs>
            <a:gs pos="0">
              <a:schemeClr val="tx1">
                <a:lumMod val="85000"/>
                <a:lumOff val="1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Rectangle 3"/>
          <p:cNvSpPr/>
          <p:nvPr/>
        </p:nvSpPr>
        <p:spPr>
          <a:xfrm>
            <a:off x="0" y="0"/>
            <a:ext cx="127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p:cNvSpPr/>
          <p:nvPr/>
        </p:nvSpPr>
        <p:spPr>
          <a:xfrm>
            <a:off x="0" y="0"/>
            <a:ext cx="127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Rectangle 29"/>
          <p:cNvSpPr/>
          <p:nvPr userDrawn="1"/>
        </p:nvSpPr>
        <p:spPr>
          <a:xfrm>
            <a:off x="0" y="0"/>
            <a:ext cx="127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p:cNvGrpSpPr/>
          <p:nvPr userDrawn="1"/>
        </p:nvGrpSpPr>
        <p:grpSpPr>
          <a:xfrm>
            <a:off x="-4762" y="0"/>
            <a:ext cx="9144000" cy="6858000"/>
            <a:chOff x="-4762" y="0"/>
            <a:chExt cx="9144000" cy="6858000"/>
          </a:xfrm>
        </p:grpSpPr>
        <p:pic>
          <p:nvPicPr>
            <p:cNvPr id="32" name="Pictur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2377" y="0"/>
              <a:ext cx="3915046" cy="6581060"/>
            </a:xfrm>
            <a:prstGeom prst="rect">
              <a:avLst/>
            </a:prstGeom>
          </p:spPr>
        </p:pic>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 y="1099722"/>
              <a:ext cx="2552942" cy="5209506"/>
            </a:xfrm>
            <a:prstGeom prst="rect">
              <a:avLst/>
            </a:prstGeom>
          </p:spPr>
        </p:pic>
        <p:pic>
          <p:nvPicPr>
            <p:cNvPr id="34" name="Picture 3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05362" y="1199468"/>
              <a:ext cx="3111065" cy="3780226"/>
            </a:xfrm>
            <a:prstGeom prst="rect">
              <a:avLst/>
            </a:prstGeom>
          </p:spPr>
        </p:pic>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0335" y="1092766"/>
              <a:ext cx="2518903" cy="5216462"/>
            </a:xfrm>
            <a:prstGeom prst="rect">
              <a:avLst/>
            </a:prstGeom>
          </p:spPr>
        </p:pic>
        <p:pic>
          <p:nvPicPr>
            <p:cNvPr id="36" name="Picture 3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713971" y="1143771"/>
              <a:ext cx="2552942" cy="4284454"/>
            </a:xfrm>
            <a:prstGeom prst="rect">
              <a:avLst/>
            </a:prstGeom>
          </p:spPr>
        </p:pic>
        <p:pic>
          <p:nvPicPr>
            <p:cNvPr id="37" name="Picture 3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27689" y="594999"/>
              <a:ext cx="2198934" cy="5216462"/>
            </a:xfrm>
            <a:prstGeom prst="rect">
              <a:avLst/>
            </a:prstGeom>
          </p:spPr>
        </p:pic>
        <p:pic>
          <p:nvPicPr>
            <p:cNvPr id="38" name="Picture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95413" y="4211213"/>
              <a:ext cx="3174855" cy="2646787"/>
            </a:xfrm>
            <a:prstGeom prst="rect">
              <a:avLst/>
            </a:prstGeom>
          </p:spPr>
        </p:pic>
      </p:grpSp>
      <p:sp>
        <p:nvSpPr>
          <p:cNvPr id="2" name="Title 1"/>
          <p:cNvSpPr>
            <a:spLocks noGrp="1"/>
          </p:cNvSpPr>
          <p:nvPr>
            <p:ph type="title"/>
          </p:nvPr>
        </p:nvSpPr>
        <p:spPr>
          <a:xfrm>
            <a:off x="623888" y="3596971"/>
            <a:ext cx="7886700" cy="2056342"/>
          </a:xfrm>
          <a:prstGeom prst="rect">
            <a:avLst/>
          </a:prstGeom>
        </p:spPr>
        <p:txBody>
          <a:bodyPr anchor="t" anchorCtr="0"/>
          <a:lstStyle>
            <a:lvl1pPr>
              <a:defRPr sz="45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623888" y="1804611"/>
            <a:ext cx="7886700" cy="1500187"/>
          </a:xfrm>
          <a:prstGeom prst="rect">
            <a:avLst/>
          </a:prstGeom>
        </p:spPr>
        <p:txBody>
          <a:bodyPr anchor="b" anchorCtr="0"/>
          <a:lstStyle>
            <a:lvl1pPr marL="0" indent="0">
              <a:buNone/>
              <a:defRPr sz="1800">
                <a:solidFill>
                  <a:schemeClr val="bg2">
                    <a:lumMod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r>
              <a:rPr lang="en-US" sz="1550" dirty="0" smtClean="0"/>
              <a:t>Traffic Incident Management Gap Analysis Outreach Briefing - Executive Decision Makers</a:t>
            </a:r>
            <a:endParaRPr lang="en-US" sz="1550" dirty="0"/>
          </a:p>
        </p:txBody>
      </p:sp>
      <p:pic>
        <p:nvPicPr>
          <p:cNvPr id="18" name="Picture 1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77102" y="6279143"/>
            <a:ext cx="1428569" cy="560462"/>
          </a:xfrm>
          <a:prstGeom prst="rect">
            <a:avLst/>
          </a:prstGeom>
        </p:spPr>
      </p:pic>
    </p:spTree>
    <p:extLst>
      <p:ext uri="{BB962C8B-B14F-4D97-AF65-F5344CB8AC3E}">
        <p14:creationId xmlns:p14="http://schemas.microsoft.com/office/powerpoint/2010/main" val="171938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90472" y="1825625"/>
            <a:ext cx="3364707" cy="4351338"/>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440965" y="1825625"/>
            <a:ext cx="3364707" cy="4351338"/>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1490472" y="365126"/>
            <a:ext cx="7315200" cy="1188720"/>
          </a:xfrm>
          <a:prstGeom prst="rect">
            <a:avLst/>
          </a:prstGeom>
        </p:spPr>
        <p:txBody>
          <a:bodyPr/>
          <a:lstStyle>
            <a:lvl1pPr>
              <a:defRPr sz="4400"/>
            </a:lvl1pPr>
          </a:lstStyle>
          <a:p>
            <a:r>
              <a:rPr lang="en-US" dirty="0" smtClean="0"/>
              <a:t>Click to edit Master title style</a:t>
            </a:r>
            <a:endParaRPr lang="en-US" dirty="0"/>
          </a:p>
        </p:txBody>
      </p:sp>
    </p:spTree>
    <p:extLst>
      <p:ext uri="{BB962C8B-B14F-4D97-AF65-F5344CB8AC3E}">
        <p14:creationId xmlns:p14="http://schemas.microsoft.com/office/powerpoint/2010/main" val="200266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90472" y="1681171"/>
            <a:ext cx="3355181" cy="604837"/>
          </a:xfrm>
          <a:prstGeom prst="rect">
            <a:avLst/>
          </a:prstGeom>
        </p:spPr>
        <p:txBody>
          <a:bodyPr anchor="b"/>
          <a:lstStyle>
            <a:lvl1pPr marL="0" indent="0">
              <a:buNone/>
              <a:defRPr sz="3200" b="1"/>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1490472" y="2505079"/>
            <a:ext cx="3355181" cy="3684588"/>
          </a:xfrm>
          <a:prstGeom prst="rect">
            <a:avLst/>
          </a:prstGeom>
        </p:spPr>
        <p:txBody>
          <a:bodyPr vert="horz" lIns="0" tIns="0" rIns="0" bIns="0" rtlCol="0">
            <a:noAutofit/>
          </a:bodyPr>
          <a:lstStyle>
            <a:lvl1pPr>
              <a:defRPr lang="en-US" sz="2800" dirty="0" smtClean="0"/>
            </a:lvl1pPr>
            <a:lvl2pPr>
              <a:defRPr lang="en-US" sz="2400" dirty="0" smtClean="0"/>
            </a:lvl2pPr>
            <a:lvl3pPr>
              <a:defRPr lang="en-US" sz="2000" dirty="0" smtClean="0"/>
            </a:lvl3pPr>
            <a:lvl4pPr>
              <a:defRPr lang="en-US" sz="1800" dirty="0" smtClean="0"/>
            </a:lvl4pPr>
            <a:lvl5pPr>
              <a:defRPr lang="en-US" sz="160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433967" y="1681171"/>
            <a:ext cx="3371705" cy="604837"/>
          </a:xfrm>
          <a:prstGeom prst="rect">
            <a:avLst/>
          </a:prstGeom>
        </p:spPr>
        <p:txBody>
          <a:bodyPr anchor="b"/>
          <a:lstStyle>
            <a:lvl1pPr marL="0" indent="0">
              <a:buNone/>
              <a:defRPr sz="3200" b="1"/>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5433967" y="2505079"/>
            <a:ext cx="3371705" cy="3684588"/>
          </a:xfrm>
          <a:prstGeom prst="rect">
            <a:avLst/>
          </a:prstGeom>
        </p:spPr>
        <p:txBody>
          <a:bodyPr vert="horz" lIns="0" tIns="0" rIns="0" bIns="0" rtlCol="0">
            <a:noAutofit/>
          </a:bodyPr>
          <a:lstStyle>
            <a:lvl1pPr>
              <a:defRPr lang="en-US" sz="2800" smtClean="0"/>
            </a:lvl1pPr>
            <a:lvl2pPr>
              <a:defRPr lang="en-US" sz="2400" smtClean="0"/>
            </a:lvl2pPr>
            <a:lvl3pPr>
              <a:defRPr lang="en-US" sz="2000" smtClean="0"/>
            </a:lvl3pPr>
            <a:lvl4pPr>
              <a:defRPr lang="en-US" sz="1800" smtClean="0"/>
            </a:lvl4pPr>
            <a:lvl5pPr>
              <a:defRPr lang="en-US" sz="160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1490472" y="365126"/>
            <a:ext cx="7315200" cy="1188720"/>
          </a:xfrm>
          <a:prstGeom prst="rect">
            <a:avLst/>
          </a:prstGeom>
        </p:spPr>
        <p:txBody>
          <a:bodyPr/>
          <a:lstStyle>
            <a:lvl1pPr>
              <a:defRPr sz="4400"/>
            </a:lvl1pPr>
          </a:lstStyle>
          <a:p>
            <a:r>
              <a:rPr lang="en-US" dirty="0" smtClean="0"/>
              <a:t>Click to edit Master title style</a:t>
            </a:r>
            <a:endParaRPr lang="en-US" dirty="0"/>
          </a:p>
        </p:txBody>
      </p:sp>
    </p:spTree>
    <p:extLst>
      <p:ext uri="{BB962C8B-B14F-4D97-AF65-F5344CB8AC3E}">
        <p14:creationId xmlns:p14="http://schemas.microsoft.com/office/powerpoint/2010/main" val="775728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1490472" y="365126"/>
            <a:ext cx="7315200" cy="118872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48660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26" Type="http://schemas.openxmlformats.org/officeDocument/2006/relationships/image" Target="../media/image9.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5" Type="http://schemas.openxmlformats.org/officeDocument/2006/relationships/image" Target="../media/image8.png"/><Relationship Id="rId33" Type="http://schemas.openxmlformats.org/officeDocument/2006/relationships/image" Target="../media/image16.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29"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7.png"/><Relationship Id="rId32" Type="http://schemas.openxmlformats.org/officeDocument/2006/relationships/image" Target="../media/image1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28" Type="http://schemas.openxmlformats.org/officeDocument/2006/relationships/image" Target="../media/image11.png"/><Relationship Id="rId10" Type="http://schemas.openxmlformats.org/officeDocument/2006/relationships/slideLayout" Target="../slideLayouts/slideLayout10.xml"/><Relationship Id="rId19" Type="http://schemas.openxmlformats.org/officeDocument/2006/relationships/image" Target="../media/image2.png"/><Relationship Id="rId31" Type="http://schemas.openxmlformats.org/officeDocument/2006/relationships/image" Target="../media/image1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 Id="rId27" Type="http://schemas.openxmlformats.org/officeDocument/2006/relationships/image" Target="../media/image10.png"/><Relationship Id="rId30"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18">
            <a:extLst>
              <a:ext uri="{28A0092B-C50C-407E-A947-70E740481C1C}">
                <a14:useLocalDpi xmlns:a14="http://schemas.microsoft.com/office/drawing/2010/main" val="0"/>
              </a:ext>
            </a:extLst>
          </a:blip>
          <a:srcRect l="27262" t="-33531" r="11579" b="13353"/>
          <a:stretch/>
        </p:blipFill>
        <p:spPr>
          <a:xfrm>
            <a:off x="4" y="0"/>
            <a:ext cx="2146301" cy="6858000"/>
          </a:xfrm>
          <a:prstGeom prst="rect">
            <a:avLst/>
          </a:prstGeom>
        </p:spPr>
      </p:pic>
      <p:sp>
        <p:nvSpPr>
          <p:cNvPr id="4" name="Rectangle 3"/>
          <p:cNvSpPr/>
          <p:nvPr/>
        </p:nvSpPr>
        <p:spPr>
          <a:xfrm>
            <a:off x="0" y="0"/>
            <a:ext cx="127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p:cNvPicPr>
            <a:picLocks noChangeAspect="1"/>
          </p:cNvPicPr>
          <p:nvPr/>
        </p:nvPicPr>
        <p:blipFill rotWithShape="1">
          <a:blip r:embed="rId18">
            <a:extLst>
              <a:ext uri="{28A0092B-C50C-407E-A947-70E740481C1C}">
                <a14:useLocalDpi xmlns:a14="http://schemas.microsoft.com/office/drawing/2010/main" val="0"/>
              </a:ext>
            </a:extLst>
          </a:blip>
          <a:srcRect l="27262" t="-33531" r="11579" b="13353"/>
          <a:stretch/>
        </p:blipFill>
        <p:spPr>
          <a:xfrm>
            <a:off x="6" y="0"/>
            <a:ext cx="2146301" cy="6858000"/>
          </a:xfrm>
          <a:prstGeom prst="rect">
            <a:avLst/>
          </a:prstGeom>
        </p:spPr>
      </p:pic>
      <p:sp>
        <p:nvSpPr>
          <p:cNvPr id="10" name="Rectangle 9"/>
          <p:cNvSpPr/>
          <p:nvPr/>
        </p:nvSpPr>
        <p:spPr>
          <a:xfrm>
            <a:off x="0" y="0"/>
            <a:ext cx="127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13"/>
          <p:cNvPicPr>
            <a:picLocks noChangeAspect="1"/>
          </p:cNvPicPr>
          <p:nvPr userDrawn="1"/>
        </p:nvPicPr>
        <p:blipFill rotWithShape="1">
          <a:blip r:embed="rId18">
            <a:extLst>
              <a:ext uri="{28A0092B-C50C-407E-A947-70E740481C1C}">
                <a14:useLocalDpi xmlns:a14="http://schemas.microsoft.com/office/drawing/2010/main" val="0"/>
              </a:ext>
            </a:extLst>
          </a:blip>
          <a:srcRect l="27262" t="-33531" r="11579" b="13353"/>
          <a:stretch/>
        </p:blipFill>
        <p:spPr>
          <a:xfrm>
            <a:off x="1150144" y="0"/>
            <a:ext cx="2146301" cy="6858000"/>
          </a:xfrm>
          <a:prstGeom prst="rect">
            <a:avLst/>
          </a:prstGeom>
        </p:spPr>
      </p:pic>
      <p:sp>
        <p:nvSpPr>
          <p:cNvPr id="15" name="Rectangle 14"/>
          <p:cNvSpPr/>
          <p:nvPr userDrawn="1"/>
        </p:nvSpPr>
        <p:spPr>
          <a:xfrm>
            <a:off x="0" y="0"/>
            <a:ext cx="1143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8" name="Group 17"/>
          <p:cNvGrpSpPr/>
          <p:nvPr userDrawn="1"/>
        </p:nvGrpSpPr>
        <p:grpSpPr>
          <a:xfrm>
            <a:off x="-6178" y="16"/>
            <a:ext cx="1149180" cy="6857999"/>
            <a:chOff x="-6178" y="16"/>
            <a:chExt cx="1149180" cy="6857999"/>
          </a:xfrm>
        </p:grpSpPr>
        <p:pic>
          <p:nvPicPr>
            <p:cNvPr id="19" name="Picture 18"/>
            <p:cNvPicPr>
              <a:picLocks noChangeAspect="1"/>
            </p:cNvPicPr>
            <p:nvPr userDrawn="1"/>
          </p:nvPicPr>
          <p:blipFill rotWithShape="1">
            <a:blip r:embed="rId19" cstate="print">
              <a:extLst>
                <a:ext uri="{28A0092B-C50C-407E-A947-70E740481C1C}">
                  <a14:useLocalDpi xmlns:a14="http://schemas.microsoft.com/office/drawing/2010/main" val="0"/>
                </a:ext>
              </a:extLst>
            </a:blip>
            <a:srcRect l="9174" t="48351" r="5963" b="51"/>
            <a:stretch/>
          </p:blipFill>
          <p:spPr>
            <a:xfrm>
              <a:off x="0" y="16"/>
              <a:ext cx="1143000" cy="1075817"/>
            </a:xfrm>
            <a:prstGeom prst="rect">
              <a:avLst/>
            </a:prstGeom>
          </p:spPr>
        </p:pic>
        <p:pic>
          <p:nvPicPr>
            <p:cNvPr id="20" name="Picture 19"/>
            <p:cNvPicPr>
              <a:picLocks noChangeAspect="1"/>
            </p:cNvPicPr>
            <p:nvPr userDrawn="1"/>
          </p:nvPicPr>
          <p:blipFill rotWithShape="1">
            <a:blip r:embed="rId20" cstate="print">
              <a:extLst>
                <a:ext uri="{28A0092B-C50C-407E-A947-70E740481C1C}">
                  <a14:useLocalDpi xmlns:a14="http://schemas.microsoft.com/office/drawing/2010/main" val="0"/>
                </a:ext>
              </a:extLst>
            </a:blip>
            <a:srcRect l="11394" r="11671" b="25887"/>
            <a:stretch/>
          </p:blipFill>
          <p:spPr>
            <a:xfrm>
              <a:off x="-6177" y="1075833"/>
              <a:ext cx="1149179" cy="1214301"/>
            </a:xfrm>
            <a:prstGeom prst="rect">
              <a:avLst/>
            </a:prstGeom>
          </p:spPr>
        </p:pic>
        <p:pic>
          <p:nvPicPr>
            <p:cNvPr id="21" name="Picture 20"/>
            <p:cNvPicPr>
              <a:picLocks noChangeAspect="1"/>
            </p:cNvPicPr>
            <p:nvPr userDrawn="1"/>
          </p:nvPicPr>
          <p:blipFill rotWithShape="1">
            <a:blip r:embed="rId21" cstate="print">
              <a:extLst>
                <a:ext uri="{28A0092B-C50C-407E-A947-70E740481C1C}">
                  <a14:useLocalDpi xmlns:a14="http://schemas.microsoft.com/office/drawing/2010/main" val="0"/>
                </a:ext>
              </a:extLst>
            </a:blip>
            <a:srcRect r="10145"/>
            <a:stretch/>
          </p:blipFill>
          <p:spPr>
            <a:xfrm>
              <a:off x="-6178" y="2161314"/>
              <a:ext cx="1149178" cy="695735"/>
            </a:xfrm>
            <a:prstGeom prst="rect">
              <a:avLst/>
            </a:prstGeom>
          </p:spPr>
        </p:pic>
        <p:pic>
          <p:nvPicPr>
            <p:cNvPr id="22" name="Picture 21"/>
            <p:cNvPicPr>
              <a:picLocks noChangeAspect="1"/>
            </p:cNvPicPr>
            <p:nvPr userDrawn="1"/>
          </p:nvPicPr>
          <p:blipFill rotWithShape="1">
            <a:blip r:embed="rId22" cstate="print">
              <a:extLst>
                <a:ext uri="{28A0092B-C50C-407E-A947-70E740481C1C}">
                  <a14:useLocalDpi xmlns:a14="http://schemas.microsoft.com/office/drawing/2010/main" val="0"/>
                </a:ext>
              </a:extLst>
            </a:blip>
            <a:srcRect l="3913" r="23779"/>
            <a:stretch/>
          </p:blipFill>
          <p:spPr>
            <a:xfrm>
              <a:off x="-6178" y="2731560"/>
              <a:ext cx="1143001" cy="1253357"/>
            </a:xfrm>
            <a:prstGeom prst="rect">
              <a:avLst/>
            </a:prstGeom>
          </p:spPr>
        </p:pic>
        <p:pic>
          <p:nvPicPr>
            <p:cNvPr id="23" name="Picture 22"/>
            <p:cNvPicPr>
              <a:picLocks noChangeAspect="1"/>
            </p:cNvPicPr>
            <p:nvPr userDrawn="1"/>
          </p:nvPicPr>
          <p:blipFill rotWithShape="1">
            <a:blip r:embed="rId23" cstate="print">
              <a:extLst>
                <a:ext uri="{28A0092B-C50C-407E-A947-70E740481C1C}">
                  <a14:useLocalDpi xmlns:a14="http://schemas.microsoft.com/office/drawing/2010/main" val="0"/>
                </a:ext>
              </a:extLst>
            </a:blip>
            <a:srcRect b="34755"/>
            <a:stretch/>
          </p:blipFill>
          <p:spPr>
            <a:xfrm>
              <a:off x="-6178" y="3761090"/>
              <a:ext cx="1143001" cy="816680"/>
            </a:xfrm>
            <a:prstGeom prst="rect">
              <a:avLst/>
            </a:prstGeom>
          </p:spPr>
        </p:pic>
        <p:pic>
          <p:nvPicPr>
            <p:cNvPr id="24" name="Picture 23"/>
            <p:cNvPicPr>
              <a:picLocks noChangeAspect="1"/>
            </p:cNvPicPr>
            <p:nvPr userDrawn="1"/>
          </p:nvPicPr>
          <p:blipFill rotWithShape="1">
            <a:blip r:embed="rId24" cstate="print">
              <a:extLst>
                <a:ext uri="{28A0092B-C50C-407E-A947-70E740481C1C}">
                  <a14:useLocalDpi xmlns:a14="http://schemas.microsoft.com/office/drawing/2010/main" val="0"/>
                </a:ext>
              </a:extLst>
            </a:blip>
            <a:srcRect l="1031" t="1" r="3092" b="-504"/>
            <a:stretch/>
          </p:blipFill>
          <p:spPr>
            <a:xfrm>
              <a:off x="-6177" y="4221447"/>
              <a:ext cx="1149179" cy="1604265"/>
            </a:xfrm>
            <a:prstGeom prst="rect">
              <a:avLst/>
            </a:prstGeom>
          </p:spPr>
        </p:pic>
        <p:pic>
          <p:nvPicPr>
            <p:cNvPr id="25" name="Picture 24"/>
            <p:cNvPicPr>
              <a:picLocks noChangeAspect="1"/>
            </p:cNvPicPr>
            <p:nvPr userDrawn="1"/>
          </p:nvPicPr>
          <p:blipFill rotWithShape="1">
            <a:blip r:embed="rId25" cstate="print">
              <a:extLst>
                <a:ext uri="{28A0092B-C50C-407E-A947-70E740481C1C}">
                  <a14:useLocalDpi xmlns:a14="http://schemas.microsoft.com/office/drawing/2010/main" val="0"/>
                </a:ext>
              </a:extLst>
            </a:blip>
            <a:srcRect l="12992" t="-35" r="13779" b="53813"/>
            <a:stretch/>
          </p:blipFill>
          <p:spPr>
            <a:xfrm>
              <a:off x="-6177" y="5892148"/>
              <a:ext cx="1149179" cy="965867"/>
            </a:xfrm>
            <a:prstGeom prst="rect">
              <a:avLst/>
            </a:prstGeom>
          </p:spPr>
        </p:pic>
      </p:grpSp>
      <p:grpSp>
        <p:nvGrpSpPr>
          <p:cNvPr id="26" name="Group 25"/>
          <p:cNvGrpSpPr/>
          <p:nvPr userDrawn="1"/>
        </p:nvGrpSpPr>
        <p:grpSpPr>
          <a:xfrm>
            <a:off x="143390" y="116471"/>
            <a:ext cx="835178" cy="6670865"/>
            <a:chOff x="216702" y="116471"/>
            <a:chExt cx="688554" cy="6670865"/>
          </a:xfrm>
        </p:grpSpPr>
        <p:pic>
          <p:nvPicPr>
            <p:cNvPr id="27" name="Picture 26"/>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216702" y="5872936"/>
              <a:ext cx="688554" cy="914400"/>
            </a:xfrm>
            <a:prstGeom prst="rect">
              <a:avLst/>
            </a:prstGeom>
          </p:spPr>
        </p:pic>
        <p:pic>
          <p:nvPicPr>
            <p:cNvPr id="28" name="Picture 27"/>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216702" y="3954115"/>
              <a:ext cx="688554" cy="914400"/>
            </a:xfrm>
            <a:prstGeom prst="rect">
              <a:avLst/>
            </a:prstGeom>
          </p:spPr>
        </p:pic>
        <p:pic>
          <p:nvPicPr>
            <p:cNvPr id="29" name="Picture 28"/>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216702" y="2035293"/>
              <a:ext cx="688554" cy="914400"/>
            </a:xfrm>
            <a:prstGeom prst="rect">
              <a:avLst/>
            </a:prstGeom>
          </p:spPr>
        </p:pic>
        <p:pic>
          <p:nvPicPr>
            <p:cNvPr id="30" name="Picture 29"/>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216702" y="1075882"/>
              <a:ext cx="688554" cy="914400"/>
            </a:xfrm>
            <a:prstGeom prst="rect">
              <a:avLst/>
            </a:prstGeom>
          </p:spPr>
        </p:pic>
        <p:pic>
          <p:nvPicPr>
            <p:cNvPr id="31" name="Picture 30"/>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216702" y="116471"/>
              <a:ext cx="688554" cy="914400"/>
            </a:xfrm>
            <a:prstGeom prst="rect">
              <a:avLst/>
            </a:prstGeom>
          </p:spPr>
        </p:pic>
        <p:pic>
          <p:nvPicPr>
            <p:cNvPr id="32" name="Picture 31"/>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216702" y="2994704"/>
              <a:ext cx="688554" cy="914400"/>
            </a:xfrm>
            <a:prstGeom prst="rect">
              <a:avLst/>
            </a:prstGeom>
          </p:spPr>
        </p:pic>
        <p:pic>
          <p:nvPicPr>
            <p:cNvPr id="33" name="Picture 32"/>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217623" y="4913526"/>
              <a:ext cx="686716" cy="914400"/>
            </a:xfrm>
            <a:prstGeom prst="rect">
              <a:avLst/>
            </a:prstGeom>
          </p:spPr>
        </p:pic>
      </p:grpSp>
      <p:sp>
        <p:nvSpPr>
          <p:cNvPr id="34" name="Title Placeholder 1"/>
          <p:cNvSpPr>
            <a:spLocks noGrp="1"/>
          </p:cNvSpPr>
          <p:nvPr>
            <p:ph type="title"/>
          </p:nvPr>
        </p:nvSpPr>
        <p:spPr>
          <a:xfrm>
            <a:off x="1490472" y="365127"/>
            <a:ext cx="7315200" cy="1188720"/>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35" name="Text Placeholder 2"/>
          <p:cNvSpPr>
            <a:spLocks noGrp="1"/>
          </p:cNvSpPr>
          <p:nvPr>
            <p:ph type="body" idx="1"/>
          </p:nvPr>
        </p:nvSpPr>
        <p:spPr>
          <a:xfrm>
            <a:off x="1490472" y="1825625"/>
            <a:ext cx="7315200" cy="438912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TextBox 35"/>
          <p:cNvSpPr txBox="1"/>
          <p:nvPr userDrawn="1"/>
        </p:nvSpPr>
        <p:spPr>
          <a:xfrm>
            <a:off x="1454545" y="121359"/>
            <a:ext cx="6793706" cy="161583"/>
          </a:xfrm>
          <a:prstGeom prst="rect">
            <a:avLst/>
          </a:prstGeom>
          <a:noFill/>
        </p:spPr>
        <p:txBody>
          <a:bodyPr wrap="square" lIns="0" tIns="0" rIns="0" bIns="0" rtlCol="0" anchor="b" anchorCtr="0">
            <a:spAutoFit/>
          </a:bodyPr>
          <a:lstStyle/>
          <a:p>
            <a:pPr marL="0" marR="0" lvl="0" indent="0" algn="l" defTabSz="685749"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bg1">
                    <a:lumMod val="75000"/>
                  </a:schemeClr>
                </a:solidFill>
                <a:effectLst/>
                <a:uLnTx/>
                <a:uFillTx/>
                <a:latin typeface="+mn-lt"/>
                <a:ea typeface="+mn-ea"/>
                <a:cs typeface="+mn-cs"/>
              </a:rPr>
              <a:t>TRAFFIC INCIDENT MANAGEMENT GAP ANALYSIS OUTREACH BRIEFING - EXECUTIVE DECISION MAKERS</a:t>
            </a:r>
          </a:p>
        </p:txBody>
      </p:sp>
      <p:sp>
        <p:nvSpPr>
          <p:cNvPr id="37" name="TextBox 36"/>
          <p:cNvSpPr txBox="1"/>
          <p:nvPr userDrawn="1"/>
        </p:nvSpPr>
        <p:spPr>
          <a:xfrm>
            <a:off x="8457806" y="121359"/>
            <a:ext cx="347866" cy="161583"/>
          </a:xfrm>
          <a:prstGeom prst="rect">
            <a:avLst/>
          </a:prstGeom>
          <a:noFill/>
        </p:spPr>
        <p:txBody>
          <a:bodyPr wrap="square" lIns="0" tIns="0" rIns="0" bIns="0" rtlCol="0" anchor="b" anchorCtr="0">
            <a:spAutoFit/>
          </a:bodyPr>
          <a:lstStyle/>
          <a:p>
            <a:pPr algn="r"/>
            <a:fld id="{F5A2020F-8F22-4FFF-A7C3-171DA3965926}" type="slidenum">
              <a:rPr kumimoji="0" lang="en-US" sz="1050" b="0" i="0" u="none" strike="noStrike" kern="1200" cap="none" spc="0" normalizeH="0" baseline="0" noProof="0" smtClean="0">
                <a:ln>
                  <a:noFill/>
                </a:ln>
                <a:solidFill>
                  <a:schemeClr val="bg1">
                    <a:lumMod val="75000"/>
                  </a:schemeClr>
                </a:solidFill>
                <a:effectLst/>
                <a:uLnTx/>
                <a:uFillTx/>
                <a:latin typeface="+mn-lt"/>
                <a:ea typeface="+mn-ea"/>
                <a:cs typeface="+mn-cs"/>
              </a:rPr>
              <a:pPr algn="r"/>
              <a:t>‹#›</a:t>
            </a:fld>
            <a:endParaRPr lang="en-US" sz="1050" dirty="0">
              <a:solidFill>
                <a:schemeClr val="bg1">
                  <a:lumMod val="75000"/>
                </a:schemeClr>
              </a:solidFill>
            </a:endParaRPr>
          </a:p>
        </p:txBody>
      </p:sp>
      <p:pic>
        <p:nvPicPr>
          <p:cNvPr id="3" name="Picture 2"/>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7377101" y="6279143"/>
            <a:ext cx="1428571" cy="560462"/>
          </a:xfrm>
          <a:prstGeom prst="rect">
            <a:avLst/>
          </a:prstGeom>
        </p:spPr>
      </p:pic>
    </p:spTree>
    <p:extLst>
      <p:ext uri="{BB962C8B-B14F-4D97-AF65-F5344CB8AC3E}">
        <p14:creationId xmlns:p14="http://schemas.microsoft.com/office/powerpoint/2010/main" val="265096590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40"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29" r:id="rId15"/>
    <p:sldLayoutId id="2147483730" r:id="rId16"/>
  </p:sldLayoutIdLst>
  <p:txStyles>
    <p:titleStyle>
      <a:lvl1pPr algn="l" defTabSz="685749" rtl="0" eaLnBrk="1" latinLnBrk="0" hangingPunct="1">
        <a:lnSpc>
          <a:spcPct val="90000"/>
        </a:lnSpc>
        <a:spcBef>
          <a:spcPct val="0"/>
        </a:spcBef>
        <a:buNone/>
        <a:defRPr sz="4400" b="1" kern="1200">
          <a:solidFill>
            <a:srgbClr val="561D1F"/>
          </a:solidFill>
          <a:latin typeface="Calibri" panose="020F0502020204030204" pitchFamily="34" charset="0"/>
          <a:ea typeface="+mj-ea"/>
          <a:cs typeface="+mj-cs"/>
        </a:defRPr>
      </a:lvl1pPr>
    </p:titleStyle>
    <p:bodyStyle>
      <a:lvl1pPr marL="171438" indent="-171438" algn="l" defTabSz="685749" rtl="0" eaLnBrk="1" latinLnBrk="0" hangingPunct="1">
        <a:lnSpc>
          <a:spcPct val="100000"/>
        </a:lnSpc>
        <a:spcBef>
          <a:spcPts val="1200"/>
        </a:spcBef>
        <a:buClr>
          <a:srgbClr val="561D1F"/>
        </a:buClr>
        <a:buFont typeface="Arial" panose="020B0604020202020204" pitchFamily="34" charset="0"/>
        <a:buChar char="•"/>
        <a:defRPr sz="3200" kern="1200">
          <a:solidFill>
            <a:schemeClr val="tx1"/>
          </a:solidFill>
          <a:latin typeface="+mn-lt"/>
          <a:ea typeface="+mn-ea"/>
          <a:cs typeface="+mn-cs"/>
        </a:defRPr>
      </a:lvl1pPr>
      <a:lvl2pPr marL="411450" indent="-171438" algn="l" defTabSz="685749" rtl="0" eaLnBrk="1" latinLnBrk="0" hangingPunct="1">
        <a:lnSpc>
          <a:spcPct val="90000"/>
        </a:lnSpc>
        <a:spcBef>
          <a:spcPts val="900"/>
        </a:spcBef>
        <a:buFont typeface="Arial" panose="020B0604020202020204" pitchFamily="34" charset="0"/>
        <a:buChar char="•"/>
        <a:defRPr sz="2800" kern="1200">
          <a:solidFill>
            <a:srgbClr val="583B1C"/>
          </a:solidFill>
          <a:latin typeface="+mn-lt"/>
          <a:ea typeface="+mn-ea"/>
          <a:cs typeface="+mn-cs"/>
        </a:defRPr>
      </a:lvl2pPr>
      <a:lvl3pPr marL="617174" indent="-171438" algn="l" defTabSz="685749" rtl="0" eaLnBrk="1" latinLnBrk="0" hangingPunct="1">
        <a:lnSpc>
          <a:spcPct val="90000"/>
        </a:lnSpc>
        <a:spcBef>
          <a:spcPts val="900"/>
        </a:spcBef>
        <a:buFont typeface="Arial" panose="020B0604020202020204" pitchFamily="34" charset="0"/>
        <a:buChar char="•"/>
        <a:defRPr sz="2400" kern="1200">
          <a:solidFill>
            <a:srgbClr val="583B1C"/>
          </a:solidFill>
          <a:latin typeface="+mn-lt"/>
          <a:ea typeface="+mn-ea"/>
          <a:cs typeface="+mn-cs"/>
        </a:defRPr>
      </a:lvl3pPr>
      <a:lvl4pPr marL="822899" indent="-171438" algn="l" defTabSz="685749" rtl="0" eaLnBrk="1" latinLnBrk="0" hangingPunct="1">
        <a:lnSpc>
          <a:spcPct val="90000"/>
        </a:lnSpc>
        <a:spcBef>
          <a:spcPts val="900"/>
        </a:spcBef>
        <a:buFont typeface="Arial" panose="020B0604020202020204" pitchFamily="34" charset="0"/>
        <a:buChar char="•"/>
        <a:defRPr sz="2000" kern="1200">
          <a:solidFill>
            <a:srgbClr val="583B1C"/>
          </a:solidFill>
          <a:latin typeface="+mn-lt"/>
          <a:ea typeface="+mn-ea"/>
          <a:cs typeface="+mn-cs"/>
        </a:defRPr>
      </a:lvl4pPr>
      <a:lvl5pPr marL="1028624" indent="-171438" algn="l" defTabSz="685749" rtl="0" eaLnBrk="1" latinLnBrk="0" hangingPunct="1">
        <a:lnSpc>
          <a:spcPct val="90000"/>
        </a:lnSpc>
        <a:spcBef>
          <a:spcPts val="900"/>
        </a:spcBef>
        <a:buFont typeface="Arial" panose="020B0604020202020204" pitchFamily="34" charset="0"/>
        <a:buChar char="•"/>
        <a:defRPr sz="1800" kern="1200">
          <a:solidFill>
            <a:srgbClr val="583B1C"/>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Laurel.Radow@dot.gov" TargetMode="Externa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fire engine is parked diagonally across the two left lanes of a highway in front of the scene of a traffic incident. Orange cones also divide traffic from the incident." title="Fire Engine at traffic incident."/>
          <p:cNvPicPr>
            <a:picLocks noGrp="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814513" y="3291840"/>
            <a:ext cx="3305175" cy="2505456"/>
          </a:xfrm>
        </p:spPr>
      </p:pic>
      <p:pic>
        <p:nvPicPr>
          <p:cNvPr id="9" name="Picture Placeholder 8" descr="A car accident scene is at the side of the highway. An emergency vehicle sits in front of a heavily damaged passenger car. Highway traffic is seen backed up behind the accident. " title="Car accident"/>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7421" r="7421"/>
          <a:stretch>
            <a:fillRect/>
          </a:stretch>
        </p:blipFill>
        <p:spPr>
          <a:xfrm flipH="1">
            <a:off x="5373158" y="3291840"/>
            <a:ext cx="3305175" cy="2505075"/>
          </a:xfrm>
        </p:spPr>
      </p:pic>
      <p:sp>
        <p:nvSpPr>
          <p:cNvPr id="13" name="Subtitle 4"/>
          <p:cNvSpPr>
            <a:spLocks noGrp="1"/>
          </p:cNvSpPr>
          <p:nvPr>
            <p:ph type="subTitle" idx="1"/>
          </p:nvPr>
        </p:nvSpPr>
        <p:spPr/>
        <p:txBody>
          <a:bodyPr/>
          <a:lstStyle/>
          <a:p>
            <a:r>
              <a:rPr lang="en-US" sz="3600" b="1" dirty="0"/>
              <a:t>Traffic Incident </a:t>
            </a:r>
            <a:r>
              <a:rPr lang="en-US" sz="3600" b="1" dirty="0" smtClean="0"/>
              <a:t>Management (TIM)</a:t>
            </a:r>
            <a:endParaRPr lang="en-US" sz="3600" b="1" dirty="0"/>
          </a:p>
        </p:txBody>
      </p:sp>
      <p:sp>
        <p:nvSpPr>
          <p:cNvPr id="12" name="Title 3"/>
          <p:cNvSpPr>
            <a:spLocks noGrp="1"/>
          </p:cNvSpPr>
          <p:nvPr>
            <p:ph type="ctrTitle"/>
          </p:nvPr>
        </p:nvSpPr>
        <p:spPr/>
        <p:txBody>
          <a:bodyPr/>
          <a:lstStyle/>
          <a:p>
            <a:r>
              <a:rPr lang="en-US" dirty="0" smtClean="0"/>
              <a:t>Gap Analysis</a:t>
            </a:r>
            <a:br>
              <a:rPr lang="en-US" dirty="0" smtClean="0"/>
            </a:br>
            <a:r>
              <a:rPr lang="en-US" dirty="0" smtClean="0"/>
              <a:t>Outreach </a:t>
            </a:r>
            <a:r>
              <a:rPr lang="en-US" dirty="0"/>
              <a:t>Briefing</a:t>
            </a:r>
            <a:r>
              <a:rPr lang="en-US" dirty="0" smtClean="0"/>
              <a:t/>
            </a:r>
            <a:br>
              <a:rPr lang="en-US" dirty="0" smtClean="0"/>
            </a:br>
            <a:r>
              <a:rPr lang="en-US" sz="1500" dirty="0"/>
              <a:t/>
            </a:r>
            <a:br>
              <a:rPr lang="en-US" sz="1500" dirty="0"/>
            </a:br>
            <a:r>
              <a:rPr lang="en-US" sz="3000" b="0" dirty="0"/>
              <a:t>Executive Decision </a:t>
            </a:r>
            <a:r>
              <a:rPr lang="en-US" sz="3000" b="0" dirty="0" smtClean="0"/>
              <a:t>Makers</a:t>
            </a:r>
            <a:endParaRPr lang="en-US" sz="3000" b="0" dirty="0"/>
          </a:p>
        </p:txBody>
      </p:sp>
      <p:sp>
        <p:nvSpPr>
          <p:cNvPr id="14" name="TextBox 13"/>
          <p:cNvSpPr txBox="1"/>
          <p:nvPr/>
        </p:nvSpPr>
        <p:spPr>
          <a:xfrm>
            <a:off x="1825399" y="5550694"/>
            <a:ext cx="1643062" cy="246221"/>
          </a:xfrm>
          <a:prstGeom prst="rect">
            <a:avLst/>
          </a:prstGeom>
          <a:noFill/>
        </p:spPr>
        <p:txBody>
          <a:bodyPr wrap="square" rtlCol="0">
            <a:spAutoFit/>
          </a:bodyPr>
          <a:lstStyle/>
          <a:p>
            <a:r>
              <a:rPr lang="en-US" sz="1000" dirty="0" smtClean="0">
                <a:ln w="9525">
                  <a:noFill/>
                  <a:prstDash val="solid"/>
                </a:ln>
                <a:solidFill>
                  <a:schemeClr val="bg1"/>
                </a:solidFill>
                <a:effectLst>
                  <a:glow rad="381000">
                    <a:schemeClr val="tx1"/>
                  </a:glow>
                </a:effectLst>
                <a:latin typeface="Segoe UI Semilight" panose="020B0402040204020203" pitchFamily="34" charset="0"/>
                <a:ea typeface="Segoe UI" panose="020B0502040204020203" pitchFamily="34" charset="0"/>
                <a:cs typeface="Segoe UI Semilight" panose="020B0402040204020203" pitchFamily="34" charset="0"/>
              </a:rPr>
              <a:t>(Credit: FHWA)</a:t>
            </a:r>
            <a:endParaRPr lang="en-US" sz="1000" dirty="0">
              <a:ln w="9525">
                <a:noFill/>
                <a:prstDash val="solid"/>
              </a:ln>
              <a:solidFill>
                <a:schemeClr val="bg1"/>
              </a:solidFill>
              <a:effectLst>
                <a:glow rad="381000">
                  <a:schemeClr val="tx1"/>
                </a:glow>
              </a:effectLst>
              <a:latin typeface="Segoe UI Semilight" panose="020B0402040204020203" pitchFamily="34" charset="0"/>
              <a:ea typeface="Segoe UI" panose="020B0502040204020203" pitchFamily="34" charset="0"/>
              <a:cs typeface="Segoe UI Semilight" panose="020B0402040204020203" pitchFamily="34" charset="0"/>
            </a:endParaRPr>
          </a:p>
        </p:txBody>
      </p:sp>
      <p:sp>
        <p:nvSpPr>
          <p:cNvPr id="7" name="TextBox 6"/>
          <p:cNvSpPr txBox="1"/>
          <p:nvPr/>
        </p:nvSpPr>
        <p:spPr>
          <a:xfrm>
            <a:off x="5373158" y="5550694"/>
            <a:ext cx="1643062" cy="246221"/>
          </a:xfrm>
          <a:prstGeom prst="rect">
            <a:avLst/>
          </a:prstGeom>
          <a:noFill/>
        </p:spPr>
        <p:txBody>
          <a:bodyPr wrap="square" rtlCol="0">
            <a:spAutoFit/>
          </a:bodyPr>
          <a:lstStyle/>
          <a:p>
            <a:r>
              <a:rPr lang="en-US" sz="1000" dirty="0" smtClean="0">
                <a:ln w="9525">
                  <a:noFill/>
                  <a:prstDash val="solid"/>
                </a:ln>
                <a:solidFill>
                  <a:schemeClr val="bg1"/>
                </a:solidFill>
                <a:effectLst>
                  <a:glow rad="381000">
                    <a:schemeClr val="tx1"/>
                  </a:glow>
                </a:effectLst>
                <a:latin typeface="Segoe UI Semilight" panose="020B0402040204020203" pitchFamily="34" charset="0"/>
                <a:ea typeface="Segoe UI" panose="020B0502040204020203" pitchFamily="34" charset="0"/>
                <a:cs typeface="Segoe UI Semilight" panose="020B0402040204020203" pitchFamily="34" charset="0"/>
              </a:rPr>
              <a:t>(Credit: FHWA)</a:t>
            </a:r>
            <a:endParaRPr lang="en-US" sz="1000" dirty="0">
              <a:ln w="9525">
                <a:noFill/>
                <a:prstDash val="solid"/>
              </a:ln>
              <a:solidFill>
                <a:schemeClr val="bg1"/>
              </a:solidFill>
              <a:effectLst>
                <a:glow rad="381000">
                  <a:schemeClr val="tx1"/>
                </a:glow>
              </a:effectLst>
              <a:latin typeface="Segoe UI Semilight" panose="020B0402040204020203" pitchFamily="34" charset="0"/>
              <a:ea typeface="Segoe UI" panose="020B0502040204020203" pitchFamily="34" charset="0"/>
              <a:cs typeface="Segoe UI Semilight" panose="020B0402040204020203" pitchFamily="34" charset="0"/>
            </a:endParaRPr>
          </a:p>
        </p:txBody>
      </p:sp>
    </p:spTree>
    <p:extLst>
      <p:ext uri="{BB962C8B-B14F-4D97-AF65-F5344CB8AC3E}">
        <p14:creationId xmlns:p14="http://schemas.microsoft.com/office/powerpoint/2010/main" val="3528650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Statement of the Problem</a:t>
            </a:r>
            <a:endParaRPr lang="en-US" dirty="0"/>
          </a:p>
        </p:txBody>
      </p:sp>
      <p:sp>
        <p:nvSpPr>
          <p:cNvPr id="3" name="Content Placeholder 2"/>
          <p:cNvSpPr>
            <a:spLocks noGrp="1"/>
          </p:cNvSpPr>
          <p:nvPr>
            <p:ph idx="1"/>
          </p:nvPr>
        </p:nvSpPr>
        <p:spPr>
          <a:xfrm>
            <a:off x="1490472" y="1825625"/>
            <a:ext cx="7315200" cy="4477204"/>
          </a:xfrm>
        </p:spPr>
        <p:txBody>
          <a:bodyPr vert="horz" lIns="0" tIns="0" rIns="0" bIns="0" rtlCol="0">
            <a:noAutofit/>
          </a:bodyPr>
          <a:lstStyle/>
          <a:p>
            <a:pPr>
              <a:lnSpc>
                <a:spcPct val="100000"/>
              </a:lnSpc>
            </a:pPr>
            <a:r>
              <a:rPr lang="en-US" dirty="0"/>
              <a:t>Policies and operating procedures for TIM programs not only vary from state to state, but vary regionally within each state and between rural, suburban, and urban </a:t>
            </a:r>
            <a:r>
              <a:rPr lang="en-US" dirty="0" smtClean="0"/>
              <a:t>areas </a:t>
            </a:r>
            <a:endParaRPr lang="en-US" dirty="0"/>
          </a:p>
        </p:txBody>
      </p:sp>
    </p:spTree>
    <p:extLst>
      <p:ext uri="{BB962C8B-B14F-4D97-AF65-F5344CB8AC3E}">
        <p14:creationId xmlns:p14="http://schemas.microsoft.com/office/powerpoint/2010/main" val="2529660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929" y="256269"/>
            <a:ext cx="7315200" cy="1188720"/>
          </a:xfrm>
        </p:spPr>
        <p:txBody>
          <a:bodyPr/>
          <a:lstStyle/>
          <a:p>
            <a:r>
              <a:rPr lang="en-US" dirty="0" smtClean="0"/>
              <a:t>Primer Objectives</a:t>
            </a:r>
            <a:endParaRPr lang="en-US" dirty="0"/>
          </a:p>
        </p:txBody>
      </p:sp>
      <p:sp>
        <p:nvSpPr>
          <p:cNvPr id="3" name="Content Placeholder 2"/>
          <p:cNvSpPr>
            <a:spLocks noGrp="1"/>
          </p:cNvSpPr>
          <p:nvPr>
            <p:ph idx="1"/>
          </p:nvPr>
        </p:nvSpPr>
        <p:spPr/>
        <p:txBody>
          <a:bodyPr vert="horz" lIns="0" tIns="0" rIns="0" bIns="0" rtlCol="0">
            <a:noAutofit/>
          </a:bodyPr>
          <a:lstStyle/>
          <a:p>
            <a:pPr>
              <a:lnSpc>
                <a:spcPct val="100000"/>
              </a:lnSpc>
              <a:spcBef>
                <a:spcPts val="0"/>
              </a:spcBef>
            </a:pPr>
            <a:r>
              <a:rPr lang="en-US" dirty="0"/>
              <a:t>Identify and summarize the current state of TIM practice and </a:t>
            </a:r>
            <a:r>
              <a:rPr lang="en-US" dirty="0" smtClean="0"/>
              <a:t>activities</a:t>
            </a:r>
            <a:endParaRPr lang="en-US" dirty="0"/>
          </a:p>
          <a:p>
            <a:pPr>
              <a:lnSpc>
                <a:spcPct val="100000"/>
              </a:lnSpc>
              <a:spcBef>
                <a:spcPts val="0"/>
              </a:spcBef>
            </a:pPr>
            <a:r>
              <a:rPr lang="en-US" dirty="0"/>
              <a:t>Identify and summarize gaps found in TIM </a:t>
            </a:r>
            <a:r>
              <a:rPr lang="en-US" dirty="0" smtClean="0"/>
              <a:t>activities/information</a:t>
            </a:r>
            <a:endParaRPr lang="en-US" dirty="0"/>
          </a:p>
          <a:p>
            <a:pPr>
              <a:lnSpc>
                <a:spcPct val="100000"/>
              </a:lnSpc>
              <a:spcBef>
                <a:spcPts val="0"/>
              </a:spcBef>
            </a:pPr>
            <a:r>
              <a:rPr lang="en-US" dirty="0"/>
              <a:t>Identify and outline a framework for achieving a complete TIM program utilizing national </a:t>
            </a:r>
            <a:r>
              <a:rPr lang="en-US" dirty="0" smtClean="0"/>
              <a:t>guidelines</a:t>
            </a:r>
            <a:endParaRPr lang="en-US" dirty="0"/>
          </a:p>
          <a:p>
            <a:pPr>
              <a:lnSpc>
                <a:spcPct val="100000"/>
              </a:lnSpc>
              <a:spcBef>
                <a:spcPts val="0"/>
              </a:spcBef>
            </a:pPr>
            <a:r>
              <a:rPr lang="en-US" dirty="0"/>
              <a:t>Outline the key elements that are contained in successful TIM </a:t>
            </a:r>
            <a:r>
              <a:rPr lang="en-US" dirty="0" smtClean="0"/>
              <a:t>programs</a:t>
            </a:r>
            <a:endParaRPr lang="en-US" dirty="0"/>
          </a:p>
        </p:txBody>
      </p:sp>
    </p:spTree>
    <p:extLst>
      <p:ext uri="{BB962C8B-B14F-4D97-AF65-F5344CB8AC3E}">
        <p14:creationId xmlns:p14="http://schemas.microsoft.com/office/powerpoint/2010/main" val="3396314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Primer Organization</a:t>
            </a:r>
            <a:endParaRPr lang="en-US" dirty="0"/>
          </a:p>
        </p:txBody>
      </p:sp>
      <p:sp>
        <p:nvSpPr>
          <p:cNvPr id="5" name="Content Placeholder 4"/>
          <p:cNvSpPr>
            <a:spLocks noGrp="1"/>
          </p:cNvSpPr>
          <p:nvPr>
            <p:ph idx="1"/>
          </p:nvPr>
        </p:nvSpPr>
        <p:spPr>
          <a:xfrm>
            <a:off x="1490473" y="1825625"/>
            <a:ext cx="3839620" cy="4389120"/>
          </a:xfrm>
        </p:spPr>
        <p:txBody>
          <a:bodyPr vert="horz" lIns="0" tIns="0" rIns="0" bIns="0" rtlCol="0">
            <a:noAutofit/>
          </a:bodyPr>
          <a:lstStyle/>
          <a:p>
            <a:r>
              <a:rPr lang="en-US" dirty="0"/>
              <a:t>Introduction</a:t>
            </a:r>
          </a:p>
          <a:p>
            <a:r>
              <a:rPr lang="en-US" dirty="0"/>
              <a:t>TIM Gap Analysis Summary</a:t>
            </a:r>
          </a:p>
          <a:p>
            <a:r>
              <a:rPr lang="en-US" dirty="0"/>
              <a:t>Components of Successful TIM </a:t>
            </a:r>
            <a:r>
              <a:rPr lang="en-US" dirty="0" smtClean="0"/>
              <a:t>Program</a:t>
            </a:r>
            <a:endParaRPr lang="en-US" dirty="0"/>
          </a:p>
        </p:txBody>
      </p:sp>
      <p:pic>
        <p:nvPicPr>
          <p:cNvPr id="6" name="Picture Placeholder 6" descr="Cover image from the Traffic Incident Management Gap Analysis Primer with US Department of Transportation Federal Highway Administration logo. FHWA-HOP-15-007 dated March 2015." title="Gap Analysis Primer Cover Image"/>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5197146" y="1553846"/>
            <a:ext cx="3607979" cy="4670565"/>
          </a:xfrm>
        </p:spPr>
      </p:pic>
    </p:spTree>
    <p:extLst>
      <p:ext uri="{BB962C8B-B14F-4D97-AF65-F5344CB8AC3E}">
        <p14:creationId xmlns:p14="http://schemas.microsoft.com/office/powerpoint/2010/main" val="3811041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Primer Organization</a:t>
            </a:r>
            <a:endParaRPr lang="en-US" dirty="0"/>
          </a:p>
        </p:txBody>
      </p:sp>
      <p:sp>
        <p:nvSpPr>
          <p:cNvPr id="5" name="Content Placeholder 4"/>
          <p:cNvSpPr>
            <a:spLocks noGrp="1"/>
          </p:cNvSpPr>
          <p:nvPr>
            <p:ph idx="1"/>
          </p:nvPr>
        </p:nvSpPr>
        <p:spPr>
          <a:xfrm>
            <a:off x="1490473" y="1825625"/>
            <a:ext cx="3839620" cy="4389120"/>
          </a:xfrm>
        </p:spPr>
        <p:txBody>
          <a:bodyPr vert="horz" lIns="0" tIns="0" rIns="0" bIns="0" rtlCol="0">
            <a:noAutofit/>
          </a:bodyPr>
          <a:lstStyle/>
          <a:p>
            <a:r>
              <a:rPr lang="en-US" dirty="0" smtClean="0"/>
              <a:t>Roles </a:t>
            </a:r>
            <a:r>
              <a:rPr lang="en-US" dirty="0"/>
              <a:t>and Responsibilities of TIM Stakeholders</a:t>
            </a:r>
          </a:p>
          <a:p>
            <a:r>
              <a:rPr lang="en-US" dirty="0"/>
              <a:t>TIM Program with Transportation Operations Program</a:t>
            </a:r>
          </a:p>
          <a:p>
            <a:r>
              <a:rPr lang="en-US" dirty="0"/>
              <a:t>Conclusions and Recommendations</a:t>
            </a:r>
          </a:p>
        </p:txBody>
      </p:sp>
      <p:pic>
        <p:nvPicPr>
          <p:cNvPr id="6" name="Picture Placeholder 6" descr="Cover image from the Traffic Incident Management Gap Analysis Primer with US Department of Transportation Federal Highway Administration logo. FHWA-HOP-15-007 dated March 2015." title="Gap Analysis Primer Cover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7146" y="1553846"/>
            <a:ext cx="3607979" cy="4670565"/>
          </a:xfrm>
          <a:prstGeom prst="rect">
            <a:avLst/>
          </a:prstGeom>
        </p:spPr>
      </p:pic>
    </p:spTree>
    <p:extLst>
      <p:ext uri="{BB962C8B-B14F-4D97-AF65-F5344CB8AC3E}">
        <p14:creationId xmlns:p14="http://schemas.microsoft.com/office/powerpoint/2010/main" val="74236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TIM Gap Analysis</a:t>
            </a:r>
            <a:endParaRPr lang="en-US" dirty="0"/>
          </a:p>
        </p:txBody>
      </p:sp>
      <p:sp>
        <p:nvSpPr>
          <p:cNvPr id="6" name="Text Placeholder 4"/>
          <p:cNvSpPr>
            <a:spLocks noGrp="1"/>
          </p:cNvSpPr>
          <p:nvPr>
            <p:ph type="body" idx="1"/>
          </p:nvPr>
        </p:nvSpPr>
        <p:spPr>
          <a:xfrm>
            <a:off x="623888" y="1804611"/>
            <a:ext cx="7886700" cy="1500187"/>
          </a:xfrm>
        </p:spPr>
        <p:txBody>
          <a:bodyPr/>
          <a:lstStyle/>
          <a:p>
            <a:r>
              <a:rPr lang="en-US" sz="1700" dirty="0"/>
              <a:t>Traffic Incident Management Gap Analysis Outreach Briefing - Executive Decision Makers</a:t>
            </a:r>
          </a:p>
        </p:txBody>
      </p:sp>
    </p:spTree>
    <p:extLst>
      <p:ext uri="{BB962C8B-B14F-4D97-AF65-F5344CB8AC3E}">
        <p14:creationId xmlns:p14="http://schemas.microsoft.com/office/powerpoint/2010/main" val="3926266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 Gap Analysis </a:t>
            </a:r>
            <a:endParaRPr lang="en-US" dirty="0"/>
          </a:p>
        </p:txBody>
      </p:sp>
      <p:sp>
        <p:nvSpPr>
          <p:cNvPr id="3" name="Content Placeholder 2"/>
          <p:cNvSpPr>
            <a:spLocks noGrp="1"/>
          </p:cNvSpPr>
          <p:nvPr>
            <p:ph idx="1"/>
          </p:nvPr>
        </p:nvSpPr>
        <p:spPr/>
        <p:txBody>
          <a:bodyPr vert="horz" lIns="0" tIns="0" rIns="0" bIns="0" rtlCol="0">
            <a:noAutofit/>
          </a:bodyPr>
          <a:lstStyle/>
          <a:p>
            <a:pPr>
              <a:lnSpc>
                <a:spcPct val="100000"/>
              </a:lnSpc>
            </a:pPr>
            <a:r>
              <a:rPr lang="en-US" dirty="0"/>
              <a:t>Inventory of institutional, technical, and financial capabilities of current TIM programs at different government levels</a:t>
            </a:r>
          </a:p>
          <a:p>
            <a:pPr>
              <a:lnSpc>
                <a:spcPct val="100000"/>
              </a:lnSpc>
            </a:pPr>
            <a:r>
              <a:rPr lang="en-US" dirty="0"/>
              <a:t>Two-tier Analysis</a:t>
            </a:r>
          </a:p>
          <a:p>
            <a:pPr lvl="1"/>
            <a:r>
              <a:rPr lang="en-US" dirty="0"/>
              <a:t>Federal and National</a:t>
            </a:r>
          </a:p>
          <a:p>
            <a:pPr lvl="1"/>
            <a:r>
              <a:rPr lang="en-US" dirty="0"/>
              <a:t>State and Local</a:t>
            </a:r>
          </a:p>
          <a:p>
            <a:pPr lvl="1"/>
            <a:endParaRPr lang="en-US" dirty="0"/>
          </a:p>
        </p:txBody>
      </p:sp>
    </p:spTree>
    <p:extLst>
      <p:ext uri="{BB962C8B-B14F-4D97-AF65-F5344CB8AC3E}">
        <p14:creationId xmlns:p14="http://schemas.microsoft.com/office/powerpoint/2010/main" val="686583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Current TIM Gaps</a:t>
            </a:r>
            <a:endParaRPr lang="en-US" dirty="0"/>
          </a:p>
        </p:txBody>
      </p:sp>
      <p:sp>
        <p:nvSpPr>
          <p:cNvPr id="8" name="Content Placeholder 6"/>
          <p:cNvSpPr>
            <a:spLocks noGrp="1"/>
          </p:cNvSpPr>
          <p:nvPr>
            <p:ph idx="1"/>
          </p:nvPr>
        </p:nvSpPr>
        <p:spPr>
          <a:prstGeom prst="rect">
            <a:avLst/>
          </a:prstGeom>
        </p:spPr>
        <p:txBody>
          <a:bodyPr vert="horz" lIns="0" tIns="0" rIns="0" bIns="0" rtlCol="0">
            <a:noAutofit/>
          </a:bodyPr>
          <a:lstStyle/>
          <a:p>
            <a:r>
              <a:rPr lang="en-US" dirty="0"/>
              <a:t>Represent focus areas for national level TIM agencies in order to most effectively support state/local programs in achieving their TIM </a:t>
            </a:r>
            <a:r>
              <a:rPr lang="en-US" dirty="0" smtClean="0"/>
              <a:t>goals</a:t>
            </a:r>
          </a:p>
          <a:p>
            <a:r>
              <a:rPr lang="en-US" u="sng" dirty="0"/>
              <a:t>Examples of </a:t>
            </a:r>
            <a:r>
              <a:rPr lang="en-US" u="sng" dirty="0" smtClean="0"/>
              <a:t>Program/Institutional Gaps</a:t>
            </a:r>
            <a:r>
              <a:rPr lang="en-US" dirty="0" smtClean="0"/>
              <a:t>:</a:t>
            </a:r>
          </a:p>
          <a:p>
            <a:pPr lvl="1">
              <a:spcBef>
                <a:spcPts val="300"/>
              </a:spcBef>
            </a:pPr>
            <a:r>
              <a:rPr lang="en-US" dirty="0"/>
              <a:t>Multiagency involvement from all TIM partners</a:t>
            </a:r>
          </a:p>
          <a:p>
            <a:pPr lvl="1">
              <a:spcBef>
                <a:spcPts val="300"/>
              </a:spcBef>
            </a:pPr>
            <a:r>
              <a:rPr lang="en-US" dirty="0"/>
              <a:t>Formal documentation of the TIM agreements (e.g., </a:t>
            </a:r>
            <a:r>
              <a:rPr lang="en-US" dirty="0" err="1"/>
              <a:t>MOUs</a:t>
            </a:r>
            <a:r>
              <a:rPr lang="en-US" dirty="0"/>
              <a:t>)</a:t>
            </a:r>
          </a:p>
          <a:p>
            <a:pPr lvl="1">
              <a:spcBef>
                <a:spcPts val="300"/>
              </a:spcBef>
            </a:pPr>
            <a:r>
              <a:rPr lang="en-US" dirty="0"/>
              <a:t>Multidisciplinary TIM </a:t>
            </a:r>
            <a:r>
              <a:rPr lang="en-US" dirty="0" smtClean="0"/>
              <a:t>training</a:t>
            </a:r>
            <a:endParaRPr lang="en-US" dirty="0"/>
          </a:p>
        </p:txBody>
      </p:sp>
    </p:spTree>
    <p:extLst>
      <p:ext uri="{BB962C8B-B14F-4D97-AF65-F5344CB8AC3E}">
        <p14:creationId xmlns:p14="http://schemas.microsoft.com/office/powerpoint/2010/main" val="4053075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Current TIM Gaps</a:t>
            </a:r>
            <a:endParaRPr lang="en-US" dirty="0"/>
          </a:p>
        </p:txBody>
      </p:sp>
      <p:sp>
        <p:nvSpPr>
          <p:cNvPr id="8" name="Content Placeholder 6"/>
          <p:cNvSpPr>
            <a:spLocks noGrp="1"/>
          </p:cNvSpPr>
          <p:nvPr>
            <p:ph idx="1"/>
          </p:nvPr>
        </p:nvSpPr>
        <p:spPr>
          <a:prstGeom prst="rect">
            <a:avLst/>
          </a:prstGeom>
        </p:spPr>
        <p:txBody>
          <a:bodyPr vert="horz" lIns="0" tIns="0" rIns="0" bIns="0" rtlCol="0">
            <a:noAutofit/>
          </a:bodyPr>
          <a:lstStyle/>
          <a:p>
            <a:r>
              <a:rPr lang="en-US" u="sng" dirty="0" smtClean="0"/>
              <a:t>Examples </a:t>
            </a:r>
            <a:r>
              <a:rPr lang="en-US" u="sng" dirty="0"/>
              <a:t>of </a:t>
            </a:r>
            <a:r>
              <a:rPr lang="en-US" u="sng" dirty="0" smtClean="0"/>
              <a:t>Operational Gaps</a:t>
            </a:r>
            <a:r>
              <a:rPr lang="en-US" dirty="0" smtClean="0"/>
              <a:t>:</a:t>
            </a:r>
          </a:p>
          <a:p>
            <a:pPr lvl="1">
              <a:spcBef>
                <a:spcPts val="300"/>
              </a:spcBef>
            </a:pPr>
            <a:r>
              <a:rPr lang="en-US" dirty="0"/>
              <a:t>Responder safety procedures and practices</a:t>
            </a:r>
          </a:p>
          <a:p>
            <a:pPr lvl="1">
              <a:spcBef>
                <a:spcPts val="300"/>
              </a:spcBef>
            </a:pPr>
            <a:r>
              <a:rPr lang="en-US" dirty="0"/>
              <a:t>Equipment staging and scene management</a:t>
            </a:r>
          </a:p>
          <a:p>
            <a:pPr lvl="1">
              <a:spcBef>
                <a:spcPts val="300"/>
              </a:spcBef>
            </a:pPr>
            <a:r>
              <a:rPr lang="en-US" dirty="0"/>
              <a:t>Accident reconstruction and investigations</a:t>
            </a:r>
          </a:p>
          <a:p>
            <a:r>
              <a:rPr lang="en-US" u="sng" dirty="0" smtClean="0"/>
              <a:t>Examples </a:t>
            </a:r>
            <a:r>
              <a:rPr lang="en-US" u="sng" dirty="0"/>
              <a:t>of </a:t>
            </a:r>
            <a:r>
              <a:rPr lang="en-US" u="sng" dirty="0" smtClean="0"/>
              <a:t>Communication/Technology Gaps</a:t>
            </a:r>
            <a:r>
              <a:rPr lang="en-US" dirty="0"/>
              <a:t>:</a:t>
            </a:r>
          </a:p>
          <a:p>
            <a:pPr lvl="1">
              <a:spcBef>
                <a:spcPts val="300"/>
              </a:spcBef>
            </a:pPr>
            <a:r>
              <a:rPr lang="en-US" dirty="0"/>
              <a:t>Emergency communications systems during incident response</a:t>
            </a:r>
          </a:p>
          <a:p>
            <a:pPr lvl="1">
              <a:spcBef>
                <a:spcPts val="300"/>
              </a:spcBef>
            </a:pPr>
            <a:r>
              <a:rPr lang="en-US" dirty="0"/>
              <a:t>Prompt incident detection and </a:t>
            </a:r>
            <a:r>
              <a:rPr lang="en-US" dirty="0" smtClean="0"/>
              <a:t>notification</a:t>
            </a:r>
            <a:endParaRPr lang="en-US" dirty="0"/>
          </a:p>
        </p:txBody>
      </p:sp>
    </p:spTree>
    <p:extLst>
      <p:ext uri="{BB962C8B-B14F-4D97-AF65-F5344CB8AC3E}">
        <p14:creationId xmlns:p14="http://schemas.microsoft.com/office/powerpoint/2010/main" val="2209141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lIns="0" tIns="0" rIns="0" bIns="0" rtlCol="0" anchor="b" anchorCtr="0">
            <a:noAutofit/>
          </a:bodyPr>
          <a:lstStyle/>
          <a:p>
            <a:r>
              <a:rPr lang="en-US" dirty="0" smtClean="0"/>
              <a:t>TIM </a:t>
            </a:r>
            <a:r>
              <a:rPr lang="en-US" dirty="0"/>
              <a:t>Gap Analysis Results</a:t>
            </a:r>
          </a:p>
        </p:txBody>
      </p:sp>
      <p:sp>
        <p:nvSpPr>
          <p:cNvPr id="8" name="Text Placeholder 7"/>
          <p:cNvSpPr>
            <a:spLocks noGrp="1"/>
          </p:cNvSpPr>
          <p:nvPr>
            <p:ph idx="1"/>
          </p:nvPr>
        </p:nvSpPr>
        <p:spPr/>
        <p:txBody>
          <a:bodyPr vert="horz" lIns="0" tIns="0" rIns="0" bIns="0" rtlCol="0">
            <a:noAutofit/>
          </a:bodyPr>
          <a:lstStyle/>
          <a:p>
            <a:pPr>
              <a:lnSpc>
                <a:spcPct val="100000"/>
              </a:lnSpc>
            </a:pPr>
            <a:r>
              <a:rPr lang="en-US" dirty="0"/>
              <a:t>A key role of the national multidisciplinary TIM efforts and agencies is to develop and promote TIM policies and procedures at a national policy level that enhance and advance TIM training and practices at the state/local operations </a:t>
            </a:r>
            <a:r>
              <a:rPr lang="en-US" dirty="0" smtClean="0"/>
              <a:t>level</a:t>
            </a:r>
            <a:endParaRPr lang="en-US" dirty="0"/>
          </a:p>
        </p:txBody>
      </p:sp>
    </p:spTree>
    <p:extLst>
      <p:ext uri="{BB962C8B-B14F-4D97-AF65-F5344CB8AC3E}">
        <p14:creationId xmlns:p14="http://schemas.microsoft.com/office/powerpoint/2010/main" val="6521129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lIns="0" tIns="0" rIns="0" bIns="0" rtlCol="0" anchor="b" anchorCtr="0">
            <a:noAutofit/>
          </a:bodyPr>
          <a:lstStyle/>
          <a:p>
            <a:r>
              <a:rPr lang="en-US" dirty="0" smtClean="0"/>
              <a:t>TIM </a:t>
            </a:r>
            <a:r>
              <a:rPr lang="en-US" dirty="0"/>
              <a:t>Gap Analysis Results</a:t>
            </a:r>
          </a:p>
        </p:txBody>
      </p:sp>
      <p:sp>
        <p:nvSpPr>
          <p:cNvPr id="8" name="Text Placeholder 7"/>
          <p:cNvSpPr>
            <a:spLocks noGrp="1"/>
          </p:cNvSpPr>
          <p:nvPr>
            <p:ph idx="1"/>
          </p:nvPr>
        </p:nvSpPr>
        <p:spPr/>
        <p:txBody>
          <a:bodyPr vert="horz" lIns="0" tIns="0" rIns="0" bIns="0" rtlCol="0">
            <a:noAutofit/>
          </a:bodyPr>
          <a:lstStyle/>
          <a:p>
            <a:r>
              <a:rPr lang="en-US" dirty="0" smtClean="0"/>
              <a:t>The </a:t>
            </a:r>
            <a:r>
              <a:rPr lang="en-US" dirty="0"/>
              <a:t>ability to efficiently achieve the 18 strategies </a:t>
            </a:r>
            <a:r>
              <a:rPr lang="en-US" dirty="0" smtClean="0"/>
              <a:t>of the National Unified Goal (NUG), represents </a:t>
            </a:r>
            <a:r>
              <a:rPr lang="en-US" dirty="0"/>
              <a:t>the key framework for a successful complete TIM program</a:t>
            </a:r>
          </a:p>
          <a:p>
            <a:pPr lvl="1"/>
            <a:r>
              <a:rPr lang="en-US" dirty="0"/>
              <a:t>Cross-Cutting Strategies</a:t>
            </a:r>
          </a:p>
          <a:p>
            <a:pPr lvl="1"/>
            <a:r>
              <a:rPr lang="en-US" dirty="0"/>
              <a:t>Responder Safety</a:t>
            </a:r>
          </a:p>
          <a:p>
            <a:pPr lvl="1"/>
            <a:r>
              <a:rPr lang="en-US" dirty="0"/>
              <a:t>Safe, Quick Clearance</a:t>
            </a:r>
          </a:p>
          <a:p>
            <a:pPr lvl="1"/>
            <a:r>
              <a:rPr lang="fr-FR" dirty="0"/>
              <a:t>Prompt, </a:t>
            </a:r>
            <a:r>
              <a:rPr lang="fr-FR" dirty="0" err="1" smtClean="0"/>
              <a:t>reliable</a:t>
            </a:r>
            <a:r>
              <a:rPr lang="fr-FR" dirty="0" smtClean="0"/>
              <a:t> </a:t>
            </a:r>
            <a:r>
              <a:rPr lang="fr-FR" dirty="0"/>
              <a:t>Incident </a:t>
            </a:r>
            <a:r>
              <a:rPr lang="fr-FR" dirty="0" smtClean="0"/>
              <a:t>Communications</a:t>
            </a:r>
            <a:endParaRPr lang="en-US" dirty="0"/>
          </a:p>
        </p:txBody>
      </p:sp>
    </p:spTree>
    <p:extLst>
      <p:ext uri="{BB962C8B-B14F-4D97-AF65-F5344CB8AC3E}">
        <p14:creationId xmlns:p14="http://schemas.microsoft.com/office/powerpoint/2010/main" val="2431479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lnSpc>
                <a:spcPct val="100000"/>
              </a:lnSpc>
            </a:pPr>
            <a:r>
              <a:rPr lang="en-US" dirty="0" smtClean="0"/>
              <a:t>Briefing Objective and Overview</a:t>
            </a:r>
          </a:p>
          <a:p>
            <a:pPr>
              <a:lnSpc>
                <a:spcPct val="100000"/>
              </a:lnSpc>
            </a:pPr>
            <a:r>
              <a:rPr lang="en-US" dirty="0" smtClean="0"/>
              <a:t>Primer Objectives and Outline</a:t>
            </a:r>
          </a:p>
          <a:p>
            <a:pPr>
              <a:lnSpc>
                <a:spcPct val="100000"/>
              </a:lnSpc>
            </a:pPr>
            <a:r>
              <a:rPr lang="en-US" dirty="0"/>
              <a:t>TIM Gap Analysis</a:t>
            </a:r>
          </a:p>
          <a:p>
            <a:pPr>
              <a:lnSpc>
                <a:spcPct val="100000"/>
              </a:lnSpc>
            </a:pPr>
            <a:r>
              <a:rPr lang="en-US" dirty="0" smtClean="0"/>
              <a:t>Successful TIM Program</a:t>
            </a:r>
          </a:p>
          <a:p>
            <a:pPr>
              <a:lnSpc>
                <a:spcPct val="100000"/>
              </a:lnSpc>
            </a:pPr>
            <a:r>
              <a:rPr lang="en-US" dirty="0" smtClean="0"/>
              <a:t>Implementation Strategies</a:t>
            </a:r>
            <a:br>
              <a:rPr lang="en-US" dirty="0" smtClean="0"/>
            </a:br>
            <a:r>
              <a:rPr lang="en-US" dirty="0" smtClean="0"/>
              <a:t>and Action Plan</a:t>
            </a:r>
            <a:endParaRPr lang="en-US" dirty="0"/>
          </a:p>
        </p:txBody>
      </p:sp>
    </p:spTree>
    <p:extLst>
      <p:ext uri="{BB962C8B-B14F-4D97-AF65-F5344CB8AC3E}">
        <p14:creationId xmlns:p14="http://schemas.microsoft.com/office/powerpoint/2010/main" val="1377279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vert="horz" lIns="0" tIns="0" rIns="0" bIns="0" rtlCol="0" anchor="b" anchorCtr="0">
            <a:noAutofit/>
          </a:bodyPr>
          <a:lstStyle/>
          <a:p>
            <a:r>
              <a:rPr lang="en-US" dirty="0"/>
              <a:t>The Nation Unified Goal (NUG) Gap Analysis Framework</a:t>
            </a:r>
          </a:p>
        </p:txBody>
      </p:sp>
      <p:sp>
        <p:nvSpPr>
          <p:cNvPr id="7" name="Content Placeholder 6"/>
          <p:cNvSpPr>
            <a:spLocks noGrp="1"/>
          </p:cNvSpPr>
          <p:nvPr>
            <p:ph idx="1"/>
          </p:nvPr>
        </p:nvSpPr>
        <p:spPr/>
        <p:txBody>
          <a:bodyPr vert="horz" lIns="0" tIns="0" rIns="0" bIns="0" rtlCol="0">
            <a:noAutofit/>
          </a:bodyPr>
          <a:lstStyle/>
          <a:p>
            <a:r>
              <a:rPr lang="en-US" sz="3200" dirty="0"/>
              <a:t>Document the identified challenges and barriers </a:t>
            </a:r>
            <a:r>
              <a:rPr lang="en-US" sz="3200" dirty="0" smtClean="0"/>
              <a:t>(i.e. gaps) in </a:t>
            </a:r>
            <a:r>
              <a:rPr lang="en-US" sz="3200" dirty="0"/>
              <a:t>the current TIM </a:t>
            </a:r>
            <a:r>
              <a:rPr lang="en-US" sz="3200" dirty="0" smtClean="0"/>
              <a:t>practice</a:t>
            </a:r>
            <a:endParaRPr lang="en-US" sz="3200" dirty="0"/>
          </a:p>
          <a:p>
            <a:r>
              <a:rPr lang="en-US" sz="3200" dirty="0"/>
              <a:t>Develop a means to bridge these challenges and </a:t>
            </a:r>
            <a:r>
              <a:rPr lang="en-US" sz="3200" dirty="0" smtClean="0"/>
              <a:t>barriers</a:t>
            </a:r>
            <a:endParaRPr lang="en-US" sz="3200" dirty="0"/>
          </a:p>
          <a:p>
            <a:r>
              <a:rPr lang="en-US" sz="3200" dirty="0"/>
              <a:t>Propose the components of a complete TIM </a:t>
            </a:r>
            <a:r>
              <a:rPr lang="en-US" sz="3200" dirty="0" smtClean="0"/>
              <a:t>program</a:t>
            </a:r>
            <a:endParaRPr lang="en-US" sz="3200" dirty="0"/>
          </a:p>
        </p:txBody>
      </p:sp>
    </p:spTree>
    <p:extLst>
      <p:ext uri="{BB962C8B-B14F-4D97-AF65-F5344CB8AC3E}">
        <p14:creationId xmlns:p14="http://schemas.microsoft.com/office/powerpoint/2010/main" val="25810485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descr="Examples of NUG Gap Analysis Framework are listed by Strategy showing Key Elements, Challenges &amp; Barriers, and Strategies to Overcome Challenges &amp; Barriers." title="NUG Gap Analysis Framework Examples"/>
          <p:cNvGraphicFramePr>
            <a:graphicFrameLocks noGrp="1"/>
          </p:cNvGraphicFramePr>
          <p:nvPr>
            <p:extLst>
              <p:ext uri="{D42A27DB-BD31-4B8C-83A1-F6EECF244321}">
                <p14:modId xmlns:p14="http://schemas.microsoft.com/office/powerpoint/2010/main" val="3373081013"/>
              </p:ext>
            </p:extLst>
          </p:nvPr>
        </p:nvGraphicFramePr>
        <p:xfrm>
          <a:off x="1371600" y="1556908"/>
          <a:ext cx="7626096" cy="4678680"/>
        </p:xfrm>
        <a:graphic>
          <a:graphicData uri="http://schemas.openxmlformats.org/drawingml/2006/table">
            <a:tbl>
              <a:tblPr firstRow="1" bandRow="1">
                <a:tableStyleId>{00A15C55-8517-42AA-B614-E9B94910E393}</a:tableStyleId>
              </a:tblPr>
              <a:tblGrid>
                <a:gridCol w="1591056"/>
                <a:gridCol w="2011680"/>
                <a:gridCol w="1828800"/>
                <a:gridCol w="2194560"/>
              </a:tblGrid>
              <a:tr h="416990">
                <a:tc>
                  <a:txBody>
                    <a:bodyPr/>
                    <a:lstStyle/>
                    <a:p>
                      <a:pPr marL="0" marR="0" algn="ctr">
                        <a:lnSpc>
                          <a:spcPct val="100000"/>
                        </a:lnSpc>
                        <a:spcBef>
                          <a:spcPts val="0"/>
                        </a:spcBef>
                        <a:spcAft>
                          <a:spcPts val="0"/>
                        </a:spcAft>
                      </a:pPr>
                      <a:r>
                        <a:rPr lang="en-US" sz="1400" b="1" dirty="0" smtClean="0">
                          <a:effectLst/>
                          <a:latin typeface="Calibri" panose="020F0502020204030204" pitchFamily="34" charset="0"/>
                          <a:ea typeface="Times New Roman" panose="02020603050405020304" pitchFamily="18" charset="0"/>
                          <a:cs typeface="Times New Roman" panose="02020603050405020304" pitchFamily="18" charset="0"/>
                        </a:rPr>
                        <a:t>National Unified Goal (NUG) Strategy</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0000"/>
                        </a:lnSpc>
                        <a:spcBef>
                          <a:spcPts val="0"/>
                        </a:spcBef>
                        <a:spcAft>
                          <a:spcPts val="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Key Elements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0000"/>
                        </a:lnSpc>
                        <a:spcBef>
                          <a:spcPts val="0"/>
                        </a:spcBef>
                        <a:spcAft>
                          <a:spcPts val="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Challenges &amp; Barriers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indent="52705" algn="ctr">
                        <a:lnSpc>
                          <a:spcPct val="100000"/>
                        </a:lnSpc>
                        <a:spcBef>
                          <a:spcPts val="0"/>
                        </a:spcBef>
                        <a:spcAft>
                          <a:spcPts val="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Strategies to </a:t>
                      </a:r>
                      <a:r>
                        <a:rPr lang="en-US" sz="1400" b="1" dirty="0" smtClean="0">
                          <a:effectLst/>
                          <a:latin typeface="Calibri" panose="020F0502020204030204" pitchFamily="34" charset="0"/>
                          <a:ea typeface="Times New Roman" panose="02020603050405020304" pitchFamily="18" charset="0"/>
                          <a:cs typeface="Times New Roman" panose="02020603050405020304" pitchFamily="18" charset="0"/>
                        </a:rPr>
                        <a:t>Overcome</a:t>
                      </a:r>
                    </a:p>
                    <a:p>
                      <a:pPr marL="0" marR="0" indent="52705" algn="ctr">
                        <a:lnSpc>
                          <a:spcPct val="100000"/>
                        </a:lnSpc>
                        <a:spcBef>
                          <a:spcPts val="0"/>
                        </a:spcBef>
                        <a:spcAft>
                          <a:spcPts val="0"/>
                        </a:spcAft>
                      </a:pPr>
                      <a:r>
                        <a:rPr lang="en-US" sz="1400" b="1" dirty="0" smtClean="0">
                          <a:effectLst/>
                          <a:latin typeface="Calibri" panose="020F0502020204030204" pitchFamily="34" charset="0"/>
                          <a:ea typeface="Times New Roman" panose="02020603050405020304" pitchFamily="18" charset="0"/>
                          <a:cs typeface="Times New Roman" panose="02020603050405020304" pitchFamily="18" charset="0"/>
                        </a:rPr>
                        <a:t>Challenges </a:t>
                      </a: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&amp; Barriers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r>
              <a:tr h="848873">
                <a:tc>
                  <a:txBody>
                    <a:bodyPr/>
                    <a:lstStyle/>
                    <a:p>
                      <a:r>
                        <a:rPr lang="en-US" sz="1050" b="1" dirty="0" smtClean="0"/>
                        <a:t>TIM Partnerships and Programs</a:t>
                      </a:r>
                      <a:endParaRPr lang="en-US" sz="1050" b="1" dirty="0"/>
                    </a:p>
                  </a:txBody>
                  <a:tcPr marL="68580" marR="68580" marT="34290" marB="34290"/>
                </a:tc>
                <a:tc>
                  <a:txBody>
                    <a:bodyPr/>
                    <a:lstStyle/>
                    <a:p>
                      <a:r>
                        <a:rPr lang="en-US" sz="1050" dirty="0" smtClean="0"/>
                        <a:t>Synchronized TIM programs at the state, multistate, regional, and local levels</a:t>
                      </a:r>
                      <a:endParaRPr lang="en-US" sz="1050" dirty="0"/>
                    </a:p>
                  </a:txBody>
                  <a:tcPr marL="68580" marR="68580" marT="34290" marB="34290"/>
                </a:tc>
                <a:tc>
                  <a:txBody>
                    <a:bodyPr/>
                    <a:lstStyle/>
                    <a:p>
                      <a:pPr lvl="0"/>
                      <a:r>
                        <a:rPr lang="en-US" sz="1050" kern="1200" dirty="0" smtClean="0">
                          <a:solidFill>
                            <a:schemeClr val="dk1"/>
                          </a:solidFill>
                          <a:effectLst/>
                          <a:latin typeface="+mn-lt"/>
                          <a:ea typeface="+mn-ea"/>
                          <a:cs typeface="+mn-cs"/>
                        </a:rPr>
                        <a:t>Departments of Transportation (DOTs) often are not included in emergency planning and preparedness organizations’ activities</a:t>
                      </a:r>
                      <a:endParaRPr lang="en-US" sz="1050" dirty="0">
                        <a:effectLst/>
                      </a:endParaRPr>
                    </a:p>
                  </a:txBody>
                  <a:tcPr marL="68580" marR="68580" marT="34290" marB="34290"/>
                </a:tc>
                <a:tc>
                  <a:txBody>
                    <a:bodyPr/>
                    <a:lstStyle/>
                    <a:p>
                      <a:r>
                        <a:rPr lang="en-US" sz="1050" dirty="0" smtClean="0"/>
                        <a:t>Agency executive/senior leader engagement and buy-in</a:t>
                      </a:r>
                      <a:endParaRPr lang="en-US" sz="1050" dirty="0"/>
                    </a:p>
                  </a:txBody>
                  <a:tcPr marL="68580" marR="68580" marT="34290" marB="34290"/>
                </a:tc>
              </a:tr>
              <a:tr h="692502">
                <a:tc>
                  <a:txBody>
                    <a:bodyPr/>
                    <a:lstStyle/>
                    <a:p>
                      <a:r>
                        <a:rPr lang="en-US" sz="1050" b="1" dirty="0" smtClean="0"/>
                        <a:t>Multidisciplinary NIMS and TIM Training</a:t>
                      </a:r>
                      <a:endParaRPr lang="en-US" sz="1050" b="1" dirty="0"/>
                    </a:p>
                  </a:txBody>
                  <a:tcPr marL="68580" marR="68580" marT="34290" marB="34290"/>
                </a:tc>
                <a:tc>
                  <a:txBody>
                    <a:bodyPr/>
                    <a:lstStyle/>
                    <a:p>
                      <a:r>
                        <a:rPr lang="en-US" sz="1050" dirty="0" smtClean="0"/>
                        <a:t>Cross training of the incident scene roles and responsibilities</a:t>
                      </a:r>
                      <a:endParaRPr lang="en-US" sz="1050" dirty="0"/>
                    </a:p>
                  </a:txBody>
                  <a:tcPr marL="68580" marR="68580" marT="34290" marB="34290"/>
                </a:tc>
                <a:tc>
                  <a:txBody>
                    <a:bodyPr/>
                    <a:lstStyle/>
                    <a:p>
                      <a:r>
                        <a:rPr lang="en-US" sz="1050" dirty="0" smtClean="0"/>
                        <a:t>Volunteer agencies do not have the same time available for training that full-time agencies have</a:t>
                      </a:r>
                      <a:endParaRPr lang="en-US" sz="1050" dirty="0"/>
                    </a:p>
                  </a:txBody>
                  <a:tcPr marL="68580" marR="68580" marT="34290" marB="34290"/>
                </a:tc>
                <a:tc>
                  <a:txBody>
                    <a:bodyPr/>
                    <a:lstStyle/>
                    <a:p>
                      <a:r>
                        <a:rPr lang="en-US" sz="1050" dirty="0" smtClean="0"/>
                        <a:t>Availability of multidisciplinary TIM training courses and delivery processes appropriate for full-time and volunteer agencies</a:t>
                      </a:r>
                      <a:endParaRPr lang="en-US" sz="1050" dirty="0"/>
                    </a:p>
                  </a:txBody>
                  <a:tcPr marL="68580" marR="68580" marT="34290" marB="34290"/>
                </a:tc>
              </a:tr>
              <a:tr h="692502">
                <a:tc>
                  <a:txBody>
                    <a:bodyPr/>
                    <a:lstStyle/>
                    <a:p>
                      <a:r>
                        <a:rPr lang="en-US" sz="1050" b="1" dirty="0" smtClean="0"/>
                        <a:t>Goals for Performance and Progress</a:t>
                      </a:r>
                      <a:endParaRPr lang="en-US" sz="1050" b="1" dirty="0"/>
                    </a:p>
                  </a:txBody>
                  <a:tcPr marL="68580" marR="68580" marT="34290" marB="34290"/>
                </a:tc>
                <a:tc>
                  <a:txBody>
                    <a:bodyPr/>
                    <a:lstStyle/>
                    <a:p>
                      <a:r>
                        <a:rPr lang="en-US" sz="1050" dirty="0" smtClean="0"/>
                        <a:t>Having a systematic approach for measuring TIM program performance across national and state/local levels.</a:t>
                      </a:r>
                      <a:endParaRPr lang="en-US" sz="1050" dirty="0"/>
                    </a:p>
                  </a:txBody>
                  <a:tcPr marL="68580" marR="68580" marT="34290" marB="34290"/>
                </a:tc>
                <a:tc>
                  <a:txBody>
                    <a:bodyPr/>
                    <a:lstStyle/>
                    <a:p>
                      <a:r>
                        <a:rPr lang="en-US" sz="1050" dirty="0" smtClean="0"/>
                        <a:t>Performance metrics vary across agencies, making it difficult to compare results</a:t>
                      </a:r>
                      <a:endParaRPr lang="en-US" sz="1050" dirty="0"/>
                    </a:p>
                  </a:txBody>
                  <a:tcPr marL="68580" marR="68580" marT="34290" marB="34290"/>
                </a:tc>
                <a:tc>
                  <a:txBody>
                    <a:bodyPr/>
                    <a:lstStyle/>
                    <a:p>
                      <a:r>
                        <a:rPr lang="en-US" sz="1050" dirty="0" smtClean="0"/>
                        <a:t>Development of performance measures (PM) and data collection methods including those for each stage of an incident</a:t>
                      </a:r>
                      <a:endParaRPr lang="en-US" sz="1050" dirty="0"/>
                    </a:p>
                  </a:txBody>
                  <a:tcPr marL="68580" marR="68580" marT="34290" marB="34290"/>
                </a:tc>
              </a:tr>
              <a:tr h="536130">
                <a:tc>
                  <a:txBody>
                    <a:bodyPr/>
                    <a:lstStyle/>
                    <a:p>
                      <a:r>
                        <a:rPr lang="en-US" sz="1050" b="1" dirty="0" smtClean="0"/>
                        <a:t>TIM Technology</a:t>
                      </a:r>
                      <a:endParaRPr lang="en-US" sz="1050" b="1" dirty="0"/>
                    </a:p>
                  </a:txBody>
                  <a:tcPr marL="68580" marR="68580" marT="34290" marB="34290"/>
                </a:tc>
                <a:tc>
                  <a:txBody>
                    <a:bodyPr/>
                    <a:lstStyle/>
                    <a:p>
                      <a:r>
                        <a:rPr lang="en-US" sz="1050" dirty="0" smtClean="0"/>
                        <a:t>Sustainable and interoperable ITS technologies for TIM</a:t>
                      </a:r>
                      <a:endParaRPr lang="en-US" sz="1050" dirty="0"/>
                    </a:p>
                  </a:txBody>
                  <a:tcPr marL="68580" marR="68580" marT="34290" marB="34290"/>
                </a:tc>
                <a:tc>
                  <a:txBody>
                    <a:bodyPr/>
                    <a:lstStyle/>
                    <a:p>
                      <a:r>
                        <a:rPr lang="en-US" sz="1050" dirty="0" smtClean="0"/>
                        <a:t>Consistent use of existing technologies by all disciplines</a:t>
                      </a:r>
                      <a:endParaRPr lang="en-US" sz="1050" dirty="0"/>
                    </a:p>
                  </a:txBody>
                  <a:tcPr marL="68580" marR="68580" marT="34290" marB="34290"/>
                </a:tc>
                <a:tc>
                  <a:txBody>
                    <a:bodyPr/>
                    <a:lstStyle/>
                    <a:p>
                      <a:r>
                        <a:rPr lang="en-US" sz="1050" dirty="0" smtClean="0"/>
                        <a:t>Establishment and implementation of standard and efficient use of technology</a:t>
                      </a:r>
                      <a:endParaRPr lang="en-US" sz="1050" dirty="0"/>
                    </a:p>
                  </a:txBody>
                  <a:tcPr marL="68580" marR="68580" marT="34290" marB="34290"/>
                </a:tc>
              </a:tr>
              <a:tr h="692502">
                <a:tc>
                  <a:txBody>
                    <a:bodyPr/>
                    <a:lstStyle/>
                    <a:p>
                      <a:r>
                        <a:rPr lang="en-US" sz="1050" b="1" dirty="0" smtClean="0"/>
                        <a:t>Effective TIM Policies</a:t>
                      </a:r>
                      <a:endParaRPr lang="en-US" sz="1050" b="1" dirty="0"/>
                    </a:p>
                  </a:txBody>
                  <a:tcPr marL="68580" marR="68580" marT="34290" marB="34290"/>
                </a:tc>
                <a:tc>
                  <a:txBody>
                    <a:bodyPr/>
                    <a:lstStyle/>
                    <a:p>
                      <a:r>
                        <a:rPr lang="en-US" sz="1050" dirty="0" smtClean="0"/>
                        <a:t>Formal strategic plans and written interagency operational policies.</a:t>
                      </a:r>
                      <a:endParaRPr lang="en-US" sz="1050" dirty="0"/>
                    </a:p>
                  </a:txBody>
                  <a:tcPr marL="68580" marR="68580" marT="34290" marB="34290"/>
                </a:tc>
                <a:tc>
                  <a:txBody>
                    <a:bodyPr/>
                    <a:lstStyle/>
                    <a:p>
                      <a:r>
                        <a:rPr lang="en-US" sz="1050" dirty="0" smtClean="0"/>
                        <a:t>Lack of interagency coordination at all levels including the senior executive level.</a:t>
                      </a:r>
                      <a:endParaRPr lang="en-US" sz="1050" dirty="0"/>
                    </a:p>
                  </a:txBody>
                  <a:tcPr marL="68580" marR="68580" marT="34290" marB="34290"/>
                </a:tc>
                <a:tc>
                  <a:txBody>
                    <a:bodyPr/>
                    <a:lstStyle/>
                    <a:p>
                      <a:r>
                        <a:rPr lang="en-US" sz="1050" dirty="0" smtClean="0"/>
                        <a:t>TIM Task Force representatives with information to educate their agencies, senior leaders.</a:t>
                      </a:r>
                      <a:endParaRPr lang="en-US" sz="1050" dirty="0"/>
                    </a:p>
                  </a:txBody>
                  <a:tcPr marL="68580" marR="68580" marT="34290" marB="34290"/>
                </a:tc>
              </a:tr>
              <a:tr h="692502">
                <a:tc>
                  <a:txBody>
                    <a:bodyPr/>
                    <a:lstStyle/>
                    <a:p>
                      <a:r>
                        <a:rPr lang="en-US" sz="1050" b="1" dirty="0" smtClean="0"/>
                        <a:t>Awareness and Education Partnerships</a:t>
                      </a:r>
                      <a:endParaRPr lang="en-US" sz="1050" b="1" dirty="0"/>
                    </a:p>
                  </a:txBody>
                  <a:tcPr marL="68580" marR="68580" marT="34290" marB="34290"/>
                </a:tc>
                <a:tc>
                  <a:txBody>
                    <a:bodyPr/>
                    <a:lstStyle/>
                    <a:p>
                      <a:r>
                        <a:rPr lang="en-US" sz="1050" dirty="0" smtClean="0"/>
                        <a:t>Develop partnerships to educate responders and motorists on responsibilities of the safe, quick clearance of incidents.</a:t>
                      </a:r>
                      <a:endParaRPr lang="en-US" sz="1050" dirty="0"/>
                    </a:p>
                  </a:txBody>
                  <a:tcPr marL="68580" marR="68580" marT="34290" marB="34290"/>
                </a:tc>
                <a:tc>
                  <a:txBody>
                    <a:bodyPr/>
                    <a:lstStyle/>
                    <a:p>
                      <a:r>
                        <a:rPr lang="en-US" sz="1050" dirty="0" smtClean="0"/>
                        <a:t>Lack of awareness and education regarding the public’s role.</a:t>
                      </a:r>
                      <a:endParaRPr lang="en-US" sz="1050" dirty="0"/>
                    </a:p>
                  </a:txBody>
                  <a:tcPr marL="68580" marR="68580" marT="34290" marB="34290"/>
                </a:tc>
                <a:tc>
                  <a:txBody>
                    <a:bodyPr/>
                    <a:lstStyle/>
                    <a:p>
                      <a:r>
                        <a:rPr lang="en-US" sz="1050" dirty="0" smtClean="0"/>
                        <a:t>Identification of the best ways of getting information out to the public.</a:t>
                      </a:r>
                      <a:endParaRPr lang="en-US" sz="1050" dirty="0"/>
                    </a:p>
                  </a:txBody>
                  <a:tcPr marL="68580" marR="68580" marT="34290" marB="34290"/>
                </a:tc>
              </a:tr>
            </a:tbl>
          </a:graphicData>
        </a:graphic>
      </p:graphicFrame>
      <p:sp>
        <p:nvSpPr>
          <p:cNvPr id="2" name="Title 1"/>
          <p:cNvSpPr>
            <a:spLocks noGrp="1"/>
          </p:cNvSpPr>
          <p:nvPr>
            <p:ph type="title"/>
          </p:nvPr>
        </p:nvSpPr>
        <p:spPr/>
        <p:txBody>
          <a:bodyPr/>
          <a:lstStyle/>
          <a:p>
            <a:r>
              <a:rPr lang="en-US" dirty="0"/>
              <a:t>The NUG Gap Analysis </a:t>
            </a:r>
            <a:r>
              <a:rPr lang="en-US" dirty="0" smtClean="0"/>
              <a:t>Framework (Examples)</a:t>
            </a:r>
            <a:endParaRPr lang="en-US" dirty="0"/>
          </a:p>
        </p:txBody>
      </p:sp>
    </p:spTree>
    <p:extLst>
      <p:ext uri="{BB962C8B-B14F-4D97-AF65-F5344CB8AC3E}">
        <p14:creationId xmlns:p14="http://schemas.microsoft.com/office/powerpoint/2010/main" val="30605348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NUG Gap Analysis </a:t>
            </a:r>
            <a:r>
              <a:rPr lang="en-US" dirty="0" smtClean="0"/>
              <a:t>Framework (Examples)</a:t>
            </a:r>
            <a:endParaRPr lang="en-US" dirty="0"/>
          </a:p>
        </p:txBody>
      </p:sp>
      <p:graphicFrame>
        <p:nvGraphicFramePr>
          <p:cNvPr id="10" name="Table 9" descr="Examples of NUG Gap Analysis Framework are listed by Strategy showing Key Elements, Challenges &amp; Barriers, and Strategies to Overcome Challenges &amp; Barriers." title="NUG Gap Analysis Framework Examples"/>
          <p:cNvGraphicFramePr>
            <a:graphicFrameLocks noGrp="1"/>
          </p:cNvGraphicFramePr>
          <p:nvPr>
            <p:extLst>
              <p:ext uri="{D42A27DB-BD31-4B8C-83A1-F6EECF244321}">
                <p14:modId xmlns:p14="http://schemas.microsoft.com/office/powerpoint/2010/main" val="447480998"/>
              </p:ext>
            </p:extLst>
          </p:nvPr>
        </p:nvGraphicFramePr>
        <p:xfrm>
          <a:off x="1371600" y="1554480"/>
          <a:ext cx="7626096" cy="4024108"/>
        </p:xfrm>
        <a:graphic>
          <a:graphicData uri="http://schemas.openxmlformats.org/drawingml/2006/table">
            <a:tbl>
              <a:tblPr firstRow="1" bandRow="1">
                <a:tableStyleId>{00A15C55-8517-42AA-B614-E9B94910E393}</a:tableStyleId>
              </a:tblPr>
              <a:tblGrid>
                <a:gridCol w="1591056"/>
                <a:gridCol w="2011680"/>
                <a:gridCol w="1828800"/>
                <a:gridCol w="2194560"/>
              </a:tblGrid>
              <a:tr h="415448">
                <a:tc>
                  <a:txBody>
                    <a:bodyPr/>
                    <a:lstStyle/>
                    <a:p>
                      <a:pPr marL="0" marR="0" algn="ctr">
                        <a:lnSpc>
                          <a:spcPct val="100000"/>
                        </a:lnSpc>
                        <a:spcBef>
                          <a:spcPts val="0"/>
                        </a:spcBef>
                        <a:spcAft>
                          <a:spcPts val="0"/>
                        </a:spcAft>
                      </a:pPr>
                      <a:r>
                        <a:rPr lang="en-US" sz="1400" b="1" dirty="0" smtClean="0">
                          <a:effectLst/>
                          <a:latin typeface="Calibri" panose="020F0502020204030204" pitchFamily="34" charset="0"/>
                          <a:ea typeface="Times New Roman" panose="02020603050405020304" pitchFamily="18" charset="0"/>
                          <a:cs typeface="Times New Roman" panose="02020603050405020304" pitchFamily="18" charset="0"/>
                        </a:rPr>
                        <a:t>National Unified Goal (NUG) Strategy</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0000"/>
                        </a:lnSpc>
                        <a:spcBef>
                          <a:spcPts val="0"/>
                        </a:spcBef>
                        <a:spcAft>
                          <a:spcPts val="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Key Elements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0000"/>
                        </a:lnSpc>
                        <a:spcBef>
                          <a:spcPts val="0"/>
                        </a:spcBef>
                        <a:spcAft>
                          <a:spcPts val="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Challenges &amp; Barriers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indent="52705" algn="ctr">
                        <a:lnSpc>
                          <a:spcPct val="100000"/>
                        </a:lnSpc>
                        <a:spcBef>
                          <a:spcPts val="0"/>
                        </a:spcBef>
                        <a:spcAft>
                          <a:spcPts val="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Strategies to </a:t>
                      </a:r>
                      <a:r>
                        <a:rPr lang="en-US" sz="1400" b="1" dirty="0" smtClean="0">
                          <a:effectLst/>
                          <a:latin typeface="Calibri" panose="020F0502020204030204" pitchFamily="34" charset="0"/>
                          <a:ea typeface="Times New Roman" panose="02020603050405020304" pitchFamily="18" charset="0"/>
                          <a:cs typeface="Times New Roman" panose="02020603050405020304" pitchFamily="18" charset="0"/>
                        </a:rPr>
                        <a:t>Overcome</a:t>
                      </a:r>
                    </a:p>
                    <a:p>
                      <a:pPr marL="0" marR="0" indent="52705" algn="ctr">
                        <a:lnSpc>
                          <a:spcPct val="100000"/>
                        </a:lnSpc>
                        <a:spcBef>
                          <a:spcPts val="0"/>
                        </a:spcBef>
                        <a:spcAft>
                          <a:spcPts val="0"/>
                        </a:spcAft>
                      </a:pPr>
                      <a:r>
                        <a:rPr lang="en-US" sz="1400" b="1" dirty="0" smtClean="0">
                          <a:effectLst/>
                          <a:latin typeface="Calibri" panose="020F0502020204030204" pitchFamily="34" charset="0"/>
                          <a:ea typeface="Times New Roman" panose="02020603050405020304" pitchFamily="18" charset="0"/>
                          <a:cs typeface="Times New Roman" panose="02020603050405020304" pitchFamily="18" charset="0"/>
                        </a:rPr>
                        <a:t>Challenges </a:t>
                      </a: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&amp; Barriers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r>
              <a:tr h="534148">
                <a:tc>
                  <a:txBody>
                    <a:bodyPr/>
                    <a:lstStyle/>
                    <a:p>
                      <a:r>
                        <a:rPr lang="en-US" sz="1050" b="1" dirty="0" smtClean="0"/>
                        <a:t>Recommended Practices for Responder Safety</a:t>
                      </a:r>
                      <a:endParaRPr lang="en-US" sz="1050" b="1" dirty="0"/>
                    </a:p>
                  </a:txBody>
                  <a:tcPr marL="68580" marR="68580" marT="34290" marB="34290"/>
                </a:tc>
                <a:tc>
                  <a:txBody>
                    <a:bodyPr/>
                    <a:lstStyle/>
                    <a:p>
                      <a:r>
                        <a:rPr lang="en-US" sz="1050" dirty="0" smtClean="0"/>
                        <a:t>Promote practices to protect responders on-scene.</a:t>
                      </a:r>
                      <a:endParaRPr lang="en-US" sz="1050" dirty="0"/>
                    </a:p>
                  </a:txBody>
                  <a:tcPr marL="68580" marR="68580" marT="34290" marB="34290"/>
                </a:tc>
                <a:tc>
                  <a:txBody>
                    <a:bodyPr/>
                    <a:lstStyle/>
                    <a:p>
                      <a:r>
                        <a:rPr lang="en-US" sz="1050" dirty="0" smtClean="0"/>
                        <a:t>Lack of coordinated safety practices for TIM responders.</a:t>
                      </a:r>
                      <a:endParaRPr lang="en-US" sz="1050" dirty="0"/>
                    </a:p>
                  </a:txBody>
                  <a:tcPr marL="68580" marR="68580" marT="34290" marB="34290"/>
                </a:tc>
                <a:tc>
                  <a:txBody>
                    <a:bodyPr/>
                    <a:lstStyle/>
                    <a:p>
                      <a:r>
                        <a:rPr lang="en-US" sz="1050" dirty="0" smtClean="0"/>
                        <a:t>Developing and adopting coordinated safety practices.</a:t>
                      </a:r>
                    </a:p>
                  </a:txBody>
                  <a:tcPr marL="68580" marR="68580" marT="34290" marB="34290"/>
                </a:tc>
              </a:tr>
              <a:tr h="534148">
                <a:tc>
                  <a:txBody>
                    <a:bodyPr/>
                    <a:lstStyle/>
                    <a:p>
                      <a:r>
                        <a:rPr lang="en-US" sz="1050" b="1" dirty="0" smtClean="0"/>
                        <a:t>Move Over/Slow Down Laws</a:t>
                      </a:r>
                      <a:endParaRPr lang="en-US" sz="1050" b="1" dirty="0"/>
                    </a:p>
                  </a:txBody>
                  <a:tcPr marL="68580" marR="68580" marT="34290" marB="34290"/>
                </a:tc>
                <a:tc>
                  <a:txBody>
                    <a:bodyPr/>
                    <a:lstStyle/>
                    <a:p>
                      <a:r>
                        <a:rPr lang="en-US" sz="1050" dirty="0" smtClean="0"/>
                        <a:t>Ensure that motorists provide a safety buffer for responders when possible.</a:t>
                      </a:r>
                      <a:endParaRPr lang="en-US" sz="1050" dirty="0"/>
                    </a:p>
                  </a:txBody>
                  <a:tcPr marL="68580" marR="68580" marT="34290" marB="34290"/>
                </a:tc>
                <a:tc>
                  <a:txBody>
                    <a:bodyPr/>
                    <a:lstStyle/>
                    <a:p>
                      <a:r>
                        <a:rPr lang="en-US" sz="1050" dirty="0" smtClean="0"/>
                        <a:t>Lack of and challenges related to legislation and enforcement.</a:t>
                      </a:r>
                      <a:endParaRPr lang="en-US" sz="1050" dirty="0"/>
                    </a:p>
                  </a:txBody>
                  <a:tcPr marL="68580" marR="68580" marT="34290" marB="34290"/>
                </a:tc>
                <a:tc>
                  <a:txBody>
                    <a:bodyPr/>
                    <a:lstStyle/>
                    <a:p>
                      <a:r>
                        <a:rPr lang="en-US" sz="1050" dirty="0" smtClean="0"/>
                        <a:t>Coordination with the advancement of legislation with multi-organization support.</a:t>
                      </a:r>
                    </a:p>
                  </a:txBody>
                  <a:tcPr marL="68580" marR="68580" marT="34290" marB="34290"/>
                </a:tc>
              </a:tr>
              <a:tr h="689941">
                <a:tc>
                  <a:txBody>
                    <a:bodyPr/>
                    <a:lstStyle/>
                    <a:p>
                      <a:r>
                        <a:rPr lang="en-US" sz="1050" b="1" dirty="0" smtClean="0"/>
                        <a:t>Driver Training and Awareness</a:t>
                      </a:r>
                      <a:endParaRPr lang="en-US" sz="1050" b="1" dirty="0"/>
                    </a:p>
                  </a:txBody>
                  <a:tcPr marL="68580" marR="68580" marT="34290" marB="34290"/>
                </a:tc>
                <a:tc>
                  <a:txBody>
                    <a:bodyPr/>
                    <a:lstStyle/>
                    <a:p>
                      <a:r>
                        <a:rPr lang="en-US" sz="1050" dirty="0" smtClean="0"/>
                        <a:t>Teach drivers how to prevent secondary incidents from behaviors such as incident scene curiosity.</a:t>
                      </a:r>
                      <a:endParaRPr lang="en-US" sz="1050" dirty="0"/>
                    </a:p>
                  </a:txBody>
                  <a:tcPr marL="68580" marR="68580" marT="34290" marB="34290"/>
                </a:tc>
                <a:tc>
                  <a:txBody>
                    <a:bodyPr/>
                    <a:lstStyle/>
                    <a:p>
                      <a:r>
                        <a:rPr lang="en-US" sz="1050" dirty="0" smtClean="0"/>
                        <a:t>Driver understanding of what to do in an incident scene.</a:t>
                      </a:r>
                      <a:endParaRPr lang="en-US" sz="1050" dirty="0"/>
                    </a:p>
                  </a:txBody>
                  <a:tcPr marL="68580" marR="68580" marT="34290" marB="34290"/>
                </a:tc>
                <a:tc>
                  <a:txBody>
                    <a:bodyPr/>
                    <a:lstStyle/>
                    <a:p>
                      <a:r>
                        <a:rPr lang="en-US" sz="1050" dirty="0" smtClean="0"/>
                        <a:t>Use technology to help drivers respond properly to diversions as well as awareness.</a:t>
                      </a:r>
                    </a:p>
                  </a:txBody>
                  <a:tcPr marL="68580" marR="68580" marT="34290" marB="34290"/>
                </a:tc>
              </a:tr>
              <a:tr h="534148">
                <a:tc>
                  <a:txBody>
                    <a:bodyPr/>
                    <a:lstStyle/>
                    <a:p>
                      <a:r>
                        <a:rPr lang="en-US" sz="1050" b="1" dirty="0" smtClean="0"/>
                        <a:t>Multidisciplinary TIM Procedures</a:t>
                      </a:r>
                      <a:endParaRPr lang="en-US" sz="1050" b="1" dirty="0"/>
                    </a:p>
                  </a:txBody>
                  <a:tcPr marL="68580" marR="68580" marT="34290" marB="34290"/>
                </a:tc>
                <a:tc>
                  <a:txBody>
                    <a:bodyPr/>
                    <a:lstStyle/>
                    <a:p>
                      <a:r>
                        <a:rPr lang="en-US" sz="1050" dirty="0" smtClean="0"/>
                        <a:t>Encourage widespread adoption of procedures for quickly clearing incident scenes.</a:t>
                      </a:r>
                      <a:endParaRPr lang="en-US" sz="1050" dirty="0"/>
                    </a:p>
                  </a:txBody>
                  <a:tcPr marL="68580" marR="68580" marT="34290" marB="34290"/>
                </a:tc>
                <a:tc>
                  <a:txBody>
                    <a:bodyPr/>
                    <a:lstStyle/>
                    <a:p>
                      <a:r>
                        <a:rPr lang="en-US" sz="1050" dirty="0" smtClean="0"/>
                        <a:t>Coordination of TIM operations.</a:t>
                      </a:r>
                      <a:endParaRPr lang="en-US" sz="1050" dirty="0"/>
                    </a:p>
                  </a:txBody>
                  <a:tcPr marL="68580" marR="68580" marT="34290" marB="34290"/>
                </a:tc>
                <a:tc>
                  <a:txBody>
                    <a:bodyPr/>
                    <a:lstStyle/>
                    <a:p>
                      <a:r>
                        <a:rPr lang="en-US" sz="1050" dirty="0" smtClean="0"/>
                        <a:t>Active participation of TIM stakeholder agencies.</a:t>
                      </a:r>
                      <a:endParaRPr lang="en-US" sz="1050" dirty="0"/>
                    </a:p>
                  </a:txBody>
                  <a:tcPr marL="68580" marR="68580" marT="34290" marB="34290"/>
                </a:tc>
              </a:tr>
              <a:tr h="534148">
                <a:tc>
                  <a:txBody>
                    <a:bodyPr/>
                    <a:lstStyle/>
                    <a:p>
                      <a:r>
                        <a:rPr lang="en-US" sz="1050" b="1" dirty="0" smtClean="0"/>
                        <a:t>Response and Clearance Time Goals</a:t>
                      </a:r>
                      <a:endParaRPr lang="en-US" sz="1050" b="1" dirty="0"/>
                    </a:p>
                  </a:txBody>
                  <a:tcPr marL="68580" marR="68580" marT="34290" marB="34290"/>
                </a:tc>
                <a:tc>
                  <a:txBody>
                    <a:bodyPr/>
                    <a:lstStyle/>
                    <a:p>
                      <a:r>
                        <a:rPr lang="en-US" sz="1050" dirty="0" smtClean="0"/>
                        <a:t>Establish benchmarks, or time goals for incident response and clearance.</a:t>
                      </a:r>
                      <a:endParaRPr lang="en-US" sz="1050" dirty="0"/>
                    </a:p>
                  </a:txBody>
                  <a:tcPr marL="68580" marR="68580" marT="34290" marB="34290"/>
                </a:tc>
                <a:tc>
                  <a:txBody>
                    <a:bodyPr/>
                    <a:lstStyle/>
                    <a:p>
                      <a:r>
                        <a:rPr lang="en-US" sz="1050" dirty="0" smtClean="0"/>
                        <a:t>Lack of data consistency.</a:t>
                      </a:r>
                      <a:endParaRPr lang="en-US" sz="1050" dirty="0"/>
                    </a:p>
                  </a:txBody>
                  <a:tcPr marL="68580" marR="68580" marT="34290" marB="34290"/>
                </a:tc>
                <a:tc>
                  <a:txBody>
                    <a:bodyPr/>
                    <a:lstStyle/>
                    <a:p>
                      <a:r>
                        <a:rPr lang="en-US" sz="1050" dirty="0" smtClean="0"/>
                        <a:t>Establishment of metrics based on obtainable data.</a:t>
                      </a:r>
                      <a:endParaRPr lang="en-US" sz="1050" dirty="0"/>
                    </a:p>
                  </a:txBody>
                  <a:tcPr marL="68580" marR="68580" marT="34290" marB="34290"/>
                </a:tc>
              </a:tr>
              <a:tr h="689941">
                <a:tc>
                  <a:txBody>
                    <a:bodyPr/>
                    <a:lstStyle/>
                    <a:p>
                      <a:r>
                        <a:rPr lang="en-US" sz="1050" b="1" dirty="0" smtClean="0"/>
                        <a:t>24/7 Availability</a:t>
                      </a:r>
                      <a:endParaRPr lang="en-US" sz="1050" b="1" dirty="0"/>
                    </a:p>
                  </a:txBody>
                  <a:tcPr marL="68580" marR="68580" marT="34290" marB="34290"/>
                </a:tc>
                <a:tc>
                  <a:txBody>
                    <a:bodyPr/>
                    <a:lstStyle/>
                    <a:p>
                      <a:r>
                        <a:rPr lang="en-US" sz="1050" dirty="0" smtClean="0"/>
                        <a:t>Encourage 24 hours a day, 7 days per week availability of traffic incident responders and equipment.</a:t>
                      </a:r>
                      <a:endParaRPr lang="en-US" sz="1050" dirty="0"/>
                    </a:p>
                  </a:txBody>
                  <a:tcPr marL="68580" marR="68580" marT="34290" marB="34290"/>
                </a:tc>
                <a:tc>
                  <a:txBody>
                    <a:bodyPr/>
                    <a:lstStyle/>
                    <a:p>
                      <a:r>
                        <a:rPr lang="en-US" sz="1050" dirty="0" smtClean="0"/>
                        <a:t>Organizational capabilities on a 24/7 basis.</a:t>
                      </a:r>
                      <a:endParaRPr lang="en-US" sz="1050" dirty="0"/>
                    </a:p>
                  </a:txBody>
                  <a:tcPr marL="68580" marR="68580" marT="34290" marB="34290"/>
                </a:tc>
                <a:tc>
                  <a:txBody>
                    <a:bodyPr/>
                    <a:lstStyle/>
                    <a:p>
                      <a:r>
                        <a:rPr lang="en-US" sz="1050" dirty="0" smtClean="0"/>
                        <a:t>Identification of availability of TIM resources on a 24/7 basis.</a:t>
                      </a:r>
                      <a:endParaRPr lang="en-US" sz="1050" dirty="0"/>
                    </a:p>
                  </a:txBody>
                  <a:tcPr marL="68580" marR="68580" marT="34290" marB="34290"/>
                </a:tc>
              </a:tr>
            </a:tbl>
          </a:graphicData>
        </a:graphic>
      </p:graphicFrame>
    </p:spTree>
    <p:extLst>
      <p:ext uri="{BB962C8B-B14F-4D97-AF65-F5344CB8AC3E}">
        <p14:creationId xmlns:p14="http://schemas.microsoft.com/office/powerpoint/2010/main" val="6250617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NUG Gap Analysis </a:t>
            </a:r>
            <a:r>
              <a:rPr lang="en-US" dirty="0" smtClean="0"/>
              <a:t>Framework (Examples)</a:t>
            </a:r>
            <a:endParaRPr lang="en-US" dirty="0"/>
          </a:p>
        </p:txBody>
      </p:sp>
      <p:graphicFrame>
        <p:nvGraphicFramePr>
          <p:cNvPr id="10" name="Table 9" descr="Examples of NUG Gap Analysis Framework are listed by Strategy showing Key Elements, Challenges &amp; Barriers, and Strategies to Overcome Challenges &amp; Barriers." title="NUG Gap Analysis Framework Examples"/>
          <p:cNvGraphicFramePr>
            <a:graphicFrameLocks noGrp="1"/>
          </p:cNvGraphicFramePr>
          <p:nvPr>
            <p:extLst>
              <p:ext uri="{D42A27DB-BD31-4B8C-83A1-F6EECF244321}">
                <p14:modId xmlns:p14="http://schemas.microsoft.com/office/powerpoint/2010/main" val="2588547370"/>
              </p:ext>
            </p:extLst>
          </p:nvPr>
        </p:nvGraphicFramePr>
        <p:xfrm>
          <a:off x="1371600" y="1554480"/>
          <a:ext cx="7626096" cy="4662522"/>
        </p:xfrm>
        <a:graphic>
          <a:graphicData uri="http://schemas.openxmlformats.org/drawingml/2006/table">
            <a:tbl>
              <a:tblPr firstRow="1" bandRow="1">
                <a:tableStyleId>{00A15C55-8517-42AA-B614-E9B94910E393}</a:tableStyleId>
              </a:tblPr>
              <a:tblGrid>
                <a:gridCol w="1591056"/>
                <a:gridCol w="2011680"/>
                <a:gridCol w="1828800"/>
                <a:gridCol w="2194560"/>
              </a:tblGrid>
              <a:tr h="416990">
                <a:tc>
                  <a:txBody>
                    <a:bodyPr/>
                    <a:lstStyle/>
                    <a:p>
                      <a:pPr marL="0" marR="0" algn="ctr">
                        <a:lnSpc>
                          <a:spcPct val="100000"/>
                        </a:lnSpc>
                        <a:spcBef>
                          <a:spcPts val="0"/>
                        </a:spcBef>
                        <a:spcAft>
                          <a:spcPts val="0"/>
                        </a:spcAft>
                      </a:pPr>
                      <a:r>
                        <a:rPr lang="en-US" sz="1400" b="1" dirty="0" smtClean="0">
                          <a:effectLst/>
                          <a:latin typeface="Calibri" panose="020F0502020204030204" pitchFamily="34" charset="0"/>
                          <a:ea typeface="Times New Roman" panose="02020603050405020304" pitchFamily="18" charset="0"/>
                          <a:cs typeface="Times New Roman" panose="02020603050405020304" pitchFamily="18" charset="0"/>
                        </a:rPr>
                        <a:t>National Unified Goal (NUG) Strategy</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0000"/>
                        </a:lnSpc>
                        <a:spcBef>
                          <a:spcPts val="0"/>
                        </a:spcBef>
                        <a:spcAft>
                          <a:spcPts val="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Key Elements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0000"/>
                        </a:lnSpc>
                        <a:spcBef>
                          <a:spcPts val="0"/>
                        </a:spcBef>
                        <a:spcAft>
                          <a:spcPts val="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Challenges &amp; Barriers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indent="52705" algn="ctr">
                        <a:lnSpc>
                          <a:spcPct val="100000"/>
                        </a:lnSpc>
                        <a:spcBef>
                          <a:spcPts val="0"/>
                        </a:spcBef>
                        <a:spcAft>
                          <a:spcPts val="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Strategies to </a:t>
                      </a:r>
                      <a:r>
                        <a:rPr lang="en-US" sz="1400" b="1" dirty="0" smtClean="0">
                          <a:effectLst/>
                          <a:latin typeface="Calibri" panose="020F0502020204030204" pitchFamily="34" charset="0"/>
                          <a:ea typeface="Times New Roman" panose="02020603050405020304" pitchFamily="18" charset="0"/>
                          <a:cs typeface="Times New Roman" panose="02020603050405020304" pitchFamily="18" charset="0"/>
                        </a:rPr>
                        <a:t>Overcome</a:t>
                      </a:r>
                    </a:p>
                    <a:p>
                      <a:pPr marL="0" marR="0" indent="52705" algn="ctr">
                        <a:lnSpc>
                          <a:spcPct val="100000"/>
                        </a:lnSpc>
                        <a:spcBef>
                          <a:spcPts val="0"/>
                        </a:spcBef>
                        <a:spcAft>
                          <a:spcPts val="0"/>
                        </a:spcAft>
                      </a:pPr>
                      <a:r>
                        <a:rPr lang="en-US" sz="1400" b="1" dirty="0" smtClean="0">
                          <a:effectLst/>
                          <a:latin typeface="Calibri" panose="020F0502020204030204" pitchFamily="34" charset="0"/>
                          <a:ea typeface="Times New Roman" panose="02020603050405020304" pitchFamily="18" charset="0"/>
                          <a:cs typeface="Times New Roman" panose="02020603050405020304" pitchFamily="18" charset="0"/>
                        </a:rPr>
                        <a:t>Challenges </a:t>
                      </a: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&amp; Barriers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r>
              <a:tr h="692502">
                <a:tc>
                  <a:txBody>
                    <a:bodyPr/>
                    <a:lstStyle/>
                    <a:p>
                      <a:r>
                        <a:rPr lang="en-US" sz="1050" b="1" dirty="0" smtClean="0"/>
                        <a:t>Multidisciplinary Communications Practices and Procedures</a:t>
                      </a:r>
                      <a:endParaRPr lang="en-US" sz="1050" b="1" dirty="0"/>
                    </a:p>
                  </a:txBody>
                  <a:tcPr marL="68580" marR="68580" marT="34290" marB="34290"/>
                </a:tc>
                <a:tc>
                  <a:txBody>
                    <a:bodyPr/>
                    <a:lstStyle/>
                    <a:p>
                      <a:r>
                        <a:rPr lang="en-US" sz="1050" dirty="0" smtClean="0"/>
                        <a:t>Develop guidelines for standardized communications practices and procedures.</a:t>
                      </a:r>
                      <a:endParaRPr lang="en-US" sz="1050" dirty="0"/>
                    </a:p>
                  </a:txBody>
                  <a:tcPr marL="68580" marR="68580" marT="34290" marB="34290"/>
                </a:tc>
                <a:tc>
                  <a:txBody>
                    <a:bodyPr/>
                    <a:lstStyle/>
                    <a:p>
                      <a:r>
                        <a:rPr lang="en-US" sz="1050" dirty="0" smtClean="0"/>
                        <a:t>Communication capabilities of TIM organizations.</a:t>
                      </a:r>
                      <a:endParaRPr lang="en-US" sz="1050" dirty="0"/>
                    </a:p>
                  </a:txBody>
                  <a:tcPr marL="68580" marR="68580" marT="34290" marB="34290"/>
                </a:tc>
                <a:tc>
                  <a:txBody>
                    <a:bodyPr/>
                    <a:lstStyle/>
                    <a:p>
                      <a:r>
                        <a:rPr lang="en-US" sz="1050" dirty="0" smtClean="0"/>
                        <a:t>Common language, operational channels.</a:t>
                      </a:r>
                      <a:endParaRPr lang="en-US" sz="1050" dirty="0"/>
                    </a:p>
                  </a:txBody>
                  <a:tcPr marL="68580" marR="68580" marT="34290" marB="34290"/>
                </a:tc>
              </a:tr>
              <a:tr h="848873">
                <a:tc>
                  <a:txBody>
                    <a:bodyPr/>
                    <a:lstStyle/>
                    <a:p>
                      <a:r>
                        <a:rPr lang="en-US" sz="1050" b="1" dirty="0" smtClean="0"/>
                        <a:t>Prompt, Reliable Responder Notification</a:t>
                      </a:r>
                      <a:endParaRPr lang="en-US" sz="1050" b="1" dirty="0"/>
                    </a:p>
                  </a:txBody>
                  <a:tcPr marL="68580" marR="68580" marT="34290" marB="34290"/>
                </a:tc>
                <a:tc>
                  <a:txBody>
                    <a:bodyPr/>
                    <a:lstStyle/>
                    <a:p>
                      <a:r>
                        <a:rPr lang="en-US" sz="1050" dirty="0" smtClean="0"/>
                        <a:t>Develop systems and procedures to ensure prompt and reliable notification of incident information to incident responders.</a:t>
                      </a:r>
                      <a:endParaRPr lang="en-US" sz="1050" dirty="0"/>
                    </a:p>
                  </a:txBody>
                  <a:tcPr marL="68580" marR="68580" marT="34290" marB="34290"/>
                </a:tc>
                <a:tc>
                  <a:txBody>
                    <a:bodyPr/>
                    <a:lstStyle/>
                    <a:p>
                      <a:r>
                        <a:rPr lang="en-US" sz="1050" dirty="0" smtClean="0"/>
                        <a:t>Lack of understanding of information needs of other agencies.</a:t>
                      </a:r>
                      <a:endParaRPr lang="en-US" sz="1050" dirty="0"/>
                    </a:p>
                  </a:txBody>
                  <a:tcPr marL="68580" marR="68580" marT="34290" marB="34290"/>
                </a:tc>
                <a:tc>
                  <a:txBody>
                    <a:bodyPr/>
                    <a:lstStyle/>
                    <a:p>
                      <a:r>
                        <a:rPr lang="en-US" sz="1050" dirty="0" smtClean="0"/>
                        <a:t>Provide timely notification of incidents to responders.</a:t>
                      </a:r>
                      <a:endParaRPr lang="en-US" sz="1050" dirty="0"/>
                    </a:p>
                  </a:txBody>
                  <a:tcPr marL="68580" marR="68580" marT="34290" marB="34290"/>
                </a:tc>
              </a:tr>
              <a:tr h="692502">
                <a:tc>
                  <a:txBody>
                    <a:bodyPr/>
                    <a:lstStyle/>
                    <a:p>
                      <a:r>
                        <a:rPr lang="en-US" sz="1050" b="1" dirty="0" smtClean="0"/>
                        <a:t>Interoperable Voice and Data Networks</a:t>
                      </a:r>
                      <a:endParaRPr lang="en-US" sz="1050" b="1" dirty="0"/>
                    </a:p>
                  </a:txBody>
                  <a:tcPr marL="68580" marR="68580" marT="34290" marB="34290"/>
                </a:tc>
                <a:tc>
                  <a:txBody>
                    <a:bodyPr/>
                    <a:lstStyle/>
                    <a:p>
                      <a:r>
                        <a:rPr lang="en-US" sz="1050" dirty="0" smtClean="0"/>
                        <a:t>Create links between incident responder information and communications systems.</a:t>
                      </a:r>
                      <a:endParaRPr lang="en-US" sz="1050" dirty="0"/>
                    </a:p>
                  </a:txBody>
                  <a:tcPr marL="68580" marR="68580" marT="34290" marB="34290"/>
                </a:tc>
                <a:tc>
                  <a:txBody>
                    <a:bodyPr/>
                    <a:lstStyle/>
                    <a:p>
                      <a:r>
                        <a:rPr lang="en-US" sz="1050" dirty="0" smtClean="0"/>
                        <a:t>Incompatibility of current voice and protocol data networks.</a:t>
                      </a:r>
                      <a:endParaRPr lang="en-US" sz="1050" dirty="0"/>
                    </a:p>
                  </a:txBody>
                  <a:tcPr marL="68580" marR="68580" marT="34290" marB="34290"/>
                </a:tc>
                <a:tc>
                  <a:txBody>
                    <a:bodyPr/>
                    <a:lstStyle/>
                    <a:p>
                      <a:r>
                        <a:rPr lang="en-US" sz="1050" dirty="0" smtClean="0"/>
                        <a:t>Determine how interoperable communications equipment could improve TIM and promote implementation.</a:t>
                      </a:r>
                      <a:endParaRPr lang="en-US" sz="1050" dirty="0"/>
                    </a:p>
                  </a:txBody>
                  <a:tcPr marL="68580" marR="68580" marT="34290" marB="34290"/>
                </a:tc>
              </a:tr>
              <a:tr h="536130">
                <a:tc>
                  <a:txBody>
                    <a:bodyPr/>
                    <a:lstStyle/>
                    <a:p>
                      <a:r>
                        <a:rPr lang="en-US" sz="1050" b="1" dirty="0" smtClean="0"/>
                        <a:t>Broadband Emergency Communications Systems</a:t>
                      </a:r>
                      <a:endParaRPr lang="en-US" sz="1050" b="1" dirty="0"/>
                    </a:p>
                  </a:txBody>
                  <a:tcPr marL="68580" marR="68580" marT="34290" marB="34290"/>
                </a:tc>
                <a:tc>
                  <a:txBody>
                    <a:bodyPr/>
                    <a:lstStyle/>
                    <a:p>
                      <a:r>
                        <a:rPr lang="en-US" sz="1050" dirty="0" smtClean="0"/>
                        <a:t>Promote integrated broadband networks linking emergency service providers.</a:t>
                      </a:r>
                      <a:endParaRPr lang="en-US" sz="1050" dirty="0"/>
                    </a:p>
                  </a:txBody>
                  <a:tcPr marL="68580" marR="68580" marT="34290" marB="34290"/>
                </a:tc>
                <a:tc>
                  <a:txBody>
                    <a:bodyPr/>
                    <a:lstStyle/>
                    <a:p>
                      <a:r>
                        <a:rPr lang="en-US" sz="1050" dirty="0" smtClean="0"/>
                        <a:t>Integration between broadband emergency communication systems.</a:t>
                      </a:r>
                      <a:endParaRPr lang="en-US" sz="1050" dirty="0"/>
                    </a:p>
                  </a:txBody>
                  <a:tcPr marL="68580" marR="68580" marT="34290" marB="34290"/>
                </a:tc>
                <a:tc>
                  <a:txBody>
                    <a:bodyPr/>
                    <a:lstStyle/>
                    <a:p>
                      <a:r>
                        <a:rPr lang="en-US" sz="1050" dirty="0" smtClean="0"/>
                        <a:t>Promote integration of TMC and law enforcement CAD systems.</a:t>
                      </a:r>
                    </a:p>
                  </a:txBody>
                  <a:tcPr marL="68580" marR="68580" marT="34290" marB="34290"/>
                </a:tc>
              </a:tr>
              <a:tr h="692502">
                <a:tc>
                  <a:txBody>
                    <a:bodyPr/>
                    <a:lstStyle/>
                    <a:p>
                      <a:r>
                        <a:rPr lang="en-US" sz="1050" b="1" dirty="0" smtClean="0"/>
                        <a:t>Prompt, Reliable Traveler Information Systems</a:t>
                      </a:r>
                      <a:endParaRPr lang="en-US" sz="1050" b="1" dirty="0"/>
                    </a:p>
                  </a:txBody>
                  <a:tcPr marL="68580" marR="68580" marT="34290" marB="34290"/>
                </a:tc>
                <a:tc>
                  <a:txBody>
                    <a:bodyPr/>
                    <a:lstStyle/>
                    <a:p>
                      <a:r>
                        <a:rPr lang="en-US" sz="1050" dirty="0" smtClean="0"/>
                        <a:t>Encourage the development and deployment of traveler information systems to deliver real-time traveler information.</a:t>
                      </a:r>
                      <a:endParaRPr lang="en-US" sz="1050" dirty="0"/>
                    </a:p>
                  </a:txBody>
                  <a:tcPr marL="68580" marR="68580" marT="34290" marB="34290"/>
                </a:tc>
                <a:tc>
                  <a:txBody>
                    <a:bodyPr/>
                    <a:lstStyle/>
                    <a:p>
                      <a:r>
                        <a:rPr lang="en-US" sz="1050" dirty="0" smtClean="0"/>
                        <a:t>Timely and relevant information to the motorists to avoid additional incidents.</a:t>
                      </a:r>
                      <a:endParaRPr lang="en-US" sz="1050" dirty="0"/>
                    </a:p>
                  </a:txBody>
                  <a:tcPr marL="68580" marR="68580" marT="34290" marB="34290"/>
                </a:tc>
                <a:tc>
                  <a:txBody>
                    <a:bodyPr/>
                    <a:lstStyle/>
                    <a:p>
                      <a:r>
                        <a:rPr lang="en-US" sz="1050" dirty="0" smtClean="0"/>
                        <a:t>Examine additional outlet mechanisms for traveler information.</a:t>
                      </a:r>
                    </a:p>
                  </a:txBody>
                  <a:tcPr marL="68580" marR="68580" marT="34290" marB="34290"/>
                </a:tc>
              </a:tr>
              <a:tr h="692502">
                <a:tc>
                  <a:txBody>
                    <a:bodyPr/>
                    <a:lstStyle/>
                    <a:p>
                      <a:r>
                        <a:rPr lang="en-US" sz="1050" b="1" dirty="0" smtClean="0"/>
                        <a:t>Partnerships with News Media and Information Providers</a:t>
                      </a:r>
                      <a:endParaRPr lang="en-US" sz="1050" b="1" dirty="0"/>
                    </a:p>
                  </a:txBody>
                  <a:tcPr marL="68580" marR="68580" marT="34290" marB="34290"/>
                </a:tc>
                <a:tc>
                  <a:txBody>
                    <a:bodyPr/>
                    <a:lstStyle/>
                    <a:p>
                      <a:r>
                        <a:rPr lang="en-US" sz="1050" dirty="0" smtClean="0"/>
                        <a:t>Develop recommended practices for working with news media and ISP to deliver timely and reliable traveler information.</a:t>
                      </a:r>
                      <a:endParaRPr lang="en-US" sz="1050" dirty="0"/>
                    </a:p>
                  </a:txBody>
                  <a:tcPr marL="68580" marR="68580" marT="34290" marB="34290"/>
                </a:tc>
                <a:tc>
                  <a:txBody>
                    <a:bodyPr/>
                    <a:lstStyle/>
                    <a:p>
                      <a:r>
                        <a:rPr lang="en-US" sz="1050" dirty="0" smtClean="0"/>
                        <a:t>Conflicting priorities and unfamiliarity with the media’s TIM role.</a:t>
                      </a:r>
                      <a:endParaRPr lang="en-US" sz="1050" dirty="0"/>
                    </a:p>
                  </a:txBody>
                  <a:tcPr marL="68580" marR="68580" marT="34290" marB="34290"/>
                </a:tc>
                <a:tc>
                  <a:txBody>
                    <a:bodyPr/>
                    <a:lstStyle/>
                    <a:p>
                      <a:r>
                        <a:rPr lang="en-US" sz="1050" dirty="0" smtClean="0"/>
                        <a:t>Educate media of their TIM role.</a:t>
                      </a:r>
                    </a:p>
                  </a:txBody>
                  <a:tcPr marL="68580" marR="68580" marT="34290" marB="34290"/>
                </a:tc>
              </a:tr>
            </a:tbl>
          </a:graphicData>
        </a:graphic>
      </p:graphicFrame>
    </p:spTree>
    <p:extLst>
      <p:ext uri="{BB962C8B-B14F-4D97-AF65-F5344CB8AC3E}">
        <p14:creationId xmlns:p14="http://schemas.microsoft.com/office/powerpoint/2010/main" val="6541850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sz="1700" dirty="0"/>
              <a:t>Traffic Incident Management Gap Analysis Outreach Briefing - Executive Decision Makers</a:t>
            </a:r>
          </a:p>
        </p:txBody>
      </p:sp>
      <p:sp>
        <p:nvSpPr>
          <p:cNvPr id="4" name="Title 3"/>
          <p:cNvSpPr>
            <a:spLocks noGrp="1"/>
          </p:cNvSpPr>
          <p:nvPr>
            <p:ph type="title"/>
          </p:nvPr>
        </p:nvSpPr>
        <p:spPr/>
        <p:txBody>
          <a:bodyPr/>
          <a:lstStyle/>
          <a:p>
            <a:r>
              <a:rPr lang="en-US" dirty="0"/>
              <a:t>Successful TIM Program</a:t>
            </a:r>
          </a:p>
        </p:txBody>
      </p:sp>
    </p:spTree>
    <p:extLst>
      <p:ext uri="{BB962C8B-B14F-4D97-AF65-F5344CB8AC3E}">
        <p14:creationId xmlns:p14="http://schemas.microsoft.com/office/powerpoint/2010/main" val="11157598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 Program Framework</a:t>
            </a:r>
            <a:endParaRPr lang="en-US" dirty="0"/>
          </a:p>
        </p:txBody>
      </p:sp>
      <p:grpSp>
        <p:nvGrpSpPr>
          <p:cNvPr id="11" name="Group 10" descr="Form a framework for TIM activities; as well as how to plan, prepare for, and measure performance of the program&#10;" title="Strategic"/>
          <p:cNvGrpSpPr/>
          <p:nvPr/>
        </p:nvGrpSpPr>
        <p:grpSpPr>
          <a:xfrm>
            <a:off x="1557119" y="1773765"/>
            <a:ext cx="2745862" cy="1837534"/>
            <a:chOff x="2595171" y="1720693"/>
            <a:chExt cx="4709160" cy="4060828"/>
          </a:xfrm>
        </p:grpSpPr>
        <p:sp>
          <p:nvSpPr>
            <p:cNvPr id="6" name="TextBox 5"/>
            <p:cNvSpPr txBox="1"/>
            <p:nvPr/>
          </p:nvSpPr>
          <p:spPr>
            <a:xfrm>
              <a:off x="2595171" y="1720693"/>
              <a:ext cx="4709160" cy="4060828"/>
            </a:xfrm>
            <a:prstGeom prst="roundRect">
              <a:avLst>
                <a:gd name="adj" fmla="val 6002"/>
              </a:avLst>
            </a:prstGeom>
            <a:solidFill>
              <a:srgbClr val="561D1F"/>
            </a:solidFill>
            <a:effectLst>
              <a:outerShdw blurRad="63500" sx="103000" sy="103000" algn="ctr" rotWithShape="0">
                <a:prstClr val="black">
                  <a:alpha val="23000"/>
                </a:prstClr>
              </a:outerShdw>
            </a:effectLst>
            <a:scene3d>
              <a:camera prst="orthographicFront"/>
              <a:lightRig rig="threePt" dir="t"/>
            </a:scene3d>
            <a:sp3d>
              <a:bevelT/>
            </a:sp3d>
          </p:spPr>
          <p:txBody>
            <a:bodyPr wrap="square" rtlCol="0">
              <a:noAutofit/>
            </a:bodyPr>
            <a:lstStyle/>
            <a:p>
              <a:pPr algn="ctr"/>
              <a:r>
                <a:rPr lang="en-US" b="1" dirty="0" smtClean="0">
                  <a:solidFill>
                    <a:schemeClr val="bg1"/>
                  </a:solidFill>
                </a:rPr>
                <a:t>Strategic</a:t>
              </a:r>
              <a:endParaRPr lang="en-US" b="1" dirty="0">
                <a:solidFill>
                  <a:schemeClr val="bg1"/>
                </a:solidFill>
              </a:endParaRPr>
            </a:p>
          </p:txBody>
        </p:sp>
        <p:sp>
          <p:nvSpPr>
            <p:cNvPr id="9" name="TextBox 8"/>
            <p:cNvSpPr txBox="1"/>
            <p:nvPr/>
          </p:nvSpPr>
          <p:spPr>
            <a:xfrm>
              <a:off x="2709471" y="2558525"/>
              <a:ext cx="4480560" cy="3037463"/>
            </a:xfrm>
            <a:prstGeom prst="roundRect">
              <a:avLst>
                <a:gd name="adj" fmla="val 6002"/>
              </a:avLst>
            </a:prstGeom>
            <a:solidFill>
              <a:schemeClr val="bg1"/>
            </a:solidFill>
            <a:effectLst>
              <a:outerShdw blurRad="63500" sx="103000" sy="103000" algn="ctr" rotWithShape="0">
                <a:prstClr val="black">
                  <a:alpha val="23000"/>
                </a:prstClr>
              </a:outerShdw>
            </a:effectLst>
            <a:scene3d>
              <a:camera prst="orthographicFront"/>
              <a:lightRig rig="threePt" dir="t"/>
            </a:scene3d>
            <a:sp3d>
              <a:bevelT/>
            </a:sp3d>
          </p:spPr>
          <p:txBody>
            <a:bodyPr wrap="square" lIns="45720" rIns="45720" rtlCol="0">
              <a:noAutofit/>
            </a:bodyPr>
            <a:lstStyle/>
            <a:p>
              <a:pPr lvl="0" algn="ctr"/>
              <a:r>
                <a:rPr lang="en-US" sz="1600" dirty="0" smtClean="0">
                  <a:solidFill>
                    <a:srgbClr val="583B1C"/>
                  </a:solidFill>
                </a:rPr>
                <a:t>Form </a:t>
              </a:r>
              <a:r>
                <a:rPr lang="en-US" sz="1600" dirty="0">
                  <a:solidFill>
                    <a:srgbClr val="583B1C"/>
                  </a:solidFill>
                </a:rPr>
                <a:t>a framework for TIM activities; as well as how to plan, prepare for, and measure performance of the program</a:t>
              </a:r>
            </a:p>
          </p:txBody>
        </p:sp>
      </p:grpSp>
      <p:sp>
        <p:nvSpPr>
          <p:cNvPr id="28" name="Left-Right Arrow 18" descr="Arrow linking the Strategic and Tactical steps in the TIM Program Framework." title="Arrow"/>
          <p:cNvSpPr/>
          <p:nvPr/>
        </p:nvSpPr>
        <p:spPr>
          <a:xfrm rot="10636828" flipH="1" flipV="1">
            <a:off x="4407891" y="2055859"/>
            <a:ext cx="1533240" cy="596283"/>
          </a:xfrm>
          <a:custGeom>
            <a:avLst/>
            <a:gdLst>
              <a:gd name="connsiteX0" fmla="*/ 0 w 2991975"/>
              <a:gd name="connsiteY0" fmla="*/ 403860 h 807720"/>
              <a:gd name="connsiteX1" fmla="*/ 568877 w 2991975"/>
              <a:gd name="connsiteY1" fmla="*/ 0 h 807720"/>
              <a:gd name="connsiteX2" fmla="*/ 568877 w 2991975"/>
              <a:gd name="connsiteY2" fmla="*/ 206849 h 807720"/>
              <a:gd name="connsiteX3" fmla="*/ 2423098 w 2991975"/>
              <a:gd name="connsiteY3" fmla="*/ 206849 h 807720"/>
              <a:gd name="connsiteX4" fmla="*/ 2423098 w 2991975"/>
              <a:gd name="connsiteY4" fmla="*/ 0 h 807720"/>
              <a:gd name="connsiteX5" fmla="*/ 2991975 w 2991975"/>
              <a:gd name="connsiteY5" fmla="*/ 403860 h 807720"/>
              <a:gd name="connsiteX6" fmla="*/ 2423098 w 2991975"/>
              <a:gd name="connsiteY6" fmla="*/ 807720 h 807720"/>
              <a:gd name="connsiteX7" fmla="*/ 2423098 w 2991975"/>
              <a:gd name="connsiteY7" fmla="*/ 600871 h 807720"/>
              <a:gd name="connsiteX8" fmla="*/ 568877 w 2991975"/>
              <a:gd name="connsiteY8" fmla="*/ 600871 h 807720"/>
              <a:gd name="connsiteX9" fmla="*/ 568877 w 2991975"/>
              <a:gd name="connsiteY9" fmla="*/ 807720 h 807720"/>
              <a:gd name="connsiteX10" fmla="*/ 0 w 2991975"/>
              <a:gd name="connsiteY10" fmla="*/ 403860 h 807720"/>
              <a:gd name="connsiteX0" fmla="*/ 0 w 2981815"/>
              <a:gd name="connsiteY0" fmla="*/ 637540 h 807720"/>
              <a:gd name="connsiteX1" fmla="*/ 558717 w 2981815"/>
              <a:gd name="connsiteY1" fmla="*/ 0 h 807720"/>
              <a:gd name="connsiteX2" fmla="*/ 558717 w 2981815"/>
              <a:gd name="connsiteY2" fmla="*/ 206849 h 807720"/>
              <a:gd name="connsiteX3" fmla="*/ 2412938 w 2981815"/>
              <a:gd name="connsiteY3" fmla="*/ 206849 h 807720"/>
              <a:gd name="connsiteX4" fmla="*/ 2412938 w 2981815"/>
              <a:gd name="connsiteY4" fmla="*/ 0 h 807720"/>
              <a:gd name="connsiteX5" fmla="*/ 2981815 w 2981815"/>
              <a:gd name="connsiteY5" fmla="*/ 403860 h 807720"/>
              <a:gd name="connsiteX6" fmla="*/ 2412938 w 2981815"/>
              <a:gd name="connsiteY6" fmla="*/ 807720 h 807720"/>
              <a:gd name="connsiteX7" fmla="*/ 2412938 w 2981815"/>
              <a:gd name="connsiteY7" fmla="*/ 600871 h 807720"/>
              <a:gd name="connsiteX8" fmla="*/ 558717 w 2981815"/>
              <a:gd name="connsiteY8" fmla="*/ 600871 h 807720"/>
              <a:gd name="connsiteX9" fmla="*/ 558717 w 2981815"/>
              <a:gd name="connsiteY9" fmla="*/ 807720 h 807720"/>
              <a:gd name="connsiteX10" fmla="*/ 0 w 2981815"/>
              <a:gd name="connsiteY10" fmla="*/ 637540 h 807720"/>
              <a:gd name="connsiteX0" fmla="*/ 0 w 2981815"/>
              <a:gd name="connsiteY0" fmla="*/ 637540 h 812800"/>
              <a:gd name="connsiteX1" fmla="*/ 558717 w 2981815"/>
              <a:gd name="connsiteY1" fmla="*/ 0 h 812800"/>
              <a:gd name="connsiteX2" fmla="*/ 558717 w 2981815"/>
              <a:gd name="connsiteY2" fmla="*/ 206849 h 812800"/>
              <a:gd name="connsiteX3" fmla="*/ 2412938 w 2981815"/>
              <a:gd name="connsiteY3" fmla="*/ 206849 h 812800"/>
              <a:gd name="connsiteX4" fmla="*/ 2412938 w 2981815"/>
              <a:gd name="connsiteY4" fmla="*/ 0 h 812800"/>
              <a:gd name="connsiteX5" fmla="*/ 2981815 w 2981815"/>
              <a:gd name="connsiteY5" fmla="*/ 403860 h 812800"/>
              <a:gd name="connsiteX6" fmla="*/ 2412938 w 2981815"/>
              <a:gd name="connsiteY6" fmla="*/ 807720 h 812800"/>
              <a:gd name="connsiteX7" fmla="*/ 2412938 w 2981815"/>
              <a:gd name="connsiteY7" fmla="*/ 600871 h 812800"/>
              <a:gd name="connsiteX8" fmla="*/ 558717 w 2981815"/>
              <a:gd name="connsiteY8" fmla="*/ 600871 h 812800"/>
              <a:gd name="connsiteX9" fmla="*/ 766997 w 2981815"/>
              <a:gd name="connsiteY9" fmla="*/ 812800 h 812800"/>
              <a:gd name="connsiteX10" fmla="*/ 0 w 2981815"/>
              <a:gd name="connsiteY10" fmla="*/ 637540 h 812800"/>
              <a:gd name="connsiteX0" fmla="*/ 0 w 2981815"/>
              <a:gd name="connsiteY0" fmla="*/ 637540 h 812800"/>
              <a:gd name="connsiteX1" fmla="*/ 579037 w 2981815"/>
              <a:gd name="connsiteY1" fmla="*/ 101600 h 812800"/>
              <a:gd name="connsiteX2" fmla="*/ 558717 w 2981815"/>
              <a:gd name="connsiteY2" fmla="*/ 206849 h 812800"/>
              <a:gd name="connsiteX3" fmla="*/ 2412938 w 2981815"/>
              <a:gd name="connsiteY3" fmla="*/ 206849 h 812800"/>
              <a:gd name="connsiteX4" fmla="*/ 2412938 w 2981815"/>
              <a:gd name="connsiteY4" fmla="*/ 0 h 812800"/>
              <a:gd name="connsiteX5" fmla="*/ 2981815 w 2981815"/>
              <a:gd name="connsiteY5" fmla="*/ 403860 h 812800"/>
              <a:gd name="connsiteX6" fmla="*/ 2412938 w 2981815"/>
              <a:gd name="connsiteY6" fmla="*/ 807720 h 812800"/>
              <a:gd name="connsiteX7" fmla="*/ 2412938 w 2981815"/>
              <a:gd name="connsiteY7" fmla="*/ 600871 h 812800"/>
              <a:gd name="connsiteX8" fmla="*/ 558717 w 2981815"/>
              <a:gd name="connsiteY8" fmla="*/ 600871 h 812800"/>
              <a:gd name="connsiteX9" fmla="*/ 766997 w 2981815"/>
              <a:gd name="connsiteY9" fmla="*/ 812800 h 812800"/>
              <a:gd name="connsiteX10" fmla="*/ 0 w 2981815"/>
              <a:gd name="connsiteY10" fmla="*/ 637540 h 812800"/>
              <a:gd name="connsiteX0" fmla="*/ 0 w 2981815"/>
              <a:gd name="connsiteY0" fmla="*/ 637540 h 812800"/>
              <a:gd name="connsiteX1" fmla="*/ 579037 w 2981815"/>
              <a:gd name="connsiteY1" fmla="*/ 101600 h 812800"/>
              <a:gd name="connsiteX2" fmla="*/ 609517 w 2981815"/>
              <a:gd name="connsiteY2" fmla="*/ 272889 h 812800"/>
              <a:gd name="connsiteX3" fmla="*/ 2412938 w 2981815"/>
              <a:gd name="connsiteY3" fmla="*/ 206849 h 812800"/>
              <a:gd name="connsiteX4" fmla="*/ 2412938 w 2981815"/>
              <a:gd name="connsiteY4" fmla="*/ 0 h 812800"/>
              <a:gd name="connsiteX5" fmla="*/ 2981815 w 2981815"/>
              <a:gd name="connsiteY5" fmla="*/ 403860 h 812800"/>
              <a:gd name="connsiteX6" fmla="*/ 2412938 w 2981815"/>
              <a:gd name="connsiteY6" fmla="*/ 807720 h 812800"/>
              <a:gd name="connsiteX7" fmla="*/ 2412938 w 2981815"/>
              <a:gd name="connsiteY7" fmla="*/ 600871 h 812800"/>
              <a:gd name="connsiteX8" fmla="*/ 558717 w 2981815"/>
              <a:gd name="connsiteY8" fmla="*/ 600871 h 812800"/>
              <a:gd name="connsiteX9" fmla="*/ 766997 w 2981815"/>
              <a:gd name="connsiteY9" fmla="*/ 812800 h 812800"/>
              <a:gd name="connsiteX10" fmla="*/ 0 w 2981815"/>
              <a:gd name="connsiteY10" fmla="*/ 637540 h 812800"/>
              <a:gd name="connsiteX0" fmla="*/ 0 w 2981815"/>
              <a:gd name="connsiteY0" fmla="*/ 637540 h 812800"/>
              <a:gd name="connsiteX1" fmla="*/ 579037 w 2981815"/>
              <a:gd name="connsiteY1" fmla="*/ 101600 h 812800"/>
              <a:gd name="connsiteX2" fmla="*/ 558717 w 2981815"/>
              <a:gd name="connsiteY2" fmla="*/ 415129 h 812800"/>
              <a:gd name="connsiteX3" fmla="*/ 2412938 w 2981815"/>
              <a:gd name="connsiteY3" fmla="*/ 206849 h 812800"/>
              <a:gd name="connsiteX4" fmla="*/ 2412938 w 2981815"/>
              <a:gd name="connsiteY4" fmla="*/ 0 h 812800"/>
              <a:gd name="connsiteX5" fmla="*/ 2981815 w 2981815"/>
              <a:gd name="connsiteY5" fmla="*/ 403860 h 812800"/>
              <a:gd name="connsiteX6" fmla="*/ 2412938 w 2981815"/>
              <a:gd name="connsiteY6" fmla="*/ 807720 h 812800"/>
              <a:gd name="connsiteX7" fmla="*/ 2412938 w 2981815"/>
              <a:gd name="connsiteY7" fmla="*/ 600871 h 812800"/>
              <a:gd name="connsiteX8" fmla="*/ 558717 w 2981815"/>
              <a:gd name="connsiteY8" fmla="*/ 600871 h 812800"/>
              <a:gd name="connsiteX9" fmla="*/ 766997 w 2981815"/>
              <a:gd name="connsiteY9" fmla="*/ 812800 h 812800"/>
              <a:gd name="connsiteX10" fmla="*/ 0 w 2981815"/>
              <a:gd name="connsiteY10" fmla="*/ 637540 h 812800"/>
              <a:gd name="connsiteX0" fmla="*/ 0 w 2981815"/>
              <a:gd name="connsiteY0" fmla="*/ 637540 h 812800"/>
              <a:gd name="connsiteX1" fmla="*/ 579037 w 2981815"/>
              <a:gd name="connsiteY1" fmla="*/ 101600 h 812800"/>
              <a:gd name="connsiteX2" fmla="*/ 624757 w 2981815"/>
              <a:gd name="connsiteY2" fmla="*/ 323689 h 812800"/>
              <a:gd name="connsiteX3" fmla="*/ 2412938 w 2981815"/>
              <a:gd name="connsiteY3" fmla="*/ 206849 h 812800"/>
              <a:gd name="connsiteX4" fmla="*/ 2412938 w 2981815"/>
              <a:gd name="connsiteY4" fmla="*/ 0 h 812800"/>
              <a:gd name="connsiteX5" fmla="*/ 2981815 w 2981815"/>
              <a:gd name="connsiteY5" fmla="*/ 403860 h 812800"/>
              <a:gd name="connsiteX6" fmla="*/ 2412938 w 2981815"/>
              <a:gd name="connsiteY6" fmla="*/ 807720 h 812800"/>
              <a:gd name="connsiteX7" fmla="*/ 2412938 w 2981815"/>
              <a:gd name="connsiteY7" fmla="*/ 600871 h 812800"/>
              <a:gd name="connsiteX8" fmla="*/ 558717 w 2981815"/>
              <a:gd name="connsiteY8" fmla="*/ 600871 h 812800"/>
              <a:gd name="connsiteX9" fmla="*/ 766997 w 2981815"/>
              <a:gd name="connsiteY9" fmla="*/ 812800 h 812800"/>
              <a:gd name="connsiteX10" fmla="*/ 0 w 2981815"/>
              <a:gd name="connsiteY10" fmla="*/ 637540 h 812800"/>
              <a:gd name="connsiteX0" fmla="*/ 0 w 2981815"/>
              <a:gd name="connsiteY0" fmla="*/ 637540 h 812800"/>
              <a:gd name="connsiteX1" fmla="*/ 579037 w 2981815"/>
              <a:gd name="connsiteY1" fmla="*/ 101600 h 812800"/>
              <a:gd name="connsiteX2" fmla="*/ 624757 w 2981815"/>
              <a:gd name="connsiteY2" fmla="*/ 323689 h 812800"/>
              <a:gd name="connsiteX3" fmla="*/ 2412938 w 2981815"/>
              <a:gd name="connsiteY3" fmla="*/ 206849 h 812800"/>
              <a:gd name="connsiteX4" fmla="*/ 2412938 w 2981815"/>
              <a:gd name="connsiteY4" fmla="*/ 0 h 812800"/>
              <a:gd name="connsiteX5" fmla="*/ 2981815 w 2981815"/>
              <a:gd name="connsiteY5" fmla="*/ 403860 h 812800"/>
              <a:gd name="connsiteX6" fmla="*/ 2412938 w 2981815"/>
              <a:gd name="connsiteY6" fmla="*/ 807720 h 812800"/>
              <a:gd name="connsiteX7" fmla="*/ 2412938 w 2981815"/>
              <a:gd name="connsiteY7" fmla="*/ 600871 h 812800"/>
              <a:gd name="connsiteX8" fmla="*/ 685717 w 2981815"/>
              <a:gd name="connsiteY8" fmla="*/ 600871 h 812800"/>
              <a:gd name="connsiteX9" fmla="*/ 766997 w 2981815"/>
              <a:gd name="connsiteY9" fmla="*/ 812800 h 812800"/>
              <a:gd name="connsiteX10" fmla="*/ 0 w 2981815"/>
              <a:gd name="connsiteY10" fmla="*/ 637540 h 812800"/>
              <a:gd name="connsiteX0" fmla="*/ 0 w 2981815"/>
              <a:gd name="connsiteY0" fmla="*/ 637540 h 858520"/>
              <a:gd name="connsiteX1" fmla="*/ 579037 w 2981815"/>
              <a:gd name="connsiteY1" fmla="*/ 101600 h 858520"/>
              <a:gd name="connsiteX2" fmla="*/ 624757 w 2981815"/>
              <a:gd name="connsiteY2" fmla="*/ 323689 h 858520"/>
              <a:gd name="connsiteX3" fmla="*/ 2412938 w 2981815"/>
              <a:gd name="connsiteY3" fmla="*/ 206849 h 858520"/>
              <a:gd name="connsiteX4" fmla="*/ 2412938 w 2981815"/>
              <a:gd name="connsiteY4" fmla="*/ 0 h 858520"/>
              <a:gd name="connsiteX5" fmla="*/ 2981815 w 2981815"/>
              <a:gd name="connsiteY5" fmla="*/ 403860 h 858520"/>
              <a:gd name="connsiteX6" fmla="*/ 2219898 w 2981815"/>
              <a:gd name="connsiteY6" fmla="*/ 858520 h 858520"/>
              <a:gd name="connsiteX7" fmla="*/ 2412938 w 2981815"/>
              <a:gd name="connsiteY7" fmla="*/ 600871 h 858520"/>
              <a:gd name="connsiteX8" fmla="*/ 685717 w 2981815"/>
              <a:gd name="connsiteY8" fmla="*/ 600871 h 858520"/>
              <a:gd name="connsiteX9" fmla="*/ 766997 w 2981815"/>
              <a:gd name="connsiteY9" fmla="*/ 812800 h 858520"/>
              <a:gd name="connsiteX10" fmla="*/ 0 w 2981815"/>
              <a:gd name="connsiteY10" fmla="*/ 637540 h 858520"/>
              <a:gd name="connsiteX0" fmla="*/ 0 w 2986895"/>
              <a:gd name="connsiteY0" fmla="*/ 637540 h 858520"/>
              <a:gd name="connsiteX1" fmla="*/ 579037 w 2986895"/>
              <a:gd name="connsiteY1" fmla="*/ 101600 h 858520"/>
              <a:gd name="connsiteX2" fmla="*/ 624757 w 2986895"/>
              <a:gd name="connsiteY2" fmla="*/ 323689 h 858520"/>
              <a:gd name="connsiteX3" fmla="*/ 2412938 w 2986895"/>
              <a:gd name="connsiteY3" fmla="*/ 206849 h 858520"/>
              <a:gd name="connsiteX4" fmla="*/ 2412938 w 2986895"/>
              <a:gd name="connsiteY4" fmla="*/ 0 h 858520"/>
              <a:gd name="connsiteX5" fmla="*/ 2986895 w 2986895"/>
              <a:gd name="connsiteY5" fmla="*/ 698500 h 858520"/>
              <a:gd name="connsiteX6" fmla="*/ 2219898 w 2986895"/>
              <a:gd name="connsiteY6" fmla="*/ 858520 h 858520"/>
              <a:gd name="connsiteX7" fmla="*/ 2412938 w 2986895"/>
              <a:gd name="connsiteY7" fmla="*/ 600871 h 858520"/>
              <a:gd name="connsiteX8" fmla="*/ 685717 w 2986895"/>
              <a:gd name="connsiteY8" fmla="*/ 600871 h 858520"/>
              <a:gd name="connsiteX9" fmla="*/ 766997 w 2986895"/>
              <a:gd name="connsiteY9" fmla="*/ 812800 h 858520"/>
              <a:gd name="connsiteX10" fmla="*/ 0 w 2986895"/>
              <a:gd name="connsiteY10" fmla="*/ 637540 h 858520"/>
              <a:gd name="connsiteX0" fmla="*/ 0 w 2986895"/>
              <a:gd name="connsiteY0" fmla="*/ 637540 h 858520"/>
              <a:gd name="connsiteX1" fmla="*/ 579037 w 2986895"/>
              <a:gd name="connsiteY1" fmla="*/ 101600 h 858520"/>
              <a:gd name="connsiteX2" fmla="*/ 624757 w 2986895"/>
              <a:gd name="connsiteY2" fmla="*/ 323689 h 858520"/>
              <a:gd name="connsiteX3" fmla="*/ 2412938 w 2986895"/>
              <a:gd name="connsiteY3" fmla="*/ 206849 h 858520"/>
              <a:gd name="connsiteX4" fmla="*/ 2412938 w 2986895"/>
              <a:gd name="connsiteY4" fmla="*/ 0 h 858520"/>
              <a:gd name="connsiteX5" fmla="*/ 2986895 w 2986895"/>
              <a:gd name="connsiteY5" fmla="*/ 698500 h 858520"/>
              <a:gd name="connsiteX6" fmla="*/ 2219898 w 2986895"/>
              <a:gd name="connsiteY6" fmla="*/ 858520 h 858520"/>
              <a:gd name="connsiteX7" fmla="*/ 2291018 w 2986895"/>
              <a:gd name="connsiteY7" fmla="*/ 656751 h 858520"/>
              <a:gd name="connsiteX8" fmla="*/ 685717 w 2986895"/>
              <a:gd name="connsiteY8" fmla="*/ 600871 h 858520"/>
              <a:gd name="connsiteX9" fmla="*/ 766997 w 2986895"/>
              <a:gd name="connsiteY9" fmla="*/ 812800 h 858520"/>
              <a:gd name="connsiteX10" fmla="*/ 0 w 2986895"/>
              <a:gd name="connsiteY10" fmla="*/ 637540 h 858520"/>
              <a:gd name="connsiteX0" fmla="*/ 0 w 2986895"/>
              <a:gd name="connsiteY0" fmla="*/ 637540 h 858520"/>
              <a:gd name="connsiteX1" fmla="*/ 579037 w 2986895"/>
              <a:gd name="connsiteY1" fmla="*/ 101600 h 858520"/>
              <a:gd name="connsiteX2" fmla="*/ 624757 w 2986895"/>
              <a:gd name="connsiteY2" fmla="*/ 323689 h 858520"/>
              <a:gd name="connsiteX3" fmla="*/ 2509458 w 2986895"/>
              <a:gd name="connsiteY3" fmla="*/ 603089 h 858520"/>
              <a:gd name="connsiteX4" fmla="*/ 2412938 w 2986895"/>
              <a:gd name="connsiteY4" fmla="*/ 0 h 858520"/>
              <a:gd name="connsiteX5" fmla="*/ 2986895 w 2986895"/>
              <a:gd name="connsiteY5" fmla="*/ 698500 h 858520"/>
              <a:gd name="connsiteX6" fmla="*/ 2219898 w 2986895"/>
              <a:gd name="connsiteY6" fmla="*/ 858520 h 858520"/>
              <a:gd name="connsiteX7" fmla="*/ 2291018 w 2986895"/>
              <a:gd name="connsiteY7" fmla="*/ 656751 h 858520"/>
              <a:gd name="connsiteX8" fmla="*/ 685717 w 2986895"/>
              <a:gd name="connsiteY8" fmla="*/ 600871 h 858520"/>
              <a:gd name="connsiteX9" fmla="*/ 766997 w 2986895"/>
              <a:gd name="connsiteY9" fmla="*/ 812800 h 858520"/>
              <a:gd name="connsiteX10" fmla="*/ 0 w 2986895"/>
              <a:gd name="connsiteY10" fmla="*/ 637540 h 858520"/>
              <a:gd name="connsiteX0" fmla="*/ 0 w 2986895"/>
              <a:gd name="connsiteY0" fmla="*/ 637540 h 858520"/>
              <a:gd name="connsiteX1" fmla="*/ 579037 w 2986895"/>
              <a:gd name="connsiteY1" fmla="*/ 101600 h 858520"/>
              <a:gd name="connsiteX2" fmla="*/ 624757 w 2986895"/>
              <a:gd name="connsiteY2" fmla="*/ 323689 h 858520"/>
              <a:gd name="connsiteX3" fmla="*/ 2397698 w 2986895"/>
              <a:gd name="connsiteY3" fmla="*/ 410049 h 858520"/>
              <a:gd name="connsiteX4" fmla="*/ 2412938 w 2986895"/>
              <a:gd name="connsiteY4" fmla="*/ 0 h 858520"/>
              <a:gd name="connsiteX5" fmla="*/ 2986895 w 2986895"/>
              <a:gd name="connsiteY5" fmla="*/ 698500 h 858520"/>
              <a:gd name="connsiteX6" fmla="*/ 2219898 w 2986895"/>
              <a:gd name="connsiteY6" fmla="*/ 858520 h 858520"/>
              <a:gd name="connsiteX7" fmla="*/ 2291018 w 2986895"/>
              <a:gd name="connsiteY7" fmla="*/ 656751 h 858520"/>
              <a:gd name="connsiteX8" fmla="*/ 685717 w 2986895"/>
              <a:gd name="connsiteY8" fmla="*/ 600871 h 858520"/>
              <a:gd name="connsiteX9" fmla="*/ 766997 w 2986895"/>
              <a:gd name="connsiteY9" fmla="*/ 812800 h 858520"/>
              <a:gd name="connsiteX10" fmla="*/ 0 w 2986895"/>
              <a:gd name="connsiteY10" fmla="*/ 637540 h 858520"/>
              <a:gd name="connsiteX0" fmla="*/ 0 w 2986895"/>
              <a:gd name="connsiteY0" fmla="*/ 535940 h 756920"/>
              <a:gd name="connsiteX1" fmla="*/ 579037 w 2986895"/>
              <a:gd name="connsiteY1" fmla="*/ 0 h 756920"/>
              <a:gd name="connsiteX2" fmla="*/ 624757 w 2986895"/>
              <a:gd name="connsiteY2" fmla="*/ 222089 h 756920"/>
              <a:gd name="connsiteX3" fmla="*/ 2397698 w 2986895"/>
              <a:gd name="connsiteY3" fmla="*/ 308449 h 756920"/>
              <a:gd name="connsiteX4" fmla="*/ 2524698 w 2986895"/>
              <a:gd name="connsiteY4" fmla="*/ 4114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97698 w 2986895"/>
              <a:gd name="connsiteY3" fmla="*/ 30844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301178 w 2986895"/>
              <a:gd name="connsiteY7" fmla="*/ 5297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301178 w 2986895"/>
              <a:gd name="connsiteY7" fmla="*/ 529751 h 756920"/>
              <a:gd name="connsiteX8" fmla="*/ 685717 w 2986895"/>
              <a:gd name="connsiteY8" fmla="*/ 499271 h 756920"/>
              <a:gd name="connsiteX9" fmla="*/ 766997 w 2986895"/>
              <a:gd name="connsiteY9" fmla="*/ 711200 h 756920"/>
              <a:gd name="connsiteX10" fmla="*/ 0 w 2986895"/>
              <a:gd name="connsiteY10" fmla="*/ 535940 h 75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6895" h="756920">
                <a:moveTo>
                  <a:pt x="0" y="535940"/>
                </a:moveTo>
                <a:lnTo>
                  <a:pt x="579037" y="0"/>
                </a:lnTo>
                <a:lnTo>
                  <a:pt x="624757" y="222089"/>
                </a:lnTo>
                <a:cubicBezTo>
                  <a:pt x="1170017" y="106942"/>
                  <a:pt x="1821958" y="113716"/>
                  <a:pt x="2382458" y="242409"/>
                </a:cubicBezTo>
                <a:lnTo>
                  <a:pt x="2418018" y="55880"/>
                </a:lnTo>
                <a:lnTo>
                  <a:pt x="2986895" y="596900"/>
                </a:lnTo>
                <a:lnTo>
                  <a:pt x="2219898" y="756920"/>
                </a:lnTo>
                <a:lnTo>
                  <a:pt x="2301178" y="529751"/>
                </a:lnTo>
                <a:cubicBezTo>
                  <a:pt x="1425718" y="358724"/>
                  <a:pt x="1043017" y="426458"/>
                  <a:pt x="685717" y="499271"/>
                </a:cubicBezTo>
                <a:lnTo>
                  <a:pt x="766997" y="711200"/>
                </a:lnTo>
                <a:lnTo>
                  <a:pt x="0" y="535940"/>
                </a:lnTo>
                <a:close/>
              </a:path>
            </a:pathLst>
          </a:custGeom>
          <a:solidFill>
            <a:srgbClr val="583B1C"/>
          </a:solidFill>
          <a:ln>
            <a:solidFill>
              <a:srgbClr val="583B1C"/>
            </a:solidFill>
          </a:ln>
          <a:scene3d>
            <a:camera prst="orthographicFront"/>
            <a:lightRig rig="threePt" dir="t"/>
          </a:scene3d>
          <a:sp3d>
            <a:bevelT w="698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descr="Provide the tools and technologies for traffic management and interagency communications for on-scene operations&#10;" title="Tactical"/>
          <p:cNvGrpSpPr/>
          <p:nvPr/>
        </p:nvGrpSpPr>
        <p:grpSpPr>
          <a:xfrm>
            <a:off x="6059810" y="1773765"/>
            <a:ext cx="2745862" cy="1837534"/>
            <a:chOff x="2595171" y="1720693"/>
            <a:chExt cx="4709160" cy="4060828"/>
          </a:xfrm>
        </p:grpSpPr>
        <p:sp>
          <p:nvSpPr>
            <p:cNvPr id="21" name="TextBox 20"/>
            <p:cNvSpPr txBox="1"/>
            <p:nvPr/>
          </p:nvSpPr>
          <p:spPr>
            <a:xfrm>
              <a:off x="2595171" y="1720693"/>
              <a:ext cx="4709160" cy="4060828"/>
            </a:xfrm>
            <a:prstGeom prst="roundRect">
              <a:avLst>
                <a:gd name="adj" fmla="val 6002"/>
              </a:avLst>
            </a:prstGeom>
            <a:solidFill>
              <a:srgbClr val="561D1F"/>
            </a:solidFill>
            <a:effectLst>
              <a:outerShdw blurRad="63500" sx="103000" sy="103000" algn="ctr" rotWithShape="0">
                <a:prstClr val="black">
                  <a:alpha val="23000"/>
                </a:prstClr>
              </a:outerShdw>
            </a:effectLst>
            <a:scene3d>
              <a:camera prst="orthographicFront"/>
              <a:lightRig rig="threePt" dir="t"/>
            </a:scene3d>
            <a:sp3d>
              <a:bevelT/>
            </a:sp3d>
          </p:spPr>
          <p:txBody>
            <a:bodyPr wrap="square" rtlCol="0">
              <a:noAutofit/>
            </a:bodyPr>
            <a:lstStyle/>
            <a:p>
              <a:pPr algn="ctr"/>
              <a:r>
                <a:rPr lang="en-US" b="1" dirty="0" smtClean="0">
                  <a:solidFill>
                    <a:schemeClr val="bg1"/>
                  </a:solidFill>
                </a:rPr>
                <a:t>Tactical</a:t>
              </a:r>
              <a:endParaRPr lang="en-US" b="1" dirty="0">
                <a:solidFill>
                  <a:schemeClr val="bg1"/>
                </a:solidFill>
              </a:endParaRPr>
            </a:p>
          </p:txBody>
        </p:sp>
        <p:sp>
          <p:nvSpPr>
            <p:cNvPr id="22" name="TextBox 21"/>
            <p:cNvSpPr txBox="1"/>
            <p:nvPr/>
          </p:nvSpPr>
          <p:spPr>
            <a:xfrm>
              <a:off x="2709471" y="2558525"/>
              <a:ext cx="4480560" cy="3037463"/>
            </a:xfrm>
            <a:prstGeom prst="roundRect">
              <a:avLst>
                <a:gd name="adj" fmla="val 6002"/>
              </a:avLst>
            </a:prstGeom>
            <a:solidFill>
              <a:schemeClr val="bg1"/>
            </a:solidFill>
            <a:effectLst>
              <a:outerShdw blurRad="63500" sx="103000" sy="103000" algn="ctr" rotWithShape="0">
                <a:prstClr val="black">
                  <a:alpha val="23000"/>
                </a:prstClr>
              </a:outerShdw>
            </a:effectLst>
            <a:scene3d>
              <a:camera prst="orthographicFront"/>
              <a:lightRig rig="threePt" dir="t"/>
            </a:scene3d>
            <a:sp3d>
              <a:bevelT/>
            </a:sp3d>
          </p:spPr>
          <p:txBody>
            <a:bodyPr wrap="square" lIns="45720" rIns="45720" rtlCol="0">
              <a:noAutofit/>
            </a:bodyPr>
            <a:lstStyle/>
            <a:p>
              <a:pPr lvl="0" algn="ctr"/>
              <a:r>
                <a:rPr lang="en-US" sz="1600" dirty="0" smtClean="0">
                  <a:solidFill>
                    <a:srgbClr val="583B1C"/>
                  </a:solidFill>
                </a:rPr>
                <a:t>Provide </a:t>
              </a:r>
              <a:r>
                <a:rPr lang="en-US" sz="1600" dirty="0">
                  <a:solidFill>
                    <a:srgbClr val="583B1C"/>
                  </a:solidFill>
                </a:rPr>
                <a:t>the tools and technologies for traffic management and interagency communications for on-scene </a:t>
              </a:r>
              <a:r>
                <a:rPr lang="en-US" sz="1600" dirty="0" smtClean="0">
                  <a:solidFill>
                    <a:srgbClr val="583B1C"/>
                  </a:solidFill>
                </a:rPr>
                <a:t>operations</a:t>
              </a:r>
              <a:endParaRPr lang="en-US" sz="1600" dirty="0">
                <a:solidFill>
                  <a:srgbClr val="583B1C"/>
                </a:solidFill>
              </a:endParaRPr>
            </a:p>
          </p:txBody>
        </p:sp>
      </p:grpSp>
      <p:sp>
        <p:nvSpPr>
          <p:cNvPr id="27" name="Left-Right Arrow 18" descr="Arrow linking the Tactical and Support steps in the TIM Program Framework." title="Arrow"/>
          <p:cNvSpPr/>
          <p:nvPr/>
        </p:nvSpPr>
        <p:spPr>
          <a:xfrm rot="18945441" flipH="1" flipV="1">
            <a:off x="6466080" y="4131940"/>
            <a:ext cx="1938431" cy="596283"/>
          </a:xfrm>
          <a:custGeom>
            <a:avLst/>
            <a:gdLst>
              <a:gd name="connsiteX0" fmla="*/ 0 w 2991975"/>
              <a:gd name="connsiteY0" fmla="*/ 403860 h 807720"/>
              <a:gd name="connsiteX1" fmla="*/ 568877 w 2991975"/>
              <a:gd name="connsiteY1" fmla="*/ 0 h 807720"/>
              <a:gd name="connsiteX2" fmla="*/ 568877 w 2991975"/>
              <a:gd name="connsiteY2" fmla="*/ 206849 h 807720"/>
              <a:gd name="connsiteX3" fmla="*/ 2423098 w 2991975"/>
              <a:gd name="connsiteY3" fmla="*/ 206849 h 807720"/>
              <a:gd name="connsiteX4" fmla="*/ 2423098 w 2991975"/>
              <a:gd name="connsiteY4" fmla="*/ 0 h 807720"/>
              <a:gd name="connsiteX5" fmla="*/ 2991975 w 2991975"/>
              <a:gd name="connsiteY5" fmla="*/ 403860 h 807720"/>
              <a:gd name="connsiteX6" fmla="*/ 2423098 w 2991975"/>
              <a:gd name="connsiteY6" fmla="*/ 807720 h 807720"/>
              <a:gd name="connsiteX7" fmla="*/ 2423098 w 2991975"/>
              <a:gd name="connsiteY7" fmla="*/ 600871 h 807720"/>
              <a:gd name="connsiteX8" fmla="*/ 568877 w 2991975"/>
              <a:gd name="connsiteY8" fmla="*/ 600871 h 807720"/>
              <a:gd name="connsiteX9" fmla="*/ 568877 w 2991975"/>
              <a:gd name="connsiteY9" fmla="*/ 807720 h 807720"/>
              <a:gd name="connsiteX10" fmla="*/ 0 w 2991975"/>
              <a:gd name="connsiteY10" fmla="*/ 403860 h 807720"/>
              <a:gd name="connsiteX0" fmla="*/ 0 w 2981815"/>
              <a:gd name="connsiteY0" fmla="*/ 637540 h 807720"/>
              <a:gd name="connsiteX1" fmla="*/ 558717 w 2981815"/>
              <a:gd name="connsiteY1" fmla="*/ 0 h 807720"/>
              <a:gd name="connsiteX2" fmla="*/ 558717 w 2981815"/>
              <a:gd name="connsiteY2" fmla="*/ 206849 h 807720"/>
              <a:gd name="connsiteX3" fmla="*/ 2412938 w 2981815"/>
              <a:gd name="connsiteY3" fmla="*/ 206849 h 807720"/>
              <a:gd name="connsiteX4" fmla="*/ 2412938 w 2981815"/>
              <a:gd name="connsiteY4" fmla="*/ 0 h 807720"/>
              <a:gd name="connsiteX5" fmla="*/ 2981815 w 2981815"/>
              <a:gd name="connsiteY5" fmla="*/ 403860 h 807720"/>
              <a:gd name="connsiteX6" fmla="*/ 2412938 w 2981815"/>
              <a:gd name="connsiteY6" fmla="*/ 807720 h 807720"/>
              <a:gd name="connsiteX7" fmla="*/ 2412938 w 2981815"/>
              <a:gd name="connsiteY7" fmla="*/ 600871 h 807720"/>
              <a:gd name="connsiteX8" fmla="*/ 558717 w 2981815"/>
              <a:gd name="connsiteY8" fmla="*/ 600871 h 807720"/>
              <a:gd name="connsiteX9" fmla="*/ 558717 w 2981815"/>
              <a:gd name="connsiteY9" fmla="*/ 807720 h 807720"/>
              <a:gd name="connsiteX10" fmla="*/ 0 w 2981815"/>
              <a:gd name="connsiteY10" fmla="*/ 637540 h 807720"/>
              <a:gd name="connsiteX0" fmla="*/ 0 w 2981815"/>
              <a:gd name="connsiteY0" fmla="*/ 637540 h 812800"/>
              <a:gd name="connsiteX1" fmla="*/ 558717 w 2981815"/>
              <a:gd name="connsiteY1" fmla="*/ 0 h 812800"/>
              <a:gd name="connsiteX2" fmla="*/ 558717 w 2981815"/>
              <a:gd name="connsiteY2" fmla="*/ 206849 h 812800"/>
              <a:gd name="connsiteX3" fmla="*/ 2412938 w 2981815"/>
              <a:gd name="connsiteY3" fmla="*/ 206849 h 812800"/>
              <a:gd name="connsiteX4" fmla="*/ 2412938 w 2981815"/>
              <a:gd name="connsiteY4" fmla="*/ 0 h 812800"/>
              <a:gd name="connsiteX5" fmla="*/ 2981815 w 2981815"/>
              <a:gd name="connsiteY5" fmla="*/ 403860 h 812800"/>
              <a:gd name="connsiteX6" fmla="*/ 2412938 w 2981815"/>
              <a:gd name="connsiteY6" fmla="*/ 807720 h 812800"/>
              <a:gd name="connsiteX7" fmla="*/ 2412938 w 2981815"/>
              <a:gd name="connsiteY7" fmla="*/ 600871 h 812800"/>
              <a:gd name="connsiteX8" fmla="*/ 558717 w 2981815"/>
              <a:gd name="connsiteY8" fmla="*/ 600871 h 812800"/>
              <a:gd name="connsiteX9" fmla="*/ 766997 w 2981815"/>
              <a:gd name="connsiteY9" fmla="*/ 812800 h 812800"/>
              <a:gd name="connsiteX10" fmla="*/ 0 w 2981815"/>
              <a:gd name="connsiteY10" fmla="*/ 637540 h 812800"/>
              <a:gd name="connsiteX0" fmla="*/ 0 w 2981815"/>
              <a:gd name="connsiteY0" fmla="*/ 637540 h 812800"/>
              <a:gd name="connsiteX1" fmla="*/ 579037 w 2981815"/>
              <a:gd name="connsiteY1" fmla="*/ 101600 h 812800"/>
              <a:gd name="connsiteX2" fmla="*/ 558717 w 2981815"/>
              <a:gd name="connsiteY2" fmla="*/ 206849 h 812800"/>
              <a:gd name="connsiteX3" fmla="*/ 2412938 w 2981815"/>
              <a:gd name="connsiteY3" fmla="*/ 206849 h 812800"/>
              <a:gd name="connsiteX4" fmla="*/ 2412938 w 2981815"/>
              <a:gd name="connsiteY4" fmla="*/ 0 h 812800"/>
              <a:gd name="connsiteX5" fmla="*/ 2981815 w 2981815"/>
              <a:gd name="connsiteY5" fmla="*/ 403860 h 812800"/>
              <a:gd name="connsiteX6" fmla="*/ 2412938 w 2981815"/>
              <a:gd name="connsiteY6" fmla="*/ 807720 h 812800"/>
              <a:gd name="connsiteX7" fmla="*/ 2412938 w 2981815"/>
              <a:gd name="connsiteY7" fmla="*/ 600871 h 812800"/>
              <a:gd name="connsiteX8" fmla="*/ 558717 w 2981815"/>
              <a:gd name="connsiteY8" fmla="*/ 600871 h 812800"/>
              <a:gd name="connsiteX9" fmla="*/ 766997 w 2981815"/>
              <a:gd name="connsiteY9" fmla="*/ 812800 h 812800"/>
              <a:gd name="connsiteX10" fmla="*/ 0 w 2981815"/>
              <a:gd name="connsiteY10" fmla="*/ 637540 h 812800"/>
              <a:gd name="connsiteX0" fmla="*/ 0 w 2981815"/>
              <a:gd name="connsiteY0" fmla="*/ 637540 h 812800"/>
              <a:gd name="connsiteX1" fmla="*/ 579037 w 2981815"/>
              <a:gd name="connsiteY1" fmla="*/ 101600 h 812800"/>
              <a:gd name="connsiteX2" fmla="*/ 609517 w 2981815"/>
              <a:gd name="connsiteY2" fmla="*/ 272889 h 812800"/>
              <a:gd name="connsiteX3" fmla="*/ 2412938 w 2981815"/>
              <a:gd name="connsiteY3" fmla="*/ 206849 h 812800"/>
              <a:gd name="connsiteX4" fmla="*/ 2412938 w 2981815"/>
              <a:gd name="connsiteY4" fmla="*/ 0 h 812800"/>
              <a:gd name="connsiteX5" fmla="*/ 2981815 w 2981815"/>
              <a:gd name="connsiteY5" fmla="*/ 403860 h 812800"/>
              <a:gd name="connsiteX6" fmla="*/ 2412938 w 2981815"/>
              <a:gd name="connsiteY6" fmla="*/ 807720 h 812800"/>
              <a:gd name="connsiteX7" fmla="*/ 2412938 w 2981815"/>
              <a:gd name="connsiteY7" fmla="*/ 600871 h 812800"/>
              <a:gd name="connsiteX8" fmla="*/ 558717 w 2981815"/>
              <a:gd name="connsiteY8" fmla="*/ 600871 h 812800"/>
              <a:gd name="connsiteX9" fmla="*/ 766997 w 2981815"/>
              <a:gd name="connsiteY9" fmla="*/ 812800 h 812800"/>
              <a:gd name="connsiteX10" fmla="*/ 0 w 2981815"/>
              <a:gd name="connsiteY10" fmla="*/ 637540 h 812800"/>
              <a:gd name="connsiteX0" fmla="*/ 0 w 2981815"/>
              <a:gd name="connsiteY0" fmla="*/ 637540 h 812800"/>
              <a:gd name="connsiteX1" fmla="*/ 579037 w 2981815"/>
              <a:gd name="connsiteY1" fmla="*/ 101600 h 812800"/>
              <a:gd name="connsiteX2" fmla="*/ 558717 w 2981815"/>
              <a:gd name="connsiteY2" fmla="*/ 415129 h 812800"/>
              <a:gd name="connsiteX3" fmla="*/ 2412938 w 2981815"/>
              <a:gd name="connsiteY3" fmla="*/ 206849 h 812800"/>
              <a:gd name="connsiteX4" fmla="*/ 2412938 w 2981815"/>
              <a:gd name="connsiteY4" fmla="*/ 0 h 812800"/>
              <a:gd name="connsiteX5" fmla="*/ 2981815 w 2981815"/>
              <a:gd name="connsiteY5" fmla="*/ 403860 h 812800"/>
              <a:gd name="connsiteX6" fmla="*/ 2412938 w 2981815"/>
              <a:gd name="connsiteY6" fmla="*/ 807720 h 812800"/>
              <a:gd name="connsiteX7" fmla="*/ 2412938 w 2981815"/>
              <a:gd name="connsiteY7" fmla="*/ 600871 h 812800"/>
              <a:gd name="connsiteX8" fmla="*/ 558717 w 2981815"/>
              <a:gd name="connsiteY8" fmla="*/ 600871 h 812800"/>
              <a:gd name="connsiteX9" fmla="*/ 766997 w 2981815"/>
              <a:gd name="connsiteY9" fmla="*/ 812800 h 812800"/>
              <a:gd name="connsiteX10" fmla="*/ 0 w 2981815"/>
              <a:gd name="connsiteY10" fmla="*/ 637540 h 812800"/>
              <a:gd name="connsiteX0" fmla="*/ 0 w 2981815"/>
              <a:gd name="connsiteY0" fmla="*/ 637540 h 812800"/>
              <a:gd name="connsiteX1" fmla="*/ 579037 w 2981815"/>
              <a:gd name="connsiteY1" fmla="*/ 101600 h 812800"/>
              <a:gd name="connsiteX2" fmla="*/ 624757 w 2981815"/>
              <a:gd name="connsiteY2" fmla="*/ 323689 h 812800"/>
              <a:gd name="connsiteX3" fmla="*/ 2412938 w 2981815"/>
              <a:gd name="connsiteY3" fmla="*/ 206849 h 812800"/>
              <a:gd name="connsiteX4" fmla="*/ 2412938 w 2981815"/>
              <a:gd name="connsiteY4" fmla="*/ 0 h 812800"/>
              <a:gd name="connsiteX5" fmla="*/ 2981815 w 2981815"/>
              <a:gd name="connsiteY5" fmla="*/ 403860 h 812800"/>
              <a:gd name="connsiteX6" fmla="*/ 2412938 w 2981815"/>
              <a:gd name="connsiteY6" fmla="*/ 807720 h 812800"/>
              <a:gd name="connsiteX7" fmla="*/ 2412938 w 2981815"/>
              <a:gd name="connsiteY7" fmla="*/ 600871 h 812800"/>
              <a:gd name="connsiteX8" fmla="*/ 558717 w 2981815"/>
              <a:gd name="connsiteY8" fmla="*/ 600871 h 812800"/>
              <a:gd name="connsiteX9" fmla="*/ 766997 w 2981815"/>
              <a:gd name="connsiteY9" fmla="*/ 812800 h 812800"/>
              <a:gd name="connsiteX10" fmla="*/ 0 w 2981815"/>
              <a:gd name="connsiteY10" fmla="*/ 637540 h 812800"/>
              <a:gd name="connsiteX0" fmla="*/ 0 w 2981815"/>
              <a:gd name="connsiteY0" fmla="*/ 637540 h 812800"/>
              <a:gd name="connsiteX1" fmla="*/ 579037 w 2981815"/>
              <a:gd name="connsiteY1" fmla="*/ 101600 h 812800"/>
              <a:gd name="connsiteX2" fmla="*/ 624757 w 2981815"/>
              <a:gd name="connsiteY2" fmla="*/ 323689 h 812800"/>
              <a:gd name="connsiteX3" fmla="*/ 2412938 w 2981815"/>
              <a:gd name="connsiteY3" fmla="*/ 206849 h 812800"/>
              <a:gd name="connsiteX4" fmla="*/ 2412938 w 2981815"/>
              <a:gd name="connsiteY4" fmla="*/ 0 h 812800"/>
              <a:gd name="connsiteX5" fmla="*/ 2981815 w 2981815"/>
              <a:gd name="connsiteY5" fmla="*/ 403860 h 812800"/>
              <a:gd name="connsiteX6" fmla="*/ 2412938 w 2981815"/>
              <a:gd name="connsiteY6" fmla="*/ 807720 h 812800"/>
              <a:gd name="connsiteX7" fmla="*/ 2412938 w 2981815"/>
              <a:gd name="connsiteY7" fmla="*/ 600871 h 812800"/>
              <a:gd name="connsiteX8" fmla="*/ 685717 w 2981815"/>
              <a:gd name="connsiteY8" fmla="*/ 600871 h 812800"/>
              <a:gd name="connsiteX9" fmla="*/ 766997 w 2981815"/>
              <a:gd name="connsiteY9" fmla="*/ 812800 h 812800"/>
              <a:gd name="connsiteX10" fmla="*/ 0 w 2981815"/>
              <a:gd name="connsiteY10" fmla="*/ 637540 h 812800"/>
              <a:gd name="connsiteX0" fmla="*/ 0 w 2981815"/>
              <a:gd name="connsiteY0" fmla="*/ 637540 h 858520"/>
              <a:gd name="connsiteX1" fmla="*/ 579037 w 2981815"/>
              <a:gd name="connsiteY1" fmla="*/ 101600 h 858520"/>
              <a:gd name="connsiteX2" fmla="*/ 624757 w 2981815"/>
              <a:gd name="connsiteY2" fmla="*/ 323689 h 858520"/>
              <a:gd name="connsiteX3" fmla="*/ 2412938 w 2981815"/>
              <a:gd name="connsiteY3" fmla="*/ 206849 h 858520"/>
              <a:gd name="connsiteX4" fmla="*/ 2412938 w 2981815"/>
              <a:gd name="connsiteY4" fmla="*/ 0 h 858520"/>
              <a:gd name="connsiteX5" fmla="*/ 2981815 w 2981815"/>
              <a:gd name="connsiteY5" fmla="*/ 403860 h 858520"/>
              <a:gd name="connsiteX6" fmla="*/ 2219898 w 2981815"/>
              <a:gd name="connsiteY6" fmla="*/ 858520 h 858520"/>
              <a:gd name="connsiteX7" fmla="*/ 2412938 w 2981815"/>
              <a:gd name="connsiteY7" fmla="*/ 600871 h 858520"/>
              <a:gd name="connsiteX8" fmla="*/ 685717 w 2981815"/>
              <a:gd name="connsiteY8" fmla="*/ 600871 h 858520"/>
              <a:gd name="connsiteX9" fmla="*/ 766997 w 2981815"/>
              <a:gd name="connsiteY9" fmla="*/ 812800 h 858520"/>
              <a:gd name="connsiteX10" fmla="*/ 0 w 2981815"/>
              <a:gd name="connsiteY10" fmla="*/ 637540 h 858520"/>
              <a:gd name="connsiteX0" fmla="*/ 0 w 2986895"/>
              <a:gd name="connsiteY0" fmla="*/ 637540 h 858520"/>
              <a:gd name="connsiteX1" fmla="*/ 579037 w 2986895"/>
              <a:gd name="connsiteY1" fmla="*/ 101600 h 858520"/>
              <a:gd name="connsiteX2" fmla="*/ 624757 w 2986895"/>
              <a:gd name="connsiteY2" fmla="*/ 323689 h 858520"/>
              <a:gd name="connsiteX3" fmla="*/ 2412938 w 2986895"/>
              <a:gd name="connsiteY3" fmla="*/ 206849 h 858520"/>
              <a:gd name="connsiteX4" fmla="*/ 2412938 w 2986895"/>
              <a:gd name="connsiteY4" fmla="*/ 0 h 858520"/>
              <a:gd name="connsiteX5" fmla="*/ 2986895 w 2986895"/>
              <a:gd name="connsiteY5" fmla="*/ 698500 h 858520"/>
              <a:gd name="connsiteX6" fmla="*/ 2219898 w 2986895"/>
              <a:gd name="connsiteY6" fmla="*/ 858520 h 858520"/>
              <a:gd name="connsiteX7" fmla="*/ 2412938 w 2986895"/>
              <a:gd name="connsiteY7" fmla="*/ 600871 h 858520"/>
              <a:gd name="connsiteX8" fmla="*/ 685717 w 2986895"/>
              <a:gd name="connsiteY8" fmla="*/ 600871 h 858520"/>
              <a:gd name="connsiteX9" fmla="*/ 766997 w 2986895"/>
              <a:gd name="connsiteY9" fmla="*/ 812800 h 858520"/>
              <a:gd name="connsiteX10" fmla="*/ 0 w 2986895"/>
              <a:gd name="connsiteY10" fmla="*/ 637540 h 858520"/>
              <a:gd name="connsiteX0" fmla="*/ 0 w 2986895"/>
              <a:gd name="connsiteY0" fmla="*/ 637540 h 858520"/>
              <a:gd name="connsiteX1" fmla="*/ 579037 w 2986895"/>
              <a:gd name="connsiteY1" fmla="*/ 101600 h 858520"/>
              <a:gd name="connsiteX2" fmla="*/ 624757 w 2986895"/>
              <a:gd name="connsiteY2" fmla="*/ 323689 h 858520"/>
              <a:gd name="connsiteX3" fmla="*/ 2412938 w 2986895"/>
              <a:gd name="connsiteY3" fmla="*/ 206849 h 858520"/>
              <a:gd name="connsiteX4" fmla="*/ 2412938 w 2986895"/>
              <a:gd name="connsiteY4" fmla="*/ 0 h 858520"/>
              <a:gd name="connsiteX5" fmla="*/ 2986895 w 2986895"/>
              <a:gd name="connsiteY5" fmla="*/ 698500 h 858520"/>
              <a:gd name="connsiteX6" fmla="*/ 2219898 w 2986895"/>
              <a:gd name="connsiteY6" fmla="*/ 858520 h 858520"/>
              <a:gd name="connsiteX7" fmla="*/ 2291018 w 2986895"/>
              <a:gd name="connsiteY7" fmla="*/ 656751 h 858520"/>
              <a:gd name="connsiteX8" fmla="*/ 685717 w 2986895"/>
              <a:gd name="connsiteY8" fmla="*/ 600871 h 858520"/>
              <a:gd name="connsiteX9" fmla="*/ 766997 w 2986895"/>
              <a:gd name="connsiteY9" fmla="*/ 812800 h 858520"/>
              <a:gd name="connsiteX10" fmla="*/ 0 w 2986895"/>
              <a:gd name="connsiteY10" fmla="*/ 637540 h 858520"/>
              <a:gd name="connsiteX0" fmla="*/ 0 w 2986895"/>
              <a:gd name="connsiteY0" fmla="*/ 637540 h 858520"/>
              <a:gd name="connsiteX1" fmla="*/ 579037 w 2986895"/>
              <a:gd name="connsiteY1" fmla="*/ 101600 h 858520"/>
              <a:gd name="connsiteX2" fmla="*/ 624757 w 2986895"/>
              <a:gd name="connsiteY2" fmla="*/ 323689 h 858520"/>
              <a:gd name="connsiteX3" fmla="*/ 2509458 w 2986895"/>
              <a:gd name="connsiteY3" fmla="*/ 603089 h 858520"/>
              <a:gd name="connsiteX4" fmla="*/ 2412938 w 2986895"/>
              <a:gd name="connsiteY4" fmla="*/ 0 h 858520"/>
              <a:gd name="connsiteX5" fmla="*/ 2986895 w 2986895"/>
              <a:gd name="connsiteY5" fmla="*/ 698500 h 858520"/>
              <a:gd name="connsiteX6" fmla="*/ 2219898 w 2986895"/>
              <a:gd name="connsiteY6" fmla="*/ 858520 h 858520"/>
              <a:gd name="connsiteX7" fmla="*/ 2291018 w 2986895"/>
              <a:gd name="connsiteY7" fmla="*/ 656751 h 858520"/>
              <a:gd name="connsiteX8" fmla="*/ 685717 w 2986895"/>
              <a:gd name="connsiteY8" fmla="*/ 600871 h 858520"/>
              <a:gd name="connsiteX9" fmla="*/ 766997 w 2986895"/>
              <a:gd name="connsiteY9" fmla="*/ 812800 h 858520"/>
              <a:gd name="connsiteX10" fmla="*/ 0 w 2986895"/>
              <a:gd name="connsiteY10" fmla="*/ 637540 h 858520"/>
              <a:gd name="connsiteX0" fmla="*/ 0 w 2986895"/>
              <a:gd name="connsiteY0" fmla="*/ 637540 h 858520"/>
              <a:gd name="connsiteX1" fmla="*/ 579037 w 2986895"/>
              <a:gd name="connsiteY1" fmla="*/ 101600 h 858520"/>
              <a:gd name="connsiteX2" fmla="*/ 624757 w 2986895"/>
              <a:gd name="connsiteY2" fmla="*/ 323689 h 858520"/>
              <a:gd name="connsiteX3" fmla="*/ 2397698 w 2986895"/>
              <a:gd name="connsiteY3" fmla="*/ 410049 h 858520"/>
              <a:gd name="connsiteX4" fmla="*/ 2412938 w 2986895"/>
              <a:gd name="connsiteY4" fmla="*/ 0 h 858520"/>
              <a:gd name="connsiteX5" fmla="*/ 2986895 w 2986895"/>
              <a:gd name="connsiteY5" fmla="*/ 698500 h 858520"/>
              <a:gd name="connsiteX6" fmla="*/ 2219898 w 2986895"/>
              <a:gd name="connsiteY6" fmla="*/ 858520 h 858520"/>
              <a:gd name="connsiteX7" fmla="*/ 2291018 w 2986895"/>
              <a:gd name="connsiteY7" fmla="*/ 656751 h 858520"/>
              <a:gd name="connsiteX8" fmla="*/ 685717 w 2986895"/>
              <a:gd name="connsiteY8" fmla="*/ 600871 h 858520"/>
              <a:gd name="connsiteX9" fmla="*/ 766997 w 2986895"/>
              <a:gd name="connsiteY9" fmla="*/ 812800 h 858520"/>
              <a:gd name="connsiteX10" fmla="*/ 0 w 2986895"/>
              <a:gd name="connsiteY10" fmla="*/ 637540 h 858520"/>
              <a:gd name="connsiteX0" fmla="*/ 0 w 2986895"/>
              <a:gd name="connsiteY0" fmla="*/ 535940 h 756920"/>
              <a:gd name="connsiteX1" fmla="*/ 579037 w 2986895"/>
              <a:gd name="connsiteY1" fmla="*/ 0 h 756920"/>
              <a:gd name="connsiteX2" fmla="*/ 624757 w 2986895"/>
              <a:gd name="connsiteY2" fmla="*/ 222089 h 756920"/>
              <a:gd name="connsiteX3" fmla="*/ 2397698 w 2986895"/>
              <a:gd name="connsiteY3" fmla="*/ 308449 h 756920"/>
              <a:gd name="connsiteX4" fmla="*/ 2524698 w 2986895"/>
              <a:gd name="connsiteY4" fmla="*/ 4114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97698 w 2986895"/>
              <a:gd name="connsiteY3" fmla="*/ 30844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301178 w 2986895"/>
              <a:gd name="connsiteY7" fmla="*/ 5297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301178 w 2986895"/>
              <a:gd name="connsiteY7" fmla="*/ 529751 h 756920"/>
              <a:gd name="connsiteX8" fmla="*/ 685717 w 2986895"/>
              <a:gd name="connsiteY8" fmla="*/ 499271 h 756920"/>
              <a:gd name="connsiteX9" fmla="*/ 766997 w 2986895"/>
              <a:gd name="connsiteY9" fmla="*/ 711200 h 756920"/>
              <a:gd name="connsiteX10" fmla="*/ 0 w 2986895"/>
              <a:gd name="connsiteY10" fmla="*/ 535940 h 75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6895" h="756920">
                <a:moveTo>
                  <a:pt x="0" y="535940"/>
                </a:moveTo>
                <a:lnTo>
                  <a:pt x="579037" y="0"/>
                </a:lnTo>
                <a:lnTo>
                  <a:pt x="624757" y="222089"/>
                </a:lnTo>
                <a:cubicBezTo>
                  <a:pt x="1170017" y="106942"/>
                  <a:pt x="1821958" y="113716"/>
                  <a:pt x="2382458" y="242409"/>
                </a:cubicBezTo>
                <a:lnTo>
                  <a:pt x="2418018" y="55880"/>
                </a:lnTo>
                <a:lnTo>
                  <a:pt x="2986895" y="596900"/>
                </a:lnTo>
                <a:lnTo>
                  <a:pt x="2219898" y="756920"/>
                </a:lnTo>
                <a:lnTo>
                  <a:pt x="2301178" y="529751"/>
                </a:lnTo>
                <a:cubicBezTo>
                  <a:pt x="1425718" y="358724"/>
                  <a:pt x="1043017" y="426458"/>
                  <a:pt x="685717" y="499271"/>
                </a:cubicBezTo>
                <a:lnTo>
                  <a:pt x="766997" y="711200"/>
                </a:lnTo>
                <a:lnTo>
                  <a:pt x="0" y="535940"/>
                </a:lnTo>
                <a:close/>
              </a:path>
            </a:pathLst>
          </a:custGeom>
          <a:solidFill>
            <a:srgbClr val="583B1C"/>
          </a:solidFill>
          <a:ln>
            <a:solidFill>
              <a:srgbClr val="583B1C"/>
            </a:solidFill>
          </a:ln>
          <a:scene3d>
            <a:camera prst="orthographicFront"/>
            <a:lightRig rig="threePt" dir="t"/>
          </a:scene3d>
          <a:sp3d>
            <a:bevelT w="698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descr="Provide for the operational, tactical, and institutional support for effective communication and information exchange&#10;" title="Support"/>
          <p:cNvGrpSpPr/>
          <p:nvPr/>
        </p:nvGrpSpPr>
        <p:grpSpPr>
          <a:xfrm>
            <a:off x="3775140" y="4077240"/>
            <a:ext cx="2745862" cy="1837534"/>
            <a:chOff x="2595171" y="1720693"/>
            <a:chExt cx="4709160" cy="4060828"/>
          </a:xfrm>
        </p:grpSpPr>
        <p:sp>
          <p:nvSpPr>
            <p:cNvPr id="24" name="TextBox 23"/>
            <p:cNvSpPr txBox="1"/>
            <p:nvPr/>
          </p:nvSpPr>
          <p:spPr>
            <a:xfrm>
              <a:off x="2595171" y="1720693"/>
              <a:ext cx="4709160" cy="4060828"/>
            </a:xfrm>
            <a:prstGeom prst="roundRect">
              <a:avLst>
                <a:gd name="adj" fmla="val 6002"/>
              </a:avLst>
            </a:prstGeom>
            <a:solidFill>
              <a:srgbClr val="561D1F"/>
            </a:solidFill>
            <a:effectLst>
              <a:outerShdw blurRad="63500" sx="103000" sy="103000" algn="ctr" rotWithShape="0">
                <a:prstClr val="black">
                  <a:alpha val="23000"/>
                </a:prstClr>
              </a:outerShdw>
            </a:effectLst>
            <a:scene3d>
              <a:camera prst="orthographicFront"/>
              <a:lightRig rig="threePt" dir="t"/>
            </a:scene3d>
            <a:sp3d>
              <a:bevelT/>
            </a:sp3d>
          </p:spPr>
          <p:txBody>
            <a:bodyPr wrap="square" rtlCol="0">
              <a:noAutofit/>
            </a:bodyPr>
            <a:lstStyle/>
            <a:p>
              <a:pPr algn="ctr"/>
              <a:r>
                <a:rPr lang="en-US" b="1" dirty="0" smtClean="0">
                  <a:solidFill>
                    <a:schemeClr val="bg1"/>
                  </a:solidFill>
                </a:rPr>
                <a:t>Support</a:t>
              </a:r>
              <a:endParaRPr lang="en-US" b="1" dirty="0">
                <a:solidFill>
                  <a:schemeClr val="bg1"/>
                </a:solidFill>
              </a:endParaRPr>
            </a:p>
          </p:txBody>
        </p:sp>
        <p:sp>
          <p:nvSpPr>
            <p:cNvPr id="25" name="TextBox 24"/>
            <p:cNvSpPr txBox="1"/>
            <p:nvPr/>
          </p:nvSpPr>
          <p:spPr>
            <a:xfrm>
              <a:off x="2709471" y="2558525"/>
              <a:ext cx="4480560" cy="3037463"/>
            </a:xfrm>
            <a:prstGeom prst="roundRect">
              <a:avLst>
                <a:gd name="adj" fmla="val 6002"/>
              </a:avLst>
            </a:prstGeom>
            <a:solidFill>
              <a:schemeClr val="bg1"/>
            </a:solidFill>
            <a:effectLst>
              <a:outerShdw blurRad="63500" sx="103000" sy="103000" algn="ctr" rotWithShape="0">
                <a:prstClr val="black">
                  <a:alpha val="23000"/>
                </a:prstClr>
              </a:outerShdw>
            </a:effectLst>
            <a:scene3d>
              <a:camera prst="orthographicFront"/>
              <a:lightRig rig="threePt" dir="t"/>
            </a:scene3d>
            <a:sp3d>
              <a:bevelT/>
            </a:sp3d>
          </p:spPr>
          <p:txBody>
            <a:bodyPr wrap="square" lIns="45720" rIns="45720" rtlCol="0">
              <a:noAutofit/>
            </a:bodyPr>
            <a:lstStyle/>
            <a:p>
              <a:pPr lvl="0" algn="ctr"/>
              <a:r>
                <a:rPr lang="en-US" sz="1600" dirty="0" smtClean="0">
                  <a:solidFill>
                    <a:srgbClr val="583B1C"/>
                  </a:solidFill>
                </a:rPr>
                <a:t>Provide </a:t>
              </a:r>
              <a:r>
                <a:rPr lang="en-US" sz="1600" dirty="0">
                  <a:solidFill>
                    <a:srgbClr val="583B1C"/>
                  </a:solidFill>
                </a:rPr>
                <a:t>for the operational, tactical, and institutional support for effective communication and information </a:t>
              </a:r>
              <a:r>
                <a:rPr lang="en-US" sz="1600" dirty="0" smtClean="0">
                  <a:solidFill>
                    <a:srgbClr val="583B1C"/>
                  </a:solidFill>
                </a:rPr>
                <a:t>exchange</a:t>
              </a:r>
              <a:endParaRPr lang="en-US" sz="1600" dirty="0">
                <a:solidFill>
                  <a:srgbClr val="583B1C"/>
                </a:solidFill>
              </a:endParaRPr>
            </a:p>
          </p:txBody>
        </p:sp>
      </p:grpSp>
      <p:sp>
        <p:nvSpPr>
          <p:cNvPr id="26" name="Left-Right Arrow 18" descr="Arrow linking the Support and Strategic steps in the TIM Program Framework." title="Arrow"/>
          <p:cNvSpPr/>
          <p:nvPr/>
        </p:nvSpPr>
        <p:spPr>
          <a:xfrm rot="2654559" flipV="1">
            <a:off x="1891632" y="4131941"/>
            <a:ext cx="1938431" cy="596283"/>
          </a:xfrm>
          <a:custGeom>
            <a:avLst/>
            <a:gdLst>
              <a:gd name="connsiteX0" fmla="*/ 0 w 2991975"/>
              <a:gd name="connsiteY0" fmla="*/ 403860 h 807720"/>
              <a:gd name="connsiteX1" fmla="*/ 568877 w 2991975"/>
              <a:gd name="connsiteY1" fmla="*/ 0 h 807720"/>
              <a:gd name="connsiteX2" fmla="*/ 568877 w 2991975"/>
              <a:gd name="connsiteY2" fmla="*/ 206849 h 807720"/>
              <a:gd name="connsiteX3" fmla="*/ 2423098 w 2991975"/>
              <a:gd name="connsiteY3" fmla="*/ 206849 h 807720"/>
              <a:gd name="connsiteX4" fmla="*/ 2423098 w 2991975"/>
              <a:gd name="connsiteY4" fmla="*/ 0 h 807720"/>
              <a:gd name="connsiteX5" fmla="*/ 2991975 w 2991975"/>
              <a:gd name="connsiteY5" fmla="*/ 403860 h 807720"/>
              <a:gd name="connsiteX6" fmla="*/ 2423098 w 2991975"/>
              <a:gd name="connsiteY6" fmla="*/ 807720 h 807720"/>
              <a:gd name="connsiteX7" fmla="*/ 2423098 w 2991975"/>
              <a:gd name="connsiteY7" fmla="*/ 600871 h 807720"/>
              <a:gd name="connsiteX8" fmla="*/ 568877 w 2991975"/>
              <a:gd name="connsiteY8" fmla="*/ 600871 h 807720"/>
              <a:gd name="connsiteX9" fmla="*/ 568877 w 2991975"/>
              <a:gd name="connsiteY9" fmla="*/ 807720 h 807720"/>
              <a:gd name="connsiteX10" fmla="*/ 0 w 2991975"/>
              <a:gd name="connsiteY10" fmla="*/ 403860 h 807720"/>
              <a:gd name="connsiteX0" fmla="*/ 0 w 2981815"/>
              <a:gd name="connsiteY0" fmla="*/ 637540 h 807720"/>
              <a:gd name="connsiteX1" fmla="*/ 558717 w 2981815"/>
              <a:gd name="connsiteY1" fmla="*/ 0 h 807720"/>
              <a:gd name="connsiteX2" fmla="*/ 558717 w 2981815"/>
              <a:gd name="connsiteY2" fmla="*/ 206849 h 807720"/>
              <a:gd name="connsiteX3" fmla="*/ 2412938 w 2981815"/>
              <a:gd name="connsiteY3" fmla="*/ 206849 h 807720"/>
              <a:gd name="connsiteX4" fmla="*/ 2412938 w 2981815"/>
              <a:gd name="connsiteY4" fmla="*/ 0 h 807720"/>
              <a:gd name="connsiteX5" fmla="*/ 2981815 w 2981815"/>
              <a:gd name="connsiteY5" fmla="*/ 403860 h 807720"/>
              <a:gd name="connsiteX6" fmla="*/ 2412938 w 2981815"/>
              <a:gd name="connsiteY6" fmla="*/ 807720 h 807720"/>
              <a:gd name="connsiteX7" fmla="*/ 2412938 w 2981815"/>
              <a:gd name="connsiteY7" fmla="*/ 600871 h 807720"/>
              <a:gd name="connsiteX8" fmla="*/ 558717 w 2981815"/>
              <a:gd name="connsiteY8" fmla="*/ 600871 h 807720"/>
              <a:gd name="connsiteX9" fmla="*/ 558717 w 2981815"/>
              <a:gd name="connsiteY9" fmla="*/ 807720 h 807720"/>
              <a:gd name="connsiteX10" fmla="*/ 0 w 2981815"/>
              <a:gd name="connsiteY10" fmla="*/ 637540 h 807720"/>
              <a:gd name="connsiteX0" fmla="*/ 0 w 2981815"/>
              <a:gd name="connsiteY0" fmla="*/ 637540 h 812800"/>
              <a:gd name="connsiteX1" fmla="*/ 558717 w 2981815"/>
              <a:gd name="connsiteY1" fmla="*/ 0 h 812800"/>
              <a:gd name="connsiteX2" fmla="*/ 558717 w 2981815"/>
              <a:gd name="connsiteY2" fmla="*/ 206849 h 812800"/>
              <a:gd name="connsiteX3" fmla="*/ 2412938 w 2981815"/>
              <a:gd name="connsiteY3" fmla="*/ 206849 h 812800"/>
              <a:gd name="connsiteX4" fmla="*/ 2412938 w 2981815"/>
              <a:gd name="connsiteY4" fmla="*/ 0 h 812800"/>
              <a:gd name="connsiteX5" fmla="*/ 2981815 w 2981815"/>
              <a:gd name="connsiteY5" fmla="*/ 403860 h 812800"/>
              <a:gd name="connsiteX6" fmla="*/ 2412938 w 2981815"/>
              <a:gd name="connsiteY6" fmla="*/ 807720 h 812800"/>
              <a:gd name="connsiteX7" fmla="*/ 2412938 w 2981815"/>
              <a:gd name="connsiteY7" fmla="*/ 600871 h 812800"/>
              <a:gd name="connsiteX8" fmla="*/ 558717 w 2981815"/>
              <a:gd name="connsiteY8" fmla="*/ 600871 h 812800"/>
              <a:gd name="connsiteX9" fmla="*/ 766997 w 2981815"/>
              <a:gd name="connsiteY9" fmla="*/ 812800 h 812800"/>
              <a:gd name="connsiteX10" fmla="*/ 0 w 2981815"/>
              <a:gd name="connsiteY10" fmla="*/ 637540 h 812800"/>
              <a:gd name="connsiteX0" fmla="*/ 0 w 2981815"/>
              <a:gd name="connsiteY0" fmla="*/ 637540 h 812800"/>
              <a:gd name="connsiteX1" fmla="*/ 579037 w 2981815"/>
              <a:gd name="connsiteY1" fmla="*/ 101600 h 812800"/>
              <a:gd name="connsiteX2" fmla="*/ 558717 w 2981815"/>
              <a:gd name="connsiteY2" fmla="*/ 206849 h 812800"/>
              <a:gd name="connsiteX3" fmla="*/ 2412938 w 2981815"/>
              <a:gd name="connsiteY3" fmla="*/ 206849 h 812800"/>
              <a:gd name="connsiteX4" fmla="*/ 2412938 w 2981815"/>
              <a:gd name="connsiteY4" fmla="*/ 0 h 812800"/>
              <a:gd name="connsiteX5" fmla="*/ 2981815 w 2981815"/>
              <a:gd name="connsiteY5" fmla="*/ 403860 h 812800"/>
              <a:gd name="connsiteX6" fmla="*/ 2412938 w 2981815"/>
              <a:gd name="connsiteY6" fmla="*/ 807720 h 812800"/>
              <a:gd name="connsiteX7" fmla="*/ 2412938 w 2981815"/>
              <a:gd name="connsiteY7" fmla="*/ 600871 h 812800"/>
              <a:gd name="connsiteX8" fmla="*/ 558717 w 2981815"/>
              <a:gd name="connsiteY8" fmla="*/ 600871 h 812800"/>
              <a:gd name="connsiteX9" fmla="*/ 766997 w 2981815"/>
              <a:gd name="connsiteY9" fmla="*/ 812800 h 812800"/>
              <a:gd name="connsiteX10" fmla="*/ 0 w 2981815"/>
              <a:gd name="connsiteY10" fmla="*/ 637540 h 812800"/>
              <a:gd name="connsiteX0" fmla="*/ 0 w 2981815"/>
              <a:gd name="connsiteY0" fmla="*/ 637540 h 812800"/>
              <a:gd name="connsiteX1" fmla="*/ 579037 w 2981815"/>
              <a:gd name="connsiteY1" fmla="*/ 101600 h 812800"/>
              <a:gd name="connsiteX2" fmla="*/ 609517 w 2981815"/>
              <a:gd name="connsiteY2" fmla="*/ 272889 h 812800"/>
              <a:gd name="connsiteX3" fmla="*/ 2412938 w 2981815"/>
              <a:gd name="connsiteY3" fmla="*/ 206849 h 812800"/>
              <a:gd name="connsiteX4" fmla="*/ 2412938 w 2981815"/>
              <a:gd name="connsiteY4" fmla="*/ 0 h 812800"/>
              <a:gd name="connsiteX5" fmla="*/ 2981815 w 2981815"/>
              <a:gd name="connsiteY5" fmla="*/ 403860 h 812800"/>
              <a:gd name="connsiteX6" fmla="*/ 2412938 w 2981815"/>
              <a:gd name="connsiteY6" fmla="*/ 807720 h 812800"/>
              <a:gd name="connsiteX7" fmla="*/ 2412938 w 2981815"/>
              <a:gd name="connsiteY7" fmla="*/ 600871 h 812800"/>
              <a:gd name="connsiteX8" fmla="*/ 558717 w 2981815"/>
              <a:gd name="connsiteY8" fmla="*/ 600871 h 812800"/>
              <a:gd name="connsiteX9" fmla="*/ 766997 w 2981815"/>
              <a:gd name="connsiteY9" fmla="*/ 812800 h 812800"/>
              <a:gd name="connsiteX10" fmla="*/ 0 w 2981815"/>
              <a:gd name="connsiteY10" fmla="*/ 637540 h 812800"/>
              <a:gd name="connsiteX0" fmla="*/ 0 w 2981815"/>
              <a:gd name="connsiteY0" fmla="*/ 637540 h 812800"/>
              <a:gd name="connsiteX1" fmla="*/ 579037 w 2981815"/>
              <a:gd name="connsiteY1" fmla="*/ 101600 h 812800"/>
              <a:gd name="connsiteX2" fmla="*/ 558717 w 2981815"/>
              <a:gd name="connsiteY2" fmla="*/ 415129 h 812800"/>
              <a:gd name="connsiteX3" fmla="*/ 2412938 w 2981815"/>
              <a:gd name="connsiteY3" fmla="*/ 206849 h 812800"/>
              <a:gd name="connsiteX4" fmla="*/ 2412938 w 2981815"/>
              <a:gd name="connsiteY4" fmla="*/ 0 h 812800"/>
              <a:gd name="connsiteX5" fmla="*/ 2981815 w 2981815"/>
              <a:gd name="connsiteY5" fmla="*/ 403860 h 812800"/>
              <a:gd name="connsiteX6" fmla="*/ 2412938 w 2981815"/>
              <a:gd name="connsiteY6" fmla="*/ 807720 h 812800"/>
              <a:gd name="connsiteX7" fmla="*/ 2412938 w 2981815"/>
              <a:gd name="connsiteY7" fmla="*/ 600871 h 812800"/>
              <a:gd name="connsiteX8" fmla="*/ 558717 w 2981815"/>
              <a:gd name="connsiteY8" fmla="*/ 600871 h 812800"/>
              <a:gd name="connsiteX9" fmla="*/ 766997 w 2981815"/>
              <a:gd name="connsiteY9" fmla="*/ 812800 h 812800"/>
              <a:gd name="connsiteX10" fmla="*/ 0 w 2981815"/>
              <a:gd name="connsiteY10" fmla="*/ 637540 h 812800"/>
              <a:gd name="connsiteX0" fmla="*/ 0 w 2981815"/>
              <a:gd name="connsiteY0" fmla="*/ 637540 h 812800"/>
              <a:gd name="connsiteX1" fmla="*/ 579037 w 2981815"/>
              <a:gd name="connsiteY1" fmla="*/ 101600 h 812800"/>
              <a:gd name="connsiteX2" fmla="*/ 624757 w 2981815"/>
              <a:gd name="connsiteY2" fmla="*/ 323689 h 812800"/>
              <a:gd name="connsiteX3" fmla="*/ 2412938 w 2981815"/>
              <a:gd name="connsiteY3" fmla="*/ 206849 h 812800"/>
              <a:gd name="connsiteX4" fmla="*/ 2412938 w 2981815"/>
              <a:gd name="connsiteY4" fmla="*/ 0 h 812800"/>
              <a:gd name="connsiteX5" fmla="*/ 2981815 w 2981815"/>
              <a:gd name="connsiteY5" fmla="*/ 403860 h 812800"/>
              <a:gd name="connsiteX6" fmla="*/ 2412938 w 2981815"/>
              <a:gd name="connsiteY6" fmla="*/ 807720 h 812800"/>
              <a:gd name="connsiteX7" fmla="*/ 2412938 w 2981815"/>
              <a:gd name="connsiteY7" fmla="*/ 600871 h 812800"/>
              <a:gd name="connsiteX8" fmla="*/ 558717 w 2981815"/>
              <a:gd name="connsiteY8" fmla="*/ 600871 h 812800"/>
              <a:gd name="connsiteX9" fmla="*/ 766997 w 2981815"/>
              <a:gd name="connsiteY9" fmla="*/ 812800 h 812800"/>
              <a:gd name="connsiteX10" fmla="*/ 0 w 2981815"/>
              <a:gd name="connsiteY10" fmla="*/ 637540 h 812800"/>
              <a:gd name="connsiteX0" fmla="*/ 0 w 2981815"/>
              <a:gd name="connsiteY0" fmla="*/ 637540 h 812800"/>
              <a:gd name="connsiteX1" fmla="*/ 579037 w 2981815"/>
              <a:gd name="connsiteY1" fmla="*/ 101600 h 812800"/>
              <a:gd name="connsiteX2" fmla="*/ 624757 w 2981815"/>
              <a:gd name="connsiteY2" fmla="*/ 323689 h 812800"/>
              <a:gd name="connsiteX3" fmla="*/ 2412938 w 2981815"/>
              <a:gd name="connsiteY3" fmla="*/ 206849 h 812800"/>
              <a:gd name="connsiteX4" fmla="*/ 2412938 w 2981815"/>
              <a:gd name="connsiteY4" fmla="*/ 0 h 812800"/>
              <a:gd name="connsiteX5" fmla="*/ 2981815 w 2981815"/>
              <a:gd name="connsiteY5" fmla="*/ 403860 h 812800"/>
              <a:gd name="connsiteX6" fmla="*/ 2412938 w 2981815"/>
              <a:gd name="connsiteY6" fmla="*/ 807720 h 812800"/>
              <a:gd name="connsiteX7" fmla="*/ 2412938 w 2981815"/>
              <a:gd name="connsiteY7" fmla="*/ 600871 h 812800"/>
              <a:gd name="connsiteX8" fmla="*/ 685717 w 2981815"/>
              <a:gd name="connsiteY8" fmla="*/ 600871 h 812800"/>
              <a:gd name="connsiteX9" fmla="*/ 766997 w 2981815"/>
              <a:gd name="connsiteY9" fmla="*/ 812800 h 812800"/>
              <a:gd name="connsiteX10" fmla="*/ 0 w 2981815"/>
              <a:gd name="connsiteY10" fmla="*/ 637540 h 812800"/>
              <a:gd name="connsiteX0" fmla="*/ 0 w 2981815"/>
              <a:gd name="connsiteY0" fmla="*/ 637540 h 858520"/>
              <a:gd name="connsiteX1" fmla="*/ 579037 w 2981815"/>
              <a:gd name="connsiteY1" fmla="*/ 101600 h 858520"/>
              <a:gd name="connsiteX2" fmla="*/ 624757 w 2981815"/>
              <a:gd name="connsiteY2" fmla="*/ 323689 h 858520"/>
              <a:gd name="connsiteX3" fmla="*/ 2412938 w 2981815"/>
              <a:gd name="connsiteY3" fmla="*/ 206849 h 858520"/>
              <a:gd name="connsiteX4" fmla="*/ 2412938 w 2981815"/>
              <a:gd name="connsiteY4" fmla="*/ 0 h 858520"/>
              <a:gd name="connsiteX5" fmla="*/ 2981815 w 2981815"/>
              <a:gd name="connsiteY5" fmla="*/ 403860 h 858520"/>
              <a:gd name="connsiteX6" fmla="*/ 2219898 w 2981815"/>
              <a:gd name="connsiteY6" fmla="*/ 858520 h 858520"/>
              <a:gd name="connsiteX7" fmla="*/ 2412938 w 2981815"/>
              <a:gd name="connsiteY7" fmla="*/ 600871 h 858520"/>
              <a:gd name="connsiteX8" fmla="*/ 685717 w 2981815"/>
              <a:gd name="connsiteY8" fmla="*/ 600871 h 858520"/>
              <a:gd name="connsiteX9" fmla="*/ 766997 w 2981815"/>
              <a:gd name="connsiteY9" fmla="*/ 812800 h 858520"/>
              <a:gd name="connsiteX10" fmla="*/ 0 w 2981815"/>
              <a:gd name="connsiteY10" fmla="*/ 637540 h 858520"/>
              <a:gd name="connsiteX0" fmla="*/ 0 w 2986895"/>
              <a:gd name="connsiteY0" fmla="*/ 637540 h 858520"/>
              <a:gd name="connsiteX1" fmla="*/ 579037 w 2986895"/>
              <a:gd name="connsiteY1" fmla="*/ 101600 h 858520"/>
              <a:gd name="connsiteX2" fmla="*/ 624757 w 2986895"/>
              <a:gd name="connsiteY2" fmla="*/ 323689 h 858520"/>
              <a:gd name="connsiteX3" fmla="*/ 2412938 w 2986895"/>
              <a:gd name="connsiteY3" fmla="*/ 206849 h 858520"/>
              <a:gd name="connsiteX4" fmla="*/ 2412938 w 2986895"/>
              <a:gd name="connsiteY4" fmla="*/ 0 h 858520"/>
              <a:gd name="connsiteX5" fmla="*/ 2986895 w 2986895"/>
              <a:gd name="connsiteY5" fmla="*/ 698500 h 858520"/>
              <a:gd name="connsiteX6" fmla="*/ 2219898 w 2986895"/>
              <a:gd name="connsiteY6" fmla="*/ 858520 h 858520"/>
              <a:gd name="connsiteX7" fmla="*/ 2412938 w 2986895"/>
              <a:gd name="connsiteY7" fmla="*/ 600871 h 858520"/>
              <a:gd name="connsiteX8" fmla="*/ 685717 w 2986895"/>
              <a:gd name="connsiteY8" fmla="*/ 600871 h 858520"/>
              <a:gd name="connsiteX9" fmla="*/ 766997 w 2986895"/>
              <a:gd name="connsiteY9" fmla="*/ 812800 h 858520"/>
              <a:gd name="connsiteX10" fmla="*/ 0 w 2986895"/>
              <a:gd name="connsiteY10" fmla="*/ 637540 h 858520"/>
              <a:gd name="connsiteX0" fmla="*/ 0 w 2986895"/>
              <a:gd name="connsiteY0" fmla="*/ 637540 h 858520"/>
              <a:gd name="connsiteX1" fmla="*/ 579037 w 2986895"/>
              <a:gd name="connsiteY1" fmla="*/ 101600 h 858520"/>
              <a:gd name="connsiteX2" fmla="*/ 624757 w 2986895"/>
              <a:gd name="connsiteY2" fmla="*/ 323689 h 858520"/>
              <a:gd name="connsiteX3" fmla="*/ 2412938 w 2986895"/>
              <a:gd name="connsiteY3" fmla="*/ 206849 h 858520"/>
              <a:gd name="connsiteX4" fmla="*/ 2412938 w 2986895"/>
              <a:gd name="connsiteY4" fmla="*/ 0 h 858520"/>
              <a:gd name="connsiteX5" fmla="*/ 2986895 w 2986895"/>
              <a:gd name="connsiteY5" fmla="*/ 698500 h 858520"/>
              <a:gd name="connsiteX6" fmla="*/ 2219898 w 2986895"/>
              <a:gd name="connsiteY6" fmla="*/ 858520 h 858520"/>
              <a:gd name="connsiteX7" fmla="*/ 2291018 w 2986895"/>
              <a:gd name="connsiteY7" fmla="*/ 656751 h 858520"/>
              <a:gd name="connsiteX8" fmla="*/ 685717 w 2986895"/>
              <a:gd name="connsiteY8" fmla="*/ 600871 h 858520"/>
              <a:gd name="connsiteX9" fmla="*/ 766997 w 2986895"/>
              <a:gd name="connsiteY9" fmla="*/ 812800 h 858520"/>
              <a:gd name="connsiteX10" fmla="*/ 0 w 2986895"/>
              <a:gd name="connsiteY10" fmla="*/ 637540 h 858520"/>
              <a:gd name="connsiteX0" fmla="*/ 0 w 2986895"/>
              <a:gd name="connsiteY0" fmla="*/ 637540 h 858520"/>
              <a:gd name="connsiteX1" fmla="*/ 579037 w 2986895"/>
              <a:gd name="connsiteY1" fmla="*/ 101600 h 858520"/>
              <a:gd name="connsiteX2" fmla="*/ 624757 w 2986895"/>
              <a:gd name="connsiteY2" fmla="*/ 323689 h 858520"/>
              <a:gd name="connsiteX3" fmla="*/ 2509458 w 2986895"/>
              <a:gd name="connsiteY3" fmla="*/ 603089 h 858520"/>
              <a:gd name="connsiteX4" fmla="*/ 2412938 w 2986895"/>
              <a:gd name="connsiteY4" fmla="*/ 0 h 858520"/>
              <a:gd name="connsiteX5" fmla="*/ 2986895 w 2986895"/>
              <a:gd name="connsiteY5" fmla="*/ 698500 h 858520"/>
              <a:gd name="connsiteX6" fmla="*/ 2219898 w 2986895"/>
              <a:gd name="connsiteY6" fmla="*/ 858520 h 858520"/>
              <a:gd name="connsiteX7" fmla="*/ 2291018 w 2986895"/>
              <a:gd name="connsiteY7" fmla="*/ 656751 h 858520"/>
              <a:gd name="connsiteX8" fmla="*/ 685717 w 2986895"/>
              <a:gd name="connsiteY8" fmla="*/ 600871 h 858520"/>
              <a:gd name="connsiteX9" fmla="*/ 766997 w 2986895"/>
              <a:gd name="connsiteY9" fmla="*/ 812800 h 858520"/>
              <a:gd name="connsiteX10" fmla="*/ 0 w 2986895"/>
              <a:gd name="connsiteY10" fmla="*/ 637540 h 858520"/>
              <a:gd name="connsiteX0" fmla="*/ 0 w 2986895"/>
              <a:gd name="connsiteY0" fmla="*/ 637540 h 858520"/>
              <a:gd name="connsiteX1" fmla="*/ 579037 w 2986895"/>
              <a:gd name="connsiteY1" fmla="*/ 101600 h 858520"/>
              <a:gd name="connsiteX2" fmla="*/ 624757 w 2986895"/>
              <a:gd name="connsiteY2" fmla="*/ 323689 h 858520"/>
              <a:gd name="connsiteX3" fmla="*/ 2397698 w 2986895"/>
              <a:gd name="connsiteY3" fmla="*/ 410049 h 858520"/>
              <a:gd name="connsiteX4" fmla="*/ 2412938 w 2986895"/>
              <a:gd name="connsiteY4" fmla="*/ 0 h 858520"/>
              <a:gd name="connsiteX5" fmla="*/ 2986895 w 2986895"/>
              <a:gd name="connsiteY5" fmla="*/ 698500 h 858520"/>
              <a:gd name="connsiteX6" fmla="*/ 2219898 w 2986895"/>
              <a:gd name="connsiteY6" fmla="*/ 858520 h 858520"/>
              <a:gd name="connsiteX7" fmla="*/ 2291018 w 2986895"/>
              <a:gd name="connsiteY7" fmla="*/ 656751 h 858520"/>
              <a:gd name="connsiteX8" fmla="*/ 685717 w 2986895"/>
              <a:gd name="connsiteY8" fmla="*/ 600871 h 858520"/>
              <a:gd name="connsiteX9" fmla="*/ 766997 w 2986895"/>
              <a:gd name="connsiteY9" fmla="*/ 812800 h 858520"/>
              <a:gd name="connsiteX10" fmla="*/ 0 w 2986895"/>
              <a:gd name="connsiteY10" fmla="*/ 637540 h 858520"/>
              <a:gd name="connsiteX0" fmla="*/ 0 w 2986895"/>
              <a:gd name="connsiteY0" fmla="*/ 535940 h 756920"/>
              <a:gd name="connsiteX1" fmla="*/ 579037 w 2986895"/>
              <a:gd name="connsiteY1" fmla="*/ 0 h 756920"/>
              <a:gd name="connsiteX2" fmla="*/ 624757 w 2986895"/>
              <a:gd name="connsiteY2" fmla="*/ 222089 h 756920"/>
              <a:gd name="connsiteX3" fmla="*/ 2397698 w 2986895"/>
              <a:gd name="connsiteY3" fmla="*/ 308449 h 756920"/>
              <a:gd name="connsiteX4" fmla="*/ 2524698 w 2986895"/>
              <a:gd name="connsiteY4" fmla="*/ 4114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97698 w 2986895"/>
              <a:gd name="connsiteY3" fmla="*/ 30844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301178 w 2986895"/>
              <a:gd name="connsiteY7" fmla="*/ 5297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301178 w 2986895"/>
              <a:gd name="connsiteY7" fmla="*/ 529751 h 756920"/>
              <a:gd name="connsiteX8" fmla="*/ 685717 w 2986895"/>
              <a:gd name="connsiteY8" fmla="*/ 499271 h 756920"/>
              <a:gd name="connsiteX9" fmla="*/ 766997 w 2986895"/>
              <a:gd name="connsiteY9" fmla="*/ 711200 h 756920"/>
              <a:gd name="connsiteX10" fmla="*/ 0 w 2986895"/>
              <a:gd name="connsiteY10" fmla="*/ 535940 h 75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6895" h="756920">
                <a:moveTo>
                  <a:pt x="0" y="535940"/>
                </a:moveTo>
                <a:lnTo>
                  <a:pt x="579037" y="0"/>
                </a:lnTo>
                <a:lnTo>
                  <a:pt x="624757" y="222089"/>
                </a:lnTo>
                <a:cubicBezTo>
                  <a:pt x="1170017" y="106942"/>
                  <a:pt x="1821958" y="113716"/>
                  <a:pt x="2382458" y="242409"/>
                </a:cubicBezTo>
                <a:lnTo>
                  <a:pt x="2418018" y="55880"/>
                </a:lnTo>
                <a:lnTo>
                  <a:pt x="2986895" y="596900"/>
                </a:lnTo>
                <a:lnTo>
                  <a:pt x="2219898" y="756920"/>
                </a:lnTo>
                <a:lnTo>
                  <a:pt x="2301178" y="529751"/>
                </a:lnTo>
                <a:cubicBezTo>
                  <a:pt x="1425718" y="358724"/>
                  <a:pt x="1043017" y="426458"/>
                  <a:pt x="685717" y="499271"/>
                </a:cubicBezTo>
                <a:lnTo>
                  <a:pt x="766997" y="711200"/>
                </a:lnTo>
                <a:lnTo>
                  <a:pt x="0" y="535940"/>
                </a:lnTo>
                <a:close/>
              </a:path>
            </a:pathLst>
          </a:custGeom>
          <a:solidFill>
            <a:srgbClr val="583B1C"/>
          </a:solidFill>
          <a:ln>
            <a:solidFill>
              <a:srgbClr val="583B1C"/>
            </a:solidFill>
          </a:ln>
          <a:scene3d>
            <a:camera prst="orthographicFront"/>
            <a:lightRig rig="threePt" dir="t"/>
          </a:scene3d>
          <a:sp3d>
            <a:bevelT w="698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84905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TIM Program Elements</a:t>
            </a:r>
          </a:p>
        </p:txBody>
      </p:sp>
      <p:grpSp>
        <p:nvGrpSpPr>
          <p:cNvPr id="11" name="Group 10" descr="Have a TIM multiagency team or task force which meets regularly to discuss and plan for TIM activities&#10;Conduct multiagency training held at least once a year on TIM-specific topics:&#10;NIMS/ICS 100&#10;TIM SHRP2  Training&#10;Training of mid-level managers from primary agencies on the NUG&#10;Traffic control&#10;Work zone safety&#10;Safe on-scene parking&#10;Conduct multiagency post-incident debriefings&#10;Develop and distribute summaries of after action reports&#10;Conduct planning for special events:&#10;Construction and maintenance&#10;Sporting events, concerts, conventions, among others&#10;Weather-related events&#10;Catastrophic events&#10;" title="Strategic (Institutional)"/>
          <p:cNvGrpSpPr/>
          <p:nvPr/>
        </p:nvGrpSpPr>
        <p:grpSpPr>
          <a:xfrm>
            <a:off x="1490472" y="1554480"/>
            <a:ext cx="7315200" cy="4701297"/>
            <a:chOff x="2595171" y="1720694"/>
            <a:chExt cx="4709160" cy="3901528"/>
          </a:xfrm>
        </p:grpSpPr>
        <p:sp>
          <p:nvSpPr>
            <p:cNvPr id="6" name="TextBox 5"/>
            <p:cNvSpPr txBox="1"/>
            <p:nvPr/>
          </p:nvSpPr>
          <p:spPr>
            <a:xfrm>
              <a:off x="2595171" y="1720694"/>
              <a:ext cx="4709160" cy="3901528"/>
            </a:xfrm>
            <a:prstGeom prst="roundRect">
              <a:avLst>
                <a:gd name="adj" fmla="val 6002"/>
              </a:avLst>
            </a:prstGeom>
            <a:solidFill>
              <a:srgbClr val="561D1F"/>
            </a:solidFill>
            <a:effectLst>
              <a:outerShdw blurRad="63500" sx="103000" sy="103000" algn="ctr" rotWithShape="0">
                <a:prstClr val="black">
                  <a:alpha val="23000"/>
                </a:prstClr>
              </a:outerShdw>
            </a:effectLst>
            <a:scene3d>
              <a:camera prst="orthographicFront"/>
              <a:lightRig rig="threePt" dir="t"/>
            </a:scene3d>
            <a:sp3d>
              <a:bevelT/>
            </a:sp3d>
          </p:spPr>
          <p:txBody>
            <a:bodyPr wrap="square" rtlCol="0">
              <a:noAutofit/>
            </a:bodyPr>
            <a:lstStyle/>
            <a:p>
              <a:pPr algn="ctr"/>
              <a:r>
                <a:rPr lang="en-US" b="1" dirty="0">
                  <a:solidFill>
                    <a:schemeClr val="bg1"/>
                  </a:solidFill>
                </a:rPr>
                <a:t>Strategic (Institutional)</a:t>
              </a:r>
            </a:p>
          </p:txBody>
        </p:sp>
        <p:sp>
          <p:nvSpPr>
            <p:cNvPr id="9" name="TextBox 8" title="Strategic (Institutional)"/>
            <p:cNvSpPr txBox="1"/>
            <p:nvPr/>
          </p:nvSpPr>
          <p:spPr>
            <a:xfrm>
              <a:off x="2684717" y="2103327"/>
              <a:ext cx="4530067" cy="3398017"/>
            </a:xfrm>
            <a:prstGeom prst="roundRect">
              <a:avLst>
                <a:gd name="adj" fmla="val 6002"/>
              </a:avLst>
            </a:prstGeom>
            <a:solidFill>
              <a:schemeClr val="bg1"/>
            </a:solidFill>
            <a:effectLst>
              <a:outerShdw blurRad="63500" sx="103000" sy="103000" algn="ctr" rotWithShape="0">
                <a:prstClr val="black">
                  <a:alpha val="23000"/>
                </a:prstClr>
              </a:outerShdw>
            </a:effectLst>
            <a:scene3d>
              <a:camera prst="orthographicFront"/>
              <a:lightRig rig="threePt" dir="t"/>
            </a:scene3d>
            <a:sp3d>
              <a:bevelT/>
            </a:sp3d>
          </p:spPr>
          <p:txBody>
            <a:bodyPr wrap="square" lIns="45720" rIns="45720" rtlCol="0">
              <a:noAutofit/>
            </a:bodyPr>
            <a:lstStyle/>
            <a:p>
              <a:pPr marL="169863" lvl="0" indent="-169863">
                <a:buFont typeface="Wingdings" panose="05000000000000000000" pitchFamily="2" charset="2"/>
                <a:buChar char="Ø"/>
              </a:pPr>
              <a:r>
                <a:rPr lang="en-US" sz="1400" dirty="0" smtClean="0">
                  <a:solidFill>
                    <a:srgbClr val="583B1C"/>
                  </a:solidFill>
                </a:rPr>
                <a:t>Have </a:t>
              </a:r>
              <a:r>
                <a:rPr lang="en-US" sz="1400" dirty="0">
                  <a:solidFill>
                    <a:srgbClr val="583B1C"/>
                  </a:solidFill>
                </a:rPr>
                <a:t>a TIM multiagency team or task force which meets regularly to discuss and plan for TIM activities</a:t>
              </a:r>
            </a:p>
            <a:p>
              <a:pPr marL="169863" lvl="0" indent="-169863">
                <a:buFont typeface="Wingdings" panose="05000000000000000000" pitchFamily="2" charset="2"/>
                <a:buChar char="Ø"/>
              </a:pPr>
              <a:r>
                <a:rPr lang="en-US" sz="1400" dirty="0" smtClean="0">
                  <a:solidFill>
                    <a:srgbClr val="583B1C"/>
                  </a:solidFill>
                </a:rPr>
                <a:t>Conduct </a:t>
              </a:r>
              <a:r>
                <a:rPr lang="en-US" sz="1400" dirty="0">
                  <a:solidFill>
                    <a:srgbClr val="583B1C"/>
                  </a:solidFill>
                </a:rPr>
                <a:t>multiagency training held at least once a year on TIM-specific topics:</a:t>
              </a:r>
            </a:p>
            <a:p>
              <a:pPr marL="339725" lvl="0" indent="-169863">
                <a:buFont typeface="Courier New" panose="02070309020205020404" pitchFamily="49" charset="0"/>
                <a:buChar char="o"/>
              </a:pPr>
              <a:r>
                <a:rPr lang="en-US" sz="1400" dirty="0" err="1" smtClean="0">
                  <a:solidFill>
                    <a:srgbClr val="583B1C"/>
                  </a:solidFill>
                </a:rPr>
                <a:t>NIMS</a:t>
              </a:r>
              <a:r>
                <a:rPr lang="en-US" sz="1400" dirty="0" smtClean="0">
                  <a:solidFill>
                    <a:srgbClr val="583B1C"/>
                  </a:solidFill>
                </a:rPr>
                <a:t>/ICS </a:t>
              </a:r>
              <a:r>
                <a:rPr lang="en-US" sz="1400" dirty="0">
                  <a:solidFill>
                    <a:srgbClr val="583B1C"/>
                  </a:solidFill>
                </a:rPr>
                <a:t>100</a:t>
              </a:r>
            </a:p>
            <a:p>
              <a:pPr marL="339725" lvl="0" indent="-169863">
                <a:buFont typeface="Courier New" panose="02070309020205020404" pitchFamily="49" charset="0"/>
                <a:buChar char="o"/>
              </a:pPr>
              <a:r>
                <a:rPr lang="en-US" sz="1400" dirty="0" smtClean="0">
                  <a:solidFill>
                    <a:srgbClr val="583B1C"/>
                  </a:solidFill>
                </a:rPr>
                <a:t>TIM </a:t>
              </a:r>
              <a:r>
                <a:rPr lang="en-US" sz="1400" dirty="0">
                  <a:solidFill>
                    <a:srgbClr val="583B1C"/>
                  </a:solidFill>
                </a:rPr>
                <a:t>SHRP2  Training</a:t>
              </a:r>
            </a:p>
            <a:p>
              <a:pPr marL="339725" lvl="0" indent="-169863">
                <a:buFont typeface="Courier New" panose="02070309020205020404" pitchFamily="49" charset="0"/>
                <a:buChar char="o"/>
              </a:pPr>
              <a:r>
                <a:rPr lang="en-US" sz="1400" dirty="0" smtClean="0">
                  <a:solidFill>
                    <a:srgbClr val="583B1C"/>
                  </a:solidFill>
                </a:rPr>
                <a:t>Training </a:t>
              </a:r>
              <a:r>
                <a:rPr lang="en-US" sz="1400" dirty="0">
                  <a:solidFill>
                    <a:srgbClr val="583B1C"/>
                  </a:solidFill>
                </a:rPr>
                <a:t>of mid-level managers from primary agencies on the NUG</a:t>
              </a:r>
            </a:p>
            <a:p>
              <a:pPr marL="339725" lvl="0" indent="-169863">
                <a:buFont typeface="Courier New" panose="02070309020205020404" pitchFamily="49" charset="0"/>
                <a:buChar char="o"/>
              </a:pPr>
              <a:r>
                <a:rPr lang="en-US" sz="1400" dirty="0" smtClean="0">
                  <a:solidFill>
                    <a:srgbClr val="583B1C"/>
                  </a:solidFill>
                </a:rPr>
                <a:t>Traffic </a:t>
              </a:r>
              <a:r>
                <a:rPr lang="en-US" sz="1400" dirty="0">
                  <a:solidFill>
                    <a:srgbClr val="583B1C"/>
                  </a:solidFill>
                </a:rPr>
                <a:t>control</a:t>
              </a:r>
            </a:p>
            <a:p>
              <a:pPr marL="339725" lvl="0" indent="-169863">
                <a:buFont typeface="Courier New" panose="02070309020205020404" pitchFamily="49" charset="0"/>
                <a:buChar char="o"/>
              </a:pPr>
              <a:r>
                <a:rPr lang="en-US" sz="1400" dirty="0" smtClean="0">
                  <a:solidFill>
                    <a:srgbClr val="583B1C"/>
                  </a:solidFill>
                </a:rPr>
                <a:t>Work </a:t>
              </a:r>
              <a:r>
                <a:rPr lang="en-US" sz="1400" dirty="0">
                  <a:solidFill>
                    <a:srgbClr val="583B1C"/>
                  </a:solidFill>
                </a:rPr>
                <a:t>zone safety</a:t>
              </a:r>
            </a:p>
            <a:p>
              <a:pPr marL="339725" lvl="0" indent="-169863">
                <a:buFont typeface="Courier New" panose="02070309020205020404" pitchFamily="49" charset="0"/>
                <a:buChar char="o"/>
              </a:pPr>
              <a:r>
                <a:rPr lang="en-US" sz="1400" dirty="0" smtClean="0">
                  <a:solidFill>
                    <a:srgbClr val="583B1C"/>
                  </a:solidFill>
                </a:rPr>
                <a:t>Safe </a:t>
              </a:r>
              <a:r>
                <a:rPr lang="en-US" sz="1400" dirty="0">
                  <a:solidFill>
                    <a:srgbClr val="583B1C"/>
                  </a:solidFill>
                </a:rPr>
                <a:t>on-scene parking</a:t>
              </a:r>
            </a:p>
            <a:p>
              <a:pPr marL="169863" lvl="0" indent="-169863">
                <a:buFont typeface="Wingdings" panose="05000000000000000000" pitchFamily="2" charset="2"/>
                <a:buChar char="Ø"/>
              </a:pPr>
              <a:r>
                <a:rPr lang="en-US" sz="1400" dirty="0" smtClean="0">
                  <a:solidFill>
                    <a:srgbClr val="583B1C"/>
                  </a:solidFill>
                </a:rPr>
                <a:t>Conduct </a:t>
              </a:r>
              <a:r>
                <a:rPr lang="en-US" sz="1400" dirty="0">
                  <a:solidFill>
                    <a:srgbClr val="583B1C"/>
                  </a:solidFill>
                </a:rPr>
                <a:t>multiagency post-incident debriefings</a:t>
              </a:r>
            </a:p>
            <a:p>
              <a:pPr marL="169863" lvl="0" indent="-169863">
                <a:buFont typeface="Wingdings" panose="05000000000000000000" pitchFamily="2" charset="2"/>
                <a:buChar char="Ø"/>
              </a:pPr>
              <a:r>
                <a:rPr lang="en-US" sz="1400" dirty="0" smtClean="0">
                  <a:solidFill>
                    <a:srgbClr val="583B1C"/>
                  </a:solidFill>
                </a:rPr>
                <a:t>Develop </a:t>
              </a:r>
              <a:r>
                <a:rPr lang="en-US" sz="1400" dirty="0">
                  <a:solidFill>
                    <a:srgbClr val="583B1C"/>
                  </a:solidFill>
                </a:rPr>
                <a:t>and distribute summaries of after action reports</a:t>
              </a:r>
            </a:p>
            <a:p>
              <a:pPr marL="169863" lvl="0" indent="-169863">
                <a:buFont typeface="Wingdings" panose="05000000000000000000" pitchFamily="2" charset="2"/>
                <a:buChar char="Ø"/>
              </a:pPr>
              <a:r>
                <a:rPr lang="en-US" sz="1400" dirty="0" smtClean="0">
                  <a:solidFill>
                    <a:srgbClr val="583B1C"/>
                  </a:solidFill>
                </a:rPr>
                <a:t>Conduct planning for special events:</a:t>
              </a:r>
            </a:p>
            <a:p>
              <a:pPr marL="339725" lvl="0" indent="-169863">
                <a:buFont typeface="Courier New" panose="02070309020205020404" pitchFamily="49" charset="0"/>
                <a:buChar char="o"/>
              </a:pPr>
              <a:r>
                <a:rPr lang="en-US" sz="1400" dirty="0" smtClean="0">
                  <a:solidFill>
                    <a:srgbClr val="583B1C"/>
                  </a:solidFill>
                </a:rPr>
                <a:t>Construction </a:t>
              </a:r>
              <a:r>
                <a:rPr lang="en-US" sz="1400" dirty="0">
                  <a:solidFill>
                    <a:srgbClr val="583B1C"/>
                  </a:solidFill>
                </a:rPr>
                <a:t>and maintenance</a:t>
              </a:r>
            </a:p>
            <a:p>
              <a:pPr marL="339725" lvl="0" indent="-169863">
                <a:buFont typeface="Courier New" panose="02070309020205020404" pitchFamily="49" charset="0"/>
                <a:buChar char="o"/>
              </a:pPr>
              <a:r>
                <a:rPr lang="en-US" sz="1400" dirty="0" smtClean="0">
                  <a:solidFill>
                    <a:srgbClr val="583B1C"/>
                  </a:solidFill>
                </a:rPr>
                <a:t>Sporting </a:t>
              </a:r>
              <a:r>
                <a:rPr lang="en-US" sz="1400" dirty="0">
                  <a:solidFill>
                    <a:srgbClr val="583B1C"/>
                  </a:solidFill>
                </a:rPr>
                <a:t>events, concerts, conventions, among others</a:t>
              </a:r>
            </a:p>
            <a:p>
              <a:pPr marL="339725" lvl="0" indent="-169863">
                <a:buFont typeface="Courier New" panose="02070309020205020404" pitchFamily="49" charset="0"/>
                <a:buChar char="o"/>
              </a:pPr>
              <a:r>
                <a:rPr lang="en-US" sz="1400" dirty="0" smtClean="0">
                  <a:solidFill>
                    <a:srgbClr val="583B1C"/>
                  </a:solidFill>
                </a:rPr>
                <a:t>Weather-related </a:t>
              </a:r>
              <a:r>
                <a:rPr lang="en-US" sz="1400" dirty="0">
                  <a:solidFill>
                    <a:srgbClr val="583B1C"/>
                  </a:solidFill>
                </a:rPr>
                <a:t>events</a:t>
              </a:r>
            </a:p>
            <a:p>
              <a:pPr marL="339725" lvl="0" indent="-169863">
                <a:buFont typeface="Courier New" panose="02070309020205020404" pitchFamily="49" charset="0"/>
                <a:buChar char="o"/>
              </a:pPr>
              <a:r>
                <a:rPr lang="en-US" sz="1400" dirty="0" smtClean="0">
                  <a:solidFill>
                    <a:srgbClr val="583B1C"/>
                  </a:solidFill>
                </a:rPr>
                <a:t>Catastrophic events</a:t>
              </a:r>
              <a:endParaRPr lang="en-US" sz="1400" dirty="0">
                <a:solidFill>
                  <a:srgbClr val="583B1C"/>
                </a:solidFill>
              </a:endParaRPr>
            </a:p>
          </p:txBody>
        </p:sp>
      </p:grpSp>
    </p:spTree>
    <p:extLst>
      <p:ext uri="{BB962C8B-B14F-4D97-AF65-F5344CB8AC3E}">
        <p14:creationId xmlns:p14="http://schemas.microsoft.com/office/powerpoint/2010/main" val="21470785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TIM Program Elements</a:t>
            </a:r>
          </a:p>
        </p:txBody>
      </p:sp>
      <p:grpSp>
        <p:nvGrpSpPr>
          <p:cNvPr id="11" name="Group 10" descr="Have multiagency agreements/MOUs including:&#10;Agreements/MOUs signed by top officials from participating agencies&#10;Clearly defined incident scene roles and responsibilities for each participating agency&#10;Clearly defined agency roles and responsibilities for planning and funding the TIM program&#10;Safe, quick clearance goals stated as time goals for incident clearance (e.g., 90 minutes) in the agreement/MOU&#10;Conduct planning to support the TIM activities across and among participating agencies including the MPO&#10;Have someone from at least one of the participating agencies responsible for coordinating the TIM program as their primary job function&#10;Have multiagency agreement on the two PM being tracked:&#10;Roadway clearance time&#10;Incident clearance time&#10;Have established methods to collect and analyze the data necessary to measure performance in reduced roadway clearance time and reduced incident clearance time&#10;Have targets (e.g., time goals) for performance of the two measures&#10;" title="Strategic (Institutional) – Cont’d"/>
          <p:cNvGrpSpPr/>
          <p:nvPr/>
        </p:nvGrpSpPr>
        <p:grpSpPr>
          <a:xfrm>
            <a:off x="1490472" y="1554480"/>
            <a:ext cx="7315200" cy="4701297"/>
            <a:chOff x="2595171" y="1720694"/>
            <a:chExt cx="4709160" cy="3901528"/>
          </a:xfrm>
        </p:grpSpPr>
        <p:sp>
          <p:nvSpPr>
            <p:cNvPr id="6" name="TextBox 5"/>
            <p:cNvSpPr txBox="1"/>
            <p:nvPr/>
          </p:nvSpPr>
          <p:spPr>
            <a:xfrm>
              <a:off x="2595171" y="1720694"/>
              <a:ext cx="4709160" cy="3901528"/>
            </a:xfrm>
            <a:prstGeom prst="roundRect">
              <a:avLst>
                <a:gd name="adj" fmla="val 6002"/>
              </a:avLst>
            </a:prstGeom>
            <a:solidFill>
              <a:srgbClr val="561D1F"/>
            </a:solidFill>
            <a:effectLst>
              <a:outerShdw blurRad="63500" sx="103000" sy="103000" algn="ctr" rotWithShape="0">
                <a:prstClr val="black">
                  <a:alpha val="23000"/>
                </a:prstClr>
              </a:outerShdw>
            </a:effectLst>
            <a:scene3d>
              <a:camera prst="orthographicFront"/>
              <a:lightRig rig="threePt" dir="t"/>
            </a:scene3d>
            <a:sp3d>
              <a:bevelT/>
            </a:sp3d>
          </p:spPr>
          <p:txBody>
            <a:bodyPr wrap="square" rtlCol="0">
              <a:noAutofit/>
            </a:bodyPr>
            <a:lstStyle/>
            <a:p>
              <a:pPr algn="ctr"/>
              <a:r>
                <a:rPr lang="en-US" b="1" dirty="0">
                  <a:solidFill>
                    <a:schemeClr val="bg1"/>
                  </a:solidFill>
                </a:rPr>
                <a:t>Strategic (Institutional</a:t>
              </a:r>
              <a:r>
                <a:rPr lang="en-US" b="1" dirty="0" smtClean="0">
                  <a:solidFill>
                    <a:schemeClr val="bg1"/>
                  </a:solidFill>
                </a:rPr>
                <a:t>) – Cont’d</a:t>
              </a:r>
              <a:endParaRPr lang="en-US" b="1" dirty="0">
                <a:solidFill>
                  <a:schemeClr val="bg1"/>
                </a:solidFill>
              </a:endParaRPr>
            </a:p>
          </p:txBody>
        </p:sp>
        <p:sp>
          <p:nvSpPr>
            <p:cNvPr id="9" name="TextBox 8"/>
            <p:cNvSpPr txBox="1"/>
            <p:nvPr/>
          </p:nvSpPr>
          <p:spPr>
            <a:xfrm>
              <a:off x="2684717" y="2103327"/>
              <a:ext cx="4530067" cy="3398017"/>
            </a:xfrm>
            <a:prstGeom prst="roundRect">
              <a:avLst>
                <a:gd name="adj" fmla="val 6002"/>
              </a:avLst>
            </a:prstGeom>
            <a:solidFill>
              <a:schemeClr val="bg1"/>
            </a:solidFill>
            <a:effectLst>
              <a:outerShdw blurRad="63500" sx="103000" sy="103000" algn="ctr" rotWithShape="0">
                <a:prstClr val="black">
                  <a:alpha val="23000"/>
                </a:prstClr>
              </a:outerShdw>
            </a:effectLst>
            <a:scene3d>
              <a:camera prst="orthographicFront"/>
              <a:lightRig rig="threePt" dir="t"/>
            </a:scene3d>
            <a:sp3d>
              <a:bevelT/>
            </a:sp3d>
          </p:spPr>
          <p:txBody>
            <a:bodyPr wrap="square" lIns="45720" rIns="45720" rtlCol="0">
              <a:noAutofit/>
            </a:bodyPr>
            <a:lstStyle/>
            <a:p>
              <a:pPr marL="169863" lvl="0" indent="-169863">
                <a:buFont typeface="Wingdings" panose="05000000000000000000" pitchFamily="2" charset="2"/>
                <a:buChar char="Ø"/>
              </a:pPr>
              <a:r>
                <a:rPr lang="en-US" sz="1400" dirty="0" smtClean="0">
                  <a:solidFill>
                    <a:srgbClr val="583B1C"/>
                  </a:solidFill>
                </a:rPr>
                <a:t>Have </a:t>
              </a:r>
              <a:r>
                <a:rPr lang="en-US" sz="1400" dirty="0">
                  <a:solidFill>
                    <a:srgbClr val="583B1C"/>
                  </a:solidFill>
                </a:rPr>
                <a:t>multiagency agreements/</a:t>
              </a:r>
              <a:r>
                <a:rPr lang="en-US" sz="1400" dirty="0" err="1">
                  <a:solidFill>
                    <a:srgbClr val="583B1C"/>
                  </a:solidFill>
                </a:rPr>
                <a:t>MOUs</a:t>
              </a:r>
              <a:r>
                <a:rPr lang="en-US" sz="1400" dirty="0">
                  <a:solidFill>
                    <a:srgbClr val="583B1C"/>
                  </a:solidFill>
                </a:rPr>
                <a:t> including:</a:t>
              </a:r>
            </a:p>
            <a:p>
              <a:pPr marL="339725" lvl="0" indent="-169863">
                <a:buFont typeface="Courier New" panose="02070309020205020404" pitchFamily="49" charset="0"/>
                <a:buChar char="o"/>
              </a:pPr>
              <a:r>
                <a:rPr lang="en-US" sz="1400" dirty="0" smtClean="0">
                  <a:solidFill>
                    <a:srgbClr val="583B1C"/>
                  </a:solidFill>
                </a:rPr>
                <a:t>Agreements/</a:t>
              </a:r>
              <a:r>
                <a:rPr lang="en-US" sz="1400" dirty="0" err="1" smtClean="0">
                  <a:solidFill>
                    <a:srgbClr val="583B1C"/>
                  </a:solidFill>
                </a:rPr>
                <a:t>MOUs</a:t>
              </a:r>
              <a:r>
                <a:rPr lang="en-US" sz="1400" dirty="0" smtClean="0">
                  <a:solidFill>
                    <a:srgbClr val="583B1C"/>
                  </a:solidFill>
                </a:rPr>
                <a:t> </a:t>
              </a:r>
              <a:r>
                <a:rPr lang="en-US" sz="1400" dirty="0">
                  <a:solidFill>
                    <a:srgbClr val="583B1C"/>
                  </a:solidFill>
                </a:rPr>
                <a:t>signed by top officials from participating agencies</a:t>
              </a:r>
            </a:p>
            <a:p>
              <a:pPr marL="339725" lvl="0" indent="-169863">
                <a:buFont typeface="Courier New" panose="02070309020205020404" pitchFamily="49" charset="0"/>
                <a:buChar char="o"/>
              </a:pPr>
              <a:r>
                <a:rPr lang="en-US" sz="1400" dirty="0" smtClean="0">
                  <a:solidFill>
                    <a:srgbClr val="583B1C"/>
                  </a:solidFill>
                </a:rPr>
                <a:t>Clearly </a:t>
              </a:r>
              <a:r>
                <a:rPr lang="en-US" sz="1400" dirty="0">
                  <a:solidFill>
                    <a:srgbClr val="583B1C"/>
                  </a:solidFill>
                </a:rPr>
                <a:t>defined incident scene roles and responsibilities for each participating agency</a:t>
              </a:r>
            </a:p>
            <a:p>
              <a:pPr marL="339725" lvl="0" indent="-169863">
                <a:buFont typeface="Courier New" panose="02070309020205020404" pitchFamily="49" charset="0"/>
                <a:buChar char="o"/>
              </a:pPr>
              <a:r>
                <a:rPr lang="en-US" sz="1400" dirty="0" smtClean="0">
                  <a:solidFill>
                    <a:srgbClr val="583B1C"/>
                  </a:solidFill>
                </a:rPr>
                <a:t>Clearly </a:t>
              </a:r>
              <a:r>
                <a:rPr lang="en-US" sz="1400" dirty="0">
                  <a:solidFill>
                    <a:srgbClr val="583B1C"/>
                  </a:solidFill>
                </a:rPr>
                <a:t>defined agency roles and responsibilities for planning and funding the TIM program</a:t>
              </a:r>
            </a:p>
            <a:p>
              <a:pPr marL="339725" lvl="0" indent="-169863">
                <a:buFont typeface="Courier New" panose="02070309020205020404" pitchFamily="49" charset="0"/>
                <a:buChar char="o"/>
              </a:pPr>
              <a:r>
                <a:rPr lang="en-US" sz="1400" dirty="0" smtClean="0">
                  <a:solidFill>
                    <a:srgbClr val="583B1C"/>
                  </a:solidFill>
                </a:rPr>
                <a:t>Safe</a:t>
              </a:r>
              <a:r>
                <a:rPr lang="en-US" sz="1400" dirty="0">
                  <a:solidFill>
                    <a:srgbClr val="583B1C"/>
                  </a:solidFill>
                </a:rPr>
                <a:t>, quick clearance goals stated as time goals for incident clearance (e.g., 90 minutes) in the agreement/</a:t>
              </a:r>
              <a:r>
                <a:rPr lang="en-US" sz="1400" dirty="0" err="1">
                  <a:solidFill>
                    <a:srgbClr val="583B1C"/>
                  </a:solidFill>
                </a:rPr>
                <a:t>MOU</a:t>
              </a:r>
              <a:endParaRPr lang="en-US" sz="1400" dirty="0">
                <a:solidFill>
                  <a:srgbClr val="583B1C"/>
                </a:solidFill>
              </a:endParaRPr>
            </a:p>
            <a:p>
              <a:pPr marL="169863" lvl="0" indent="-169863">
                <a:buFont typeface="Wingdings" panose="05000000000000000000" pitchFamily="2" charset="2"/>
                <a:buChar char="Ø"/>
              </a:pPr>
              <a:r>
                <a:rPr lang="en-US" sz="1400" dirty="0" smtClean="0">
                  <a:solidFill>
                    <a:srgbClr val="583B1C"/>
                  </a:solidFill>
                </a:rPr>
                <a:t>Conduct </a:t>
              </a:r>
              <a:r>
                <a:rPr lang="en-US" sz="1400" dirty="0">
                  <a:solidFill>
                    <a:srgbClr val="583B1C"/>
                  </a:solidFill>
                </a:rPr>
                <a:t>planning to support the TIM activities across and among participating agencies including the </a:t>
              </a:r>
              <a:r>
                <a:rPr lang="en-US" sz="1400" dirty="0" err="1">
                  <a:solidFill>
                    <a:srgbClr val="583B1C"/>
                  </a:solidFill>
                </a:rPr>
                <a:t>MPO</a:t>
              </a:r>
              <a:endParaRPr lang="en-US" sz="1400" dirty="0">
                <a:solidFill>
                  <a:srgbClr val="583B1C"/>
                </a:solidFill>
              </a:endParaRPr>
            </a:p>
            <a:p>
              <a:pPr marL="169863" lvl="0" indent="-169863">
                <a:buFont typeface="Wingdings" panose="05000000000000000000" pitchFamily="2" charset="2"/>
                <a:buChar char="Ø"/>
              </a:pPr>
              <a:r>
                <a:rPr lang="en-US" sz="1400" dirty="0" smtClean="0">
                  <a:solidFill>
                    <a:srgbClr val="583B1C"/>
                  </a:solidFill>
                </a:rPr>
                <a:t>Have </a:t>
              </a:r>
              <a:r>
                <a:rPr lang="en-US" sz="1400" dirty="0">
                  <a:solidFill>
                    <a:srgbClr val="583B1C"/>
                  </a:solidFill>
                </a:rPr>
                <a:t>someone from at least one of the participating agencies responsible for coordinating the TIM program as their primary job function</a:t>
              </a:r>
            </a:p>
            <a:p>
              <a:pPr marL="169863" lvl="0" indent="-169863">
                <a:buFont typeface="Wingdings" panose="05000000000000000000" pitchFamily="2" charset="2"/>
                <a:buChar char="Ø"/>
              </a:pPr>
              <a:r>
                <a:rPr lang="en-US" sz="1400" dirty="0" smtClean="0">
                  <a:solidFill>
                    <a:srgbClr val="583B1C"/>
                  </a:solidFill>
                </a:rPr>
                <a:t>Have </a:t>
              </a:r>
              <a:r>
                <a:rPr lang="en-US" sz="1400" dirty="0">
                  <a:solidFill>
                    <a:srgbClr val="583B1C"/>
                  </a:solidFill>
                </a:rPr>
                <a:t>multiagency agreement on the two PM being tracked:</a:t>
              </a:r>
            </a:p>
            <a:p>
              <a:pPr marL="339725" lvl="0" indent="-169863">
                <a:buFont typeface="Courier New" panose="02070309020205020404" pitchFamily="49" charset="0"/>
                <a:buChar char="o"/>
              </a:pPr>
              <a:r>
                <a:rPr lang="en-US" sz="1400" dirty="0" smtClean="0">
                  <a:solidFill>
                    <a:srgbClr val="583B1C"/>
                  </a:solidFill>
                </a:rPr>
                <a:t>Roadway </a:t>
              </a:r>
              <a:r>
                <a:rPr lang="en-US" sz="1400" dirty="0">
                  <a:solidFill>
                    <a:srgbClr val="583B1C"/>
                  </a:solidFill>
                </a:rPr>
                <a:t>clearance time</a:t>
              </a:r>
            </a:p>
            <a:p>
              <a:pPr marL="339725" lvl="0" indent="-169863">
                <a:buFont typeface="Courier New" panose="02070309020205020404" pitchFamily="49" charset="0"/>
                <a:buChar char="o"/>
              </a:pPr>
              <a:r>
                <a:rPr lang="en-US" sz="1400" dirty="0" smtClean="0">
                  <a:solidFill>
                    <a:srgbClr val="583B1C"/>
                  </a:solidFill>
                </a:rPr>
                <a:t>Incident </a:t>
              </a:r>
              <a:r>
                <a:rPr lang="en-US" sz="1400" dirty="0">
                  <a:solidFill>
                    <a:srgbClr val="583B1C"/>
                  </a:solidFill>
                </a:rPr>
                <a:t>clearance time</a:t>
              </a:r>
            </a:p>
            <a:p>
              <a:pPr marL="169863" lvl="0" indent="-169863">
                <a:buFont typeface="Wingdings" panose="05000000000000000000" pitchFamily="2" charset="2"/>
                <a:buChar char="Ø"/>
              </a:pPr>
              <a:r>
                <a:rPr lang="en-US" sz="1400" dirty="0" smtClean="0">
                  <a:solidFill>
                    <a:srgbClr val="583B1C"/>
                  </a:solidFill>
                </a:rPr>
                <a:t>Have </a:t>
              </a:r>
              <a:r>
                <a:rPr lang="en-US" sz="1400" dirty="0">
                  <a:solidFill>
                    <a:srgbClr val="583B1C"/>
                  </a:solidFill>
                </a:rPr>
                <a:t>established methods to collect and analyze the data necessary to measure performance in reduced roadway clearance time and reduced incident clearance time</a:t>
              </a:r>
            </a:p>
            <a:p>
              <a:pPr marL="169863" lvl="0" indent="-169863">
                <a:buFont typeface="Wingdings" panose="05000000000000000000" pitchFamily="2" charset="2"/>
                <a:buChar char="Ø"/>
              </a:pPr>
              <a:r>
                <a:rPr lang="en-US" sz="1400" dirty="0" smtClean="0">
                  <a:solidFill>
                    <a:srgbClr val="583B1C"/>
                  </a:solidFill>
                </a:rPr>
                <a:t>Have </a:t>
              </a:r>
              <a:r>
                <a:rPr lang="en-US" sz="1400" dirty="0">
                  <a:solidFill>
                    <a:srgbClr val="583B1C"/>
                  </a:solidFill>
                </a:rPr>
                <a:t>targets (e.g., time goals) for performance of the two </a:t>
              </a:r>
              <a:r>
                <a:rPr lang="en-US" sz="1400" dirty="0" smtClean="0">
                  <a:solidFill>
                    <a:srgbClr val="583B1C"/>
                  </a:solidFill>
                </a:rPr>
                <a:t>measures</a:t>
              </a:r>
              <a:endParaRPr lang="en-US" sz="1400" dirty="0">
                <a:solidFill>
                  <a:srgbClr val="583B1C"/>
                </a:solidFill>
              </a:endParaRPr>
            </a:p>
          </p:txBody>
        </p:sp>
      </p:grpSp>
    </p:spTree>
    <p:extLst>
      <p:ext uri="{BB962C8B-B14F-4D97-AF65-F5344CB8AC3E}">
        <p14:creationId xmlns:p14="http://schemas.microsoft.com/office/powerpoint/2010/main" val="14130441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TIM Program Elements</a:t>
            </a:r>
          </a:p>
        </p:txBody>
      </p:sp>
      <p:grpSp>
        <p:nvGrpSpPr>
          <p:cNvPr id="11" name="Group 10" descr="Routinely review whether progress is made in achieving the targets&#10;Track performance in reducing secondary incidents&#10;Deploy effective and affordable TIM technology to support TIM activities including:&#10;Incident detection&#10;Prompt and reliable responder notification&#10;Have 24/7 availability of key responders and equipment&#10;Develop and perform efficient and effective multiagency resource management based on the utilization of:&#10;Appropriate personnel who are best qualified (i.e., capable but not over-qualified) for the various tasks&#10;Appropriate equipment by function (i.e., use of the least costly equipment capable of performing the function)&#10;Appropriate technology capable of supporting various onsite resource tasks&#10;Have a multiagency commitment and approach to the establishment of effective budgeting to provide stable funding for TIM within the processes and capabilities of the individual and/or collective agencies as appropriate to the activity&#10;Education and Awareness Partnerships including driver training and awareness&#10;" title="Strategic (Institutional) – Cont’d"/>
          <p:cNvGrpSpPr/>
          <p:nvPr/>
        </p:nvGrpSpPr>
        <p:grpSpPr>
          <a:xfrm>
            <a:off x="1490472" y="1554480"/>
            <a:ext cx="7315200" cy="4701297"/>
            <a:chOff x="2595171" y="1720694"/>
            <a:chExt cx="4709160" cy="3901528"/>
          </a:xfrm>
        </p:grpSpPr>
        <p:sp>
          <p:nvSpPr>
            <p:cNvPr id="6" name="TextBox 5"/>
            <p:cNvSpPr txBox="1"/>
            <p:nvPr/>
          </p:nvSpPr>
          <p:spPr>
            <a:xfrm>
              <a:off x="2595171" y="1720694"/>
              <a:ext cx="4709160" cy="3901528"/>
            </a:xfrm>
            <a:prstGeom prst="roundRect">
              <a:avLst>
                <a:gd name="adj" fmla="val 6002"/>
              </a:avLst>
            </a:prstGeom>
            <a:solidFill>
              <a:srgbClr val="561D1F"/>
            </a:solidFill>
            <a:effectLst>
              <a:outerShdw blurRad="63500" sx="103000" sy="103000" algn="ctr" rotWithShape="0">
                <a:prstClr val="black">
                  <a:alpha val="23000"/>
                </a:prstClr>
              </a:outerShdw>
            </a:effectLst>
            <a:scene3d>
              <a:camera prst="orthographicFront"/>
              <a:lightRig rig="threePt" dir="t"/>
            </a:scene3d>
            <a:sp3d>
              <a:bevelT/>
            </a:sp3d>
          </p:spPr>
          <p:txBody>
            <a:bodyPr wrap="square" rtlCol="0">
              <a:noAutofit/>
            </a:bodyPr>
            <a:lstStyle/>
            <a:p>
              <a:pPr algn="ctr"/>
              <a:r>
                <a:rPr lang="en-US" b="1" dirty="0">
                  <a:solidFill>
                    <a:schemeClr val="bg1"/>
                  </a:solidFill>
                </a:rPr>
                <a:t>Strategic (Institutional</a:t>
              </a:r>
              <a:r>
                <a:rPr lang="en-US" b="1" dirty="0" smtClean="0">
                  <a:solidFill>
                    <a:schemeClr val="bg1"/>
                  </a:solidFill>
                </a:rPr>
                <a:t>)</a:t>
              </a:r>
              <a:r>
                <a:rPr lang="en-US" b="1" dirty="0">
                  <a:solidFill>
                    <a:schemeClr val="bg1"/>
                  </a:solidFill>
                </a:rPr>
                <a:t> – Cont’d</a:t>
              </a:r>
            </a:p>
          </p:txBody>
        </p:sp>
        <p:sp>
          <p:nvSpPr>
            <p:cNvPr id="9" name="TextBox 8"/>
            <p:cNvSpPr txBox="1"/>
            <p:nvPr/>
          </p:nvSpPr>
          <p:spPr>
            <a:xfrm>
              <a:off x="2684717" y="2103327"/>
              <a:ext cx="4530067" cy="3398017"/>
            </a:xfrm>
            <a:prstGeom prst="roundRect">
              <a:avLst>
                <a:gd name="adj" fmla="val 6002"/>
              </a:avLst>
            </a:prstGeom>
            <a:solidFill>
              <a:schemeClr val="bg1"/>
            </a:solidFill>
            <a:effectLst>
              <a:outerShdw blurRad="63500" sx="103000" sy="103000" algn="ctr" rotWithShape="0">
                <a:prstClr val="black">
                  <a:alpha val="23000"/>
                </a:prstClr>
              </a:outerShdw>
            </a:effectLst>
            <a:scene3d>
              <a:camera prst="orthographicFront"/>
              <a:lightRig rig="threePt" dir="t"/>
            </a:scene3d>
            <a:sp3d>
              <a:bevelT/>
            </a:sp3d>
          </p:spPr>
          <p:txBody>
            <a:bodyPr wrap="square" lIns="45720" rIns="45720" rtlCol="0">
              <a:noAutofit/>
            </a:bodyPr>
            <a:lstStyle/>
            <a:p>
              <a:pPr marL="169863" indent="-169863">
                <a:buFont typeface="Wingdings" panose="05000000000000000000" pitchFamily="2" charset="2"/>
                <a:buChar char="Ø"/>
              </a:pPr>
              <a:r>
                <a:rPr lang="en-US" sz="1400" dirty="0">
                  <a:solidFill>
                    <a:srgbClr val="583B1C"/>
                  </a:solidFill>
                </a:rPr>
                <a:t>Routinely review whether progress is made in achieving the targets</a:t>
              </a:r>
            </a:p>
            <a:p>
              <a:pPr marL="169863" lvl="0" indent="-169863">
                <a:buFont typeface="Wingdings" panose="05000000000000000000" pitchFamily="2" charset="2"/>
                <a:buChar char="Ø"/>
              </a:pPr>
              <a:r>
                <a:rPr lang="en-US" sz="1400" dirty="0" smtClean="0">
                  <a:solidFill>
                    <a:srgbClr val="583B1C"/>
                  </a:solidFill>
                </a:rPr>
                <a:t>Track </a:t>
              </a:r>
              <a:r>
                <a:rPr lang="en-US" sz="1400" dirty="0">
                  <a:solidFill>
                    <a:srgbClr val="583B1C"/>
                  </a:solidFill>
                </a:rPr>
                <a:t>performance in reducing secondary incidents</a:t>
              </a:r>
            </a:p>
            <a:p>
              <a:pPr marL="169863" lvl="0" indent="-169863">
                <a:buFont typeface="Wingdings" panose="05000000000000000000" pitchFamily="2" charset="2"/>
                <a:buChar char="Ø"/>
              </a:pPr>
              <a:r>
                <a:rPr lang="en-US" sz="1400" dirty="0" smtClean="0">
                  <a:solidFill>
                    <a:srgbClr val="583B1C"/>
                  </a:solidFill>
                </a:rPr>
                <a:t>Deploy </a:t>
              </a:r>
              <a:r>
                <a:rPr lang="en-US" sz="1400" dirty="0">
                  <a:solidFill>
                    <a:srgbClr val="583B1C"/>
                  </a:solidFill>
                </a:rPr>
                <a:t>effective and affordable TIM technology to support TIM activities including:</a:t>
              </a:r>
            </a:p>
            <a:p>
              <a:pPr marL="339725" lvl="0" indent="-169863">
                <a:buFont typeface="Courier New" panose="02070309020205020404" pitchFamily="49" charset="0"/>
                <a:buChar char="o"/>
              </a:pPr>
              <a:r>
                <a:rPr lang="en-US" sz="1400" dirty="0" smtClean="0">
                  <a:solidFill>
                    <a:srgbClr val="583B1C"/>
                  </a:solidFill>
                </a:rPr>
                <a:t>Incident </a:t>
              </a:r>
              <a:r>
                <a:rPr lang="en-US" sz="1400" dirty="0">
                  <a:solidFill>
                    <a:srgbClr val="583B1C"/>
                  </a:solidFill>
                </a:rPr>
                <a:t>detection</a:t>
              </a:r>
            </a:p>
            <a:p>
              <a:pPr marL="339725" lvl="0" indent="-169863">
                <a:buFont typeface="Courier New" panose="02070309020205020404" pitchFamily="49" charset="0"/>
                <a:buChar char="o"/>
              </a:pPr>
              <a:r>
                <a:rPr lang="en-US" sz="1400" dirty="0" smtClean="0">
                  <a:solidFill>
                    <a:srgbClr val="583B1C"/>
                  </a:solidFill>
                </a:rPr>
                <a:t>Prompt </a:t>
              </a:r>
              <a:r>
                <a:rPr lang="en-US" sz="1400" dirty="0">
                  <a:solidFill>
                    <a:srgbClr val="583B1C"/>
                  </a:solidFill>
                </a:rPr>
                <a:t>and reliable responder notification</a:t>
              </a:r>
            </a:p>
            <a:p>
              <a:pPr marL="169863" lvl="0" indent="-169863">
                <a:buFont typeface="Wingdings" panose="05000000000000000000" pitchFamily="2" charset="2"/>
                <a:buChar char="Ø"/>
              </a:pPr>
              <a:r>
                <a:rPr lang="en-US" sz="1400" dirty="0" smtClean="0">
                  <a:solidFill>
                    <a:srgbClr val="583B1C"/>
                  </a:solidFill>
                </a:rPr>
                <a:t>Have </a:t>
              </a:r>
              <a:r>
                <a:rPr lang="en-US" sz="1400" dirty="0">
                  <a:solidFill>
                    <a:srgbClr val="583B1C"/>
                  </a:solidFill>
                </a:rPr>
                <a:t>24/7 availability of key responders and equipment</a:t>
              </a:r>
            </a:p>
            <a:p>
              <a:pPr marL="169863" lvl="0" indent="-169863">
                <a:buFont typeface="Wingdings" panose="05000000000000000000" pitchFamily="2" charset="2"/>
                <a:buChar char="Ø"/>
              </a:pPr>
              <a:r>
                <a:rPr lang="en-US" sz="1400" dirty="0" smtClean="0">
                  <a:solidFill>
                    <a:srgbClr val="583B1C"/>
                  </a:solidFill>
                </a:rPr>
                <a:t>Develop </a:t>
              </a:r>
              <a:r>
                <a:rPr lang="en-US" sz="1400" dirty="0">
                  <a:solidFill>
                    <a:srgbClr val="583B1C"/>
                  </a:solidFill>
                </a:rPr>
                <a:t>and perform efficient and effective multiagency resource management based on the utilization of:</a:t>
              </a:r>
            </a:p>
            <a:p>
              <a:pPr marL="339725" lvl="0" indent="-169863">
                <a:buFont typeface="Courier New" panose="02070309020205020404" pitchFamily="49" charset="0"/>
                <a:buChar char="o"/>
              </a:pPr>
              <a:r>
                <a:rPr lang="en-US" sz="1400" dirty="0" smtClean="0">
                  <a:solidFill>
                    <a:srgbClr val="583B1C"/>
                  </a:solidFill>
                </a:rPr>
                <a:t>Appropriate </a:t>
              </a:r>
              <a:r>
                <a:rPr lang="en-US" sz="1400" dirty="0">
                  <a:solidFill>
                    <a:srgbClr val="583B1C"/>
                  </a:solidFill>
                </a:rPr>
                <a:t>personnel who are best qualified (i.e., capable but not over-qualified) for the various tasks</a:t>
              </a:r>
            </a:p>
            <a:p>
              <a:pPr marL="339725" lvl="0" indent="-169863">
                <a:buFont typeface="Courier New" panose="02070309020205020404" pitchFamily="49" charset="0"/>
                <a:buChar char="o"/>
              </a:pPr>
              <a:r>
                <a:rPr lang="en-US" sz="1400" dirty="0" smtClean="0">
                  <a:solidFill>
                    <a:srgbClr val="583B1C"/>
                  </a:solidFill>
                </a:rPr>
                <a:t>Appropriate </a:t>
              </a:r>
              <a:r>
                <a:rPr lang="en-US" sz="1400" dirty="0">
                  <a:solidFill>
                    <a:srgbClr val="583B1C"/>
                  </a:solidFill>
                </a:rPr>
                <a:t>equipment by function (i.e., use of the least costly equipment capable of performing the function)</a:t>
              </a:r>
            </a:p>
            <a:p>
              <a:pPr marL="339725" lvl="0" indent="-169863">
                <a:buFont typeface="Courier New" panose="02070309020205020404" pitchFamily="49" charset="0"/>
                <a:buChar char="o"/>
              </a:pPr>
              <a:r>
                <a:rPr lang="en-US" sz="1400" dirty="0" smtClean="0">
                  <a:solidFill>
                    <a:srgbClr val="583B1C"/>
                  </a:solidFill>
                </a:rPr>
                <a:t>Appropriate </a:t>
              </a:r>
              <a:r>
                <a:rPr lang="en-US" sz="1400" dirty="0">
                  <a:solidFill>
                    <a:srgbClr val="583B1C"/>
                  </a:solidFill>
                </a:rPr>
                <a:t>technology capable of supporting various onsite resource tasks</a:t>
              </a:r>
            </a:p>
            <a:p>
              <a:pPr marL="169863" lvl="0" indent="-169863">
                <a:buFont typeface="Wingdings" panose="05000000000000000000" pitchFamily="2" charset="2"/>
                <a:buChar char="Ø"/>
              </a:pPr>
              <a:r>
                <a:rPr lang="en-US" sz="1400" dirty="0" smtClean="0">
                  <a:solidFill>
                    <a:srgbClr val="583B1C"/>
                  </a:solidFill>
                </a:rPr>
                <a:t>Have </a:t>
              </a:r>
              <a:r>
                <a:rPr lang="en-US" sz="1400" dirty="0">
                  <a:solidFill>
                    <a:srgbClr val="583B1C"/>
                  </a:solidFill>
                </a:rPr>
                <a:t>a multiagency commitment and approach to the establishment of effective budgeting to provide stable funding for TIM within the processes and capabilities of the individual and/or collective agencies as appropriate to the activity</a:t>
              </a:r>
            </a:p>
            <a:p>
              <a:pPr marL="169863" lvl="0" indent="-169863">
                <a:buFont typeface="Wingdings" panose="05000000000000000000" pitchFamily="2" charset="2"/>
                <a:buChar char="Ø"/>
              </a:pPr>
              <a:r>
                <a:rPr lang="en-US" sz="1400" dirty="0" smtClean="0">
                  <a:solidFill>
                    <a:srgbClr val="583B1C"/>
                  </a:solidFill>
                </a:rPr>
                <a:t>Education </a:t>
              </a:r>
              <a:r>
                <a:rPr lang="en-US" sz="1400" dirty="0">
                  <a:solidFill>
                    <a:srgbClr val="583B1C"/>
                  </a:solidFill>
                </a:rPr>
                <a:t>and Awareness Partnerships including driver training and awareness</a:t>
              </a:r>
            </a:p>
          </p:txBody>
        </p:sp>
      </p:grpSp>
    </p:spTree>
    <p:extLst>
      <p:ext uri="{BB962C8B-B14F-4D97-AF65-F5344CB8AC3E}">
        <p14:creationId xmlns:p14="http://schemas.microsoft.com/office/powerpoint/2010/main" val="5212846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TIM Program Elements</a:t>
            </a:r>
          </a:p>
        </p:txBody>
      </p:sp>
      <p:grpSp>
        <p:nvGrpSpPr>
          <p:cNvPr id="11" name="Group 10" descr="Have “authority removal” laws allowing pre-designated responders to remove disabled or wrecked vehicles and spilled cargo&#10;Have “driver removal” laws that require drivers involved in minor crashes (i.e., not involving injuries) to move vehicles out of the travel lanes&#10;Use a safety service patrol for incident and emergency response&#10;Utilize the ICS on-scene&#10;Have response equipment pre-staged for timely response&#10;Identify and document resources so that a list of towing and recovery operators (including operator capabilities and special equipment) is available for incident response and clearance&#10;Identify and document resources so that a list of HazMat contractors (including capabilities and equipment) is available for incident response&#10;Give at least one responding agency the authority to override the decision to utilize the responsible party’s HazMat contractor and call in other resources&#10;Have the medical examiner response clearly defined and understood for incidents involving fatalities&#10;" title="Tactical (Technical/Operational)"/>
          <p:cNvGrpSpPr/>
          <p:nvPr/>
        </p:nvGrpSpPr>
        <p:grpSpPr>
          <a:xfrm>
            <a:off x="1490472" y="1554480"/>
            <a:ext cx="7315200" cy="4701297"/>
            <a:chOff x="2595171" y="1720694"/>
            <a:chExt cx="4709160" cy="3901528"/>
          </a:xfrm>
        </p:grpSpPr>
        <p:sp>
          <p:nvSpPr>
            <p:cNvPr id="6" name="TextBox 5"/>
            <p:cNvSpPr txBox="1"/>
            <p:nvPr/>
          </p:nvSpPr>
          <p:spPr>
            <a:xfrm>
              <a:off x="2595171" y="1720694"/>
              <a:ext cx="4709160" cy="3901528"/>
            </a:xfrm>
            <a:prstGeom prst="roundRect">
              <a:avLst>
                <a:gd name="adj" fmla="val 6002"/>
              </a:avLst>
            </a:prstGeom>
            <a:solidFill>
              <a:srgbClr val="561D1F"/>
            </a:solidFill>
            <a:effectLst>
              <a:outerShdw blurRad="63500" sx="103000" sy="103000" algn="ctr" rotWithShape="0">
                <a:prstClr val="black">
                  <a:alpha val="23000"/>
                </a:prstClr>
              </a:outerShdw>
            </a:effectLst>
            <a:scene3d>
              <a:camera prst="orthographicFront"/>
              <a:lightRig rig="threePt" dir="t"/>
            </a:scene3d>
            <a:sp3d>
              <a:bevelT/>
            </a:sp3d>
          </p:spPr>
          <p:txBody>
            <a:bodyPr wrap="square" rtlCol="0">
              <a:noAutofit/>
            </a:bodyPr>
            <a:lstStyle/>
            <a:p>
              <a:pPr algn="ctr"/>
              <a:r>
                <a:rPr lang="en-US" b="1" dirty="0">
                  <a:solidFill>
                    <a:schemeClr val="bg1"/>
                  </a:solidFill>
                </a:rPr>
                <a:t>Tactical (Technical/Operational</a:t>
              </a:r>
              <a:r>
                <a:rPr lang="en-US" b="1" dirty="0" smtClean="0">
                  <a:solidFill>
                    <a:schemeClr val="bg1"/>
                  </a:solidFill>
                </a:rPr>
                <a:t>)</a:t>
              </a:r>
              <a:endParaRPr lang="en-US" b="1" dirty="0">
                <a:solidFill>
                  <a:schemeClr val="bg1"/>
                </a:solidFill>
              </a:endParaRPr>
            </a:p>
          </p:txBody>
        </p:sp>
        <p:sp>
          <p:nvSpPr>
            <p:cNvPr id="9" name="TextBox 8"/>
            <p:cNvSpPr txBox="1"/>
            <p:nvPr/>
          </p:nvSpPr>
          <p:spPr>
            <a:xfrm>
              <a:off x="2684718" y="2103327"/>
              <a:ext cx="4530067" cy="3398017"/>
            </a:xfrm>
            <a:prstGeom prst="roundRect">
              <a:avLst>
                <a:gd name="adj" fmla="val 6002"/>
              </a:avLst>
            </a:prstGeom>
            <a:solidFill>
              <a:schemeClr val="bg1"/>
            </a:solidFill>
            <a:effectLst>
              <a:outerShdw blurRad="63500" sx="103000" sy="103000" algn="ctr" rotWithShape="0">
                <a:prstClr val="black">
                  <a:alpha val="23000"/>
                </a:prstClr>
              </a:outerShdw>
            </a:effectLst>
            <a:scene3d>
              <a:camera prst="orthographicFront"/>
              <a:lightRig rig="threePt" dir="t"/>
            </a:scene3d>
            <a:sp3d>
              <a:bevelT/>
            </a:sp3d>
          </p:spPr>
          <p:txBody>
            <a:bodyPr wrap="square" lIns="45720" rIns="45720" rtlCol="0">
              <a:noAutofit/>
            </a:bodyPr>
            <a:lstStyle/>
            <a:p>
              <a:pPr marL="169863" lvl="0" indent="-169863">
                <a:buFont typeface="Wingdings" panose="05000000000000000000" pitchFamily="2" charset="2"/>
                <a:buChar char="Ø"/>
              </a:pPr>
              <a:r>
                <a:rPr lang="en-US" sz="1400" dirty="0">
                  <a:solidFill>
                    <a:srgbClr val="583B1C"/>
                  </a:solidFill>
                </a:rPr>
                <a:t>Have “authority removal” laws allowing pre-designated responders to remove disabled or wrecked vehicles and spilled cargo</a:t>
              </a:r>
            </a:p>
            <a:p>
              <a:pPr marL="169863" lvl="0" indent="-169863">
                <a:buFont typeface="Wingdings" panose="05000000000000000000" pitchFamily="2" charset="2"/>
                <a:buChar char="Ø"/>
              </a:pPr>
              <a:r>
                <a:rPr lang="en-US" sz="1400" dirty="0">
                  <a:solidFill>
                    <a:srgbClr val="583B1C"/>
                  </a:solidFill>
                </a:rPr>
                <a:t>Have “driver removal” laws that require drivers involved in minor crashes (i.e., not involving injuries) to move vehicles out of the travel lanes</a:t>
              </a:r>
            </a:p>
            <a:p>
              <a:pPr marL="169863" lvl="0" indent="-169863">
                <a:buFont typeface="Wingdings" panose="05000000000000000000" pitchFamily="2" charset="2"/>
                <a:buChar char="Ø"/>
              </a:pPr>
              <a:r>
                <a:rPr lang="en-US" sz="1400" dirty="0">
                  <a:solidFill>
                    <a:srgbClr val="583B1C"/>
                  </a:solidFill>
                </a:rPr>
                <a:t>Use </a:t>
              </a:r>
              <a:r>
                <a:rPr lang="en-US" sz="1400" dirty="0" smtClean="0">
                  <a:solidFill>
                    <a:srgbClr val="583B1C"/>
                  </a:solidFill>
                </a:rPr>
                <a:t>a safety service patrol for </a:t>
              </a:r>
              <a:r>
                <a:rPr lang="en-US" sz="1400" dirty="0">
                  <a:solidFill>
                    <a:srgbClr val="583B1C"/>
                  </a:solidFill>
                </a:rPr>
                <a:t>incident and emergency response</a:t>
              </a:r>
            </a:p>
            <a:p>
              <a:pPr marL="169863" lvl="0" indent="-169863">
                <a:buFont typeface="Wingdings" panose="05000000000000000000" pitchFamily="2" charset="2"/>
                <a:buChar char="Ø"/>
              </a:pPr>
              <a:r>
                <a:rPr lang="en-US" sz="1400" dirty="0">
                  <a:solidFill>
                    <a:srgbClr val="583B1C"/>
                  </a:solidFill>
                </a:rPr>
                <a:t>Utilize the </a:t>
              </a:r>
              <a:r>
                <a:rPr lang="en-US" sz="1400" dirty="0" smtClean="0">
                  <a:solidFill>
                    <a:srgbClr val="583B1C"/>
                  </a:solidFill>
                </a:rPr>
                <a:t>ICS on-scene</a:t>
              </a:r>
              <a:endParaRPr lang="en-US" sz="1400" dirty="0">
                <a:solidFill>
                  <a:srgbClr val="583B1C"/>
                </a:solidFill>
              </a:endParaRPr>
            </a:p>
            <a:p>
              <a:pPr marL="169863" lvl="0" indent="-169863">
                <a:buFont typeface="Wingdings" panose="05000000000000000000" pitchFamily="2" charset="2"/>
                <a:buChar char="Ø"/>
              </a:pPr>
              <a:r>
                <a:rPr lang="en-US" sz="1400" dirty="0">
                  <a:solidFill>
                    <a:srgbClr val="583B1C"/>
                  </a:solidFill>
                </a:rPr>
                <a:t>Have response equipment pre-staged for timely response</a:t>
              </a:r>
            </a:p>
            <a:p>
              <a:pPr marL="169863" lvl="0" indent="-169863">
                <a:buFont typeface="Wingdings" panose="05000000000000000000" pitchFamily="2" charset="2"/>
                <a:buChar char="Ø"/>
              </a:pPr>
              <a:r>
                <a:rPr lang="en-US" sz="1400" dirty="0">
                  <a:solidFill>
                    <a:srgbClr val="583B1C"/>
                  </a:solidFill>
                </a:rPr>
                <a:t>Identify and document resources so that a list of towing and recovery operators (including operator capabilities and special equipment) is available for incident response and clearance</a:t>
              </a:r>
            </a:p>
            <a:p>
              <a:pPr marL="169863" lvl="0" indent="-169863">
                <a:buFont typeface="Wingdings" panose="05000000000000000000" pitchFamily="2" charset="2"/>
                <a:buChar char="Ø"/>
              </a:pPr>
              <a:r>
                <a:rPr lang="en-US" sz="1400" dirty="0">
                  <a:solidFill>
                    <a:srgbClr val="583B1C"/>
                  </a:solidFill>
                </a:rPr>
                <a:t>Identify and document resources so that a list of </a:t>
              </a:r>
              <a:r>
                <a:rPr lang="en-US" sz="1400" dirty="0" err="1">
                  <a:solidFill>
                    <a:srgbClr val="583B1C"/>
                  </a:solidFill>
                </a:rPr>
                <a:t>HazMat</a:t>
              </a:r>
              <a:r>
                <a:rPr lang="en-US" sz="1400" dirty="0">
                  <a:solidFill>
                    <a:srgbClr val="583B1C"/>
                  </a:solidFill>
                </a:rPr>
                <a:t> contractors (including capabilities and equipment) is </a:t>
              </a:r>
              <a:r>
                <a:rPr lang="en-US" sz="1400" i="1" dirty="0">
                  <a:solidFill>
                    <a:srgbClr val="583B1C"/>
                  </a:solidFill>
                </a:rPr>
                <a:t>available</a:t>
              </a:r>
              <a:r>
                <a:rPr lang="en-US" sz="1400" dirty="0">
                  <a:solidFill>
                    <a:srgbClr val="583B1C"/>
                  </a:solidFill>
                </a:rPr>
                <a:t> for incident response</a:t>
              </a:r>
            </a:p>
            <a:p>
              <a:pPr marL="169863" lvl="0" indent="-169863">
                <a:buFont typeface="Wingdings" panose="05000000000000000000" pitchFamily="2" charset="2"/>
                <a:buChar char="Ø"/>
              </a:pPr>
              <a:r>
                <a:rPr lang="en-US" sz="1400" dirty="0">
                  <a:solidFill>
                    <a:srgbClr val="583B1C"/>
                  </a:solidFill>
                </a:rPr>
                <a:t>Give at least one responding agency the authority to override the decision to utilize the responsible party’s </a:t>
              </a:r>
              <a:r>
                <a:rPr lang="en-US" sz="1400" dirty="0" err="1">
                  <a:solidFill>
                    <a:srgbClr val="583B1C"/>
                  </a:solidFill>
                </a:rPr>
                <a:t>HazMat</a:t>
              </a:r>
              <a:r>
                <a:rPr lang="en-US" sz="1400" dirty="0">
                  <a:solidFill>
                    <a:srgbClr val="583B1C"/>
                  </a:solidFill>
                </a:rPr>
                <a:t> contractor and call in other </a:t>
              </a:r>
              <a:r>
                <a:rPr lang="en-US" sz="1400" dirty="0" smtClean="0">
                  <a:solidFill>
                    <a:srgbClr val="583B1C"/>
                  </a:solidFill>
                </a:rPr>
                <a:t>resources</a:t>
              </a:r>
            </a:p>
            <a:p>
              <a:pPr marL="169863" indent="-169863">
                <a:buFont typeface="Wingdings" panose="05000000000000000000" pitchFamily="2" charset="2"/>
                <a:buChar char="Ø"/>
              </a:pPr>
              <a:r>
                <a:rPr lang="en-US" sz="1400" dirty="0">
                  <a:solidFill>
                    <a:srgbClr val="583B1C"/>
                  </a:solidFill>
                </a:rPr>
                <a:t>Have the medical examiner response clearly defined and understood for incidents involving </a:t>
              </a:r>
              <a:r>
                <a:rPr lang="en-US" sz="1400" dirty="0" smtClean="0">
                  <a:solidFill>
                    <a:srgbClr val="583B1C"/>
                  </a:solidFill>
                </a:rPr>
                <a:t>fatalities</a:t>
              </a:r>
              <a:endParaRPr lang="en-US" sz="1400" dirty="0">
                <a:solidFill>
                  <a:srgbClr val="583B1C"/>
                </a:solidFill>
              </a:endParaRPr>
            </a:p>
          </p:txBody>
        </p:sp>
      </p:grpSp>
    </p:spTree>
    <p:extLst>
      <p:ext uri="{BB962C8B-B14F-4D97-AF65-F5344CB8AC3E}">
        <p14:creationId xmlns:p14="http://schemas.microsoft.com/office/powerpoint/2010/main" val="919422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a:spLocks noGrp="1"/>
          </p:cNvSpPr>
          <p:nvPr>
            <p:ph type="body" idx="1"/>
          </p:nvPr>
        </p:nvSpPr>
        <p:spPr>
          <a:xfrm>
            <a:off x="623888" y="1804611"/>
            <a:ext cx="7886700" cy="1500187"/>
          </a:xfrm>
        </p:spPr>
        <p:txBody>
          <a:bodyPr/>
          <a:lstStyle/>
          <a:p>
            <a:r>
              <a:rPr lang="en-US" sz="1700" dirty="0"/>
              <a:t>Traffic Incident Management Gap Analysis Outreach Briefing - Executive Decision Makers</a:t>
            </a:r>
          </a:p>
        </p:txBody>
      </p:sp>
      <p:sp>
        <p:nvSpPr>
          <p:cNvPr id="4" name="Title 3"/>
          <p:cNvSpPr>
            <a:spLocks noGrp="1"/>
          </p:cNvSpPr>
          <p:nvPr>
            <p:ph type="title"/>
          </p:nvPr>
        </p:nvSpPr>
        <p:spPr/>
        <p:txBody>
          <a:bodyPr/>
          <a:lstStyle/>
          <a:p>
            <a:r>
              <a:rPr lang="en-US" dirty="0"/>
              <a:t>Briefing </a:t>
            </a:r>
            <a:r>
              <a:rPr lang="en-US" dirty="0" smtClean="0"/>
              <a:t>Objective </a:t>
            </a:r>
            <a:r>
              <a:rPr lang="en-US" dirty="0"/>
              <a:t>and Overview</a:t>
            </a:r>
          </a:p>
        </p:txBody>
      </p:sp>
    </p:spTree>
    <p:extLst>
      <p:ext uri="{BB962C8B-B14F-4D97-AF65-F5344CB8AC3E}">
        <p14:creationId xmlns:p14="http://schemas.microsoft.com/office/powerpoint/2010/main" val="28002787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TIM Program Elements</a:t>
            </a:r>
          </a:p>
        </p:txBody>
      </p:sp>
      <p:grpSp>
        <p:nvGrpSpPr>
          <p:cNvPr id="11" name="Group 10" descr="Have the electric utility companies’ role clearly defined for incidents involving downed electrical wires&#10;Have procedures in place for expedited accident reconstruction/ investigation&#10;Have a policy in place for removal of abandoned vehicles&#10;Have “Move Over” laws that require drivers to slow down and if possible move over to the adjacent lane when approaching workers or responders and equipment in the roadway&#10;Train all responders in traffic control following MUTCD guidelines&#10;Routinely utilize transportation resources to conduct traffic control procedures for various levels of incidents in compliance with the MUTCD&#10;Routinely utilize traffic control procedures for the end of the incident traffic queue&#10;Have mutually understood equipment staging and emergency lighting procedures onsite to maximize traffic flow past an incident while providing responder safety&#10;Pre-established, signed accident investigation sites&#10;Have procedures in place for prompt responder notification&#10;" title="Tactical (Technical/Operational) – Cont’d"/>
          <p:cNvGrpSpPr/>
          <p:nvPr/>
        </p:nvGrpSpPr>
        <p:grpSpPr>
          <a:xfrm>
            <a:off x="1490472" y="1554480"/>
            <a:ext cx="7315200" cy="4701297"/>
            <a:chOff x="2595171" y="1720694"/>
            <a:chExt cx="4709160" cy="3901528"/>
          </a:xfrm>
        </p:grpSpPr>
        <p:sp>
          <p:nvSpPr>
            <p:cNvPr id="6" name="TextBox 5"/>
            <p:cNvSpPr txBox="1"/>
            <p:nvPr/>
          </p:nvSpPr>
          <p:spPr>
            <a:xfrm>
              <a:off x="2595171" y="1720694"/>
              <a:ext cx="4709160" cy="3901528"/>
            </a:xfrm>
            <a:prstGeom prst="roundRect">
              <a:avLst>
                <a:gd name="adj" fmla="val 6002"/>
              </a:avLst>
            </a:prstGeom>
            <a:solidFill>
              <a:srgbClr val="561D1F"/>
            </a:solidFill>
            <a:effectLst>
              <a:outerShdw blurRad="63500" sx="103000" sy="103000" algn="ctr" rotWithShape="0">
                <a:prstClr val="black">
                  <a:alpha val="23000"/>
                </a:prstClr>
              </a:outerShdw>
            </a:effectLst>
            <a:scene3d>
              <a:camera prst="orthographicFront"/>
              <a:lightRig rig="threePt" dir="t"/>
            </a:scene3d>
            <a:sp3d>
              <a:bevelT/>
            </a:sp3d>
          </p:spPr>
          <p:txBody>
            <a:bodyPr wrap="square" rtlCol="0">
              <a:noAutofit/>
            </a:bodyPr>
            <a:lstStyle/>
            <a:p>
              <a:pPr algn="ctr"/>
              <a:r>
                <a:rPr lang="en-US" b="1" dirty="0">
                  <a:solidFill>
                    <a:schemeClr val="bg1"/>
                  </a:solidFill>
                </a:rPr>
                <a:t>Tactical (Technical/Operational</a:t>
              </a:r>
              <a:r>
                <a:rPr lang="en-US" b="1" dirty="0" smtClean="0">
                  <a:solidFill>
                    <a:schemeClr val="bg1"/>
                  </a:solidFill>
                </a:rPr>
                <a:t>)</a:t>
              </a:r>
              <a:r>
                <a:rPr lang="en-US" b="1" dirty="0">
                  <a:solidFill>
                    <a:schemeClr val="bg1"/>
                  </a:solidFill>
                </a:rPr>
                <a:t> – Cont’d</a:t>
              </a:r>
            </a:p>
          </p:txBody>
        </p:sp>
        <p:sp>
          <p:nvSpPr>
            <p:cNvPr id="9" name="TextBox 8"/>
            <p:cNvSpPr txBox="1"/>
            <p:nvPr/>
          </p:nvSpPr>
          <p:spPr>
            <a:xfrm>
              <a:off x="2684717" y="2103327"/>
              <a:ext cx="4530067" cy="3398017"/>
            </a:xfrm>
            <a:prstGeom prst="roundRect">
              <a:avLst>
                <a:gd name="adj" fmla="val 6002"/>
              </a:avLst>
            </a:prstGeom>
            <a:solidFill>
              <a:schemeClr val="bg1"/>
            </a:solidFill>
            <a:effectLst>
              <a:outerShdw blurRad="63500" sx="103000" sy="103000" algn="ctr" rotWithShape="0">
                <a:prstClr val="black">
                  <a:alpha val="23000"/>
                </a:prstClr>
              </a:outerShdw>
            </a:effectLst>
            <a:scene3d>
              <a:camera prst="orthographicFront"/>
              <a:lightRig rig="threePt" dir="t"/>
            </a:scene3d>
            <a:sp3d>
              <a:bevelT/>
            </a:sp3d>
          </p:spPr>
          <p:txBody>
            <a:bodyPr wrap="square" lIns="45720" rIns="45720" rtlCol="0">
              <a:noAutofit/>
            </a:bodyPr>
            <a:lstStyle/>
            <a:p>
              <a:pPr marL="169863" lvl="0" indent="-169863">
                <a:buFont typeface="Wingdings" panose="05000000000000000000" pitchFamily="2" charset="2"/>
                <a:buChar char="Ø"/>
              </a:pPr>
              <a:r>
                <a:rPr lang="en-US" sz="1400" dirty="0" smtClean="0">
                  <a:solidFill>
                    <a:srgbClr val="583B1C"/>
                  </a:solidFill>
                </a:rPr>
                <a:t>Have </a:t>
              </a:r>
              <a:r>
                <a:rPr lang="en-US" sz="1400" dirty="0">
                  <a:solidFill>
                    <a:srgbClr val="583B1C"/>
                  </a:solidFill>
                </a:rPr>
                <a:t>the electric utility companies’ role clearly defined for incidents involving downed electrical wires</a:t>
              </a:r>
            </a:p>
            <a:p>
              <a:pPr marL="169863" lvl="0" indent="-169863">
                <a:buFont typeface="Wingdings" panose="05000000000000000000" pitchFamily="2" charset="2"/>
                <a:buChar char="Ø"/>
              </a:pPr>
              <a:r>
                <a:rPr lang="en-US" sz="1400" dirty="0">
                  <a:solidFill>
                    <a:srgbClr val="583B1C"/>
                  </a:solidFill>
                </a:rPr>
                <a:t>Have procedures in place for expedited accident reconstruction/ investigation</a:t>
              </a:r>
            </a:p>
            <a:p>
              <a:pPr marL="169863" lvl="0" indent="-169863">
                <a:buFont typeface="Wingdings" panose="05000000000000000000" pitchFamily="2" charset="2"/>
                <a:buChar char="Ø"/>
              </a:pPr>
              <a:r>
                <a:rPr lang="en-US" sz="1400" dirty="0">
                  <a:solidFill>
                    <a:srgbClr val="583B1C"/>
                  </a:solidFill>
                </a:rPr>
                <a:t>Have a policy in place for removal of abandoned vehicles</a:t>
              </a:r>
            </a:p>
            <a:p>
              <a:pPr marL="169863" lvl="0" indent="-169863">
                <a:buFont typeface="Wingdings" panose="05000000000000000000" pitchFamily="2" charset="2"/>
                <a:buChar char="Ø"/>
              </a:pPr>
              <a:r>
                <a:rPr lang="en-US" sz="1400" dirty="0">
                  <a:solidFill>
                    <a:srgbClr val="583B1C"/>
                  </a:solidFill>
                </a:rPr>
                <a:t>Have “Move Over” laws that require drivers to slow down and if possible move over to the adjacent lane when approaching workers or responders and equipment in the roadway</a:t>
              </a:r>
            </a:p>
            <a:p>
              <a:pPr marL="169863" lvl="0" indent="-169863">
                <a:buFont typeface="Wingdings" panose="05000000000000000000" pitchFamily="2" charset="2"/>
                <a:buChar char="Ø"/>
              </a:pPr>
              <a:r>
                <a:rPr lang="en-US" sz="1400" dirty="0">
                  <a:solidFill>
                    <a:srgbClr val="583B1C"/>
                  </a:solidFill>
                </a:rPr>
                <a:t>Train all responders in traffic control following MUTCD guidelines</a:t>
              </a:r>
            </a:p>
            <a:p>
              <a:pPr marL="169863" lvl="0" indent="-169863">
                <a:buFont typeface="Wingdings" panose="05000000000000000000" pitchFamily="2" charset="2"/>
                <a:buChar char="Ø"/>
              </a:pPr>
              <a:r>
                <a:rPr lang="en-US" sz="1400" dirty="0">
                  <a:solidFill>
                    <a:srgbClr val="583B1C"/>
                  </a:solidFill>
                </a:rPr>
                <a:t>Routinely utilize transportation resources to conduct traffic control procedures for various levels of incidents in compliance with the MUTCD</a:t>
              </a:r>
            </a:p>
            <a:p>
              <a:pPr marL="169863" lvl="0" indent="-169863">
                <a:buFont typeface="Wingdings" panose="05000000000000000000" pitchFamily="2" charset="2"/>
                <a:buChar char="Ø"/>
              </a:pPr>
              <a:r>
                <a:rPr lang="en-US" sz="1400" dirty="0">
                  <a:solidFill>
                    <a:srgbClr val="583B1C"/>
                  </a:solidFill>
                </a:rPr>
                <a:t>Routinely utilize traffic control procedures for the end of the incident traffic queue</a:t>
              </a:r>
            </a:p>
            <a:p>
              <a:pPr marL="169863" lvl="0" indent="-169863">
                <a:buFont typeface="Wingdings" panose="05000000000000000000" pitchFamily="2" charset="2"/>
                <a:buChar char="Ø"/>
              </a:pPr>
              <a:r>
                <a:rPr lang="en-US" sz="1400" dirty="0">
                  <a:solidFill>
                    <a:srgbClr val="583B1C"/>
                  </a:solidFill>
                </a:rPr>
                <a:t>Have mutually understood equipment staging and emergency lighting procedures onsite to maximize traffic flow past an incident while providing responder safety</a:t>
              </a:r>
            </a:p>
            <a:p>
              <a:pPr marL="169863" lvl="0" indent="-169863">
                <a:buFont typeface="Wingdings" panose="05000000000000000000" pitchFamily="2" charset="2"/>
                <a:buChar char="Ø"/>
              </a:pPr>
              <a:r>
                <a:rPr lang="en-US" sz="1400" dirty="0">
                  <a:solidFill>
                    <a:srgbClr val="583B1C"/>
                  </a:solidFill>
                </a:rPr>
                <a:t>Pre-established, signed accident investigation sites</a:t>
              </a:r>
            </a:p>
            <a:p>
              <a:pPr marL="169863" lvl="0" indent="-169863">
                <a:buFont typeface="Wingdings" panose="05000000000000000000" pitchFamily="2" charset="2"/>
                <a:buChar char="Ø"/>
              </a:pPr>
              <a:r>
                <a:rPr lang="en-US" sz="1400" dirty="0">
                  <a:solidFill>
                    <a:srgbClr val="583B1C"/>
                  </a:solidFill>
                </a:rPr>
                <a:t>Have procedures in place for prompt responder </a:t>
              </a:r>
              <a:r>
                <a:rPr lang="en-US" sz="1400" dirty="0" smtClean="0">
                  <a:solidFill>
                    <a:srgbClr val="583B1C"/>
                  </a:solidFill>
                </a:rPr>
                <a:t>notification</a:t>
              </a:r>
              <a:endParaRPr lang="en-US" sz="1400" dirty="0">
                <a:solidFill>
                  <a:srgbClr val="583B1C"/>
                </a:solidFill>
              </a:endParaRPr>
            </a:p>
          </p:txBody>
        </p:sp>
      </p:grpSp>
    </p:spTree>
    <p:extLst>
      <p:ext uri="{BB962C8B-B14F-4D97-AF65-F5344CB8AC3E}">
        <p14:creationId xmlns:p14="http://schemas.microsoft.com/office/powerpoint/2010/main" val="22223862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TIM Program Elements</a:t>
            </a:r>
          </a:p>
        </p:txBody>
      </p:sp>
      <p:grpSp>
        <p:nvGrpSpPr>
          <p:cNvPr id="11" name="Group 10" descr="Use a TMC/TOC to coordinate incident detection, notification and response&#10;Share data/video between agencies&#10;Have specific policies and procedures for traffic management during incident response:&#10;Signal timing changes&#10;Pre-planned detour and alternate routes identified and shared between agencies&#10;Provide for interoperable, interagency communications onsite between incident responders&#10;Have a real-time motorist information system providing incident-specific information:&#10;Traveler information delivered via 511/ website&#10;Traveler information delivered via mobile applications&#10;Traveler information delivered through traffic/news media partnerships/access to TMC/ TOC data/ information&#10;Provide motorists with travel time estimates for route segments&#10;Develop and implement Cost Recovery and Management systems including:&#10;Costs recovery for the reimbursement for services from sources outside of the direct budget that funds the program seeking reimbursement&#10;Cost management includes efforts to maximize the cost-benefit relationship of program activities via a cyclical loop of cost planning, tracking, analysis, and evaluation and reprogramming&#10;" title="Support (Financial/Technological)"/>
          <p:cNvGrpSpPr/>
          <p:nvPr/>
        </p:nvGrpSpPr>
        <p:grpSpPr>
          <a:xfrm>
            <a:off x="1490472" y="1554480"/>
            <a:ext cx="7315200" cy="4701297"/>
            <a:chOff x="2595171" y="1720694"/>
            <a:chExt cx="4709160" cy="3901528"/>
          </a:xfrm>
        </p:grpSpPr>
        <p:sp>
          <p:nvSpPr>
            <p:cNvPr id="6" name="TextBox 5"/>
            <p:cNvSpPr txBox="1"/>
            <p:nvPr/>
          </p:nvSpPr>
          <p:spPr>
            <a:xfrm>
              <a:off x="2595171" y="1720694"/>
              <a:ext cx="4709160" cy="3901528"/>
            </a:xfrm>
            <a:prstGeom prst="roundRect">
              <a:avLst>
                <a:gd name="adj" fmla="val 6002"/>
              </a:avLst>
            </a:prstGeom>
            <a:solidFill>
              <a:srgbClr val="561D1F"/>
            </a:solidFill>
            <a:effectLst>
              <a:outerShdw blurRad="63500" sx="103000" sy="103000" algn="ctr" rotWithShape="0">
                <a:prstClr val="black">
                  <a:alpha val="23000"/>
                </a:prstClr>
              </a:outerShdw>
            </a:effectLst>
            <a:scene3d>
              <a:camera prst="orthographicFront"/>
              <a:lightRig rig="threePt" dir="t"/>
            </a:scene3d>
            <a:sp3d>
              <a:bevelT/>
            </a:sp3d>
          </p:spPr>
          <p:txBody>
            <a:bodyPr wrap="square" rtlCol="0">
              <a:noAutofit/>
            </a:bodyPr>
            <a:lstStyle/>
            <a:p>
              <a:pPr algn="ctr"/>
              <a:r>
                <a:rPr lang="en-US" b="1" dirty="0">
                  <a:solidFill>
                    <a:schemeClr val="bg1"/>
                  </a:solidFill>
                </a:rPr>
                <a:t>Support (Financial/Technological</a:t>
              </a:r>
              <a:r>
                <a:rPr lang="en-US" b="1" dirty="0" smtClean="0">
                  <a:solidFill>
                    <a:schemeClr val="bg1"/>
                  </a:solidFill>
                </a:rPr>
                <a:t>)</a:t>
              </a:r>
              <a:endParaRPr lang="en-US" b="1" dirty="0">
                <a:solidFill>
                  <a:schemeClr val="bg1"/>
                </a:solidFill>
              </a:endParaRPr>
            </a:p>
          </p:txBody>
        </p:sp>
        <p:sp>
          <p:nvSpPr>
            <p:cNvPr id="9" name="TextBox 8"/>
            <p:cNvSpPr txBox="1"/>
            <p:nvPr/>
          </p:nvSpPr>
          <p:spPr>
            <a:xfrm>
              <a:off x="2684717" y="2103327"/>
              <a:ext cx="4530067" cy="3398017"/>
            </a:xfrm>
            <a:prstGeom prst="roundRect">
              <a:avLst>
                <a:gd name="adj" fmla="val 6002"/>
              </a:avLst>
            </a:prstGeom>
            <a:solidFill>
              <a:schemeClr val="bg1"/>
            </a:solidFill>
            <a:effectLst>
              <a:outerShdw blurRad="63500" sx="103000" sy="103000" algn="ctr" rotWithShape="0">
                <a:prstClr val="black">
                  <a:alpha val="23000"/>
                </a:prstClr>
              </a:outerShdw>
            </a:effectLst>
            <a:scene3d>
              <a:camera prst="orthographicFront"/>
              <a:lightRig rig="threePt" dir="t"/>
            </a:scene3d>
            <a:sp3d>
              <a:bevelT/>
            </a:sp3d>
          </p:spPr>
          <p:txBody>
            <a:bodyPr wrap="square" lIns="45720" rIns="45720" rtlCol="0">
              <a:noAutofit/>
            </a:bodyPr>
            <a:lstStyle/>
            <a:p>
              <a:pPr marL="169863" lvl="0" indent="-169863">
                <a:buFont typeface="Wingdings" panose="05000000000000000000" pitchFamily="2" charset="2"/>
                <a:buChar char="Ø"/>
              </a:pPr>
              <a:r>
                <a:rPr lang="en-US" sz="1400" dirty="0">
                  <a:solidFill>
                    <a:srgbClr val="583B1C"/>
                  </a:solidFill>
                </a:rPr>
                <a:t>Use a </a:t>
              </a:r>
              <a:r>
                <a:rPr lang="en-US" sz="1400" dirty="0" err="1">
                  <a:solidFill>
                    <a:srgbClr val="583B1C"/>
                  </a:solidFill>
                </a:rPr>
                <a:t>TMC</a:t>
              </a:r>
              <a:r>
                <a:rPr lang="en-US" sz="1400" dirty="0">
                  <a:solidFill>
                    <a:srgbClr val="583B1C"/>
                  </a:solidFill>
                </a:rPr>
                <a:t>/TOC to coordinate incident detection, notification and response</a:t>
              </a:r>
            </a:p>
            <a:p>
              <a:pPr marL="169863" lvl="0" indent="-169863">
                <a:buFont typeface="Wingdings" panose="05000000000000000000" pitchFamily="2" charset="2"/>
                <a:buChar char="Ø"/>
              </a:pPr>
              <a:r>
                <a:rPr lang="en-US" sz="1400" dirty="0">
                  <a:solidFill>
                    <a:srgbClr val="583B1C"/>
                  </a:solidFill>
                </a:rPr>
                <a:t>Share data/video between agencies</a:t>
              </a:r>
            </a:p>
            <a:p>
              <a:pPr marL="169863" lvl="0" indent="-169863">
                <a:buFont typeface="Wingdings" panose="05000000000000000000" pitchFamily="2" charset="2"/>
                <a:buChar char="Ø"/>
              </a:pPr>
              <a:r>
                <a:rPr lang="en-US" sz="1400" dirty="0">
                  <a:solidFill>
                    <a:srgbClr val="583B1C"/>
                  </a:solidFill>
                </a:rPr>
                <a:t>Have specific policies and procedures for traffic management during incident response:</a:t>
              </a:r>
            </a:p>
            <a:p>
              <a:pPr marL="339725" lvl="1" indent="-193675">
                <a:buFont typeface="Courier New" panose="02070309020205020404" pitchFamily="49" charset="0"/>
                <a:buChar char="o"/>
              </a:pPr>
              <a:r>
                <a:rPr lang="en-US" sz="1400" dirty="0">
                  <a:solidFill>
                    <a:srgbClr val="583B1C"/>
                  </a:solidFill>
                </a:rPr>
                <a:t>Signal timing changes</a:t>
              </a:r>
            </a:p>
            <a:p>
              <a:pPr marL="339725" lvl="1" indent="-193675">
                <a:buFont typeface="Courier New" panose="02070309020205020404" pitchFamily="49" charset="0"/>
                <a:buChar char="o"/>
              </a:pPr>
              <a:r>
                <a:rPr lang="en-US" sz="1400" dirty="0">
                  <a:solidFill>
                    <a:srgbClr val="583B1C"/>
                  </a:solidFill>
                </a:rPr>
                <a:t>Pre-planned detour and alternate routes identified and shared between agencies</a:t>
              </a:r>
            </a:p>
            <a:p>
              <a:pPr marL="169863" lvl="0" indent="-169863">
                <a:buFont typeface="Wingdings" panose="05000000000000000000" pitchFamily="2" charset="2"/>
                <a:buChar char="Ø"/>
              </a:pPr>
              <a:r>
                <a:rPr lang="en-US" sz="1400" dirty="0">
                  <a:solidFill>
                    <a:srgbClr val="583B1C"/>
                  </a:solidFill>
                </a:rPr>
                <a:t>Provide for interoperable, interagency communications onsite between incident responders</a:t>
              </a:r>
            </a:p>
            <a:p>
              <a:pPr marL="169863" lvl="0" indent="-169863">
                <a:buFont typeface="Wingdings" panose="05000000000000000000" pitchFamily="2" charset="2"/>
                <a:buChar char="Ø"/>
              </a:pPr>
              <a:r>
                <a:rPr lang="en-US" sz="1400" dirty="0">
                  <a:solidFill>
                    <a:srgbClr val="583B1C"/>
                  </a:solidFill>
                </a:rPr>
                <a:t>Have a real-time motorist information system providing incident-specific information:</a:t>
              </a:r>
            </a:p>
            <a:p>
              <a:pPr marL="339725" lvl="1" indent="-169863">
                <a:buFont typeface="Courier New" panose="02070309020205020404" pitchFamily="49" charset="0"/>
                <a:buChar char="o"/>
              </a:pPr>
              <a:r>
                <a:rPr lang="en-US" sz="1400" dirty="0">
                  <a:solidFill>
                    <a:srgbClr val="583B1C"/>
                  </a:solidFill>
                </a:rPr>
                <a:t>Traveler information delivered via 511/ website</a:t>
              </a:r>
            </a:p>
            <a:p>
              <a:pPr marL="339725" lvl="1" indent="-169863">
                <a:buFont typeface="Courier New" panose="02070309020205020404" pitchFamily="49" charset="0"/>
                <a:buChar char="o"/>
              </a:pPr>
              <a:r>
                <a:rPr lang="en-US" sz="1400" dirty="0">
                  <a:solidFill>
                    <a:srgbClr val="583B1C"/>
                  </a:solidFill>
                </a:rPr>
                <a:t>Traveler information delivered via mobile applications</a:t>
              </a:r>
            </a:p>
            <a:p>
              <a:pPr marL="339725" lvl="1" indent="-169863">
                <a:buFont typeface="Courier New" panose="02070309020205020404" pitchFamily="49" charset="0"/>
                <a:buChar char="o"/>
              </a:pPr>
              <a:r>
                <a:rPr lang="en-US" sz="1400" dirty="0">
                  <a:solidFill>
                    <a:srgbClr val="583B1C"/>
                  </a:solidFill>
                </a:rPr>
                <a:t>Traveler information delivered through traffic/news media partnerships/access to </a:t>
              </a:r>
              <a:r>
                <a:rPr lang="en-US" sz="1400" dirty="0" err="1">
                  <a:solidFill>
                    <a:srgbClr val="583B1C"/>
                  </a:solidFill>
                </a:rPr>
                <a:t>TMC</a:t>
              </a:r>
              <a:r>
                <a:rPr lang="en-US" sz="1400" dirty="0">
                  <a:solidFill>
                    <a:srgbClr val="583B1C"/>
                  </a:solidFill>
                </a:rPr>
                <a:t>/ TOC data/ information</a:t>
              </a:r>
            </a:p>
            <a:p>
              <a:pPr marL="169863" lvl="0" indent="-169863">
                <a:buFont typeface="Wingdings" panose="05000000000000000000" pitchFamily="2" charset="2"/>
                <a:buChar char="Ø"/>
              </a:pPr>
              <a:r>
                <a:rPr lang="en-US" sz="1400" dirty="0">
                  <a:solidFill>
                    <a:srgbClr val="583B1C"/>
                  </a:solidFill>
                </a:rPr>
                <a:t>Provide motorists with travel time estimates for route segments</a:t>
              </a:r>
            </a:p>
            <a:p>
              <a:pPr marL="169863" lvl="0" indent="-169863">
                <a:buFont typeface="Wingdings" panose="05000000000000000000" pitchFamily="2" charset="2"/>
                <a:buChar char="Ø"/>
              </a:pPr>
              <a:r>
                <a:rPr lang="en-US" sz="1400" dirty="0">
                  <a:solidFill>
                    <a:srgbClr val="583B1C"/>
                  </a:solidFill>
                </a:rPr>
                <a:t>Develop and implement Cost Recovery and Management systems including:</a:t>
              </a:r>
            </a:p>
            <a:p>
              <a:pPr marL="339725" lvl="0" indent="-169863">
                <a:buFont typeface="Courier New" panose="02070309020205020404" pitchFamily="49" charset="0"/>
                <a:buChar char="o"/>
              </a:pPr>
              <a:r>
                <a:rPr lang="en-US" sz="1400" dirty="0">
                  <a:solidFill>
                    <a:srgbClr val="583B1C"/>
                  </a:solidFill>
                </a:rPr>
                <a:t>Costs recovery for the reimbursement for services from sources outside of the direct budget that funds the program seeking reimbursement</a:t>
              </a:r>
            </a:p>
            <a:p>
              <a:pPr marL="339725" lvl="0" indent="-169863">
                <a:buFont typeface="Courier New" panose="02070309020205020404" pitchFamily="49" charset="0"/>
                <a:buChar char="o"/>
              </a:pPr>
              <a:r>
                <a:rPr lang="en-US" sz="1400" dirty="0">
                  <a:solidFill>
                    <a:srgbClr val="583B1C"/>
                  </a:solidFill>
                </a:rPr>
                <a:t>Cost management includes efforts to maximize the cost-benefit relationship of program activities via a cyclical loop of cost planning, tracking, analysis, and evaluation and reprogramming</a:t>
              </a:r>
            </a:p>
          </p:txBody>
        </p:sp>
      </p:grpSp>
    </p:spTree>
    <p:extLst>
      <p:ext uri="{BB962C8B-B14F-4D97-AF65-F5344CB8AC3E}">
        <p14:creationId xmlns:p14="http://schemas.microsoft.com/office/powerpoint/2010/main" val="6778836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Success Story</a:t>
            </a:r>
            <a:br>
              <a:rPr lang="en-US" dirty="0" smtClean="0"/>
            </a:br>
            <a:r>
              <a:rPr lang="en-US" dirty="0"/>
              <a:t>New York State TIM Program</a:t>
            </a:r>
          </a:p>
        </p:txBody>
      </p:sp>
      <p:sp>
        <p:nvSpPr>
          <p:cNvPr id="3" name="Content Placeholder 2"/>
          <p:cNvSpPr>
            <a:spLocks noGrp="1"/>
          </p:cNvSpPr>
          <p:nvPr>
            <p:ph idx="1"/>
          </p:nvPr>
        </p:nvSpPr>
        <p:spPr>
          <a:xfrm>
            <a:off x="1490472" y="1825625"/>
            <a:ext cx="4328251" cy="4389120"/>
          </a:xfrm>
        </p:spPr>
        <p:txBody>
          <a:bodyPr vert="horz" lIns="0" tIns="0" rIns="0" bIns="0" rtlCol="0">
            <a:noAutofit/>
          </a:bodyPr>
          <a:lstStyle/>
          <a:p>
            <a:r>
              <a:rPr lang="en-US" dirty="0"/>
              <a:t>Established in 2010</a:t>
            </a:r>
          </a:p>
          <a:p>
            <a:r>
              <a:rPr lang="en-US" dirty="0"/>
              <a:t>TIM Components</a:t>
            </a:r>
          </a:p>
          <a:p>
            <a:pPr lvl="1"/>
            <a:r>
              <a:rPr lang="en-US" dirty="0"/>
              <a:t>A statewide strategic plan.</a:t>
            </a:r>
          </a:p>
          <a:p>
            <a:pPr lvl="1"/>
            <a:r>
              <a:rPr lang="en-US" dirty="0"/>
              <a:t>NYS Emergency Traffic Control and Scene Management Guidelines.</a:t>
            </a:r>
          </a:p>
          <a:p>
            <a:pPr lvl="1"/>
            <a:r>
              <a:rPr lang="en-US" dirty="0"/>
              <a:t>A “Move Over” law</a:t>
            </a:r>
            <a:r>
              <a:rPr lang="en-US" dirty="0" smtClean="0"/>
              <a:t>.</a:t>
            </a:r>
          </a:p>
          <a:p>
            <a:pPr lvl="1"/>
            <a:r>
              <a:rPr lang="en-US" dirty="0"/>
              <a:t>Numerous well developed regional TIM programs</a:t>
            </a:r>
            <a:r>
              <a:rPr lang="en-US" dirty="0" smtClean="0"/>
              <a:t>.</a:t>
            </a:r>
            <a:endParaRPr lang="en-US" dirty="0"/>
          </a:p>
        </p:txBody>
      </p:sp>
      <p:pic>
        <p:nvPicPr>
          <p:cNvPr id="5" name="Picture 4" descr="A photo of men and women attending a bi-monthly TIM Steering Committee meeting. Participants are seated at a table in a conference room." title="TIM Steering Committee Meet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8723" y="1825625"/>
            <a:ext cx="2949721" cy="1831975"/>
          </a:xfrm>
          <a:prstGeom prst="rect">
            <a:avLst/>
          </a:prstGeom>
          <a:noFill/>
          <a:ln>
            <a:noFill/>
          </a:ln>
        </p:spPr>
      </p:pic>
      <p:sp>
        <p:nvSpPr>
          <p:cNvPr id="7" name="TextBox 6"/>
          <p:cNvSpPr txBox="1"/>
          <p:nvPr/>
        </p:nvSpPr>
        <p:spPr>
          <a:xfrm>
            <a:off x="5818723" y="3411379"/>
            <a:ext cx="1643062" cy="246221"/>
          </a:xfrm>
          <a:prstGeom prst="rect">
            <a:avLst/>
          </a:prstGeom>
          <a:noFill/>
        </p:spPr>
        <p:txBody>
          <a:bodyPr wrap="square" rtlCol="0">
            <a:spAutoFit/>
          </a:bodyPr>
          <a:lstStyle/>
          <a:p>
            <a:r>
              <a:rPr lang="en-US" sz="1000" dirty="0" smtClean="0">
                <a:ln w="9525">
                  <a:noFill/>
                  <a:prstDash val="solid"/>
                </a:ln>
                <a:effectLst>
                  <a:glow rad="381000">
                    <a:schemeClr val="bg1"/>
                  </a:glow>
                </a:effectLst>
                <a:latin typeface="Segoe UI Semilight" panose="020B0402040204020203" pitchFamily="34" charset="0"/>
                <a:ea typeface="Segoe UI" panose="020B0502040204020203" pitchFamily="34" charset="0"/>
                <a:cs typeface="Segoe UI Semilight" panose="020B0402040204020203" pitchFamily="34" charset="0"/>
              </a:rPr>
              <a:t>(Credit: VHB)</a:t>
            </a:r>
            <a:endParaRPr lang="en-US" sz="1000" dirty="0">
              <a:ln w="9525">
                <a:noFill/>
                <a:prstDash val="solid"/>
              </a:ln>
              <a:effectLst>
                <a:glow rad="381000">
                  <a:schemeClr val="bg1"/>
                </a:glow>
              </a:effectLst>
              <a:latin typeface="Segoe UI Semilight" panose="020B0402040204020203" pitchFamily="34" charset="0"/>
              <a:ea typeface="Segoe UI" panose="020B0502040204020203" pitchFamily="34" charset="0"/>
              <a:cs typeface="Segoe UI Semilight" panose="020B0402040204020203" pitchFamily="34" charset="0"/>
            </a:endParaRPr>
          </a:p>
        </p:txBody>
      </p:sp>
      <p:pic>
        <p:nvPicPr>
          <p:cNvPr id="6" name="Picture 5" descr="A photo of NYSDOT TIM Team assembled outside, showing a law enforcement officer while presenting to attending members of different emergency, safety and transportation agencies." title="NYSDOT TIM Team assembly"/>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8723" y="4248318"/>
            <a:ext cx="2949721" cy="1826735"/>
          </a:xfrm>
          <a:prstGeom prst="rect">
            <a:avLst/>
          </a:prstGeom>
          <a:noFill/>
          <a:ln w="9525">
            <a:noFill/>
            <a:miter lim="800000"/>
            <a:headEnd/>
            <a:tailEnd/>
          </a:ln>
        </p:spPr>
      </p:pic>
      <p:sp>
        <p:nvSpPr>
          <p:cNvPr id="8" name="TextBox 7"/>
          <p:cNvSpPr txBox="1"/>
          <p:nvPr/>
        </p:nvSpPr>
        <p:spPr>
          <a:xfrm>
            <a:off x="5818723" y="5828832"/>
            <a:ext cx="1643062" cy="246221"/>
          </a:xfrm>
          <a:prstGeom prst="rect">
            <a:avLst/>
          </a:prstGeom>
          <a:noFill/>
        </p:spPr>
        <p:txBody>
          <a:bodyPr wrap="square" rtlCol="0">
            <a:spAutoFit/>
          </a:bodyPr>
          <a:lstStyle/>
          <a:p>
            <a:r>
              <a:rPr lang="en-US" sz="1000" dirty="0" smtClean="0">
                <a:ln w="9525">
                  <a:noFill/>
                  <a:prstDash val="solid"/>
                </a:ln>
                <a:effectLst>
                  <a:glow rad="381000">
                    <a:schemeClr val="bg1"/>
                  </a:glow>
                </a:effectLst>
                <a:latin typeface="Segoe UI Semilight" panose="020B0402040204020203" pitchFamily="34" charset="0"/>
                <a:ea typeface="Segoe UI" panose="020B0502040204020203" pitchFamily="34" charset="0"/>
                <a:cs typeface="Segoe UI Semilight" panose="020B0402040204020203" pitchFamily="34" charset="0"/>
              </a:rPr>
              <a:t>(Credit: NYSDOT)</a:t>
            </a:r>
            <a:endParaRPr lang="en-US" sz="1000" dirty="0">
              <a:ln w="9525">
                <a:noFill/>
                <a:prstDash val="solid"/>
              </a:ln>
              <a:effectLst>
                <a:glow rad="381000">
                  <a:schemeClr val="bg1"/>
                </a:glow>
              </a:effectLst>
              <a:latin typeface="Segoe UI Semilight" panose="020B0402040204020203" pitchFamily="34" charset="0"/>
              <a:ea typeface="Segoe UI" panose="020B0502040204020203" pitchFamily="34" charset="0"/>
              <a:cs typeface="Segoe UI Semilight" panose="020B0402040204020203" pitchFamily="34" charset="0"/>
            </a:endParaRPr>
          </a:p>
        </p:txBody>
      </p:sp>
    </p:spTree>
    <p:extLst>
      <p:ext uri="{BB962C8B-B14F-4D97-AF65-F5344CB8AC3E}">
        <p14:creationId xmlns:p14="http://schemas.microsoft.com/office/powerpoint/2010/main" val="26915071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Success Story</a:t>
            </a:r>
            <a:br>
              <a:rPr lang="en-US" dirty="0"/>
            </a:br>
            <a:r>
              <a:rPr lang="en-US" dirty="0"/>
              <a:t>New York State TIM Program</a:t>
            </a:r>
          </a:p>
        </p:txBody>
      </p:sp>
      <p:sp>
        <p:nvSpPr>
          <p:cNvPr id="3" name="Content Placeholder 2"/>
          <p:cNvSpPr>
            <a:spLocks noGrp="1"/>
          </p:cNvSpPr>
          <p:nvPr>
            <p:ph idx="1"/>
          </p:nvPr>
        </p:nvSpPr>
        <p:spPr>
          <a:xfrm>
            <a:off x="1490472" y="1825625"/>
            <a:ext cx="4328251" cy="4389120"/>
          </a:xfrm>
        </p:spPr>
        <p:txBody>
          <a:bodyPr vert="horz" lIns="0" tIns="0" rIns="0" bIns="0" rtlCol="0">
            <a:noAutofit/>
          </a:bodyPr>
          <a:lstStyle/>
          <a:p>
            <a:r>
              <a:rPr lang="en-US" dirty="0" smtClean="0"/>
              <a:t>TIM </a:t>
            </a:r>
            <a:r>
              <a:rPr lang="en-US" dirty="0"/>
              <a:t>Components</a:t>
            </a:r>
          </a:p>
          <a:p>
            <a:pPr lvl="1"/>
            <a:r>
              <a:rPr lang="en-US" dirty="0" smtClean="0"/>
              <a:t>An </a:t>
            </a:r>
            <a:r>
              <a:rPr lang="en-US" dirty="0"/>
              <a:t>active statewide TIM task force.</a:t>
            </a:r>
          </a:p>
          <a:p>
            <a:pPr lvl="1"/>
            <a:r>
              <a:rPr lang="en-US" dirty="0"/>
              <a:t>Model partnerships with the state police.</a:t>
            </a:r>
          </a:p>
          <a:p>
            <a:pPr lvl="1"/>
            <a:r>
              <a:rPr lang="en-US" dirty="0"/>
              <a:t>A statewide service patrol.</a:t>
            </a:r>
          </a:p>
          <a:p>
            <a:pPr lvl="1"/>
            <a:r>
              <a:rPr lang="en-US" dirty="0"/>
              <a:t>TMCs operational for 24 hours and 7 days a week in most regions.</a:t>
            </a:r>
          </a:p>
        </p:txBody>
      </p:sp>
      <p:pic>
        <p:nvPicPr>
          <p:cNvPr id="4" name="Picture 3" descr="A photo of a plaque for 2010 Outstanding ITS Project of the Year award for the NYSDOT TIM Program." title="2010 Outstanding ITS Project of the Year plaque"/>
          <p:cNvPicPr>
            <a:picLocks noChangeAspect="1"/>
          </p:cNvPicPr>
          <p:nvPr/>
        </p:nvPicPr>
        <p:blipFill>
          <a:blip r:embed="rId3"/>
          <a:stretch>
            <a:fillRect/>
          </a:stretch>
        </p:blipFill>
        <p:spPr>
          <a:xfrm>
            <a:off x="5818723" y="1825625"/>
            <a:ext cx="2949721" cy="4249430"/>
          </a:xfrm>
          <a:prstGeom prst="rect">
            <a:avLst/>
          </a:prstGeom>
        </p:spPr>
      </p:pic>
      <p:sp>
        <p:nvSpPr>
          <p:cNvPr id="5" name="TextBox 4"/>
          <p:cNvSpPr txBox="1"/>
          <p:nvPr/>
        </p:nvSpPr>
        <p:spPr>
          <a:xfrm>
            <a:off x="5818723" y="5828834"/>
            <a:ext cx="1643062" cy="246221"/>
          </a:xfrm>
          <a:prstGeom prst="rect">
            <a:avLst/>
          </a:prstGeom>
          <a:noFill/>
        </p:spPr>
        <p:txBody>
          <a:bodyPr wrap="square" rtlCol="0">
            <a:spAutoFit/>
          </a:bodyPr>
          <a:lstStyle/>
          <a:p>
            <a:r>
              <a:rPr lang="en-US" sz="1000" dirty="0" smtClean="0">
                <a:ln w="9525">
                  <a:noFill/>
                  <a:prstDash val="solid"/>
                </a:ln>
                <a:effectLst>
                  <a:glow rad="381000">
                    <a:schemeClr val="bg1"/>
                  </a:glow>
                </a:effectLst>
                <a:latin typeface="Segoe UI Semilight" panose="020B0402040204020203" pitchFamily="34" charset="0"/>
                <a:ea typeface="Segoe UI" panose="020B0502040204020203" pitchFamily="34" charset="0"/>
                <a:cs typeface="Segoe UI Semilight" panose="020B0402040204020203" pitchFamily="34" charset="0"/>
              </a:rPr>
              <a:t>(Credit: VHB)</a:t>
            </a:r>
            <a:endParaRPr lang="en-US" sz="1000" dirty="0">
              <a:ln w="9525">
                <a:noFill/>
                <a:prstDash val="solid"/>
              </a:ln>
              <a:effectLst>
                <a:glow rad="381000">
                  <a:schemeClr val="bg1"/>
                </a:glow>
              </a:effectLst>
              <a:latin typeface="Segoe UI Semilight" panose="020B0402040204020203" pitchFamily="34" charset="0"/>
              <a:ea typeface="Segoe UI" panose="020B0502040204020203" pitchFamily="34" charset="0"/>
              <a:cs typeface="Segoe UI Semilight" panose="020B0402040204020203" pitchFamily="34" charset="0"/>
            </a:endParaRPr>
          </a:p>
        </p:txBody>
      </p:sp>
    </p:spTree>
    <p:extLst>
      <p:ext uri="{BB962C8B-B14F-4D97-AF65-F5344CB8AC3E}">
        <p14:creationId xmlns:p14="http://schemas.microsoft.com/office/powerpoint/2010/main" val="40992594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sz="1700" dirty="0"/>
              <a:t>Traffic Incident Management Gap Analysis Outreach Briefing - Executive Decision Makers</a:t>
            </a:r>
          </a:p>
        </p:txBody>
      </p:sp>
      <p:sp>
        <p:nvSpPr>
          <p:cNvPr id="4" name="Title 3"/>
          <p:cNvSpPr>
            <a:spLocks noGrp="1"/>
          </p:cNvSpPr>
          <p:nvPr>
            <p:ph type="title"/>
          </p:nvPr>
        </p:nvSpPr>
        <p:spPr/>
        <p:txBody>
          <a:bodyPr/>
          <a:lstStyle/>
          <a:p>
            <a:r>
              <a:rPr lang="en-US" dirty="0"/>
              <a:t>Implementation Strategies</a:t>
            </a:r>
            <a:br>
              <a:rPr lang="en-US" dirty="0"/>
            </a:br>
            <a:r>
              <a:rPr lang="en-US" dirty="0"/>
              <a:t>and Action Plan</a:t>
            </a:r>
          </a:p>
        </p:txBody>
      </p:sp>
    </p:spTree>
    <p:extLst>
      <p:ext uri="{BB962C8B-B14F-4D97-AF65-F5344CB8AC3E}">
        <p14:creationId xmlns:p14="http://schemas.microsoft.com/office/powerpoint/2010/main" val="12934310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Establishing a TIM Program</a:t>
            </a:r>
          </a:p>
        </p:txBody>
      </p:sp>
      <p:sp>
        <p:nvSpPr>
          <p:cNvPr id="3" name="Content Placeholder 2"/>
          <p:cNvSpPr>
            <a:spLocks noGrp="1"/>
          </p:cNvSpPr>
          <p:nvPr>
            <p:ph idx="1"/>
          </p:nvPr>
        </p:nvSpPr>
        <p:spPr>
          <a:xfrm>
            <a:off x="1490472" y="1825625"/>
            <a:ext cx="7315200" cy="4389120"/>
          </a:xfrm>
        </p:spPr>
        <p:txBody>
          <a:bodyPr vert="horz" lIns="0" tIns="0" rIns="0" bIns="0" rtlCol="0">
            <a:noAutofit/>
          </a:bodyPr>
          <a:lstStyle/>
          <a:p>
            <a:pPr>
              <a:lnSpc>
                <a:spcPct val="90000"/>
              </a:lnSpc>
              <a:spcBef>
                <a:spcPts val="600"/>
              </a:spcBef>
            </a:pPr>
            <a:r>
              <a:rPr lang="en-US" dirty="0"/>
              <a:t>Identify Stakeholders</a:t>
            </a:r>
          </a:p>
          <a:p>
            <a:pPr>
              <a:lnSpc>
                <a:spcPct val="90000"/>
              </a:lnSpc>
              <a:spcBef>
                <a:spcPts val="600"/>
              </a:spcBef>
            </a:pPr>
            <a:r>
              <a:rPr lang="en-US" dirty="0"/>
              <a:t>Define the Problem</a:t>
            </a:r>
          </a:p>
          <a:p>
            <a:pPr>
              <a:lnSpc>
                <a:spcPct val="90000"/>
              </a:lnSpc>
              <a:spcBef>
                <a:spcPts val="600"/>
              </a:spcBef>
            </a:pPr>
            <a:r>
              <a:rPr lang="en-US" dirty="0"/>
              <a:t>Set Goals </a:t>
            </a:r>
            <a:r>
              <a:rPr lang="en-US" dirty="0" smtClean="0"/>
              <a:t>and</a:t>
            </a:r>
            <a:br>
              <a:rPr lang="en-US" dirty="0" smtClean="0"/>
            </a:br>
            <a:r>
              <a:rPr lang="en-US" dirty="0" smtClean="0"/>
              <a:t>Objectives</a:t>
            </a:r>
            <a:endParaRPr lang="en-US" dirty="0"/>
          </a:p>
          <a:p>
            <a:pPr>
              <a:lnSpc>
                <a:spcPct val="90000"/>
              </a:lnSpc>
              <a:spcBef>
                <a:spcPts val="600"/>
              </a:spcBef>
            </a:pPr>
            <a:r>
              <a:rPr lang="en-US" dirty="0"/>
              <a:t>Develop Alternatives</a:t>
            </a:r>
          </a:p>
          <a:p>
            <a:pPr>
              <a:lnSpc>
                <a:spcPct val="90000"/>
              </a:lnSpc>
              <a:spcBef>
                <a:spcPts val="600"/>
              </a:spcBef>
            </a:pPr>
            <a:r>
              <a:rPr lang="en-US" dirty="0"/>
              <a:t>Evaluate and Select Alternatives</a:t>
            </a:r>
          </a:p>
          <a:p>
            <a:pPr>
              <a:lnSpc>
                <a:spcPct val="90000"/>
              </a:lnSpc>
              <a:spcBef>
                <a:spcPts val="600"/>
              </a:spcBef>
            </a:pPr>
            <a:r>
              <a:rPr lang="en-US" dirty="0"/>
              <a:t>Implement Alternatives</a:t>
            </a:r>
          </a:p>
          <a:p>
            <a:pPr>
              <a:lnSpc>
                <a:spcPct val="90000"/>
              </a:lnSpc>
              <a:spcBef>
                <a:spcPts val="600"/>
              </a:spcBef>
            </a:pPr>
            <a:r>
              <a:rPr lang="en-US" dirty="0"/>
              <a:t>Reevaluate Alternatives</a:t>
            </a:r>
          </a:p>
          <a:p>
            <a:pPr>
              <a:lnSpc>
                <a:spcPct val="90000"/>
              </a:lnSpc>
              <a:spcBef>
                <a:spcPts val="600"/>
              </a:spcBef>
            </a:pPr>
            <a:r>
              <a:rPr lang="en-US" dirty="0"/>
              <a:t>Refine the System</a:t>
            </a:r>
          </a:p>
        </p:txBody>
      </p:sp>
      <p:pic>
        <p:nvPicPr>
          <p:cNvPr id="6" name="Picture 5" descr="A photo of men and women attending a bi-monthly TIM Steering Committee meeting. Participants are seated at a table in a conference room." title="TIM Steering Committee meet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9680" y="1825625"/>
            <a:ext cx="3005992" cy="2032001"/>
          </a:xfrm>
          <a:prstGeom prst="rect">
            <a:avLst/>
          </a:prstGeom>
          <a:noFill/>
          <a:ln>
            <a:noFill/>
          </a:ln>
        </p:spPr>
      </p:pic>
      <p:sp>
        <p:nvSpPr>
          <p:cNvPr id="5" name="TextBox 4"/>
          <p:cNvSpPr txBox="1"/>
          <p:nvPr/>
        </p:nvSpPr>
        <p:spPr>
          <a:xfrm>
            <a:off x="5799680" y="3611405"/>
            <a:ext cx="1643062" cy="246221"/>
          </a:xfrm>
          <a:prstGeom prst="rect">
            <a:avLst/>
          </a:prstGeom>
          <a:noFill/>
        </p:spPr>
        <p:txBody>
          <a:bodyPr wrap="square" rtlCol="0">
            <a:spAutoFit/>
          </a:bodyPr>
          <a:lstStyle/>
          <a:p>
            <a:r>
              <a:rPr lang="en-US" sz="1000" dirty="0" smtClean="0">
                <a:ln w="9525">
                  <a:noFill/>
                  <a:prstDash val="solid"/>
                </a:ln>
                <a:effectLst>
                  <a:glow rad="381000">
                    <a:schemeClr val="bg1"/>
                  </a:glow>
                </a:effectLst>
                <a:latin typeface="Segoe UI Semilight" panose="020B0402040204020203" pitchFamily="34" charset="0"/>
                <a:ea typeface="Segoe UI" panose="020B0502040204020203" pitchFamily="34" charset="0"/>
                <a:cs typeface="Segoe UI Semilight" panose="020B0402040204020203" pitchFamily="34" charset="0"/>
              </a:rPr>
              <a:t>(Credit: VHB)</a:t>
            </a:r>
            <a:endParaRPr lang="en-US" sz="1000" dirty="0">
              <a:ln w="9525">
                <a:noFill/>
                <a:prstDash val="solid"/>
              </a:ln>
              <a:effectLst>
                <a:glow rad="381000">
                  <a:schemeClr val="bg1"/>
                </a:glow>
              </a:effectLst>
              <a:latin typeface="Segoe UI Semilight" panose="020B0402040204020203" pitchFamily="34" charset="0"/>
              <a:ea typeface="Segoe UI" panose="020B0502040204020203" pitchFamily="34" charset="0"/>
              <a:cs typeface="Segoe UI Semilight" panose="020B0402040204020203" pitchFamily="34" charset="0"/>
            </a:endParaRPr>
          </a:p>
        </p:txBody>
      </p:sp>
    </p:spTree>
    <p:extLst>
      <p:ext uri="{BB962C8B-B14F-4D97-AF65-F5344CB8AC3E}">
        <p14:creationId xmlns:p14="http://schemas.microsoft.com/office/powerpoint/2010/main" val="13369368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472" y="365127"/>
            <a:ext cx="7315200" cy="904873"/>
          </a:xfrm>
        </p:spPr>
        <p:txBody>
          <a:bodyPr/>
          <a:lstStyle/>
          <a:p>
            <a:r>
              <a:rPr lang="en-US" dirty="0" smtClean="0"/>
              <a:t>Implementation Strategies</a:t>
            </a:r>
            <a:endParaRPr lang="en-US" dirty="0"/>
          </a:p>
        </p:txBody>
      </p:sp>
      <p:sp>
        <p:nvSpPr>
          <p:cNvPr id="3" name="Content Placeholder 2"/>
          <p:cNvSpPr>
            <a:spLocks noGrp="1"/>
          </p:cNvSpPr>
          <p:nvPr>
            <p:ph idx="1"/>
          </p:nvPr>
        </p:nvSpPr>
        <p:spPr>
          <a:xfrm>
            <a:off x="1490472" y="1574800"/>
            <a:ext cx="7315200" cy="4639945"/>
          </a:xfrm>
        </p:spPr>
        <p:txBody>
          <a:bodyPr vert="horz" lIns="0" tIns="0" rIns="0" bIns="0" rtlCol="0">
            <a:noAutofit/>
          </a:bodyPr>
          <a:lstStyle/>
          <a:p>
            <a:pPr>
              <a:spcBef>
                <a:spcPts val="400"/>
              </a:spcBef>
            </a:pPr>
            <a:r>
              <a:rPr lang="en-US" dirty="0"/>
              <a:t>Regular TIM meetings</a:t>
            </a:r>
          </a:p>
          <a:p>
            <a:pPr>
              <a:spcBef>
                <a:spcPts val="400"/>
              </a:spcBef>
            </a:pPr>
            <a:r>
              <a:rPr lang="en-US" dirty="0" smtClean="0"/>
              <a:t>Multidisciplinary</a:t>
            </a:r>
            <a:br>
              <a:rPr lang="en-US" dirty="0" smtClean="0"/>
            </a:br>
            <a:r>
              <a:rPr lang="en-US" dirty="0" smtClean="0"/>
              <a:t>training</a:t>
            </a:r>
            <a:endParaRPr lang="en-US" dirty="0"/>
          </a:p>
          <a:p>
            <a:pPr>
              <a:spcBef>
                <a:spcPts val="400"/>
              </a:spcBef>
            </a:pPr>
            <a:r>
              <a:rPr lang="en-US" dirty="0"/>
              <a:t>Tracking of </a:t>
            </a:r>
            <a:r>
              <a:rPr lang="en-US" dirty="0" smtClean="0"/>
              <a:t>performance</a:t>
            </a:r>
            <a:br>
              <a:rPr lang="en-US" dirty="0" smtClean="0"/>
            </a:br>
            <a:r>
              <a:rPr lang="en-US" dirty="0" smtClean="0"/>
              <a:t>goals</a:t>
            </a:r>
            <a:endParaRPr lang="en-US" dirty="0"/>
          </a:p>
          <a:p>
            <a:pPr>
              <a:spcBef>
                <a:spcPts val="400"/>
              </a:spcBef>
            </a:pPr>
            <a:r>
              <a:rPr lang="en-US" dirty="0"/>
              <a:t>Develop and promote TIM procedures and </a:t>
            </a:r>
            <a:r>
              <a:rPr lang="en-US" dirty="0" smtClean="0"/>
              <a:t>policies</a:t>
            </a:r>
            <a:endParaRPr lang="en-US" dirty="0"/>
          </a:p>
          <a:p>
            <a:pPr>
              <a:spcBef>
                <a:spcPts val="400"/>
              </a:spcBef>
            </a:pPr>
            <a:r>
              <a:rPr lang="en-US" dirty="0"/>
              <a:t>Coordinate the available resources</a:t>
            </a:r>
          </a:p>
          <a:p>
            <a:pPr>
              <a:spcBef>
                <a:spcPts val="400"/>
              </a:spcBef>
            </a:pPr>
            <a:r>
              <a:rPr lang="en-US" dirty="0"/>
              <a:t>Strategic collaboration</a:t>
            </a:r>
          </a:p>
        </p:txBody>
      </p:sp>
      <p:pic>
        <p:nvPicPr>
          <p:cNvPr id="5" name="Picture 4" descr="A photo shows a fire engine parked diagonally across the two left lanes of a highway in front of the scene of a traffic incident. Orange cones also divide traffic from the incident." title="Fire Engine at traffic incident"/>
          <p:cNvPicPr/>
          <p:nvPr/>
        </p:nvPicPr>
        <p:blipFill>
          <a:blip r:embed="rId3">
            <a:extLst>
              <a:ext uri="{28A0092B-C50C-407E-A947-70E740481C1C}">
                <a14:useLocalDpi xmlns:a14="http://schemas.microsoft.com/office/drawing/2010/main" val="0"/>
              </a:ext>
            </a:extLst>
          </a:blip>
          <a:stretch>
            <a:fillRect/>
          </a:stretch>
        </p:blipFill>
        <p:spPr bwMode="auto">
          <a:xfrm>
            <a:off x="5799680" y="1825625"/>
            <a:ext cx="3005992" cy="2032001"/>
          </a:xfrm>
          <a:prstGeom prst="rect">
            <a:avLst/>
          </a:prstGeom>
          <a:noFill/>
          <a:ln w="9525">
            <a:noFill/>
            <a:miter lim="800000"/>
            <a:headEnd/>
            <a:tailEnd/>
          </a:ln>
        </p:spPr>
      </p:pic>
      <p:sp>
        <p:nvSpPr>
          <p:cNvPr id="6" name="TextBox 5"/>
          <p:cNvSpPr txBox="1"/>
          <p:nvPr/>
        </p:nvSpPr>
        <p:spPr>
          <a:xfrm>
            <a:off x="5799680" y="3611405"/>
            <a:ext cx="1643062" cy="246221"/>
          </a:xfrm>
          <a:prstGeom prst="rect">
            <a:avLst/>
          </a:prstGeom>
          <a:noFill/>
        </p:spPr>
        <p:txBody>
          <a:bodyPr wrap="square" rtlCol="0">
            <a:spAutoFit/>
          </a:bodyPr>
          <a:lstStyle/>
          <a:p>
            <a:r>
              <a:rPr lang="en-US" sz="1000" dirty="0" smtClean="0">
                <a:ln w="9525">
                  <a:noFill/>
                  <a:prstDash val="solid"/>
                </a:ln>
                <a:effectLst>
                  <a:glow rad="381000">
                    <a:schemeClr val="bg1"/>
                  </a:glow>
                </a:effectLst>
                <a:latin typeface="Segoe UI Semilight" panose="020B0402040204020203" pitchFamily="34" charset="0"/>
                <a:ea typeface="Segoe UI" panose="020B0502040204020203" pitchFamily="34" charset="0"/>
                <a:cs typeface="Segoe UI Semilight" panose="020B0402040204020203" pitchFamily="34" charset="0"/>
              </a:rPr>
              <a:t>(Credit: FHWA)</a:t>
            </a:r>
            <a:endParaRPr lang="en-US" sz="1000" dirty="0">
              <a:ln w="9525">
                <a:noFill/>
                <a:prstDash val="solid"/>
              </a:ln>
              <a:effectLst>
                <a:glow rad="381000">
                  <a:schemeClr val="bg1"/>
                </a:glow>
              </a:effectLst>
              <a:latin typeface="Segoe UI Semilight" panose="020B0402040204020203" pitchFamily="34" charset="0"/>
              <a:ea typeface="Segoe UI" panose="020B0502040204020203" pitchFamily="34" charset="0"/>
              <a:cs typeface="Segoe UI Semilight" panose="020B0402040204020203" pitchFamily="34" charset="0"/>
            </a:endParaRPr>
          </a:p>
        </p:txBody>
      </p:sp>
    </p:spTree>
    <p:extLst>
      <p:ext uri="{BB962C8B-B14F-4D97-AF65-F5344CB8AC3E}">
        <p14:creationId xmlns:p14="http://schemas.microsoft.com/office/powerpoint/2010/main" val="33902974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472" y="365127"/>
            <a:ext cx="7315200" cy="879473"/>
          </a:xfrm>
        </p:spPr>
        <p:txBody>
          <a:bodyPr/>
          <a:lstStyle/>
          <a:p>
            <a:r>
              <a:rPr lang="en-US" dirty="0" smtClean="0"/>
              <a:t>Action Plan</a:t>
            </a:r>
            <a:endParaRPr lang="en-US" dirty="0"/>
          </a:p>
        </p:txBody>
      </p:sp>
      <p:sp>
        <p:nvSpPr>
          <p:cNvPr id="3" name="Content Placeholder 2"/>
          <p:cNvSpPr>
            <a:spLocks noGrp="1"/>
          </p:cNvSpPr>
          <p:nvPr>
            <p:ph idx="1"/>
          </p:nvPr>
        </p:nvSpPr>
        <p:spPr>
          <a:xfrm>
            <a:off x="1490472" y="1447800"/>
            <a:ext cx="7315200" cy="4766945"/>
          </a:xfrm>
        </p:spPr>
        <p:txBody>
          <a:bodyPr vert="horz" lIns="0" tIns="0" rIns="0" bIns="0" rtlCol="0">
            <a:noAutofit/>
          </a:bodyPr>
          <a:lstStyle/>
          <a:p>
            <a:r>
              <a:rPr lang="en-US" dirty="0"/>
              <a:t>Establish and formalize a TIM program with the following components:</a:t>
            </a:r>
          </a:p>
          <a:p>
            <a:pPr lvl="1"/>
            <a:r>
              <a:rPr lang="en-US" dirty="0"/>
              <a:t>Incident management policies and plans</a:t>
            </a:r>
          </a:p>
          <a:p>
            <a:pPr lvl="1"/>
            <a:r>
              <a:rPr lang="en-US" dirty="0"/>
              <a:t>Interagency relationships</a:t>
            </a:r>
          </a:p>
          <a:p>
            <a:pPr lvl="1"/>
            <a:r>
              <a:rPr lang="en-US" dirty="0"/>
              <a:t>Organizational structure</a:t>
            </a:r>
          </a:p>
          <a:p>
            <a:pPr lvl="1"/>
            <a:r>
              <a:rPr lang="en-US" dirty="0"/>
              <a:t>Staffing and training</a:t>
            </a:r>
          </a:p>
          <a:p>
            <a:pPr lvl="1"/>
            <a:r>
              <a:rPr lang="en-US" dirty="0"/>
              <a:t>Performance goals</a:t>
            </a:r>
          </a:p>
          <a:p>
            <a:pPr lvl="1"/>
            <a:r>
              <a:rPr lang="en-US" dirty="0"/>
              <a:t>Reporting channels</a:t>
            </a:r>
          </a:p>
          <a:p>
            <a:pPr lvl="1"/>
            <a:r>
              <a:rPr lang="en-US" dirty="0"/>
              <a:t>Budget</a:t>
            </a:r>
          </a:p>
        </p:txBody>
      </p:sp>
    </p:spTree>
    <p:extLst>
      <p:ext uri="{BB962C8B-B14F-4D97-AF65-F5344CB8AC3E}">
        <p14:creationId xmlns:p14="http://schemas.microsoft.com/office/powerpoint/2010/main" val="22931423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472" y="365127"/>
            <a:ext cx="7315200" cy="879473"/>
          </a:xfrm>
        </p:spPr>
        <p:txBody>
          <a:bodyPr/>
          <a:lstStyle/>
          <a:p>
            <a:r>
              <a:rPr lang="en-US" sz="3600" dirty="0" smtClean="0"/>
              <a:t>Key Roles for Executive Management</a:t>
            </a:r>
            <a:endParaRPr lang="en-US" sz="3600" dirty="0"/>
          </a:p>
        </p:txBody>
      </p:sp>
      <p:sp>
        <p:nvSpPr>
          <p:cNvPr id="3" name="Content Placeholder 2"/>
          <p:cNvSpPr>
            <a:spLocks noGrp="1"/>
          </p:cNvSpPr>
          <p:nvPr>
            <p:ph idx="1"/>
          </p:nvPr>
        </p:nvSpPr>
        <p:spPr>
          <a:xfrm>
            <a:off x="1490472" y="1600200"/>
            <a:ext cx="7315200" cy="4614545"/>
          </a:xfrm>
        </p:spPr>
        <p:txBody>
          <a:bodyPr vert="horz" lIns="0" tIns="0" rIns="0" bIns="0" rtlCol="0">
            <a:noAutofit/>
          </a:bodyPr>
          <a:lstStyle/>
          <a:p>
            <a:pPr>
              <a:spcBef>
                <a:spcPts val="400"/>
              </a:spcBef>
            </a:pPr>
            <a:r>
              <a:rPr lang="en-US" dirty="0" smtClean="0"/>
              <a:t>Make TIM a Core Program</a:t>
            </a:r>
          </a:p>
          <a:p>
            <a:pPr>
              <a:spcBef>
                <a:spcPts val="400"/>
              </a:spcBef>
            </a:pPr>
            <a:r>
              <a:rPr lang="en-US" dirty="0" smtClean="0"/>
              <a:t>Provide leadership at all levels</a:t>
            </a:r>
          </a:p>
          <a:p>
            <a:pPr>
              <a:spcBef>
                <a:spcPts val="400"/>
              </a:spcBef>
            </a:pPr>
            <a:r>
              <a:rPr lang="en-US" dirty="0" smtClean="0"/>
              <a:t>Support adequate resources (staff &amp; funding)</a:t>
            </a:r>
          </a:p>
          <a:p>
            <a:pPr>
              <a:spcBef>
                <a:spcPts val="400"/>
              </a:spcBef>
            </a:pPr>
            <a:r>
              <a:rPr lang="en-US" dirty="0" smtClean="0"/>
              <a:t>Organize the agency for an effective program</a:t>
            </a:r>
          </a:p>
          <a:p>
            <a:pPr>
              <a:spcBef>
                <a:spcPts val="400"/>
              </a:spcBef>
            </a:pPr>
            <a:r>
              <a:rPr lang="en-US" dirty="0" smtClean="0"/>
              <a:t>Require program support at all levels of the organization</a:t>
            </a:r>
          </a:p>
        </p:txBody>
      </p:sp>
    </p:spTree>
    <p:extLst>
      <p:ext uri="{BB962C8B-B14F-4D97-AF65-F5344CB8AC3E}">
        <p14:creationId xmlns:p14="http://schemas.microsoft.com/office/powerpoint/2010/main" val="2011916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472" y="365127"/>
            <a:ext cx="7315200" cy="879473"/>
          </a:xfrm>
        </p:spPr>
        <p:txBody>
          <a:bodyPr/>
          <a:lstStyle/>
          <a:p>
            <a:r>
              <a:rPr lang="en-US" sz="3600" dirty="0" smtClean="0"/>
              <a:t>Key Roles for Executive Management</a:t>
            </a:r>
            <a:endParaRPr lang="en-US" sz="3600" dirty="0"/>
          </a:p>
        </p:txBody>
      </p:sp>
      <p:sp>
        <p:nvSpPr>
          <p:cNvPr id="3" name="Content Placeholder 2"/>
          <p:cNvSpPr>
            <a:spLocks noGrp="1"/>
          </p:cNvSpPr>
          <p:nvPr>
            <p:ph idx="1"/>
          </p:nvPr>
        </p:nvSpPr>
        <p:spPr>
          <a:xfrm>
            <a:off x="1490472" y="1600200"/>
            <a:ext cx="7315200" cy="4614545"/>
          </a:xfrm>
        </p:spPr>
        <p:txBody>
          <a:bodyPr vert="horz" lIns="0" tIns="0" rIns="0" bIns="0" rtlCol="0">
            <a:noAutofit/>
          </a:bodyPr>
          <a:lstStyle/>
          <a:p>
            <a:pPr>
              <a:spcBef>
                <a:spcPts val="400"/>
              </a:spcBef>
            </a:pPr>
            <a:r>
              <a:rPr lang="en-US" dirty="0" smtClean="0"/>
              <a:t>Engage executives from other agencies</a:t>
            </a:r>
          </a:p>
          <a:p>
            <a:pPr>
              <a:spcBef>
                <a:spcPts val="400"/>
              </a:spcBef>
            </a:pPr>
            <a:r>
              <a:rPr lang="en-US" dirty="0" smtClean="0"/>
              <a:t>Participate in statewide committees and conferences</a:t>
            </a:r>
          </a:p>
          <a:p>
            <a:pPr>
              <a:spcBef>
                <a:spcPts val="400"/>
              </a:spcBef>
            </a:pPr>
            <a:r>
              <a:rPr lang="en-US" dirty="0" smtClean="0"/>
              <a:t>Work to remove jurisdictional barriers</a:t>
            </a:r>
          </a:p>
          <a:p>
            <a:pPr>
              <a:spcBef>
                <a:spcPts val="400"/>
              </a:spcBef>
            </a:pPr>
            <a:r>
              <a:rPr lang="en-US" dirty="0" smtClean="0"/>
              <a:t>Support needed policy development and training</a:t>
            </a:r>
            <a:endParaRPr lang="en-US" dirty="0"/>
          </a:p>
        </p:txBody>
      </p:sp>
    </p:spTree>
    <p:extLst>
      <p:ext uri="{BB962C8B-B14F-4D97-AF65-F5344CB8AC3E}">
        <p14:creationId xmlns:p14="http://schemas.microsoft.com/office/powerpoint/2010/main" val="1083378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Briefing Objective</a:t>
            </a:r>
            <a:endParaRPr lang="en-US" dirty="0"/>
          </a:p>
        </p:txBody>
      </p:sp>
      <p:sp>
        <p:nvSpPr>
          <p:cNvPr id="3" name="Content Placeholder 2"/>
          <p:cNvSpPr>
            <a:spLocks noGrp="1"/>
          </p:cNvSpPr>
          <p:nvPr>
            <p:ph idx="4294967295"/>
          </p:nvPr>
        </p:nvSpPr>
        <p:spPr>
          <a:xfrm>
            <a:off x="1490472" y="1825625"/>
            <a:ext cx="7315200" cy="4389438"/>
          </a:xfrm>
        </p:spPr>
        <p:txBody>
          <a:bodyPr/>
          <a:lstStyle/>
          <a:p>
            <a:r>
              <a:rPr lang="en-US" dirty="0" smtClean="0"/>
              <a:t>To provide executive leadership and decision makers with guidance to help agencies as they design, operate, and maintain a sustainable traffic incident management program</a:t>
            </a:r>
          </a:p>
        </p:txBody>
      </p:sp>
    </p:spTree>
    <p:extLst>
      <p:ext uri="{BB962C8B-B14F-4D97-AF65-F5344CB8AC3E}">
        <p14:creationId xmlns:p14="http://schemas.microsoft.com/office/powerpoint/2010/main" val="8193186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776288" y="1364107"/>
            <a:ext cx="7886700" cy="2638268"/>
          </a:xfrm>
          <a:prstGeom prst="rect">
            <a:avLst/>
          </a:prstGeom>
        </p:spPr>
        <p:txBody>
          <a:bodyPr vert="horz" lIns="0" tIns="0" rIns="0" bIns="0" rtlCol="0" anchor="t" anchorCtr="0">
            <a:noAutofit/>
          </a:bodyPr>
          <a:lstStyle>
            <a:lvl1pPr algn="l" defTabSz="685749" rtl="0" eaLnBrk="1" latinLnBrk="0" hangingPunct="1">
              <a:lnSpc>
                <a:spcPct val="90000"/>
              </a:lnSpc>
              <a:spcBef>
                <a:spcPct val="0"/>
              </a:spcBef>
              <a:buNone/>
              <a:defRPr sz="4500" b="1" kern="1200">
                <a:solidFill>
                  <a:schemeClr val="bg1"/>
                </a:solidFill>
                <a:latin typeface="Calibri" panose="020F0502020204030204" pitchFamily="34" charset="0"/>
                <a:ea typeface="+mj-ea"/>
                <a:cs typeface="+mj-cs"/>
              </a:defRPr>
            </a:lvl1pPr>
          </a:lstStyle>
          <a:p>
            <a:pPr algn="ctr"/>
            <a:r>
              <a:rPr lang="en-US" sz="3200" dirty="0" smtClean="0"/>
              <a:t>For national level questions, please contact:</a:t>
            </a:r>
          </a:p>
          <a:p>
            <a:pPr algn="ctr"/>
            <a:endParaRPr lang="en-US" sz="4000" dirty="0" smtClean="0"/>
          </a:p>
          <a:p>
            <a:pPr algn="ctr"/>
            <a:r>
              <a:rPr lang="en-US" sz="4000" dirty="0" smtClean="0"/>
              <a:t>Laurel Radow</a:t>
            </a:r>
            <a:endParaRPr lang="en-US" sz="4000" dirty="0"/>
          </a:p>
          <a:p>
            <a:pPr algn="ctr"/>
            <a:r>
              <a:rPr lang="en-US" sz="2400" dirty="0" smtClean="0"/>
              <a:t>Traffic </a:t>
            </a:r>
            <a:r>
              <a:rPr lang="en-US" sz="2400" dirty="0"/>
              <a:t>Incident and Events Management Team</a:t>
            </a:r>
          </a:p>
          <a:p>
            <a:pPr algn="ctr"/>
            <a:r>
              <a:rPr lang="en-US" sz="2400" dirty="0"/>
              <a:t>Office of Operations, Federal Highway Administration</a:t>
            </a:r>
          </a:p>
          <a:p>
            <a:pPr algn="ctr"/>
            <a:r>
              <a:rPr lang="en-US" sz="2400" dirty="0" smtClean="0"/>
              <a:t>(202) 366-2855	</a:t>
            </a:r>
            <a:r>
              <a:rPr lang="en-US" sz="2400" dirty="0" smtClean="0">
                <a:hlinkClick r:id="rId3"/>
              </a:rPr>
              <a:t>Laurel.Radow@dot.gov</a:t>
            </a:r>
            <a:endParaRPr lang="en-US" sz="2400" dirty="0"/>
          </a:p>
        </p:txBody>
      </p:sp>
      <p:sp>
        <p:nvSpPr>
          <p:cNvPr id="4" name="Title 3"/>
          <p:cNvSpPr>
            <a:spLocks noGrp="1"/>
          </p:cNvSpPr>
          <p:nvPr>
            <p:ph type="title"/>
          </p:nvPr>
        </p:nvSpPr>
        <p:spPr>
          <a:xfrm>
            <a:off x="623888" y="4910009"/>
            <a:ext cx="7886700" cy="831225"/>
          </a:xfrm>
        </p:spPr>
        <p:txBody>
          <a:bodyPr/>
          <a:lstStyle/>
          <a:p>
            <a:pPr algn="ctr"/>
            <a:r>
              <a:rPr lang="en-US" sz="6000" dirty="0" smtClean="0"/>
              <a:t>Thank You!</a:t>
            </a:r>
            <a:endParaRPr lang="en-US" sz="6000" dirty="0"/>
          </a:p>
        </p:txBody>
      </p:sp>
    </p:spTree>
    <p:extLst>
      <p:ext uri="{BB962C8B-B14F-4D97-AF65-F5344CB8AC3E}">
        <p14:creationId xmlns:p14="http://schemas.microsoft.com/office/powerpoint/2010/main" val="264302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1490472" y="365127"/>
            <a:ext cx="7315200" cy="1188720"/>
          </a:xfrm>
        </p:spPr>
        <p:txBody>
          <a:bodyPr/>
          <a:lstStyle/>
          <a:p>
            <a:r>
              <a:rPr lang="en-US" dirty="0" smtClean="0"/>
              <a:t>Overview of Traffic Incident Management (TIM)</a:t>
            </a:r>
            <a:endParaRPr lang="en-US" dirty="0"/>
          </a:p>
        </p:txBody>
      </p:sp>
      <p:sp>
        <p:nvSpPr>
          <p:cNvPr id="16" name="Content Placeholder 2"/>
          <p:cNvSpPr>
            <a:spLocks noGrp="1"/>
          </p:cNvSpPr>
          <p:nvPr>
            <p:ph idx="4294967295"/>
          </p:nvPr>
        </p:nvSpPr>
        <p:spPr>
          <a:xfrm>
            <a:off x="1490472" y="1828799"/>
            <a:ext cx="7315200" cy="4474029"/>
          </a:xfrm>
        </p:spPr>
        <p:txBody>
          <a:bodyPr vert="horz" lIns="0" tIns="0" rIns="0" bIns="0" rtlCol="0">
            <a:noAutofit/>
          </a:bodyPr>
          <a:lstStyle/>
          <a:p>
            <a:r>
              <a:rPr lang="en-US" dirty="0"/>
              <a:t>Timeline of Stages in the TIM </a:t>
            </a:r>
            <a:r>
              <a:rPr lang="en-US" dirty="0" smtClean="0"/>
              <a:t>Process:</a:t>
            </a:r>
          </a:p>
        </p:txBody>
      </p:sp>
      <p:grpSp>
        <p:nvGrpSpPr>
          <p:cNvPr id="17" name="Group 16" descr="A chart shows the relative timeline and sequence of the major stages that comprise traffic incident management. At the far left, Detection is shown as the initial stage. The Verification stage then begins and continues towards the right to the mid-point in the chart. The Response, Clearance, and Site Management stages all begin after Verification has begun. Response ends just after Verification ends. Clearance continues to approximately the two-thirds point on the chart. Site Management continues to approximately the three-quarters point on the chart. The Recovery stage is shown as the last, beginning just before the Clearance stage ends. The Traffic Management / Motorist Information stage occurs throughout, from the beginning of Detection to the end of Recovery." title="Detection Chart"/>
          <p:cNvGrpSpPr/>
          <p:nvPr/>
        </p:nvGrpSpPr>
        <p:grpSpPr>
          <a:xfrm>
            <a:off x="1490472" y="2638003"/>
            <a:ext cx="4685289" cy="3215542"/>
            <a:chOff x="2832212" y="2638003"/>
            <a:chExt cx="4685289" cy="3215542"/>
          </a:xfrm>
        </p:grpSpPr>
        <p:pic>
          <p:nvPicPr>
            <p:cNvPr id="18" name="Picture 17" descr="A chart shows the relative timeline and sequence of the major stages that comprise traffic incident management. At the far left, Detection is shown as the initial stage. The Verification stage then begins and continues towards the right to the mid-point in the chart. The Response, Clearance, and Site Management stages all begin after Verification has begun. Response ends just after Verification ends. Clearance continues to approximately the two-thirds point on the chart. Site Management continues to approximately the three-quarters point on the chart. The Recovery stage is shown as the last, beginning just before the Clearance stage ends. The Traffic Management / Motorist Information stage occurs throughout, from the beginning of Detection to the end of Recovery." title="Detection Chart"/>
            <p:cNvPicPr>
              <a:picLocks noChangeAspect="1"/>
            </p:cNvPicPr>
            <p:nvPr/>
          </p:nvPicPr>
          <p:blipFill rotWithShape="1">
            <a:blip r:embed="rId3"/>
            <a:srcRect l="5460" t="7236" r="7699" b="4301"/>
            <a:stretch/>
          </p:blipFill>
          <p:spPr>
            <a:xfrm>
              <a:off x="2832212" y="2638003"/>
              <a:ext cx="4515356" cy="2953593"/>
            </a:xfrm>
            <a:prstGeom prst="rect">
              <a:avLst/>
            </a:prstGeom>
            <a:ln>
              <a:noFill/>
            </a:ln>
            <a:effectLst>
              <a:outerShdw blurRad="190500" algn="tl" rotWithShape="0">
                <a:srgbClr val="000000">
                  <a:alpha val="70000"/>
                </a:srgbClr>
              </a:outerShdw>
            </a:effectLst>
          </p:spPr>
        </p:pic>
        <p:sp>
          <p:nvSpPr>
            <p:cNvPr id="19" name="TextBox 18"/>
            <p:cNvSpPr txBox="1"/>
            <p:nvPr/>
          </p:nvSpPr>
          <p:spPr>
            <a:xfrm>
              <a:off x="2843955" y="5638101"/>
              <a:ext cx="4673546" cy="215444"/>
            </a:xfrm>
            <a:prstGeom prst="rect">
              <a:avLst/>
            </a:prstGeom>
            <a:noFill/>
          </p:spPr>
          <p:txBody>
            <a:bodyPr wrap="square" lIns="0" tIns="0" rIns="0" bIns="0" rtlCol="0">
              <a:spAutoFit/>
            </a:bodyPr>
            <a:lstStyle/>
            <a:p>
              <a:pPr marL="0" lvl="4"/>
              <a:r>
                <a:rPr lang="en-US" sz="1400" i="1" u="sng" dirty="0">
                  <a:solidFill>
                    <a:schemeClr val="bg1">
                      <a:lumMod val="50000"/>
                    </a:schemeClr>
                  </a:solidFill>
                </a:rPr>
                <a:t>Source</a:t>
              </a:r>
              <a:r>
                <a:rPr lang="en-US" sz="1400" dirty="0">
                  <a:solidFill>
                    <a:schemeClr val="bg1">
                      <a:lumMod val="50000"/>
                    </a:schemeClr>
                  </a:solidFill>
                </a:rPr>
                <a:t>: FHWA Traffic Incident Management Handbook </a:t>
              </a:r>
              <a:r>
                <a:rPr lang="en-US" sz="1400" dirty="0" smtClean="0">
                  <a:solidFill>
                    <a:schemeClr val="bg1">
                      <a:lumMod val="50000"/>
                    </a:schemeClr>
                  </a:solidFill>
                </a:rPr>
                <a:t>2010</a:t>
              </a:r>
              <a:endParaRPr lang="en-US" sz="1400" dirty="0">
                <a:solidFill>
                  <a:schemeClr val="bg1">
                    <a:lumMod val="50000"/>
                  </a:schemeClr>
                </a:solidFill>
              </a:endParaRPr>
            </a:p>
          </p:txBody>
        </p:sp>
      </p:grpSp>
      <p:sp>
        <p:nvSpPr>
          <p:cNvPr id="2" name="TextBox 1"/>
          <p:cNvSpPr txBox="1"/>
          <p:nvPr/>
        </p:nvSpPr>
        <p:spPr>
          <a:xfrm>
            <a:off x="6827520" y="2850172"/>
            <a:ext cx="2011680" cy="246221"/>
          </a:xfrm>
          <a:prstGeom prst="rect">
            <a:avLst/>
          </a:prstGeom>
          <a:solidFill>
            <a:srgbClr val="82140A"/>
          </a:solidFill>
        </p:spPr>
        <p:txBody>
          <a:bodyPr wrap="square" lIns="0" tIns="0" rIns="0" bIns="0" rtlCol="0">
            <a:spAutoFit/>
          </a:bodyPr>
          <a:lstStyle/>
          <a:p>
            <a:pPr algn="ctr"/>
            <a:r>
              <a:rPr lang="en-US" sz="1600" b="1" dirty="0">
                <a:solidFill>
                  <a:schemeClr val="lt1"/>
                </a:solidFill>
              </a:rPr>
              <a:t>National </a:t>
            </a:r>
            <a:r>
              <a:rPr lang="en-US" sz="1600" b="1" dirty="0" smtClean="0">
                <a:solidFill>
                  <a:schemeClr val="lt1"/>
                </a:solidFill>
              </a:rPr>
              <a:t>Averages</a:t>
            </a:r>
            <a:endParaRPr lang="en-US" dirty="0"/>
          </a:p>
        </p:txBody>
      </p:sp>
      <p:graphicFrame>
        <p:nvGraphicFramePr>
          <p:cNvPr id="20" name="Table 19" descr="This table compares the National Averages roadway clearance times and incident clearance times in 2012 and 2013." title="Clearance Time National Averages"/>
          <p:cNvGraphicFramePr>
            <a:graphicFrameLocks noGrp="1"/>
          </p:cNvGraphicFramePr>
          <p:nvPr>
            <p:extLst>
              <p:ext uri="{D42A27DB-BD31-4B8C-83A1-F6EECF244321}">
                <p14:modId xmlns:p14="http://schemas.microsoft.com/office/powerpoint/2010/main" val="3230786968"/>
              </p:ext>
            </p:extLst>
          </p:nvPr>
        </p:nvGraphicFramePr>
        <p:xfrm>
          <a:off x="6191077" y="3128681"/>
          <a:ext cx="2651760" cy="1838325"/>
        </p:xfrm>
        <a:graphic>
          <a:graphicData uri="http://schemas.openxmlformats.org/drawingml/2006/table">
            <a:tbl>
              <a:tblPr firstRow="1" bandRow="1">
                <a:tableStyleId>{00A15C55-8517-42AA-B614-E9B94910E393}</a:tableStyleId>
              </a:tblPr>
              <a:tblGrid>
                <a:gridCol w="640080"/>
                <a:gridCol w="1005840"/>
                <a:gridCol w="1005840"/>
              </a:tblGrid>
              <a:tr h="274320">
                <a:tc>
                  <a:txBody>
                    <a:bodyPr/>
                    <a:lstStyle/>
                    <a:p>
                      <a:pPr algn="ctr" fontAlgn="ctr"/>
                      <a:r>
                        <a:rPr lang="en-US" sz="1800" b="0" i="0" u="none" strike="noStrike" dirty="0">
                          <a:solidFill>
                            <a:srgbClr val="000000"/>
                          </a:solidFill>
                          <a:effectLst/>
                          <a:latin typeface="Arial" panose="020B0604020202020204" pitchFamily="34" charset="0"/>
                        </a:rPr>
                        <a:t> </a:t>
                      </a:r>
                    </a:p>
                  </a:txBody>
                  <a:tcPr marL="9525" marR="9525" marT="9525" marB="0" anchor="ctr">
                    <a:noFill/>
                  </a:tcPr>
                </a:tc>
                <a:tc>
                  <a:txBody>
                    <a:bodyPr/>
                    <a:lstStyle/>
                    <a:p>
                      <a:pPr algn="ctr" rtl="0" fontAlgn="ctr"/>
                      <a:r>
                        <a:rPr lang="en-US" sz="1600" b="1" i="0" u="none" strike="noStrike" dirty="0">
                          <a:solidFill>
                            <a:srgbClr val="FFFFFF"/>
                          </a:solidFill>
                          <a:effectLst/>
                          <a:latin typeface="Calibri" panose="020F0502020204030204" pitchFamily="34" charset="0"/>
                        </a:rPr>
                        <a:t>Roadway Clearance Time</a:t>
                      </a:r>
                    </a:p>
                  </a:txBody>
                  <a:tcPr marL="9525" marR="9525" marT="9525" marB="0" anchor="ctr">
                    <a:solidFill>
                      <a:srgbClr val="82140A"/>
                    </a:solidFill>
                  </a:tcPr>
                </a:tc>
                <a:tc>
                  <a:txBody>
                    <a:bodyPr/>
                    <a:lstStyle/>
                    <a:p>
                      <a:pPr algn="ctr" rtl="0" fontAlgn="ctr"/>
                      <a:r>
                        <a:rPr lang="en-US" sz="1600" b="1" i="0" u="none" strike="noStrike" dirty="0">
                          <a:solidFill>
                            <a:srgbClr val="FFFFFF"/>
                          </a:solidFill>
                          <a:effectLst/>
                          <a:latin typeface="Calibri" panose="020F0502020204030204" pitchFamily="34" charset="0"/>
                        </a:rPr>
                        <a:t>Incident Clearance Time</a:t>
                      </a:r>
                    </a:p>
                  </a:txBody>
                  <a:tcPr marL="9525" marR="9525" marT="9525" marB="0" anchor="ctr">
                    <a:solidFill>
                      <a:srgbClr val="82140A"/>
                    </a:solidFill>
                  </a:tcPr>
                </a:tc>
              </a:tr>
              <a:tr h="548640">
                <a:tc>
                  <a:txBody>
                    <a:bodyPr/>
                    <a:lstStyle/>
                    <a:p>
                      <a:pPr algn="ctr" rtl="0" fontAlgn="ctr"/>
                      <a:r>
                        <a:rPr lang="en-US" sz="1600" b="1" i="0" u="none" strike="noStrike" dirty="0">
                          <a:solidFill>
                            <a:srgbClr val="FFFFFF"/>
                          </a:solidFill>
                          <a:effectLst/>
                          <a:latin typeface="Calibri" panose="020F0502020204030204" pitchFamily="34" charset="0"/>
                        </a:rPr>
                        <a:t>2012</a:t>
                      </a:r>
                    </a:p>
                  </a:txBody>
                  <a:tcPr marL="9525" marR="9525" marT="9525" marB="0" anchor="ctr">
                    <a:solidFill>
                      <a:srgbClr val="82140A"/>
                    </a:solidFill>
                  </a:tcPr>
                </a:tc>
                <a:tc>
                  <a:txBody>
                    <a:bodyPr/>
                    <a:lstStyle/>
                    <a:p>
                      <a:pPr algn="ctr" rtl="0" fontAlgn="ctr"/>
                      <a:r>
                        <a:rPr lang="en-US" sz="1600" b="1" i="0" u="none" strike="noStrike" dirty="0">
                          <a:solidFill>
                            <a:srgbClr val="583B1C"/>
                          </a:solidFill>
                          <a:effectLst/>
                          <a:latin typeface="Calibri" panose="020F0502020204030204" pitchFamily="34" charset="0"/>
                        </a:rPr>
                        <a:t>70.29 min.</a:t>
                      </a:r>
                    </a:p>
                  </a:txBody>
                  <a:tcPr marL="9525" marR="9525" marT="9525" marB="0" anchor="ctr"/>
                </a:tc>
                <a:tc>
                  <a:txBody>
                    <a:bodyPr/>
                    <a:lstStyle/>
                    <a:p>
                      <a:pPr algn="ctr" rtl="0" fontAlgn="ctr"/>
                      <a:r>
                        <a:rPr lang="en-US" sz="1600" b="1" i="0" u="none" strike="noStrike" dirty="0">
                          <a:solidFill>
                            <a:srgbClr val="583B1C"/>
                          </a:solidFill>
                          <a:effectLst/>
                          <a:latin typeface="Calibri" panose="020F0502020204030204" pitchFamily="34" charset="0"/>
                        </a:rPr>
                        <a:t>55.66 min.</a:t>
                      </a:r>
                    </a:p>
                  </a:txBody>
                  <a:tcPr marL="9525" marR="9525" marT="9525" marB="0" anchor="ctr"/>
                </a:tc>
              </a:tr>
              <a:tr h="548640">
                <a:tc>
                  <a:txBody>
                    <a:bodyPr/>
                    <a:lstStyle/>
                    <a:p>
                      <a:pPr algn="ctr" rtl="0" fontAlgn="ctr"/>
                      <a:r>
                        <a:rPr lang="en-US" sz="1600" b="1" i="0" u="none" strike="noStrike">
                          <a:solidFill>
                            <a:srgbClr val="FFFFFF"/>
                          </a:solidFill>
                          <a:effectLst/>
                          <a:latin typeface="Calibri" panose="020F0502020204030204" pitchFamily="34" charset="0"/>
                        </a:rPr>
                        <a:t>2013</a:t>
                      </a:r>
                    </a:p>
                  </a:txBody>
                  <a:tcPr marL="9525" marR="9525" marT="9525" marB="0" anchor="ctr">
                    <a:solidFill>
                      <a:srgbClr val="82140A"/>
                    </a:solidFill>
                  </a:tcPr>
                </a:tc>
                <a:tc>
                  <a:txBody>
                    <a:bodyPr/>
                    <a:lstStyle/>
                    <a:p>
                      <a:pPr algn="ctr" rtl="0" fontAlgn="ctr"/>
                      <a:r>
                        <a:rPr lang="en-US" sz="1600" b="1" i="0" u="none" strike="noStrike" dirty="0">
                          <a:solidFill>
                            <a:srgbClr val="583B1C"/>
                          </a:solidFill>
                          <a:effectLst/>
                          <a:latin typeface="Calibri" panose="020F0502020204030204" pitchFamily="34" charset="0"/>
                        </a:rPr>
                        <a:t>68.90 min.</a:t>
                      </a:r>
                    </a:p>
                  </a:txBody>
                  <a:tcPr marL="9525" marR="9525" marT="9525" marB="0" anchor="ctr"/>
                </a:tc>
                <a:tc>
                  <a:txBody>
                    <a:bodyPr/>
                    <a:lstStyle/>
                    <a:p>
                      <a:pPr algn="ctr" rtl="0" fontAlgn="ctr"/>
                      <a:r>
                        <a:rPr lang="en-US" sz="1600" b="1" i="0" u="none" strike="noStrike" dirty="0">
                          <a:solidFill>
                            <a:srgbClr val="583B1C"/>
                          </a:solidFill>
                          <a:effectLst/>
                          <a:latin typeface="Calibri" panose="020F0502020204030204" pitchFamily="34" charset="0"/>
                        </a:rPr>
                        <a:t>56.34 min.</a:t>
                      </a:r>
                    </a:p>
                  </a:txBody>
                  <a:tcPr marL="9525" marR="9525" marT="9525" marB="0" anchor="ctr"/>
                </a:tc>
              </a:tr>
            </a:tbl>
          </a:graphicData>
        </a:graphic>
      </p:graphicFrame>
      <p:sp>
        <p:nvSpPr>
          <p:cNvPr id="21" name="TextBox 20"/>
          <p:cNvSpPr txBox="1"/>
          <p:nvPr/>
        </p:nvSpPr>
        <p:spPr>
          <a:xfrm>
            <a:off x="6208638" y="4991771"/>
            <a:ext cx="2597034" cy="861774"/>
          </a:xfrm>
          <a:prstGeom prst="rect">
            <a:avLst/>
          </a:prstGeom>
          <a:noFill/>
        </p:spPr>
        <p:txBody>
          <a:bodyPr wrap="square" lIns="0" tIns="0" rIns="0" bIns="0" rtlCol="0">
            <a:spAutoFit/>
          </a:bodyPr>
          <a:lstStyle/>
          <a:p>
            <a:pPr marL="573088" lvl="4" indent="-573088"/>
            <a:r>
              <a:rPr lang="en-US" sz="1400" i="1" u="sng" dirty="0">
                <a:solidFill>
                  <a:schemeClr val="bg1">
                    <a:lumMod val="50000"/>
                  </a:schemeClr>
                </a:solidFill>
              </a:rPr>
              <a:t>Source</a:t>
            </a:r>
            <a:r>
              <a:rPr lang="en-US" sz="1400" dirty="0" smtClean="0">
                <a:solidFill>
                  <a:schemeClr val="bg1">
                    <a:lumMod val="50000"/>
                  </a:schemeClr>
                </a:solidFill>
              </a:rPr>
              <a:t>:	2013 FHWA </a:t>
            </a:r>
            <a:r>
              <a:rPr lang="en-US" sz="1400" dirty="0">
                <a:solidFill>
                  <a:schemeClr val="bg1">
                    <a:lumMod val="50000"/>
                  </a:schemeClr>
                </a:solidFill>
              </a:rPr>
              <a:t>Traffic Incident Management Self-Assessment Executive Summary</a:t>
            </a:r>
          </a:p>
        </p:txBody>
      </p:sp>
    </p:spTree>
    <p:extLst>
      <p:ext uri="{BB962C8B-B14F-4D97-AF65-F5344CB8AC3E}">
        <p14:creationId xmlns:p14="http://schemas.microsoft.com/office/powerpoint/2010/main" val="1420307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Traffic Incident Management (TIM)</a:t>
            </a:r>
            <a:endParaRPr lang="en-US" dirty="0"/>
          </a:p>
        </p:txBody>
      </p:sp>
      <p:sp>
        <p:nvSpPr>
          <p:cNvPr id="3" name="Content Placeholder 2"/>
          <p:cNvSpPr>
            <a:spLocks noGrp="1"/>
          </p:cNvSpPr>
          <p:nvPr>
            <p:ph idx="1"/>
          </p:nvPr>
        </p:nvSpPr>
        <p:spPr/>
        <p:txBody>
          <a:bodyPr vert="horz" lIns="0" tIns="0" rIns="0" bIns="0" rtlCol="0">
            <a:noAutofit/>
          </a:bodyPr>
          <a:lstStyle/>
          <a:p>
            <a:pPr>
              <a:lnSpc>
                <a:spcPct val="105000"/>
              </a:lnSpc>
            </a:pPr>
            <a:r>
              <a:rPr lang="en-US" dirty="0"/>
              <a:t>Effective TIM programs reduce the duration and impacts of traffic incidents and improves the safety of motorists, crash victims, and emergency </a:t>
            </a:r>
            <a:r>
              <a:rPr lang="en-US" dirty="0" smtClean="0"/>
              <a:t>responders</a:t>
            </a:r>
            <a:endParaRPr lang="en-US" dirty="0"/>
          </a:p>
        </p:txBody>
      </p:sp>
    </p:spTree>
    <p:extLst>
      <p:ext uri="{BB962C8B-B14F-4D97-AF65-F5344CB8AC3E}">
        <p14:creationId xmlns:p14="http://schemas.microsoft.com/office/powerpoint/2010/main" val="4163174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Incidents</a:t>
            </a:r>
            <a:endParaRPr lang="en-US" dirty="0"/>
          </a:p>
        </p:txBody>
      </p:sp>
      <p:sp>
        <p:nvSpPr>
          <p:cNvPr id="3" name="Content Placeholder 2"/>
          <p:cNvSpPr>
            <a:spLocks noGrp="1"/>
          </p:cNvSpPr>
          <p:nvPr>
            <p:ph idx="1"/>
          </p:nvPr>
        </p:nvSpPr>
        <p:spPr/>
        <p:txBody>
          <a:bodyPr vert="horz" lIns="0" tIns="0" rIns="0" bIns="0" rtlCol="0">
            <a:noAutofit/>
          </a:bodyPr>
          <a:lstStyle/>
          <a:p>
            <a:pPr>
              <a:lnSpc>
                <a:spcPct val="100000"/>
              </a:lnSpc>
            </a:pPr>
            <a:r>
              <a:rPr lang="en-US" dirty="0"/>
              <a:t>Account for about 25% of all non-recurring congestion</a:t>
            </a:r>
          </a:p>
          <a:p>
            <a:pPr>
              <a:lnSpc>
                <a:spcPct val="100000"/>
              </a:lnSpc>
            </a:pPr>
            <a:r>
              <a:rPr lang="en-US" dirty="0"/>
              <a:t>Significant threat to life safety and influence travel time, economic productivity, and transportation system performance</a:t>
            </a:r>
          </a:p>
          <a:p>
            <a:pPr>
              <a:lnSpc>
                <a:spcPct val="100000"/>
              </a:lnSpc>
            </a:pPr>
            <a:r>
              <a:rPr lang="en-US" dirty="0"/>
              <a:t>Requires proactive planning to achieve quick incident clearance </a:t>
            </a:r>
          </a:p>
        </p:txBody>
      </p:sp>
    </p:spTree>
    <p:extLst>
      <p:ext uri="{BB962C8B-B14F-4D97-AF65-F5344CB8AC3E}">
        <p14:creationId xmlns:p14="http://schemas.microsoft.com/office/powerpoint/2010/main" val="21062398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Overview of TIM Stakeholder Involvement</a:t>
            </a:r>
            <a:endParaRPr lang="en-US" dirty="0"/>
          </a:p>
        </p:txBody>
      </p:sp>
      <p:graphicFrame>
        <p:nvGraphicFramePr>
          <p:cNvPr id="5" name="Table 4" descr="Examples of Traditional Responders, Special/Extreme Circumstance Responders, Incident Information Providers, and Transportation Syste Providers and Users." title="List of Different Types of people involved in Incident Management"/>
          <p:cNvGraphicFramePr>
            <a:graphicFrameLocks noGrp="1"/>
          </p:cNvGraphicFramePr>
          <p:nvPr>
            <p:extLst>
              <p:ext uri="{D42A27DB-BD31-4B8C-83A1-F6EECF244321}">
                <p14:modId xmlns:p14="http://schemas.microsoft.com/office/powerpoint/2010/main" val="1320565878"/>
              </p:ext>
            </p:extLst>
          </p:nvPr>
        </p:nvGraphicFramePr>
        <p:xfrm>
          <a:off x="1490472" y="1645920"/>
          <a:ext cx="7223684" cy="4476433"/>
        </p:xfrm>
        <a:graphic>
          <a:graphicData uri="http://schemas.openxmlformats.org/drawingml/2006/table">
            <a:tbl>
              <a:tblPr firstRow="1" bandRow="1">
                <a:tableStyleId>{00A15C55-8517-42AA-B614-E9B94910E393}</a:tableStyleId>
              </a:tblPr>
              <a:tblGrid>
                <a:gridCol w="1805921"/>
                <a:gridCol w="1805921"/>
                <a:gridCol w="1805921"/>
                <a:gridCol w="1805921"/>
              </a:tblGrid>
              <a:tr h="652340">
                <a:tc>
                  <a:txBody>
                    <a:bodyPr/>
                    <a:lstStyle/>
                    <a:p>
                      <a:pPr marL="0" marR="0" algn="ctr">
                        <a:lnSpc>
                          <a:spcPct val="100000"/>
                        </a:lnSpc>
                        <a:spcBef>
                          <a:spcPts val="0"/>
                        </a:spcBef>
                        <a:spcAft>
                          <a:spcPts val="0"/>
                        </a:spcAft>
                      </a:pPr>
                      <a:r>
                        <a:rPr lang="en-US" sz="1600" b="1" dirty="0">
                          <a:effectLst/>
                        </a:rPr>
                        <a:t>Traditional Responders</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81542" marR="81542" marT="0" marB="0" anchor="ctr"/>
                </a:tc>
                <a:tc>
                  <a:txBody>
                    <a:bodyPr/>
                    <a:lstStyle/>
                    <a:p>
                      <a:pPr marL="0" marR="0" algn="ctr">
                        <a:lnSpc>
                          <a:spcPct val="100000"/>
                        </a:lnSpc>
                        <a:spcBef>
                          <a:spcPts val="0"/>
                        </a:spcBef>
                        <a:spcAft>
                          <a:spcPts val="0"/>
                        </a:spcAft>
                      </a:pPr>
                      <a:r>
                        <a:rPr lang="en-US" sz="1600" b="1" dirty="0">
                          <a:effectLst/>
                        </a:rPr>
                        <a:t>Special/Extreme Circumstance Responders</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81542" marR="81542" marT="0" marB="0" anchor="ctr"/>
                </a:tc>
                <a:tc>
                  <a:txBody>
                    <a:bodyPr/>
                    <a:lstStyle/>
                    <a:p>
                      <a:pPr marL="0" marR="0" algn="ctr">
                        <a:lnSpc>
                          <a:spcPct val="100000"/>
                        </a:lnSpc>
                        <a:spcBef>
                          <a:spcPts val="0"/>
                        </a:spcBef>
                        <a:spcAft>
                          <a:spcPts val="0"/>
                        </a:spcAft>
                      </a:pPr>
                      <a:r>
                        <a:rPr lang="en-US" sz="1600" b="1" dirty="0">
                          <a:effectLst/>
                        </a:rPr>
                        <a:t>Incident Information Providers</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81542" marR="81542" marT="0" marB="0" anchor="ctr"/>
                </a:tc>
                <a:tc>
                  <a:txBody>
                    <a:bodyPr/>
                    <a:lstStyle/>
                    <a:p>
                      <a:pPr marL="0" marR="0" algn="ctr">
                        <a:lnSpc>
                          <a:spcPct val="100000"/>
                        </a:lnSpc>
                        <a:spcBef>
                          <a:spcPts val="0"/>
                        </a:spcBef>
                        <a:spcAft>
                          <a:spcPts val="0"/>
                        </a:spcAft>
                      </a:pPr>
                      <a:r>
                        <a:rPr lang="en-US" sz="1600" b="1" dirty="0">
                          <a:effectLst/>
                        </a:rPr>
                        <a:t>Transportation System Providers and Users</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81542" marR="81542" marT="0" marB="0" anchor="ctr"/>
                </a:tc>
              </a:tr>
              <a:tr h="3744913">
                <a:tc>
                  <a:txBody>
                    <a:bodyPr/>
                    <a:lstStyle/>
                    <a:p>
                      <a:pPr marL="228600" marR="0" lvl="0" indent="-228600" algn="l">
                        <a:lnSpc>
                          <a:spcPct val="100000"/>
                        </a:lnSpc>
                        <a:spcBef>
                          <a:spcPts val="0"/>
                        </a:spcBef>
                        <a:spcAft>
                          <a:spcPts val="600"/>
                        </a:spcAft>
                        <a:buFont typeface="Symbol" panose="05050102010706020507" pitchFamily="18" charset="2"/>
                        <a:buChar char=""/>
                      </a:pPr>
                      <a:r>
                        <a:rPr lang="en-US" sz="1600" dirty="0">
                          <a:solidFill>
                            <a:srgbClr val="583B1C"/>
                          </a:solidFill>
                          <a:effectLst/>
                        </a:rPr>
                        <a:t>Law Enforcement</a:t>
                      </a:r>
                    </a:p>
                    <a:p>
                      <a:pPr marL="228600" marR="0" lvl="0" indent="-228600" algn="l">
                        <a:lnSpc>
                          <a:spcPct val="100000"/>
                        </a:lnSpc>
                        <a:spcBef>
                          <a:spcPts val="0"/>
                        </a:spcBef>
                        <a:spcAft>
                          <a:spcPts val="600"/>
                        </a:spcAft>
                        <a:buFont typeface="Symbol" panose="05050102010706020507" pitchFamily="18" charset="2"/>
                        <a:buChar char=""/>
                      </a:pPr>
                      <a:r>
                        <a:rPr lang="en-US" sz="1600" dirty="0">
                          <a:solidFill>
                            <a:srgbClr val="583B1C"/>
                          </a:solidFill>
                          <a:effectLst/>
                        </a:rPr>
                        <a:t>Fire and Rescue</a:t>
                      </a:r>
                    </a:p>
                    <a:p>
                      <a:pPr marL="228600" marR="0" lvl="0" indent="-228600" algn="l" defTabSz="685749" rtl="0" eaLnBrk="1" fontAlgn="auto" latinLnBrk="0" hangingPunct="1">
                        <a:lnSpc>
                          <a:spcPct val="100000"/>
                        </a:lnSpc>
                        <a:spcBef>
                          <a:spcPts val="0"/>
                        </a:spcBef>
                        <a:spcAft>
                          <a:spcPts val="600"/>
                        </a:spcAft>
                        <a:buClrTx/>
                        <a:buSzTx/>
                        <a:buFont typeface="Symbol" panose="05050102010706020507" pitchFamily="18" charset="2"/>
                        <a:buChar char=""/>
                        <a:tabLst/>
                        <a:defRPr/>
                      </a:pPr>
                      <a:r>
                        <a:rPr lang="en-US" sz="1600" dirty="0" smtClean="0">
                          <a:solidFill>
                            <a:srgbClr val="583B1C"/>
                          </a:solidFill>
                          <a:effectLst/>
                        </a:rPr>
                        <a:t>Emergency Medical Services (EMS)</a:t>
                      </a:r>
                    </a:p>
                    <a:p>
                      <a:pPr marL="228600" marR="0" lvl="0" indent="-228600" algn="l">
                        <a:lnSpc>
                          <a:spcPct val="100000"/>
                        </a:lnSpc>
                        <a:spcBef>
                          <a:spcPts val="0"/>
                        </a:spcBef>
                        <a:spcAft>
                          <a:spcPts val="600"/>
                        </a:spcAft>
                        <a:buFont typeface="Symbol" panose="05050102010706020507" pitchFamily="18" charset="2"/>
                        <a:buChar char=""/>
                      </a:pPr>
                      <a:r>
                        <a:rPr lang="en-US" sz="1600" dirty="0" smtClean="0">
                          <a:solidFill>
                            <a:srgbClr val="583B1C"/>
                          </a:solidFill>
                          <a:effectLst/>
                        </a:rPr>
                        <a:t>Towing </a:t>
                      </a:r>
                      <a:r>
                        <a:rPr lang="en-US" sz="1600" dirty="0">
                          <a:solidFill>
                            <a:srgbClr val="583B1C"/>
                          </a:solidFill>
                          <a:effectLst/>
                        </a:rPr>
                        <a:t>and Recovery</a:t>
                      </a:r>
                    </a:p>
                    <a:p>
                      <a:pPr marL="228600" marR="0" lvl="0" indent="-228600" algn="l">
                        <a:lnSpc>
                          <a:spcPct val="100000"/>
                        </a:lnSpc>
                        <a:spcBef>
                          <a:spcPts val="0"/>
                        </a:spcBef>
                        <a:spcAft>
                          <a:spcPts val="600"/>
                        </a:spcAft>
                        <a:buFont typeface="Symbol" panose="05050102010706020507" pitchFamily="18" charset="2"/>
                        <a:buChar char=""/>
                      </a:pPr>
                      <a:r>
                        <a:rPr lang="en-US" sz="1600" dirty="0">
                          <a:solidFill>
                            <a:srgbClr val="583B1C"/>
                          </a:solidFill>
                          <a:effectLst/>
                        </a:rPr>
                        <a:t>Transportation Agencies</a:t>
                      </a:r>
                      <a:endParaRPr lang="en-US" sz="1600" dirty="0">
                        <a:solidFill>
                          <a:srgbClr val="583B1C"/>
                        </a:solidFill>
                        <a:effectLst/>
                        <a:latin typeface="Calibri" panose="020F0502020204030204" pitchFamily="34" charset="0"/>
                        <a:ea typeface="Calibri" panose="020F0502020204030204" pitchFamily="34" charset="0"/>
                        <a:cs typeface="Arial" panose="020B0604020202020204" pitchFamily="34" charset="0"/>
                      </a:endParaRPr>
                    </a:p>
                  </a:txBody>
                  <a:tcPr marL="81542" marR="81542" marT="0" marB="0"/>
                </a:tc>
                <a:tc>
                  <a:txBody>
                    <a:bodyPr/>
                    <a:lstStyle/>
                    <a:p>
                      <a:pPr marL="228600" marR="0" lvl="0" indent="-228600" algn="l">
                        <a:lnSpc>
                          <a:spcPct val="100000"/>
                        </a:lnSpc>
                        <a:spcBef>
                          <a:spcPts val="0"/>
                        </a:spcBef>
                        <a:spcAft>
                          <a:spcPts val="600"/>
                        </a:spcAft>
                        <a:buFont typeface="Symbol" panose="05050102010706020507" pitchFamily="18" charset="2"/>
                        <a:buChar char=""/>
                      </a:pPr>
                      <a:r>
                        <a:rPr lang="en-US" sz="1600" dirty="0">
                          <a:solidFill>
                            <a:srgbClr val="583B1C"/>
                          </a:solidFill>
                          <a:effectLst/>
                        </a:rPr>
                        <a:t>HazMat Contractors</a:t>
                      </a:r>
                    </a:p>
                    <a:p>
                      <a:pPr marL="228600" marR="0" lvl="0" indent="-228600" algn="l">
                        <a:lnSpc>
                          <a:spcPct val="100000"/>
                        </a:lnSpc>
                        <a:spcBef>
                          <a:spcPts val="0"/>
                        </a:spcBef>
                        <a:spcAft>
                          <a:spcPts val="600"/>
                        </a:spcAft>
                        <a:buFont typeface="Symbol" panose="05050102010706020507" pitchFamily="18" charset="2"/>
                        <a:buChar char=""/>
                      </a:pPr>
                      <a:r>
                        <a:rPr lang="en-US" sz="1600" dirty="0">
                          <a:solidFill>
                            <a:srgbClr val="583B1C"/>
                          </a:solidFill>
                          <a:effectLst/>
                        </a:rPr>
                        <a:t>Coroners and Medical Examiners</a:t>
                      </a:r>
                    </a:p>
                    <a:p>
                      <a:pPr marL="228600" marR="0" lvl="0" indent="-228600" algn="l">
                        <a:lnSpc>
                          <a:spcPct val="100000"/>
                        </a:lnSpc>
                        <a:spcBef>
                          <a:spcPts val="0"/>
                        </a:spcBef>
                        <a:spcAft>
                          <a:spcPts val="600"/>
                        </a:spcAft>
                        <a:buFont typeface="Symbol" panose="05050102010706020507" pitchFamily="18" charset="2"/>
                        <a:buChar char=""/>
                      </a:pPr>
                      <a:r>
                        <a:rPr lang="en-US" sz="1600" dirty="0">
                          <a:solidFill>
                            <a:srgbClr val="583B1C"/>
                          </a:solidFill>
                          <a:effectLst/>
                        </a:rPr>
                        <a:t>Emergency Management Agencies</a:t>
                      </a:r>
                    </a:p>
                    <a:p>
                      <a:pPr marL="228600" marR="0" lvl="0" indent="-228600" algn="l">
                        <a:lnSpc>
                          <a:spcPct val="100000"/>
                        </a:lnSpc>
                        <a:spcBef>
                          <a:spcPts val="0"/>
                        </a:spcBef>
                        <a:spcAft>
                          <a:spcPts val="600"/>
                        </a:spcAft>
                        <a:buFont typeface="Symbol" panose="05050102010706020507" pitchFamily="18" charset="2"/>
                        <a:buChar char=""/>
                      </a:pPr>
                      <a:r>
                        <a:rPr lang="en-US" sz="1600" dirty="0">
                          <a:solidFill>
                            <a:srgbClr val="583B1C"/>
                          </a:solidFill>
                          <a:effectLst/>
                        </a:rPr>
                        <a:t>Environmental/ Natural Resources/ Departments of Health (DOH)</a:t>
                      </a:r>
                    </a:p>
                    <a:p>
                      <a:pPr marL="228600" marR="0" lvl="0" indent="-228600" algn="l">
                        <a:lnSpc>
                          <a:spcPct val="100000"/>
                        </a:lnSpc>
                        <a:spcBef>
                          <a:spcPts val="0"/>
                        </a:spcBef>
                        <a:spcAft>
                          <a:spcPts val="600"/>
                        </a:spcAft>
                        <a:buFont typeface="Symbol" panose="05050102010706020507" pitchFamily="18" charset="2"/>
                        <a:buChar char=""/>
                      </a:pPr>
                      <a:r>
                        <a:rPr lang="en-US" sz="1600" dirty="0">
                          <a:solidFill>
                            <a:srgbClr val="583B1C"/>
                          </a:solidFill>
                          <a:effectLst/>
                        </a:rPr>
                        <a:t>Utilities</a:t>
                      </a:r>
                      <a:endParaRPr lang="en-US" sz="1600" dirty="0">
                        <a:solidFill>
                          <a:srgbClr val="583B1C"/>
                        </a:solidFill>
                        <a:effectLst/>
                        <a:latin typeface="Calibri" panose="020F0502020204030204" pitchFamily="34" charset="0"/>
                        <a:ea typeface="Calibri" panose="020F0502020204030204" pitchFamily="34" charset="0"/>
                        <a:cs typeface="Arial" panose="020B0604020202020204" pitchFamily="34" charset="0"/>
                      </a:endParaRPr>
                    </a:p>
                  </a:txBody>
                  <a:tcPr marL="81542" marR="81542" marT="0" marB="0"/>
                </a:tc>
                <a:tc>
                  <a:txBody>
                    <a:bodyPr/>
                    <a:lstStyle/>
                    <a:p>
                      <a:pPr marL="228600" marR="0" lvl="0" indent="-228600" algn="l">
                        <a:lnSpc>
                          <a:spcPct val="100000"/>
                        </a:lnSpc>
                        <a:spcBef>
                          <a:spcPts val="0"/>
                        </a:spcBef>
                        <a:spcAft>
                          <a:spcPts val="600"/>
                        </a:spcAft>
                        <a:buFont typeface="Symbol" panose="05050102010706020507" pitchFamily="18" charset="2"/>
                        <a:buChar char=""/>
                      </a:pPr>
                      <a:r>
                        <a:rPr lang="en-US" sz="1600" dirty="0">
                          <a:solidFill>
                            <a:srgbClr val="583B1C"/>
                          </a:solidFill>
                          <a:effectLst/>
                        </a:rPr>
                        <a:t>Public Safety Communications</a:t>
                      </a:r>
                    </a:p>
                    <a:p>
                      <a:pPr marL="228600" marR="0" lvl="0" indent="-228600" algn="l">
                        <a:lnSpc>
                          <a:spcPct val="100000"/>
                        </a:lnSpc>
                        <a:spcBef>
                          <a:spcPts val="0"/>
                        </a:spcBef>
                        <a:spcAft>
                          <a:spcPts val="600"/>
                        </a:spcAft>
                        <a:buFont typeface="Symbol" panose="05050102010706020507" pitchFamily="18" charset="2"/>
                        <a:buChar char=""/>
                      </a:pPr>
                      <a:r>
                        <a:rPr lang="en-US" sz="1600" dirty="0">
                          <a:solidFill>
                            <a:srgbClr val="583B1C"/>
                          </a:solidFill>
                          <a:effectLst/>
                        </a:rPr>
                        <a:t>Traffic Media</a:t>
                      </a:r>
                    </a:p>
                    <a:p>
                      <a:pPr marL="228600" marR="0" lvl="0" indent="-228600" algn="l">
                        <a:lnSpc>
                          <a:spcPct val="100000"/>
                        </a:lnSpc>
                        <a:spcBef>
                          <a:spcPts val="0"/>
                        </a:spcBef>
                        <a:spcAft>
                          <a:spcPts val="600"/>
                        </a:spcAft>
                        <a:buFont typeface="Symbol" panose="05050102010706020507" pitchFamily="18" charset="2"/>
                        <a:buChar char=""/>
                      </a:pPr>
                      <a:r>
                        <a:rPr lang="en-US" sz="1600" dirty="0">
                          <a:solidFill>
                            <a:srgbClr val="583B1C"/>
                          </a:solidFill>
                          <a:effectLst/>
                        </a:rPr>
                        <a:t>Traveler Information Services</a:t>
                      </a:r>
                    </a:p>
                    <a:p>
                      <a:pPr marL="228600" marR="0" lvl="0" indent="-228600" algn="l">
                        <a:lnSpc>
                          <a:spcPct val="100000"/>
                        </a:lnSpc>
                        <a:spcBef>
                          <a:spcPts val="0"/>
                        </a:spcBef>
                        <a:spcAft>
                          <a:spcPts val="600"/>
                        </a:spcAft>
                        <a:buFont typeface="Symbol" panose="05050102010706020507" pitchFamily="18" charset="2"/>
                        <a:buChar char=""/>
                      </a:pPr>
                      <a:r>
                        <a:rPr lang="en-US" sz="1600" dirty="0">
                          <a:solidFill>
                            <a:srgbClr val="583B1C"/>
                          </a:solidFill>
                          <a:effectLst/>
                        </a:rPr>
                        <a:t>Transportation Agencies</a:t>
                      </a:r>
                      <a:endParaRPr lang="en-US" sz="1600" dirty="0">
                        <a:solidFill>
                          <a:srgbClr val="583B1C"/>
                        </a:solidFill>
                        <a:effectLst/>
                        <a:latin typeface="Calibri" panose="020F0502020204030204" pitchFamily="34" charset="0"/>
                        <a:ea typeface="Calibri" panose="020F0502020204030204" pitchFamily="34" charset="0"/>
                        <a:cs typeface="Arial" panose="020B0604020202020204" pitchFamily="34" charset="0"/>
                      </a:endParaRPr>
                    </a:p>
                  </a:txBody>
                  <a:tcPr marL="81542" marR="81542" marT="0" marB="0"/>
                </a:tc>
                <a:tc>
                  <a:txBody>
                    <a:bodyPr/>
                    <a:lstStyle/>
                    <a:p>
                      <a:pPr marL="228600" marR="0" lvl="0" indent="-228600" algn="l">
                        <a:lnSpc>
                          <a:spcPct val="100000"/>
                        </a:lnSpc>
                        <a:spcBef>
                          <a:spcPts val="0"/>
                        </a:spcBef>
                        <a:spcAft>
                          <a:spcPts val="600"/>
                        </a:spcAft>
                        <a:buFont typeface="Symbol" panose="05050102010706020507" pitchFamily="18" charset="2"/>
                        <a:buChar char=""/>
                        <a:tabLst>
                          <a:tab pos="1347470" algn="r"/>
                        </a:tabLst>
                      </a:pPr>
                      <a:r>
                        <a:rPr lang="en-US" sz="1600" dirty="0">
                          <a:solidFill>
                            <a:srgbClr val="583B1C"/>
                          </a:solidFill>
                          <a:effectLst/>
                        </a:rPr>
                        <a:t>Traveling Public</a:t>
                      </a:r>
                    </a:p>
                    <a:p>
                      <a:pPr marL="228600" marR="0" lvl="0" indent="-228600" algn="l">
                        <a:lnSpc>
                          <a:spcPct val="100000"/>
                        </a:lnSpc>
                        <a:spcBef>
                          <a:spcPts val="0"/>
                        </a:spcBef>
                        <a:spcAft>
                          <a:spcPts val="600"/>
                        </a:spcAft>
                        <a:buFont typeface="Symbol" panose="05050102010706020507" pitchFamily="18" charset="2"/>
                        <a:buChar char=""/>
                        <a:tabLst>
                          <a:tab pos="1347470" algn="r"/>
                        </a:tabLst>
                      </a:pPr>
                      <a:r>
                        <a:rPr lang="en-US" sz="1600" dirty="0">
                          <a:solidFill>
                            <a:srgbClr val="583B1C"/>
                          </a:solidFill>
                          <a:effectLst/>
                        </a:rPr>
                        <a:t>Trucking Industry</a:t>
                      </a:r>
                    </a:p>
                    <a:p>
                      <a:pPr marL="228600" marR="0" lvl="0" indent="-228600" algn="l">
                        <a:lnSpc>
                          <a:spcPct val="100000"/>
                        </a:lnSpc>
                        <a:spcBef>
                          <a:spcPts val="0"/>
                        </a:spcBef>
                        <a:spcAft>
                          <a:spcPts val="600"/>
                        </a:spcAft>
                        <a:buFont typeface="Symbol" panose="05050102010706020507" pitchFamily="18" charset="2"/>
                        <a:buChar char=""/>
                        <a:tabLst>
                          <a:tab pos="1347470" algn="r"/>
                        </a:tabLst>
                      </a:pPr>
                      <a:r>
                        <a:rPr lang="en-US" sz="1600" dirty="0">
                          <a:solidFill>
                            <a:srgbClr val="583B1C"/>
                          </a:solidFill>
                          <a:effectLst/>
                        </a:rPr>
                        <a:t>Insurance Industry</a:t>
                      </a:r>
                    </a:p>
                    <a:p>
                      <a:pPr marL="228600" marR="0" lvl="0" indent="-228600" algn="l">
                        <a:lnSpc>
                          <a:spcPct val="100000"/>
                        </a:lnSpc>
                        <a:spcBef>
                          <a:spcPts val="0"/>
                        </a:spcBef>
                        <a:spcAft>
                          <a:spcPts val="600"/>
                        </a:spcAft>
                        <a:buFont typeface="Symbol" panose="05050102010706020507" pitchFamily="18" charset="2"/>
                        <a:buChar char=""/>
                        <a:tabLst>
                          <a:tab pos="1347470" algn="r"/>
                        </a:tabLst>
                      </a:pPr>
                      <a:r>
                        <a:rPr lang="en-US" sz="1600" dirty="0">
                          <a:solidFill>
                            <a:srgbClr val="583B1C"/>
                          </a:solidFill>
                          <a:effectLst/>
                        </a:rPr>
                        <a:t>Public Transportation Providers</a:t>
                      </a:r>
                    </a:p>
                    <a:p>
                      <a:pPr marL="228600" marR="0" lvl="0" indent="-228600" algn="l">
                        <a:lnSpc>
                          <a:spcPct val="100000"/>
                        </a:lnSpc>
                        <a:spcBef>
                          <a:spcPts val="0"/>
                        </a:spcBef>
                        <a:spcAft>
                          <a:spcPts val="600"/>
                        </a:spcAft>
                        <a:buFont typeface="Symbol" panose="05050102010706020507" pitchFamily="18" charset="2"/>
                        <a:buChar char=""/>
                        <a:tabLst>
                          <a:tab pos="1347470" algn="r"/>
                        </a:tabLst>
                      </a:pPr>
                      <a:r>
                        <a:rPr lang="en-US" sz="1600" dirty="0">
                          <a:solidFill>
                            <a:srgbClr val="583B1C"/>
                          </a:solidFill>
                          <a:effectLst/>
                        </a:rPr>
                        <a:t>Motorist Organizations</a:t>
                      </a:r>
                      <a:endParaRPr lang="en-US" sz="1600" dirty="0">
                        <a:solidFill>
                          <a:srgbClr val="583B1C"/>
                        </a:solidFill>
                        <a:effectLst/>
                        <a:latin typeface="Calibri" panose="020F0502020204030204" pitchFamily="34" charset="0"/>
                        <a:ea typeface="Calibri" panose="020F0502020204030204" pitchFamily="34" charset="0"/>
                        <a:cs typeface="Arial" panose="020B0604020202020204" pitchFamily="34" charset="0"/>
                      </a:endParaRPr>
                    </a:p>
                  </a:txBody>
                  <a:tcPr marL="81542" marR="81542" marT="0" marB="0"/>
                </a:tc>
              </a:tr>
            </a:tbl>
          </a:graphicData>
        </a:graphic>
      </p:graphicFrame>
      <p:sp>
        <p:nvSpPr>
          <p:cNvPr id="4" name="TextBox 3"/>
          <p:cNvSpPr txBox="1"/>
          <p:nvPr/>
        </p:nvSpPr>
        <p:spPr>
          <a:xfrm>
            <a:off x="1490472" y="6125974"/>
            <a:ext cx="7223760" cy="215444"/>
          </a:xfrm>
          <a:prstGeom prst="rect">
            <a:avLst/>
          </a:prstGeom>
          <a:noFill/>
        </p:spPr>
        <p:txBody>
          <a:bodyPr wrap="square" lIns="0" tIns="0" rIns="0" bIns="0" rtlCol="0">
            <a:spAutoFit/>
          </a:bodyPr>
          <a:lstStyle/>
          <a:p>
            <a:pPr marL="0" lvl="4"/>
            <a:r>
              <a:rPr lang="en-US" sz="1400" i="1" u="sng" dirty="0">
                <a:solidFill>
                  <a:schemeClr val="bg1">
                    <a:lumMod val="50000"/>
                  </a:schemeClr>
                </a:solidFill>
              </a:rPr>
              <a:t>Source</a:t>
            </a:r>
            <a:r>
              <a:rPr lang="en-US" sz="1400" dirty="0">
                <a:solidFill>
                  <a:schemeClr val="bg1">
                    <a:lumMod val="50000"/>
                  </a:schemeClr>
                </a:solidFill>
              </a:rPr>
              <a:t>: </a:t>
            </a:r>
            <a:r>
              <a:rPr lang="en-US" sz="1400" dirty="0" smtClean="0">
                <a:solidFill>
                  <a:schemeClr val="bg1">
                    <a:lumMod val="50000"/>
                  </a:schemeClr>
                </a:solidFill>
              </a:rPr>
              <a:t>FHWA Traffic Incident Management Handbook 2010</a:t>
            </a:r>
            <a:endParaRPr lang="en-US" sz="1400" dirty="0">
              <a:solidFill>
                <a:schemeClr val="bg1">
                  <a:lumMod val="50000"/>
                </a:schemeClr>
              </a:solidFill>
            </a:endParaRPr>
          </a:p>
        </p:txBody>
      </p:sp>
    </p:spTree>
    <p:extLst>
      <p:ext uri="{BB962C8B-B14F-4D97-AF65-F5344CB8AC3E}">
        <p14:creationId xmlns:p14="http://schemas.microsoft.com/office/powerpoint/2010/main" val="1323184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Primer </a:t>
            </a:r>
            <a:r>
              <a:rPr lang="en-US" dirty="0" smtClean="0"/>
              <a:t>Objectives and Outline</a:t>
            </a:r>
            <a:endParaRPr lang="en-US" dirty="0"/>
          </a:p>
        </p:txBody>
      </p:sp>
      <p:sp>
        <p:nvSpPr>
          <p:cNvPr id="6" name="Text Placeholder 4"/>
          <p:cNvSpPr>
            <a:spLocks noGrp="1"/>
          </p:cNvSpPr>
          <p:nvPr>
            <p:ph type="body" idx="1"/>
          </p:nvPr>
        </p:nvSpPr>
        <p:spPr>
          <a:xfrm>
            <a:off x="623888" y="1804611"/>
            <a:ext cx="7886700" cy="1500187"/>
          </a:xfrm>
        </p:spPr>
        <p:txBody>
          <a:bodyPr/>
          <a:lstStyle/>
          <a:p>
            <a:r>
              <a:rPr lang="en-US" sz="1700" dirty="0"/>
              <a:t>Traffic Incident Management Gap Analysis Outreach Briefing - Executive Decision Makers</a:t>
            </a:r>
          </a:p>
        </p:txBody>
      </p:sp>
    </p:spTree>
    <p:extLst>
      <p:ext uri="{BB962C8B-B14F-4D97-AF65-F5344CB8AC3E}">
        <p14:creationId xmlns:p14="http://schemas.microsoft.com/office/powerpoint/2010/main" val="290621347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IM_Gap">
  <a:themeElements>
    <a:clrScheme name="3810402_FHWA-TIM-GapAnalysis_PPT-Template_v1a">
      <a:dk1>
        <a:sysClr val="windowText" lastClr="000000"/>
      </a:dk1>
      <a:lt1>
        <a:sysClr val="window" lastClr="FFFFFF"/>
      </a:lt1>
      <a:dk2>
        <a:srgbClr val="642828"/>
      </a:dk2>
      <a:lt2>
        <a:srgbClr val="E7E6E6"/>
      </a:lt2>
      <a:accent1>
        <a:srgbClr val="FFC000"/>
      </a:accent1>
      <a:accent2>
        <a:srgbClr val="90602C"/>
      </a:accent2>
      <a:accent3>
        <a:srgbClr val="6E8959"/>
      </a:accent3>
      <a:accent4>
        <a:srgbClr val="82140A"/>
      </a:accent4>
      <a:accent5>
        <a:srgbClr val="9B7887"/>
      </a:accent5>
      <a:accent6>
        <a:srgbClr val="6F3B55"/>
      </a:accent6>
      <a:hlink>
        <a:srgbClr val="BDD7EE"/>
      </a:hlink>
      <a:folHlink>
        <a:srgbClr val="BDD7EE"/>
      </a:folHlink>
    </a:clrScheme>
    <a:fontScheme name="TIM_Gap">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M_Gap" id="{CAC6EE33-9516-453E-9AF1-D5B62C94174A}" vid="{1F022CA2-BF1E-4899-A8E1-999F7BB8FA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12534</TotalTime>
  <Words>5905</Words>
  <Application>Microsoft Office PowerPoint</Application>
  <PresentationFormat>On-screen Show (4:3)</PresentationFormat>
  <Paragraphs>609</Paragraphs>
  <Slides>40</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Courier New</vt:lpstr>
      <vt:lpstr>Segoe UI</vt:lpstr>
      <vt:lpstr>Segoe UI Semilight</vt:lpstr>
      <vt:lpstr>Symbol</vt:lpstr>
      <vt:lpstr>Times New Roman</vt:lpstr>
      <vt:lpstr>Wingdings</vt:lpstr>
      <vt:lpstr>1_TIM_Gap</vt:lpstr>
      <vt:lpstr>Gap Analysis Outreach Briefing  Executive Decision Makers</vt:lpstr>
      <vt:lpstr>Outline</vt:lpstr>
      <vt:lpstr>Briefing Objective and Overview</vt:lpstr>
      <vt:lpstr>Briefing Objective</vt:lpstr>
      <vt:lpstr>Overview of Traffic Incident Management (TIM)</vt:lpstr>
      <vt:lpstr>Overview of Traffic Incident Management (TIM)</vt:lpstr>
      <vt:lpstr>Impact of Incidents</vt:lpstr>
      <vt:lpstr>Overview of TIM Stakeholder Involvement</vt:lpstr>
      <vt:lpstr>Primer Objectives and Outline</vt:lpstr>
      <vt:lpstr>Statement of the Problem</vt:lpstr>
      <vt:lpstr>Primer Objectives</vt:lpstr>
      <vt:lpstr>Primer Organization</vt:lpstr>
      <vt:lpstr>Primer Organization</vt:lpstr>
      <vt:lpstr>TIM Gap Analysis</vt:lpstr>
      <vt:lpstr>TIM Gap Analysis </vt:lpstr>
      <vt:lpstr>Current TIM Gaps</vt:lpstr>
      <vt:lpstr>Current TIM Gaps</vt:lpstr>
      <vt:lpstr>TIM Gap Analysis Results</vt:lpstr>
      <vt:lpstr>TIM Gap Analysis Results</vt:lpstr>
      <vt:lpstr>The Nation Unified Goal (NUG) Gap Analysis Framework</vt:lpstr>
      <vt:lpstr>The NUG Gap Analysis Framework (Examples)</vt:lpstr>
      <vt:lpstr>The NUG Gap Analysis Framework (Examples)</vt:lpstr>
      <vt:lpstr>The NUG Gap Analysis Framework (Examples)</vt:lpstr>
      <vt:lpstr>Successful TIM Program</vt:lpstr>
      <vt:lpstr>TIM Program Framework</vt:lpstr>
      <vt:lpstr>Key TIM Program Elements</vt:lpstr>
      <vt:lpstr>Key TIM Program Elements</vt:lpstr>
      <vt:lpstr>Key TIM Program Elements</vt:lpstr>
      <vt:lpstr>Key TIM Program Elements</vt:lpstr>
      <vt:lpstr>Key TIM Program Elements</vt:lpstr>
      <vt:lpstr>Key TIM Program Elements</vt:lpstr>
      <vt:lpstr>Success Story New York State TIM Program</vt:lpstr>
      <vt:lpstr>Success Story New York State TIM Program</vt:lpstr>
      <vt:lpstr>Implementation Strategies and Action Plan</vt:lpstr>
      <vt:lpstr>Steps for Establishing a TIM Program</vt:lpstr>
      <vt:lpstr>Implementation Strategies</vt:lpstr>
      <vt:lpstr>Action Plan</vt:lpstr>
      <vt:lpstr>Key Roles for Executive Management</vt:lpstr>
      <vt:lpstr>Key Roles for Executive Management</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Traffic Incident Management (TIM) Gap Analysis Outreach Briefing</dc:title>
  <dc:subject>Traffic Incident Management</dc:subject>
  <dc:creator>Ahmed Amer &amp; Laurel Radow</dc:creator>
  <cp:keywords>Accessible</cp:keywords>
  <cp:lastModifiedBy>Chagnon, Cynthia</cp:lastModifiedBy>
  <cp:revision>210</cp:revision>
  <cp:lastPrinted>2014-10-27T13:22:02Z</cp:lastPrinted>
  <dcterms:created xsi:type="dcterms:W3CDTF">2014-08-20T13:06:29Z</dcterms:created>
  <dcterms:modified xsi:type="dcterms:W3CDTF">2015-06-15T17:16:19Z</dcterms:modified>
  <cp:contentStatus/>
</cp:coreProperties>
</file>