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61.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0.xml" ContentType="application/vnd.openxmlformats-officedocument.presentationml.notesSlide+xml"/>
  <Override PartName="/ppt/notesSlides/notesSlide50.xml" ContentType="application/vnd.openxmlformats-officedocument.presentationml.notesSlide+xml"/>
  <Override PartName="/ppt/notesSlides/notesSlide3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38.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drawing2.xml" ContentType="application/vnd.ms-office.drawingml.diagramDrawing+xml"/>
  <Override PartName="/ppt/diagrams/layout3.xml" ContentType="application/vnd.openxmlformats-officedocument.drawingml.diagramLayout+xml"/>
  <Override PartName="/ppt/theme/theme1.xml" ContentType="application/vnd.openxmlformats-officedocument.theme+xml"/>
  <Override PartName="/ppt/diagrams/quickStyle3.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3"/>
    <p:sldMasterId id="2147483688" r:id="rId4"/>
  </p:sldMasterIdLst>
  <p:notesMasterIdLst>
    <p:notesMasterId r:id="rId84"/>
  </p:notesMasterIdLst>
  <p:handoutMasterIdLst>
    <p:handoutMasterId r:id="rId85"/>
  </p:handoutMasterIdLst>
  <p:sldIdLst>
    <p:sldId id="259" r:id="rId5"/>
    <p:sldId id="406" r:id="rId6"/>
    <p:sldId id="262" r:id="rId7"/>
    <p:sldId id="263" r:id="rId8"/>
    <p:sldId id="264" r:id="rId9"/>
    <p:sldId id="280" r:id="rId10"/>
    <p:sldId id="355" r:id="rId11"/>
    <p:sldId id="266" r:id="rId12"/>
    <p:sldId id="339" r:id="rId13"/>
    <p:sldId id="267" r:id="rId14"/>
    <p:sldId id="268" r:id="rId15"/>
    <p:sldId id="269" r:id="rId16"/>
    <p:sldId id="270" r:id="rId17"/>
    <p:sldId id="271" r:id="rId18"/>
    <p:sldId id="272" r:id="rId19"/>
    <p:sldId id="273" r:id="rId20"/>
    <p:sldId id="275" r:id="rId21"/>
    <p:sldId id="390" r:id="rId22"/>
    <p:sldId id="345" r:id="rId23"/>
    <p:sldId id="391" r:id="rId24"/>
    <p:sldId id="398" r:id="rId25"/>
    <p:sldId id="392" r:id="rId26"/>
    <p:sldId id="349" r:id="rId27"/>
    <p:sldId id="393" r:id="rId28"/>
    <p:sldId id="394" r:id="rId29"/>
    <p:sldId id="395" r:id="rId30"/>
    <p:sldId id="396" r:id="rId31"/>
    <p:sldId id="397" r:id="rId32"/>
    <p:sldId id="284" r:id="rId33"/>
    <p:sldId id="289" r:id="rId34"/>
    <p:sldId id="290" r:id="rId35"/>
    <p:sldId id="285" r:id="rId36"/>
    <p:sldId id="361" r:id="rId37"/>
    <p:sldId id="350" r:id="rId38"/>
    <p:sldId id="291" r:id="rId39"/>
    <p:sldId id="292" r:id="rId40"/>
    <p:sldId id="293" r:id="rId41"/>
    <p:sldId id="357" r:id="rId42"/>
    <p:sldId id="294" r:id="rId43"/>
    <p:sldId id="295" r:id="rId44"/>
    <p:sldId id="296" r:id="rId45"/>
    <p:sldId id="346" r:id="rId46"/>
    <p:sldId id="298" r:id="rId47"/>
    <p:sldId id="299" r:id="rId48"/>
    <p:sldId id="300" r:id="rId49"/>
    <p:sldId id="301" r:id="rId50"/>
    <p:sldId id="302" r:id="rId51"/>
    <p:sldId id="303" r:id="rId52"/>
    <p:sldId id="347" r:id="rId53"/>
    <p:sldId id="304" r:id="rId54"/>
    <p:sldId id="305" r:id="rId55"/>
    <p:sldId id="403" r:id="rId56"/>
    <p:sldId id="405" r:id="rId57"/>
    <p:sldId id="404" r:id="rId58"/>
    <p:sldId id="306" r:id="rId59"/>
    <p:sldId id="307" r:id="rId60"/>
    <p:sldId id="308" r:id="rId61"/>
    <p:sldId id="399" r:id="rId62"/>
    <p:sldId id="309" r:id="rId63"/>
    <p:sldId id="310" r:id="rId64"/>
    <p:sldId id="312" r:id="rId65"/>
    <p:sldId id="313" r:id="rId66"/>
    <p:sldId id="314" r:id="rId67"/>
    <p:sldId id="315" r:id="rId68"/>
    <p:sldId id="316" r:id="rId69"/>
    <p:sldId id="317" r:id="rId70"/>
    <p:sldId id="318" r:id="rId71"/>
    <p:sldId id="319" r:id="rId72"/>
    <p:sldId id="400" r:id="rId73"/>
    <p:sldId id="401" r:id="rId74"/>
    <p:sldId id="402" r:id="rId75"/>
    <p:sldId id="323" r:id="rId76"/>
    <p:sldId id="324" r:id="rId77"/>
    <p:sldId id="325" r:id="rId78"/>
    <p:sldId id="326" r:id="rId79"/>
    <p:sldId id="328" r:id="rId80"/>
    <p:sldId id="329" r:id="rId81"/>
    <p:sldId id="331" r:id="rId82"/>
    <p:sldId id="37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63041-C7E7-78ED-0D85-DDC0F637D8D5}" name="Amanda Vanworth" initials="AV" userId="S::gratea@leidos.com::40649043-096f-4606-b7e5-561d66789c8a" providerId="AD"/>
  <p188:author id="{68FD706D-6BAD-C464-51B5-E0324C925DF0}" name="Jeff Ryder" initials="JR" userId="S::jeff.ryder@schatzpublishing.com::a10e4073-7358-4d0c-b0a8-145a1a318fd9" providerId="AD"/>
  <p188:author id="{88CCAF9C-3AAB-8899-2D4D-8A9D7B95CACB}" name="Bauer, Jocelyn K. [US-US]" initials="BJK[U" userId="S::bauerjoc@leidos.com::d5feee51-d3eb-4a2d-bdb1-aea057722499" providerId="AD"/>
  <p188:author id="{7764D0CB-6A8E-1BAE-4254-23D61CEFB7A7}" name="Gregory, Joseph (FHWA)" initials="GJ(" userId="S::Joseph.Gregory@ad.dot.gov::b1cb4778-47bc-43b6-a9b0-f05e6d0c0c55" providerId="AD"/>
  <p188:author id="{D106B3CF-6BE1-BF0D-5445-CCCFAE3C137C}" name="Walsh, Christine CTR (FHWA)" initials="WCC(" userId="S::christine.walsh.ctr@ad.dot.gov::cd67b5f8-8590-487a-a187-4bee2d06c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regory, Joseph (FHWA)" initials="GJ( [2]" lastIdx="33" clrIdx="5">
    <p:extLst>
      <p:ext uri="{19B8F6BF-5375-455C-9EA6-DF929625EA0E}">
        <p15:presenceInfo xmlns:p15="http://schemas.microsoft.com/office/powerpoint/2012/main" userId="S::Joseph.Gregory@ad.dot.gov::b1cb4778-47bc-43b6-a9b0-f05e6d0c0c55" providerId="AD"/>
      </p:ext>
    </p:extLst>
  </p:cmAuthor>
  <p:cmAuthor id="14" name="Bedsole, Elisabeth CTR (FHWA)" initials="BEC(" lastIdx="1" clrIdx="12">
    <p:extLst>
      <p:ext uri="{19B8F6BF-5375-455C-9EA6-DF929625EA0E}">
        <p15:presenceInfo xmlns:p15="http://schemas.microsoft.com/office/powerpoint/2012/main" userId="S-1-5-21-982035342-1880134254-310265210-794656" providerId="AD"/>
      </p:ext>
    </p:extLst>
  </p:cmAuthor>
  <p:cmAuthor id="8" name="Williams, Ben (FHWA)" initials="WB(" lastIdx="7" clrIdx="6">
    <p:extLst>
      <p:ext uri="{19B8F6BF-5375-455C-9EA6-DF929625EA0E}">
        <p15:presenceInfo xmlns:p15="http://schemas.microsoft.com/office/powerpoint/2012/main" userId="S::Ben.Williams@ad.dot.gov::7323988b-99f1-4e4a-8505-405f85c763b7" providerId="AD"/>
      </p:ext>
    </p:extLst>
  </p:cmAuthor>
  <p:cmAuthor id="9" name="Hunt, Jim (FHWA)" initials="HJ(" lastIdx="3" clrIdx="7">
    <p:extLst>
      <p:ext uri="{19B8F6BF-5375-455C-9EA6-DF929625EA0E}">
        <p15:presenceInfo xmlns:p15="http://schemas.microsoft.com/office/powerpoint/2012/main" userId="S::Jim.Hunt@ad.dot.gov::429f64bd-317e-4c41-9143-38e4f06327f9" providerId="AD"/>
      </p:ext>
    </p:extLst>
  </p:cmAuthor>
  <p:cmAuthor id="3" name="tas" initials="TS" lastIdx="143" clrIdx="1">
    <p:extLst>
      <p:ext uri="{19B8F6BF-5375-455C-9EA6-DF929625EA0E}">
        <p15:presenceInfo xmlns:p15="http://schemas.microsoft.com/office/powerpoint/2012/main" userId="tas" providerId="None"/>
      </p:ext>
    </p:extLst>
  </p:cmAuthor>
  <p:cmAuthor id="10" name="Volpe, Ralph (FHWA)" initials="VR(" lastIdx="13" clrIdx="8">
    <p:extLst>
      <p:ext uri="{19B8F6BF-5375-455C-9EA6-DF929625EA0E}">
        <p15:presenceInfo xmlns:p15="http://schemas.microsoft.com/office/powerpoint/2012/main" userId="S::Ralph.Volpe@ad.dot.gov::9884ea50-94c6-484e-babd-883f495798ba" providerId="AD"/>
      </p:ext>
    </p:extLst>
  </p:cmAuthor>
  <p:cmAuthor id="4" name="Gregory, Joseph (FHWA)" initials="GJ(" lastIdx="89" clrIdx="0">
    <p:extLst>
      <p:ext uri="{19B8F6BF-5375-455C-9EA6-DF929625EA0E}">
        <p15:presenceInfo xmlns:p15="http://schemas.microsoft.com/office/powerpoint/2012/main" userId="S-1-5-21-982035342-1880134254-310265210-54904" providerId="AD"/>
      </p:ext>
    </p:extLst>
  </p:cmAuthor>
  <p:cmAuthor id="11" name="Abad, Atefeh" initials="AA" lastIdx="3" clrIdx="9">
    <p:extLst>
      <p:ext uri="{19B8F6BF-5375-455C-9EA6-DF929625EA0E}">
        <p15:presenceInfo xmlns:p15="http://schemas.microsoft.com/office/powerpoint/2012/main" userId="S::Atefeh.Abad@atkinsglobal.com::5af3f692-471f-45e0-99ed-47341652e177" providerId="AD"/>
      </p:ext>
    </p:extLst>
  </p:cmAuthor>
  <p:cmAuthor id="5" name="Neuner, Michelle L. [US-US]" initials="NML[" lastIdx="54" clrIdx="4">
    <p:extLst>
      <p:ext uri="{19B8F6BF-5375-455C-9EA6-DF929625EA0E}">
        <p15:presenceInfo xmlns:p15="http://schemas.microsoft.com/office/powerpoint/2012/main" userId="S-1-5-21-727274380-931424960-1827182208-1244247" providerId="AD"/>
      </p:ext>
    </p:extLst>
  </p:cmAuthor>
  <p:cmAuthor id="12" name="Bauer, Jocelyn K. [US-US]" initials="BJK[U" lastIdx="103" clrIdx="10">
    <p:extLst>
      <p:ext uri="{19B8F6BF-5375-455C-9EA6-DF929625EA0E}">
        <p15:presenceInfo xmlns:p15="http://schemas.microsoft.com/office/powerpoint/2012/main" userId="S::bauerjoc@leidos.com::d5feee51-d3eb-4a2d-bdb1-aea057722499" providerId="AD"/>
      </p:ext>
    </p:extLst>
  </p:cmAuthor>
  <p:cmAuthor id="6" name="Bauer, Jocelyn K. [US-US]" initials="BJK[" lastIdx="19" clrIdx="3">
    <p:extLst>
      <p:ext uri="{19B8F6BF-5375-455C-9EA6-DF929625EA0E}">
        <p15:presenceInfo xmlns:p15="http://schemas.microsoft.com/office/powerpoint/2012/main" userId="S-1-5-21-727274380-931424960-1827182208-77606" providerId="AD"/>
      </p:ext>
    </p:extLst>
  </p:cmAuthor>
  <p:cmAuthor id="13" name="Holman, Ryan CTR (FHWA)" initials="HRC(" lastIdx="1" clrIdx="11">
    <p:extLst>
      <p:ext uri="{19B8F6BF-5375-455C-9EA6-DF929625EA0E}">
        <p15:presenceInfo xmlns:p15="http://schemas.microsoft.com/office/powerpoint/2012/main" userId="S::ryan.holman.ctr@ad.dot.gov::0fc017ee-e4ab-43f4-9808-8d60bc93e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5"/>
    <a:srgbClr val="A51394"/>
    <a:srgbClr val="FDC7EF"/>
    <a:srgbClr val="836235"/>
    <a:srgbClr val="B85C00"/>
    <a:srgbClr val="A85400"/>
    <a:srgbClr val="FF9933"/>
    <a:srgbClr val="BC79FF"/>
    <a:srgbClr val="FFE2C5"/>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6" autoAdjust="0"/>
    <p:restoredTop sz="95846" autoAdjust="0"/>
  </p:normalViewPr>
  <p:slideViewPr>
    <p:cSldViewPr snapToGrid="0" snapToObjects="1">
      <p:cViewPr varScale="1">
        <p:scale>
          <a:sx n="113" d="100"/>
          <a:sy n="113" d="100"/>
        </p:scale>
        <p:origin x="280" y="176"/>
      </p:cViewPr>
      <p:guideLst/>
    </p:cSldViewPr>
  </p:slideViewPr>
  <p:outlineViewPr>
    <p:cViewPr>
      <p:scale>
        <a:sx n="33" d="100"/>
        <a:sy n="33" d="100"/>
      </p:scale>
      <p:origin x="0" y="-123499"/>
    </p:cViewPr>
  </p:outlineViewPr>
  <p:notesTextViewPr>
    <p:cViewPr>
      <p:scale>
        <a:sx n="125" d="100"/>
        <a:sy n="125" d="100"/>
      </p:scale>
      <p:origin x="0" y="0"/>
    </p:cViewPr>
  </p:notesTextViewPr>
  <p:sorterViewPr>
    <p:cViewPr varScale="1">
      <p:scale>
        <a:sx n="1" d="1"/>
        <a:sy n="1" d="1"/>
      </p:scale>
      <p:origin x="0" y="-18096"/>
    </p:cViewPr>
  </p:sorterViewPr>
  <p:notesViewPr>
    <p:cSldViewPr snapToGrid="0" snapToObjects="1">
      <p:cViewPr varScale="1">
        <p:scale>
          <a:sx n="76" d="100"/>
          <a:sy n="76"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93" Type="http://schemas.openxmlformats.org/officeDocument/2006/relationships/customXml" Target="../customXml/item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94" Type="http://schemas.openxmlformats.org/officeDocument/2006/relationships/customXml" Target="../customXml/item5.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ustomXml" Target="../customXml/item3.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FA05F-F120-44FA-BFFE-DE7F5D1D3E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0F9E6B-C07E-4F52-A1E2-B09AA4BFDBD9}">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Reduced congestion</a:t>
          </a:r>
        </a:p>
      </dgm:t>
    </dgm:pt>
    <dgm:pt modelId="{93A58B2D-A398-4B7E-BB60-5D8BAABB2E8B}" type="parTrans" cxnId="{A5B4405D-4CBC-479B-9561-C25C53882A3D}">
      <dgm:prSet/>
      <dgm:spPr/>
      <dgm:t>
        <a:bodyPr/>
        <a:lstStyle/>
        <a:p>
          <a:endParaRPr lang="en-US" sz="2400">
            <a:latin typeface="Arial" panose="020B0604020202020204" pitchFamily="34" charset="0"/>
            <a:cs typeface="Arial" panose="020B0604020202020204" pitchFamily="34" charset="0"/>
          </a:endParaRPr>
        </a:p>
      </dgm:t>
    </dgm:pt>
    <dgm:pt modelId="{8C6337EA-73E2-40CF-8E3F-8AF1D7708F07}" type="sibTrans" cxnId="{A5B4405D-4CBC-479B-9561-C25C53882A3D}">
      <dgm:prSet/>
      <dgm:spPr>
        <a:solidFill>
          <a:srgbClr val="427666"/>
        </a:solidFill>
        <a:ln>
          <a:solidFill>
            <a:srgbClr val="A51394"/>
          </a:solidFill>
        </a:ln>
      </dgm:spPr>
      <dgm:t>
        <a:bodyPr/>
        <a:lstStyle/>
        <a:p>
          <a:endParaRPr lang="en-US" sz="2400">
            <a:latin typeface="Arial" panose="020B0604020202020204" pitchFamily="34" charset="0"/>
            <a:cs typeface="Arial" panose="020B0604020202020204" pitchFamily="34" charset="0"/>
          </a:endParaRPr>
        </a:p>
      </dgm:t>
    </dgm:pt>
    <dgm:pt modelId="{C4EF04C6-4C46-493B-BBB0-169C25112F8D}">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Smoother and more reliable traffic flow</a:t>
          </a:r>
        </a:p>
      </dgm:t>
    </dgm:pt>
    <dgm:pt modelId="{8856EBA3-869C-428B-9E10-7C8C92BA2C71}" type="par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C9D5845D-E240-4389-90BC-CF2F1655BB63}" type="sib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25A15FCD-59D0-423C-9DD3-A4D2BC15C78D}">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Improved safety</a:t>
          </a:r>
        </a:p>
      </dgm:t>
    </dgm:pt>
    <dgm:pt modelId="{41F10322-9C33-4EA8-972B-44CC9A5CF0F6}" type="par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B919F580-EEA6-4850-A7FE-74EB19F0ED1D}" type="sib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83BAE06E-5C44-44B8-9E87-FE68C75ECA21}">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Cleaner air and less wasted fuel </a:t>
          </a:r>
        </a:p>
      </dgm:t>
    </dgm:pt>
    <dgm:pt modelId="{D165BF41-2267-4AB8-BA78-701D1414B3E1}" type="par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80EE546E-F7B6-40BE-BF26-63EB34DA3F9B}" type="sib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A415CD3D-5A70-4D6D-BEE9-DD27AD046B81}">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More efficient use of resources and existing facilities</a:t>
          </a:r>
        </a:p>
      </dgm:t>
    </dgm:pt>
    <dgm:pt modelId="{01EFFC5A-2C42-40DC-976A-FF9F9CEBE7E1}" type="par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0F96876B-BC2C-486F-808F-D7217D89DB2F}" type="sib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EC3D97D7-0888-40C6-B376-50407B6D64F0}">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Increased economic vitality</a:t>
          </a:r>
        </a:p>
      </dgm:t>
    </dgm:pt>
    <dgm:pt modelId="{1A4E6E81-1D28-4ED3-93DD-AAA148F316DA}" type="par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6048F4A8-E3F6-4EDD-81F1-90F5779A2616}" type="sib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97B237F3-5021-468F-95BB-C7E6C0BE5504}">
      <dgm:prSet custT="1"/>
      <dgm:spPr>
        <a:solidFill>
          <a:srgbClr val="A51394"/>
        </a:solidFill>
      </dgm:spPr>
      <dgm:t>
        <a:bodyPr/>
        <a:lstStyle/>
        <a:p>
          <a:pPr rtl="0"/>
          <a:r>
            <a:rPr lang="en-US" sz="2400" dirty="0">
              <a:latin typeface="Arial" panose="020B0604020202020204" pitchFamily="34" charset="0"/>
              <a:cs typeface="Arial" panose="020B0604020202020204" pitchFamily="34" charset="0"/>
            </a:rPr>
            <a:t>Improved quality of life</a:t>
          </a:r>
        </a:p>
      </dgm:t>
    </dgm:pt>
    <dgm:pt modelId="{58FE4EDF-F460-4928-B2EE-25D314043C4A}" type="par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6FB2D978-567C-4342-84A6-684D605CE84D}" type="sib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0DE66488-B3F7-4C45-8EFA-23D4BC153968}" type="pres">
      <dgm:prSet presAssocID="{4D2FA05F-F120-44FA-BFFE-DE7F5D1D3E24}" presName="Name0" presStyleCnt="0">
        <dgm:presLayoutVars>
          <dgm:chMax val="7"/>
          <dgm:chPref val="7"/>
          <dgm:dir/>
        </dgm:presLayoutVars>
      </dgm:prSet>
      <dgm:spPr/>
    </dgm:pt>
    <dgm:pt modelId="{25D2F6B6-0901-4202-A50A-4BFF5974847F}" type="pres">
      <dgm:prSet presAssocID="{4D2FA05F-F120-44FA-BFFE-DE7F5D1D3E24}" presName="Name1" presStyleCnt="0"/>
      <dgm:spPr/>
    </dgm:pt>
    <dgm:pt modelId="{8AF072F3-5A47-439D-AB17-B5958166AD1D}" type="pres">
      <dgm:prSet presAssocID="{4D2FA05F-F120-44FA-BFFE-DE7F5D1D3E24}" presName="cycle" presStyleCnt="0"/>
      <dgm:spPr/>
    </dgm:pt>
    <dgm:pt modelId="{B6A8A1E8-B163-4246-9557-35DE06009BC0}" type="pres">
      <dgm:prSet presAssocID="{4D2FA05F-F120-44FA-BFFE-DE7F5D1D3E24}" presName="srcNode" presStyleLbl="node1" presStyleIdx="0" presStyleCnt="7"/>
      <dgm:spPr/>
    </dgm:pt>
    <dgm:pt modelId="{AB348B67-590A-4100-A067-F93C0A02C238}" type="pres">
      <dgm:prSet presAssocID="{4D2FA05F-F120-44FA-BFFE-DE7F5D1D3E24}" presName="conn" presStyleLbl="parChTrans1D2" presStyleIdx="0" presStyleCnt="1"/>
      <dgm:spPr/>
    </dgm:pt>
    <dgm:pt modelId="{F922EC87-0F87-4F19-BBCB-5D92671FAE2F}" type="pres">
      <dgm:prSet presAssocID="{4D2FA05F-F120-44FA-BFFE-DE7F5D1D3E24}" presName="extraNode" presStyleLbl="node1" presStyleIdx="0" presStyleCnt="7"/>
      <dgm:spPr/>
    </dgm:pt>
    <dgm:pt modelId="{1A8091ED-06AA-4B6A-AC4E-96F069B70940}" type="pres">
      <dgm:prSet presAssocID="{4D2FA05F-F120-44FA-BFFE-DE7F5D1D3E24}" presName="dstNode" presStyleLbl="node1" presStyleIdx="0" presStyleCnt="7"/>
      <dgm:spPr/>
    </dgm:pt>
    <dgm:pt modelId="{C4C9FFFC-C4E5-4E19-8415-057E5A70EA5A}" type="pres">
      <dgm:prSet presAssocID="{820F9E6B-C07E-4F52-A1E2-B09AA4BFDBD9}" presName="text_1" presStyleLbl="node1" presStyleIdx="0" presStyleCnt="7">
        <dgm:presLayoutVars>
          <dgm:bulletEnabled val="1"/>
        </dgm:presLayoutVars>
      </dgm:prSet>
      <dgm:spPr/>
    </dgm:pt>
    <dgm:pt modelId="{59E9D12B-2198-4F9A-9036-183A935231AD}" type="pres">
      <dgm:prSet presAssocID="{820F9E6B-C07E-4F52-A1E2-B09AA4BFDBD9}" presName="accent_1" presStyleCnt="0"/>
      <dgm:spPr/>
    </dgm:pt>
    <dgm:pt modelId="{ABBED389-510F-43A7-B75C-461F1E2B9DD3}" type="pres">
      <dgm:prSet presAssocID="{820F9E6B-C07E-4F52-A1E2-B09AA4BFDBD9}" presName="accentRepeatNode" presStyleLbl="solidFgAcc1" presStyleIdx="0" presStyleCnt="7"/>
      <dgm:spPr>
        <a:ln>
          <a:solidFill>
            <a:srgbClr val="A51394"/>
          </a:solidFill>
        </a:ln>
      </dgm:spPr>
    </dgm:pt>
    <dgm:pt modelId="{C442EB8D-E2A7-4737-8835-6E4B452AA09D}" type="pres">
      <dgm:prSet presAssocID="{C4EF04C6-4C46-493B-BBB0-169C25112F8D}" presName="text_2" presStyleLbl="node1" presStyleIdx="1" presStyleCnt="7">
        <dgm:presLayoutVars>
          <dgm:bulletEnabled val="1"/>
        </dgm:presLayoutVars>
      </dgm:prSet>
      <dgm:spPr/>
    </dgm:pt>
    <dgm:pt modelId="{C36AD7DE-D4FE-4096-B782-E5E816820ADA}" type="pres">
      <dgm:prSet presAssocID="{C4EF04C6-4C46-493B-BBB0-169C25112F8D}" presName="accent_2" presStyleCnt="0"/>
      <dgm:spPr/>
    </dgm:pt>
    <dgm:pt modelId="{2A174F75-140E-47DB-9079-8BED4FD643DE}" type="pres">
      <dgm:prSet presAssocID="{C4EF04C6-4C46-493B-BBB0-169C25112F8D}" presName="accentRepeatNode" presStyleLbl="solidFgAcc1" presStyleIdx="1" presStyleCnt="7"/>
      <dgm:spPr>
        <a:ln>
          <a:solidFill>
            <a:srgbClr val="A51394"/>
          </a:solidFill>
        </a:ln>
      </dgm:spPr>
    </dgm:pt>
    <dgm:pt modelId="{20D6BD72-176B-4DF7-A5C4-031325D0F650}" type="pres">
      <dgm:prSet presAssocID="{25A15FCD-59D0-423C-9DD3-A4D2BC15C78D}" presName="text_3" presStyleLbl="node1" presStyleIdx="2" presStyleCnt="7">
        <dgm:presLayoutVars>
          <dgm:bulletEnabled val="1"/>
        </dgm:presLayoutVars>
      </dgm:prSet>
      <dgm:spPr/>
    </dgm:pt>
    <dgm:pt modelId="{06340D50-4DC2-4268-B1F1-6366E2D3A4B4}" type="pres">
      <dgm:prSet presAssocID="{25A15FCD-59D0-423C-9DD3-A4D2BC15C78D}" presName="accent_3" presStyleCnt="0"/>
      <dgm:spPr/>
    </dgm:pt>
    <dgm:pt modelId="{37F5F748-F774-4AF8-AD49-B0E9FDC9BA94}" type="pres">
      <dgm:prSet presAssocID="{25A15FCD-59D0-423C-9DD3-A4D2BC15C78D}" presName="accentRepeatNode" presStyleLbl="solidFgAcc1" presStyleIdx="2" presStyleCnt="7"/>
      <dgm:spPr>
        <a:ln>
          <a:solidFill>
            <a:srgbClr val="427666"/>
          </a:solidFill>
        </a:ln>
      </dgm:spPr>
    </dgm:pt>
    <dgm:pt modelId="{DBED1680-4031-469A-A7C9-46F8F60A1432}" type="pres">
      <dgm:prSet presAssocID="{83BAE06E-5C44-44B8-9E87-FE68C75ECA21}" presName="text_4" presStyleLbl="node1" presStyleIdx="3" presStyleCnt="7">
        <dgm:presLayoutVars>
          <dgm:bulletEnabled val="1"/>
        </dgm:presLayoutVars>
      </dgm:prSet>
      <dgm:spPr/>
    </dgm:pt>
    <dgm:pt modelId="{A716C444-DEF7-45DE-AB30-70BDFBCA4AFC}" type="pres">
      <dgm:prSet presAssocID="{83BAE06E-5C44-44B8-9E87-FE68C75ECA21}" presName="accent_4" presStyleCnt="0"/>
      <dgm:spPr/>
    </dgm:pt>
    <dgm:pt modelId="{01FFECB0-2307-4EF1-B71E-DEFA65463B1E}" type="pres">
      <dgm:prSet presAssocID="{83BAE06E-5C44-44B8-9E87-FE68C75ECA21}" presName="accentRepeatNode" presStyleLbl="solidFgAcc1" presStyleIdx="3" presStyleCnt="7"/>
      <dgm:spPr>
        <a:ln>
          <a:solidFill>
            <a:srgbClr val="A51394"/>
          </a:solidFill>
        </a:ln>
      </dgm:spPr>
    </dgm:pt>
    <dgm:pt modelId="{45C1661B-7250-4804-99C7-07D19EA49E20}" type="pres">
      <dgm:prSet presAssocID="{A415CD3D-5A70-4D6D-BEE9-DD27AD046B81}" presName="text_5" presStyleLbl="node1" presStyleIdx="4" presStyleCnt="7">
        <dgm:presLayoutVars>
          <dgm:bulletEnabled val="1"/>
        </dgm:presLayoutVars>
      </dgm:prSet>
      <dgm:spPr/>
    </dgm:pt>
    <dgm:pt modelId="{4AFFCD51-C253-471E-A0E1-A760C949B931}" type="pres">
      <dgm:prSet presAssocID="{A415CD3D-5A70-4D6D-BEE9-DD27AD046B81}" presName="accent_5" presStyleCnt="0"/>
      <dgm:spPr/>
    </dgm:pt>
    <dgm:pt modelId="{3F1B5CC2-381B-4399-B886-1F1ED1C02685}" type="pres">
      <dgm:prSet presAssocID="{A415CD3D-5A70-4D6D-BEE9-DD27AD046B81}" presName="accentRepeatNode" presStyleLbl="solidFgAcc1" presStyleIdx="4" presStyleCnt="7"/>
      <dgm:spPr>
        <a:ln>
          <a:solidFill>
            <a:srgbClr val="A51394"/>
          </a:solidFill>
        </a:ln>
      </dgm:spPr>
    </dgm:pt>
    <dgm:pt modelId="{DAE29D1B-390C-49A5-805E-EF88C8508009}" type="pres">
      <dgm:prSet presAssocID="{EC3D97D7-0888-40C6-B376-50407B6D64F0}" presName="text_6" presStyleLbl="node1" presStyleIdx="5" presStyleCnt="7">
        <dgm:presLayoutVars>
          <dgm:bulletEnabled val="1"/>
        </dgm:presLayoutVars>
      </dgm:prSet>
      <dgm:spPr/>
    </dgm:pt>
    <dgm:pt modelId="{AA80C274-427B-4771-9E79-0CDF91BE053E}" type="pres">
      <dgm:prSet presAssocID="{EC3D97D7-0888-40C6-B376-50407B6D64F0}" presName="accent_6" presStyleCnt="0"/>
      <dgm:spPr/>
    </dgm:pt>
    <dgm:pt modelId="{342FF504-67FE-40E0-B1DD-BD8CFD2A7703}" type="pres">
      <dgm:prSet presAssocID="{EC3D97D7-0888-40C6-B376-50407B6D64F0}" presName="accentRepeatNode" presStyleLbl="solidFgAcc1" presStyleIdx="5" presStyleCnt="7"/>
      <dgm:spPr>
        <a:ln>
          <a:solidFill>
            <a:srgbClr val="A51394"/>
          </a:solidFill>
        </a:ln>
      </dgm:spPr>
    </dgm:pt>
    <dgm:pt modelId="{461CD9F3-A26C-413D-9AC9-7492F4AEFC7C}" type="pres">
      <dgm:prSet presAssocID="{97B237F3-5021-468F-95BB-C7E6C0BE5504}" presName="text_7" presStyleLbl="node1" presStyleIdx="6" presStyleCnt="7">
        <dgm:presLayoutVars>
          <dgm:bulletEnabled val="1"/>
        </dgm:presLayoutVars>
      </dgm:prSet>
      <dgm:spPr/>
    </dgm:pt>
    <dgm:pt modelId="{99EC61A6-B50E-481A-A334-D8C9CBC3CFC8}" type="pres">
      <dgm:prSet presAssocID="{97B237F3-5021-468F-95BB-C7E6C0BE5504}" presName="accent_7" presStyleCnt="0"/>
      <dgm:spPr/>
    </dgm:pt>
    <dgm:pt modelId="{04BBC0A3-BF46-426A-8351-D9A9EB39FCCD}" type="pres">
      <dgm:prSet presAssocID="{97B237F3-5021-468F-95BB-C7E6C0BE5504}" presName="accentRepeatNode" presStyleLbl="solidFgAcc1" presStyleIdx="6" presStyleCnt="7"/>
      <dgm:spPr>
        <a:ln>
          <a:solidFill>
            <a:srgbClr val="A51394"/>
          </a:solidFill>
        </a:ln>
      </dgm:spPr>
    </dgm:pt>
  </dgm:ptLst>
  <dgm:cxnLst>
    <dgm:cxn modelId="{D93DDD18-95EA-4D47-9CDD-483FD9195E0A}" type="presOf" srcId="{83BAE06E-5C44-44B8-9E87-FE68C75ECA21}" destId="{DBED1680-4031-469A-A7C9-46F8F60A1432}" srcOrd="0" destOrd="0" presId="urn:microsoft.com/office/officeart/2008/layout/VerticalCurvedList"/>
    <dgm:cxn modelId="{D3063940-3047-4CAF-B6CB-3E412EE9A470}" type="presOf" srcId="{97B237F3-5021-468F-95BB-C7E6C0BE5504}" destId="{461CD9F3-A26C-413D-9AC9-7492F4AEFC7C}" srcOrd="0" destOrd="0" presId="urn:microsoft.com/office/officeart/2008/layout/VerticalCurvedList"/>
    <dgm:cxn modelId="{3218BC41-27A1-4B9E-AD7C-44E572F6B65E}" type="presOf" srcId="{A415CD3D-5A70-4D6D-BEE9-DD27AD046B81}" destId="{45C1661B-7250-4804-99C7-07D19EA49E20}" srcOrd="0" destOrd="0" presId="urn:microsoft.com/office/officeart/2008/layout/VerticalCurvedList"/>
    <dgm:cxn modelId="{A5B4405D-4CBC-479B-9561-C25C53882A3D}" srcId="{4D2FA05F-F120-44FA-BFFE-DE7F5D1D3E24}" destId="{820F9E6B-C07E-4F52-A1E2-B09AA4BFDBD9}" srcOrd="0" destOrd="0" parTransId="{93A58B2D-A398-4B7E-BB60-5D8BAABB2E8B}" sibTransId="{8C6337EA-73E2-40CF-8E3F-8AF1D7708F07}"/>
    <dgm:cxn modelId="{A5389268-B4C7-46D5-85C6-3F57E50C311D}" srcId="{4D2FA05F-F120-44FA-BFFE-DE7F5D1D3E24}" destId="{25A15FCD-59D0-423C-9DD3-A4D2BC15C78D}" srcOrd="2" destOrd="0" parTransId="{41F10322-9C33-4EA8-972B-44CC9A5CF0F6}" sibTransId="{B919F580-EEA6-4850-A7FE-74EB19F0ED1D}"/>
    <dgm:cxn modelId="{C3966172-A3CC-4D49-9C0A-AA8B32A78D43}" srcId="{4D2FA05F-F120-44FA-BFFE-DE7F5D1D3E24}" destId="{A415CD3D-5A70-4D6D-BEE9-DD27AD046B81}" srcOrd="4" destOrd="0" parTransId="{01EFFC5A-2C42-40DC-976A-FF9F9CEBE7E1}" sibTransId="{0F96876B-BC2C-486F-808F-D7217D89DB2F}"/>
    <dgm:cxn modelId="{D9221577-F5E1-4ED4-A730-06274289E00A}" type="presOf" srcId="{820F9E6B-C07E-4F52-A1E2-B09AA4BFDBD9}" destId="{C4C9FFFC-C4E5-4E19-8415-057E5A70EA5A}" srcOrd="0" destOrd="0" presId="urn:microsoft.com/office/officeart/2008/layout/VerticalCurvedList"/>
    <dgm:cxn modelId="{3ED0817B-8F74-4774-9A2B-26B4C90980A0}" srcId="{4D2FA05F-F120-44FA-BFFE-DE7F5D1D3E24}" destId="{83BAE06E-5C44-44B8-9E87-FE68C75ECA21}" srcOrd="3" destOrd="0" parTransId="{D165BF41-2267-4AB8-BA78-701D1414B3E1}" sibTransId="{80EE546E-F7B6-40BE-BF26-63EB34DA3F9B}"/>
    <dgm:cxn modelId="{5DA82A81-284C-4AF8-9084-78A86867F9D3}" type="presOf" srcId="{4D2FA05F-F120-44FA-BFFE-DE7F5D1D3E24}" destId="{0DE66488-B3F7-4C45-8EFA-23D4BC153968}" srcOrd="0" destOrd="0" presId="urn:microsoft.com/office/officeart/2008/layout/VerticalCurvedList"/>
    <dgm:cxn modelId="{40195684-3C6B-43B4-A993-C32387755B04}" type="presOf" srcId="{8C6337EA-73E2-40CF-8E3F-8AF1D7708F07}" destId="{AB348B67-590A-4100-A067-F93C0A02C238}" srcOrd="0" destOrd="0" presId="urn:microsoft.com/office/officeart/2008/layout/VerticalCurvedList"/>
    <dgm:cxn modelId="{A14714A8-030B-4F4E-A5C9-13EE346CBA19}" srcId="{4D2FA05F-F120-44FA-BFFE-DE7F5D1D3E24}" destId="{EC3D97D7-0888-40C6-B376-50407B6D64F0}" srcOrd="5" destOrd="0" parTransId="{1A4E6E81-1D28-4ED3-93DD-AAA148F316DA}" sibTransId="{6048F4A8-E3F6-4EDD-81F1-90F5779A2616}"/>
    <dgm:cxn modelId="{05ADB8AF-7AB2-4CFA-8627-552A1A218619}" srcId="{4D2FA05F-F120-44FA-BFFE-DE7F5D1D3E24}" destId="{C4EF04C6-4C46-493B-BBB0-169C25112F8D}" srcOrd="1" destOrd="0" parTransId="{8856EBA3-869C-428B-9E10-7C8C92BA2C71}" sibTransId="{C9D5845D-E240-4389-90BC-CF2F1655BB63}"/>
    <dgm:cxn modelId="{69A228B3-7CBB-4366-B999-1598166B3CE6}" srcId="{4D2FA05F-F120-44FA-BFFE-DE7F5D1D3E24}" destId="{97B237F3-5021-468F-95BB-C7E6C0BE5504}" srcOrd="6" destOrd="0" parTransId="{58FE4EDF-F460-4928-B2EE-25D314043C4A}" sibTransId="{6FB2D978-567C-4342-84A6-684D605CE84D}"/>
    <dgm:cxn modelId="{FE38F4B7-3338-46AC-8B94-F7DD8E7CB109}" type="presOf" srcId="{25A15FCD-59D0-423C-9DD3-A4D2BC15C78D}" destId="{20D6BD72-176B-4DF7-A5C4-031325D0F650}" srcOrd="0" destOrd="0" presId="urn:microsoft.com/office/officeart/2008/layout/VerticalCurvedList"/>
    <dgm:cxn modelId="{C26357F4-B454-4EF9-90DD-787F0EE0D12F}" type="presOf" srcId="{C4EF04C6-4C46-493B-BBB0-169C25112F8D}" destId="{C442EB8D-E2A7-4737-8835-6E4B452AA09D}" srcOrd="0" destOrd="0" presId="urn:microsoft.com/office/officeart/2008/layout/VerticalCurvedList"/>
    <dgm:cxn modelId="{678F14FD-8FC8-4399-AE30-6752D5322E58}" type="presOf" srcId="{EC3D97D7-0888-40C6-B376-50407B6D64F0}" destId="{DAE29D1B-390C-49A5-805E-EF88C8508009}" srcOrd="0" destOrd="0" presId="urn:microsoft.com/office/officeart/2008/layout/VerticalCurvedList"/>
    <dgm:cxn modelId="{78D1B8A8-396E-4976-A5F8-B1C54A54D491}" type="presParOf" srcId="{0DE66488-B3F7-4C45-8EFA-23D4BC153968}" destId="{25D2F6B6-0901-4202-A50A-4BFF5974847F}" srcOrd="0" destOrd="0" presId="urn:microsoft.com/office/officeart/2008/layout/VerticalCurvedList"/>
    <dgm:cxn modelId="{EC15C824-459D-430B-B281-D86AABDDE43B}" type="presParOf" srcId="{25D2F6B6-0901-4202-A50A-4BFF5974847F}" destId="{8AF072F3-5A47-439D-AB17-B5958166AD1D}" srcOrd="0" destOrd="0" presId="urn:microsoft.com/office/officeart/2008/layout/VerticalCurvedList"/>
    <dgm:cxn modelId="{EF36E2B8-4EA6-4334-A034-C084A2E53A3B}" type="presParOf" srcId="{8AF072F3-5A47-439D-AB17-B5958166AD1D}" destId="{B6A8A1E8-B163-4246-9557-35DE06009BC0}" srcOrd="0" destOrd="0" presId="urn:microsoft.com/office/officeart/2008/layout/VerticalCurvedList"/>
    <dgm:cxn modelId="{D20EA35D-542F-4262-9313-2009A8B4DE38}" type="presParOf" srcId="{8AF072F3-5A47-439D-AB17-B5958166AD1D}" destId="{AB348B67-590A-4100-A067-F93C0A02C238}" srcOrd="1" destOrd="0" presId="urn:microsoft.com/office/officeart/2008/layout/VerticalCurvedList"/>
    <dgm:cxn modelId="{0AF24BAE-AC37-481F-927C-5A83F2A83340}" type="presParOf" srcId="{8AF072F3-5A47-439D-AB17-B5958166AD1D}" destId="{F922EC87-0F87-4F19-BBCB-5D92671FAE2F}" srcOrd="2" destOrd="0" presId="urn:microsoft.com/office/officeart/2008/layout/VerticalCurvedList"/>
    <dgm:cxn modelId="{3D3BB291-F698-4D8F-9A3F-1344C6C66646}" type="presParOf" srcId="{8AF072F3-5A47-439D-AB17-B5958166AD1D}" destId="{1A8091ED-06AA-4B6A-AC4E-96F069B70940}" srcOrd="3" destOrd="0" presId="urn:microsoft.com/office/officeart/2008/layout/VerticalCurvedList"/>
    <dgm:cxn modelId="{144B301E-F1B1-43A2-B8DD-6165D35396A1}" type="presParOf" srcId="{25D2F6B6-0901-4202-A50A-4BFF5974847F}" destId="{C4C9FFFC-C4E5-4E19-8415-057E5A70EA5A}" srcOrd="1" destOrd="0" presId="urn:microsoft.com/office/officeart/2008/layout/VerticalCurvedList"/>
    <dgm:cxn modelId="{BE737FF7-130E-4023-A115-CCB6DB20439E}" type="presParOf" srcId="{25D2F6B6-0901-4202-A50A-4BFF5974847F}" destId="{59E9D12B-2198-4F9A-9036-183A935231AD}" srcOrd="2" destOrd="0" presId="urn:microsoft.com/office/officeart/2008/layout/VerticalCurvedList"/>
    <dgm:cxn modelId="{B875AECB-327E-4DC6-A37E-0D59EC39D12C}" type="presParOf" srcId="{59E9D12B-2198-4F9A-9036-183A935231AD}" destId="{ABBED389-510F-43A7-B75C-461F1E2B9DD3}" srcOrd="0" destOrd="0" presId="urn:microsoft.com/office/officeart/2008/layout/VerticalCurvedList"/>
    <dgm:cxn modelId="{CD881057-5EB4-43AF-A2DF-39EE7E65D6A6}" type="presParOf" srcId="{25D2F6B6-0901-4202-A50A-4BFF5974847F}" destId="{C442EB8D-E2A7-4737-8835-6E4B452AA09D}" srcOrd="3" destOrd="0" presId="urn:microsoft.com/office/officeart/2008/layout/VerticalCurvedList"/>
    <dgm:cxn modelId="{3CB2FB3F-9B47-4294-B5D7-37BA7A3EFDE9}" type="presParOf" srcId="{25D2F6B6-0901-4202-A50A-4BFF5974847F}" destId="{C36AD7DE-D4FE-4096-B782-E5E816820ADA}" srcOrd="4" destOrd="0" presId="urn:microsoft.com/office/officeart/2008/layout/VerticalCurvedList"/>
    <dgm:cxn modelId="{B51E3B2F-0000-4D79-9A4F-2F82E7069CBF}" type="presParOf" srcId="{C36AD7DE-D4FE-4096-B782-E5E816820ADA}" destId="{2A174F75-140E-47DB-9079-8BED4FD643DE}" srcOrd="0" destOrd="0" presId="urn:microsoft.com/office/officeart/2008/layout/VerticalCurvedList"/>
    <dgm:cxn modelId="{DE1DBF00-FD46-4A0C-9FBB-F03543EF3D49}" type="presParOf" srcId="{25D2F6B6-0901-4202-A50A-4BFF5974847F}" destId="{20D6BD72-176B-4DF7-A5C4-031325D0F650}" srcOrd="5" destOrd="0" presId="urn:microsoft.com/office/officeart/2008/layout/VerticalCurvedList"/>
    <dgm:cxn modelId="{A593F7B8-9B06-47BC-A2B6-83D9D5D2DA86}" type="presParOf" srcId="{25D2F6B6-0901-4202-A50A-4BFF5974847F}" destId="{06340D50-4DC2-4268-B1F1-6366E2D3A4B4}" srcOrd="6" destOrd="0" presId="urn:microsoft.com/office/officeart/2008/layout/VerticalCurvedList"/>
    <dgm:cxn modelId="{D3BD8EBE-1675-4650-8EE0-7F3CE5E529F1}" type="presParOf" srcId="{06340D50-4DC2-4268-B1F1-6366E2D3A4B4}" destId="{37F5F748-F774-4AF8-AD49-B0E9FDC9BA94}" srcOrd="0" destOrd="0" presId="urn:microsoft.com/office/officeart/2008/layout/VerticalCurvedList"/>
    <dgm:cxn modelId="{2FB47491-FC39-4F0A-8850-32D1756DFB12}" type="presParOf" srcId="{25D2F6B6-0901-4202-A50A-4BFF5974847F}" destId="{DBED1680-4031-469A-A7C9-46F8F60A1432}" srcOrd="7" destOrd="0" presId="urn:microsoft.com/office/officeart/2008/layout/VerticalCurvedList"/>
    <dgm:cxn modelId="{5A4D120E-BA54-49B1-AAD7-BE9C6F1D55DC}" type="presParOf" srcId="{25D2F6B6-0901-4202-A50A-4BFF5974847F}" destId="{A716C444-DEF7-45DE-AB30-70BDFBCA4AFC}" srcOrd="8" destOrd="0" presId="urn:microsoft.com/office/officeart/2008/layout/VerticalCurvedList"/>
    <dgm:cxn modelId="{43305E43-88F3-44EC-962F-5AFE6D4D15E9}" type="presParOf" srcId="{A716C444-DEF7-45DE-AB30-70BDFBCA4AFC}" destId="{01FFECB0-2307-4EF1-B71E-DEFA65463B1E}" srcOrd="0" destOrd="0" presId="urn:microsoft.com/office/officeart/2008/layout/VerticalCurvedList"/>
    <dgm:cxn modelId="{56DBD976-E78B-41D2-987B-2549C6D8CC3C}" type="presParOf" srcId="{25D2F6B6-0901-4202-A50A-4BFF5974847F}" destId="{45C1661B-7250-4804-99C7-07D19EA49E20}" srcOrd="9" destOrd="0" presId="urn:microsoft.com/office/officeart/2008/layout/VerticalCurvedList"/>
    <dgm:cxn modelId="{103574A2-D2E0-4327-B0E0-96E2C20643E8}" type="presParOf" srcId="{25D2F6B6-0901-4202-A50A-4BFF5974847F}" destId="{4AFFCD51-C253-471E-A0E1-A760C949B931}" srcOrd="10" destOrd="0" presId="urn:microsoft.com/office/officeart/2008/layout/VerticalCurvedList"/>
    <dgm:cxn modelId="{1179E564-A213-439A-A1D5-D2ED33B9C168}" type="presParOf" srcId="{4AFFCD51-C253-471E-A0E1-A760C949B931}" destId="{3F1B5CC2-381B-4399-B886-1F1ED1C02685}" srcOrd="0" destOrd="0" presId="urn:microsoft.com/office/officeart/2008/layout/VerticalCurvedList"/>
    <dgm:cxn modelId="{F491C4A2-AF82-4091-8E5A-729BEA56B8F6}" type="presParOf" srcId="{25D2F6B6-0901-4202-A50A-4BFF5974847F}" destId="{DAE29D1B-390C-49A5-805E-EF88C8508009}" srcOrd="11" destOrd="0" presId="urn:microsoft.com/office/officeart/2008/layout/VerticalCurvedList"/>
    <dgm:cxn modelId="{F659EABF-FB15-4B31-9E8D-548CD20230EF}" type="presParOf" srcId="{25D2F6B6-0901-4202-A50A-4BFF5974847F}" destId="{AA80C274-427B-4771-9E79-0CDF91BE053E}" srcOrd="12" destOrd="0" presId="urn:microsoft.com/office/officeart/2008/layout/VerticalCurvedList"/>
    <dgm:cxn modelId="{D8316D88-82AC-4DA6-A5AA-865BED0D3A82}" type="presParOf" srcId="{AA80C274-427B-4771-9E79-0CDF91BE053E}" destId="{342FF504-67FE-40E0-B1DD-BD8CFD2A7703}" srcOrd="0" destOrd="0" presId="urn:microsoft.com/office/officeart/2008/layout/VerticalCurvedList"/>
    <dgm:cxn modelId="{376C9F1B-F9D7-42DE-86D5-814C05308F3C}" type="presParOf" srcId="{25D2F6B6-0901-4202-A50A-4BFF5974847F}" destId="{461CD9F3-A26C-413D-9AC9-7492F4AEFC7C}" srcOrd="13" destOrd="0" presId="urn:microsoft.com/office/officeart/2008/layout/VerticalCurvedList"/>
    <dgm:cxn modelId="{99CAA1EF-2121-4C52-B9FD-D4F36436B782}" type="presParOf" srcId="{25D2F6B6-0901-4202-A50A-4BFF5974847F}" destId="{99EC61A6-B50E-481A-A334-D8C9CBC3CFC8}" srcOrd="14" destOrd="0" presId="urn:microsoft.com/office/officeart/2008/layout/VerticalCurvedList"/>
    <dgm:cxn modelId="{3155251F-97C6-419A-A46A-647E04BBE6D4}" type="presParOf" srcId="{99EC61A6-B50E-481A-A334-D8C9CBC3CFC8}" destId="{04BBC0A3-BF46-426A-8351-D9A9EB39FC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6CAC15-C4B8-4529-8DAB-343FC1EE5F7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0DF6FD93-DD3C-4AEC-9376-2854FDBFDD56}">
      <dgm:prSet phldrT="[Text]"/>
      <dgm:spPr/>
      <dgm:t>
        <a:bodyPr/>
        <a:lstStyle/>
        <a:p>
          <a:r>
            <a:rPr lang="en-US" dirty="0"/>
            <a:t>1. How should we get started?</a:t>
          </a:r>
        </a:p>
      </dgm:t>
      <dgm:extLst>
        <a:ext uri="{E40237B7-FDA0-4F09-8148-C483321AD2D9}">
          <dgm14:cNvPr xmlns:dgm14="http://schemas.microsoft.com/office/drawing/2010/diagram" id="0" name="" descr="1. How should we get started?"/>
        </a:ext>
      </dgm:extLst>
    </dgm:pt>
    <dgm:pt modelId="{AD2F03AC-933D-4C91-B0F4-73A0BDC2729B}" type="parTrans" cxnId="{5C9DD048-94EE-4A38-8540-1FF5BBD6AF00}">
      <dgm:prSet/>
      <dgm:spPr/>
      <dgm:t>
        <a:bodyPr/>
        <a:lstStyle/>
        <a:p>
          <a:endParaRPr lang="en-US"/>
        </a:p>
      </dgm:t>
    </dgm:pt>
    <dgm:pt modelId="{FE59FACE-5110-4624-A6F2-7C60D7994A56}" type="sibTrans" cxnId="{5C9DD048-94EE-4A38-8540-1FF5BBD6AF00}">
      <dgm:prSet/>
      <dgm:spPr/>
      <dgm:t>
        <a:bodyPr/>
        <a:lstStyle/>
        <a:p>
          <a:endParaRPr lang="en-US" dirty="0"/>
        </a:p>
      </dgm:t>
      <dgm:extLst>
        <a:ext uri="{E40237B7-FDA0-4F09-8148-C483321AD2D9}">
          <dgm14:cNvPr xmlns:dgm14="http://schemas.microsoft.com/office/drawing/2010/diagram" id="0" name="" descr="Right arrow"/>
        </a:ext>
      </dgm:extLst>
    </dgm:pt>
    <dgm:pt modelId="{75336638-3B29-47CA-8E76-10D91B4CC603}">
      <dgm:prSet/>
      <dgm:spPr/>
      <dgm:t>
        <a:bodyPr/>
        <a:lstStyle/>
        <a:p>
          <a:r>
            <a:rPr lang="en-US" dirty="0"/>
            <a:t>Work plan</a:t>
          </a:r>
        </a:p>
      </dgm:t>
      <dgm:extLst>
        <a:ext uri="{E40237B7-FDA0-4F09-8148-C483321AD2D9}">
          <dgm14:cNvPr xmlns:dgm14="http://schemas.microsoft.com/office/drawing/2010/diagram" id="0" name="" descr="Work Plan&#10;Operations stakeholder group&#10;Focal issues&#10;Driving Forces&#10;"/>
        </a:ext>
      </dgm:extLst>
    </dgm:pt>
    <dgm:pt modelId="{A919E258-854D-442C-8E16-9C7EA1398F71}" type="parTrans" cxnId="{239667C8-1207-43EB-AC6E-29D820D04954}">
      <dgm:prSet/>
      <dgm:spPr/>
      <dgm:t>
        <a:bodyPr/>
        <a:lstStyle/>
        <a:p>
          <a:endParaRPr lang="en-US"/>
        </a:p>
      </dgm:t>
    </dgm:pt>
    <dgm:pt modelId="{FD1682D6-C11B-473D-810A-2C7857E2C27A}" type="sibTrans" cxnId="{239667C8-1207-43EB-AC6E-29D820D04954}">
      <dgm:prSet/>
      <dgm:spPr/>
      <dgm:t>
        <a:bodyPr/>
        <a:lstStyle/>
        <a:p>
          <a:endParaRPr lang="en-US"/>
        </a:p>
      </dgm:t>
    </dgm:pt>
    <dgm:pt modelId="{B4CAE837-D166-4CEA-B071-F00E8EEEAAC3}">
      <dgm:prSet/>
      <dgm:spPr/>
      <dgm:t>
        <a:bodyPr/>
        <a:lstStyle/>
        <a:p>
          <a:r>
            <a:rPr lang="en-US" dirty="0"/>
            <a:t>Operations stakeholder group</a:t>
          </a:r>
        </a:p>
      </dgm:t>
    </dgm:pt>
    <dgm:pt modelId="{585BBE38-2CB7-4FDD-B9C7-B12D0B7F9DD9}" type="parTrans" cxnId="{E9A80147-DC46-497F-A6D4-89A7EA6CC6C9}">
      <dgm:prSet/>
      <dgm:spPr/>
      <dgm:t>
        <a:bodyPr/>
        <a:lstStyle/>
        <a:p>
          <a:endParaRPr lang="en-US"/>
        </a:p>
      </dgm:t>
    </dgm:pt>
    <dgm:pt modelId="{8EE8B429-2B9C-4A0D-B7D4-7D2892F9EF4C}" type="sibTrans" cxnId="{E9A80147-DC46-497F-A6D4-89A7EA6CC6C9}">
      <dgm:prSet/>
      <dgm:spPr/>
      <dgm:t>
        <a:bodyPr/>
        <a:lstStyle/>
        <a:p>
          <a:endParaRPr lang="en-US"/>
        </a:p>
      </dgm:t>
    </dgm:pt>
    <dgm:pt modelId="{AB91CF02-6399-4588-87E4-6739AB9D1560}">
      <dgm:prSet/>
      <dgm:spPr/>
      <dgm:t>
        <a:bodyPr/>
        <a:lstStyle/>
        <a:p>
          <a:r>
            <a:rPr lang="en-US" dirty="0"/>
            <a:t>Focal issues</a:t>
          </a:r>
        </a:p>
      </dgm:t>
    </dgm:pt>
    <dgm:pt modelId="{DAF7C937-5B33-4317-BFE6-936CDA94DB5D}" type="parTrans" cxnId="{D2121176-67E1-457A-A541-ACA22319991C}">
      <dgm:prSet/>
      <dgm:spPr/>
      <dgm:t>
        <a:bodyPr/>
        <a:lstStyle/>
        <a:p>
          <a:endParaRPr lang="en-US"/>
        </a:p>
      </dgm:t>
    </dgm:pt>
    <dgm:pt modelId="{802C3A68-4948-4A65-9F81-D8F654733E1A}" type="sibTrans" cxnId="{D2121176-67E1-457A-A541-ACA22319991C}">
      <dgm:prSet/>
      <dgm:spPr/>
      <dgm:t>
        <a:bodyPr/>
        <a:lstStyle/>
        <a:p>
          <a:endParaRPr lang="en-US"/>
        </a:p>
      </dgm:t>
    </dgm:pt>
    <dgm:pt modelId="{1E91F971-354C-48CF-918A-769C6610A93A}">
      <dgm:prSet/>
      <dgm:spPr/>
      <dgm:t>
        <a:bodyPr/>
        <a:lstStyle/>
        <a:p>
          <a:r>
            <a:rPr lang="en-US" dirty="0"/>
            <a:t>Driving Forces</a:t>
          </a:r>
        </a:p>
      </dgm:t>
    </dgm:pt>
    <dgm:pt modelId="{EF5E581E-4118-4730-B002-74CC888BDC9D}" type="parTrans" cxnId="{33925787-954F-421B-996B-30237DA0AC19}">
      <dgm:prSet/>
      <dgm:spPr/>
      <dgm:t>
        <a:bodyPr/>
        <a:lstStyle/>
        <a:p>
          <a:endParaRPr lang="en-US"/>
        </a:p>
      </dgm:t>
    </dgm:pt>
    <dgm:pt modelId="{8BCEDC6F-F810-4762-AC15-175F2D705B0F}" type="sibTrans" cxnId="{33925787-954F-421B-996B-30237DA0AC19}">
      <dgm:prSet/>
      <dgm:spPr/>
      <dgm:t>
        <a:bodyPr/>
        <a:lstStyle/>
        <a:p>
          <a:endParaRPr lang="en-US"/>
        </a:p>
      </dgm:t>
    </dgm:pt>
    <dgm:pt modelId="{22C41402-2364-4EB9-81DC-A81DDD46F721}">
      <dgm:prSet/>
      <dgm:spPr/>
      <dgm:t>
        <a:bodyPr/>
        <a:lstStyle/>
        <a:p>
          <a:r>
            <a:rPr lang="en-US" dirty="0"/>
            <a:t>2. Where are we now?</a:t>
          </a:r>
        </a:p>
      </dgm:t>
      <dgm:extLst>
        <a:ext uri="{E40237B7-FDA0-4F09-8148-C483321AD2D9}">
          <dgm14:cNvPr xmlns:dgm14="http://schemas.microsoft.com/office/drawing/2010/diagram" id="0" name="" descr="2. Where are we now?"/>
        </a:ext>
      </dgm:extLst>
    </dgm:pt>
    <dgm:pt modelId="{E755CA36-5CA1-4A7F-94F6-D2F076DAB049}" type="parTrans" cxnId="{32282D48-C83D-4825-BB39-7A8626C60EFD}">
      <dgm:prSet/>
      <dgm:spPr/>
      <dgm:t>
        <a:bodyPr/>
        <a:lstStyle/>
        <a:p>
          <a:endParaRPr lang="en-US"/>
        </a:p>
      </dgm:t>
    </dgm:pt>
    <dgm:pt modelId="{65B715EE-D6AD-40B8-96A7-C06CD3CC3906}" type="sibTrans" cxnId="{32282D48-C83D-4825-BB39-7A8626C60EFD}">
      <dgm:prSet/>
      <dgm:spPr/>
      <dgm:t>
        <a:bodyPr/>
        <a:lstStyle/>
        <a:p>
          <a:endParaRPr lang="en-US" dirty="0"/>
        </a:p>
      </dgm:t>
      <dgm:extLst>
        <a:ext uri="{E40237B7-FDA0-4F09-8148-C483321AD2D9}">
          <dgm14:cNvPr xmlns:dgm14="http://schemas.microsoft.com/office/drawing/2010/diagram" id="0" name="" descr="Right arrow"/>
        </a:ext>
      </dgm:extLst>
    </dgm:pt>
    <dgm:pt modelId="{844E4C1E-169F-4703-B48D-E5233E011ADD}">
      <dgm:prSet/>
      <dgm:spPr/>
      <dgm:t>
        <a:bodyPr/>
        <a:lstStyle/>
        <a:p>
          <a:r>
            <a:rPr lang="en-US" dirty="0"/>
            <a:t>Baseline information on trends</a:t>
          </a:r>
        </a:p>
      </dgm:t>
      <dgm:extLst>
        <a:ext uri="{E40237B7-FDA0-4F09-8148-C483321AD2D9}">
          <dgm14:cNvPr xmlns:dgm14="http://schemas.microsoft.com/office/drawing/2010/diagram" id="0" name="" descr="Baseline information on trends&#10;Current performance&#10;Institutional context&#10;"/>
        </a:ext>
      </dgm:extLst>
    </dgm:pt>
    <dgm:pt modelId="{141C2CB6-9C67-4D71-8CA2-A84977C0D521}" type="parTrans" cxnId="{AB34CDEC-28F3-457B-9416-D8A68EC3D02B}">
      <dgm:prSet/>
      <dgm:spPr/>
      <dgm:t>
        <a:bodyPr/>
        <a:lstStyle/>
        <a:p>
          <a:endParaRPr lang="en-US"/>
        </a:p>
      </dgm:t>
    </dgm:pt>
    <dgm:pt modelId="{8CAD91DB-1A8A-457F-9B90-A62C43245B57}" type="sibTrans" cxnId="{AB34CDEC-28F3-457B-9416-D8A68EC3D02B}">
      <dgm:prSet/>
      <dgm:spPr/>
      <dgm:t>
        <a:bodyPr/>
        <a:lstStyle/>
        <a:p>
          <a:endParaRPr lang="en-US"/>
        </a:p>
      </dgm:t>
    </dgm:pt>
    <dgm:pt modelId="{3CBA9D2D-46B2-4E22-B3BB-17B644D41067}">
      <dgm:prSet/>
      <dgm:spPr/>
      <dgm:t>
        <a:bodyPr/>
        <a:lstStyle/>
        <a:p>
          <a:r>
            <a:rPr lang="en-US" dirty="0"/>
            <a:t>Current performance</a:t>
          </a:r>
        </a:p>
      </dgm:t>
    </dgm:pt>
    <dgm:pt modelId="{582E70F8-5F7C-404C-BC72-42E61EC76BBA}" type="parTrans" cxnId="{2B8157FB-69DF-434B-88FD-FB31224A9959}">
      <dgm:prSet/>
      <dgm:spPr/>
      <dgm:t>
        <a:bodyPr/>
        <a:lstStyle/>
        <a:p>
          <a:endParaRPr lang="en-US"/>
        </a:p>
      </dgm:t>
    </dgm:pt>
    <dgm:pt modelId="{6F797538-344F-4452-9718-860277DA7E5E}" type="sibTrans" cxnId="{2B8157FB-69DF-434B-88FD-FB31224A9959}">
      <dgm:prSet/>
      <dgm:spPr/>
      <dgm:t>
        <a:bodyPr/>
        <a:lstStyle/>
        <a:p>
          <a:endParaRPr lang="en-US"/>
        </a:p>
      </dgm:t>
    </dgm:pt>
    <dgm:pt modelId="{CE8DDC32-518A-4520-A84F-BD28E47F2A73}">
      <dgm:prSet/>
      <dgm:spPr/>
      <dgm:t>
        <a:bodyPr/>
        <a:lstStyle/>
        <a:p>
          <a:r>
            <a:rPr lang="en-US" dirty="0"/>
            <a:t>Institutional context</a:t>
          </a:r>
        </a:p>
      </dgm:t>
    </dgm:pt>
    <dgm:pt modelId="{F2857B6B-4EDA-4981-A8C3-603520767B80}" type="parTrans" cxnId="{95D05A4B-DF62-4893-ABF8-D451836ED2E9}">
      <dgm:prSet/>
      <dgm:spPr/>
      <dgm:t>
        <a:bodyPr/>
        <a:lstStyle/>
        <a:p>
          <a:endParaRPr lang="en-US"/>
        </a:p>
      </dgm:t>
    </dgm:pt>
    <dgm:pt modelId="{132C8BBD-A572-4D83-ABBB-7E3F71EAF78B}" type="sibTrans" cxnId="{95D05A4B-DF62-4893-ABF8-D451836ED2E9}">
      <dgm:prSet/>
      <dgm:spPr/>
      <dgm:t>
        <a:bodyPr/>
        <a:lstStyle/>
        <a:p>
          <a:endParaRPr lang="en-US"/>
        </a:p>
      </dgm:t>
    </dgm:pt>
    <dgm:pt modelId="{0215D1DC-09A7-4472-8101-014422EB506F}">
      <dgm:prSet/>
      <dgm:spPr/>
      <dgm:t>
        <a:bodyPr/>
        <a:lstStyle/>
        <a:p>
          <a:r>
            <a:rPr lang="en-US" dirty="0"/>
            <a:t>3. Where do we want to go?</a:t>
          </a:r>
        </a:p>
      </dgm:t>
      <dgm:extLst>
        <a:ext uri="{E40237B7-FDA0-4F09-8148-C483321AD2D9}">
          <dgm14:cNvPr xmlns:dgm14="http://schemas.microsoft.com/office/drawing/2010/diagram" id="0" name="" descr="3. Where do we want to go?"/>
        </a:ext>
      </dgm:extLst>
    </dgm:pt>
    <dgm:pt modelId="{34359BF2-4A32-420C-BD29-9FE2B5920212}" type="parTrans" cxnId="{B641A925-B697-43EE-9386-799E1455BECD}">
      <dgm:prSet/>
      <dgm:spPr/>
      <dgm:t>
        <a:bodyPr/>
        <a:lstStyle/>
        <a:p>
          <a:endParaRPr lang="en-US"/>
        </a:p>
      </dgm:t>
    </dgm:pt>
    <dgm:pt modelId="{DF76322F-FF68-49BA-B4F7-3056C2C68C84}" type="sibTrans" cxnId="{B641A925-B697-43EE-9386-799E1455BECD}">
      <dgm:prSet/>
      <dgm:spPr/>
      <dgm:t>
        <a:bodyPr/>
        <a:lstStyle/>
        <a:p>
          <a:endParaRPr lang="en-US"/>
        </a:p>
      </dgm:t>
    </dgm:pt>
    <dgm:pt modelId="{5047A0BD-2953-4464-85F1-59D7AD046DC8}">
      <dgm:prSet/>
      <dgm:spPr/>
      <dgm:t>
        <a:bodyPr/>
        <a:lstStyle/>
        <a:p>
          <a:r>
            <a:rPr lang="en-US" dirty="0"/>
            <a:t>Draft operations goals, objectives, performance measures</a:t>
          </a:r>
        </a:p>
      </dgm:t>
      <dgm:extLst>
        <a:ext uri="{E40237B7-FDA0-4F09-8148-C483321AD2D9}">
          <dgm14:cNvPr xmlns:dgm14="http://schemas.microsoft.com/office/drawing/2010/diagram" id="0" name="" descr="Draft operations goals, objectives, performance measures&#10;Performance targets&#10;Key local factors&#10;"/>
        </a:ext>
      </dgm:extLst>
    </dgm:pt>
    <dgm:pt modelId="{BE7667E6-BB7F-47A8-8839-084A757480B5}" type="parTrans" cxnId="{16154B74-8565-4B94-BB6C-B3CBB9A3E6A3}">
      <dgm:prSet/>
      <dgm:spPr/>
      <dgm:t>
        <a:bodyPr/>
        <a:lstStyle/>
        <a:p>
          <a:endParaRPr lang="en-US"/>
        </a:p>
      </dgm:t>
    </dgm:pt>
    <dgm:pt modelId="{3C34B496-DD3D-4907-A93D-A92989C1C715}" type="sibTrans" cxnId="{16154B74-8565-4B94-BB6C-B3CBB9A3E6A3}">
      <dgm:prSet/>
      <dgm:spPr/>
      <dgm:t>
        <a:bodyPr/>
        <a:lstStyle/>
        <a:p>
          <a:endParaRPr lang="en-US"/>
        </a:p>
      </dgm:t>
    </dgm:pt>
    <dgm:pt modelId="{07FD36A2-065E-4FBB-86C9-AF3AC10A81D6}">
      <dgm:prSet/>
      <dgm:spPr/>
      <dgm:t>
        <a:bodyPr/>
        <a:lstStyle/>
        <a:p>
          <a:r>
            <a:rPr lang="en-US" dirty="0"/>
            <a:t>Performance targets</a:t>
          </a:r>
        </a:p>
      </dgm:t>
    </dgm:pt>
    <dgm:pt modelId="{82F0473D-8F6D-41E4-8015-BE88BADDA0BE}" type="parTrans" cxnId="{DB646267-2B98-4B2A-82F6-D0EE139009EF}">
      <dgm:prSet/>
      <dgm:spPr/>
      <dgm:t>
        <a:bodyPr/>
        <a:lstStyle/>
        <a:p>
          <a:endParaRPr lang="en-US"/>
        </a:p>
      </dgm:t>
    </dgm:pt>
    <dgm:pt modelId="{E780FD20-7A58-4D1D-ACE5-C0513CF88033}" type="sibTrans" cxnId="{DB646267-2B98-4B2A-82F6-D0EE139009EF}">
      <dgm:prSet/>
      <dgm:spPr/>
      <dgm:t>
        <a:bodyPr/>
        <a:lstStyle/>
        <a:p>
          <a:endParaRPr lang="en-US"/>
        </a:p>
      </dgm:t>
    </dgm:pt>
    <dgm:pt modelId="{5DCC70B1-9D53-4157-B980-05B92992B792}">
      <dgm:prSet/>
      <dgm:spPr/>
      <dgm:t>
        <a:bodyPr/>
        <a:lstStyle/>
        <a:p>
          <a:r>
            <a:rPr lang="en-US" dirty="0"/>
            <a:t>Key local factors</a:t>
          </a:r>
        </a:p>
      </dgm:t>
    </dgm:pt>
    <dgm:pt modelId="{410DAC96-B2AD-4CE4-9C42-3C0FF48C3979}" type="parTrans" cxnId="{656CA607-1773-4A2C-9DDF-E614375001CA}">
      <dgm:prSet/>
      <dgm:spPr/>
      <dgm:t>
        <a:bodyPr/>
        <a:lstStyle/>
        <a:p>
          <a:endParaRPr lang="en-US"/>
        </a:p>
      </dgm:t>
    </dgm:pt>
    <dgm:pt modelId="{3A671170-895C-469D-9A35-6F1A3AE1B143}" type="sibTrans" cxnId="{656CA607-1773-4A2C-9DDF-E614375001CA}">
      <dgm:prSet/>
      <dgm:spPr/>
      <dgm:t>
        <a:bodyPr/>
        <a:lstStyle/>
        <a:p>
          <a:endParaRPr lang="en-US"/>
        </a:p>
      </dgm:t>
    </dgm:pt>
    <dgm:pt modelId="{8F7C406D-9DB6-4707-B18B-A14A7E3202D2}" type="pres">
      <dgm:prSet presAssocID="{746CAC15-C4B8-4529-8DAB-343FC1EE5F7A}" presName="linearFlow" presStyleCnt="0">
        <dgm:presLayoutVars>
          <dgm:dir/>
          <dgm:animLvl val="lvl"/>
          <dgm:resizeHandles val="exact"/>
        </dgm:presLayoutVars>
      </dgm:prSet>
      <dgm:spPr/>
    </dgm:pt>
    <dgm:pt modelId="{C4F786EC-AF08-433E-AD34-06C41E755A38}" type="pres">
      <dgm:prSet presAssocID="{0DF6FD93-DD3C-4AEC-9376-2854FDBFDD56}" presName="composite" presStyleCnt="0"/>
      <dgm:spPr/>
    </dgm:pt>
    <dgm:pt modelId="{5FF18751-FE57-458A-A7F8-B3BBC622905A}" type="pres">
      <dgm:prSet presAssocID="{0DF6FD93-DD3C-4AEC-9376-2854FDBFDD56}" presName="parTx" presStyleLbl="node1" presStyleIdx="0" presStyleCnt="3">
        <dgm:presLayoutVars>
          <dgm:chMax val="0"/>
          <dgm:chPref val="0"/>
          <dgm:bulletEnabled val="1"/>
        </dgm:presLayoutVars>
      </dgm:prSet>
      <dgm:spPr/>
    </dgm:pt>
    <dgm:pt modelId="{41F0FCB2-DA7A-4F11-8818-35EE4F7B0F04}" type="pres">
      <dgm:prSet presAssocID="{0DF6FD93-DD3C-4AEC-9376-2854FDBFDD56}" presName="parSh" presStyleLbl="node1" presStyleIdx="0" presStyleCnt="3"/>
      <dgm:spPr/>
    </dgm:pt>
    <dgm:pt modelId="{01A50387-D474-4929-A462-451A41A7FA05}" type="pres">
      <dgm:prSet presAssocID="{0DF6FD93-DD3C-4AEC-9376-2854FDBFDD56}" presName="desTx" presStyleLbl="fgAcc1" presStyleIdx="0" presStyleCnt="3">
        <dgm:presLayoutVars>
          <dgm:bulletEnabled val="1"/>
        </dgm:presLayoutVars>
      </dgm:prSet>
      <dgm:spPr/>
    </dgm:pt>
    <dgm:pt modelId="{52483ABA-6AF4-43A9-BBC6-82AC662279CC}" type="pres">
      <dgm:prSet presAssocID="{FE59FACE-5110-4624-A6F2-7C60D7994A56}" presName="sibTrans" presStyleLbl="sibTrans2D1" presStyleIdx="0" presStyleCnt="2"/>
      <dgm:spPr/>
    </dgm:pt>
    <dgm:pt modelId="{4FB2EED4-A7BE-4EE2-A975-E984CA0AE23F}" type="pres">
      <dgm:prSet presAssocID="{FE59FACE-5110-4624-A6F2-7C60D7994A56}" presName="connTx" presStyleLbl="sibTrans2D1" presStyleIdx="0" presStyleCnt="2"/>
      <dgm:spPr/>
    </dgm:pt>
    <dgm:pt modelId="{8E3F9CDC-0934-4F0E-B895-D8845AB0DC84}" type="pres">
      <dgm:prSet presAssocID="{22C41402-2364-4EB9-81DC-A81DDD46F721}" presName="composite" presStyleCnt="0"/>
      <dgm:spPr/>
    </dgm:pt>
    <dgm:pt modelId="{2EF67E35-DE81-446F-BA4F-A6ECF6864CB9}" type="pres">
      <dgm:prSet presAssocID="{22C41402-2364-4EB9-81DC-A81DDD46F721}" presName="parTx" presStyleLbl="node1" presStyleIdx="0" presStyleCnt="3">
        <dgm:presLayoutVars>
          <dgm:chMax val="0"/>
          <dgm:chPref val="0"/>
          <dgm:bulletEnabled val="1"/>
        </dgm:presLayoutVars>
      </dgm:prSet>
      <dgm:spPr/>
    </dgm:pt>
    <dgm:pt modelId="{0F8EE168-ECBA-4A35-AB45-1D288EDEBF7E}" type="pres">
      <dgm:prSet presAssocID="{22C41402-2364-4EB9-81DC-A81DDD46F721}" presName="parSh" presStyleLbl="node1" presStyleIdx="1" presStyleCnt="3"/>
      <dgm:spPr/>
    </dgm:pt>
    <dgm:pt modelId="{F67F5AC8-0F7E-4C63-A090-606119793C5C}" type="pres">
      <dgm:prSet presAssocID="{22C41402-2364-4EB9-81DC-A81DDD46F721}" presName="desTx" presStyleLbl="fgAcc1" presStyleIdx="1" presStyleCnt="3">
        <dgm:presLayoutVars>
          <dgm:bulletEnabled val="1"/>
        </dgm:presLayoutVars>
      </dgm:prSet>
      <dgm:spPr/>
    </dgm:pt>
    <dgm:pt modelId="{AB984FC1-EDB2-4E16-B172-C56FA2C4D903}" type="pres">
      <dgm:prSet presAssocID="{65B715EE-D6AD-40B8-96A7-C06CD3CC3906}" presName="sibTrans" presStyleLbl="sibTrans2D1" presStyleIdx="1" presStyleCnt="2"/>
      <dgm:spPr/>
    </dgm:pt>
    <dgm:pt modelId="{67B51734-FC84-4D6E-8C3F-5912817A26AB}" type="pres">
      <dgm:prSet presAssocID="{65B715EE-D6AD-40B8-96A7-C06CD3CC3906}" presName="connTx" presStyleLbl="sibTrans2D1" presStyleIdx="1" presStyleCnt="2"/>
      <dgm:spPr/>
    </dgm:pt>
    <dgm:pt modelId="{8E1A900C-5CF5-4DCD-BA3A-E43B9351FE1B}" type="pres">
      <dgm:prSet presAssocID="{0215D1DC-09A7-4472-8101-014422EB506F}" presName="composite" presStyleCnt="0"/>
      <dgm:spPr/>
    </dgm:pt>
    <dgm:pt modelId="{723C2276-04E2-4A47-8188-C78B33BC72A6}" type="pres">
      <dgm:prSet presAssocID="{0215D1DC-09A7-4472-8101-014422EB506F}" presName="parTx" presStyleLbl="node1" presStyleIdx="1" presStyleCnt="3">
        <dgm:presLayoutVars>
          <dgm:chMax val="0"/>
          <dgm:chPref val="0"/>
          <dgm:bulletEnabled val="1"/>
        </dgm:presLayoutVars>
      </dgm:prSet>
      <dgm:spPr/>
    </dgm:pt>
    <dgm:pt modelId="{F5969524-77F1-46B5-B6B1-FB2E1AFCF74A}" type="pres">
      <dgm:prSet presAssocID="{0215D1DC-09A7-4472-8101-014422EB506F}" presName="parSh" presStyleLbl="node1" presStyleIdx="2" presStyleCnt="3"/>
      <dgm:spPr/>
    </dgm:pt>
    <dgm:pt modelId="{603243D4-5361-437C-BED3-E0961C8EF689}" type="pres">
      <dgm:prSet presAssocID="{0215D1DC-09A7-4472-8101-014422EB506F}" presName="desTx" presStyleLbl="fgAcc1" presStyleIdx="2" presStyleCnt="3">
        <dgm:presLayoutVars>
          <dgm:bulletEnabled val="1"/>
        </dgm:presLayoutVars>
      </dgm:prSet>
      <dgm:spPr/>
    </dgm:pt>
  </dgm:ptLst>
  <dgm:cxnLst>
    <dgm:cxn modelId="{656CA607-1773-4A2C-9DDF-E614375001CA}" srcId="{0215D1DC-09A7-4472-8101-014422EB506F}" destId="{5DCC70B1-9D53-4157-B980-05B92992B792}" srcOrd="2" destOrd="0" parTransId="{410DAC96-B2AD-4CE4-9C42-3C0FF48C3979}" sibTransId="{3A671170-895C-469D-9A35-6F1A3AE1B143}"/>
    <dgm:cxn modelId="{8E94960F-581D-4F1C-9CDF-0D4E21876C42}" type="presOf" srcId="{75336638-3B29-47CA-8E76-10D91B4CC603}" destId="{01A50387-D474-4929-A462-451A41A7FA05}" srcOrd="0" destOrd="0" presId="urn:microsoft.com/office/officeart/2005/8/layout/process3"/>
    <dgm:cxn modelId="{A4B5381A-7C4D-48D4-9B8D-5D96BC2FAA94}" type="presOf" srcId="{5DCC70B1-9D53-4157-B980-05B92992B792}" destId="{603243D4-5361-437C-BED3-E0961C8EF689}" srcOrd="0" destOrd="2" presId="urn:microsoft.com/office/officeart/2005/8/layout/process3"/>
    <dgm:cxn modelId="{D4E0281B-4DA9-47C9-A0D2-5506BCBE230F}" type="presOf" srcId="{CE8DDC32-518A-4520-A84F-BD28E47F2A73}" destId="{F67F5AC8-0F7E-4C63-A090-606119793C5C}" srcOrd="0" destOrd="2" presId="urn:microsoft.com/office/officeart/2005/8/layout/process3"/>
    <dgm:cxn modelId="{02EC3923-D929-46A7-A30F-7D7F5D459FFD}" type="presOf" srcId="{5047A0BD-2953-4464-85F1-59D7AD046DC8}" destId="{603243D4-5361-437C-BED3-E0961C8EF689}" srcOrd="0" destOrd="0" presId="urn:microsoft.com/office/officeart/2005/8/layout/process3"/>
    <dgm:cxn modelId="{B641A925-B697-43EE-9386-799E1455BECD}" srcId="{746CAC15-C4B8-4529-8DAB-343FC1EE5F7A}" destId="{0215D1DC-09A7-4472-8101-014422EB506F}" srcOrd="2" destOrd="0" parTransId="{34359BF2-4A32-420C-BD29-9FE2B5920212}" sibTransId="{DF76322F-FF68-49BA-B4F7-3056C2C68C84}"/>
    <dgm:cxn modelId="{A88E1429-D21F-453D-AFEA-CB73AAC0692A}" type="presOf" srcId="{FE59FACE-5110-4624-A6F2-7C60D7994A56}" destId="{52483ABA-6AF4-43A9-BBC6-82AC662279CC}" srcOrd="0" destOrd="0" presId="urn:microsoft.com/office/officeart/2005/8/layout/process3"/>
    <dgm:cxn modelId="{DD064E43-6035-4A7C-B0E4-F95D3455F69F}" type="presOf" srcId="{844E4C1E-169F-4703-B48D-E5233E011ADD}" destId="{F67F5AC8-0F7E-4C63-A090-606119793C5C}" srcOrd="0" destOrd="0" presId="urn:microsoft.com/office/officeart/2005/8/layout/process3"/>
    <dgm:cxn modelId="{E9A80147-DC46-497F-A6D4-89A7EA6CC6C9}" srcId="{0DF6FD93-DD3C-4AEC-9376-2854FDBFDD56}" destId="{B4CAE837-D166-4CEA-B071-F00E8EEEAAC3}" srcOrd="1" destOrd="0" parTransId="{585BBE38-2CB7-4FDD-B9C7-B12D0B7F9DD9}" sibTransId="{8EE8B429-2B9C-4A0D-B7D4-7D2892F9EF4C}"/>
    <dgm:cxn modelId="{32282D48-C83D-4825-BB39-7A8626C60EFD}" srcId="{746CAC15-C4B8-4529-8DAB-343FC1EE5F7A}" destId="{22C41402-2364-4EB9-81DC-A81DDD46F721}" srcOrd="1" destOrd="0" parTransId="{E755CA36-5CA1-4A7F-94F6-D2F076DAB049}" sibTransId="{65B715EE-D6AD-40B8-96A7-C06CD3CC3906}"/>
    <dgm:cxn modelId="{5C9DD048-94EE-4A38-8540-1FF5BBD6AF00}" srcId="{746CAC15-C4B8-4529-8DAB-343FC1EE5F7A}" destId="{0DF6FD93-DD3C-4AEC-9376-2854FDBFDD56}" srcOrd="0" destOrd="0" parTransId="{AD2F03AC-933D-4C91-B0F4-73A0BDC2729B}" sibTransId="{FE59FACE-5110-4624-A6F2-7C60D7994A56}"/>
    <dgm:cxn modelId="{C774B44A-A860-4B2C-8D1A-5799B5ECCB0A}" type="presOf" srcId="{07FD36A2-065E-4FBB-86C9-AF3AC10A81D6}" destId="{603243D4-5361-437C-BED3-E0961C8EF689}" srcOrd="0" destOrd="1" presId="urn:microsoft.com/office/officeart/2005/8/layout/process3"/>
    <dgm:cxn modelId="{95D05A4B-DF62-4893-ABF8-D451836ED2E9}" srcId="{22C41402-2364-4EB9-81DC-A81DDD46F721}" destId="{CE8DDC32-518A-4520-A84F-BD28E47F2A73}" srcOrd="2" destOrd="0" parTransId="{F2857B6B-4EDA-4981-A8C3-603520767B80}" sibTransId="{132C8BBD-A572-4D83-ABBB-7E3F71EAF78B}"/>
    <dgm:cxn modelId="{8A31865C-0A94-4120-8529-C060ADA5575F}" type="presOf" srcId="{3CBA9D2D-46B2-4E22-B3BB-17B644D41067}" destId="{F67F5AC8-0F7E-4C63-A090-606119793C5C}" srcOrd="0" destOrd="1" presId="urn:microsoft.com/office/officeart/2005/8/layout/process3"/>
    <dgm:cxn modelId="{DB646267-2B98-4B2A-82F6-D0EE139009EF}" srcId="{0215D1DC-09A7-4472-8101-014422EB506F}" destId="{07FD36A2-065E-4FBB-86C9-AF3AC10A81D6}" srcOrd="1" destOrd="0" parTransId="{82F0473D-8F6D-41E4-8015-BE88BADDA0BE}" sibTransId="{E780FD20-7A58-4D1D-ACE5-C0513CF88033}"/>
    <dgm:cxn modelId="{EF410E69-230B-4530-99F4-F66ACCD01209}" type="presOf" srcId="{746CAC15-C4B8-4529-8DAB-343FC1EE5F7A}" destId="{8F7C406D-9DB6-4707-B18B-A14A7E3202D2}" srcOrd="0" destOrd="0" presId="urn:microsoft.com/office/officeart/2005/8/layout/process3"/>
    <dgm:cxn modelId="{16154B74-8565-4B94-BB6C-B3CBB9A3E6A3}" srcId="{0215D1DC-09A7-4472-8101-014422EB506F}" destId="{5047A0BD-2953-4464-85F1-59D7AD046DC8}" srcOrd="0" destOrd="0" parTransId="{BE7667E6-BB7F-47A8-8839-084A757480B5}" sibTransId="{3C34B496-DD3D-4907-A93D-A92989C1C715}"/>
    <dgm:cxn modelId="{D2121176-67E1-457A-A541-ACA22319991C}" srcId="{0DF6FD93-DD3C-4AEC-9376-2854FDBFDD56}" destId="{AB91CF02-6399-4588-87E4-6739AB9D1560}" srcOrd="2" destOrd="0" parTransId="{DAF7C937-5B33-4317-BFE6-936CDA94DB5D}" sibTransId="{802C3A68-4948-4A65-9F81-D8F654733E1A}"/>
    <dgm:cxn modelId="{3E66A379-B87D-4ED6-8B8F-DFDFC6986C0E}" type="presOf" srcId="{65B715EE-D6AD-40B8-96A7-C06CD3CC3906}" destId="{AB984FC1-EDB2-4E16-B172-C56FA2C4D903}" srcOrd="0" destOrd="0" presId="urn:microsoft.com/office/officeart/2005/8/layout/process3"/>
    <dgm:cxn modelId="{D4740C7A-387A-42C3-A71B-45340DD2250F}" type="presOf" srcId="{0DF6FD93-DD3C-4AEC-9376-2854FDBFDD56}" destId="{41F0FCB2-DA7A-4F11-8818-35EE4F7B0F04}" srcOrd="1" destOrd="0" presId="urn:microsoft.com/office/officeart/2005/8/layout/process3"/>
    <dgm:cxn modelId="{33925787-954F-421B-996B-30237DA0AC19}" srcId="{0DF6FD93-DD3C-4AEC-9376-2854FDBFDD56}" destId="{1E91F971-354C-48CF-918A-769C6610A93A}" srcOrd="3" destOrd="0" parTransId="{EF5E581E-4118-4730-B002-74CC888BDC9D}" sibTransId="{8BCEDC6F-F810-4762-AC15-175F2D705B0F}"/>
    <dgm:cxn modelId="{A1151D8E-0D56-41AA-AE9C-064BF9D9A0F5}" type="presOf" srcId="{0215D1DC-09A7-4472-8101-014422EB506F}" destId="{F5969524-77F1-46B5-B6B1-FB2E1AFCF74A}" srcOrd="1" destOrd="0" presId="urn:microsoft.com/office/officeart/2005/8/layout/process3"/>
    <dgm:cxn modelId="{99AEDD95-B0DF-432C-B1A2-E6B68995E312}" type="presOf" srcId="{B4CAE837-D166-4CEA-B071-F00E8EEEAAC3}" destId="{01A50387-D474-4929-A462-451A41A7FA05}" srcOrd="0" destOrd="1" presId="urn:microsoft.com/office/officeart/2005/8/layout/process3"/>
    <dgm:cxn modelId="{537CAE97-E298-43DC-B95C-1D8C3CE87CC4}" type="presOf" srcId="{65B715EE-D6AD-40B8-96A7-C06CD3CC3906}" destId="{67B51734-FC84-4D6E-8C3F-5912817A26AB}" srcOrd="1" destOrd="0" presId="urn:microsoft.com/office/officeart/2005/8/layout/process3"/>
    <dgm:cxn modelId="{1055DBA4-8135-4A70-902B-95CCC1332D59}" type="presOf" srcId="{FE59FACE-5110-4624-A6F2-7C60D7994A56}" destId="{4FB2EED4-A7BE-4EE2-A975-E984CA0AE23F}" srcOrd="1" destOrd="0" presId="urn:microsoft.com/office/officeart/2005/8/layout/process3"/>
    <dgm:cxn modelId="{8F3D53C3-63F2-4760-8341-13D90431ACC0}" type="presOf" srcId="{22C41402-2364-4EB9-81DC-A81DDD46F721}" destId="{2EF67E35-DE81-446F-BA4F-A6ECF6864CB9}" srcOrd="0" destOrd="0" presId="urn:microsoft.com/office/officeart/2005/8/layout/process3"/>
    <dgm:cxn modelId="{57C2BBC4-18E0-463E-9F40-6F17EF19CAB9}" type="presOf" srcId="{0DF6FD93-DD3C-4AEC-9376-2854FDBFDD56}" destId="{5FF18751-FE57-458A-A7F8-B3BBC622905A}" srcOrd="0" destOrd="0" presId="urn:microsoft.com/office/officeart/2005/8/layout/process3"/>
    <dgm:cxn modelId="{239667C8-1207-43EB-AC6E-29D820D04954}" srcId="{0DF6FD93-DD3C-4AEC-9376-2854FDBFDD56}" destId="{75336638-3B29-47CA-8E76-10D91B4CC603}" srcOrd="0" destOrd="0" parTransId="{A919E258-854D-442C-8E16-9C7EA1398F71}" sibTransId="{FD1682D6-C11B-473D-810A-2C7857E2C27A}"/>
    <dgm:cxn modelId="{FEAC55D7-A7E7-42B5-BC7C-99AC761F4B9C}" type="presOf" srcId="{AB91CF02-6399-4588-87E4-6739AB9D1560}" destId="{01A50387-D474-4929-A462-451A41A7FA05}" srcOrd="0" destOrd="2" presId="urn:microsoft.com/office/officeart/2005/8/layout/process3"/>
    <dgm:cxn modelId="{BF9021EA-B312-4D28-9D48-8A78EB3E76D0}" type="presOf" srcId="{1E91F971-354C-48CF-918A-769C6610A93A}" destId="{01A50387-D474-4929-A462-451A41A7FA05}" srcOrd="0" destOrd="3" presId="urn:microsoft.com/office/officeart/2005/8/layout/process3"/>
    <dgm:cxn modelId="{AB34CDEC-28F3-457B-9416-D8A68EC3D02B}" srcId="{22C41402-2364-4EB9-81DC-A81DDD46F721}" destId="{844E4C1E-169F-4703-B48D-E5233E011ADD}" srcOrd="0" destOrd="0" parTransId="{141C2CB6-9C67-4D71-8CA2-A84977C0D521}" sibTransId="{8CAD91DB-1A8A-457F-9B90-A62C43245B57}"/>
    <dgm:cxn modelId="{A67D96F9-8E62-448D-BB85-9CD1EB1867C6}" type="presOf" srcId="{22C41402-2364-4EB9-81DC-A81DDD46F721}" destId="{0F8EE168-ECBA-4A35-AB45-1D288EDEBF7E}" srcOrd="1" destOrd="0" presId="urn:microsoft.com/office/officeart/2005/8/layout/process3"/>
    <dgm:cxn modelId="{969734FA-C3AE-47E5-A8A7-9AD8587B48E2}" type="presOf" srcId="{0215D1DC-09A7-4472-8101-014422EB506F}" destId="{723C2276-04E2-4A47-8188-C78B33BC72A6}" srcOrd="0" destOrd="0" presId="urn:microsoft.com/office/officeart/2005/8/layout/process3"/>
    <dgm:cxn modelId="{2B8157FB-69DF-434B-88FD-FB31224A9959}" srcId="{22C41402-2364-4EB9-81DC-A81DDD46F721}" destId="{3CBA9D2D-46B2-4E22-B3BB-17B644D41067}" srcOrd="1" destOrd="0" parTransId="{582E70F8-5F7C-404C-BC72-42E61EC76BBA}" sibTransId="{6F797538-344F-4452-9718-860277DA7E5E}"/>
    <dgm:cxn modelId="{1286FA35-0F9C-4B3B-96C9-FC3296A2B104}" type="presParOf" srcId="{8F7C406D-9DB6-4707-B18B-A14A7E3202D2}" destId="{C4F786EC-AF08-433E-AD34-06C41E755A38}" srcOrd="0" destOrd="0" presId="urn:microsoft.com/office/officeart/2005/8/layout/process3"/>
    <dgm:cxn modelId="{D8A48B56-A6ED-4B9B-9244-877E1B210564}" type="presParOf" srcId="{C4F786EC-AF08-433E-AD34-06C41E755A38}" destId="{5FF18751-FE57-458A-A7F8-B3BBC622905A}" srcOrd="0" destOrd="0" presId="urn:microsoft.com/office/officeart/2005/8/layout/process3"/>
    <dgm:cxn modelId="{9DCD81A6-26CB-49CA-B8CD-A03A55BA4262}" type="presParOf" srcId="{C4F786EC-AF08-433E-AD34-06C41E755A38}" destId="{41F0FCB2-DA7A-4F11-8818-35EE4F7B0F04}" srcOrd="1" destOrd="0" presId="urn:microsoft.com/office/officeart/2005/8/layout/process3"/>
    <dgm:cxn modelId="{EFCB51F1-CC67-4CF8-97FF-9090D137CD7C}" type="presParOf" srcId="{C4F786EC-AF08-433E-AD34-06C41E755A38}" destId="{01A50387-D474-4929-A462-451A41A7FA05}" srcOrd="2" destOrd="0" presId="urn:microsoft.com/office/officeart/2005/8/layout/process3"/>
    <dgm:cxn modelId="{0D4C63D2-2EB9-442D-A762-8AAACE8E2634}" type="presParOf" srcId="{8F7C406D-9DB6-4707-B18B-A14A7E3202D2}" destId="{52483ABA-6AF4-43A9-BBC6-82AC662279CC}" srcOrd="1" destOrd="0" presId="urn:microsoft.com/office/officeart/2005/8/layout/process3"/>
    <dgm:cxn modelId="{DA55BC0E-6EFC-4043-839D-04788750E9C2}" type="presParOf" srcId="{52483ABA-6AF4-43A9-BBC6-82AC662279CC}" destId="{4FB2EED4-A7BE-4EE2-A975-E984CA0AE23F}" srcOrd="0" destOrd="0" presId="urn:microsoft.com/office/officeart/2005/8/layout/process3"/>
    <dgm:cxn modelId="{7DA5DA1A-8A46-4481-B3C3-9C742C216CC4}" type="presParOf" srcId="{8F7C406D-9DB6-4707-B18B-A14A7E3202D2}" destId="{8E3F9CDC-0934-4F0E-B895-D8845AB0DC84}" srcOrd="2" destOrd="0" presId="urn:microsoft.com/office/officeart/2005/8/layout/process3"/>
    <dgm:cxn modelId="{7FE24E39-5A4A-4A6C-B621-09227C02FADD}" type="presParOf" srcId="{8E3F9CDC-0934-4F0E-B895-D8845AB0DC84}" destId="{2EF67E35-DE81-446F-BA4F-A6ECF6864CB9}" srcOrd="0" destOrd="0" presId="urn:microsoft.com/office/officeart/2005/8/layout/process3"/>
    <dgm:cxn modelId="{BC0A1402-45A4-4D0E-9BF3-E2709298644B}" type="presParOf" srcId="{8E3F9CDC-0934-4F0E-B895-D8845AB0DC84}" destId="{0F8EE168-ECBA-4A35-AB45-1D288EDEBF7E}" srcOrd="1" destOrd="0" presId="urn:microsoft.com/office/officeart/2005/8/layout/process3"/>
    <dgm:cxn modelId="{BAA017F7-B73A-4779-8084-81C50D0B05B6}" type="presParOf" srcId="{8E3F9CDC-0934-4F0E-B895-D8845AB0DC84}" destId="{F67F5AC8-0F7E-4C63-A090-606119793C5C}" srcOrd="2" destOrd="0" presId="urn:microsoft.com/office/officeart/2005/8/layout/process3"/>
    <dgm:cxn modelId="{3EF50BE1-50A4-4C03-B2B3-7E96E6416F94}" type="presParOf" srcId="{8F7C406D-9DB6-4707-B18B-A14A7E3202D2}" destId="{AB984FC1-EDB2-4E16-B172-C56FA2C4D903}" srcOrd="3" destOrd="0" presId="urn:microsoft.com/office/officeart/2005/8/layout/process3"/>
    <dgm:cxn modelId="{C98973E1-FC39-4BA2-AD7A-CA5E8F1AB213}" type="presParOf" srcId="{AB984FC1-EDB2-4E16-B172-C56FA2C4D903}" destId="{67B51734-FC84-4D6E-8C3F-5912817A26AB}" srcOrd="0" destOrd="0" presId="urn:microsoft.com/office/officeart/2005/8/layout/process3"/>
    <dgm:cxn modelId="{FEDB7512-1138-467E-A1E3-9889B01767DC}" type="presParOf" srcId="{8F7C406D-9DB6-4707-B18B-A14A7E3202D2}" destId="{8E1A900C-5CF5-4DCD-BA3A-E43B9351FE1B}" srcOrd="4" destOrd="0" presId="urn:microsoft.com/office/officeart/2005/8/layout/process3"/>
    <dgm:cxn modelId="{FD9DDC91-4FB9-4D63-8997-5CA453BF54C5}" type="presParOf" srcId="{8E1A900C-5CF5-4DCD-BA3A-E43B9351FE1B}" destId="{723C2276-04E2-4A47-8188-C78B33BC72A6}" srcOrd="0" destOrd="0" presId="urn:microsoft.com/office/officeart/2005/8/layout/process3"/>
    <dgm:cxn modelId="{A2AFA9FD-6426-4578-BD4F-FFD7044C0172}" type="presParOf" srcId="{8E1A900C-5CF5-4DCD-BA3A-E43B9351FE1B}" destId="{F5969524-77F1-46B5-B6B1-FB2E1AFCF74A}" srcOrd="1" destOrd="0" presId="urn:microsoft.com/office/officeart/2005/8/layout/process3"/>
    <dgm:cxn modelId="{D6F67AC2-5E56-4BC5-9ADF-6296C029CE2A}" type="presParOf" srcId="{8E1A900C-5CF5-4DCD-BA3A-E43B9351FE1B}" destId="{603243D4-5361-437C-BED3-E0961C8EF68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6CAC15-C4B8-4529-8DAB-343FC1EE5F7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0DF6FD93-DD3C-4AEC-9376-2854FDBFDD56}">
      <dgm:prSet phldrT="[Text]"/>
      <dgm:spPr/>
      <dgm:t>
        <a:bodyPr/>
        <a:lstStyle/>
        <a:p>
          <a:r>
            <a:rPr lang="en-US" dirty="0"/>
            <a:t>4. What could the future look like?</a:t>
          </a:r>
        </a:p>
      </dgm:t>
      <dgm:extLst>
        <a:ext uri="{E40237B7-FDA0-4F09-8148-C483321AD2D9}">
          <dgm14:cNvPr xmlns:dgm14="http://schemas.microsoft.com/office/drawing/2010/diagram" id="0" name="" descr="4. What could the future look like?"/>
        </a:ext>
      </dgm:extLst>
    </dgm:pt>
    <dgm:pt modelId="{AD2F03AC-933D-4C91-B0F4-73A0BDC2729B}" type="parTrans" cxnId="{5C9DD048-94EE-4A38-8540-1FF5BBD6AF00}">
      <dgm:prSet/>
      <dgm:spPr/>
      <dgm:t>
        <a:bodyPr/>
        <a:lstStyle/>
        <a:p>
          <a:endParaRPr lang="en-US"/>
        </a:p>
      </dgm:t>
    </dgm:pt>
    <dgm:pt modelId="{FE59FACE-5110-4624-A6F2-7C60D7994A56}" type="sibTrans" cxnId="{5C9DD048-94EE-4A38-8540-1FF5BBD6AF00}">
      <dgm:prSet/>
      <dgm:spPr/>
      <dgm:t>
        <a:bodyPr/>
        <a:lstStyle/>
        <a:p>
          <a:endParaRPr lang="en-US" dirty="0"/>
        </a:p>
      </dgm:t>
      <dgm:extLst>
        <a:ext uri="{E40237B7-FDA0-4F09-8148-C483321AD2D9}">
          <dgm14:cNvPr xmlns:dgm14="http://schemas.microsoft.com/office/drawing/2010/diagram" id="0" name="" descr="Right arrow"/>
        </a:ext>
      </dgm:extLst>
    </dgm:pt>
    <dgm:pt modelId="{7812F620-0A8B-4DB1-BEAB-59371800B5B0}">
      <dgm:prSet/>
      <dgm:spPr/>
      <dgm:t>
        <a:bodyPr/>
        <a:lstStyle/>
        <a:p>
          <a:r>
            <a:rPr lang="en-US" dirty="0"/>
            <a:t>Scenarios</a:t>
          </a:r>
        </a:p>
      </dgm:t>
      <dgm:extLst>
        <a:ext uri="{E40237B7-FDA0-4F09-8148-C483321AD2D9}">
          <dgm14:cNvPr xmlns:dgm14="http://schemas.microsoft.com/office/drawing/2010/diagram" id="0" name="" descr="Scenarios&#10;TSMO strategies or policies&#10;"/>
        </a:ext>
      </dgm:extLst>
    </dgm:pt>
    <dgm:pt modelId="{384A7F61-F5FB-410A-97E5-75D585424DE9}" type="parTrans" cxnId="{42C187EA-32C7-44E5-A84D-53A98F1ACA94}">
      <dgm:prSet/>
      <dgm:spPr/>
      <dgm:t>
        <a:bodyPr/>
        <a:lstStyle/>
        <a:p>
          <a:endParaRPr lang="en-US"/>
        </a:p>
      </dgm:t>
    </dgm:pt>
    <dgm:pt modelId="{DB092DD1-F78A-4C77-9350-283D60BF83B0}" type="sibTrans" cxnId="{42C187EA-32C7-44E5-A84D-53A98F1ACA94}">
      <dgm:prSet/>
      <dgm:spPr/>
      <dgm:t>
        <a:bodyPr/>
        <a:lstStyle/>
        <a:p>
          <a:endParaRPr lang="en-US"/>
        </a:p>
      </dgm:t>
    </dgm:pt>
    <dgm:pt modelId="{CFCADD57-5323-408D-AEB9-46F1D2D640BB}">
      <dgm:prSet/>
      <dgm:spPr/>
      <dgm:t>
        <a:bodyPr/>
        <a:lstStyle/>
        <a:p>
          <a:r>
            <a:rPr lang="en-US" dirty="0"/>
            <a:t>TSMO strategies or policies</a:t>
          </a:r>
        </a:p>
      </dgm:t>
    </dgm:pt>
    <dgm:pt modelId="{977E401E-0DD2-4912-80A4-57946DE39B56}" type="parTrans" cxnId="{AA848C1A-371F-4D42-B5DD-0857A9749B66}">
      <dgm:prSet/>
      <dgm:spPr/>
      <dgm:t>
        <a:bodyPr/>
        <a:lstStyle/>
        <a:p>
          <a:endParaRPr lang="en-US"/>
        </a:p>
      </dgm:t>
    </dgm:pt>
    <dgm:pt modelId="{04466803-D281-45E2-839D-F7D0DA1A1463}" type="sibTrans" cxnId="{AA848C1A-371F-4D42-B5DD-0857A9749B66}">
      <dgm:prSet/>
      <dgm:spPr/>
      <dgm:t>
        <a:bodyPr/>
        <a:lstStyle/>
        <a:p>
          <a:endParaRPr lang="en-US"/>
        </a:p>
      </dgm:t>
    </dgm:pt>
    <dgm:pt modelId="{9CC9A907-43A8-4CE0-87F1-6BCD3B2AD5AD}">
      <dgm:prSet/>
      <dgm:spPr/>
      <dgm:t>
        <a:bodyPr/>
        <a:lstStyle/>
        <a:p>
          <a:r>
            <a:rPr lang="en-US" dirty="0"/>
            <a:t>5. What impacts will scenarios have?</a:t>
          </a:r>
        </a:p>
      </dgm:t>
      <dgm:extLst>
        <a:ext uri="{E40237B7-FDA0-4F09-8148-C483321AD2D9}">
          <dgm14:cNvPr xmlns:dgm14="http://schemas.microsoft.com/office/drawing/2010/diagram" id="0" name="" descr="5. What impacts will scenarios have?"/>
        </a:ext>
      </dgm:extLst>
    </dgm:pt>
    <dgm:pt modelId="{1F62F898-290A-4955-B59C-1D801459912F}" type="parTrans" cxnId="{73CD0D48-5D3F-4F5A-A630-15C123458512}">
      <dgm:prSet/>
      <dgm:spPr/>
      <dgm:t>
        <a:bodyPr/>
        <a:lstStyle/>
        <a:p>
          <a:endParaRPr lang="en-US"/>
        </a:p>
      </dgm:t>
    </dgm:pt>
    <dgm:pt modelId="{551E6EC2-574E-4196-AAFC-E1ACDF83F994}" type="sibTrans" cxnId="{73CD0D48-5D3F-4F5A-A630-15C123458512}">
      <dgm:prSet/>
      <dgm:spPr/>
      <dgm:t>
        <a:bodyPr/>
        <a:lstStyle/>
        <a:p>
          <a:endParaRPr lang="en-US" dirty="0"/>
        </a:p>
      </dgm:t>
      <dgm:extLst>
        <a:ext uri="{E40237B7-FDA0-4F09-8148-C483321AD2D9}">
          <dgm14:cNvPr xmlns:dgm14="http://schemas.microsoft.com/office/drawing/2010/diagram" id="0" name="" descr="Right arrow"/>
        </a:ext>
      </dgm:extLst>
    </dgm:pt>
    <dgm:pt modelId="{704991B5-D050-4A3C-AB0A-D9B06BBD8148}">
      <dgm:prSet/>
      <dgm:spPr/>
      <dgm:t>
        <a:bodyPr/>
        <a:lstStyle/>
        <a:p>
          <a:r>
            <a:rPr lang="en-US" dirty="0"/>
            <a:t>Estimated impacts of TSMO strategies or policies for each scenario</a:t>
          </a:r>
        </a:p>
      </dgm:t>
      <dgm:extLst>
        <a:ext uri="{E40237B7-FDA0-4F09-8148-C483321AD2D9}">
          <dgm14:cNvPr xmlns:dgm14="http://schemas.microsoft.com/office/drawing/2010/diagram" id="0" name="" descr="Estimated impacts of TSMO strategies or policies for each scenario&#10;"/>
        </a:ext>
      </dgm:extLst>
    </dgm:pt>
    <dgm:pt modelId="{13ADBF8E-1A87-4333-9E68-EE8F2AF12B28}" type="parTrans" cxnId="{C100316D-DF5A-4AEE-84CB-6D743B83C22D}">
      <dgm:prSet/>
      <dgm:spPr/>
      <dgm:t>
        <a:bodyPr/>
        <a:lstStyle/>
        <a:p>
          <a:endParaRPr lang="en-US"/>
        </a:p>
      </dgm:t>
    </dgm:pt>
    <dgm:pt modelId="{A284021F-E37E-47C7-9064-7B295B52BFD2}" type="sibTrans" cxnId="{C100316D-DF5A-4AEE-84CB-6D743B83C22D}">
      <dgm:prSet/>
      <dgm:spPr/>
      <dgm:t>
        <a:bodyPr/>
        <a:lstStyle/>
        <a:p>
          <a:endParaRPr lang="en-US"/>
        </a:p>
      </dgm:t>
    </dgm:pt>
    <dgm:pt modelId="{8F0AD853-EA64-4EED-B322-9EA08E0EFFA2}">
      <dgm:prSet/>
      <dgm:spPr/>
      <dgm:t>
        <a:bodyPr/>
        <a:lstStyle/>
        <a:p>
          <a:r>
            <a:rPr lang="en-US" dirty="0"/>
            <a:t>6. How will we reach our desired future?</a:t>
          </a:r>
        </a:p>
      </dgm:t>
      <dgm:extLst>
        <a:ext uri="{E40237B7-FDA0-4F09-8148-C483321AD2D9}">
          <dgm14:cNvPr xmlns:dgm14="http://schemas.microsoft.com/office/drawing/2010/diagram" id="0" name="" descr="6. How will we reach our desired future?"/>
        </a:ext>
      </dgm:extLst>
    </dgm:pt>
    <dgm:pt modelId="{6E0D1216-D1E4-4207-B411-0E11EDEA321C}" type="parTrans" cxnId="{EC945CD4-4D2E-4A48-8C4F-03A4F1C964E2}">
      <dgm:prSet/>
      <dgm:spPr/>
      <dgm:t>
        <a:bodyPr/>
        <a:lstStyle/>
        <a:p>
          <a:endParaRPr lang="en-US"/>
        </a:p>
      </dgm:t>
    </dgm:pt>
    <dgm:pt modelId="{305ACA80-47E5-46CD-96ED-95C046CB98ED}" type="sibTrans" cxnId="{EC945CD4-4D2E-4A48-8C4F-03A4F1C964E2}">
      <dgm:prSet/>
      <dgm:spPr/>
      <dgm:t>
        <a:bodyPr/>
        <a:lstStyle/>
        <a:p>
          <a:endParaRPr lang="en-US"/>
        </a:p>
      </dgm:t>
    </dgm:pt>
    <dgm:pt modelId="{F9247C95-440F-44DE-ACDB-708BEEE18E34}">
      <dgm:prSet/>
      <dgm:spPr/>
      <dgm:t>
        <a:bodyPr/>
        <a:lstStyle/>
        <a:p>
          <a:r>
            <a:rPr lang="en-US" dirty="0"/>
            <a:t>Action plan</a:t>
          </a:r>
        </a:p>
      </dgm:t>
      <dgm:extLst>
        <a:ext uri="{E40237B7-FDA0-4F09-8148-C483321AD2D9}">
          <dgm14:cNvPr xmlns:dgm14="http://schemas.microsoft.com/office/drawing/2010/diagram" id="0" name="" descr="Action plan&#10;TSMO projects and programs&#10;"/>
        </a:ext>
      </dgm:extLst>
    </dgm:pt>
    <dgm:pt modelId="{69E6CDBF-6919-473B-AFDA-10749D183D64}" type="parTrans" cxnId="{3DDE28EE-C3F4-42BF-96CB-46CC62711597}">
      <dgm:prSet/>
      <dgm:spPr/>
      <dgm:t>
        <a:bodyPr/>
        <a:lstStyle/>
        <a:p>
          <a:endParaRPr lang="en-US"/>
        </a:p>
      </dgm:t>
    </dgm:pt>
    <dgm:pt modelId="{DC43776A-E941-41E6-B14D-C5CD29606B45}" type="sibTrans" cxnId="{3DDE28EE-C3F4-42BF-96CB-46CC62711597}">
      <dgm:prSet/>
      <dgm:spPr/>
      <dgm:t>
        <a:bodyPr/>
        <a:lstStyle/>
        <a:p>
          <a:endParaRPr lang="en-US"/>
        </a:p>
      </dgm:t>
    </dgm:pt>
    <dgm:pt modelId="{BBC97C64-20F1-4F60-B76C-DCED31D3B95D}">
      <dgm:prSet/>
      <dgm:spPr/>
      <dgm:t>
        <a:bodyPr/>
        <a:lstStyle/>
        <a:p>
          <a:r>
            <a:rPr lang="en-US" dirty="0"/>
            <a:t>TSMO projects and programs</a:t>
          </a:r>
        </a:p>
      </dgm:t>
    </dgm:pt>
    <dgm:pt modelId="{7E20C485-DDCA-47F7-90D7-BA55326DD5E8}" type="parTrans" cxnId="{F26BF95F-B05C-4725-B3DB-73A0820E1B7B}">
      <dgm:prSet/>
      <dgm:spPr/>
      <dgm:t>
        <a:bodyPr/>
        <a:lstStyle/>
        <a:p>
          <a:endParaRPr lang="en-US"/>
        </a:p>
      </dgm:t>
    </dgm:pt>
    <dgm:pt modelId="{21C05F9A-4850-4CB3-8643-D16312226B3B}" type="sibTrans" cxnId="{F26BF95F-B05C-4725-B3DB-73A0820E1B7B}">
      <dgm:prSet/>
      <dgm:spPr/>
      <dgm:t>
        <a:bodyPr/>
        <a:lstStyle/>
        <a:p>
          <a:endParaRPr lang="en-US"/>
        </a:p>
      </dgm:t>
    </dgm:pt>
    <dgm:pt modelId="{8F7C406D-9DB6-4707-B18B-A14A7E3202D2}" type="pres">
      <dgm:prSet presAssocID="{746CAC15-C4B8-4529-8DAB-343FC1EE5F7A}" presName="linearFlow" presStyleCnt="0">
        <dgm:presLayoutVars>
          <dgm:dir/>
          <dgm:animLvl val="lvl"/>
          <dgm:resizeHandles val="exact"/>
        </dgm:presLayoutVars>
      </dgm:prSet>
      <dgm:spPr/>
    </dgm:pt>
    <dgm:pt modelId="{C4F786EC-AF08-433E-AD34-06C41E755A38}" type="pres">
      <dgm:prSet presAssocID="{0DF6FD93-DD3C-4AEC-9376-2854FDBFDD56}" presName="composite" presStyleCnt="0"/>
      <dgm:spPr/>
    </dgm:pt>
    <dgm:pt modelId="{5FF18751-FE57-458A-A7F8-B3BBC622905A}" type="pres">
      <dgm:prSet presAssocID="{0DF6FD93-DD3C-4AEC-9376-2854FDBFDD56}" presName="parTx" presStyleLbl="node1" presStyleIdx="0" presStyleCnt="3">
        <dgm:presLayoutVars>
          <dgm:chMax val="0"/>
          <dgm:chPref val="0"/>
          <dgm:bulletEnabled val="1"/>
        </dgm:presLayoutVars>
      </dgm:prSet>
      <dgm:spPr/>
    </dgm:pt>
    <dgm:pt modelId="{41F0FCB2-DA7A-4F11-8818-35EE4F7B0F04}" type="pres">
      <dgm:prSet presAssocID="{0DF6FD93-DD3C-4AEC-9376-2854FDBFDD56}" presName="parSh" presStyleLbl="node1" presStyleIdx="0" presStyleCnt="3"/>
      <dgm:spPr/>
    </dgm:pt>
    <dgm:pt modelId="{01A50387-D474-4929-A462-451A41A7FA05}" type="pres">
      <dgm:prSet presAssocID="{0DF6FD93-DD3C-4AEC-9376-2854FDBFDD56}" presName="desTx" presStyleLbl="fgAcc1" presStyleIdx="0" presStyleCnt="3">
        <dgm:presLayoutVars>
          <dgm:bulletEnabled val="1"/>
        </dgm:presLayoutVars>
      </dgm:prSet>
      <dgm:spPr/>
    </dgm:pt>
    <dgm:pt modelId="{52483ABA-6AF4-43A9-BBC6-82AC662279CC}" type="pres">
      <dgm:prSet presAssocID="{FE59FACE-5110-4624-A6F2-7C60D7994A56}" presName="sibTrans" presStyleLbl="sibTrans2D1" presStyleIdx="0" presStyleCnt="2"/>
      <dgm:spPr/>
    </dgm:pt>
    <dgm:pt modelId="{4FB2EED4-A7BE-4EE2-A975-E984CA0AE23F}" type="pres">
      <dgm:prSet presAssocID="{FE59FACE-5110-4624-A6F2-7C60D7994A56}" presName="connTx" presStyleLbl="sibTrans2D1" presStyleIdx="0" presStyleCnt="2"/>
      <dgm:spPr/>
    </dgm:pt>
    <dgm:pt modelId="{DD74D606-8CE6-43B8-A83E-4F3561407A0D}" type="pres">
      <dgm:prSet presAssocID="{9CC9A907-43A8-4CE0-87F1-6BCD3B2AD5AD}" presName="composite" presStyleCnt="0"/>
      <dgm:spPr/>
    </dgm:pt>
    <dgm:pt modelId="{CA4EB81A-C934-4CC3-AB19-52D40989EEEA}" type="pres">
      <dgm:prSet presAssocID="{9CC9A907-43A8-4CE0-87F1-6BCD3B2AD5AD}" presName="parTx" presStyleLbl="node1" presStyleIdx="0" presStyleCnt="3">
        <dgm:presLayoutVars>
          <dgm:chMax val="0"/>
          <dgm:chPref val="0"/>
          <dgm:bulletEnabled val="1"/>
        </dgm:presLayoutVars>
      </dgm:prSet>
      <dgm:spPr/>
    </dgm:pt>
    <dgm:pt modelId="{8A4411C9-8B13-4C4F-84DB-FAC6EC3BB403}" type="pres">
      <dgm:prSet presAssocID="{9CC9A907-43A8-4CE0-87F1-6BCD3B2AD5AD}" presName="parSh" presStyleLbl="node1" presStyleIdx="1" presStyleCnt="3"/>
      <dgm:spPr/>
    </dgm:pt>
    <dgm:pt modelId="{5FD3F3D8-F53D-4ADC-BDCD-79845AB0EC2C}" type="pres">
      <dgm:prSet presAssocID="{9CC9A907-43A8-4CE0-87F1-6BCD3B2AD5AD}" presName="desTx" presStyleLbl="fgAcc1" presStyleIdx="1" presStyleCnt="3">
        <dgm:presLayoutVars>
          <dgm:bulletEnabled val="1"/>
        </dgm:presLayoutVars>
      </dgm:prSet>
      <dgm:spPr/>
    </dgm:pt>
    <dgm:pt modelId="{B93B0844-594B-4CA7-9595-3020097AA676}" type="pres">
      <dgm:prSet presAssocID="{551E6EC2-574E-4196-AAFC-E1ACDF83F994}" presName="sibTrans" presStyleLbl="sibTrans2D1" presStyleIdx="1" presStyleCnt="2"/>
      <dgm:spPr/>
    </dgm:pt>
    <dgm:pt modelId="{AB3AFD38-67B4-415E-B7D3-248152A16C0E}" type="pres">
      <dgm:prSet presAssocID="{551E6EC2-574E-4196-AAFC-E1ACDF83F994}" presName="connTx" presStyleLbl="sibTrans2D1" presStyleIdx="1" presStyleCnt="2"/>
      <dgm:spPr/>
    </dgm:pt>
    <dgm:pt modelId="{1D08BF3C-76B0-4D5E-8BC5-97A957EA190D}" type="pres">
      <dgm:prSet presAssocID="{8F0AD853-EA64-4EED-B322-9EA08E0EFFA2}" presName="composite" presStyleCnt="0"/>
      <dgm:spPr/>
    </dgm:pt>
    <dgm:pt modelId="{40AE1A81-1E97-49B9-B6CC-6A60A45F7552}" type="pres">
      <dgm:prSet presAssocID="{8F0AD853-EA64-4EED-B322-9EA08E0EFFA2}" presName="parTx" presStyleLbl="node1" presStyleIdx="1" presStyleCnt="3">
        <dgm:presLayoutVars>
          <dgm:chMax val="0"/>
          <dgm:chPref val="0"/>
          <dgm:bulletEnabled val="1"/>
        </dgm:presLayoutVars>
      </dgm:prSet>
      <dgm:spPr/>
    </dgm:pt>
    <dgm:pt modelId="{C89911E2-7EA8-4A6F-A4BB-1748620D52D1}" type="pres">
      <dgm:prSet presAssocID="{8F0AD853-EA64-4EED-B322-9EA08E0EFFA2}" presName="parSh" presStyleLbl="node1" presStyleIdx="2" presStyleCnt="3"/>
      <dgm:spPr/>
    </dgm:pt>
    <dgm:pt modelId="{71399E49-8AFA-4ABB-AA44-1A81D83F7639}" type="pres">
      <dgm:prSet presAssocID="{8F0AD853-EA64-4EED-B322-9EA08E0EFFA2}" presName="desTx" presStyleLbl="fgAcc1" presStyleIdx="2" presStyleCnt="3">
        <dgm:presLayoutVars>
          <dgm:bulletEnabled val="1"/>
        </dgm:presLayoutVars>
      </dgm:prSet>
      <dgm:spPr/>
    </dgm:pt>
  </dgm:ptLst>
  <dgm:cxnLst>
    <dgm:cxn modelId="{3A5DE101-CA71-40AB-AE81-39F65A9F8323}" type="presOf" srcId="{551E6EC2-574E-4196-AAFC-E1ACDF83F994}" destId="{B93B0844-594B-4CA7-9595-3020097AA676}" srcOrd="0" destOrd="0" presId="urn:microsoft.com/office/officeart/2005/8/layout/process3"/>
    <dgm:cxn modelId="{2BE67919-A9BA-4DCD-95C4-02F3FB5C2419}" type="presOf" srcId="{551E6EC2-574E-4196-AAFC-E1ACDF83F994}" destId="{AB3AFD38-67B4-415E-B7D3-248152A16C0E}" srcOrd="1" destOrd="0" presId="urn:microsoft.com/office/officeart/2005/8/layout/process3"/>
    <dgm:cxn modelId="{AA848C1A-371F-4D42-B5DD-0857A9749B66}" srcId="{0DF6FD93-DD3C-4AEC-9376-2854FDBFDD56}" destId="{CFCADD57-5323-408D-AEB9-46F1D2D640BB}" srcOrd="1" destOrd="0" parTransId="{977E401E-0DD2-4912-80A4-57946DE39B56}" sibTransId="{04466803-D281-45E2-839D-F7D0DA1A1463}"/>
    <dgm:cxn modelId="{A88E1429-D21F-453D-AFEA-CB73AAC0692A}" type="presOf" srcId="{FE59FACE-5110-4624-A6F2-7C60D7994A56}" destId="{52483ABA-6AF4-43A9-BBC6-82AC662279CC}" srcOrd="0" destOrd="0" presId="urn:microsoft.com/office/officeart/2005/8/layout/process3"/>
    <dgm:cxn modelId="{73CD0D48-5D3F-4F5A-A630-15C123458512}" srcId="{746CAC15-C4B8-4529-8DAB-343FC1EE5F7A}" destId="{9CC9A907-43A8-4CE0-87F1-6BCD3B2AD5AD}" srcOrd="1" destOrd="0" parTransId="{1F62F898-290A-4955-B59C-1D801459912F}" sibTransId="{551E6EC2-574E-4196-AAFC-E1ACDF83F994}"/>
    <dgm:cxn modelId="{5C9DD048-94EE-4A38-8540-1FF5BBD6AF00}" srcId="{746CAC15-C4B8-4529-8DAB-343FC1EE5F7A}" destId="{0DF6FD93-DD3C-4AEC-9376-2854FDBFDD56}" srcOrd="0" destOrd="0" parTransId="{AD2F03AC-933D-4C91-B0F4-73A0BDC2729B}" sibTransId="{FE59FACE-5110-4624-A6F2-7C60D7994A56}"/>
    <dgm:cxn modelId="{7631C154-1EF8-44FC-9750-F57E155254CE}" type="presOf" srcId="{BBC97C64-20F1-4F60-B76C-DCED31D3B95D}" destId="{71399E49-8AFA-4ABB-AA44-1A81D83F7639}" srcOrd="0" destOrd="1" presId="urn:microsoft.com/office/officeart/2005/8/layout/process3"/>
    <dgm:cxn modelId="{F26BF95F-B05C-4725-B3DB-73A0820E1B7B}" srcId="{8F0AD853-EA64-4EED-B322-9EA08E0EFFA2}" destId="{BBC97C64-20F1-4F60-B76C-DCED31D3B95D}" srcOrd="1" destOrd="0" parTransId="{7E20C485-DDCA-47F7-90D7-BA55326DD5E8}" sibTransId="{21C05F9A-4850-4CB3-8643-D16312226B3B}"/>
    <dgm:cxn modelId="{EF410E69-230B-4530-99F4-F66ACCD01209}" type="presOf" srcId="{746CAC15-C4B8-4529-8DAB-343FC1EE5F7A}" destId="{8F7C406D-9DB6-4707-B18B-A14A7E3202D2}" srcOrd="0" destOrd="0" presId="urn:microsoft.com/office/officeart/2005/8/layout/process3"/>
    <dgm:cxn modelId="{C100316D-DF5A-4AEE-84CB-6D743B83C22D}" srcId="{9CC9A907-43A8-4CE0-87F1-6BCD3B2AD5AD}" destId="{704991B5-D050-4A3C-AB0A-D9B06BBD8148}" srcOrd="0" destOrd="0" parTransId="{13ADBF8E-1A87-4333-9E68-EE8F2AF12B28}" sibTransId="{A284021F-E37E-47C7-9064-7B295B52BFD2}"/>
    <dgm:cxn modelId="{D4740C7A-387A-42C3-A71B-45340DD2250F}" type="presOf" srcId="{0DF6FD93-DD3C-4AEC-9376-2854FDBFDD56}" destId="{41F0FCB2-DA7A-4F11-8818-35EE4F7B0F04}" srcOrd="1" destOrd="0" presId="urn:microsoft.com/office/officeart/2005/8/layout/process3"/>
    <dgm:cxn modelId="{48AE0C8E-D9EE-4648-B99D-5319FB893748}" type="presOf" srcId="{9CC9A907-43A8-4CE0-87F1-6BCD3B2AD5AD}" destId="{8A4411C9-8B13-4C4F-84DB-FAC6EC3BB403}" srcOrd="1" destOrd="0" presId="urn:microsoft.com/office/officeart/2005/8/layout/process3"/>
    <dgm:cxn modelId="{0D46D88E-DD96-42D1-8046-152BD5D6DB2C}" type="presOf" srcId="{9CC9A907-43A8-4CE0-87F1-6BCD3B2AD5AD}" destId="{CA4EB81A-C934-4CC3-AB19-52D40989EEEA}" srcOrd="0" destOrd="0" presId="urn:microsoft.com/office/officeart/2005/8/layout/process3"/>
    <dgm:cxn modelId="{69E44593-C34B-4A3F-9783-5F980ECC53F4}" type="presOf" srcId="{F9247C95-440F-44DE-ACDB-708BEEE18E34}" destId="{71399E49-8AFA-4ABB-AA44-1A81D83F7639}" srcOrd="0" destOrd="0" presId="urn:microsoft.com/office/officeart/2005/8/layout/process3"/>
    <dgm:cxn modelId="{FF84A6A2-4B76-4FCF-B532-C2236DFC5E11}" type="presOf" srcId="{704991B5-D050-4A3C-AB0A-D9B06BBD8148}" destId="{5FD3F3D8-F53D-4ADC-BDCD-79845AB0EC2C}" srcOrd="0" destOrd="0" presId="urn:microsoft.com/office/officeart/2005/8/layout/process3"/>
    <dgm:cxn modelId="{1055DBA4-8135-4A70-902B-95CCC1332D59}" type="presOf" srcId="{FE59FACE-5110-4624-A6F2-7C60D7994A56}" destId="{4FB2EED4-A7BE-4EE2-A975-E984CA0AE23F}" srcOrd="1" destOrd="0" presId="urn:microsoft.com/office/officeart/2005/8/layout/process3"/>
    <dgm:cxn modelId="{57C2BBC4-18E0-463E-9F40-6F17EF19CAB9}" type="presOf" srcId="{0DF6FD93-DD3C-4AEC-9376-2854FDBFDD56}" destId="{5FF18751-FE57-458A-A7F8-B3BBC622905A}" srcOrd="0" destOrd="0" presId="urn:microsoft.com/office/officeart/2005/8/layout/process3"/>
    <dgm:cxn modelId="{EC945CD4-4D2E-4A48-8C4F-03A4F1C964E2}" srcId="{746CAC15-C4B8-4529-8DAB-343FC1EE5F7A}" destId="{8F0AD853-EA64-4EED-B322-9EA08E0EFFA2}" srcOrd="2" destOrd="0" parTransId="{6E0D1216-D1E4-4207-B411-0E11EDEA321C}" sibTransId="{305ACA80-47E5-46CD-96ED-95C046CB98ED}"/>
    <dgm:cxn modelId="{BAED66E6-88D8-45DB-98A4-DD50BCEC95F7}" type="presOf" srcId="{8F0AD853-EA64-4EED-B322-9EA08E0EFFA2}" destId="{40AE1A81-1E97-49B9-B6CC-6A60A45F7552}" srcOrd="0" destOrd="0" presId="urn:microsoft.com/office/officeart/2005/8/layout/process3"/>
    <dgm:cxn modelId="{42C187EA-32C7-44E5-A84D-53A98F1ACA94}" srcId="{0DF6FD93-DD3C-4AEC-9376-2854FDBFDD56}" destId="{7812F620-0A8B-4DB1-BEAB-59371800B5B0}" srcOrd="0" destOrd="0" parTransId="{384A7F61-F5FB-410A-97E5-75D585424DE9}" sibTransId="{DB092DD1-F78A-4C77-9350-283D60BF83B0}"/>
    <dgm:cxn modelId="{384BE2EB-7A8A-4735-95DF-9C6E21A878EF}" type="presOf" srcId="{7812F620-0A8B-4DB1-BEAB-59371800B5B0}" destId="{01A50387-D474-4929-A462-451A41A7FA05}" srcOrd="0" destOrd="0" presId="urn:microsoft.com/office/officeart/2005/8/layout/process3"/>
    <dgm:cxn modelId="{3DDE28EE-C3F4-42BF-96CB-46CC62711597}" srcId="{8F0AD853-EA64-4EED-B322-9EA08E0EFFA2}" destId="{F9247C95-440F-44DE-ACDB-708BEEE18E34}" srcOrd="0" destOrd="0" parTransId="{69E6CDBF-6919-473B-AFDA-10749D183D64}" sibTransId="{DC43776A-E941-41E6-B14D-C5CD29606B45}"/>
    <dgm:cxn modelId="{86206BEF-E6EA-4C58-BFE8-EB37466B33DF}" type="presOf" srcId="{8F0AD853-EA64-4EED-B322-9EA08E0EFFA2}" destId="{C89911E2-7EA8-4A6F-A4BB-1748620D52D1}" srcOrd="1" destOrd="0" presId="urn:microsoft.com/office/officeart/2005/8/layout/process3"/>
    <dgm:cxn modelId="{86C585FD-C3FD-4BE0-A6BE-985833987E1F}" type="presOf" srcId="{CFCADD57-5323-408D-AEB9-46F1D2D640BB}" destId="{01A50387-D474-4929-A462-451A41A7FA05}" srcOrd="0" destOrd="1" presId="urn:microsoft.com/office/officeart/2005/8/layout/process3"/>
    <dgm:cxn modelId="{1286FA35-0F9C-4B3B-96C9-FC3296A2B104}" type="presParOf" srcId="{8F7C406D-9DB6-4707-B18B-A14A7E3202D2}" destId="{C4F786EC-AF08-433E-AD34-06C41E755A38}" srcOrd="0" destOrd="0" presId="urn:microsoft.com/office/officeart/2005/8/layout/process3"/>
    <dgm:cxn modelId="{D8A48B56-A6ED-4B9B-9244-877E1B210564}" type="presParOf" srcId="{C4F786EC-AF08-433E-AD34-06C41E755A38}" destId="{5FF18751-FE57-458A-A7F8-B3BBC622905A}" srcOrd="0" destOrd="0" presId="urn:microsoft.com/office/officeart/2005/8/layout/process3"/>
    <dgm:cxn modelId="{9DCD81A6-26CB-49CA-B8CD-A03A55BA4262}" type="presParOf" srcId="{C4F786EC-AF08-433E-AD34-06C41E755A38}" destId="{41F0FCB2-DA7A-4F11-8818-35EE4F7B0F04}" srcOrd="1" destOrd="0" presId="urn:microsoft.com/office/officeart/2005/8/layout/process3"/>
    <dgm:cxn modelId="{EFCB51F1-CC67-4CF8-97FF-9090D137CD7C}" type="presParOf" srcId="{C4F786EC-AF08-433E-AD34-06C41E755A38}" destId="{01A50387-D474-4929-A462-451A41A7FA05}" srcOrd="2" destOrd="0" presId="urn:microsoft.com/office/officeart/2005/8/layout/process3"/>
    <dgm:cxn modelId="{0D4C63D2-2EB9-442D-A762-8AAACE8E2634}" type="presParOf" srcId="{8F7C406D-9DB6-4707-B18B-A14A7E3202D2}" destId="{52483ABA-6AF4-43A9-BBC6-82AC662279CC}" srcOrd="1" destOrd="0" presId="urn:microsoft.com/office/officeart/2005/8/layout/process3"/>
    <dgm:cxn modelId="{DA55BC0E-6EFC-4043-839D-04788750E9C2}" type="presParOf" srcId="{52483ABA-6AF4-43A9-BBC6-82AC662279CC}" destId="{4FB2EED4-A7BE-4EE2-A975-E984CA0AE23F}" srcOrd="0" destOrd="0" presId="urn:microsoft.com/office/officeart/2005/8/layout/process3"/>
    <dgm:cxn modelId="{515BFDD1-02B4-41AB-8DF1-7055DC7A9771}" type="presParOf" srcId="{8F7C406D-9DB6-4707-B18B-A14A7E3202D2}" destId="{DD74D606-8CE6-43B8-A83E-4F3561407A0D}" srcOrd="2" destOrd="0" presId="urn:microsoft.com/office/officeart/2005/8/layout/process3"/>
    <dgm:cxn modelId="{568C5D11-87E1-4A8E-AC5B-6D8350D42CAC}" type="presParOf" srcId="{DD74D606-8CE6-43B8-A83E-4F3561407A0D}" destId="{CA4EB81A-C934-4CC3-AB19-52D40989EEEA}" srcOrd="0" destOrd="0" presId="urn:microsoft.com/office/officeart/2005/8/layout/process3"/>
    <dgm:cxn modelId="{BC5C3CA7-41FB-471B-9F40-3073DF00909B}" type="presParOf" srcId="{DD74D606-8CE6-43B8-A83E-4F3561407A0D}" destId="{8A4411C9-8B13-4C4F-84DB-FAC6EC3BB403}" srcOrd="1" destOrd="0" presId="urn:microsoft.com/office/officeart/2005/8/layout/process3"/>
    <dgm:cxn modelId="{73ED9CD6-9C21-406E-A358-6B9AC41C3A26}" type="presParOf" srcId="{DD74D606-8CE6-43B8-A83E-4F3561407A0D}" destId="{5FD3F3D8-F53D-4ADC-BDCD-79845AB0EC2C}" srcOrd="2" destOrd="0" presId="urn:microsoft.com/office/officeart/2005/8/layout/process3"/>
    <dgm:cxn modelId="{382064A3-9C17-49AF-AEE3-0B1627CEA254}" type="presParOf" srcId="{8F7C406D-9DB6-4707-B18B-A14A7E3202D2}" destId="{B93B0844-594B-4CA7-9595-3020097AA676}" srcOrd="3" destOrd="0" presId="urn:microsoft.com/office/officeart/2005/8/layout/process3"/>
    <dgm:cxn modelId="{8F493B09-705B-456E-AF3D-929AEDF2FF37}" type="presParOf" srcId="{B93B0844-594B-4CA7-9595-3020097AA676}" destId="{AB3AFD38-67B4-415E-B7D3-248152A16C0E}" srcOrd="0" destOrd="0" presId="urn:microsoft.com/office/officeart/2005/8/layout/process3"/>
    <dgm:cxn modelId="{1A330787-656C-4E69-87B2-72C5F4724554}" type="presParOf" srcId="{8F7C406D-9DB6-4707-B18B-A14A7E3202D2}" destId="{1D08BF3C-76B0-4D5E-8BC5-97A957EA190D}" srcOrd="4" destOrd="0" presId="urn:microsoft.com/office/officeart/2005/8/layout/process3"/>
    <dgm:cxn modelId="{CFE81A7E-1F52-48CF-8CF0-37EFDCBF35C7}" type="presParOf" srcId="{1D08BF3C-76B0-4D5E-8BC5-97A957EA190D}" destId="{40AE1A81-1E97-49B9-B6CC-6A60A45F7552}" srcOrd="0" destOrd="0" presId="urn:microsoft.com/office/officeart/2005/8/layout/process3"/>
    <dgm:cxn modelId="{2192D434-9CDB-498F-811C-6818E50B602B}" type="presParOf" srcId="{1D08BF3C-76B0-4D5E-8BC5-97A957EA190D}" destId="{C89911E2-7EA8-4A6F-A4BB-1748620D52D1}" srcOrd="1" destOrd="0" presId="urn:microsoft.com/office/officeart/2005/8/layout/process3"/>
    <dgm:cxn modelId="{AE0B7B83-2D5A-4545-AAD8-C3123E32C37C}" type="presParOf" srcId="{1D08BF3C-76B0-4D5E-8BC5-97A957EA190D}" destId="{71399E49-8AFA-4ABB-AA44-1A81D83F7639}"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48B67-590A-4100-A067-F93C0A02C238}">
      <dsp:nvSpPr>
        <dsp:cNvPr id="0" name=""/>
        <dsp:cNvSpPr/>
      </dsp:nvSpPr>
      <dsp:spPr>
        <a:xfrm>
          <a:off x="-4917790" y="-753830"/>
          <a:ext cx="5858998" cy="5858998"/>
        </a:xfrm>
        <a:prstGeom prst="blockArc">
          <a:avLst>
            <a:gd name="adj1" fmla="val 18900000"/>
            <a:gd name="adj2" fmla="val 2700000"/>
            <a:gd name="adj3" fmla="val 369"/>
          </a:avLst>
        </a:prstGeom>
        <a:solidFill>
          <a:srgbClr val="427666"/>
        </a:solidFill>
        <a:ln w="12700" cap="flat" cmpd="sng" algn="ctr">
          <a:solidFill>
            <a:srgbClr val="A51394"/>
          </a:solidFill>
          <a:prstDash val="solid"/>
          <a:miter lim="800000"/>
        </a:ln>
        <a:effectLst/>
      </dsp:spPr>
      <dsp:style>
        <a:lnRef idx="2">
          <a:scrgbClr r="0" g="0" b="0"/>
        </a:lnRef>
        <a:fillRef idx="0">
          <a:scrgbClr r="0" g="0" b="0"/>
        </a:fillRef>
        <a:effectRef idx="0">
          <a:scrgbClr r="0" g="0" b="0"/>
        </a:effectRef>
        <a:fontRef idx="minor"/>
      </dsp:style>
    </dsp:sp>
    <dsp:sp modelId="{C4C9FFFC-C4E5-4E19-8415-057E5A70EA5A}">
      <dsp:nvSpPr>
        <dsp:cNvPr id="0" name=""/>
        <dsp:cNvSpPr/>
      </dsp:nvSpPr>
      <dsp:spPr>
        <a:xfrm>
          <a:off x="305246" y="197811"/>
          <a:ext cx="10006213"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Reduced congestion</a:t>
          </a:r>
        </a:p>
      </dsp:txBody>
      <dsp:txXfrm>
        <a:off x="305246" y="197811"/>
        <a:ext cx="10006213" cy="395449"/>
      </dsp:txXfrm>
    </dsp:sp>
    <dsp:sp modelId="{ABBED389-510F-43A7-B75C-461F1E2B9DD3}">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 modelId="{C442EB8D-E2A7-4737-8835-6E4B452AA09D}">
      <dsp:nvSpPr>
        <dsp:cNvPr id="0" name=""/>
        <dsp:cNvSpPr/>
      </dsp:nvSpPr>
      <dsp:spPr>
        <a:xfrm>
          <a:off x="663361" y="791334"/>
          <a:ext cx="9648098"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Smoother and more reliable traffic flow</a:t>
          </a:r>
        </a:p>
      </dsp:txBody>
      <dsp:txXfrm>
        <a:off x="663361" y="791334"/>
        <a:ext cx="9648098" cy="395449"/>
      </dsp:txXfrm>
    </dsp:sp>
    <dsp:sp modelId="{2A174F75-140E-47DB-9079-8BED4FD643DE}">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 modelId="{20D6BD72-176B-4DF7-A5C4-031325D0F650}">
      <dsp:nvSpPr>
        <dsp:cNvPr id="0" name=""/>
        <dsp:cNvSpPr/>
      </dsp:nvSpPr>
      <dsp:spPr>
        <a:xfrm>
          <a:off x="859606" y="1384421"/>
          <a:ext cx="9451852"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safety</a:t>
          </a:r>
        </a:p>
      </dsp:txBody>
      <dsp:txXfrm>
        <a:off x="859606" y="1384421"/>
        <a:ext cx="9451852" cy="395449"/>
      </dsp:txXfrm>
    </dsp:sp>
    <dsp:sp modelId="{37F5F748-F774-4AF8-AD49-B0E9FDC9BA94}">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rgbClr val="427666"/>
          </a:solidFill>
          <a:prstDash val="solid"/>
          <a:miter lim="800000"/>
        </a:ln>
        <a:effectLst/>
      </dsp:spPr>
      <dsp:style>
        <a:lnRef idx="2">
          <a:scrgbClr r="0" g="0" b="0"/>
        </a:lnRef>
        <a:fillRef idx="1">
          <a:scrgbClr r="0" g="0" b="0"/>
        </a:fillRef>
        <a:effectRef idx="0">
          <a:scrgbClr r="0" g="0" b="0"/>
        </a:effectRef>
        <a:fontRef idx="minor"/>
      </dsp:style>
    </dsp:sp>
    <dsp:sp modelId="{DBED1680-4031-469A-A7C9-46F8F60A1432}">
      <dsp:nvSpPr>
        <dsp:cNvPr id="0" name=""/>
        <dsp:cNvSpPr/>
      </dsp:nvSpPr>
      <dsp:spPr>
        <a:xfrm>
          <a:off x="922266" y="1977944"/>
          <a:ext cx="9389193"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Cleaner air and less wasted fuel </a:t>
          </a:r>
        </a:p>
      </dsp:txBody>
      <dsp:txXfrm>
        <a:off x="922266" y="1977944"/>
        <a:ext cx="9389193" cy="395449"/>
      </dsp:txXfrm>
    </dsp:sp>
    <dsp:sp modelId="{01FFECB0-2307-4EF1-B71E-DEFA65463B1E}">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 modelId="{45C1661B-7250-4804-99C7-07D19EA49E20}">
      <dsp:nvSpPr>
        <dsp:cNvPr id="0" name=""/>
        <dsp:cNvSpPr/>
      </dsp:nvSpPr>
      <dsp:spPr>
        <a:xfrm>
          <a:off x="859606" y="2571466"/>
          <a:ext cx="9451852"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More efficient use of resources and existing facilities</a:t>
          </a:r>
        </a:p>
      </dsp:txBody>
      <dsp:txXfrm>
        <a:off x="859606" y="2571466"/>
        <a:ext cx="9451852" cy="395449"/>
      </dsp:txXfrm>
    </dsp:sp>
    <dsp:sp modelId="{3F1B5CC2-381B-4399-B886-1F1ED1C02685}">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 modelId="{DAE29D1B-390C-49A5-805E-EF88C8508009}">
      <dsp:nvSpPr>
        <dsp:cNvPr id="0" name=""/>
        <dsp:cNvSpPr/>
      </dsp:nvSpPr>
      <dsp:spPr>
        <a:xfrm>
          <a:off x="663361" y="3164554"/>
          <a:ext cx="9648098"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Increased economic vitality</a:t>
          </a:r>
        </a:p>
      </dsp:txBody>
      <dsp:txXfrm>
        <a:off x="663361" y="3164554"/>
        <a:ext cx="9648098" cy="395449"/>
      </dsp:txXfrm>
    </dsp:sp>
    <dsp:sp modelId="{342FF504-67FE-40E0-B1DD-BD8CFD2A7703}">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 modelId="{461CD9F3-A26C-413D-9AC9-7492F4AEFC7C}">
      <dsp:nvSpPr>
        <dsp:cNvPr id="0" name=""/>
        <dsp:cNvSpPr/>
      </dsp:nvSpPr>
      <dsp:spPr>
        <a:xfrm>
          <a:off x="305246" y="3758076"/>
          <a:ext cx="10006213" cy="395449"/>
        </a:xfrm>
        <a:prstGeom prst="rect">
          <a:avLst/>
        </a:prstGeom>
        <a:solidFill>
          <a:srgbClr val="A513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quality of life</a:t>
          </a:r>
        </a:p>
      </dsp:txBody>
      <dsp:txXfrm>
        <a:off x="305246" y="3758076"/>
        <a:ext cx="10006213" cy="395449"/>
      </dsp:txXfrm>
    </dsp:sp>
    <dsp:sp modelId="{04BBC0A3-BF46-426A-8351-D9A9EB39FCCD}">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rgbClr val="A5139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0FCB2-DA7A-4F11-8818-35EE4F7B0F04}">
      <dsp:nvSpPr>
        <dsp:cNvPr id="0" name=""/>
        <dsp:cNvSpPr/>
      </dsp:nvSpPr>
      <dsp:spPr>
        <a:xfrm>
          <a:off x="5423" y="199709"/>
          <a:ext cx="2466099" cy="122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1. How should we get started?</a:t>
          </a:r>
        </a:p>
      </dsp:txBody>
      <dsp:txXfrm>
        <a:off x="5423" y="199709"/>
        <a:ext cx="2466099" cy="819472"/>
      </dsp:txXfrm>
    </dsp:sp>
    <dsp:sp modelId="{01A50387-D474-4929-A462-451A41A7FA05}">
      <dsp:nvSpPr>
        <dsp:cNvPr id="0" name=""/>
        <dsp:cNvSpPr/>
      </dsp:nvSpPr>
      <dsp:spPr>
        <a:xfrm>
          <a:off x="510528" y="1019182"/>
          <a:ext cx="2466099" cy="29661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Work plan</a:t>
          </a:r>
        </a:p>
        <a:p>
          <a:pPr marL="228600" lvl="1" indent="-228600" algn="l" defTabSz="933450">
            <a:lnSpc>
              <a:spcPct val="90000"/>
            </a:lnSpc>
            <a:spcBef>
              <a:spcPct val="0"/>
            </a:spcBef>
            <a:spcAft>
              <a:spcPct val="15000"/>
            </a:spcAft>
            <a:buChar char="•"/>
          </a:pPr>
          <a:r>
            <a:rPr lang="en-US" sz="2100" kern="1200" dirty="0"/>
            <a:t>Operations stakeholder group</a:t>
          </a:r>
        </a:p>
        <a:p>
          <a:pPr marL="228600" lvl="1" indent="-228600" algn="l" defTabSz="933450">
            <a:lnSpc>
              <a:spcPct val="90000"/>
            </a:lnSpc>
            <a:spcBef>
              <a:spcPct val="0"/>
            </a:spcBef>
            <a:spcAft>
              <a:spcPct val="15000"/>
            </a:spcAft>
            <a:buChar char="•"/>
          </a:pPr>
          <a:r>
            <a:rPr lang="en-US" sz="2100" kern="1200" dirty="0"/>
            <a:t>Focal issues</a:t>
          </a:r>
        </a:p>
        <a:p>
          <a:pPr marL="228600" lvl="1" indent="-228600" algn="l" defTabSz="933450">
            <a:lnSpc>
              <a:spcPct val="90000"/>
            </a:lnSpc>
            <a:spcBef>
              <a:spcPct val="0"/>
            </a:spcBef>
            <a:spcAft>
              <a:spcPct val="15000"/>
            </a:spcAft>
            <a:buChar char="•"/>
          </a:pPr>
          <a:r>
            <a:rPr lang="en-US" sz="2100" kern="1200" dirty="0"/>
            <a:t>Driving Forces</a:t>
          </a:r>
        </a:p>
      </dsp:txBody>
      <dsp:txXfrm>
        <a:off x="582758" y="1091412"/>
        <a:ext cx="2321639" cy="2821658"/>
      </dsp:txXfrm>
    </dsp:sp>
    <dsp:sp modelId="{52483ABA-6AF4-43A9-BBC6-82AC662279CC}">
      <dsp:nvSpPr>
        <dsp:cNvPr id="0" name=""/>
        <dsp:cNvSpPr/>
      </dsp:nvSpPr>
      <dsp:spPr>
        <a:xfrm>
          <a:off x="2845375" y="302452"/>
          <a:ext cx="792565" cy="613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845375" y="425249"/>
        <a:ext cx="608369" cy="368393"/>
      </dsp:txXfrm>
    </dsp:sp>
    <dsp:sp modelId="{0F8EE168-ECBA-4A35-AB45-1D288EDEBF7E}">
      <dsp:nvSpPr>
        <dsp:cNvPr id="0" name=""/>
        <dsp:cNvSpPr/>
      </dsp:nvSpPr>
      <dsp:spPr>
        <a:xfrm>
          <a:off x="3966930" y="199709"/>
          <a:ext cx="2466099" cy="122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2. Where are we now?</a:t>
          </a:r>
        </a:p>
      </dsp:txBody>
      <dsp:txXfrm>
        <a:off x="3966930" y="199709"/>
        <a:ext cx="2466099" cy="819472"/>
      </dsp:txXfrm>
    </dsp:sp>
    <dsp:sp modelId="{F67F5AC8-0F7E-4C63-A090-606119793C5C}">
      <dsp:nvSpPr>
        <dsp:cNvPr id="0" name=""/>
        <dsp:cNvSpPr/>
      </dsp:nvSpPr>
      <dsp:spPr>
        <a:xfrm>
          <a:off x="4472035" y="1019182"/>
          <a:ext cx="2466099" cy="29661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Baseline information on trends</a:t>
          </a:r>
        </a:p>
        <a:p>
          <a:pPr marL="228600" lvl="1" indent="-228600" algn="l" defTabSz="933450">
            <a:lnSpc>
              <a:spcPct val="90000"/>
            </a:lnSpc>
            <a:spcBef>
              <a:spcPct val="0"/>
            </a:spcBef>
            <a:spcAft>
              <a:spcPct val="15000"/>
            </a:spcAft>
            <a:buChar char="•"/>
          </a:pPr>
          <a:r>
            <a:rPr lang="en-US" sz="2100" kern="1200" dirty="0"/>
            <a:t>Current performance</a:t>
          </a:r>
        </a:p>
        <a:p>
          <a:pPr marL="228600" lvl="1" indent="-228600" algn="l" defTabSz="933450">
            <a:lnSpc>
              <a:spcPct val="90000"/>
            </a:lnSpc>
            <a:spcBef>
              <a:spcPct val="0"/>
            </a:spcBef>
            <a:spcAft>
              <a:spcPct val="15000"/>
            </a:spcAft>
            <a:buChar char="•"/>
          </a:pPr>
          <a:r>
            <a:rPr lang="en-US" sz="2100" kern="1200" dirty="0"/>
            <a:t>Institutional context</a:t>
          </a:r>
        </a:p>
      </dsp:txBody>
      <dsp:txXfrm>
        <a:off x="4544265" y="1091412"/>
        <a:ext cx="2321639" cy="2821658"/>
      </dsp:txXfrm>
    </dsp:sp>
    <dsp:sp modelId="{AB984FC1-EDB2-4E16-B172-C56FA2C4D903}">
      <dsp:nvSpPr>
        <dsp:cNvPr id="0" name=""/>
        <dsp:cNvSpPr/>
      </dsp:nvSpPr>
      <dsp:spPr>
        <a:xfrm>
          <a:off x="6806882" y="302452"/>
          <a:ext cx="792565" cy="613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6806882" y="425249"/>
        <a:ext cx="608369" cy="368393"/>
      </dsp:txXfrm>
    </dsp:sp>
    <dsp:sp modelId="{F5969524-77F1-46B5-B6B1-FB2E1AFCF74A}">
      <dsp:nvSpPr>
        <dsp:cNvPr id="0" name=""/>
        <dsp:cNvSpPr/>
      </dsp:nvSpPr>
      <dsp:spPr>
        <a:xfrm>
          <a:off x="7928437" y="199709"/>
          <a:ext cx="2466099" cy="122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n-US" sz="2100" kern="1200" dirty="0"/>
            <a:t>3. Where do we want to go?</a:t>
          </a:r>
        </a:p>
      </dsp:txBody>
      <dsp:txXfrm>
        <a:off x="7928437" y="199709"/>
        <a:ext cx="2466099" cy="819472"/>
      </dsp:txXfrm>
    </dsp:sp>
    <dsp:sp modelId="{603243D4-5361-437C-BED3-E0961C8EF689}">
      <dsp:nvSpPr>
        <dsp:cNvPr id="0" name=""/>
        <dsp:cNvSpPr/>
      </dsp:nvSpPr>
      <dsp:spPr>
        <a:xfrm>
          <a:off x="8433542" y="1019182"/>
          <a:ext cx="2466099" cy="29661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Draft operations goals, objectives, performance measures</a:t>
          </a:r>
        </a:p>
        <a:p>
          <a:pPr marL="228600" lvl="1" indent="-228600" algn="l" defTabSz="933450">
            <a:lnSpc>
              <a:spcPct val="90000"/>
            </a:lnSpc>
            <a:spcBef>
              <a:spcPct val="0"/>
            </a:spcBef>
            <a:spcAft>
              <a:spcPct val="15000"/>
            </a:spcAft>
            <a:buChar char="•"/>
          </a:pPr>
          <a:r>
            <a:rPr lang="en-US" sz="2100" kern="1200" dirty="0"/>
            <a:t>Performance targets</a:t>
          </a:r>
        </a:p>
        <a:p>
          <a:pPr marL="228600" lvl="1" indent="-228600" algn="l" defTabSz="933450">
            <a:lnSpc>
              <a:spcPct val="90000"/>
            </a:lnSpc>
            <a:spcBef>
              <a:spcPct val="0"/>
            </a:spcBef>
            <a:spcAft>
              <a:spcPct val="15000"/>
            </a:spcAft>
            <a:buChar char="•"/>
          </a:pPr>
          <a:r>
            <a:rPr lang="en-US" sz="2100" kern="1200" dirty="0"/>
            <a:t>Key local factors</a:t>
          </a:r>
        </a:p>
      </dsp:txBody>
      <dsp:txXfrm>
        <a:off x="8505772" y="1091412"/>
        <a:ext cx="2321639" cy="2821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0FCB2-DA7A-4F11-8818-35EE4F7B0F04}">
      <dsp:nvSpPr>
        <dsp:cNvPr id="0" name=""/>
        <dsp:cNvSpPr/>
      </dsp:nvSpPr>
      <dsp:spPr>
        <a:xfrm>
          <a:off x="5423" y="510186"/>
          <a:ext cx="2466099" cy="1171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4. What could the future look like?</a:t>
          </a:r>
        </a:p>
      </dsp:txBody>
      <dsp:txXfrm>
        <a:off x="5423" y="510186"/>
        <a:ext cx="2466099" cy="781219"/>
      </dsp:txXfrm>
    </dsp:sp>
    <dsp:sp modelId="{01A50387-D474-4929-A462-451A41A7FA05}">
      <dsp:nvSpPr>
        <dsp:cNvPr id="0" name=""/>
        <dsp:cNvSpPr/>
      </dsp:nvSpPr>
      <dsp:spPr>
        <a:xfrm>
          <a:off x="510528" y="1291406"/>
          <a:ext cx="2466099" cy="18112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Scenarios</a:t>
          </a:r>
        </a:p>
        <a:p>
          <a:pPr marL="228600" lvl="1" indent="-228600" algn="l" defTabSz="889000">
            <a:lnSpc>
              <a:spcPct val="90000"/>
            </a:lnSpc>
            <a:spcBef>
              <a:spcPct val="0"/>
            </a:spcBef>
            <a:spcAft>
              <a:spcPct val="15000"/>
            </a:spcAft>
            <a:buChar char="•"/>
          </a:pPr>
          <a:r>
            <a:rPr lang="en-US" sz="2000" kern="1200" dirty="0"/>
            <a:t>TSMO strategies or policies</a:t>
          </a:r>
        </a:p>
      </dsp:txBody>
      <dsp:txXfrm>
        <a:off x="563578" y="1344456"/>
        <a:ext cx="2359999" cy="1705150"/>
      </dsp:txXfrm>
    </dsp:sp>
    <dsp:sp modelId="{52483ABA-6AF4-43A9-BBC6-82AC662279CC}">
      <dsp:nvSpPr>
        <dsp:cNvPr id="0" name=""/>
        <dsp:cNvSpPr/>
      </dsp:nvSpPr>
      <dsp:spPr>
        <a:xfrm>
          <a:off x="2845375" y="593802"/>
          <a:ext cx="792565" cy="613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845375" y="716599"/>
        <a:ext cx="608369" cy="368393"/>
      </dsp:txXfrm>
    </dsp:sp>
    <dsp:sp modelId="{8A4411C9-8B13-4C4F-84DB-FAC6EC3BB403}">
      <dsp:nvSpPr>
        <dsp:cNvPr id="0" name=""/>
        <dsp:cNvSpPr/>
      </dsp:nvSpPr>
      <dsp:spPr>
        <a:xfrm>
          <a:off x="3966930" y="510186"/>
          <a:ext cx="2466099" cy="1171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5. What impacts will scenarios have?</a:t>
          </a:r>
        </a:p>
      </dsp:txBody>
      <dsp:txXfrm>
        <a:off x="3966930" y="510186"/>
        <a:ext cx="2466099" cy="781219"/>
      </dsp:txXfrm>
    </dsp:sp>
    <dsp:sp modelId="{5FD3F3D8-F53D-4ADC-BDCD-79845AB0EC2C}">
      <dsp:nvSpPr>
        <dsp:cNvPr id="0" name=""/>
        <dsp:cNvSpPr/>
      </dsp:nvSpPr>
      <dsp:spPr>
        <a:xfrm>
          <a:off x="4472035" y="1291406"/>
          <a:ext cx="2466099" cy="18112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Estimated impacts of TSMO strategies or policies for each scenario</a:t>
          </a:r>
        </a:p>
      </dsp:txBody>
      <dsp:txXfrm>
        <a:off x="4525085" y="1344456"/>
        <a:ext cx="2359999" cy="1705150"/>
      </dsp:txXfrm>
    </dsp:sp>
    <dsp:sp modelId="{B93B0844-594B-4CA7-9595-3020097AA676}">
      <dsp:nvSpPr>
        <dsp:cNvPr id="0" name=""/>
        <dsp:cNvSpPr/>
      </dsp:nvSpPr>
      <dsp:spPr>
        <a:xfrm>
          <a:off x="6806882" y="593802"/>
          <a:ext cx="792565" cy="613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806882" y="716599"/>
        <a:ext cx="608369" cy="368393"/>
      </dsp:txXfrm>
    </dsp:sp>
    <dsp:sp modelId="{C89911E2-7EA8-4A6F-A4BB-1748620D52D1}">
      <dsp:nvSpPr>
        <dsp:cNvPr id="0" name=""/>
        <dsp:cNvSpPr/>
      </dsp:nvSpPr>
      <dsp:spPr>
        <a:xfrm>
          <a:off x="7928437" y="510186"/>
          <a:ext cx="2466099" cy="1171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6. How will we reach our desired future?</a:t>
          </a:r>
        </a:p>
      </dsp:txBody>
      <dsp:txXfrm>
        <a:off x="7928437" y="510186"/>
        <a:ext cx="2466099" cy="781219"/>
      </dsp:txXfrm>
    </dsp:sp>
    <dsp:sp modelId="{71399E49-8AFA-4ABB-AA44-1A81D83F7639}">
      <dsp:nvSpPr>
        <dsp:cNvPr id="0" name=""/>
        <dsp:cNvSpPr/>
      </dsp:nvSpPr>
      <dsp:spPr>
        <a:xfrm>
          <a:off x="8433542" y="1291406"/>
          <a:ext cx="2466099" cy="18112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Action plan</a:t>
          </a:r>
        </a:p>
        <a:p>
          <a:pPr marL="228600" lvl="1" indent="-228600" algn="l" defTabSz="889000">
            <a:lnSpc>
              <a:spcPct val="90000"/>
            </a:lnSpc>
            <a:spcBef>
              <a:spcPct val="0"/>
            </a:spcBef>
            <a:spcAft>
              <a:spcPct val="15000"/>
            </a:spcAft>
            <a:buChar char="•"/>
          </a:pPr>
          <a:r>
            <a:rPr lang="en-US" sz="2000" kern="1200" dirty="0"/>
            <a:t>TSMO projects and programs</a:t>
          </a:r>
        </a:p>
      </dsp:txBody>
      <dsp:txXfrm>
        <a:off x="8486592" y="1344456"/>
        <a:ext cx="2359999" cy="17051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8F1B8-E224-4F87-AF2D-B4DDA227E52A}" type="datetimeFigureOut">
              <a:rPr lang="en-US" smtClean="0"/>
              <a:t>3/9/23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4CA667-4A5F-4D4C-82C4-EF483CB8B087}" type="slidenum">
              <a:rPr lang="en-US" smtClean="0"/>
              <a:t>‹#›</a:t>
            </a:fld>
            <a:endParaRPr lang="en-US" dirty="0"/>
          </a:p>
        </p:txBody>
      </p:sp>
    </p:spTree>
    <p:extLst>
      <p:ext uri="{BB962C8B-B14F-4D97-AF65-F5344CB8AC3E}">
        <p14:creationId xmlns:p14="http://schemas.microsoft.com/office/powerpoint/2010/main" val="204090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1B20A-F952-4B0B-958E-D70212B0E7BB}" type="datetimeFigureOut">
              <a:rPr lang="en-US" smtClean="0"/>
              <a:t>3/9/23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4AA66-0D37-48CF-BD10-10F249B45A89}" type="slidenum">
              <a:rPr lang="en-US" smtClean="0"/>
              <a:t>‹#›</a:t>
            </a:fld>
            <a:endParaRPr lang="en-US" dirty="0"/>
          </a:p>
        </p:txBody>
      </p:sp>
    </p:spTree>
    <p:extLst>
      <p:ext uri="{BB962C8B-B14F-4D97-AF65-F5344CB8AC3E}">
        <p14:creationId xmlns:p14="http://schemas.microsoft.com/office/powerpoint/2010/main" val="49877594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ops.fhwa.dot.gov/publications/fhwahop16016/ch3.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ops.fhwa.dot.gov/publications/fhwahop16016/ch3.ht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ps.fhwa.dot.gov/plan4ops/focus_areas/cmp.ht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ps.fhwa.dot.gov/plan4ops/tsmo_plans.ht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roads.maryland.gov/OPPEN/TSMO_Master_Plan.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roads.maryland.gov/OPPEN/TSMO_Master_Plan.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about how we can work together by connecting transportation system management and operations, or TSMO, with planning to improve transportation system performance now and in the future.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a:t>
            </a:fld>
            <a:endParaRPr lang="en-US" dirty="0"/>
          </a:p>
        </p:txBody>
      </p:sp>
    </p:spTree>
    <p:extLst>
      <p:ext uri="{BB962C8B-B14F-4D97-AF65-F5344CB8AC3E}">
        <p14:creationId xmlns:p14="http://schemas.microsoft.com/office/powerpoint/2010/main" val="121544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offers opportunities to connect with planning throughout the transportation planning process at both the State and local levels. The “connection” begins with getting the right players to the table to develop goals and objectives and then providing data and analysis to identify deficiencies and candidate strategies for addressing deficiencies.</a:t>
            </a:r>
          </a:p>
          <a:p>
            <a:endParaRPr lang="en-US" dirty="0"/>
          </a:p>
          <a:p>
            <a:r>
              <a:rPr lang="en-US" dirty="0"/>
              <a:t>TSMO practitioners can offer innovative strategies that many planners may not consider as alternatives to capacity expansion, and they can work with planners to evaluate and select the most cost-effective options for addressing deficiencies and leveraging new opportunities for improving transportation system performance.</a:t>
            </a:r>
          </a:p>
          <a:p>
            <a:endParaRPr lang="en-US" dirty="0"/>
          </a:p>
          <a:p>
            <a:r>
              <a:rPr lang="en-US" dirty="0"/>
              <a:t>The “key” to the connection is collaboration between planners and TSMO staff to establish, encourage, and support institutional arrangements and joint processes where both groups share ideas and information throughout the planning process. Each of the</a:t>
            </a:r>
            <a:r>
              <a:rPr lang="en-US" baseline="0" dirty="0"/>
              <a:t> following factors plays a role in furthering the connection between TSMO strategies and planning:</a:t>
            </a:r>
            <a:endParaRPr lang="en-US" dirty="0"/>
          </a:p>
          <a:p>
            <a:endParaRPr lang="en-US" dirty="0"/>
          </a:p>
          <a:p>
            <a:pPr marL="171450" indent="-171450">
              <a:buFont typeface="Arial" panose="020B0604020202020204" pitchFamily="34" charset="0"/>
              <a:buChar char="•"/>
            </a:pPr>
            <a:r>
              <a:rPr lang="en-US" dirty="0"/>
              <a:t>Stakeholders: Engage operating agencies, operating committees, and operations stakeholders</a:t>
            </a:r>
          </a:p>
          <a:p>
            <a:pPr marL="171450" indent="-171450">
              <a:buFont typeface="Arial" panose="020B0604020202020204" pitchFamily="34" charset="0"/>
              <a:buChar char="•"/>
            </a:pPr>
            <a:r>
              <a:rPr lang="en-US" dirty="0"/>
              <a:t>Goals:</a:t>
            </a:r>
            <a:r>
              <a:rPr lang="en-US" baseline="0" dirty="0"/>
              <a:t> Engage operations managers in developing goals and objectives for TSMO</a:t>
            </a:r>
          </a:p>
          <a:p>
            <a:pPr marL="171450" indent="-171450">
              <a:buFont typeface="Arial" panose="020B0604020202020204" pitchFamily="34" charset="0"/>
              <a:buChar char="•"/>
            </a:pPr>
            <a:r>
              <a:rPr lang="en-US" baseline="0" dirty="0"/>
              <a:t>Criteria: Include measures for network reliability and flexibility based on archived data</a:t>
            </a:r>
          </a:p>
          <a:p>
            <a:pPr marL="171450" indent="-171450">
              <a:buFont typeface="Arial" panose="020B0604020202020204" pitchFamily="34" charset="0"/>
              <a:buChar char="•"/>
            </a:pPr>
            <a:r>
              <a:rPr lang="en-US" baseline="0" dirty="0"/>
              <a:t>Deficiencies: Evaluate deficiencies for systems management and interagency coordination</a:t>
            </a:r>
          </a:p>
          <a:p>
            <a:pPr marL="171450" indent="-171450">
              <a:buFont typeface="Arial" panose="020B0604020202020204" pitchFamily="34" charset="0"/>
              <a:buChar char="•"/>
            </a:pPr>
            <a:r>
              <a:rPr lang="en-US" baseline="0" dirty="0"/>
              <a:t>Alternatives: Involve operations experts in developing systems management alternatives</a:t>
            </a:r>
          </a:p>
          <a:p>
            <a:pPr marL="171450" indent="-171450">
              <a:buFont typeface="Arial" panose="020B0604020202020204" pitchFamily="34" charset="0"/>
              <a:buChar char="•"/>
            </a:pPr>
            <a:r>
              <a:rPr lang="en-US" baseline="0" dirty="0"/>
              <a:t>Selection: Involve operations experts in evaluating management and operations strategies.</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11</a:t>
            </a:fld>
            <a:endParaRPr lang="en-US" dirty="0"/>
          </a:p>
        </p:txBody>
      </p:sp>
    </p:spTree>
    <p:extLst>
      <p:ext uri="{BB962C8B-B14F-4D97-AF65-F5344CB8AC3E}">
        <p14:creationId xmlns:p14="http://schemas.microsoft.com/office/powerpoint/2010/main" val="415863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started? </a:t>
            </a:r>
          </a:p>
          <a:p>
            <a:endParaRPr lang="en-US" dirty="0"/>
          </a:p>
          <a:p>
            <a:r>
              <a:rPr lang="en-US" dirty="0"/>
              <a:t>The first step is to gain senior leadership support and bring TMSO and planning leaders together to identify and confirm common goals.</a:t>
            </a:r>
          </a:p>
          <a:p>
            <a:endParaRPr lang="en-US" dirty="0"/>
          </a:p>
          <a:p>
            <a:r>
              <a:rPr lang="en-US" dirty="0"/>
              <a:t>In many cases, state DOTs and MPOs are already using TSMO strategies to support planning – find out where and who is involved. Find ways to leverage current joint efforts to achieve planning goals.</a:t>
            </a:r>
          </a:p>
          <a:p>
            <a:endParaRPr lang="en-US" dirty="0"/>
          </a:p>
          <a:p>
            <a:r>
              <a:rPr lang="en-US" dirty="0"/>
              <a:t>Consider developing a regional concept of transportation operations (RCTO). To find out more about the RCTO,</a:t>
            </a:r>
            <a:r>
              <a:rPr lang="en-US" baseline="0" dirty="0"/>
              <a:t> participants can go to https://ops.fhwa.dot.gov/plan4ops/focus_areas/trans_ops.htm. Could you</a:t>
            </a:r>
            <a:endParaRPr lang="en-US" dirty="0"/>
          </a:p>
          <a:p>
            <a:endParaRPr lang="en-US" dirty="0"/>
          </a:p>
          <a:p>
            <a:r>
              <a:rPr lang="en-US" dirty="0"/>
              <a:t>Consult other resources to learn more about successful collaborations between planning and TSMO, including the FHWA fact sheet on “Connecting TSMO and Planning.”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B35E2-A1F7-4C23-920F-A598488AC358}" type="slidenum">
              <a:rPr lang="en-US" smtClean="0"/>
              <a:t>12</a:t>
            </a:fld>
            <a:endParaRPr lang="en-US" dirty="0"/>
          </a:p>
        </p:txBody>
      </p:sp>
    </p:spTree>
    <p:extLst>
      <p:ext uri="{BB962C8B-B14F-4D97-AF65-F5344CB8AC3E}">
        <p14:creationId xmlns:p14="http://schemas.microsoft.com/office/powerpoint/2010/main" val="3968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13</a:t>
            </a:fld>
            <a:endParaRPr lang="en-US" dirty="0"/>
          </a:p>
        </p:txBody>
      </p:sp>
    </p:spTree>
    <p:extLst>
      <p:ext uri="{BB962C8B-B14F-4D97-AF65-F5344CB8AC3E}">
        <p14:creationId xmlns:p14="http://schemas.microsoft.com/office/powerpoint/2010/main" val="330973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how TSMO and Planning can be connected and have been connected, you can attend a more comprehensive presentation on this topic.</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14</a:t>
            </a:fld>
            <a:endParaRPr lang="en-US" dirty="0"/>
          </a:p>
        </p:txBody>
      </p:sp>
    </p:spTree>
    <p:extLst>
      <p:ext uri="{BB962C8B-B14F-4D97-AF65-F5344CB8AC3E}">
        <p14:creationId xmlns:p14="http://schemas.microsoft.com/office/powerpoint/2010/main" val="531743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to introduce planners to TSMO-related goals and strategies, including showing how TSMO goals align with planning goals.</a:t>
            </a:r>
          </a:p>
          <a:p>
            <a:endParaRPr lang="en-US" dirty="0"/>
          </a:p>
          <a:p>
            <a:r>
              <a:rPr lang="en-US" dirty="0"/>
              <a:t>The presentation provides real-world examples where State DOTs and MPOs are connecting TSMO and planning to their mutual benefit. It also offers suggestions on how TSMO and planning can collaborate effectively.</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15</a:t>
            </a:fld>
            <a:endParaRPr lang="en-US" dirty="0"/>
          </a:p>
        </p:txBody>
      </p:sp>
    </p:spTree>
    <p:extLst>
      <p:ext uri="{BB962C8B-B14F-4D97-AF65-F5344CB8AC3E}">
        <p14:creationId xmlns:p14="http://schemas.microsoft.com/office/powerpoint/2010/main" val="209596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begin this presentation with a brief discussion</a:t>
            </a:r>
            <a:r>
              <a:rPr lang="en-US" sz="1200" baseline="0" dirty="0"/>
              <a:t> of what transportation systems management and operations, or TSMO, is.</a:t>
            </a:r>
          </a:p>
          <a:p>
            <a:endParaRPr lang="en-US" dirty="0"/>
          </a:p>
          <a:p>
            <a:r>
              <a:rPr lang="en-US" dirty="0"/>
              <a:t>We’ll then discuss reasons for connecting TSMO and planning and opportunities for closer collaboration between these two functions within State DOTs, MPOs, and other transportation-related organizations.</a:t>
            </a:r>
          </a:p>
          <a:p>
            <a:endParaRPr lang="en-US" sz="1200" dirty="0"/>
          </a:p>
          <a:p>
            <a:r>
              <a:rPr lang="en-US" dirty="0"/>
              <a:t>Next, we’ll review some examples of how several DOTs, MPOs, and other entities are connecting TSMO and planning to achieve their objectives for the transportation system. We will conclude by reviewing the challenges and next steps in connecting TSMO and planning.</a:t>
            </a:r>
            <a:endParaRPr lang="en-US" sz="12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16</a:t>
            </a:fld>
            <a:endParaRPr lang="en-US" dirty="0"/>
          </a:p>
        </p:txBody>
      </p:sp>
    </p:spTree>
    <p:extLst>
      <p:ext uri="{BB962C8B-B14F-4D97-AF65-F5344CB8AC3E}">
        <p14:creationId xmlns:p14="http://schemas.microsoft.com/office/powerpoint/2010/main" val="91349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systems management and operations, or TSMO, can help! So, what is TSMO anyway? Let’s take a look…</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17</a:t>
            </a:fld>
            <a:endParaRPr lang="en-US" dirty="0"/>
          </a:p>
        </p:txBody>
      </p:sp>
    </p:spTree>
    <p:extLst>
      <p:ext uri="{BB962C8B-B14F-4D97-AF65-F5344CB8AC3E}">
        <p14:creationId xmlns:p14="http://schemas.microsoft.com/office/powerpoint/2010/main" val="112539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dirty="0"/>
              <a:t>Before going further, it is important to define </a:t>
            </a:r>
            <a:r>
              <a:rPr lang="en-US" baseline="0" dirty="0"/>
              <a:t>TSMO for new audiences:</a:t>
            </a:r>
            <a:endParaRPr lang="en-US" dirty="0"/>
          </a:p>
          <a:p>
            <a:pPr marL="0" indent="0">
              <a:lnSpc>
                <a:spcPct val="120000"/>
              </a:lnSpc>
              <a:buNone/>
            </a:pPr>
            <a:endParaRPr lang="en-US" dirty="0"/>
          </a:p>
          <a:p>
            <a:pPr marL="0" indent="0">
              <a:lnSpc>
                <a:spcPct val="120000"/>
              </a:lnSpc>
              <a:buNone/>
            </a:pPr>
            <a:r>
              <a:rPr lang="en-US" u="none" dirty="0"/>
              <a:t>TSMO is an integrated set of strategies to optimize the performance of existing infrastructure through the implementation of multimodal and multi-jurisdictional systems, services, and projects designed to preserve capacity and improve security, safety, and reliability of the transportation system.</a:t>
            </a:r>
          </a:p>
          <a:p>
            <a:endParaRPr lang="en-US" baseline="0" dirty="0"/>
          </a:p>
          <a:p>
            <a:r>
              <a:rPr lang="en-US" baseline="0" dirty="0"/>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3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TSMO is an integrated set of strategies to optimize the operational performance of the existing transportation system. </a:t>
            </a:r>
          </a:p>
          <a:p>
            <a:pPr marL="171450" indent="-171450">
              <a:lnSpc>
                <a:spcPct val="120000"/>
              </a:lnSpc>
              <a:buFont typeface="Arial" panose="020B0604020202020204" pitchFamily="34" charset="0"/>
              <a:buChar char="•"/>
            </a:pPr>
            <a:r>
              <a:rPr lang="en-US" dirty="0"/>
              <a:t>Note: The</a:t>
            </a:r>
            <a:r>
              <a:rPr lang="en-US" baseline="0" dirty="0"/>
              <a:t> definition at the top of the slide is an abridged version of the Federal Highway Administration’s (FHWA) TSMO definition found here: </a:t>
            </a:r>
            <a:r>
              <a:rPr lang="en-US" dirty="0">
                <a:hlinkClick r:id="rId3"/>
              </a:rPr>
              <a:t>https://ops.fhwa.dot.gov/tsmo</a:t>
            </a:r>
            <a:r>
              <a:rPr lang="en-US" dirty="0"/>
              <a:t> and at </a:t>
            </a:r>
            <a:r>
              <a:rPr lang="it-IT" sz="1200" b="0" i="0" kern="1200" dirty="0">
                <a:solidFill>
                  <a:schemeClr val="tx1"/>
                </a:solidFill>
                <a:effectLst/>
                <a:latin typeface="+mn-lt"/>
                <a:ea typeface="+mn-ea"/>
                <a:cs typeface="+mn-cs"/>
              </a:rPr>
              <a:t>23 USC 101 (a) (30). </a:t>
            </a:r>
            <a:endParaRPr lang="en-US" dirty="0"/>
          </a:p>
          <a:p>
            <a:pPr marL="0" indent="0">
              <a:lnSpc>
                <a:spcPct val="120000"/>
              </a:lnSpc>
              <a:buFont typeface="Arial" panose="020B0604020202020204" pitchFamily="34" charset="0"/>
              <a:buNone/>
            </a:pPr>
            <a:endParaRPr lang="en-US" dirty="0"/>
          </a:p>
          <a:p>
            <a:pPr>
              <a:lnSpc>
                <a:spcPct val="120000"/>
              </a:lnSpc>
            </a:pPr>
            <a:r>
              <a:rPr lang="en-US" dirty="0"/>
              <a:t>TSMO approaches performance from a systems perspective.</a:t>
            </a:r>
          </a:p>
          <a:p>
            <a:pPr marL="171450" indent="-171450">
              <a:lnSpc>
                <a:spcPct val="120000"/>
              </a:lnSpc>
              <a:buFont typeface="Arial" panose="020B0604020202020204" pitchFamily="34" charset="0"/>
              <a:buChar char="•"/>
            </a:pPr>
            <a:r>
              <a:rPr lang="en-US" dirty="0"/>
              <a:t>Spans corridors, facilities, jurisdictions, modes, and agencies</a:t>
            </a:r>
          </a:p>
          <a:p>
            <a:pPr marL="171450" indent="-171450">
              <a:lnSpc>
                <a:spcPct val="120000"/>
              </a:lnSpc>
              <a:buFont typeface="Arial" panose="020B0604020202020204" pitchFamily="34" charset="0"/>
              <a:buChar char="•"/>
            </a:pPr>
            <a:r>
              <a:rPr lang="en-US" dirty="0"/>
              <a:t>TSMO</a:t>
            </a:r>
            <a:r>
              <a:rPr lang="en-US" baseline="0" dirty="0"/>
              <a:t> takes a holistic approach to managing performance that looks beyond a single corridor (e.g., are changes to a specific corridor causing a mobility issue nearby?), jurisdiction (e.g., are management systems coordinated across jurisdictional boundaries?), mode (e.g., are we using all modes optimally to meet our performance goals?), and agency (e.g., how can we improve collaboration with law enforcement or transit agencies to improve performance?). </a:t>
            </a:r>
          </a:p>
          <a:p>
            <a:pPr marL="171450" indent="-171450">
              <a:lnSpc>
                <a:spcPct val="120000"/>
              </a:lnSpc>
              <a:buFont typeface="Arial" panose="020B0604020202020204" pitchFamily="34" charset="0"/>
              <a:buChar char="•"/>
            </a:pPr>
            <a:endParaRPr lang="en-US" dirty="0"/>
          </a:p>
          <a:p>
            <a:pPr>
              <a:lnSpc>
                <a:spcPct val="120000"/>
              </a:lnSpc>
            </a:pPr>
            <a:r>
              <a:rPr lang="en-US" dirty="0"/>
              <a:t>Helps agencies balance supply and demand on the system and provide flexible solutions to manage dynamic conditions.</a:t>
            </a:r>
          </a:p>
          <a:p>
            <a:pPr marL="171450" indent="-171450">
              <a:lnSpc>
                <a:spcPct val="120000"/>
              </a:lnSpc>
              <a:buFont typeface="Arial" panose="020B0604020202020204" pitchFamily="34" charset="0"/>
              <a:buChar char="•"/>
            </a:pPr>
            <a:r>
              <a:rPr lang="en-US" dirty="0"/>
              <a:t>Example</a:t>
            </a:r>
            <a:r>
              <a:rPr lang="en-US" baseline="0" dirty="0"/>
              <a:t> TSMO strategies include ramp metering, managed lanes, and congestion pricing.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200" baseline="0" dirty="0"/>
              <a:t>TSMO c</a:t>
            </a:r>
            <a:r>
              <a:rPr lang="en-US" sz="1200" dirty="0"/>
              <a:t>an complement capacity projects, or in some cases can provide lower cost, faster alternatives.</a:t>
            </a:r>
          </a:p>
          <a:p>
            <a:pPr marL="171450" indent="-171450">
              <a:lnSpc>
                <a:spcPct val="120000"/>
              </a:lnSpc>
              <a:buFont typeface="Arial" panose="020B0604020202020204" pitchFamily="34" charset="0"/>
              <a:buChar char="•"/>
            </a:pPr>
            <a:endParaRPr lang="en-US" baseline="0" dirty="0"/>
          </a:p>
          <a:p>
            <a:pPr marL="171450" indent="-171450">
              <a:lnSpc>
                <a:spcPct val="120000"/>
              </a:lnSpc>
              <a:buFont typeface="Arial" panose="020B0604020202020204" pitchFamily="34" charset="0"/>
              <a:buChar char="•"/>
            </a:pPr>
            <a:endParaRPr lang="en-US" dirty="0"/>
          </a:p>
          <a:p>
            <a:pPr>
              <a:lnSpc>
                <a:spcPct val="120000"/>
              </a:lnSpc>
            </a:pPr>
            <a:r>
              <a:rPr lang="en-US" dirty="0"/>
              <a:t>TSMO can complement capacity projects or can provide lower-cost, faster alternatives in some cases.</a:t>
            </a:r>
          </a:p>
          <a:p>
            <a:pPr marL="171450" indent="-171450">
              <a:lnSpc>
                <a:spcPct val="120000"/>
              </a:lnSpc>
              <a:buFont typeface="Arial" panose="020B0604020202020204" pitchFamily="34" charset="0"/>
              <a:buChar char="•"/>
            </a:pPr>
            <a:r>
              <a:rPr lang="en-US" dirty="0"/>
              <a:t>TSMO seeks</a:t>
            </a:r>
            <a:r>
              <a:rPr lang="en-US" baseline="0" dirty="0"/>
              <a:t> to provide lower-cost alternatives to capacity projects when operational strategies may produce equal or better results – or when operational strategies may be able to produce results faster. It does not seek to eliminate capacity projects in cases where a capacity project is the best solution. Rather, TSMO provides agencies with more options. </a:t>
            </a: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slide illustrates</a:t>
            </a:r>
            <a:r>
              <a:rPr lang="en-US" baseline="0" dirty="0"/>
              <a:t> the array of operational strategies that fall under the TSMO umbrella that can be used individually or in combination with each other. This list is not exhaustive, but it highlights the key buckets of strategies that are priorities for many agencies. </a:t>
            </a:r>
          </a:p>
          <a:p>
            <a:endParaRPr lang="en-US" baseline="0" dirty="0"/>
          </a:p>
          <a:p>
            <a:r>
              <a:rPr lang="en-US" baseline="0" dirty="0"/>
              <a:t>Examples of other TSMO strategies include:</a:t>
            </a:r>
          </a:p>
          <a:p>
            <a:endParaRPr lang="en-US" baseline="0" dirty="0"/>
          </a:p>
          <a:p>
            <a:pPr marL="171450" indent="-171450">
              <a:spcBef>
                <a:spcPts val="600"/>
              </a:spcBef>
              <a:buFont typeface="Arial" panose="020B0604020202020204" pitchFamily="34" charset="0"/>
              <a:buChar char="•"/>
            </a:pPr>
            <a:r>
              <a:rPr lang="en-US" sz="1200" dirty="0"/>
              <a:t>Traffic signal coordination</a:t>
            </a:r>
          </a:p>
          <a:p>
            <a:pPr marL="171450" indent="-171450">
              <a:spcBef>
                <a:spcPts val="600"/>
              </a:spcBef>
              <a:buFont typeface="Arial" panose="020B0604020202020204" pitchFamily="34" charset="0"/>
              <a:buChar char="•"/>
            </a:pPr>
            <a:r>
              <a:rPr lang="en-US" sz="1200" dirty="0"/>
              <a:t>Transit signal priority</a:t>
            </a:r>
          </a:p>
          <a:p>
            <a:pPr marL="171450" indent="-171450">
              <a:spcBef>
                <a:spcPts val="600"/>
              </a:spcBef>
              <a:buFont typeface="Arial" panose="020B0604020202020204" pitchFamily="34" charset="0"/>
              <a:buChar char="•"/>
            </a:pPr>
            <a:r>
              <a:rPr lang="en-US" sz="1200" dirty="0"/>
              <a:t>Special event management</a:t>
            </a:r>
          </a:p>
          <a:p>
            <a:pPr marL="171450" indent="-171450">
              <a:spcBef>
                <a:spcPts val="600"/>
              </a:spcBef>
              <a:buFont typeface="Arial" panose="020B0604020202020204" pitchFamily="34" charset="0"/>
              <a:buChar char="•"/>
            </a:pPr>
            <a:r>
              <a:rPr lang="en-US" sz="1200" dirty="0"/>
              <a:t>Congestion pricing</a:t>
            </a:r>
          </a:p>
          <a:p>
            <a:pPr marL="171450" indent="-171450">
              <a:spcBef>
                <a:spcPts val="600"/>
              </a:spcBef>
              <a:buFont typeface="Arial" panose="020B0604020202020204" pitchFamily="34" charset="0"/>
              <a:buChar char="•"/>
            </a:pPr>
            <a:r>
              <a:rPr lang="en-US" sz="1200" dirty="0"/>
              <a:t>Active transportation and demand management</a:t>
            </a:r>
          </a:p>
          <a:p>
            <a:pPr marL="171450" indent="-171450">
              <a:spcBef>
                <a:spcPts val="600"/>
              </a:spcBef>
              <a:buFont typeface="Arial" panose="020B0604020202020204" pitchFamily="34" charset="0"/>
              <a:buChar char="•"/>
            </a:pPr>
            <a:r>
              <a:rPr lang="en-US" sz="1200" dirty="0"/>
              <a:t>Connected/automated vehicles</a:t>
            </a:r>
          </a:p>
          <a:p>
            <a:pPr marL="171450" indent="-171450">
              <a:spcBef>
                <a:spcPts val="600"/>
              </a:spcBef>
              <a:buFont typeface="Arial" panose="020B0604020202020204" pitchFamily="34" charset="0"/>
              <a:buChar char="•"/>
            </a:pPr>
            <a:r>
              <a:rPr lang="en-US" sz="1200" dirty="0"/>
              <a:t>Completing multimodal networks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Intelligent transportation systems (ITS) components can support all these TSMO strategies. ITS </a:t>
            </a:r>
            <a:r>
              <a:rPr lang="en-US" sz="1800" b="0" i="0" dirty="0">
                <a:solidFill>
                  <a:srgbClr val="333333"/>
                </a:solidFill>
                <a:effectLst/>
                <a:latin typeface="Helvetica Neue"/>
              </a:rPr>
              <a:t>covers a variety of technologies to monitor, evaluate, and manage transportation systems to enhance efficiency and safety. </a:t>
            </a:r>
            <a:r>
              <a:rPr lang="en-US" sz="1200" dirty="0">
                <a:effectLst/>
                <a:latin typeface="Segoe UI" panose="020B0502040204020203" pitchFamily="34" charset="0"/>
              </a:rPr>
              <a:t>It should be noted that TSMO does not equate to ITS; many strategies support TSMO that do not involve an ITS component.</a:t>
            </a:r>
            <a:r>
              <a:rPr lang="en-US" sz="1200" dirty="0">
                <a:effectLst/>
                <a:latin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TSMO</a:t>
            </a:r>
            <a:r>
              <a:rPr lang="en-US" sz="1200" kern="1200" baseline="0" dirty="0">
                <a:solidFill>
                  <a:schemeClr val="tx1"/>
                </a:solidFill>
                <a:effectLst/>
                <a:latin typeface="+mn-lt"/>
                <a:ea typeface="+mn-ea"/>
                <a:cs typeface="+mn-cs"/>
              </a:rPr>
              <a:t> strategies can be categorized into three overarching areas: incident or event management, traffic management, and demand management strategies. The next three slides highlight strategies in each of these areas.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57A9C-CD79-4263-BA8E-680E013CF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3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Executive Summary is intended for senior agency leadership and others who make investment decisions regarding transportation facilities and the way they are operated. </a:t>
            </a:r>
          </a:p>
          <a:p>
            <a:endParaRPr lang="en-US" dirty="0"/>
          </a:p>
          <a:p>
            <a:r>
              <a:rPr lang="en-US" dirty="0"/>
              <a:t>We begin with an overview of some of the many changes that are affecting the way we plan and manage transportation systems throughout both States and local jurisdictions.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3</a:t>
            </a:fld>
            <a:endParaRPr lang="en-US" dirty="0"/>
          </a:p>
        </p:txBody>
      </p:sp>
    </p:spTree>
    <p:extLst>
      <p:ext uri="{BB962C8B-B14F-4D97-AF65-F5344CB8AC3E}">
        <p14:creationId xmlns:p14="http://schemas.microsoft.com/office/powerpoint/2010/main" val="3940221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Incident and event management includes several strategies that address major sources of travel-time unreliability.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Incident and event management strategies include road weather management, traffic incident management and emergency transportation operations, work zone management, and planned special event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Road weather management activities include creating hazardous weather traffic operations response plans, implementing variable speed limits, detecting hazardous weather conditions, disseminating weather and warnings to travelers through dynamic signs and systems, providing emergency truck and parking facilities and emergency parking information, and implementing vehicle restrictions.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Traffic incident management and emergency transportation operations activities include establishing traffic incident management teams, conducting after action reviews, staging tow trucks in strategic areas, providing roadway safety patrols, integrating computer</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aided dispatch into transportation management centers, pre-establishing towing service agreements, co-locating dispatching units, developing quick clearance goals, pre-planning detour routes, implementing shoulder running, deploying adaptive ramp metering, providing variable speed limits, implementing dynamic lane-use controls, deploying network surveillance cameras or detectors, implementing incident traffic signal timing plans, enacting legislation, and integrating traffic management centers with law enforcement dispatch and emergency centers.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Work zone management activities include coordinating maintenance and construction activities, implementing queue length detection, deploying network surveillance cameras or detectors, implementing variable speed limits, supporting dynamic lane merging, implementing dynamic lane-use controls, deploying temporary ramp metering, and implementing dynamic warning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Planned special event management activities include activating special event timing plans, deploying adaptive ramp metering, implementing variable speed limits, using hard shoulder running, activating dynamic transit fare reduction, implementing reversible lanes, supporting dynamic lane-use controls, establishing dynamic pricing, deploying network surveillance cameras or detectors, activating dynamic wayfinding, and conducting after action reviews.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392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incident or event management strategies address atypical events that cause travel-time unreliability, traffic management strategies manage the movement of people and goods during everyday conditions. Even during typical conditions, fluctuations in travel demand can lead to unreliable travel conditions. Traffic management strategies allow the transportation network to adapt to unreliability, including variations in travel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Traffic management strategies include freeway management, active traffic management, integrated corridor management, freight management, and arterial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Freeway management activities include implementing traffic surveillance cameras or detectors, using high-occupancy lanes, implementing adaptive ramp metering, deploying hard shoulder running, implementing variable speed limits, deploying dynamic lane-use controls, and constructing physical operations improvements such as overpass widening, curve corrections, or adding auxiliary lanes.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Active traffic management activities include adopting adaptive ramp metering, implementing adaptive traffic signal control, using dynamic lane reversal, implementing dynamic lane-use controls, deploying dynamic merge control, implementing temporary shoulder running, using variable speed limits, deploying queue length detection, providing transit signal priority, and implementing dynamic warning signs.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Integrated corridor management activities include implementing network surveillance cameras or detectors, conducting access management and driveway access controls, implementing adaptive ramp metering, deploying adaptive signal control, deploying transit signal priority, installing queue jumping lanes, providing traveler information for alternative modes, and deploying emergency vehicle preemption.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Freight management activities include implementing roadside truck electronic screening and clearance, implementing truck signal priority, using truck parking management systems, installing truck climbing lanes, and implementing freight loading zone policies.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Arterial management activities include installing queue jumping lanes, deploying transit signal priority, supporting emergency vehicle preemption, implementing network surveillance cameras or detectors, implementing access management and driveway access controls, providing enhanced bicycle and pedestrian crossings, establishing a transportation management center, deploying enhanced traffic signal operations, implementing transit-only lanes, implementing truck traffic signal priority, designing for complete streets, adding capacity for critical movements, reducing travel speeds, providing automated enforcement, and conducting operations asset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8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Demand management strategies reduce underlying demand by helping travelers avoid trips or change the mode, timing, or route of trips. This makes nonrecurring congestion less likely to occur and improves travel-time reliability.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Demand management strategies include congestion pricing, parking management, and public transportation and rideshare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Congestion pricing activities include implementing dynamic pricing, variable pricing by lane, segment, and time of day or day of week; establishing dynamic transit fare reductions; and deploying managed lanes for high occupancy.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Parking management activities include deploying dynamically priced parking; implementing dynamic parking, wayfinding, reservations, and capacity; deploying dynamic overflow transit parking; implementing electronic payment systems</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shared-use parking; and providing incentives to use underutilized parking facilities.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Public transportation and ridesharing management activities include implementing dynamic ridesharing, implementing transit signal priority, using queue-jump lanes at signalized intersections, deploying electronic fare collection and integration, and implementing dynamic surveillance and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FHWA, </a:t>
            </a:r>
            <a:r>
              <a:rPr lang="en-US" sz="1200" b="0" i="1" kern="1200" dirty="0">
                <a:solidFill>
                  <a:schemeClr val="tx1"/>
                </a:solidFill>
                <a:effectLst/>
                <a:latin typeface="+mn-lt"/>
                <a:ea typeface="+mn-ea"/>
                <a:cs typeface="+mn-cs"/>
              </a:rPr>
              <a:t>Integrating Travel Time Reliability into Transportation System Management: Final Technical Memorandum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https://ops.fhwa.dot.gov/publications/fhwahop19035/index.htm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9056A-3525-4431-85A4-075B9677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535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TSMO leverages technology, a toolbox of strategies, and engineering solutions to maximize system performance; however, TSMO ultimately involves a way of thinking or a </a:t>
            </a:r>
            <a:r>
              <a:rPr lang="en-US" u="sng" dirty="0"/>
              <a:t>mindset</a:t>
            </a:r>
            <a:r>
              <a:rPr lang="en-US" dirty="0"/>
              <a:t> focused</a:t>
            </a:r>
            <a:r>
              <a:rPr lang="en-US" baseline="0" dirty="0"/>
              <a:t> on</a:t>
            </a:r>
            <a:r>
              <a:rPr lang="en-US" dirty="0"/>
              <a:t> determining the best way to optimize the mobility and reliability of the existing system with limited resources.</a:t>
            </a:r>
          </a:p>
          <a:p>
            <a:endParaRPr lang="en-US" dirty="0"/>
          </a:p>
          <a:p>
            <a:r>
              <a:rPr lang="en-US" dirty="0"/>
              <a:t>TSMO can be thought</a:t>
            </a:r>
            <a:r>
              <a:rPr lang="en-US" baseline="0" dirty="0"/>
              <a:t> of as </a:t>
            </a:r>
            <a:r>
              <a:rPr lang="en-US" dirty="0"/>
              <a:t>a way of thinking and operating in order to get the most performance out of the transportation network</a:t>
            </a:r>
            <a:r>
              <a:rPr lang="en-US" baseline="0" dirty="0"/>
              <a:t> while only building as much as is needed. </a:t>
            </a:r>
          </a:p>
          <a:p>
            <a:endParaRPr lang="en-US" baseline="0" dirty="0"/>
          </a:p>
          <a:p>
            <a:r>
              <a:rPr lang="en-US" baseline="0" dirty="0"/>
              <a:t>The principles of TSMO directly support the missions of many State DOTs, as these examples show. </a:t>
            </a:r>
          </a:p>
          <a:p>
            <a:endParaRPr lang="en-US" dirty="0"/>
          </a:p>
          <a:p>
            <a:r>
              <a:rPr lang="en-US" baseline="0" dirty="0"/>
              <a:t>NOTES: </a:t>
            </a:r>
          </a:p>
          <a:p>
            <a:pPr marL="171450" indent="-171450">
              <a:buFont typeface="Arial" panose="020B0604020202020204" pitchFamily="34" charset="0"/>
              <a:buChar char="•"/>
            </a:pPr>
            <a:r>
              <a:rPr lang="en-US" baseline="0" dirty="0"/>
              <a:t>States can insert their own mission statement here for effect or can leave these in.</a:t>
            </a:r>
            <a:endParaRPr lang="en-US" dirty="0"/>
          </a:p>
          <a:p>
            <a:pPr marL="171450" indent="-171450">
              <a:buFont typeface="Arial" panose="020B0604020202020204" pitchFamily="34" charset="0"/>
              <a:buChar char="•"/>
            </a:pPr>
            <a:r>
              <a:rPr lang="en-US" dirty="0"/>
              <a:t>Presenters</a:t>
            </a:r>
            <a:r>
              <a:rPr lang="en-US" baseline="0" dirty="0"/>
              <a:t> can emphasize the connections between TSMO definition and their specific Mission statement, such as safety, reliability, cost-effective, multimodal, customer’s needs/satisfaction, etc.</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5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goals in state and local transportation agencies that TSMO strategies</a:t>
            </a:r>
            <a:r>
              <a:rPr lang="en-US" baseline="0" dirty="0"/>
              <a:t> support. This list is not exhaustive, but intended to show that TSMO support a range of mission-critical goals. Examples of how TSMO supports these goals are shown on the next slide.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948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TSMO strategies that support some common transportation agency goals are shown here. Many of these strategies support more than one goal, but here are some key examples.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628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TSMO as a more formal discipline has gained momentum in recent years. Recognition of the importance of TSMO has accelerated in the past five to ten years (as of year of publication of this presentation, 2022). </a:t>
            </a:r>
          </a:p>
          <a:p>
            <a:pPr lvl="0">
              <a:defRPr/>
            </a:pPr>
            <a:endParaRPr lang="en-US" dirty="0"/>
          </a:p>
          <a:p>
            <a:pPr lvl="0">
              <a:defRPr/>
            </a:pPr>
            <a:r>
              <a:rPr lang="en-US" dirty="0"/>
              <a:t>Key focus areas for agencies during this time have been adapting their culture, processes, expertise, and, in some cases, organizational structures to promote TSMO and a more operationally focused mindset. Agencies approach this differently depending on their unique context and needs. Several examples of key strategies agencies have used to advance TSMO within their organizations are shown here. </a:t>
            </a:r>
          </a:p>
          <a:p>
            <a:pPr lvl="0">
              <a:defRPr/>
            </a:pPr>
            <a:endParaRPr lang="en-US" dirty="0"/>
          </a:p>
          <a:p>
            <a:pPr lvl="0">
              <a:defRPr/>
            </a:pPr>
            <a:r>
              <a:rPr lang="en-US" dirty="0"/>
              <a:t>Central to all of these organizational approaches is 1) strong support from senior leadership, 2) a champion or champions who understand and promote TSMO throughout the agency, and 3) an openness to learning and cooperation among functions or divisions within an agency. Collaboration with other agencies on TSMO activities is also a key component of advancing TSMO.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TSMO capability maturity model self assessment is a framework developed to help agencies evaluate their current capabilities in the area of TSMO and identify steps for improving their TSMO capabilities. The self-assessment can be accessed at: http://aashtotsmoguidance.org/. There are also other capability maturity frameworks that FHWA has developed to support the implementation of TSMO. More can be learned about those frameworks at: https://ops.fhwa.dot.gov/tsmoframeworktool/index.htm.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46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slides provide a comprehensive, high-level summary of TSMO,</a:t>
            </a:r>
            <a:r>
              <a:rPr lang="en-US" baseline="0" dirty="0"/>
              <a:t> participants who are looking for more details and information to share with their staff can visit these virtual resources. </a:t>
            </a:r>
          </a:p>
          <a:p>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827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better understanding of TSMO and how TSMO strategies can help achieve goals, let’s look as how TSMO related to planning specifically.</a:t>
            </a:r>
          </a:p>
          <a:p>
            <a:endParaRPr lang="en-US" dirty="0"/>
          </a:p>
          <a:p>
            <a:r>
              <a:rPr lang="en-US" dirty="0"/>
              <a:t>First, let’s take a look at how the transportation world is changing and will continue to change over the next several decades…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29</a:t>
            </a:fld>
            <a:endParaRPr lang="en-US" dirty="0"/>
          </a:p>
        </p:txBody>
      </p:sp>
    </p:spTree>
    <p:extLst>
      <p:ext uri="{BB962C8B-B14F-4D97-AF65-F5344CB8AC3E}">
        <p14:creationId xmlns:p14="http://schemas.microsoft.com/office/powerpoint/2010/main" val="283695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joint FHWA/FTA 2015 publication referenced here defines planning as a process</a:t>
            </a:r>
            <a:r>
              <a:rPr lang="en-US" baseline="0" dirty="0"/>
              <a:t> that is</a:t>
            </a:r>
            <a:endParaRPr lang="en-US" dirty="0"/>
          </a:p>
          <a:p>
            <a:pPr marL="171450" indent="-171450">
              <a:buFont typeface="Arial" panose="020B0604020202020204" pitchFamily="34" charset="0"/>
              <a:buChar char="•"/>
            </a:pPr>
            <a:r>
              <a:rPr lang="en-US" dirty="0"/>
              <a:t>Cooperative</a:t>
            </a:r>
          </a:p>
          <a:p>
            <a:pPr marL="171450" indent="-171450">
              <a:buFont typeface="Arial" panose="020B0604020202020204" pitchFamily="34" charset="0"/>
              <a:buChar char="•"/>
            </a:pPr>
            <a:r>
              <a:rPr lang="en-US" dirty="0"/>
              <a:t>Performance-driven</a:t>
            </a:r>
          </a:p>
          <a:p>
            <a:pPr marL="171450" indent="-171450">
              <a:buFont typeface="Arial" panose="020B0604020202020204" pitchFamily="34" charset="0"/>
              <a:buChar char="•"/>
            </a:pPr>
            <a:r>
              <a:rPr lang="en-US" dirty="0"/>
              <a:t>Cognizant </a:t>
            </a:r>
            <a:r>
              <a:rPr lang="en-US" baseline="0" dirty="0"/>
              <a:t>of</a:t>
            </a:r>
            <a:r>
              <a:rPr lang="en-US" dirty="0"/>
              <a:t> the need for both long- and short-range improvement</a:t>
            </a:r>
          </a:p>
          <a:p>
            <a:pPr marL="171450" indent="-171450">
              <a:buFont typeface="Arial" panose="020B0604020202020204" pitchFamily="34" charset="0"/>
              <a:buChar char="•"/>
            </a:pPr>
            <a:r>
              <a:rPr lang="en-US" dirty="0"/>
              <a:t>Capable of setting priorities for improvements and related investments</a:t>
            </a:r>
          </a:p>
          <a:p>
            <a:pPr marL="171450" indent="-171450">
              <a:buFont typeface="Arial" panose="020B0604020202020204" pitchFamily="34" charset="0"/>
              <a:buChar char="•"/>
            </a:pPr>
            <a:endParaRPr lang="en-US" dirty="0"/>
          </a:p>
          <a:p>
            <a:r>
              <a:rPr lang="en-US" dirty="0"/>
              <a:t>The transportation planning process is illustrated on the next slide.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30</a:t>
            </a:fld>
            <a:endParaRPr lang="en-US" dirty="0"/>
          </a:p>
        </p:txBody>
      </p:sp>
    </p:spTree>
    <p:extLst>
      <p:ext uri="{BB962C8B-B14F-4D97-AF65-F5344CB8AC3E}">
        <p14:creationId xmlns:p14="http://schemas.microsoft.com/office/powerpoint/2010/main" val="140350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3509" y="4400550"/>
            <a:ext cx="6113417" cy="360045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The transportation landscape is changing, and doing business the way it has been done in the past is no longer effective. For example, previously, congestion issues were primarily addressed by funding major capital projects (adding lanes or building new interchanges and roads) to address physical constraints, such as bottlenecks. Operational improvements were typically an afterthought—considered after the new infrastructure was already added to the system. Today, transportation agencies are facing trends that create a growing demand for travel with less funding and space to work with. As a result, we can no longer build our way out of congestion.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Trends we see today include: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Limited funds. </a:t>
            </a:r>
            <a:r>
              <a:rPr kumimoji="0" lang="en-US" sz="1000" b="0" i="0" u="none" strike="noStrike" kern="1200" cap="none" spc="0" normalizeH="0" baseline="0" noProof="0" dirty="0">
                <a:ln>
                  <a:noFill/>
                </a:ln>
                <a:solidFill>
                  <a:prstClr val="black"/>
                </a:solidFill>
                <a:effectLst/>
                <a:uLnTx/>
                <a:uFillTx/>
              </a:rPr>
              <a:t>Transportation agencies on the Federal, State, and local levels have for years been tasked with doing more with limited resources. State departments of transportation (DOT) are always looking for innovative, lower-cost ways to get people and goods to their destinations more safely and reliably.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Advances in technology. </a:t>
            </a:r>
            <a:r>
              <a:rPr kumimoji="0" lang="en-US" sz="1000" b="0" i="0" u="none" strike="noStrike" kern="1200" cap="none" spc="0" normalizeH="0" baseline="0" noProof="0" dirty="0">
                <a:ln>
                  <a:noFill/>
                </a:ln>
                <a:solidFill>
                  <a:prstClr val="black"/>
                </a:solidFill>
                <a:effectLst/>
                <a:uLnTx/>
                <a:uFillTx/>
              </a:rPr>
              <a:t>Transportation agencies can leverage technology and data to develop solutions to address congestion issues. However, the traveling public expects fast, reliable, and “smart” transportation, given the advancement in consumer technologies (e.g., smartphones, apps, Global Positioning System (GPS)), privately owned mobility services (e.g., Uber, Lyft), shared mobility, and the availability of more information.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Changing customer needs and expectations. </a:t>
            </a:r>
            <a:r>
              <a:rPr kumimoji="0" lang="en-US" sz="1000" b="0" i="0" u="none" strike="noStrike" kern="1200" cap="none" spc="0" normalizeH="0" baseline="0" noProof="0" dirty="0">
                <a:ln>
                  <a:noFill/>
                </a:ln>
                <a:solidFill>
                  <a:prstClr val="black"/>
                </a:solidFill>
                <a:effectLst/>
                <a:uLnTx/>
                <a:uFillTx/>
              </a:rPr>
              <a:t>There is a greater demand for accountability for public officials to ensure that public funds are spent to maximize the performance of the transportation system in the most cost-effective way. This creates a trend toward “performance-based” programs. The traveling public is seeking relief from unexpected delays in their trips. There is also a greater focus on offering multimodal transportation options and solutions for the pedestrian, bicyclist, and transit rider.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Better understanding of the causes of congestion. </a:t>
            </a:r>
            <a:r>
              <a:rPr kumimoji="0" lang="en-US" sz="1000" b="0" i="0" u="none" strike="noStrike" kern="1200" cap="none" spc="0" normalizeH="0" baseline="0" noProof="0" dirty="0">
                <a:ln>
                  <a:noFill/>
                </a:ln>
                <a:solidFill>
                  <a:prstClr val="black"/>
                </a:solidFill>
                <a:effectLst/>
                <a:uLnTx/>
                <a:uFillTx/>
              </a:rPr>
              <a:t>Research has shown that while some congestion may be caused by typical morning and evening rush hours, a significant amount comes from non-recurring events, such as crashes, breakdowns, work zones, weather, and special events.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Increased emphasis on performance-based planning and programming. </a:t>
            </a:r>
            <a:r>
              <a:rPr kumimoji="0" lang="en-US" sz="1000" b="0" i="0" u="none" strike="noStrike" kern="1200" cap="none" spc="0" normalizeH="0" baseline="0" noProof="0" dirty="0">
                <a:ln>
                  <a:noFill/>
                </a:ln>
                <a:solidFill>
                  <a:prstClr val="black"/>
                </a:solidFill>
                <a:effectLst/>
                <a:uLnTx/>
                <a:uFillTx/>
              </a:rPr>
              <a:t>Transportation planning and programming decisions are increasingly based on data and performance measures.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(Source: https://ops.fhwa.dot.gov/publications/fhwahop19085/fhwahop19085.pdf)</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Image – Modot flickr -https://flic.kr/p/QNwCuy</a:t>
            </a:r>
            <a:endParaRPr lang="en-US" sz="10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a:t>
            </a:fld>
            <a:endParaRPr lang="en-US" dirty="0"/>
          </a:p>
        </p:txBody>
      </p:sp>
    </p:spTree>
    <p:extLst>
      <p:ext uri="{BB962C8B-B14F-4D97-AF65-F5344CB8AC3E}">
        <p14:creationId xmlns:p14="http://schemas.microsoft.com/office/powerpoint/2010/main" val="3512206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transportation planning process is both “top-down” and “bottom-up,” is driven by and agreed-upon vision for the State or region, and is informed by feedback from system users and other information that identifies both issues and opportunities.</a:t>
            </a:r>
          </a:p>
          <a:p>
            <a:endParaRPr lang="en-US" dirty="0"/>
          </a:p>
          <a:p>
            <a:r>
              <a:rPr lang="en-US" dirty="0"/>
              <a:t>The planning process uses data, modeling, and other means to identify deficiencies and to evaluate candidate strategies for improving system performance.</a:t>
            </a:r>
          </a:p>
          <a:p>
            <a:endParaRPr lang="en-US" dirty="0"/>
          </a:p>
          <a:p>
            <a:r>
              <a:rPr lang="en-US" dirty="0"/>
              <a:t>All of this is accomplished within resource constraints based on the amount of funding available, the eligibility of the funds for various investments, and the matching requirements to use the funds.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31</a:t>
            </a:fld>
            <a:endParaRPr lang="en-US" dirty="0"/>
          </a:p>
        </p:txBody>
      </p:sp>
    </p:spTree>
    <p:extLst>
      <p:ext uri="{BB962C8B-B14F-4D97-AF65-F5344CB8AC3E}">
        <p14:creationId xmlns:p14="http://schemas.microsoft.com/office/powerpoint/2010/main" val="185610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4968" y="4400550"/>
            <a:ext cx="5728063" cy="360045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The transportation world is changing, and doing business the way it has been done in the past is no longer effective. For example, previously, congestion issues were primarily addressed by funding major capital projects (adding lanes or building new interchanges and roads) to address physical constraints, such as bottlenecks. Operational improvements were typically an afterthought—considered after the new infrastructure was already added to the system. Today, transportation agencies are facing trends that create a growing demand for travel with less funding and space to work with. As a result, we can no longer build our way out of congestion.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Trends we see today include: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Limited funds. </a:t>
            </a:r>
            <a:r>
              <a:rPr kumimoji="0" lang="en-US" sz="1000" b="0" i="0" u="none" strike="noStrike" kern="1200" cap="none" spc="0" normalizeH="0" baseline="0" noProof="0" dirty="0">
                <a:ln>
                  <a:noFill/>
                </a:ln>
                <a:solidFill>
                  <a:prstClr val="black"/>
                </a:solidFill>
                <a:effectLst/>
                <a:uLnTx/>
                <a:uFillTx/>
              </a:rPr>
              <a:t>Transportation agencies on the Federal, State, and local levels have for years been tasked with doing more with limited resources. State departments of transportation (DOT) are always looking for innovative, lower-cost ways to get people and goods to their destinations more safely and reliably.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Advances in technology, data, computing power, and analytics. </a:t>
            </a:r>
            <a:r>
              <a:rPr kumimoji="0" lang="en-US" sz="1000" b="0" i="0" u="none" strike="noStrike" kern="1200" cap="none" spc="0" normalizeH="0" baseline="0" noProof="0" dirty="0">
                <a:ln>
                  <a:noFill/>
                </a:ln>
                <a:solidFill>
                  <a:prstClr val="black"/>
                </a:solidFill>
                <a:effectLst/>
                <a:uLnTx/>
                <a:uFillTx/>
              </a:rPr>
              <a:t>Transportation agencies can leverage technology and data to develop solutions to address congestion issues. However, the traveling public expects fast, reliable, and “smart” transportation, given the advancement in consumer technologies (e.g., smartphones, apps, Global Positioning System (GPS)), privately owned mobility services (e.g., Uber, Lyft), shared mobility, and the availability of more information. More data is available in near real-time to drive operations decisions.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Changing customer needs and expectations. </a:t>
            </a:r>
            <a:r>
              <a:rPr kumimoji="0" lang="en-US" sz="1000" b="0" i="0" u="none" strike="noStrike" kern="1200" cap="none" spc="0" normalizeH="0" baseline="0" noProof="0" dirty="0">
                <a:ln>
                  <a:noFill/>
                </a:ln>
                <a:solidFill>
                  <a:prstClr val="black"/>
                </a:solidFill>
                <a:effectLst/>
                <a:uLnTx/>
                <a:uFillTx/>
              </a:rPr>
              <a:t>There is a greater demand for accountability for public officials to ensure that public funds are spent to maximize the performance of the transportation system in the most cost-effective way. This creates a trend toward “performance-based” programs. The traveling public is seeking relief from unexpected delays in their trips. There is also a greater focus on offering multimodal transportation options and solutions for the pedestrian, bicyclist, and transit rider.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rPr>
              <a:t>Better understanding of the causes of congestion. </a:t>
            </a:r>
            <a:r>
              <a:rPr kumimoji="0" lang="en-US" sz="1000" b="0" i="0" u="none" strike="noStrike" kern="1200" cap="none" spc="0" normalizeH="0" baseline="0" noProof="0" dirty="0">
                <a:ln>
                  <a:noFill/>
                </a:ln>
                <a:solidFill>
                  <a:prstClr val="black"/>
                </a:solidFill>
                <a:effectLst/>
                <a:uLnTx/>
                <a:uFillTx/>
              </a:rPr>
              <a:t>Research has shown that while some congestion may be caused by typical morning and evening rush hours, a significant amount comes from non-recurring events, such as crashes, breakdowns, work zones, weather, and special events.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(Source: https://ops.fhwa.dot.gov/publications/fhwahop19085/fhwahop19085.pdf)</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rPr>
              <a:t>Image – Modot flickr -https://flic.kr/p/QNwCuy</a:t>
            </a:r>
            <a:endParaRPr lang="en-US" sz="10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32</a:t>
            </a:fld>
            <a:endParaRPr lang="en-US" dirty="0"/>
          </a:p>
        </p:txBody>
      </p:sp>
    </p:spTree>
    <p:extLst>
      <p:ext uri="{BB962C8B-B14F-4D97-AF65-F5344CB8AC3E}">
        <p14:creationId xmlns:p14="http://schemas.microsoft.com/office/powerpoint/2010/main" val="1612468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 DOTs and other public agencies are making a transformational shift in the way they conduct business moving forward</a:t>
            </a:r>
            <a:r>
              <a:rPr lang="en-US" sz="1200" kern="1200" baseline="0" dirty="0">
                <a:solidFill>
                  <a:schemeClr val="tx1"/>
                </a:solidFill>
                <a:effectLst/>
                <a:latin typeface="+mn-lt"/>
                <a:ea typeface="+mn-ea"/>
                <a:cs typeface="+mn-cs"/>
              </a:rPr>
              <a:t> by: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Doing more with less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Maximizing operational capacity of existing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Changing organizational culture/mindset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points to make: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State</a:t>
            </a:r>
            <a:r>
              <a:rPr lang="en-US" sz="1200" kern="1200" baseline="0" dirty="0">
                <a:solidFill>
                  <a:schemeClr val="tx1"/>
                </a:solidFill>
                <a:effectLst/>
                <a:latin typeface="+mn-lt"/>
                <a:ea typeface="+mn-ea"/>
                <a:cs typeface="+mn-cs"/>
              </a:rPr>
              <a:t> DOTs are increasingly realizing the importance to plan, </a:t>
            </a:r>
            <a:r>
              <a:rPr lang="en-US" sz="1200" kern="1200" dirty="0">
                <a:solidFill>
                  <a:schemeClr val="tx1"/>
                </a:solidFill>
                <a:effectLst/>
                <a:latin typeface="+mn-lt"/>
                <a:ea typeface="+mn-ea"/>
                <a:cs typeface="+mn-cs"/>
              </a:rPr>
              <a:t>think ahead,</a:t>
            </a:r>
            <a:r>
              <a:rPr lang="en-US" sz="1200" kern="1200" baseline="0" dirty="0">
                <a:solidFill>
                  <a:schemeClr val="tx1"/>
                </a:solidFill>
                <a:effectLst/>
                <a:latin typeface="+mn-lt"/>
                <a:ea typeface="+mn-ea"/>
                <a:cs typeface="+mn-cs"/>
              </a:rPr>
              <a:t> and think big picture; for example, planning for complete, systemwide multimodal networks and considering transportation equity and environmental impacts.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To be successful, disciplines are collaborating and working together </a:t>
            </a:r>
            <a:r>
              <a:rPr lang="en-US" sz="1200" kern="1200" baseline="0" dirty="0" err="1">
                <a:solidFill>
                  <a:schemeClr val="tx1"/>
                </a:solidFill>
                <a:effectLst/>
                <a:latin typeface="+mn-lt"/>
                <a:ea typeface="+mn-ea"/>
                <a:cs typeface="+mn-cs"/>
              </a:rPr>
              <a:t>moe</a:t>
            </a: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Collaboration/solutions also include other stakeholders outside the DOT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Photo - </a:t>
            </a:r>
            <a:r>
              <a:rPr lang="en-US" sz="1200" b="0" i="0" kern="1200" dirty="0">
                <a:solidFill>
                  <a:schemeClr val="tx1"/>
                </a:solidFill>
                <a:effectLst/>
                <a:latin typeface="+mn-lt"/>
                <a:ea typeface="+mn-ea"/>
                <a:cs typeface="+mn-cs"/>
              </a:rPr>
              <a:t>https://unsplash.com/photos/Yy6aBfhOwJc</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33</a:t>
            </a:fld>
            <a:endParaRPr lang="en-US" dirty="0"/>
          </a:p>
        </p:txBody>
      </p:sp>
    </p:spTree>
    <p:extLst>
      <p:ext uri="{BB962C8B-B14F-4D97-AF65-F5344CB8AC3E}">
        <p14:creationId xmlns:p14="http://schemas.microsoft.com/office/powerpoint/2010/main" val="4100621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solidFill>
                  <a:prstClr val="black"/>
                </a:solidFill>
              </a:rPr>
              <a:t>Transportation systems management and operations (TSMO) is a solution.</a:t>
            </a:r>
          </a:p>
          <a:p>
            <a:pPr lvl="0">
              <a:defRPr/>
            </a:pPr>
            <a:endParaRPr lang="en-US" dirty="0">
              <a:solidFill>
                <a:prstClr val="black"/>
              </a:solidFill>
            </a:endParaRPr>
          </a:p>
          <a:p>
            <a:pPr lvl="0">
              <a:defRPr/>
            </a:pPr>
            <a:r>
              <a:rPr lang="en-US" dirty="0">
                <a:solidFill>
                  <a:prstClr val="black"/>
                </a:solidFill>
              </a:rPr>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In</a:t>
            </a:r>
            <a:r>
              <a:rPr lang="en-US" baseline="0" dirty="0">
                <a:solidFill>
                  <a:prstClr val="black"/>
                </a:solidFill>
              </a:rPr>
              <a:t> many </a:t>
            </a:r>
            <a:r>
              <a:rPr lang="en-US" dirty="0">
                <a:solidFill>
                  <a:prstClr val="black"/>
                </a:solidFill>
              </a:rPr>
              <a:t>metropolitan areas, MPOs are often the ideal entity for bringing planners and operators together to collaborate on strategies for improving transportation system performance,</a:t>
            </a:r>
            <a:r>
              <a:rPr lang="en-US" baseline="0" dirty="0">
                <a:solidFill>
                  <a:prstClr val="black"/>
                </a:solidFill>
              </a:rPr>
              <a:t> focusing in particular on TSMO strategies that can produce near-term improvements at much lower cost than major capital investments. Local agencies, which often have limited funding, can adopt TSMO strategies that improve system performance, particularly when working with other agencies and jurisdiction to achieve agreed-upon regional objectives for the transportation system. </a:t>
            </a:r>
            <a:endParaRPr lang="en-US" dirty="0">
              <a:solidFill>
                <a:prstClr val="black"/>
              </a:solidFill>
            </a:endParaRPr>
          </a:p>
          <a:p>
            <a:pPr lvl="0">
              <a:defRPr/>
            </a:pPr>
            <a:endParaRPr lang="en-US" dirty="0">
              <a:solidFill>
                <a:prstClr val="black"/>
              </a:solidFill>
            </a:endParaRPr>
          </a:p>
          <a:p>
            <a:pPr>
              <a:spcBef>
                <a:spcPts val="1800"/>
              </a:spcBef>
            </a:pPr>
            <a:r>
              <a:rPr lang="en-US" b="0" i="0" u="none" dirty="0"/>
              <a:t>Planners can use TSMO </a:t>
            </a:r>
            <a:r>
              <a:rPr lang="en-US" dirty="0"/>
              <a:t>when planning new facilities and improvements in existing facilities</a:t>
            </a:r>
            <a:r>
              <a:rPr lang="en-US" baseline="0" dirty="0"/>
              <a:t> to address the changes in the transportation landscape and move forward.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34</a:t>
            </a:fld>
            <a:endParaRPr lang="en-US" dirty="0"/>
          </a:p>
        </p:txBody>
      </p:sp>
    </p:spTree>
    <p:extLst>
      <p:ext uri="{BB962C8B-B14F-4D97-AF65-F5344CB8AC3E}">
        <p14:creationId xmlns:p14="http://schemas.microsoft.com/office/powerpoint/2010/main" val="1102876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TSMO and planning intersect is </a:t>
            </a:r>
            <a:r>
              <a:rPr lang="en-US" u="none" dirty="0"/>
              <a:t>that they are both focused on mobility outcomes rather </a:t>
            </a:r>
            <a:r>
              <a:rPr lang="en-US" dirty="0"/>
              <a:t>than building and maintaining capacity.</a:t>
            </a:r>
          </a:p>
          <a:p>
            <a:endParaRPr lang="en-US" dirty="0"/>
          </a:p>
          <a:p>
            <a:r>
              <a:rPr lang="en-US" dirty="0"/>
              <a:t>By working together – “connecting” – planners can take full advantage of the TSMO’s contributions to achieving shared goals and common objectives, including how TSMO strategies can complement new capacity when they are “baked into” the solution from the start.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35</a:t>
            </a:fld>
            <a:endParaRPr lang="en-US" dirty="0"/>
          </a:p>
        </p:txBody>
      </p:sp>
    </p:spTree>
    <p:extLst>
      <p:ext uri="{BB962C8B-B14F-4D97-AF65-F5344CB8AC3E}">
        <p14:creationId xmlns:p14="http://schemas.microsoft.com/office/powerpoint/2010/main" val="3788199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 TSMO and the planning process share common goals and, therefore, “connecting” can benefit both TSMO and planning as they both seek improvements in transportation system performance.</a:t>
            </a:r>
          </a:p>
          <a:p>
            <a:endParaRPr lang="en-US" dirty="0"/>
          </a:p>
          <a:p>
            <a:r>
              <a:rPr lang="en-US" dirty="0"/>
              <a:t>Both TSMO and planning embrace a “new way of thinking” – more holistic, more systemic; both seek to enhance existing investments in infrastructure by managing it more efficiently; both must “do more with less” now and in the future.</a:t>
            </a:r>
          </a:p>
          <a:p>
            <a:endParaRPr lang="en-US" dirty="0"/>
          </a:p>
          <a:p>
            <a:r>
              <a:rPr lang="en-US" dirty="0"/>
              <a:t>TSMO can help by offering strategies for improving transportation system performance and by providing data to support investment decisions.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36</a:t>
            </a:fld>
            <a:endParaRPr lang="en-US" dirty="0"/>
          </a:p>
        </p:txBody>
      </p:sp>
    </p:spTree>
    <p:extLst>
      <p:ext uri="{BB962C8B-B14F-4D97-AF65-F5344CB8AC3E}">
        <p14:creationId xmlns:p14="http://schemas.microsoft.com/office/powerpoint/2010/main" val="837864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TSMO matter to planners? How can planners benefit from connections to TSMO?</a:t>
            </a:r>
          </a:p>
          <a:p>
            <a:endParaRPr lang="en-US" dirty="0"/>
          </a:p>
          <a:p>
            <a:r>
              <a:rPr lang="en-US" dirty="0"/>
              <a:t>TSMO can offer opportunities to achieve desired outcomes more quickly and at lower cost than most capacity expansion projects. TSMO can help planners identify mobility needs and solutions that may complement, replace, or defer larger capacity-adding projects. TSMO also helps planners identify strategies for the short-term planning horizon and for inclusion in the CMP.</a:t>
            </a:r>
          </a:p>
          <a:p>
            <a:endParaRPr lang="en-US" dirty="0"/>
          </a:p>
          <a:p>
            <a:r>
              <a:rPr lang="en-US" dirty="0"/>
              <a:t>TSMO can provide data and analysis that can focus attention on the most urgent immediate needs and longer term issues where existing infrastructure will be inadequate to accommodate projected demand.</a:t>
            </a:r>
          </a:p>
          <a:p>
            <a:endParaRPr lang="en-US" dirty="0"/>
          </a:p>
          <a:p>
            <a:r>
              <a:rPr lang="en-US" dirty="0"/>
              <a:t>TSMO can provide real-time and archived data to assess how well system performance targets are being met. Importantly, TSMO strategies can help MPOs and State DOTs meet performance targets.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37</a:t>
            </a:fld>
            <a:endParaRPr lang="en-US" dirty="0"/>
          </a:p>
        </p:txBody>
      </p:sp>
    </p:spTree>
    <p:extLst>
      <p:ext uri="{BB962C8B-B14F-4D97-AF65-F5344CB8AC3E}">
        <p14:creationId xmlns:p14="http://schemas.microsoft.com/office/powerpoint/2010/main" val="1279798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transportation planning matter to operators? How can operators benefit from connections to planning?</a:t>
            </a:r>
          </a:p>
          <a:p>
            <a:endParaRPr lang="en-US" dirty="0"/>
          </a:p>
          <a:p>
            <a:r>
              <a:rPr lang="en-US" dirty="0"/>
              <a:t>When operators work with planners, they can give</a:t>
            </a:r>
            <a:r>
              <a:rPr lang="en-US" baseline="0" dirty="0"/>
              <a:t> greater visibility to TSMO strategies early in the planning process and integrate them into near-term plans, including obtaining funding for TSMO projects that address regional needs as reflected in operations objectives. TSMO projects often offer lower-cost, more quickly implemented alternatives to major capital investments, but they need to be introduced during planning to ensure that they receive consideration.</a:t>
            </a:r>
          </a:p>
          <a:p>
            <a:endParaRPr lang="en-US" baseline="0" dirty="0"/>
          </a:p>
          <a:p>
            <a:r>
              <a:rPr lang="en-US" baseline="0" dirty="0"/>
              <a:t>TSMO strategies may be eligible for funding from multiple sources when included in plans and funding programs. Planners can help operators identify which funding sources may apply for their projects or services.</a:t>
            </a:r>
          </a:p>
          <a:p>
            <a:endParaRPr lang="en-US" baseline="0" dirty="0"/>
          </a:p>
          <a:p>
            <a:r>
              <a:rPr lang="en-US" baseline="0" dirty="0"/>
              <a:t>The congestion management process (CMP) provides another opportunity for operational performance issues, needs and TSMO strategies and projects to be both introduced to planners and included in plans and funding programs.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38</a:t>
            </a:fld>
            <a:endParaRPr lang="en-US" dirty="0"/>
          </a:p>
        </p:txBody>
      </p:sp>
    </p:spTree>
    <p:extLst>
      <p:ext uri="{BB962C8B-B14F-4D97-AF65-F5344CB8AC3E}">
        <p14:creationId xmlns:p14="http://schemas.microsoft.com/office/powerpoint/2010/main" val="2865902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specific ways for connecting TSMO and planning.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39</a:t>
            </a:fld>
            <a:endParaRPr lang="en-US" dirty="0"/>
          </a:p>
        </p:txBody>
      </p:sp>
    </p:spTree>
    <p:extLst>
      <p:ext uri="{BB962C8B-B14F-4D97-AF65-F5344CB8AC3E}">
        <p14:creationId xmlns:p14="http://schemas.microsoft.com/office/powerpoint/2010/main" val="3054274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3380" y="4400549"/>
            <a:ext cx="6065520" cy="4284663"/>
          </a:xfrm>
        </p:spPr>
        <p:txBody>
          <a:bodyPr/>
          <a:lstStyle/>
          <a:p>
            <a:r>
              <a:rPr lang="en-US" i="1" u="none" dirty="0"/>
              <a:t>Common goals, objectives, performance measures </a:t>
            </a:r>
            <a:r>
              <a:rPr lang="en-US" u="none" dirty="0"/>
              <a:t>for mobility </a:t>
            </a:r>
          </a:p>
          <a:p>
            <a:pPr marL="171450" indent="-171450">
              <a:buFont typeface="Arial" panose="020B0604020202020204" pitchFamily="34" charset="0"/>
              <a:buChar char="•"/>
            </a:pPr>
            <a:r>
              <a:rPr lang="en-US" u="none" dirty="0"/>
              <a:t>Increased emphasis on system reliability suggests that planners consider including reliability-oriented objectives and performance measures for travelers and goods movement. </a:t>
            </a:r>
          </a:p>
          <a:p>
            <a:pPr marL="171450" indent="-171450">
              <a:buFont typeface="Arial" panose="020B0604020202020204" pitchFamily="34" charset="0"/>
              <a:buChar char="•"/>
            </a:pPr>
            <a:r>
              <a:rPr lang="en-US" u="none" dirty="0"/>
              <a:t>Operators typically have the data and technology infrastructure needed to support the development of these objectives and measures and to monitor system reliability performance. </a:t>
            </a:r>
          </a:p>
          <a:p>
            <a:endParaRPr lang="en-US" i="1" u="none" dirty="0"/>
          </a:p>
          <a:p>
            <a:r>
              <a:rPr lang="en-US" i="1" u="none" dirty="0"/>
              <a:t>Connect outcome-related objectives to more specific objectives </a:t>
            </a:r>
            <a:r>
              <a:rPr lang="en-US" u="none" dirty="0"/>
              <a:t>that drive State, metropolitan, corridor, and subarea planning and operations. </a:t>
            </a:r>
          </a:p>
          <a:p>
            <a:pPr marL="171450" indent="-171450">
              <a:buFont typeface="Arial" panose="020B0604020202020204" pitchFamily="34" charset="0"/>
              <a:buChar char="•"/>
            </a:pPr>
            <a:r>
              <a:rPr lang="en-US" u="none" dirty="0"/>
              <a:t>States and MPOs can identify unreliable roadway segments and the TSMO strategies to be included in long-range plans, short-term corridor plans, and transportation improvement programs/state transportation improvement programs that will address those segments. </a:t>
            </a:r>
          </a:p>
          <a:p>
            <a:pPr>
              <a:spcBef>
                <a:spcPts val="600"/>
              </a:spcBef>
            </a:pPr>
            <a:endParaRPr lang="en-US" u="none" dirty="0"/>
          </a:p>
          <a:p>
            <a:pPr>
              <a:spcBef>
                <a:spcPts val="600"/>
              </a:spcBef>
            </a:pPr>
            <a:r>
              <a:rPr lang="en-US" u="none" dirty="0"/>
              <a:t>Working together, planners and operators can </a:t>
            </a:r>
            <a:r>
              <a:rPr lang="en-US" i="1" u="none" dirty="0"/>
              <a:t>create innovative institutional arrangements</a:t>
            </a:r>
            <a:r>
              <a:rPr lang="en-US" u="none" dirty="0"/>
              <a:t> that share resources, provide mutual assistance, agree on interoperability standards, and share real-time and archived data. </a:t>
            </a:r>
          </a:p>
          <a:p>
            <a:pPr>
              <a:spcBef>
                <a:spcPts val="600"/>
              </a:spcBef>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The</a:t>
            </a:r>
            <a:r>
              <a:rPr lang="en-US" u="none" baseline="0" dirty="0"/>
              <a:t> </a:t>
            </a:r>
            <a:r>
              <a:rPr lang="en-US" i="1" u="none" baseline="0" dirty="0"/>
              <a:t>regional ITS architecture </a:t>
            </a:r>
            <a:r>
              <a:rPr lang="en-US" u="none" baseline="0" dirty="0"/>
              <a:t>can be used to guide planning, especially as it relates to deploying TSMO strategies for improving transportation system performance and identifying gaps in the underlying technology that enables transportation (e.g., fiber, cameras, sensors).</a:t>
            </a:r>
            <a:endParaRPr lang="en-US" u="none"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40</a:t>
            </a:fld>
            <a:endParaRPr lang="en-US" dirty="0"/>
          </a:p>
        </p:txBody>
      </p:sp>
    </p:spTree>
    <p:extLst>
      <p:ext uri="{BB962C8B-B14F-4D97-AF65-F5344CB8AC3E}">
        <p14:creationId xmlns:p14="http://schemas.microsoft.com/office/powerpoint/2010/main" val="398563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solidFill>
                  <a:prstClr val="black"/>
                </a:solidFill>
              </a:rPr>
              <a:t>How are transportation organizations such as State and local DOTs and MPOs adjusting and responding to these changes?</a:t>
            </a:r>
          </a:p>
          <a:p>
            <a:pPr lvl="0">
              <a:defRPr/>
            </a:pPr>
            <a:endParaRPr lang="en-US" dirty="0">
              <a:solidFill>
                <a:prstClr val="black"/>
              </a:solidFill>
            </a:endParaRPr>
          </a:p>
          <a:p>
            <a:pPr lvl="0">
              <a:defRPr/>
            </a:pPr>
            <a:r>
              <a:rPr lang="en-US" dirty="0">
                <a:solidFill>
                  <a:prstClr val="black"/>
                </a:solidFill>
              </a:rPr>
              <a:t>Transportation systems management and operations (TSMO) is a solution.</a:t>
            </a:r>
          </a:p>
          <a:p>
            <a:pPr lvl="0">
              <a:defRPr/>
            </a:pPr>
            <a:endParaRPr lang="en-US" dirty="0">
              <a:solidFill>
                <a:prstClr val="black"/>
              </a:solidFill>
            </a:endParaRPr>
          </a:p>
          <a:p>
            <a:pPr lvl="0">
              <a:defRPr/>
            </a:pPr>
            <a:r>
              <a:rPr lang="en-US" dirty="0">
                <a:solidFill>
                  <a:prstClr val="black"/>
                </a:solidFill>
              </a:rPr>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a:p>
            <a:pPr lvl="0">
              <a:defRPr/>
            </a:pPr>
            <a:endParaRPr lang="en-US" dirty="0">
              <a:solidFill>
                <a:prstClr val="black"/>
              </a:solidFill>
            </a:endParaRPr>
          </a:p>
          <a:p>
            <a:pPr>
              <a:spcBef>
                <a:spcPts val="1800"/>
              </a:spcBef>
            </a:pPr>
            <a:r>
              <a:rPr lang="en-US" b="0" i="0" dirty="0"/>
              <a:t>Planners can use TSMO to address changes to the transportation landscape and advance transportation system performance.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a:t>
            </a:fld>
            <a:endParaRPr lang="en-US" dirty="0"/>
          </a:p>
        </p:txBody>
      </p:sp>
    </p:spTree>
    <p:extLst>
      <p:ext uri="{BB962C8B-B14F-4D97-AF65-F5344CB8AC3E}">
        <p14:creationId xmlns:p14="http://schemas.microsoft.com/office/powerpoint/2010/main" val="3217807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3380" y="4400549"/>
            <a:ext cx="6065520" cy="4284663"/>
          </a:xfrm>
        </p:spPr>
        <p:txBody>
          <a:bodyPr/>
          <a:lstStyle/>
          <a:p>
            <a:pPr>
              <a:spcBef>
                <a:spcPts val="600"/>
              </a:spcBef>
            </a:pPr>
            <a:r>
              <a:rPr lang="en-US" u="none" dirty="0"/>
              <a:t>The discussions and analysis required by the congestion management process offer an opportunity to </a:t>
            </a:r>
            <a:r>
              <a:rPr lang="en-US" i="1" u="none" dirty="0"/>
              <a:t>include a wider variety of operators and planners</a:t>
            </a:r>
            <a:r>
              <a:rPr lang="en-US" u="none" dirty="0"/>
              <a:t> in discussions about non-recurring congestion and travel time reliability. </a:t>
            </a:r>
          </a:p>
          <a:p>
            <a:pPr>
              <a:spcBef>
                <a:spcPts val="600"/>
              </a:spcBef>
            </a:pPr>
            <a:endParaRPr lang="en-US" u="none" dirty="0"/>
          </a:p>
          <a:p>
            <a:pPr>
              <a:spcBef>
                <a:spcPts val="600"/>
              </a:spcBef>
            </a:pPr>
            <a:r>
              <a:rPr lang="en-US" u="none" dirty="0"/>
              <a:t>Operators routinely collect </a:t>
            </a:r>
            <a:r>
              <a:rPr lang="en-US" i="1" u="none" dirty="0"/>
              <a:t>data that can help identify needs</a:t>
            </a:r>
            <a:r>
              <a:rPr lang="en-US" u="none" dirty="0"/>
              <a:t> (e.g., bottlenecks) and also </a:t>
            </a:r>
            <a:r>
              <a:rPr lang="en-US" i="1" u="none" dirty="0"/>
              <a:t>recommend TSMO strategies</a:t>
            </a:r>
            <a:r>
              <a:rPr lang="en-US" u="none" dirty="0"/>
              <a:t> that can address those needs (e.g., managed lanes, service patrols, real-time traveler information, incident response teams, transportation management centers). </a:t>
            </a:r>
          </a:p>
          <a:p>
            <a:pPr>
              <a:spcBef>
                <a:spcPts val="600"/>
              </a:spcBef>
            </a:pPr>
            <a:endParaRPr lang="en-US" u="none" dirty="0"/>
          </a:p>
          <a:p>
            <a:pPr>
              <a:spcBef>
                <a:spcPts val="600"/>
              </a:spcBef>
            </a:pPr>
            <a:r>
              <a:rPr lang="en-US" u="none" dirty="0"/>
              <a:t>The multimodal perspective that TSMO brings can also help with freight mobility planning for both long haul goods movement and urban goods delivery, including both truck parking and curbside management.</a:t>
            </a:r>
          </a:p>
          <a:p>
            <a:pPr>
              <a:spcBef>
                <a:spcPts val="600"/>
              </a:spcBef>
            </a:pPr>
            <a:endParaRPr lang="en-US" u="none" dirty="0"/>
          </a:p>
          <a:p>
            <a:r>
              <a:rPr lang="en-US" u="none" dirty="0"/>
              <a:t>TSMO is another solution that planners can consider during scenario planning.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41</a:t>
            </a:fld>
            <a:endParaRPr lang="en-US" dirty="0"/>
          </a:p>
        </p:txBody>
      </p:sp>
    </p:spTree>
    <p:extLst>
      <p:ext uri="{BB962C8B-B14F-4D97-AF65-F5344CB8AC3E}">
        <p14:creationId xmlns:p14="http://schemas.microsoft.com/office/powerpoint/2010/main" val="718287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offers opportunities to connect with planning throughout the transportation planning process at both the State and local levels. The “connection” begins with getting the right players to the table to develop goals and objectives and then providing data and analysis to identify deficiencies and candidate strategies for addressing deficiencies.</a:t>
            </a:r>
          </a:p>
          <a:p>
            <a:endParaRPr lang="en-US" dirty="0"/>
          </a:p>
          <a:p>
            <a:r>
              <a:rPr lang="en-US" dirty="0"/>
              <a:t>TSMO practitioners can offer innovative strategies that many planners may not consider as alternatives to capacity expansion, and they can work with planners to evaluate and select the most cost-effective options for addressing deficiencies and leveraging new opportunities for improving transportation system performance.</a:t>
            </a:r>
          </a:p>
          <a:p>
            <a:endParaRPr lang="en-US" dirty="0"/>
          </a:p>
          <a:p>
            <a:r>
              <a:rPr lang="en-US" dirty="0"/>
              <a:t>The “key” to the connection is collaboration between planners and TSMO staff to establish, encourage, and support institutional arrangements and joint processes where both groups share ideas and information throughout the planning process. Each of the</a:t>
            </a:r>
            <a:r>
              <a:rPr lang="en-US" baseline="0" dirty="0"/>
              <a:t> following factors plays a role in furthering the connection between TSMO strategies and planning:</a:t>
            </a:r>
            <a:endParaRPr lang="en-US" dirty="0"/>
          </a:p>
          <a:p>
            <a:endParaRPr lang="en-US" dirty="0"/>
          </a:p>
          <a:p>
            <a:pPr marL="171450" indent="-171450">
              <a:buFont typeface="Arial" panose="020B0604020202020204" pitchFamily="34" charset="0"/>
              <a:buChar char="•"/>
            </a:pPr>
            <a:r>
              <a:rPr lang="en-US" dirty="0"/>
              <a:t>Stakeholders: Engage operating agencies, operating committees, and operations stakeholders</a:t>
            </a:r>
          </a:p>
          <a:p>
            <a:pPr marL="171450" indent="-171450">
              <a:buFont typeface="Arial" panose="020B0604020202020204" pitchFamily="34" charset="0"/>
              <a:buChar char="•"/>
            </a:pPr>
            <a:r>
              <a:rPr lang="en-US" dirty="0"/>
              <a:t>Goals:</a:t>
            </a:r>
            <a:r>
              <a:rPr lang="en-US" baseline="0" dirty="0"/>
              <a:t> Engage operations managers in developing goals and objectives for M&amp;O</a:t>
            </a:r>
          </a:p>
          <a:p>
            <a:pPr marL="171450" indent="-171450">
              <a:buFont typeface="Arial" panose="020B0604020202020204" pitchFamily="34" charset="0"/>
              <a:buChar char="•"/>
            </a:pPr>
            <a:r>
              <a:rPr lang="en-US" baseline="0" dirty="0"/>
              <a:t>Criteria: Include measures for network reliability and flexibility based on archived data</a:t>
            </a:r>
          </a:p>
          <a:p>
            <a:pPr marL="171450" indent="-171450">
              <a:buFont typeface="Arial" panose="020B0604020202020204" pitchFamily="34" charset="0"/>
              <a:buChar char="•"/>
            </a:pPr>
            <a:r>
              <a:rPr lang="en-US" baseline="0" dirty="0"/>
              <a:t>Deficiencies: Evaluate deficiencies for systems management and interagency coordination</a:t>
            </a:r>
          </a:p>
          <a:p>
            <a:pPr marL="171450" indent="-171450">
              <a:buFont typeface="Arial" panose="020B0604020202020204" pitchFamily="34" charset="0"/>
              <a:buChar char="•"/>
            </a:pPr>
            <a:r>
              <a:rPr lang="en-US" baseline="0" dirty="0"/>
              <a:t>Alternatives: Involve operations experts in developing systems management alternatives</a:t>
            </a:r>
          </a:p>
          <a:p>
            <a:pPr marL="171450" indent="-171450">
              <a:buFont typeface="Arial" panose="020B0604020202020204" pitchFamily="34" charset="0"/>
              <a:buChar char="•"/>
            </a:pPr>
            <a:r>
              <a:rPr lang="en-US" baseline="0" dirty="0"/>
              <a:t>Selection: Involve operations experts in evaluating management and operations strategies.</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42</a:t>
            </a:fld>
            <a:endParaRPr lang="en-US" dirty="0"/>
          </a:p>
        </p:txBody>
      </p:sp>
    </p:spTree>
    <p:extLst>
      <p:ext uri="{BB962C8B-B14F-4D97-AF65-F5344CB8AC3E}">
        <p14:creationId xmlns:p14="http://schemas.microsoft.com/office/powerpoint/2010/main" val="1710743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050" dirty="0"/>
              <a:t>The referenced FHWA guide highlights how existing relationships between planning and TSMO can be strengthened and new ones encouraged, and how opportunities for greater coordination and collaboration can be developed. It emphasizes the important role that both planners and TSMO staff have to play in building stronger connections and the benefits of these relationships.</a:t>
            </a:r>
          </a:p>
          <a:p>
            <a:pPr>
              <a:spcAft>
                <a:spcPts val="600"/>
              </a:spcAft>
            </a:pPr>
            <a:endParaRPr lang="en-US" sz="1050" dirty="0"/>
          </a:p>
          <a:p>
            <a:pPr>
              <a:spcAft>
                <a:spcPts val="600"/>
              </a:spcAft>
            </a:pPr>
            <a:r>
              <a:rPr lang="en-US" sz="1050" dirty="0"/>
              <a:t>The guide describes specific opportunities for improving connections between planning and operations. These opportunities are derived from an extensive review of the literature and interviews with nearly 30 transportation professionals who represent planning and operations at all levels of government. </a:t>
            </a:r>
          </a:p>
          <a:p>
            <a:pPr>
              <a:spcAft>
                <a:spcPts val="600"/>
              </a:spcAft>
            </a:pPr>
            <a:endParaRPr lang="en-US" sz="1050" dirty="0"/>
          </a:p>
          <a:p>
            <a:pPr>
              <a:spcAft>
                <a:spcPts val="600"/>
              </a:spcAft>
            </a:pPr>
            <a:r>
              <a:rPr lang="en-US" sz="1050" dirty="0"/>
              <a:t>Based on the collective, practical experiences of these professionals, this guide describes the following linkage opportunities:</a:t>
            </a:r>
          </a:p>
          <a:p>
            <a:pPr>
              <a:spcAft>
                <a:spcPts val="600"/>
              </a:spcAft>
            </a:pPr>
            <a:endParaRPr lang="en-US" sz="1050" dirty="0"/>
          </a:p>
          <a:p>
            <a:pPr marL="171450" indent="-171450">
              <a:buFont typeface="Arial" panose="020B0604020202020204" pitchFamily="34" charset="0"/>
              <a:buChar char="•"/>
            </a:pPr>
            <a:r>
              <a:rPr lang="en-US" sz="1050" dirty="0"/>
              <a:t>The Transportation Planning Process</a:t>
            </a:r>
          </a:p>
          <a:p>
            <a:pPr marL="171450" indent="-171450">
              <a:buFont typeface="Arial" panose="020B0604020202020204" pitchFamily="34" charset="0"/>
              <a:buChar char="•"/>
            </a:pPr>
            <a:r>
              <a:rPr lang="en-US" sz="1050" dirty="0"/>
              <a:t>Data Sharing</a:t>
            </a:r>
          </a:p>
          <a:p>
            <a:pPr marL="171450" indent="-171450">
              <a:buFont typeface="Arial" panose="020B0604020202020204" pitchFamily="34" charset="0"/>
              <a:buChar char="•"/>
            </a:pPr>
            <a:r>
              <a:rPr lang="en-US" sz="1050" dirty="0"/>
              <a:t>Performance Measures</a:t>
            </a:r>
          </a:p>
          <a:p>
            <a:pPr marL="171450" indent="-171450">
              <a:buFont typeface="Arial" panose="020B0604020202020204" pitchFamily="34" charset="0"/>
              <a:buChar char="•"/>
            </a:pPr>
            <a:r>
              <a:rPr lang="en-US" sz="1050" dirty="0"/>
              <a:t>Congestion Management Process</a:t>
            </a:r>
          </a:p>
          <a:p>
            <a:pPr marL="171450" indent="-171450">
              <a:buFont typeface="Arial" panose="020B0604020202020204" pitchFamily="34" charset="0"/>
              <a:buChar char="•"/>
            </a:pPr>
            <a:r>
              <a:rPr lang="en-US" sz="1050" dirty="0"/>
              <a:t>Funding and Resource Sharing</a:t>
            </a:r>
          </a:p>
          <a:p>
            <a:pPr marL="171450" indent="-171450">
              <a:buFont typeface="Arial" panose="020B0604020202020204" pitchFamily="34" charset="0"/>
              <a:buChar char="•"/>
            </a:pPr>
            <a:r>
              <a:rPr lang="en-US" sz="1050" dirty="0"/>
              <a:t>Institutional Arrangements</a:t>
            </a:r>
          </a:p>
          <a:p>
            <a:pPr marL="171450" indent="-171450">
              <a:buFont typeface="Arial" panose="020B0604020202020204" pitchFamily="34" charset="0"/>
              <a:buChar char="•"/>
            </a:pPr>
            <a:r>
              <a:rPr lang="en-US" sz="1050" dirty="0"/>
              <a:t>Regional Intelligent Transportation Systems (ITS) Architecture</a:t>
            </a:r>
          </a:p>
          <a:p>
            <a:pPr marL="171450" indent="-171450">
              <a:buFont typeface="Arial" panose="020B0604020202020204" pitchFamily="34" charset="0"/>
              <a:buChar char="•"/>
            </a:pPr>
            <a:r>
              <a:rPr lang="en-US" sz="1050" dirty="0"/>
              <a:t>Regional Management and Operations Projects</a:t>
            </a:r>
          </a:p>
          <a:p>
            <a:pPr marL="171450" indent="-171450">
              <a:buFont typeface="Arial" panose="020B0604020202020204" pitchFamily="34" charset="0"/>
              <a:buChar char="•"/>
            </a:pPr>
            <a:r>
              <a:rPr lang="en-US" sz="1050" dirty="0"/>
              <a:t>Regional Concept for Transportation Operations</a:t>
            </a:r>
          </a:p>
          <a:p>
            <a:pPr marL="171450" indent="-171450">
              <a:buFont typeface="Arial" panose="020B0604020202020204" pitchFamily="34" charset="0"/>
              <a:buChar char="•"/>
            </a:pPr>
            <a:r>
              <a:rPr lang="en-US" sz="1050" dirty="0"/>
              <a:t>Scenario Planning</a:t>
            </a:r>
          </a:p>
          <a:p>
            <a:pPr>
              <a:spcBef>
                <a:spcPts val="600"/>
              </a:spcBef>
            </a:pPr>
            <a:endParaRPr lang="en-US" sz="1050" dirty="0"/>
          </a:p>
          <a:p>
            <a:pPr>
              <a:spcBef>
                <a:spcPts val="600"/>
              </a:spcBef>
            </a:pPr>
            <a:r>
              <a:rPr lang="en-US" sz="1050" dirty="0"/>
              <a:t>Four specific example are presented in the following slides: 1) using archived operations data to identify needs and deficiencies, 2) using scenario planning to identify operations strategies that can help achieve shared goals and objectives, 3) using the congestion management process to bring operations into planning, and 4) a regional ITS architecture. An additional example of TSMO program planning is also presented.</a:t>
            </a:r>
          </a:p>
          <a:p>
            <a:endParaRPr lang="en-US" sz="1050" dirty="0"/>
          </a:p>
          <a:p>
            <a:r>
              <a:rPr lang="en-US" sz="1050" dirty="0"/>
              <a:t>We’ll look first at archived operations data . . .</a:t>
            </a:r>
          </a:p>
          <a:p>
            <a:endParaRPr lang="en-US" sz="105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43</a:t>
            </a:fld>
            <a:endParaRPr lang="en-US" dirty="0"/>
          </a:p>
        </p:txBody>
      </p:sp>
    </p:spTree>
    <p:extLst>
      <p:ext uri="{BB962C8B-B14F-4D97-AF65-F5344CB8AC3E}">
        <p14:creationId xmlns:p14="http://schemas.microsoft.com/office/powerpoint/2010/main" val="3249218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planning organizations have access to summary data and a collection of models that can be used to approximate both travel demand and capacity limitations.</a:t>
            </a:r>
          </a:p>
          <a:p>
            <a:endParaRPr lang="en-US" dirty="0"/>
          </a:p>
          <a:p>
            <a:r>
              <a:rPr lang="en-US" dirty="0"/>
              <a:t>Archived operations data is captured at high resolution (e.g., by hour/minute and roadway segments) and can help pinpoint specific deficiencies in the existing transportation system. It also include multimodal information and information about related events (e.g., weather, special events, work zones, incidents) along with the resulting delays caused by these events. The archived data can also identify troublesome intersections, poor signal timing, and delays caused by roadway features (e.g., lack of turning lanes).</a:t>
            </a:r>
          </a:p>
          <a:p>
            <a:endParaRPr lang="en-US" dirty="0"/>
          </a:p>
          <a:p>
            <a:r>
              <a:rPr lang="en-US" dirty="0"/>
              <a:t>These data can guide planning and TSMO staff in identifying critical needs in the State or regional transportation network and suggest possible strategies for either reducing demand or gaining capacity from the existing infrastructure.</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44</a:t>
            </a:fld>
            <a:endParaRPr lang="en-US" dirty="0"/>
          </a:p>
        </p:txBody>
      </p:sp>
    </p:spTree>
    <p:extLst>
      <p:ext uri="{BB962C8B-B14F-4D97-AF65-F5344CB8AC3E}">
        <p14:creationId xmlns:p14="http://schemas.microsoft.com/office/powerpoint/2010/main" val="3792308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advantage of archived data is that they are collected in realtime and can be aggregated and disaggregated as needed to support analysis and evaluation. In addition, operations data are typically collected through ITS and other technology so that they avoid the need for observation or traffic counting during what may be atypical periods. The range of collection methods includes both fixed devices and data collected from vehicles, bicycles, and pedestrians as they move through the system.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45</a:t>
            </a:fld>
            <a:endParaRPr lang="en-US" dirty="0"/>
          </a:p>
        </p:txBody>
      </p:sp>
    </p:spTree>
    <p:extLst>
      <p:ext uri="{BB962C8B-B14F-4D97-AF65-F5344CB8AC3E}">
        <p14:creationId xmlns:p14="http://schemas.microsoft.com/office/powerpoint/2010/main" val="1589307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types of data that can be captured and archived are many and varied, as shown on this and the next slide. Note that some come from installed devices (e.g., cameras, road-weather information systems (RWIS), in-road sensors) and others come from vehicles, including public agency fleets (e.g., motorist assistance patrols, snowplows, maintenance vehicles).</a:t>
            </a:r>
          </a:p>
          <a:p>
            <a:pPr>
              <a:spcAft>
                <a:spcPts val="600"/>
              </a:spcAft>
            </a:pPr>
            <a:endParaRPr lang="en-US" dirty="0"/>
          </a:p>
          <a:p>
            <a:pPr>
              <a:spcAft>
                <a:spcPts val="600"/>
              </a:spcAft>
            </a:pPr>
            <a:r>
              <a:rPr lang="en-US" dirty="0"/>
              <a:t>Some data come from participating private sector data collectors who capture and make the data available to State and local agencies; some are provided by organizations that collect data on behalf of their members and then remove identifying information before making it available to public agencies (e.g., truck movement and truck parking data).</a:t>
            </a:r>
          </a:p>
          <a:p>
            <a:pPr>
              <a:spcAft>
                <a:spcPts val="600"/>
              </a:spcAft>
            </a:pPr>
            <a:endParaRPr lang="en-US" dirty="0"/>
          </a:p>
          <a:p>
            <a:pPr>
              <a:spcAft>
                <a:spcPts val="600"/>
              </a:spcAft>
            </a:pPr>
            <a:r>
              <a:rPr lang="en-US" dirty="0"/>
              <a:t>The “bottom line” is that the archived operations data that TSMO can provide to planners can help both TSMO and Planning identify deficiencies and potential improvements that help achieve their collective objectives.</a:t>
            </a:r>
          </a:p>
          <a:p>
            <a:pPr>
              <a:spcAft>
                <a:spcPts val="600"/>
              </a:spcAft>
            </a:pPr>
            <a:endParaRPr lang="en-US" dirty="0"/>
          </a:p>
          <a:p>
            <a:pPr>
              <a:spcAft>
                <a:spcPts val="600"/>
              </a:spcAft>
            </a:pPr>
            <a:r>
              <a:rPr lang="en-US" dirty="0"/>
              <a:t>Scenario Planning provide another opportunity for “connecting” TSMO and Planning. Let’s look at that approach next . .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46</a:t>
            </a:fld>
            <a:endParaRPr lang="en-US" dirty="0"/>
          </a:p>
        </p:txBody>
      </p:sp>
    </p:spTree>
    <p:extLst>
      <p:ext uri="{BB962C8B-B14F-4D97-AF65-F5344CB8AC3E}">
        <p14:creationId xmlns:p14="http://schemas.microsoft.com/office/powerpoint/2010/main" val="598068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Scenario planning is an approach to planning that uses alternate narratives of plausible futures to play out decisions in an effort to make more informed choices and create plans for the future. </a:t>
            </a:r>
          </a:p>
          <a:p>
            <a:pPr>
              <a:spcAft>
                <a:spcPts val="600"/>
              </a:spcAft>
            </a:pPr>
            <a:endParaRPr lang="en-US" dirty="0"/>
          </a:p>
          <a:p>
            <a:pPr>
              <a:spcAft>
                <a:spcPts val="600"/>
              </a:spcAft>
            </a:pPr>
            <a:r>
              <a:rPr lang="en-US" dirty="0"/>
              <a:t>From a TSMO perspective, a future state or condition might include narratives that prompt planners and stakeholders to consider what kind of TSMO response might be appropriate to different types (or frequency) of significant weather events, a future that assumes a more significant shift in traveler behavior to non-auto modes, or a future where 30 percent of the vehicles on the road are essentially "driverless." </a:t>
            </a:r>
          </a:p>
          <a:p>
            <a:pPr>
              <a:spcAft>
                <a:spcPts val="600"/>
              </a:spcAft>
            </a:pPr>
            <a:endParaRPr lang="en-US" dirty="0"/>
          </a:p>
          <a:p>
            <a:pPr>
              <a:spcAft>
                <a:spcPts val="600"/>
              </a:spcAft>
            </a:pPr>
            <a:r>
              <a:rPr lang="en-US" dirty="0"/>
              <a:t>Considering scenarios like these can result in identifying new technology or data needs, new technology investments, more communication and coordination across emergency response stakeholders, new multimodal TSMO strategies, and other insights that can be factored into both short- and long-term TSMO plans and programs.</a:t>
            </a:r>
          </a:p>
          <a:p>
            <a:pPr>
              <a:spcAft>
                <a:spcPts val="600"/>
              </a:spcAft>
            </a:pPr>
            <a:endParaRPr lang="en-US" dirty="0"/>
          </a:p>
          <a:p>
            <a:pPr>
              <a:spcAft>
                <a:spcPts val="600"/>
              </a:spcAft>
            </a:pPr>
            <a:r>
              <a:rPr lang="en-US" dirty="0"/>
              <a:t>Scenario planning helps participants to consider the "what-ifs" of tomorrow, whether those are desirable or undesirable states. The simple task of imagining a different future can help challenge the status quo and encourage creative thinking, which can lead to developing more thoughtful and resilient plans. </a:t>
            </a:r>
          </a:p>
          <a:p>
            <a:pPr>
              <a:spcAft>
                <a:spcPts val="600"/>
              </a:spcAft>
            </a:pPr>
            <a:endParaRPr lang="en-US" dirty="0"/>
          </a:p>
          <a:p>
            <a:pPr>
              <a:spcAft>
                <a:spcPts val="600"/>
              </a:spcAft>
            </a:pPr>
            <a:r>
              <a:rPr lang="en-US" dirty="0"/>
              <a:t>Scenarios are developed to enable participants to test out possible decisions, analyze their impacts given the conditions in each scenario, and come to an agreement on a preferred course of action.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47</a:t>
            </a:fld>
            <a:endParaRPr lang="en-US" dirty="0"/>
          </a:p>
        </p:txBody>
      </p:sp>
    </p:spTree>
    <p:extLst>
      <p:ext uri="{BB962C8B-B14F-4D97-AF65-F5344CB8AC3E}">
        <p14:creationId xmlns:p14="http://schemas.microsoft.com/office/powerpoint/2010/main" val="2414340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Regional Scenario Planning Opportunities</a:t>
            </a:r>
          </a:p>
          <a:p>
            <a:endParaRPr lang="en-US" sz="1400" b="0" dirty="0"/>
          </a:p>
          <a:p>
            <a:pPr>
              <a:lnSpc>
                <a:spcPct val="110000"/>
              </a:lnSpc>
              <a:spcBef>
                <a:spcPts val="0"/>
              </a:spcBef>
            </a:pPr>
            <a:r>
              <a:rPr lang="en-US" sz="1400" b="0" dirty="0"/>
              <a:t>Scenario</a:t>
            </a:r>
            <a:r>
              <a:rPr lang="en-US" sz="1400" b="0" baseline="0" dirty="0"/>
              <a:t> planning can support identifying</a:t>
            </a:r>
            <a:r>
              <a:rPr lang="en-US" sz="2800" dirty="0"/>
              <a:t> key community values and goals to better </a:t>
            </a:r>
            <a:r>
              <a:rPr lang="en-US" sz="2800" i="1" dirty="0"/>
              <a:t>define operations objectives. </a:t>
            </a:r>
            <a:endParaRPr lang="en-US" sz="2800" dirty="0"/>
          </a:p>
          <a:p>
            <a:pPr>
              <a:lnSpc>
                <a:spcPct val="110000"/>
              </a:lnSpc>
              <a:spcBef>
                <a:spcPts val="0"/>
              </a:spcBef>
            </a:pPr>
            <a:r>
              <a:rPr lang="en-US" sz="2800" dirty="0"/>
              <a:t>It can also help regional</a:t>
            </a:r>
            <a:r>
              <a:rPr lang="en-US" sz="2800" baseline="0" dirty="0"/>
              <a:t> planning partners</a:t>
            </a:r>
            <a:r>
              <a:rPr lang="en-US" sz="2800" dirty="0"/>
              <a:t> examine different </a:t>
            </a:r>
            <a:r>
              <a:rPr lang="en-US" sz="2800" i="1" dirty="0"/>
              <a:t>TSMO strategies </a:t>
            </a:r>
            <a:r>
              <a:rPr lang="en-US" sz="2800" dirty="0"/>
              <a:t>to achieve those objectives.</a:t>
            </a:r>
          </a:p>
          <a:p>
            <a:pPr>
              <a:lnSpc>
                <a:spcPct val="110000"/>
              </a:lnSpc>
              <a:spcBef>
                <a:spcPts val="0"/>
              </a:spcBef>
            </a:pPr>
            <a:r>
              <a:rPr lang="en-US" sz="2800" dirty="0"/>
              <a:t>The outcomes of scenario planning can include:</a:t>
            </a:r>
          </a:p>
          <a:p>
            <a:pPr marL="457200" indent="-457200">
              <a:lnSpc>
                <a:spcPct val="110000"/>
              </a:lnSpc>
              <a:spcBef>
                <a:spcPts val="0"/>
              </a:spcBef>
              <a:buFont typeface="Arial" panose="020B0604020202020204" pitchFamily="34" charset="0"/>
              <a:buChar char="•"/>
            </a:pPr>
            <a:r>
              <a:rPr lang="en-US" sz="2800" dirty="0"/>
              <a:t>New or refined operations objectives in regional LRTP</a:t>
            </a:r>
          </a:p>
          <a:p>
            <a:pPr marL="457200" indent="-457200">
              <a:lnSpc>
                <a:spcPct val="110000"/>
              </a:lnSpc>
              <a:spcBef>
                <a:spcPts val="0"/>
              </a:spcBef>
              <a:buFont typeface="Arial" panose="020B0604020202020204" pitchFamily="34" charset="0"/>
              <a:buChar char="•"/>
            </a:pPr>
            <a:r>
              <a:rPr lang="en-US" sz="2800" dirty="0"/>
              <a:t>Strategies for a Regional Concept for Transportation Operations </a:t>
            </a:r>
          </a:p>
          <a:p>
            <a:pPr marL="457200" indent="-457200">
              <a:lnSpc>
                <a:spcPct val="110000"/>
              </a:lnSpc>
              <a:spcBef>
                <a:spcPts val="0"/>
              </a:spcBef>
              <a:buFont typeface="Arial" panose="020B0604020202020204" pitchFamily="34" charset="0"/>
              <a:buChar char="•"/>
            </a:pPr>
            <a:r>
              <a:rPr lang="en-US" sz="2800" dirty="0"/>
              <a:t>Specific investment packages to achieve operations objectives </a:t>
            </a:r>
          </a:p>
          <a:p>
            <a:endParaRPr lang="en-US" sz="1400" b="0" dirty="0"/>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63754F7D-30AC-4189-85C8-3C74E07EFF3D}" type="slidenum">
              <a:rPr lang="en-US" smtClean="0"/>
              <a:t>48</a:t>
            </a:fld>
            <a:endParaRPr lang="en-US" dirty="0"/>
          </a:p>
        </p:txBody>
      </p:sp>
    </p:spTree>
    <p:extLst>
      <p:ext uri="{BB962C8B-B14F-4D97-AF65-F5344CB8AC3E}">
        <p14:creationId xmlns:p14="http://schemas.microsoft.com/office/powerpoint/2010/main" val="203428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Statewide Scenario Planning Opportunities</a:t>
            </a:r>
          </a:p>
          <a:p>
            <a:endParaRPr lang="en-US" sz="1400" dirty="0"/>
          </a:p>
          <a:p>
            <a:r>
              <a:rPr lang="en-US" sz="1400" dirty="0"/>
              <a:t>Scenario planning can also help examine uncertainties relative to physical conditions or significant shifts in travel demand or behavior. It</a:t>
            </a:r>
            <a:r>
              <a:rPr lang="en-US" sz="1400" baseline="0" dirty="0"/>
              <a:t> can help reach consensus on statewide priorities.</a:t>
            </a:r>
          </a:p>
          <a:p>
            <a:endParaRPr lang="en-US" sz="1400" baseline="0" dirty="0"/>
          </a:p>
          <a:p>
            <a:r>
              <a:rPr lang="en-US" sz="1400" baseline="0" dirty="0"/>
              <a:t>Outcome areas can include the following:</a:t>
            </a:r>
            <a:endParaRPr lang="en-US" sz="1400" dirty="0"/>
          </a:p>
          <a:p>
            <a:r>
              <a:rPr lang="en-US" sz="1400" dirty="0"/>
              <a:t>Transportation Management Center (TMC) Planning </a:t>
            </a:r>
          </a:p>
          <a:p>
            <a:pPr marL="285750" indent="-285750">
              <a:buFont typeface="Arial" panose="020B0604020202020204" pitchFamily="34" charset="0"/>
              <a:buChar char="•"/>
            </a:pPr>
            <a:r>
              <a:rPr lang="en-US" sz="1400" dirty="0"/>
              <a:t>Help to examine different staffing, technology investments and TSMO strategies needed to achieve objectives </a:t>
            </a:r>
          </a:p>
          <a:p>
            <a:pPr marL="285750" indent="-285750">
              <a:buFont typeface="Arial" panose="020B0604020202020204" pitchFamily="34" charset="0"/>
              <a:buChar char="•"/>
            </a:pPr>
            <a:r>
              <a:rPr lang="en-US" sz="1400" dirty="0"/>
              <a:t>Help to establish cross-agency coordination and communication strategies</a:t>
            </a:r>
          </a:p>
          <a:p>
            <a:pPr marL="285750" indent="-285750">
              <a:buFont typeface="Arial" panose="020B0604020202020204" pitchFamily="34" charset="0"/>
              <a:buChar char="•"/>
            </a:pPr>
            <a:r>
              <a:rPr lang="en-US" sz="1400" dirty="0"/>
              <a:t>Help identify best public sector technology investments given changing private sector technology options</a:t>
            </a:r>
          </a:p>
          <a:p>
            <a:endParaRPr lang="en-US" sz="1400" dirty="0"/>
          </a:p>
          <a:p>
            <a:r>
              <a:rPr lang="en-US" sz="1400" dirty="0"/>
              <a:t>Work Zone Management Plans</a:t>
            </a:r>
          </a:p>
          <a:p>
            <a:pPr marL="285750" indent="-285750">
              <a:buFont typeface="Arial" panose="020B0604020202020204" pitchFamily="34" charset="0"/>
              <a:buChar char="•"/>
            </a:pPr>
            <a:r>
              <a:rPr lang="en-US" sz="1400" dirty="0"/>
              <a:t>Help bring together diverse constituencies to identify best transportation management plan for given project </a:t>
            </a:r>
          </a:p>
          <a:p>
            <a:endParaRPr lang="en-US" sz="1400" dirty="0"/>
          </a:p>
          <a:p>
            <a:r>
              <a:rPr lang="en-US" sz="1400" dirty="0"/>
              <a:t>Statewide Freight Mobility Plan </a:t>
            </a:r>
          </a:p>
          <a:p>
            <a:pPr marL="285750" indent="-285750">
              <a:buFont typeface="Arial" panose="020B0604020202020204" pitchFamily="34" charset="0"/>
              <a:buChar char="•"/>
            </a:pPr>
            <a:r>
              <a:rPr lang="en-US" sz="1400" dirty="0"/>
              <a:t>Help address uncertainties and issues beyond state control relative to trade flows</a:t>
            </a:r>
          </a:p>
          <a:p>
            <a:pPr marL="285750" indent="-285750">
              <a:buFont typeface="Arial" panose="020B0604020202020204" pitchFamily="34" charset="0"/>
              <a:buChar char="•"/>
            </a:pPr>
            <a:r>
              <a:rPr lang="en-US" sz="1400" dirty="0"/>
              <a:t>Provides</a:t>
            </a:r>
            <a:r>
              <a:rPr lang="en-US" sz="1400" baseline="0" dirty="0"/>
              <a:t> a f</a:t>
            </a:r>
            <a:r>
              <a:rPr lang="en-US" sz="1400" dirty="0"/>
              <a:t>ramework for engaging broad constituencies representing public and private freight and goods movement</a:t>
            </a:r>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63754F7D-30AC-4189-85C8-3C74E07EFF3D}" type="slidenum">
              <a:rPr lang="en-US" smtClean="0"/>
              <a:t>49</a:t>
            </a:fld>
            <a:endParaRPr lang="en-US" dirty="0"/>
          </a:p>
        </p:txBody>
      </p:sp>
    </p:spTree>
    <p:extLst>
      <p:ext uri="{BB962C8B-B14F-4D97-AF65-F5344CB8AC3E}">
        <p14:creationId xmlns:p14="http://schemas.microsoft.com/office/powerpoint/2010/main" val="3082552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FHW</a:t>
            </a:r>
            <a:r>
              <a:rPr lang="en-US" baseline="0" dirty="0"/>
              <a:t>A primer</a:t>
            </a:r>
            <a:r>
              <a:rPr lang="en-US" dirty="0"/>
              <a:t>,</a:t>
            </a:r>
            <a:r>
              <a:rPr lang="en-US" baseline="0" dirty="0"/>
              <a:t> Advancing TSMO through Scenario Planning, </a:t>
            </a:r>
            <a:r>
              <a:rPr lang="en-US" dirty="0"/>
              <a:t>offers a 6-step structure for scenario planning that aligns well with traditional transportation planning processes. The guidebook focuses primarily on how to apply scenario planning on a regional scale; however, these same phases and steps can be applied to statewide, corridor-level, or neighborhood-level approaches and across short- or long-term planning horizons. </a:t>
            </a:r>
          </a:p>
          <a:p>
            <a:pPr>
              <a:spcAft>
                <a:spcPts val="600"/>
              </a:spcAft>
            </a:pPr>
            <a:r>
              <a:rPr lang="en-US" dirty="0"/>
              <a:t>Per FHWA, these are suggested phases, but each location using scenario planning has unique situations, and these phases can be adjusted to fit each community's individual needs. For example, some communities might be much further along in their data collection efforts and could skip Phase 2.</a:t>
            </a:r>
          </a:p>
          <a:p>
            <a:pPr>
              <a:spcAft>
                <a:spcPts val="600"/>
              </a:spcAft>
            </a:pPr>
            <a:r>
              <a:rPr lang="en-US" b="1" dirty="0"/>
              <a:t>Phase 1.</a:t>
            </a:r>
            <a:r>
              <a:rPr lang="en-US" dirty="0"/>
              <a:t> The leaders of the scenario planning effort bring together a broad set of relevant stakeholders and scope the effort.</a:t>
            </a:r>
          </a:p>
          <a:p>
            <a:pPr>
              <a:spcAft>
                <a:spcPts val="600"/>
              </a:spcAft>
            </a:pPr>
            <a:r>
              <a:rPr lang="en-US" b="1" dirty="0"/>
              <a:t>Phase 2.</a:t>
            </a:r>
            <a:r>
              <a:rPr lang="en-US" dirty="0"/>
              <a:t> Practitioners establish the baseline information and data needed to identify 10-, 20-, or 50-year trends and other information relevant to revealing insights into travel demand, economic drivers, and other important factors that could influence system-wide transportation dynamics.</a:t>
            </a:r>
          </a:p>
          <a:p>
            <a:pPr>
              <a:spcAft>
                <a:spcPts val="600"/>
              </a:spcAft>
            </a:pPr>
            <a:r>
              <a:rPr lang="en-US" b="1" dirty="0"/>
              <a:t>Phase 3.</a:t>
            </a:r>
            <a:r>
              <a:rPr lang="en-US" dirty="0"/>
              <a:t> Building upon their understanding of the existing public policy context and future trends, the leaders of the scenario planning effort work with the stakeholders to identify values, goals, and priorities.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t>FHWA, Advancing Transportation Systems Management and Operations through Scenario Planning, </a:t>
            </a:r>
            <a:r>
              <a:rPr lang="en-US" sz="1200" dirty="0">
                <a:hlinkClick r:id="rId3"/>
              </a:rPr>
              <a:t>https://ops.fhwa.dot.gov/publications/fhwahop16016/ch3.htm</a:t>
            </a:r>
            <a:r>
              <a:rPr lang="en-US" sz="1200" dirty="0"/>
              <a:t> </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50</a:t>
            </a:fld>
            <a:endParaRPr lang="en-US" dirty="0"/>
          </a:p>
        </p:txBody>
      </p:sp>
    </p:spTree>
    <p:extLst>
      <p:ext uri="{BB962C8B-B14F-4D97-AF65-F5344CB8AC3E}">
        <p14:creationId xmlns:p14="http://schemas.microsoft.com/office/powerpoint/2010/main" val="218466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TSMO leverages technology, a toolbox of strategies, and engineering solutions to maximize system performance; however, TSMO ultimately involves a way of thinking or a </a:t>
            </a:r>
            <a:r>
              <a:rPr lang="en-US" u="sng" dirty="0"/>
              <a:t>mindset</a:t>
            </a:r>
            <a:r>
              <a:rPr lang="en-US" dirty="0"/>
              <a:t> focused</a:t>
            </a:r>
            <a:r>
              <a:rPr lang="en-US" baseline="0" dirty="0"/>
              <a:t> on</a:t>
            </a:r>
            <a:r>
              <a:rPr lang="en-US" dirty="0"/>
              <a:t> determining the best way to optimize the mobility and reliability of the existing system with limited resources.</a:t>
            </a:r>
          </a:p>
          <a:p>
            <a:endParaRPr lang="en-US" dirty="0"/>
          </a:p>
          <a:p>
            <a:r>
              <a:rPr lang="en-US" dirty="0"/>
              <a:t>TSMO can be thought</a:t>
            </a:r>
            <a:r>
              <a:rPr lang="en-US" baseline="0" dirty="0"/>
              <a:t> of as </a:t>
            </a:r>
            <a:r>
              <a:rPr lang="en-US" dirty="0"/>
              <a:t>a way of thinking and operating in order to get the most performance out of the transportation network</a:t>
            </a:r>
            <a:r>
              <a:rPr lang="en-US" baseline="0" dirty="0"/>
              <a:t> while only building as much as is needed. </a:t>
            </a:r>
          </a:p>
          <a:p>
            <a:endParaRPr lang="en-US" baseline="0" dirty="0"/>
          </a:p>
          <a:p>
            <a:r>
              <a:rPr lang="en-US" baseline="0" dirty="0"/>
              <a:t>The principles of TSMO directly support the missions of many State DOTs, as these examples show. </a:t>
            </a:r>
          </a:p>
          <a:p>
            <a:endParaRPr lang="en-US" dirty="0"/>
          </a:p>
          <a:p>
            <a:r>
              <a:rPr lang="en-US" baseline="0" dirty="0"/>
              <a:t>NOTES: </a:t>
            </a:r>
          </a:p>
          <a:p>
            <a:pPr marL="171450" indent="-171450">
              <a:buFont typeface="Arial" panose="020B0604020202020204" pitchFamily="34" charset="0"/>
              <a:buChar char="•"/>
            </a:pPr>
            <a:r>
              <a:rPr lang="en-US" baseline="0" dirty="0"/>
              <a:t>States can insert their own mission statement here for effect or can leave these in.</a:t>
            </a:r>
            <a:endParaRPr lang="en-US" dirty="0"/>
          </a:p>
          <a:p>
            <a:pPr marL="171450" indent="-171450">
              <a:buFont typeface="Arial" panose="020B0604020202020204" pitchFamily="34" charset="0"/>
              <a:buChar char="•"/>
            </a:pPr>
            <a:r>
              <a:rPr lang="en-US" dirty="0"/>
              <a:t>Presenters</a:t>
            </a:r>
            <a:r>
              <a:rPr lang="en-US" baseline="0" dirty="0"/>
              <a:t> can emphasize the connections between TSMO definition and their specific Mission statement, such as safety, reliability, cost-effective, multimodal, customer’s needs/satisfaction, etc.</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a:t>
            </a:fld>
            <a:endParaRPr lang="en-US" dirty="0"/>
          </a:p>
        </p:txBody>
      </p:sp>
    </p:spTree>
    <p:extLst>
      <p:ext uri="{BB962C8B-B14F-4D97-AF65-F5344CB8AC3E}">
        <p14:creationId xmlns:p14="http://schemas.microsoft.com/office/powerpoint/2010/main" val="750559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Phase 4.</a:t>
            </a:r>
            <a:r>
              <a:rPr lang="en-US" dirty="0"/>
              <a:t> The scenario planning leaders guide stakeholders in creating different narratives or scenarios for the future, e.g.; 5-, 10-, 20-, or 30-year projections. These projections are driven by the public policy goals, objectives, and values identified during Phase 3 to define a desirable future or futures that take into account "what-if" conditions that could arise outside of the public policy level of influence (e.g., inclement weather, new technology, significant financial or economic shifts). This phase also includes the development of a set of measures or key indicators that can provide quantitative and qualitative analysis for scenario comparisons. Following the development of scenarios, strategies necessary to bring about each potential future must be identified.</a:t>
            </a:r>
          </a:p>
          <a:p>
            <a:pPr>
              <a:spcAft>
                <a:spcPts val="600"/>
              </a:spcAft>
            </a:pPr>
            <a:r>
              <a:rPr lang="en-US" b="1" dirty="0"/>
              <a:t>Phase 5.</a:t>
            </a:r>
            <a:r>
              <a:rPr lang="en-US" dirty="0"/>
              <a:t> The relative impacts of each scenario are compared and analyzed based on a pre-determined set of indicators or performance measures.</a:t>
            </a:r>
          </a:p>
          <a:p>
            <a:pPr>
              <a:spcAft>
                <a:spcPts val="600"/>
              </a:spcAft>
            </a:pPr>
            <a:r>
              <a:rPr lang="en-US" b="1" dirty="0"/>
              <a:t>Phase 6.</a:t>
            </a:r>
            <a:r>
              <a:rPr lang="en-US" dirty="0"/>
              <a:t> The scenario planning process concludes with stakeholders crafting a preferred vision, strategies to accomplish the vision, and performance measures to track progress in achieving that vision.</a:t>
            </a:r>
          </a:p>
          <a:p>
            <a:pPr>
              <a:spcAft>
                <a:spcPts val="600"/>
              </a:spcAft>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t>Source: FHWA, Advancing Transportation Systems Management and Operations through Scenario Planning, </a:t>
            </a:r>
            <a:r>
              <a:rPr lang="en-US" sz="1200" dirty="0">
                <a:hlinkClick r:id="rId3"/>
              </a:rPr>
              <a:t>https://ops.fhwa.dot.gov/publications/fhwahop16016/ch3.htm</a:t>
            </a:r>
            <a:r>
              <a:rPr lang="en-US" sz="1200" dirty="0"/>
              <a:t> </a:t>
            </a:r>
          </a:p>
          <a:p>
            <a:pPr>
              <a:spcAft>
                <a:spcPts val="600"/>
              </a:spcAft>
            </a:pP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51</a:t>
            </a:fld>
            <a:endParaRPr lang="en-US" dirty="0"/>
          </a:p>
        </p:txBody>
      </p:sp>
    </p:spTree>
    <p:extLst>
      <p:ext uri="{BB962C8B-B14F-4D97-AF65-F5344CB8AC3E}">
        <p14:creationId xmlns:p14="http://schemas.microsoft.com/office/powerpoint/2010/main" val="680745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The congestion management process (CMP) is a systematic approach for managing congestion. It is required in metropolitan areas with populations exceeding 200,000, </a:t>
            </a:r>
            <a:r>
              <a:rPr lang="en-US" b="0" i="0" dirty="0">
                <a:solidFill>
                  <a:srgbClr val="000000"/>
                </a:solidFill>
                <a:effectLst/>
                <a:latin typeface="Arial" panose="020B0604020202020204" pitchFamily="34" charset="0"/>
              </a:rPr>
              <a:t>known as Transportation Management Areas (TMAs). The CMP is led by the region’s MPO and i</a:t>
            </a:r>
            <a:r>
              <a:rPr lang="en-US" dirty="0"/>
              <a:t>ntegrated into the metropolitan transportation planning process. The CMP uses a performance-based approach to planning for congestion management. Since TSMO strategies are prime candidates for mitigating congestion, the CMP is a natural opportunity for planners and operators to connect. They may work together on monitoring system performance and developing objectives, performance measures, and strategies related to improving operations through TSMO.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see FHWA’s Organizing and Planning for Operation’s web page on the CMP: </a:t>
            </a:r>
            <a:r>
              <a:rPr lang="en-US" dirty="0">
                <a:hlinkClick r:id="rId3"/>
              </a:rPr>
              <a:t>https://ops.fhwa.dot.gov/plan4ops/focus_areas/cmp.htm</a:t>
            </a:r>
            <a:r>
              <a:rPr lang="en-US" dirty="0"/>
              <a:t>. The FHWA’s Office of Planning, Environment, and Realty maintains a web page in the CMP as well: https://www.fhwa.dot.gov/planning/congestion_management_process/.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52</a:t>
            </a:fld>
            <a:endParaRPr lang="en-US" dirty="0"/>
          </a:p>
        </p:txBody>
      </p:sp>
    </p:spTree>
    <p:extLst>
      <p:ext uri="{BB962C8B-B14F-4D97-AF65-F5344CB8AC3E}">
        <p14:creationId xmlns:p14="http://schemas.microsoft.com/office/powerpoint/2010/main" val="2172941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2200" dirty="0"/>
              <a:t>A regional ITS architecture is a “framework for ensuring institutional agreement and technical integration for the implementation of ITS projects or groups of projects in a particular region.”</a:t>
            </a:r>
            <a:r>
              <a:rPr lang="en-US" sz="2200" baseline="30000" dirty="0"/>
              <a:t>1 </a:t>
            </a:r>
          </a:p>
          <a:p>
            <a:pPr>
              <a:lnSpc>
                <a:spcPct val="110000"/>
              </a:lnSpc>
            </a:pPr>
            <a:endParaRPr lang="en-US" sz="2200" dirty="0"/>
          </a:p>
          <a:p>
            <a:pPr>
              <a:lnSpc>
                <a:spcPct val="110000"/>
              </a:lnSpc>
            </a:pPr>
            <a:r>
              <a:rPr lang="en-US" sz="2200" dirty="0"/>
              <a:t>The regional ITS architecture includes an inventory of ITS for the region, a stakeholder list, user needs, functional requirements, services, interfaces, standards, planning objectives or strategies, roles and responsibilities, agreements, and projects. </a:t>
            </a:r>
          </a:p>
          <a:p>
            <a:pPr>
              <a:lnSpc>
                <a:spcPct val="110000"/>
              </a:lnSpc>
            </a:pPr>
            <a:endParaRPr lang="en-US" sz="2200" dirty="0"/>
          </a:p>
          <a:p>
            <a:pPr>
              <a:lnSpc>
                <a:spcPct val="110000"/>
              </a:lnSpc>
            </a:pPr>
            <a:r>
              <a:rPr lang="en-US" sz="2200" dirty="0"/>
              <a:t>The regional ITS architecture can connect planning and TSMO through:</a:t>
            </a:r>
          </a:p>
          <a:p>
            <a:pPr marL="742950" lvl="1" indent="-285750">
              <a:lnSpc>
                <a:spcPct val="110000"/>
              </a:lnSpc>
              <a:buFont typeface="Arial" panose="020B0604020202020204" pitchFamily="34" charset="0"/>
              <a:buChar char="•"/>
            </a:pPr>
            <a:r>
              <a:rPr lang="en-US" sz="1800" dirty="0"/>
              <a:t>Orienting the architecture to reflect the goals and objectives of the region (or State)</a:t>
            </a:r>
          </a:p>
          <a:p>
            <a:pPr marL="742950" lvl="1" indent="-285750">
              <a:lnSpc>
                <a:spcPct val="110000"/>
              </a:lnSpc>
              <a:buFont typeface="Arial" panose="020B0604020202020204" pitchFamily="34" charset="0"/>
              <a:buChar char="•"/>
            </a:pPr>
            <a:r>
              <a:rPr lang="en-US" sz="1800" dirty="0"/>
              <a:t>Using the needs and services identified during the architecture update to inform TSMO elements of the transportation plan</a:t>
            </a:r>
          </a:p>
          <a:p>
            <a:pPr marL="742950" lvl="1" indent="-285750">
              <a:lnSpc>
                <a:spcPct val="110000"/>
              </a:lnSpc>
              <a:buFont typeface="Arial" panose="020B0604020202020204" pitchFamily="34" charset="0"/>
              <a:buChar char="•"/>
            </a:pPr>
            <a:r>
              <a:rPr lang="en-US" sz="1800" dirty="0"/>
              <a:t>Considering the sequence of projects from the ITS architecture for funding consideration in the TIP or STIP</a:t>
            </a:r>
          </a:p>
          <a:p>
            <a:pPr marL="742950" lvl="1" indent="-285750">
              <a:lnSpc>
                <a:spcPct val="110000"/>
              </a:lnSpc>
              <a:buFont typeface="Arial" panose="020B0604020202020204" pitchFamily="34" charset="0"/>
              <a:buChar char="•"/>
            </a:pPr>
            <a:r>
              <a:rPr lang="en-US" sz="1800" dirty="0"/>
              <a:t>Ensuring that information flows defined in the architecture are maintained with new projects.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0066"/>
                </a:solidFill>
                <a:effectLst/>
                <a:latin typeface="Verdana" panose="020B0604030504040204" pitchFamily="34" charset="0"/>
              </a:rPr>
              <a:t>More information available at: FHWA. 2012. Applying a Regional ITS Architecture to Support Planning for Operations: A Primer, Report No. FHWA-HOP-12-001. Available at: </a:t>
            </a:r>
            <a:r>
              <a:rPr lang="en-US" dirty="0"/>
              <a:t>https://ops.fhwa.dot.gov/publications/fhwahop12001/, last accessed February 12,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a:t>
            </a:r>
            <a:r>
              <a:rPr lang="en-US" dirty="0"/>
              <a:t>U.S. Department of Transportation, FHWA, Regional ITS Architecture Guidance Document, FHWA-HOP-06-112, 2006. Available at: https://ops.fhwa.dot.gov/publications/regitsarchguide/index.htm, last accessed February 12,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53</a:t>
            </a:fld>
            <a:endParaRPr lang="en-US" dirty="0"/>
          </a:p>
        </p:txBody>
      </p:sp>
    </p:spTree>
    <p:extLst>
      <p:ext uri="{BB962C8B-B14F-4D97-AF65-F5344CB8AC3E}">
        <p14:creationId xmlns:p14="http://schemas.microsoft.com/office/powerpoint/2010/main" val="2676222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TSMO program plan outlines the strategic, programmatic, and tactical visions for TSMO and the steps needed to achieve them. It helps to formalize a TSMO program within an agency.</a:t>
            </a:r>
          </a:p>
          <a:p>
            <a:endParaRPr lang="en-US" dirty="0"/>
          </a:p>
          <a:p>
            <a:r>
              <a:rPr lang="en-US" dirty="0"/>
              <a:t>Planners and operators can (and often do) collaborate in developing and updating a TSMO program plan.</a:t>
            </a:r>
          </a:p>
          <a:p>
            <a:endParaRPr lang="en-US" dirty="0"/>
          </a:p>
          <a:p>
            <a:r>
              <a:rPr lang="en-US" dirty="0"/>
              <a:t>Through their collaboration, a TSMO program plan and the transportation planning process can be linked regarding TSMO-oriented goals, objectives, performance measures, and TSMO projects or services.</a:t>
            </a:r>
          </a:p>
          <a:p>
            <a:endParaRPr lang="en-US" dirty="0"/>
          </a:p>
          <a:p>
            <a:r>
              <a:rPr lang="en-US" dirty="0"/>
              <a:t>Planners can also support the development of a TSMO program plan by applying their skills and knowledge in stakeholder engagement and overall plan development.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see FHWA’s Organizing and Planning for Operation’s web page on  TSMO program plans: </a:t>
            </a:r>
            <a:r>
              <a:rPr lang="en-US" dirty="0">
                <a:hlinkClick r:id="rId3"/>
              </a:rPr>
              <a:t>https://ops.fhwa.dot.gov/plan4ops/tsmo_plans.htm</a:t>
            </a:r>
            <a:r>
              <a:rPr lang="en-US" dirty="0"/>
              <a:t>.  </a:t>
            </a:r>
          </a:p>
          <a:p>
            <a:endParaRPr lang="en-US" b="1"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54</a:t>
            </a:fld>
            <a:endParaRPr lang="en-US" dirty="0"/>
          </a:p>
        </p:txBody>
      </p:sp>
    </p:spTree>
    <p:extLst>
      <p:ext uri="{BB962C8B-B14F-4D97-AF65-F5344CB8AC3E}">
        <p14:creationId xmlns:p14="http://schemas.microsoft.com/office/powerpoint/2010/main" val="3940649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what TSMO is and the “why” and “how” TSMO and planning can connect, let’s look at some examples of how various State DOTs, MPOs, and local agencies are connecting TSMO and planning.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55</a:t>
            </a:fld>
            <a:endParaRPr lang="en-US" dirty="0"/>
          </a:p>
        </p:txBody>
      </p:sp>
    </p:spTree>
    <p:extLst>
      <p:ext uri="{BB962C8B-B14F-4D97-AF65-F5344CB8AC3E}">
        <p14:creationId xmlns:p14="http://schemas.microsoft.com/office/powerpoint/2010/main" val="2120662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Michigan’s DOT formed a Statewide Congestion Management Group that brings planners and operations together. Its focus is on the integration of performance-based principles in planning, operations, safety, and asset management, and the coordination of TPM with various planning partners.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56</a:t>
            </a:fld>
            <a:endParaRPr lang="en-US" dirty="0"/>
          </a:p>
        </p:txBody>
      </p:sp>
    </p:spTree>
    <p:extLst>
      <p:ext uri="{BB962C8B-B14F-4D97-AF65-F5344CB8AC3E}">
        <p14:creationId xmlns:p14="http://schemas.microsoft.com/office/powerpoint/2010/main" val="1686737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Washington and Tennessee have found that bringing planners and operators together enhances planning for both groups and helps set goals for meeting performance management requirements. Again, the key is bringing these groups together to set goals and identify needs collaboratively.</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57</a:t>
            </a:fld>
            <a:endParaRPr lang="en-US" dirty="0"/>
          </a:p>
        </p:txBody>
      </p:sp>
    </p:spTree>
    <p:extLst>
      <p:ext uri="{BB962C8B-B14F-4D97-AF65-F5344CB8AC3E}">
        <p14:creationId xmlns:p14="http://schemas.microsoft.com/office/powerpoint/2010/main" val="2013558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Segoe UI" panose="020B0502040204020203" pitchFamily="34" charset="0"/>
              </a:rPr>
              <a:t>The Statewide Operations Project Program</a:t>
            </a:r>
            <a:r>
              <a:rPr lang="en-US" sz="1800" dirty="0">
                <a:effectLst/>
                <a:latin typeface="Times New Roman" panose="02020603050405020304" pitchFamily="18" charset="0"/>
                <a:ea typeface="Calibri" panose="020F0502020204030204" pitchFamily="34" charset="0"/>
                <a:cs typeface="+mn-cs"/>
              </a:rPr>
              <a:t> “</a:t>
            </a:r>
            <a:r>
              <a:rPr lang="en-US" sz="1800" dirty="0">
                <a:effectLst/>
                <a:latin typeface="Calibri" panose="020F0502020204030204" pitchFamily="34" charset="0"/>
                <a:ea typeface="Calibri" panose="020F0502020204030204" pitchFamily="34" charset="0"/>
                <a:cs typeface="Segoe UI" panose="020B0502040204020203" pitchFamily="34" charset="0"/>
              </a:rPr>
              <a:t>was created to have a program to address operations projects. We struggled for a long time because operations funding had to come out of R&amp;R [Road Rehabilitation and Reconstruction Program], as an extra. So, we created a process and funding specifically for operations projects. Now all submitted operations projects are all evaluated together by an Operations Steering Committee that reviews and scores them before they are selected annually. The Operations Steering Committee includes representation from our Operations Unit, ITS, safety, signals, geometrics, and planning.”</a:t>
            </a:r>
          </a:p>
          <a:p>
            <a:pPr marL="0" marR="0" lvl="0" indent="0">
              <a:buFont typeface="Calibri" panose="020F0502020204030204" pitchFamily="34" charset="0"/>
              <a:buNone/>
            </a:pPr>
            <a:endParaRPr lang="en-US" sz="1800" dirty="0">
              <a:effectLst/>
              <a:latin typeface="Calibri" panose="020F0502020204030204" pitchFamily="34" charset="0"/>
              <a:ea typeface="Calibri" panose="020F0502020204030204" pitchFamily="34" charset="0"/>
              <a:cs typeface="Segoe UI" panose="020B0502040204020203" pitchFamily="34" charset="0"/>
            </a:endParaRPr>
          </a:p>
          <a:p>
            <a:pPr marL="0" marR="0" lvl="0" indent="0">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Segoe UI" panose="020B0502040204020203" pitchFamily="34" charset="0"/>
              </a:rPr>
              <a:t>- Michigan DOT in 2021 email to FHWA project representative.</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58</a:t>
            </a:fld>
            <a:endParaRPr lang="en-US" dirty="0"/>
          </a:p>
        </p:txBody>
      </p:sp>
    </p:spTree>
    <p:extLst>
      <p:ext uri="{BB962C8B-B14F-4D97-AF65-F5344CB8AC3E}">
        <p14:creationId xmlns:p14="http://schemas.microsoft.com/office/powerpoint/2010/main" val="2221247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DOT’s TOAST tool helps the agency identify needs and prioritize operations projects, thus making operations projects more visible in the planning process. Districts apply for funding form the $5 million dedicated annual TSMO budget. TSMO projects are still eligible for Ohio’s traditional fundings programs. The budget was intended to fill the gaps and allow for projects that may not fully meet the criteria (or are not prioritized) of other funding programs.</a:t>
            </a:r>
          </a:p>
          <a:p>
            <a:endParaRPr lang="en-US" dirty="0"/>
          </a:p>
          <a:p>
            <a:r>
              <a:rPr lang="en-US" dirty="0"/>
              <a:t>TOAST’s Project Initiation Package brings operations projects under consideration early in the planning process.</a:t>
            </a:r>
          </a:p>
          <a:p>
            <a:endParaRPr lang="en-US" dirty="0"/>
          </a:p>
          <a:p>
            <a:r>
              <a:rPr lang="en-US" dirty="0"/>
              <a:t>Requiring Project Managers to indicated whether a project are is a “hot spot” in TOAST makes these project more likely to be accepted and funded from the pool of funding dedicated to TSMO projects.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59</a:t>
            </a:fld>
            <a:endParaRPr lang="en-US" dirty="0"/>
          </a:p>
        </p:txBody>
      </p:sp>
    </p:spTree>
    <p:extLst>
      <p:ext uri="{BB962C8B-B14F-4D97-AF65-F5344CB8AC3E}">
        <p14:creationId xmlns:p14="http://schemas.microsoft.com/office/powerpoint/2010/main" val="350480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State DOT’s (WSDOT) Corridor Sketch Initiative is a set of planning activities that engages the agency's partners to determine the context and performance of state highway corridors and identify high-level strategies for addressing performance gaps. </a:t>
            </a:r>
          </a:p>
          <a:p>
            <a:endParaRPr lang="en-US" dirty="0"/>
          </a:p>
          <a:p>
            <a:r>
              <a:rPr lang="en-US" dirty="0"/>
              <a:t>The initiative complements and supports regional planning processes around the State.</a:t>
            </a:r>
          </a:p>
          <a:p>
            <a:endParaRPr lang="en-US" dirty="0"/>
          </a:p>
          <a:p>
            <a:r>
              <a:rPr lang="en-US" dirty="0"/>
              <a:t>Each Corridor Sketch Summary is divided into four sections covering corridor context, highlights and performance, strategies, and access to additional information. If a corridor has any congestion performance gaps, there will also be a Mobility Assessment, which details the specific corridor segments where those gaps occur and potential strategies for addressing traffic congestion. </a:t>
            </a:r>
          </a:p>
          <a:p>
            <a:endParaRPr lang="en-US" dirty="0"/>
          </a:p>
          <a:p>
            <a:r>
              <a:rPr lang="en-US" dirty="0"/>
              <a:t>The sections of each Corridor Sketch Summary labeled “What’s Working Well” and “What Needs to Change” collectively summarize WSDOT’s assessment of the most important performance aspects of the corridor. These may include noteworthy performance information or any information that stood out within the criteria used to assess corridors. For example, this section may include weight restrictions on roadways and bridges, investments made, or information on local wildlife affected.</a:t>
            </a:r>
          </a:p>
          <a:p>
            <a:endParaRPr lang="en-US" dirty="0"/>
          </a:p>
          <a:p>
            <a:r>
              <a:rPr lang="en-US" dirty="0"/>
              <a:t>Image</a:t>
            </a:r>
            <a:r>
              <a:rPr lang="en-US" baseline="0" dirty="0"/>
              <a:t> source: Washington State DOT. 2017. </a:t>
            </a:r>
            <a:r>
              <a:rPr lang="en-US" i="1" baseline="0" dirty="0"/>
              <a:t>User Guide for Corridor Sketch Summaries</a:t>
            </a:r>
            <a:r>
              <a:rPr lang="en-US" baseline="0" dirty="0"/>
              <a:t>. Available at: https://wsdot.wa.gov/sites/default/files/2017/06/30/CSS-UserGuide.pdf. </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60</a:t>
            </a:fld>
            <a:endParaRPr lang="en-US" dirty="0"/>
          </a:p>
        </p:txBody>
      </p:sp>
    </p:spTree>
    <p:extLst>
      <p:ext uri="{BB962C8B-B14F-4D97-AF65-F5344CB8AC3E}">
        <p14:creationId xmlns:p14="http://schemas.microsoft.com/office/powerpoint/2010/main" val="37002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slide illustrates</a:t>
            </a:r>
            <a:r>
              <a:rPr lang="en-US" baseline="0" dirty="0"/>
              <a:t> the array of operational strategies that fall under the TSMO umbrella that can be used individually or in combination with each other. This list is not exhaustive, but it highlights the key buckets of strategies that are priorities for many agencies. </a:t>
            </a:r>
          </a:p>
          <a:p>
            <a:endParaRPr lang="en-US" baseline="0" dirty="0"/>
          </a:p>
          <a:p>
            <a:r>
              <a:rPr lang="en-US" baseline="0" dirty="0"/>
              <a:t>Examples of other TSMO strategies include:</a:t>
            </a:r>
          </a:p>
          <a:p>
            <a:endParaRPr lang="en-US" baseline="0" dirty="0"/>
          </a:p>
          <a:p>
            <a:pPr marL="171450" indent="-171450">
              <a:spcBef>
                <a:spcPts val="600"/>
              </a:spcBef>
              <a:buFont typeface="Arial" panose="020B0604020202020204" pitchFamily="34" charset="0"/>
              <a:buChar char="•"/>
            </a:pPr>
            <a:r>
              <a:rPr lang="en-US" sz="1200" dirty="0"/>
              <a:t>Traffic signal coordination</a:t>
            </a:r>
          </a:p>
          <a:p>
            <a:pPr marL="171450" indent="-171450">
              <a:spcBef>
                <a:spcPts val="600"/>
              </a:spcBef>
              <a:buFont typeface="Arial" panose="020B0604020202020204" pitchFamily="34" charset="0"/>
              <a:buChar char="•"/>
            </a:pPr>
            <a:r>
              <a:rPr lang="en-US" sz="1200" dirty="0"/>
              <a:t>Transit signal priority</a:t>
            </a:r>
          </a:p>
          <a:p>
            <a:pPr marL="171450" indent="-171450">
              <a:spcBef>
                <a:spcPts val="600"/>
              </a:spcBef>
              <a:buFont typeface="Arial" panose="020B0604020202020204" pitchFamily="34" charset="0"/>
              <a:buChar char="•"/>
            </a:pPr>
            <a:r>
              <a:rPr lang="en-US" sz="1200" dirty="0"/>
              <a:t>Special event management</a:t>
            </a:r>
          </a:p>
          <a:p>
            <a:pPr marL="171450" indent="-171450">
              <a:spcBef>
                <a:spcPts val="600"/>
              </a:spcBef>
              <a:buFont typeface="Arial" panose="020B0604020202020204" pitchFamily="34" charset="0"/>
              <a:buChar char="•"/>
            </a:pPr>
            <a:r>
              <a:rPr lang="en-US" sz="1200" dirty="0"/>
              <a:t>Congestion pricing</a:t>
            </a:r>
          </a:p>
          <a:p>
            <a:pPr marL="171450" indent="-171450">
              <a:spcBef>
                <a:spcPts val="600"/>
              </a:spcBef>
              <a:buFont typeface="Arial" panose="020B0604020202020204" pitchFamily="34" charset="0"/>
              <a:buChar char="•"/>
            </a:pPr>
            <a:r>
              <a:rPr lang="en-US" sz="1200" dirty="0"/>
              <a:t>Active transportation and demand management</a:t>
            </a:r>
          </a:p>
          <a:p>
            <a:pPr marL="171450" indent="-171450">
              <a:spcBef>
                <a:spcPts val="600"/>
              </a:spcBef>
              <a:buFont typeface="Arial" panose="020B0604020202020204" pitchFamily="34" charset="0"/>
              <a:buChar char="•"/>
            </a:pPr>
            <a:r>
              <a:rPr lang="en-US" sz="1200" dirty="0"/>
              <a:t>Connected/automated vehicles</a:t>
            </a:r>
          </a:p>
          <a:p>
            <a:pPr marL="171450" indent="-171450">
              <a:spcBef>
                <a:spcPts val="600"/>
              </a:spcBef>
              <a:buFont typeface="Arial" panose="020B0604020202020204" pitchFamily="34" charset="0"/>
              <a:buChar char="•"/>
            </a:pPr>
            <a:r>
              <a:rPr lang="en-US" sz="1200" dirty="0"/>
              <a:t>Completing multimodal networks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Intelligent transportation systems (ITS) components can support all these TSMO strategies. ITS </a:t>
            </a:r>
            <a:r>
              <a:rPr lang="en-US" sz="1800" b="0" i="0" dirty="0">
                <a:solidFill>
                  <a:srgbClr val="333333"/>
                </a:solidFill>
                <a:effectLst/>
                <a:latin typeface="Helvetica Neue"/>
              </a:rPr>
              <a:t>covers a variety of technologies to monitor, evaluate, and manage transportation systems to enhance efficiency and safety. </a:t>
            </a:r>
            <a:r>
              <a:rPr lang="en-US" sz="1200" dirty="0">
                <a:effectLst/>
                <a:latin typeface="Segoe UI" panose="020B0502040204020203" pitchFamily="34" charset="0"/>
              </a:rPr>
              <a:t>It should be noted that TSMO does not equate to ITS; many strategies support TSMO that do not involve an ITS component.</a:t>
            </a:r>
            <a:r>
              <a:rPr lang="en-US" sz="1200" dirty="0">
                <a:effectLst/>
                <a:latin typeface="Arial" panose="020B0604020202020204" pitchFamily="34" charset="0"/>
              </a:rPr>
              <a:t> </a:t>
            </a:r>
            <a:r>
              <a:rPr lang="en-US" sz="1800" dirty="0">
                <a:effectLst/>
                <a:latin typeface="Segoe UI" panose="020B0502040204020203" pitchFamily="34" charset="0"/>
              </a:rPr>
              <a:t>TSMO efforts often mean that agencies will have new partners, new stakeholders, and new technology procurements that will benefit from a more formalized way of doing business. </a:t>
            </a:r>
            <a:endParaRPr lang="en-US" sz="1200" dirty="0">
              <a:effectLst/>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TSMO</a:t>
            </a:r>
            <a:r>
              <a:rPr lang="en-US" sz="1200" kern="1200" baseline="0" dirty="0">
                <a:solidFill>
                  <a:schemeClr val="tx1"/>
                </a:solidFill>
                <a:effectLst/>
                <a:latin typeface="+mn-lt"/>
                <a:ea typeface="+mn-ea"/>
                <a:cs typeface="+mn-cs"/>
              </a:rPr>
              <a:t> strategies can be categorized into three overarching areas: incident or event management, traffic management, and demand management strategies. The next three slides highlight strategies in each of these areas.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57A9C-CD79-4263-BA8E-680E013CF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936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Part 1 of PennDOT’s TSMO Guidebook:</a:t>
            </a:r>
          </a:p>
          <a:p>
            <a:endParaRPr lang="en-US" dirty="0"/>
          </a:p>
          <a:p>
            <a:pPr>
              <a:spcAft>
                <a:spcPts val="600"/>
              </a:spcAft>
            </a:pPr>
            <a:r>
              <a:rPr lang="en-US" dirty="0"/>
              <a:t>Planning seeks to strengthen and provide a clear connection between planning processes such as CMP, long-range transportation plan, regional operations plan, and the transportation improvement program (TIP). Both standalone TSMO projects as well as the implementation of TSMO solutions in other projects will benefit from a strong connection to the TIP and, as a result, can be prioritized during project planning. </a:t>
            </a:r>
          </a:p>
          <a:p>
            <a:pPr>
              <a:spcAft>
                <a:spcPts val="600"/>
              </a:spcAft>
            </a:pPr>
            <a:endParaRPr lang="en-US" dirty="0"/>
          </a:p>
          <a:p>
            <a:pPr>
              <a:spcAft>
                <a:spcPts val="600"/>
              </a:spcAft>
            </a:pPr>
            <a:r>
              <a:rPr lang="en-US" dirty="0"/>
              <a:t>The audience for the Guidebook includes the professionals responsible for transportation planning and operations within the State working for or on behalf of PennDOT, Metropolitan Planning Organizations (MPOs), Rural Planning Organizations (RPOs), or local municipalities. It is intended that these stakeholders use this guidance document throughout the development and implementation of their transportation operations plans and programs. </a:t>
            </a:r>
          </a:p>
          <a:p>
            <a:pPr>
              <a:spcAft>
                <a:spcPts val="600"/>
              </a:spcAft>
            </a:pPr>
            <a:endParaRPr lang="en-US" dirty="0"/>
          </a:p>
          <a:p>
            <a:pPr>
              <a:spcAft>
                <a:spcPts val="600"/>
              </a:spcAft>
            </a:pPr>
            <a:r>
              <a:rPr lang="en-US" dirty="0"/>
              <a:t>Image source: Pennsylvania Department of Transportation. </a:t>
            </a:r>
            <a:r>
              <a:rPr lang="en-US" i="1" dirty="0"/>
              <a:t>Transportation Systems Management and</a:t>
            </a:r>
            <a:r>
              <a:rPr lang="en-US" i="1" baseline="0" dirty="0"/>
              <a:t> O</a:t>
            </a:r>
            <a:r>
              <a:rPr lang="en-US" i="1" dirty="0"/>
              <a:t>perations (TSMO) Guidebook Part I:</a:t>
            </a:r>
            <a:r>
              <a:rPr lang="en-US" i="1" baseline="0" dirty="0"/>
              <a:t> Planning</a:t>
            </a:r>
            <a:r>
              <a:rPr lang="en-US" baseline="0" dirty="0"/>
              <a:t>, PUB 851 (9 – 18). Available at: http://www.dot.state.pa.us/public/PubsForms/Publications/PUB%20851.pdf. </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61</a:t>
            </a:fld>
            <a:endParaRPr lang="en-US" dirty="0"/>
          </a:p>
        </p:txBody>
      </p:sp>
    </p:spTree>
    <p:extLst>
      <p:ext uri="{BB962C8B-B14F-4D97-AF65-F5344CB8AC3E}">
        <p14:creationId xmlns:p14="http://schemas.microsoft.com/office/powerpoint/2010/main" val="1345200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Maryland DOT’s (MDOT) priority is to maximize the service potential of Maryland’s transportation systems. Like most transportation plans, the goals are projects or initiatives which the agency believes are worthy of further development. </a:t>
            </a:r>
          </a:p>
          <a:p>
            <a:r>
              <a:rPr lang="en-US" dirty="0"/>
              <a:t>The creation of a TSMO Master Plan is one of the three objectives supporting the Business Process and Collaboration Goal.</a:t>
            </a:r>
          </a:p>
          <a:p>
            <a:endParaRPr lang="en-US" dirty="0"/>
          </a:p>
          <a:p>
            <a:r>
              <a:rPr lang="en-US" dirty="0"/>
              <a:t>The primary purpose of the TSMO Master Plan is to present, describe, and promote a collection of TSMO systems. A TSMO system is comprised of one or more roadways owned and/or operated by MDOT whose traffic conditions could be improved through a coordinated set of TSMO projects. The publication of this information will support MDOTs TSMO program by communicating performance metrics, illustrating the application of novel techniques, and serving as a starting point for further technical innovation.</a:t>
            </a:r>
          </a:p>
          <a:p>
            <a:endParaRPr lang="en-US" dirty="0"/>
          </a:p>
          <a:p>
            <a:r>
              <a:rPr lang="en-US" dirty="0"/>
              <a:t>From </a:t>
            </a:r>
            <a:r>
              <a:rPr lang="en-US" dirty="0">
                <a:hlinkClick r:id="rId3"/>
              </a:rPr>
              <a:t>https://roads.maryland.gov/OPPEN/TSMO_Master_Plan.pdf</a:t>
            </a:r>
            <a:r>
              <a:rPr lang="en-US" dirty="0"/>
              <a:t>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62</a:t>
            </a:fld>
            <a:endParaRPr lang="en-US" dirty="0"/>
          </a:p>
        </p:txBody>
      </p:sp>
    </p:spTree>
    <p:extLst>
      <p:ext uri="{BB962C8B-B14F-4D97-AF65-F5344CB8AC3E}">
        <p14:creationId xmlns:p14="http://schemas.microsoft.com/office/powerpoint/2010/main" val="1443046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u="none" dirty="0"/>
              <a:t>MDOT SHA’s TSMO Master Plan presents a consistent vision for intelligent transportation systems (ITS) deployment in the State of Maryland. Unlike most visioning plans, TSMO uses a “System of Systems” approach in its evaluation, recommendations, and overall project development. </a:t>
            </a:r>
          </a:p>
          <a:p>
            <a:pPr>
              <a:spcAft>
                <a:spcPts val="600"/>
              </a:spcAft>
            </a:pPr>
            <a:endParaRPr lang="en-US" u="none" dirty="0"/>
          </a:p>
          <a:p>
            <a:pPr>
              <a:spcAft>
                <a:spcPts val="600"/>
              </a:spcAft>
            </a:pPr>
            <a:r>
              <a:rPr lang="en-US" u="none" dirty="0"/>
              <a:t>This framework results in evaluation of transportation systems that integrate various disciplines and transportation modes as opposed to individual highway corridors. This approach allows TSMO practitioners to better understand the links between various transportation modes and highway corridors within each system and ensures that recommendations do not simply shift the problems elsewhere. </a:t>
            </a:r>
          </a:p>
          <a:p>
            <a:pPr>
              <a:spcAft>
                <a:spcPts val="600"/>
              </a:spcAft>
            </a:pPr>
            <a:endParaRPr lang="en-US" u="none" dirty="0"/>
          </a:p>
          <a:p>
            <a:pPr>
              <a:spcAft>
                <a:spcPts val="600"/>
              </a:spcAft>
            </a:pPr>
            <a:r>
              <a:rPr lang="en-US" u="none" dirty="0"/>
              <a:t>The TSMO Master Plan is divided into organized in two parts. The first is the overall Master Plan, which identified 17</a:t>
            </a:r>
            <a:r>
              <a:rPr lang="en-US" u="none" baseline="0" dirty="0"/>
              <a:t> </a:t>
            </a:r>
            <a:r>
              <a:rPr lang="en-US" u="none" dirty="0"/>
              <a:t>transportation systems within the State and presents the evaluation methodology and overall recommendations. The second part is the TSMO Strategic Deployment, which focuses on developing the program to advance the recommendations from the TSMO Master Plan and supporting projects and initiatives to maintain and expand current MDOT SHA capabilities. </a:t>
            </a:r>
          </a:p>
          <a:p>
            <a:pPr>
              <a:spcAft>
                <a:spcPts val="600"/>
              </a:spcAft>
            </a:pPr>
            <a:endParaRPr lang="en-US" dirty="0"/>
          </a:p>
          <a:p>
            <a:pPr>
              <a:spcAft>
                <a:spcPts val="600"/>
              </a:spcAft>
            </a:pPr>
            <a:r>
              <a:rPr lang="en-US" dirty="0"/>
              <a:t>From </a:t>
            </a:r>
            <a:r>
              <a:rPr lang="en-US" dirty="0">
                <a:hlinkClick r:id="rId3"/>
              </a:rPr>
              <a:t>https://roads.maryland.gov/OPPEN/TSMO_Master_Plan.pdf</a:t>
            </a:r>
            <a:r>
              <a:rPr lang="en-US" dirty="0"/>
              <a:t>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63</a:t>
            </a:fld>
            <a:endParaRPr lang="en-US" dirty="0"/>
          </a:p>
        </p:txBody>
      </p:sp>
    </p:spTree>
    <p:extLst>
      <p:ext uri="{BB962C8B-B14F-4D97-AF65-F5344CB8AC3E}">
        <p14:creationId xmlns:p14="http://schemas.microsoft.com/office/powerpoint/2010/main" val="3287042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Maricopa County has adopted a policy of creating single, all-inclusive plans that cover both the short-term</a:t>
            </a:r>
            <a:r>
              <a:rPr lang="en-US" baseline="0" dirty="0"/>
              <a:t> and </a:t>
            </a:r>
            <a:r>
              <a:rPr lang="en-US" dirty="0"/>
              <a:t>long-term. By combining all candidate projects into a single list, TSMO projects get greater visibility and can be evaluated in combination with or as an alternative to capacity expansion plans, which are generally more costly and require more time to implement. </a:t>
            </a:r>
          </a:p>
          <a:p>
            <a:endParaRPr lang="en-US" dirty="0"/>
          </a:p>
          <a:p>
            <a:r>
              <a:rPr lang="en-US" dirty="0"/>
              <a:t>Note that a representative from Maricopa County DOT says that “It is all about communication.” This is a recurring theme throughout all these examples.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64</a:t>
            </a:fld>
            <a:endParaRPr lang="en-US" dirty="0"/>
          </a:p>
        </p:txBody>
      </p:sp>
    </p:spTree>
    <p:extLst>
      <p:ext uri="{BB962C8B-B14F-4D97-AF65-F5344CB8AC3E}">
        <p14:creationId xmlns:p14="http://schemas.microsoft.com/office/powerpoint/2010/main" val="1442242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1" u="none" dirty="0"/>
              <a:t>Complete Team Meetings</a:t>
            </a:r>
          </a:p>
          <a:p>
            <a:pPr>
              <a:spcAft>
                <a:spcPts val="600"/>
              </a:spcAft>
            </a:pPr>
            <a:r>
              <a:rPr lang="en-US" u="none" dirty="0"/>
              <a:t>NJDOT holds </a:t>
            </a:r>
            <a:r>
              <a:rPr lang="en-US" i="1" u="none" dirty="0"/>
              <a:t>complete team meetings</a:t>
            </a:r>
            <a:r>
              <a:rPr lang="en-US" u="none" dirty="0"/>
              <a:t> on Federal primers and has quarterly meetings (ongoing since 2014) with all partners – traffic operations, planning, data, freight, transit, MPOs, and our Federal partners. </a:t>
            </a:r>
          </a:p>
          <a:p>
            <a:pPr>
              <a:spcAft>
                <a:spcPts val="600"/>
              </a:spcAft>
            </a:pPr>
            <a:endParaRPr lang="en-US" u="none" dirty="0"/>
          </a:p>
          <a:p>
            <a:pPr>
              <a:spcAft>
                <a:spcPts val="600"/>
              </a:spcAft>
            </a:pPr>
            <a:r>
              <a:rPr lang="en-US" u="none" dirty="0"/>
              <a:t>NJDOT collaborates for all the aspects of the planning process so when new things must be addressed (e.g., PM3 targets in 2018) they assemble the partners together and, because of complete team meetings, the process is already in place, making it is easy to come together. </a:t>
            </a:r>
          </a:p>
          <a:p>
            <a:pPr>
              <a:spcAft>
                <a:spcPts val="600"/>
              </a:spcAft>
            </a:pPr>
            <a:endParaRPr lang="en-US" u="none" dirty="0"/>
          </a:p>
          <a:p>
            <a:pPr>
              <a:spcAft>
                <a:spcPts val="600"/>
              </a:spcAft>
            </a:pPr>
            <a:r>
              <a:rPr lang="en-US" u="none" dirty="0"/>
              <a:t>NJDOT invites everyone to quarterly meetings and they present what they are doing in their departments/divisions. This has helped the department fine tune the projects and data needed. </a:t>
            </a:r>
          </a:p>
          <a:p>
            <a:pPr>
              <a:spcAft>
                <a:spcPts val="600"/>
              </a:spcAft>
            </a:pPr>
            <a:endParaRPr lang="en-US" u="none" dirty="0"/>
          </a:p>
          <a:p>
            <a:pPr>
              <a:spcAft>
                <a:spcPts val="600"/>
              </a:spcAft>
            </a:pPr>
            <a:r>
              <a:rPr lang="en-US" u="none" dirty="0"/>
              <a:t>Every time NJDOT begins a planning project, </a:t>
            </a:r>
            <a:r>
              <a:rPr lang="en-US" i="1" u="none" dirty="0"/>
              <a:t>they collaborate with traffic operations</a:t>
            </a:r>
            <a:r>
              <a:rPr lang="en-US" u="none" dirty="0"/>
              <a:t> to ensure that they know what is going on in their projects currently. Planners know what operators are working on—signal improvements, corridors, etc.—and get the data. If there is a TSMO project going on, they wait for that project to be implemented to see the “</a:t>
            </a:r>
            <a:r>
              <a:rPr lang="en-US" i="1" u="none" dirty="0"/>
              <a:t>before</a:t>
            </a:r>
            <a:r>
              <a:rPr lang="en-US" u="none" dirty="0"/>
              <a:t> and </a:t>
            </a:r>
            <a:r>
              <a:rPr lang="en-US" i="1" u="none" dirty="0"/>
              <a:t>after”</a:t>
            </a:r>
            <a:r>
              <a:rPr lang="en-US" u="none" dirty="0"/>
              <a:t> analysis to determine if there is improvement or not and if further work is required.</a:t>
            </a:r>
          </a:p>
          <a:p>
            <a:pPr marL="0" indent="0">
              <a:buNone/>
            </a:pPr>
            <a:endParaRPr lang="en-US" sz="120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65</a:t>
            </a:fld>
            <a:endParaRPr lang="en-US" dirty="0"/>
          </a:p>
        </p:txBody>
      </p:sp>
    </p:spTree>
    <p:extLst>
      <p:ext uri="{BB962C8B-B14F-4D97-AF65-F5344CB8AC3E}">
        <p14:creationId xmlns:p14="http://schemas.microsoft.com/office/powerpoint/2010/main" val="2574235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six linkage goals provide the “glue” that makes “complete teams” work. The goals encourage collaboration and cooperation throughout the planning process and include data sharing as well as collaboration in developing and applying performance measures.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66</a:t>
            </a:fld>
            <a:endParaRPr lang="en-US" dirty="0"/>
          </a:p>
        </p:txBody>
      </p:sp>
    </p:spTree>
    <p:extLst>
      <p:ext uri="{BB962C8B-B14F-4D97-AF65-F5344CB8AC3E}">
        <p14:creationId xmlns:p14="http://schemas.microsoft.com/office/powerpoint/2010/main" val="206721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effectLst/>
                <a:latin typeface="Arial" panose="020B0604020202020204" pitchFamily="34" charset="0"/>
                <a:ea typeface="Calibri" panose="020F0502020204030204" pitchFamily="34" charset="0"/>
              </a:rPr>
              <a:t>As part of the State’s TSMO program, Nevada DOT (NDOT) has developed and planned for integration of TSMO business processes, procedures and tools into the DOT’s project planning. One example of the newly developed business processes is the NDOT TSMO Evaluation Tool. The tool has been developed to evaluate all DOT projects at the scoping level to identify opportunities for integrating TSMO solutions and address operational challenges. This tool enables NDOT to maximize the integration of TSMO in the development/initiation phase of every project, ensuring TSMO and associated strategies are formally considered and evaluated.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67</a:t>
            </a:fld>
            <a:endParaRPr lang="en-US" dirty="0"/>
          </a:p>
        </p:txBody>
      </p:sp>
    </p:spTree>
    <p:extLst>
      <p:ext uri="{BB962C8B-B14F-4D97-AF65-F5344CB8AC3E}">
        <p14:creationId xmlns:p14="http://schemas.microsoft.com/office/powerpoint/2010/main" val="38163019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effectLst/>
                <a:latin typeface="Arial" panose="020B0604020202020204" pitchFamily="34" charset="0"/>
                <a:ea typeface="Calibri" panose="020F0502020204030204" pitchFamily="34" charset="0"/>
              </a:rPr>
              <a:t>NDOT TSMO Evaluation Tool utilizes the TSMO Strategic goals and objectives as the project scoping evaluation framework. </a:t>
            </a:r>
          </a:p>
          <a:p>
            <a:pPr>
              <a:spcAft>
                <a:spcPts val="600"/>
              </a:spcAft>
            </a:pPr>
            <a:r>
              <a:rPr lang="en-US" sz="1200" dirty="0">
                <a:effectLst/>
                <a:latin typeface="Arial" panose="020B0604020202020204" pitchFamily="34" charset="0"/>
                <a:ea typeface="Calibri" panose="020F0502020204030204" pitchFamily="34" charset="0"/>
              </a:rPr>
              <a:t>The tool includes an individual tab and a list of questions for the project to be evaluated against each strategic goal. </a:t>
            </a:r>
          </a:p>
          <a:p>
            <a:pPr>
              <a:spcAft>
                <a:spcPts val="600"/>
              </a:spcAft>
            </a:pPr>
            <a:r>
              <a:rPr lang="en-US" sz="1200" dirty="0">
                <a:effectLst/>
                <a:latin typeface="Arial" panose="020B0604020202020204" pitchFamily="34" charset="0"/>
                <a:ea typeface="Calibri" panose="020F0502020204030204" pitchFamily="34" charset="0"/>
              </a:rPr>
              <a:t>The evaluation process begins with Level 1 Analysis. The evaluator will review and respond to the questions listed on each tab and will provide comments and recommendations for TSMO integration accordingly. </a:t>
            </a:r>
          </a:p>
          <a:p>
            <a:pPr>
              <a:spcAft>
                <a:spcPts val="600"/>
              </a:spcAft>
            </a:pPr>
            <a:r>
              <a:rPr lang="en-US" sz="1200" dirty="0">
                <a:effectLst/>
                <a:latin typeface="Arial" panose="020B0604020202020204" pitchFamily="34" charset="0"/>
                <a:ea typeface="Calibri" panose="020F0502020204030204" pitchFamily="34" charset="0"/>
              </a:rPr>
              <a:t>Some questions within Level 1 Analysis are designed in a manner that may trigger a requirement of a Level 2 Analysis based on the evaluator’s response. </a:t>
            </a:r>
          </a:p>
          <a:p>
            <a:pPr>
              <a:spcAft>
                <a:spcPts val="600"/>
              </a:spcAft>
            </a:pPr>
            <a:r>
              <a:rPr lang="en-US" sz="1200" dirty="0">
                <a:effectLst/>
                <a:latin typeface="Arial" panose="020B0604020202020204" pitchFamily="34" charset="0"/>
                <a:ea typeface="Calibri" panose="020F0502020204030204" pitchFamily="34" charset="0"/>
              </a:rPr>
              <a:t>In this case, the tool will automatically enable the Level 2 Analysis and questions within the specific tab. To further streamline the evaluation process, NDOT has also developed predefined recommendations for some questions. </a:t>
            </a:r>
            <a:endParaRPr lang="en-US" dirty="0"/>
          </a:p>
          <a:p>
            <a:pPr>
              <a:spcAft>
                <a:spcPts val="600"/>
              </a:spcAft>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68</a:t>
            </a:fld>
            <a:endParaRPr lang="en-US" dirty="0"/>
          </a:p>
        </p:txBody>
      </p:sp>
    </p:spTree>
    <p:extLst>
      <p:ext uri="{BB962C8B-B14F-4D97-AF65-F5344CB8AC3E}">
        <p14:creationId xmlns:p14="http://schemas.microsoft.com/office/powerpoint/2010/main" val="731942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dirty="0">
                <a:effectLst/>
                <a:latin typeface="Arial" panose="020B0604020202020204" pitchFamily="34" charset="0"/>
                <a:cs typeface="Arial" panose="020B0604020202020204" pitchFamily="34" charset="0"/>
              </a:rPr>
              <a:t>Nevada DOT representatives report that the Nevada DOT Planning Division plays a critical role in shaping the State’s current and future transportation system, given the division’s wide scope of responsibilities and relevance to TSMO.</a:t>
            </a:r>
            <a:r>
              <a:rPr lang="en-US" dirty="0">
                <a:latin typeface="Arial" panose="020B0604020202020204" pitchFamily="34" charset="0"/>
                <a:cs typeface="Arial" panose="020B0604020202020204" pitchFamily="34" charset="0"/>
              </a:rPr>
              <a:t> </a:t>
            </a:r>
            <a:r>
              <a:rPr lang="en-US" dirty="0"/>
              <a:t>Planning is the first and foremost step in any project followed by design, construction. and maintenance.</a:t>
            </a:r>
          </a:p>
          <a:p>
            <a:pPr marL="0" indent="0">
              <a:buFont typeface="Arial" panose="020B0604020202020204" pitchFamily="34" charset="0"/>
              <a:buNone/>
            </a:pPr>
            <a:endParaRPr lang="en-US"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dirty="0">
                <a:effectLst/>
                <a:latin typeface="Calibri" panose="020F0502020204030204" pitchFamily="34" charset="0"/>
                <a:cs typeface="Times New Roman" panose="02020603050405020304" pitchFamily="18" charset="0"/>
              </a:rPr>
              <a:t>The Nevada DOT Strategic Plan, the NV2X (Nevada to Everything) Office of Innovation, and performance measurement and system monitoring are just a few examples of Planning Division’s efforts that integrate TSMO. </a:t>
            </a:r>
          </a:p>
          <a:p>
            <a:pPr marL="0" indent="0">
              <a:buFont typeface="Arial" panose="020B0604020202020204" pitchFamily="34" charset="0"/>
              <a:buNone/>
            </a:pPr>
            <a:endParaRPr lang="en-US" sz="1800" b="0" i="0" dirty="0">
              <a:solidFill>
                <a:srgbClr val="242021"/>
              </a:solidFill>
              <a:effectLst/>
              <a:latin typeface="ProximaNova-Light"/>
            </a:endParaRPr>
          </a:p>
          <a:p>
            <a:pPr marL="0" indent="0">
              <a:buFont typeface="Arial" panose="020B0604020202020204" pitchFamily="34" charset="0"/>
              <a:buNone/>
            </a:pPr>
            <a:r>
              <a:rPr lang="en-US" sz="1800" b="0" i="0" dirty="0">
                <a:solidFill>
                  <a:srgbClr val="242021"/>
                </a:solidFill>
                <a:effectLst/>
                <a:latin typeface="ProximaNova-Light"/>
              </a:rPr>
              <a:t>Nevada DOT’s Strategic Plan establishes the department’s strategic goals and strategic objectives. The strategic objectives describe how Nevada DOT will make progress toward achieving the strategic goals. Some of the strategic goals that are most closely aligned to TSMO are shown on the slide.</a:t>
            </a:r>
          </a:p>
          <a:p>
            <a:pPr marL="0" indent="0">
              <a:buFont typeface="Arial" panose="020B0604020202020204" pitchFamily="34" charset="0"/>
              <a:buNone/>
            </a:pPr>
            <a:endParaRPr lang="en-US" sz="1800" b="0" i="0" dirty="0">
              <a:solidFill>
                <a:srgbClr val="242021"/>
              </a:solidFill>
              <a:effectLst/>
              <a:latin typeface="ProximaNova-Light"/>
            </a:endParaRPr>
          </a:p>
          <a:p>
            <a:pPr marL="0" indent="0">
              <a:buFont typeface="Arial" panose="020B0604020202020204" pitchFamily="34" charset="0"/>
              <a:buNone/>
            </a:pPr>
            <a:r>
              <a:rPr lang="en-US" sz="1800" b="0" i="0" dirty="0">
                <a:solidFill>
                  <a:srgbClr val="242021"/>
                </a:solidFill>
                <a:effectLst/>
                <a:latin typeface="ProximaNova-Light"/>
              </a:rPr>
              <a:t>The next slides include details on NV2X Office of Innovation, and performance measurement and system monitoring. </a:t>
            </a:r>
            <a:br>
              <a:rPr lang="en-US" dirty="0"/>
            </a:br>
            <a:endParaRPr lang="en-US"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6A9AC04-3B18-485A-B14A-CF9B4B678694}" type="slidenum">
              <a:rPr lang="en-US" smtClean="0"/>
              <a:t>69</a:t>
            </a:fld>
            <a:endParaRPr lang="en-US" dirty="0"/>
          </a:p>
        </p:txBody>
      </p:sp>
    </p:spTree>
    <p:extLst>
      <p:ext uri="{BB962C8B-B14F-4D97-AF65-F5344CB8AC3E}">
        <p14:creationId xmlns:p14="http://schemas.microsoft.com/office/powerpoint/2010/main" val="1180737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0" i="0" dirty="0">
                <a:solidFill>
                  <a:srgbClr val="242021"/>
                </a:solidFill>
                <a:effectLst/>
                <a:latin typeface="Arial" panose="020B0604020202020204" pitchFamily="34" charset="0"/>
                <a:cs typeface="Arial" panose="020B0604020202020204" pitchFamily="34" charset="0"/>
              </a:rPr>
              <a:t>The NV2X (Nevada to Everything) Office of Innovation is planning for and preparing a transportation system that is ready to take advantage of emerging connected vehicle technologies. NV2X’s focus is on helping to develop of a broad strategy for implementing and integrating emerging transportation technologies.</a:t>
            </a:r>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70</a:t>
            </a:fld>
            <a:endParaRPr lang="en-US" dirty="0"/>
          </a:p>
        </p:txBody>
      </p:sp>
    </p:spTree>
    <p:extLst>
      <p:ext uri="{BB962C8B-B14F-4D97-AF65-F5344CB8AC3E}">
        <p14:creationId xmlns:p14="http://schemas.microsoft.com/office/powerpoint/2010/main" val="71646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TSMO matter to planners? How can planners benefit from connections to TSMO?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TSMO can offer opportunities to achieve desired outcomes more quickly and at lower cost than most capacity expansion projects. TSMO can help planners identify mobility needs and solutions that may complement, replace, or defer larger capacity-adding projects. TSMO also helps planners identify strategies for the short-term planning horizon and for inclusion in the CMP.</a:t>
            </a:r>
          </a:p>
          <a:p>
            <a:endParaRPr lang="en-US" dirty="0"/>
          </a:p>
          <a:p>
            <a:r>
              <a:rPr lang="en-US" dirty="0"/>
              <a:t>TSMO can provide data and analysis that can focus attention on the most urgent immediate needs and longer term issues where existing infrastructure will be inadequate to accommodate projected demand.</a:t>
            </a:r>
          </a:p>
          <a:p>
            <a:endParaRPr lang="en-US" dirty="0"/>
          </a:p>
          <a:p>
            <a:r>
              <a:rPr lang="en-US" dirty="0"/>
              <a:t>TSMO can provide real-time and archived data to assess how well system performance targets are being met.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8</a:t>
            </a:fld>
            <a:endParaRPr lang="en-US" dirty="0"/>
          </a:p>
        </p:txBody>
      </p:sp>
    </p:spTree>
    <p:extLst>
      <p:ext uri="{BB962C8B-B14F-4D97-AF65-F5344CB8AC3E}">
        <p14:creationId xmlns:p14="http://schemas.microsoft.com/office/powerpoint/2010/main" val="28748745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2021"/>
                </a:solidFill>
                <a:effectLst/>
                <a:latin typeface="Arial" panose="020B0604020202020204" pitchFamily="34" charset="0"/>
                <a:cs typeface="Arial" panose="020B0604020202020204" pitchFamily="34" charset="0"/>
              </a:rPr>
              <a:t>Performance Measurement and System Monitoring: </a:t>
            </a:r>
          </a:p>
          <a:p>
            <a:r>
              <a:rPr lang="en-US" sz="1200" b="0" i="0" dirty="0">
                <a:solidFill>
                  <a:srgbClr val="242021"/>
                </a:solidFill>
                <a:effectLst/>
                <a:latin typeface="ProximaNova-Light"/>
              </a:rPr>
              <a:t>NDOT has developed several trackable performance measures that are linked to specific projects to ensure that all projects are aligned to the state’s overall goals.</a:t>
            </a:r>
          </a:p>
          <a:p>
            <a:endParaRPr lang="en-US" dirty="0">
              <a:solidFill>
                <a:srgbClr val="242021"/>
              </a:solidFill>
              <a:latin typeface="ProximaNova-Light"/>
            </a:endParaRPr>
          </a:p>
          <a:p>
            <a:r>
              <a:rPr lang="en-US" sz="1200" b="0" i="0" dirty="0">
                <a:solidFill>
                  <a:srgbClr val="242021"/>
                </a:solidFill>
                <a:effectLst/>
                <a:latin typeface="ProximaNova-Light"/>
              </a:rPr>
              <a:t>Development of decision support tools, such as performance dashboards and real-time analytics reporting tools, will further collaboration with stakeholders and help make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42021"/>
              </a:solidFill>
              <a:effectLst/>
              <a:latin typeface="Arial" panose="020B0604020202020204" pitchFamily="34" charset="0"/>
              <a:cs typeface="Arial" panose="020B0604020202020204" pitchFamily="34" charset="0"/>
            </a:endParaRPr>
          </a:p>
          <a:p>
            <a:endParaRPr lang="en-US" sz="1200" b="0" i="0" dirty="0">
              <a:solidFill>
                <a:srgbClr val="242021"/>
              </a:solidFill>
              <a:effectLst/>
              <a:latin typeface="ProximaNova-Light"/>
            </a:endParaRPr>
          </a:p>
          <a:p>
            <a:endParaRPr lang="en-US" sz="1200" b="0" i="0" dirty="0">
              <a:solidFill>
                <a:srgbClr val="242021"/>
              </a:solidFill>
              <a:effectLst/>
              <a:latin typeface="ProximaNova-Light"/>
            </a:endParaRPr>
          </a:p>
          <a:p>
            <a:endParaRPr lang="en-US" dirty="0"/>
          </a:p>
        </p:txBody>
      </p:sp>
      <p:sp>
        <p:nvSpPr>
          <p:cNvPr id="4" name="Slide Number Placeholder 3"/>
          <p:cNvSpPr>
            <a:spLocks noGrp="1"/>
          </p:cNvSpPr>
          <p:nvPr>
            <p:ph type="sldNum" sz="quarter" idx="5"/>
          </p:nvPr>
        </p:nvSpPr>
        <p:spPr/>
        <p:txBody>
          <a:bodyPr/>
          <a:lstStyle/>
          <a:p>
            <a:fld id="{E6A9AC04-3B18-485A-B14A-CF9B4B678694}" type="slidenum">
              <a:rPr lang="en-US" smtClean="0"/>
              <a:t>71</a:t>
            </a:fld>
            <a:endParaRPr lang="en-US" dirty="0"/>
          </a:p>
        </p:txBody>
      </p:sp>
    </p:spTree>
    <p:extLst>
      <p:ext uri="{BB962C8B-B14F-4D97-AF65-F5344CB8AC3E}">
        <p14:creationId xmlns:p14="http://schemas.microsoft.com/office/powerpoint/2010/main" val="223027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TSMO and Planning is a logical and appealing approach to integrated planning to improve transportation system performance. However, it requires diligence, commitment, and follow up to avoid slipping back into silos of activity. Some of the challenges and ways to overcome them are shown in the next two slides.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72</a:t>
            </a:fld>
            <a:endParaRPr lang="en-US" dirty="0"/>
          </a:p>
        </p:txBody>
      </p:sp>
    </p:spTree>
    <p:extLst>
      <p:ext uri="{BB962C8B-B14F-4D97-AF65-F5344CB8AC3E}">
        <p14:creationId xmlns:p14="http://schemas.microsoft.com/office/powerpoint/2010/main" val="2020698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One of the challenges that TSMO projects have faced is that of comparing them to </a:t>
            </a:r>
            <a:r>
              <a:rPr lang="en-US" u="none" dirty="0"/>
              <a:t>traditional capacity expansion projects</a:t>
            </a:r>
            <a:r>
              <a:rPr lang="en-US" dirty="0"/>
              <a:t>. Capacity expansion projects may be appealing because the analysis can show reductions in delay; however, these projects are generally expensive and time consuming, both in project development and implementation.</a:t>
            </a:r>
          </a:p>
          <a:p>
            <a:pPr>
              <a:spcAft>
                <a:spcPts val="600"/>
              </a:spcAft>
            </a:pPr>
            <a:r>
              <a:rPr lang="en-US" dirty="0"/>
              <a:t> </a:t>
            </a:r>
          </a:p>
          <a:p>
            <a:pPr>
              <a:spcAft>
                <a:spcPts val="600"/>
              </a:spcAft>
            </a:pPr>
            <a:r>
              <a:rPr lang="en-US" dirty="0"/>
              <a:t>TSMO projects can “buy back” capacity that has been lost to incidents, inclement weather, work zones, and special events through better management and operation of the system. Keep in mind that TSMO is not meant to replace all capacity</a:t>
            </a:r>
            <a:r>
              <a:rPr lang="en-US" baseline="0" dirty="0"/>
              <a:t> projects; rather, it offers feasible alternatives when capacity expansion is either not possible or requires considerably more time and funding than is available.</a:t>
            </a:r>
            <a:endParaRPr lang="en-US" dirty="0"/>
          </a:p>
          <a:p>
            <a:pPr>
              <a:spcAft>
                <a:spcPts val="600"/>
              </a:spcAft>
            </a:pPr>
            <a:endParaRPr lang="en-US" dirty="0"/>
          </a:p>
          <a:p>
            <a:pPr>
              <a:spcAft>
                <a:spcPts val="600"/>
              </a:spcAft>
            </a:pPr>
            <a:r>
              <a:rPr lang="en-US" dirty="0"/>
              <a:t>Analytical tools that model potential improvements through TSMO strategies and processes that integrate the prioritization process can give TSMO projects greater visibility</a:t>
            </a:r>
            <a:r>
              <a:rPr lang="en-US" u="none" dirty="0"/>
              <a:t>. This can also serve to support collaboration strategies, such as cross-functional “complete teams,” liaisons, and solid analysis can help provide evidence-based results that can be used to communicate with stakeholders and the public.</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73</a:t>
            </a:fld>
            <a:endParaRPr lang="en-US" dirty="0"/>
          </a:p>
        </p:txBody>
      </p:sp>
    </p:spTree>
    <p:extLst>
      <p:ext uri="{BB962C8B-B14F-4D97-AF65-F5344CB8AC3E}">
        <p14:creationId xmlns:p14="http://schemas.microsoft.com/office/powerpoint/2010/main" val="17487488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u="none" dirty="0"/>
              <a:t>Integrated planning processes that use complete teams or similar collaboration methods can ensure that all of the key players are engaged in the planning process.</a:t>
            </a:r>
          </a:p>
          <a:p>
            <a:pPr>
              <a:spcAft>
                <a:spcPts val="600"/>
              </a:spcAft>
            </a:pPr>
            <a:endParaRPr lang="en-US" u="none" dirty="0"/>
          </a:p>
          <a:p>
            <a:pPr>
              <a:spcAft>
                <a:spcPts val="600"/>
              </a:spcAft>
            </a:pPr>
            <a:r>
              <a:rPr lang="en-US" u="none" dirty="0"/>
              <a:t>Data sharing may be threatening to some parties, but if data can be obtained and shared with other disciplines, it can both inform decisionmaking and help to build trust and engagement.</a:t>
            </a:r>
          </a:p>
          <a:p>
            <a:pPr>
              <a:spcAft>
                <a:spcPts val="600"/>
              </a:spcAft>
            </a:pPr>
            <a:endParaRPr lang="en-US" u="none" dirty="0"/>
          </a:p>
          <a:p>
            <a:pPr>
              <a:spcAft>
                <a:spcPts val="600"/>
              </a:spcAft>
            </a:pPr>
            <a:r>
              <a:rPr lang="en-US" u="none" dirty="0"/>
              <a:t>Lastly, FHWA offers workshops, primers, and other resources that can bring planners and TSMO/operations staff together to learn more about the benefits and approaches to collaboration and connections.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74</a:t>
            </a:fld>
            <a:endParaRPr lang="en-US" dirty="0"/>
          </a:p>
        </p:txBody>
      </p:sp>
    </p:spTree>
    <p:extLst>
      <p:ext uri="{BB962C8B-B14F-4D97-AF65-F5344CB8AC3E}">
        <p14:creationId xmlns:p14="http://schemas.microsoft.com/office/powerpoint/2010/main" val="3925293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what we want, how do we get started?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75</a:t>
            </a:fld>
            <a:endParaRPr lang="en-US" dirty="0"/>
          </a:p>
        </p:txBody>
      </p:sp>
    </p:spTree>
    <p:extLst>
      <p:ext uri="{BB962C8B-B14F-4D97-AF65-F5344CB8AC3E}">
        <p14:creationId xmlns:p14="http://schemas.microsoft.com/office/powerpoint/2010/main" val="2722373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get started with connecting TSMO and Planning? This slide has some ideas such as just beginning the conversation through an informational meeting, setting up multidisciplinary teams to guide project decisions so that both planning and operations perspectives are included, and coordinating an informal training session that includes planners and operators to raise awareness of planning’s role in TSMO. Planners and operators can learn more by browsing the informational materials from FHWA or NOCoE. </a:t>
            </a:r>
          </a:p>
          <a:p>
            <a:endParaRPr lang="en-US" dirty="0"/>
          </a:p>
          <a:p>
            <a:r>
              <a:rPr lang="en-US" dirty="0"/>
              <a:t>What are other short-terms actions you can think of to better connect TSMO and Planning in your agency?</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76</a:t>
            </a:fld>
            <a:endParaRPr lang="en-US" dirty="0"/>
          </a:p>
        </p:txBody>
      </p:sp>
    </p:spTree>
    <p:extLst>
      <p:ext uri="{BB962C8B-B14F-4D97-AF65-F5344CB8AC3E}">
        <p14:creationId xmlns:p14="http://schemas.microsoft.com/office/powerpoint/2010/main" val="25553627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long-term, you may be interested in ways to formalize the connections between TSMO and planning through a variety of activities:</a:t>
            </a:r>
          </a:p>
          <a:p>
            <a:endParaRPr lang="en-US" dirty="0"/>
          </a:p>
          <a:p>
            <a:pPr marL="171450" indent="-171450">
              <a:buFont typeface="Arial" panose="020B0604020202020204" pitchFamily="34" charset="0"/>
              <a:buChar char="•"/>
            </a:pPr>
            <a:r>
              <a:rPr lang="en-US" sz="1200" dirty="0"/>
              <a:t>Update planning manuals, guidance, and practices (e.g., a TIP preparation guide, project prioritization criteria) to integrate TSMO concepts and strategies </a:t>
            </a:r>
          </a:p>
          <a:p>
            <a:pPr marL="171450" indent="-171450">
              <a:buFont typeface="Arial" panose="020B0604020202020204" pitchFamily="34" charset="0"/>
              <a:buChar char="•"/>
            </a:pPr>
            <a:r>
              <a:rPr lang="en-US" sz="1200" dirty="0"/>
              <a:t>Update TSMO documents to include planning processes and opportunities for more engagement with planning</a:t>
            </a:r>
          </a:p>
          <a:p>
            <a:pPr marL="171450" indent="-171450">
              <a:buFont typeface="Arial" panose="020B0604020202020204" pitchFamily="34" charset="0"/>
              <a:buChar char="•"/>
            </a:pPr>
            <a:r>
              <a:rPr lang="en-US" sz="1200" dirty="0"/>
              <a:t>Institute a more formal training program for planners that includes TSMO concepts and strategies, such as a TSMO bootcamp for new employees</a:t>
            </a:r>
          </a:p>
          <a:p>
            <a:pPr marL="171450" indent="-171450">
              <a:buFont typeface="Arial" panose="020B0604020202020204" pitchFamily="34" charset="0"/>
              <a:buChar char="•"/>
            </a:pPr>
            <a:r>
              <a:rPr lang="en-US" sz="1200" dirty="0"/>
              <a:t>Jointly develop a TSMO program plan to identify the direction and processes for a TSMO program</a:t>
            </a:r>
          </a:p>
          <a:p>
            <a:pPr marL="171450" indent="-171450">
              <a:buFont typeface="Arial" panose="020B0604020202020204" pitchFamily="34" charset="0"/>
              <a:buChar char="•"/>
            </a:pPr>
            <a:r>
              <a:rPr lang="en-US" sz="1200" dirty="0"/>
              <a:t>Updating project prioritization processes and criteria to fit with TSMO?</a:t>
            </a:r>
          </a:p>
          <a:p>
            <a:pPr marL="171450" indent="-171450">
              <a:buFont typeface="Arial" panose="020B0604020202020204" pitchFamily="34" charset="0"/>
              <a:buChar char="•"/>
            </a:pPr>
            <a:r>
              <a:rPr lang="en-US" sz="1200" dirty="0"/>
              <a:t>Collaborate on goals, objectives, and needs identification for the update of the State or metropolitan transportation plan so that TSMO is incorporated</a:t>
            </a:r>
          </a:p>
          <a:p>
            <a:pPr marL="171450" indent="-171450">
              <a:buFont typeface="Arial" panose="020B0604020202020204" pitchFamily="34" charset="0"/>
              <a:buChar char="•"/>
            </a:pPr>
            <a:r>
              <a:rPr lang="en-US" sz="1200" dirty="0"/>
              <a:t>Consider updating alternatives analysis processes to specifically screen for the potential for TSMO options to address the issue</a:t>
            </a:r>
          </a:p>
          <a:p>
            <a:endParaRPr lang="en-US" dirty="0"/>
          </a:p>
          <a:p>
            <a:r>
              <a:rPr lang="en-US" dirty="0"/>
              <a:t>Any other ideas?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77</a:t>
            </a:fld>
            <a:endParaRPr lang="en-US" dirty="0"/>
          </a:p>
        </p:txBody>
      </p:sp>
    </p:spTree>
    <p:extLst>
      <p:ext uri="{BB962C8B-B14F-4D97-AF65-F5344CB8AC3E}">
        <p14:creationId xmlns:p14="http://schemas.microsoft.com/office/powerpoint/2010/main" val="30152099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not alone. FHWA and </a:t>
            </a:r>
            <a:r>
              <a:rPr lang="en-US" dirty="0" err="1"/>
              <a:t>NOCoE</a:t>
            </a:r>
            <a:r>
              <a:rPr lang="en-US" dirty="0"/>
              <a:t> have multiple resources to help! This slide has the names and</a:t>
            </a:r>
            <a:r>
              <a:rPr lang="en-US" baseline="0" dirty="0"/>
              <a:t> web locations for FHWA and the Transportation Research Board websites and informational materials that can provide you a deeper understanding of how Planning and TSMO can be connected. The Fact Sheet provides a snapshot of how and why to connect. Additional resources provide assistance and examples of how TSMO and planning can work together more effectively to achieve common goals.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78</a:t>
            </a:fld>
            <a:endParaRPr lang="en-US" dirty="0"/>
          </a:p>
        </p:txBody>
      </p:sp>
    </p:spTree>
    <p:extLst>
      <p:ext uri="{BB962C8B-B14F-4D97-AF65-F5344CB8AC3E}">
        <p14:creationId xmlns:p14="http://schemas.microsoft.com/office/powerpoint/2010/main" val="3942671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79</a:t>
            </a:fld>
            <a:endParaRPr lang="en-US" dirty="0"/>
          </a:p>
        </p:txBody>
      </p:sp>
    </p:spTree>
    <p:extLst>
      <p:ext uri="{BB962C8B-B14F-4D97-AF65-F5344CB8AC3E}">
        <p14:creationId xmlns:p14="http://schemas.microsoft.com/office/powerpoint/2010/main" val="271711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transportation planning matter to operators? How can operators benefit from connections to planning?</a:t>
            </a:r>
          </a:p>
          <a:p>
            <a:endParaRPr lang="en-US" dirty="0"/>
          </a:p>
          <a:p>
            <a:r>
              <a:rPr lang="en-US" dirty="0"/>
              <a:t>When operators work with planners, they can give</a:t>
            </a:r>
            <a:r>
              <a:rPr lang="en-US" baseline="0" dirty="0"/>
              <a:t> greater visibility to TSMO strategies early in the planning process and integrate them into near-term plans, including obtaining funding for TSMO projects that address regional needs as reflected in operations objectives. TSMO projects often offer lower-cost, more quickly implemented alternatives to major capital investments, but they need to be introduced during planning to ensure that they receive consideration.  Other objectives and priorities may include adding TSMO assets in to asset management activities, such as signals and ITS.</a:t>
            </a:r>
          </a:p>
          <a:p>
            <a:endParaRPr lang="en-US" baseline="0" dirty="0"/>
          </a:p>
          <a:p>
            <a:r>
              <a:rPr lang="en-US" baseline="0" dirty="0"/>
              <a:t>TSMO strategies may be eligible for funding from multiple sources when included in plans and funding programs. Planners can help operators identify which funding sources may apply for their projects or services.</a:t>
            </a:r>
          </a:p>
          <a:p>
            <a:endParaRPr lang="en-US" baseline="0" dirty="0"/>
          </a:p>
          <a:p>
            <a:r>
              <a:rPr lang="en-US" baseline="0" dirty="0"/>
              <a:t>The congestion management process (CMP) provides another opportunity for operational performance issues, needs and TSMO strategies and projects to be both introduced to planners and included in plans and funding programs.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9</a:t>
            </a:fld>
            <a:endParaRPr lang="en-US" dirty="0"/>
          </a:p>
        </p:txBody>
      </p:sp>
    </p:spTree>
    <p:extLst>
      <p:ext uri="{BB962C8B-B14F-4D97-AF65-F5344CB8AC3E}">
        <p14:creationId xmlns:p14="http://schemas.microsoft.com/office/powerpoint/2010/main" val="407794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3380" y="4400549"/>
            <a:ext cx="6065520" cy="4284663"/>
          </a:xfrm>
        </p:spPr>
        <p:txBody>
          <a:bodyPr/>
          <a:lstStyle/>
          <a:p>
            <a:r>
              <a:rPr lang="en-US" i="0" u="none" dirty="0"/>
              <a:t>TSMO strategies can support planning</a:t>
            </a:r>
            <a:r>
              <a:rPr lang="en-US" i="0" u="none" baseline="0" dirty="0"/>
              <a:t> in several ways. </a:t>
            </a:r>
          </a:p>
          <a:p>
            <a:r>
              <a:rPr lang="en-US" i="0" u="none" dirty="0"/>
              <a:t> </a:t>
            </a:r>
          </a:p>
          <a:p>
            <a:r>
              <a:rPr lang="en-US" i="0" u="none" dirty="0"/>
              <a:t>TSMO staff can help create</a:t>
            </a:r>
            <a:r>
              <a:rPr lang="en-US" i="0" u="none" baseline="0" dirty="0"/>
              <a:t> operations-related</a:t>
            </a:r>
            <a:r>
              <a:rPr lang="en-US" i="0" u="none" dirty="0"/>
              <a:t> goals, objectives, and performance measures.</a:t>
            </a:r>
            <a:endParaRPr lang="en-US" dirty="0"/>
          </a:p>
          <a:p>
            <a:pPr marL="171450" indent="-171450">
              <a:buFont typeface="Arial" panose="020B0604020202020204" pitchFamily="34" charset="0"/>
              <a:buChar char="•"/>
            </a:pPr>
            <a:r>
              <a:rPr lang="en-US" dirty="0"/>
              <a:t>Increased emphasis on system reliability suggests that planners consider including reliability-oriented objectives and performance measures for travelers and goods movement. </a:t>
            </a:r>
          </a:p>
          <a:p>
            <a:pPr marL="171450" indent="-171450">
              <a:buFont typeface="Arial" panose="020B0604020202020204" pitchFamily="34" charset="0"/>
              <a:buChar char="•"/>
            </a:pPr>
            <a:r>
              <a:rPr lang="en-US" dirty="0"/>
              <a:t>Operators typically have data and technology infrastructure needed to support the development of these objectives and measures and to monitor system reliability performance. </a:t>
            </a:r>
          </a:p>
          <a:p>
            <a:pPr marL="0" indent="0">
              <a:buFont typeface="Arial" panose="020B0604020202020204" pitchFamily="34" charset="0"/>
              <a:buNone/>
            </a:pPr>
            <a:endParaRPr lang="en-US" dirty="0"/>
          </a:p>
          <a:p>
            <a:r>
              <a:rPr lang="en-US" i="0" u="none" dirty="0"/>
              <a:t>TSMO staff</a:t>
            </a:r>
            <a:r>
              <a:rPr lang="en-US" i="0" u="none" baseline="0" dirty="0"/>
              <a:t> can help c</a:t>
            </a:r>
            <a:r>
              <a:rPr lang="en-US" i="0" u="none" dirty="0"/>
              <a:t>onnect outcome-related objectives to more specific operational performance objectives </a:t>
            </a:r>
            <a:r>
              <a:rPr lang="en-US" dirty="0"/>
              <a:t>that can be achieved through TSMO. </a:t>
            </a:r>
          </a:p>
          <a:p>
            <a:r>
              <a:rPr lang="en-US" dirty="0"/>
              <a:t> </a:t>
            </a:r>
          </a:p>
          <a:p>
            <a:pPr marL="171450" indent="-171450">
              <a:buFont typeface="Arial" panose="020B0604020202020204" pitchFamily="34" charset="0"/>
              <a:buChar char="•"/>
            </a:pPr>
            <a:r>
              <a:rPr lang="en-US" dirty="0"/>
              <a:t>States and MPOs can identify unreliable roadway segments and the TSMO strategies to be included in long-range plans, short-term corridor plans, and transportation improvement programs/state transportation improvement programs that will address those segments. </a:t>
            </a:r>
          </a:p>
          <a:p>
            <a:pPr marL="0" indent="0">
              <a:buFont typeface="Arial" panose="020B0604020202020204" pitchFamily="34" charset="0"/>
              <a:buNone/>
            </a:pPr>
            <a:endParaRPr lang="en-US" dirty="0"/>
          </a:p>
          <a:p>
            <a:pPr>
              <a:spcBef>
                <a:spcPts val="600"/>
              </a:spcBef>
            </a:pPr>
            <a:r>
              <a:rPr lang="en-US" dirty="0"/>
              <a:t>Working together, planners and operators can </a:t>
            </a:r>
            <a:r>
              <a:rPr lang="en-US" i="0" u="none" dirty="0"/>
              <a:t>create innovative institutional arrangements </a:t>
            </a:r>
            <a:r>
              <a:rPr lang="en-US" dirty="0"/>
              <a:t>that share resources, provide mutual assistance, agree on interoperability standards, and share real-time and archived data. </a:t>
            </a:r>
          </a:p>
          <a:p>
            <a:endParaRPr lang="en-US" dirty="0"/>
          </a:p>
          <a:p>
            <a:pPr lvl="0"/>
            <a:r>
              <a:rPr lang="en-US" dirty="0"/>
              <a:t>Operators can also provide data to planners that can help agencies identify needs and recommend TSMO strategies to meet those needs.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10</a:t>
            </a:fld>
            <a:endParaRPr lang="en-US" dirty="0"/>
          </a:p>
        </p:txBody>
      </p:sp>
    </p:spTree>
    <p:extLst>
      <p:ext uri="{BB962C8B-B14F-4D97-AF65-F5344CB8AC3E}">
        <p14:creationId xmlns:p14="http://schemas.microsoft.com/office/powerpoint/2010/main" val="260327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D3E-A214-9149-870C-9E435E3AFB43}"/>
              </a:ext>
            </a:extLst>
          </p:cNvPr>
          <p:cNvSpPr>
            <a:spLocks noGrp="1"/>
          </p:cNvSpPr>
          <p:nvPr>
            <p:ph type="title"/>
          </p:nvPr>
        </p:nvSpPr>
        <p:spPr>
          <a:xfrm>
            <a:off x="984244" y="702561"/>
            <a:ext cx="8997956" cy="504096"/>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20DB9A-9E53-F049-BFB3-FA0FB9688243}"/>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059EA-0B1A-AE44-AAD4-B2D224C1F88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F873B03-3E0B-4B7B-99E1-A94514538AF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DD36A019-679F-44EF-BEBB-4C85034E48EF}"/>
              </a:ext>
            </a:extLst>
          </p:cNvPr>
          <p:cNvSpPr>
            <a:spLocks noGrp="1"/>
          </p:cNvSpPr>
          <p:nvPr>
            <p:ph type="sldNum" sz="quarter" idx="12"/>
          </p:nvPr>
        </p:nvSpPr>
        <p:spPr>
          <a:xfrm>
            <a:off x="8610600" y="6356350"/>
            <a:ext cx="2743200" cy="365125"/>
          </a:xfrm>
        </p:spPr>
        <p:txBody>
          <a:bodyPr/>
          <a:lstStyle>
            <a:lvl1pPr>
              <a:defRPr>
                <a:solidFill>
                  <a:srgbClr val="757575"/>
                </a:solidFill>
              </a:defRPr>
            </a:lvl1pPr>
          </a:lstStyle>
          <a:p>
            <a:pPr>
              <a:defRPr/>
            </a:pPr>
            <a:fld id="{37D4CC3B-F538-9046-9995-49EE0C980241}" type="slidenum">
              <a:rPr lang="en-US" smtClean="0"/>
              <a:pPr>
                <a:defRPr/>
              </a:pPr>
              <a:t>‹#›</a:t>
            </a:fld>
            <a:endParaRPr lang="en-US" dirty="0"/>
          </a:p>
        </p:txBody>
      </p:sp>
    </p:spTree>
    <p:extLst>
      <p:ext uri="{BB962C8B-B14F-4D97-AF65-F5344CB8AC3E}">
        <p14:creationId xmlns:p14="http://schemas.microsoft.com/office/powerpoint/2010/main" val="12734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255B-C643-4941-80E6-B84632AA4E47}"/>
              </a:ext>
            </a:extLst>
          </p:cNvPr>
          <p:cNvSpPr>
            <a:spLocks noGrp="1"/>
          </p:cNvSpPr>
          <p:nvPr>
            <p:ph type="title"/>
          </p:nvPr>
        </p:nvSpPr>
        <p:spPr>
          <a:xfrm>
            <a:off x="831850" y="1709738"/>
            <a:ext cx="10515600" cy="2852737"/>
          </a:xfrm>
          <a:prstGeom prst="rect">
            <a:avLst/>
          </a:prstGeom>
        </p:spPr>
        <p:txBody>
          <a:bodyPr anchor="b"/>
          <a:lstStyle>
            <a:lvl1pPr>
              <a:defRPr sz="4400">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AEF2D48-AF4F-8E4C-ABA0-0AF9D4CAC79D}"/>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4D72E-6872-014B-9689-AFD56685E31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242515-A639-47C6-85FF-3CD226CC0F3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0FEF7-64DA-074C-83C9-6AB886E71448}"/>
              </a:ext>
            </a:extLst>
          </p:cNvPr>
          <p:cNvSpPr>
            <a:spLocks noGrp="1"/>
          </p:cNvSpPr>
          <p:nvPr>
            <p:ph type="sldNum" sz="quarter" idx="12"/>
          </p:nvPr>
        </p:nvSpPr>
        <p:spPr/>
        <p:txBody>
          <a:bodyPr/>
          <a:lstStyle>
            <a:lvl1pPr>
              <a:defRPr>
                <a:solidFill>
                  <a:srgbClr val="757575"/>
                </a:solidFill>
              </a:defRPr>
            </a:lvl1pPr>
          </a:lstStyle>
          <a:p>
            <a:pPr>
              <a:defRPr/>
            </a:pPr>
            <a:fld id="{37D4CC3B-F538-9046-9995-49EE0C980241}" type="slidenum">
              <a:rPr lang="en-US" smtClean="0"/>
              <a:pPr>
                <a:defRPr/>
              </a:pPr>
              <a:t>‹#›</a:t>
            </a:fld>
            <a:endParaRPr lang="en-US" dirty="0"/>
          </a:p>
        </p:txBody>
      </p:sp>
    </p:spTree>
    <p:extLst>
      <p:ext uri="{BB962C8B-B14F-4D97-AF65-F5344CB8AC3E}">
        <p14:creationId xmlns:p14="http://schemas.microsoft.com/office/powerpoint/2010/main" val="280602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C577E-4C64-BC46-B56A-54291598C90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5D783E3-5443-4FDB-919D-22A6530D72A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75516CD-6701-C24D-B101-2DFCD7A75D1B}"/>
              </a:ext>
            </a:extLst>
          </p:cNvPr>
          <p:cNvSpPr>
            <a:spLocks noGrp="1"/>
          </p:cNvSpPr>
          <p:nvPr>
            <p:ph type="sldNum" sz="quarter" idx="12"/>
          </p:nvPr>
        </p:nvSpPr>
        <p:spPr/>
        <p:txBody>
          <a:bodyPr/>
          <a:lstStyle>
            <a:lvl1pPr>
              <a:defRPr>
                <a:solidFill>
                  <a:srgbClr val="757575"/>
                </a:solidFill>
              </a:defRPr>
            </a:lvl1pPr>
          </a:lstStyle>
          <a:p>
            <a:pPr>
              <a:defRPr/>
            </a:pPr>
            <a:fld id="{37D4CC3B-F538-9046-9995-49EE0C980241}" type="slidenum">
              <a:rPr lang="en-US" smtClean="0"/>
              <a:pPr>
                <a:defRPr/>
              </a:pPr>
              <a:t>‹#›</a:t>
            </a:fld>
            <a:endParaRPr lang="en-US" dirty="0"/>
          </a:p>
        </p:txBody>
      </p:sp>
      <p:sp>
        <p:nvSpPr>
          <p:cNvPr id="5" name="Content Placeholder 2">
            <a:extLst>
              <a:ext uri="{FF2B5EF4-FFF2-40B4-BE49-F238E27FC236}">
                <a16:creationId xmlns:a16="http://schemas.microsoft.com/office/drawing/2014/main" id="{B520DB9A-9E53-F049-BFB3-FA0FB9688243}"/>
              </a:ext>
            </a:extLst>
          </p:cNvPr>
          <p:cNvSpPr>
            <a:spLocks noGrp="1"/>
          </p:cNvSpPr>
          <p:nvPr>
            <p:ph idx="1"/>
          </p:nvPr>
        </p:nvSpPr>
        <p:spPr>
          <a:xfrm>
            <a:off x="984244" y="1596941"/>
            <a:ext cx="10369555"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6735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D34B-67FC-6843-9EC9-8CFA0A12458B}"/>
              </a:ext>
            </a:extLst>
          </p:cNvPr>
          <p:cNvSpPr>
            <a:spLocks noGrp="1"/>
          </p:cNvSpPr>
          <p:nvPr>
            <p:ph type="ctrTitle"/>
          </p:nvPr>
        </p:nvSpPr>
        <p:spPr>
          <a:xfrm>
            <a:off x="975360" y="1459818"/>
            <a:ext cx="9144000" cy="706440"/>
          </a:xfrm>
          <a:prstGeom prst="rect">
            <a:avLst/>
          </a:prstGeom>
        </p:spPr>
        <p:txBody>
          <a:bodyPr anchor="ctr"/>
          <a:lstStyle>
            <a:lvl1pPr algn="l">
              <a:defRPr sz="4400" b="1">
                <a:solidFill>
                  <a:schemeClr val="accent4">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235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237"/>
            <a:ext cx="10972800" cy="95836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BB6DDE-31AF-4A11-BEE9-CDD60CEFE2C2}" type="datetime1">
              <a:rPr lang="en-US" smtClean="0">
                <a:solidFill>
                  <a:srgbClr val="000000"/>
                </a:solidFill>
              </a:rPr>
              <a:t>3/9/23</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10" name="Slide Number Placeholder 5">
            <a:extLst>
              <a:ext uri="{FF2B5EF4-FFF2-40B4-BE49-F238E27FC236}">
                <a16:creationId xmlns:a16="http://schemas.microsoft.com/office/drawing/2014/main" id="{E440D4F3-3479-40C6-9C2E-52DC6967DAB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rgbClr val="757575"/>
                </a:solidFill>
              </a:defRPr>
            </a:lvl1pPr>
          </a:lstStyle>
          <a:p>
            <a:pPr>
              <a:defRPr/>
            </a:pPr>
            <a:fld id="{37D4CC3B-F538-9046-9995-49EE0C980241}" type="slidenum">
              <a:rPr lang="en-US" smtClean="0"/>
              <a:pPr>
                <a:defRPr/>
              </a:pPr>
              <a:t>‹#›</a:t>
            </a:fld>
            <a:endParaRPr lang="en-US" dirty="0"/>
          </a:p>
        </p:txBody>
      </p:sp>
    </p:spTree>
    <p:extLst>
      <p:ext uri="{BB962C8B-B14F-4D97-AF65-F5344CB8AC3E}">
        <p14:creationId xmlns:p14="http://schemas.microsoft.com/office/powerpoint/2010/main" val="121870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C577E-4C64-BC46-B56A-54291598C90F}"/>
              </a:ext>
            </a:extLst>
          </p:cNvPr>
          <p:cNvSpPr>
            <a:spLocks noGrp="1"/>
          </p:cNvSpPr>
          <p:nvPr>
            <p:ph type="dt" sz="half" idx="10"/>
          </p:nvPr>
        </p:nvSpPr>
        <p:spPr/>
        <p:txBody>
          <a:bodyPr/>
          <a:lstStyle/>
          <a:p>
            <a:fld id="{65D783E3-5443-4FDB-919D-22A6530D72A7}" type="datetime1">
              <a:rPr lang="en-US" smtClean="0"/>
              <a:t>3/9/23</a:t>
            </a:fld>
            <a:endParaRPr lang="en-US" dirty="0"/>
          </a:p>
        </p:txBody>
      </p:sp>
      <p:sp>
        <p:nvSpPr>
          <p:cNvPr id="4" name="Slide Number Placeholder 3">
            <a:extLst>
              <a:ext uri="{FF2B5EF4-FFF2-40B4-BE49-F238E27FC236}">
                <a16:creationId xmlns:a16="http://schemas.microsoft.com/office/drawing/2014/main" id="{975516CD-6701-C24D-B101-2DFCD7A75D1B}"/>
              </a:ext>
            </a:extLst>
          </p:cNvPr>
          <p:cNvSpPr>
            <a:spLocks noGrp="1"/>
          </p:cNvSpPr>
          <p:nvPr>
            <p:ph type="sldNum" sz="quarter" idx="12"/>
          </p:nvPr>
        </p:nvSpPr>
        <p:spPr/>
        <p:txBody>
          <a:bodyPr/>
          <a:lstStyle>
            <a:lvl1pPr>
              <a:defRPr>
                <a:solidFill>
                  <a:srgbClr val="757575"/>
                </a:solidFill>
              </a:defRPr>
            </a:lvl1pPr>
          </a:lstStyle>
          <a:p>
            <a:fld id="{37D4CC3B-F538-9046-9995-49EE0C980241}" type="slidenum">
              <a:rPr lang="en-US" smtClean="0"/>
              <a:pPr/>
              <a:t>‹#›</a:t>
            </a:fld>
            <a:endParaRPr lang="en-US" dirty="0"/>
          </a:p>
        </p:txBody>
      </p:sp>
      <p:sp>
        <p:nvSpPr>
          <p:cNvPr id="5" name="Content Placeholder 2">
            <a:extLst>
              <a:ext uri="{FF2B5EF4-FFF2-40B4-BE49-F238E27FC236}">
                <a16:creationId xmlns:a16="http://schemas.microsoft.com/office/drawing/2014/main" id="{B520DB9A-9E53-F049-BFB3-FA0FB9688243}"/>
              </a:ext>
            </a:extLst>
          </p:cNvPr>
          <p:cNvSpPr>
            <a:spLocks noGrp="1"/>
          </p:cNvSpPr>
          <p:nvPr>
            <p:ph idx="1"/>
          </p:nvPr>
        </p:nvSpPr>
        <p:spPr>
          <a:xfrm>
            <a:off x="984244" y="1596941"/>
            <a:ext cx="10369555"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53938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D34B-67FC-6843-9EC9-8CFA0A12458B}"/>
              </a:ext>
            </a:extLst>
          </p:cNvPr>
          <p:cNvSpPr>
            <a:spLocks noGrp="1"/>
          </p:cNvSpPr>
          <p:nvPr>
            <p:ph type="ctrTitle"/>
          </p:nvPr>
        </p:nvSpPr>
        <p:spPr>
          <a:xfrm>
            <a:off x="975360" y="1459818"/>
            <a:ext cx="9144000" cy="706440"/>
          </a:xfrm>
          <a:prstGeom prst="rect">
            <a:avLst/>
          </a:prstGeom>
        </p:spPr>
        <p:txBody>
          <a:bodyPr anchor="ctr"/>
          <a:lstStyle>
            <a:lvl1pPr algn="l">
              <a:defRPr sz="4400" b="1">
                <a:solidFill>
                  <a:schemeClr val="accent4">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464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60" y="797194"/>
            <a:ext cx="2419536" cy="40829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 y="1419334"/>
            <a:ext cx="6176554" cy="1678862"/>
          </a:xfrm>
          <a:prstGeom prst="rect">
            <a:avLst/>
          </a:prstGeom>
        </p:spPr>
      </p:pic>
    </p:spTree>
    <p:extLst>
      <p:ext uri="{BB962C8B-B14F-4D97-AF65-F5344CB8AC3E}">
        <p14:creationId xmlns:p14="http://schemas.microsoft.com/office/powerpoint/2010/main" val="330382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99432-1CB8-874D-B98A-5380D91202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B1E729-E6A1-47B5-B86C-F81EB337C924}"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7FBA460-EC0A-424F-A7AD-1D2C51BAB43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32A7C1D-E6E8-B644-92F1-42A454AE4A3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18753-22B0-A84F-BCF9-E1401F8F93E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6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ityscape">
            <a:extLst>
              <a:ext uri="{FF2B5EF4-FFF2-40B4-BE49-F238E27FC236}">
                <a16:creationId xmlns:a16="http://schemas.microsoft.com/office/drawing/2014/main" id="{74B3FB9E-AE37-9A4D-AB63-FD7BE715AD3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4158" b="-4158"/>
          <a:stretch/>
        </p:blipFill>
        <p:spPr>
          <a:xfrm>
            <a:off x="10483488" y="406946"/>
            <a:ext cx="1709928" cy="965344"/>
          </a:xfrm>
          <a:prstGeom prst="rect">
            <a:avLst/>
          </a:prstGeom>
        </p:spPr>
      </p:pic>
      <p:sp>
        <p:nvSpPr>
          <p:cNvPr id="8" name="Parallelogram 7">
            <a:extLst>
              <a:ext uri="{FF2B5EF4-FFF2-40B4-BE49-F238E27FC236}">
                <a16:creationId xmlns:a16="http://schemas.microsoft.com/office/drawing/2014/main" id="{FD22B886-9045-C54A-A319-B60CCF20126A}"/>
              </a:ext>
            </a:extLst>
          </p:cNvPr>
          <p:cNvSpPr/>
          <p:nvPr userDrawn="1"/>
        </p:nvSpPr>
        <p:spPr>
          <a:xfrm>
            <a:off x="222617" y="406946"/>
            <a:ext cx="10496183" cy="926486"/>
          </a:xfrm>
          <a:prstGeom prst="parallelogram">
            <a:avLst/>
          </a:prstGeom>
          <a:solidFill>
            <a:srgbClr val="FFE2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266B5E1-7B3A-D145-B5C0-7A442658009E}"/>
              </a:ext>
            </a:extLst>
          </p:cNvPr>
          <p:cNvSpPr>
            <a:spLocks noGrp="1"/>
          </p:cNvSpPr>
          <p:nvPr>
            <p:ph type="body" idx="1"/>
          </p:nvPr>
        </p:nvSpPr>
        <p:spPr>
          <a:xfrm>
            <a:off x="984244" y="1596941"/>
            <a:ext cx="1036955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42C6-4012-9B47-BE06-9A694A969359}"/>
              </a:ext>
            </a:extLst>
          </p:cNvPr>
          <p:cNvSpPr>
            <a:spLocks noGrp="1"/>
          </p:cNvSpPr>
          <p:nvPr>
            <p:ph type="dt" sz="half" idx="2"/>
          </p:nvPr>
        </p:nvSpPr>
        <p:spPr>
          <a:xfrm>
            <a:off x="4870443" y="6356350"/>
            <a:ext cx="25971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C790006-EC7C-4A4E-A07D-6823A802F34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06870AD-C09E-BC40-9830-3F7EF73A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A51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A9813AD-66F3-454A-A40D-DFFCF49AE0FE}"/>
              </a:ext>
            </a:extLst>
          </p:cNvPr>
          <p:cNvPicPr>
            <a:picLocks noChangeAspect="1"/>
          </p:cNvPicPr>
          <p:nvPr userDrawn="1"/>
        </p:nvPicPr>
        <p:blipFill>
          <a:blip r:embed="rId9"/>
          <a:stretch>
            <a:fillRect/>
          </a:stretch>
        </p:blipFill>
        <p:spPr>
          <a:xfrm>
            <a:off x="984245" y="5961614"/>
            <a:ext cx="1687704" cy="670118"/>
          </a:xfrm>
          <a:prstGeom prst="rect">
            <a:avLst/>
          </a:prstGeom>
        </p:spPr>
      </p:pic>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Tree>
    <p:extLst>
      <p:ext uri="{BB962C8B-B14F-4D97-AF65-F5344CB8AC3E}">
        <p14:creationId xmlns:p14="http://schemas.microsoft.com/office/powerpoint/2010/main" val="2822381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2" r:id="rId4"/>
    <p:sldLayoutId id="2147483693" r:id="rId5"/>
    <p:sldLayoutId id="2147483655" r:id="rId6"/>
  </p:sldLayoutIdLst>
  <p:hf hdr="0" ftr="0" dt="0"/>
  <p:txStyles>
    <p:titleStyle>
      <a:lvl1pPr algn="l" defTabSz="914400" rtl="0" eaLnBrk="1" latinLnBrk="0" hangingPunct="1">
        <a:lnSpc>
          <a:spcPct val="90000"/>
        </a:lnSpc>
        <a:spcBef>
          <a:spcPct val="0"/>
        </a:spcBef>
        <a:buNone/>
        <a:defRPr lang="en-US" sz="2000" kern="1200" smtClean="0">
          <a:solidFill>
            <a:schemeClr val="tx1"/>
          </a:solidFill>
          <a:effectLst/>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16A8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Cityscape">
            <a:extLst>
              <a:ext uri="{FF2B5EF4-FFF2-40B4-BE49-F238E27FC236}">
                <a16:creationId xmlns:a16="http://schemas.microsoft.com/office/drawing/2014/main" id="{E04E9EB2-1DE1-7040-AA2C-3A625D87873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r="30325"/>
          <a:stretch/>
        </p:blipFill>
        <p:spPr>
          <a:xfrm>
            <a:off x="3704959" y="0"/>
            <a:ext cx="8503920" cy="6858000"/>
          </a:xfrm>
          <a:prstGeom prst="rect">
            <a:avLst/>
          </a:prstGeom>
        </p:spPr>
      </p:pic>
      <p:sp>
        <p:nvSpPr>
          <p:cNvPr id="33" name="Parallelogram 32">
            <a:extLst>
              <a:ext uri="{FF2B5EF4-FFF2-40B4-BE49-F238E27FC236}">
                <a16:creationId xmlns:a16="http://schemas.microsoft.com/office/drawing/2014/main" id="{2D3604D3-43D0-9447-92E6-9D16EC190BA5}"/>
              </a:ext>
            </a:extLst>
          </p:cNvPr>
          <p:cNvSpPr/>
          <p:nvPr userDrawn="1"/>
        </p:nvSpPr>
        <p:spPr>
          <a:xfrm>
            <a:off x="0" y="0"/>
            <a:ext cx="7313899"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sp>
        <p:nvSpPr>
          <p:cNvPr id="9" name="Rectangle 8">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A51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
        <p:nvSpPr>
          <p:cNvPr id="13" name="Rectangle 12">
            <a:extLst>
              <a:ext uri="{FF2B5EF4-FFF2-40B4-BE49-F238E27FC236}">
                <a16:creationId xmlns:a16="http://schemas.microsoft.com/office/drawing/2014/main" id="{6AAC7601-4662-CE4C-A4F5-27676A65B01C}"/>
              </a:ext>
            </a:extLst>
          </p:cNvPr>
          <p:cNvSpPr/>
          <p:nvPr userDrawn="1"/>
        </p:nvSpPr>
        <p:spPr>
          <a:xfrm>
            <a:off x="696686" y="1295148"/>
            <a:ext cx="11513939" cy="1393624"/>
          </a:xfrm>
          <a:prstGeom prst="rect">
            <a:avLst/>
          </a:prstGeom>
          <a:gradFill flip="none" rotWithShape="1">
            <a:gsLst>
              <a:gs pos="100000">
                <a:schemeClr val="bg1">
                  <a:alpha val="30000"/>
                </a:schemeClr>
              </a:gs>
              <a:gs pos="0">
                <a:srgbClr val="FFE2C5">
                  <a:shade val="100000"/>
                  <a:satMod val="11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0259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ops.fhwa.dot.gov/publications/fhwahop18096"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vinfo.gov/app/details/USCODE-2011-title23/USCODE-2011-title23-chap1-sec101"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ops.fhwa.dot.gov/tsmo/"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wsdot.wa.gov/about/secretary/strategic-plan/"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codot.gov/about/mission-and-vision.html"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transportationops.org/" TargetMode="External"/><Relationship Id="rId5" Type="http://schemas.openxmlformats.org/officeDocument/2006/relationships/hyperlink" Target="https://ops.fhwa.dot.gov/plan4ops/focus_areas/communicating_tsmo.htm" TargetMode="External"/><Relationship Id="rId4" Type="http://schemas.openxmlformats.org/officeDocument/2006/relationships/hyperlink" Target="https://ops.fhwa.dot.gov/plan4op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ops.fhwa.dot.gov/publications/lpo_ref_guid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ps.fhwa.dot.gov/publications/fhwahop16082/index.ht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ops.fhwa.dot.gov/plan4ops/focus_areas/cmp.htm"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ops.fhwa.dot.gov/publications/regitsarchguide/index.htm"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ops.fhwa.dot.gov/plan4ops/tsmo_plans.ht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transportation.ohio.gov/wps/portal/gov/odot/working/data-tools/resources/toast"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wsdot.wa.gov/about/secretary/strategic-pla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codot.gov/about/mission-and-vision.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wsdot.wa.gov/planning/corridor-sketch-initiative"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61.xml.rels><?xml version="1.0" encoding="UTF-8" standalone="yes"?>
<Relationships xmlns="http://schemas.openxmlformats.org/package/2006/relationships"><Relationship Id="rId3" Type="http://schemas.openxmlformats.org/officeDocument/2006/relationships/hyperlink" Target="https://www.penndot.gov/ProjectAndPrograms/operations/Documents/PA%20TSMO%20Program%20Plan.pdf"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hyperlink" Target="http://www.dot.state.pa.us/public/PubsForms/Publications/PUB%20851.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hyperlink" Target="https://roads.maryland.gov/OPPEN/TSMO_Master_Plan.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transops.s3.amazonaws.com/uploaded_files/2016-04-06%2014.02%20DVRPC%20_%20NJDOT%20Complete%20Team%20Initiative%20(NOCOE%20MPO%20Series).mp4"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hyperlink" Target="https://transops.s3.amazonaws.com/uploaded_files/2016-04-06%2014.02%20DVRPC%20_%20NJDOT%20Complete%20Team%20Initiative%20(NOCOE%20MPO%20Series).mp4"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hyperlink" Target="https://www.transportationops.org/"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hyperlink" Target="http://www.trb.org/Main/Blurbs/168855.aspx" TargetMode="External"/><Relationship Id="rId3" Type="http://schemas.openxmlformats.org/officeDocument/2006/relationships/hyperlink" Target="https://ops.fhwa.dot.gov/publications/fhwahop18096" TargetMode="External"/><Relationship Id="rId7" Type="http://schemas.openxmlformats.org/officeDocument/2006/relationships/hyperlink" Target="https://ops.fhwa.dot.gov/publications/fhwahop10027"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ops.fhwa.dot.gov/publications/fhwahop16082" TargetMode="External"/><Relationship Id="rId5" Type="http://schemas.openxmlformats.org/officeDocument/2006/relationships/hyperlink" Target="https://ops.fhwa.dot.gov/publications/fhwahop16016/ch3.htm" TargetMode="External"/><Relationship Id="rId4" Type="http://schemas.openxmlformats.org/officeDocument/2006/relationships/hyperlink" Target="https://ops.fhwa.dot.gov/publications/lpo_ref_guide"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459817"/>
            <a:ext cx="5999181" cy="1113053"/>
          </a:xfrm>
        </p:spPr>
        <p:txBody>
          <a:bodyPr/>
          <a:lstStyle/>
          <a:p>
            <a:r>
              <a:rPr lang="en-US" sz="4000" dirty="0"/>
              <a:t>Connecting TSMO and </a:t>
            </a:r>
            <a:br>
              <a:rPr lang="en-US" sz="4000" dirty="0"/>
            </a:br>
            <a:r>
              <a:rPr lang="en-US" sz="4000" dirty="0"/>
              <a:t>Planning</a:t>
            </a:r>
          </a:p>
        </p:txBody>
      </p:sp>
      <p:sp>
        <p:nvSpPr>
          <p:cNvPr id="3" name="Subtitle 2"/>
          <p:cNvSpPr>
            <a:spLocks noGrp="1"/>
          </p:cNvSpPr>
          <p:nvPr>
            <p:ph type="subTitle" idx="1"/>
          </p:nvPr>
        </p:nvSpPr>
        <p:spPr/>
        <p:txBody>
          <a:bodyPr/>
          <a:lstStyle/>
          <a:p>
            <a:r>
              <a:rPr lang="en-US" sz="1800" dirty="0">
                <a:latin typeface="Arial" panose="020B0604020202020204" pitchFamily="34" charset="0"/>
                <a:cs typeface="Arial" panose="020B0604020202020204" pitchFamily="34" charset="0"/>
              </a:rPr>
              <a:t>Presenter Name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Date</a:t>
            </a:r>
          </a:p>
        </p:txBody>
      </p:sp>
      <p:sp>
        <p:nvSpPr>
          <p:cNvPr id="4" name="TextBox 3">
            <a:extLst>
              <a:ext uri="{FF2B5EF4-FFF2-40B4-BE49-F238E27FC236}">
                <a16:creationId xmlns:a16="http://schemas.microsoft.com/office/drawing/2014/main" id="{989B38AD-452C-F24E-9B01-D9C8DBF9FE0D}"/>
              </a:ext>
            </a:extLst>
          </p:cNvPr>
          <p:cNvSpPr txBox="1"/>
          <p:nvPr/>
        </p:nvSpPr>
        <p:spPr>
          <a:xfrm>
            <a:off x="925287" y="747956"/>
            <a:ext cx="3058884"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Roboto" panose="02000000000000000000" pitchFamily="2" charset="0"/>
                <a:cs typeface="Arial" panose="020B0604020202020204" pitchFamily="34" charset="0"/>
              </a:rPr>
              <a:t>PLANNING</a:t>
            </a:r>
          </a:p>
        </p:txBody>
      </p:sp>
      <p:grpSp>
        <p:nvGrpSpPr>
          <p:cNvPr id="7" name="Group 6">
            <a:extLst>
              <a:ext uri="{FF2B5EF4-FFF2-40B4-BE49-F238E27FC236}">
                <a16:creationId xmlns:a16="http://schemas.microsoft.com/office/drawing/2014/main" id="{9236F68A-209A-BDDF-E77F-A8D50DD346AB}"/>
              </a:ext>
            </a:extLst>
          </p:cNvPr>
          <p:cNvGrpSpPr/>
          <p:nvPr/>
        </p:nvGrpSpPr>
        <p:grpSpPr>
          <a:xfrm>
            <a:off x="10256301" y="6490583"/>
            <a:ext cx="1965603" cy="307777"/>
            <a:chOff x="3945046" y="4610212"/>
            <a:chExt cx="1965603" cy="307777"/>
          </a:xfrm>
        </p:grpSpPr>
        <p:sp>
          <p:nvSpPr>
            <p:cNvPr id="6" name="Rectangle 5">
              <a:extLst>
                <a:ext uri="{FF2B5EF4-FFF2-40B4-BE49-F238E27FC236}">
                  <a16:creationId xmlns:a16="http://schemas.microsoft.com/office/drawing/2014/main" id="{5F6BA7F4-E388-40A9-351C-A61B1F92AB24}"/>
                </a:ext>
              </a:extLst>
            </p:cNvPr>
            <p:cNvSpPr/>
            <p:nvPr/>
          </p:nvSpPr>
          <p:spPr>
            <a:xfrm>
              <a:off x="3974950" y="4610212"/>
              <a:ext cx="1813779"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EC6097-E5AF-7F66-0804-AC7EC3090869}"/>
                </a:ext>
              </a:extLst>
            </p:cNvPr>
            <p:cNvSpPr txBox="1"/>
            <p:nvPr/>
          </p:nvSpPr>
          <p:spPr>
            <a:xfrm>
              <a:off x="3945046" y="4610212"/>
              <a:ext cx="196560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Source: Getty Images</a:t>
              </a:r>
            </a:p>
          </p:txBody>
        </p:sp>
      </p:grpSp>
    </p:spTree>
    <p:extLst>
      <p:ext uri="{BB962C8B-B14F-4D97-AF65-F5344CB8AC3E}">
        <p14:creationId xmlns:p14="http://schemas.microsoft.com/office/powerpoint/2010/main" val="385098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36762"/>
            <a:ext cx="8997956" cy="504096"/>
          </a:xfrm>
        </p:spPr>
        <p:txBody>
          <a:bodyPr/>
          <a:lstStyle/>
          <a:p>
            <a:r>
              <a:rPr lang="en-US" sz="4000" dirty="0"/>
              <a:t>How Can TSMO Support Planning? </a:t>
            </a:r>
          </a:p>
        </p:txBody>
      </p:sp>
      <p:sp>
        <p:nvSpPr>
          <p:cNvPr id="8" name="Content Placeholder 7"/>
          <p:cNvSpPr>
            <a:spLocks noGrp="1"/>
          </p:cNvSpPr>
          <p:nvPr>
            <p:ph idx="1"/>
          </p:nvPr>
        </p:nvSpPr>
        <p:spPr/>
        <p:txBody>
          <a:bodyPr>
            <a:noAutofit/>
          </a:bodyPr>
          <a:lstStyle/>
          <a:p>
            <a:pPr>
              <a:lnSpc>
                <a:spcPct val="100000"/>
              </a:lnSpc>
              <a:buClr>
                <a:srgbClr val="A51394"/>
              </a:buClr>
            </a:pPr>
            <a:r>
              <a:rPr lang="en-US" dirty="0"/>
              <a:t>Developing operations-related goals, objectives, and performance measures for use in plans</a:t>
            </a:r>
          </a:p>
          <a:p>
            <a:pPr>
              <a:lnSpc>
                <a:spcPct val="100000"/>
              </a:lnSpc>
              <a:buClr>
                <a:srgbClr val="A51394"/>
              </a:buClr>
            </a:pPr>
            <a:r>
              <a:rPr lang="en-US" dirty="0"/>
              <a:t>Connecting broad outcome-related objectives to more specific operational performance objectives that can be achieved through TSMO</a:t>
            </a:r>
          </a:p>
          <a:p>
            <a:pPr>
              <a:lnSpc>
                <a:spcPct val="100000"/>
              </a:lnSpc>
              <a:buClr>
                <a:srgbClr val="A51394"/>
              </a:buClr>
            </a:pPr>
            <a:r>
              <a:rPr lang="en-US" dirty="0"/>
              <a:t>Creating innovative institutional arrangements that share resources, provide mutual assistance, agree on interoperability standards, and share real-time and archived data </a:t>
            </a:r>
          </a:p>
          <a:p>
            <a:pPr>
              <a:lnSpc>
                <a:spcPct val="100000"/>
              </a:lnSpc>
              <a:buClr>
                <a:srgbClr val="A51394"/>
              </a:buClr>
            </a:pPr>
            <a:r>
              <a:rPr lang="en-US" dirty="0"/>
              <a:t>Providing data that can help agencies identify needs (e.g., bottlenecks) and recommending TSMO strategies that can address those needs</a:t>
            </a:r>
          </a:p>
        </p:txBody>
      </p:sp>
      <p:sp>
        <p:nvSpPr>
          <p:cNvPr id="3" name="Slide Number Placeholder 3">
            <a:extLst>
              <a:ext uri="{FF2B5EF4-FFF2-40B4-BE49-F238E27FC236}">
                <a16:creationId xmlns:a16="http://schemas.microsoft.com/office/drawing/2014/main" id="{2CCA2594-6C62-55EF-E966-26289A5259A2}"/>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10</a:t>
            </a:fld>
            <a:endParaRPr lang="en-US" dirty="0"/>
          </a:p>
        </p:txBody>
      </p:sp>
    </p:spTree>
    <p:extLst>
      <p:ext uri="{BB962C8B-B14F-4D97-AF65-F5344CB8AC3E}">
        <p14:creationId xmlns:p14="http://schemas.microsoft.com/office/powerpoint/2010/main" val="300207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0379" y="610262"/>
            <a:ext cx="9867900" cy="504096"/>
          </a:xfrm>
        </p:spPr>
        <p:txBody>
          <a:bodyPr/>
          <a:lstStyle/>
          <a:p>
            <a:r>
              <a:rPr lang="en-US" sz="4000" dirty="0"/>
              <a:t>How TSMO Connects to Planning</a:t>
            </a:r>
          </a:p>
        </p:txBody>
      </p:sp>
      <p:sp>
        <p:nvSpPr>
          <p:cNvPr id="4" name="Content Placeholder 3"/>
          <p:cNvSpPr>
            <a:spLocks noGrp="1"/>
          </p:cNvSpPr>
          <p:nvPr>
            <p:ph idx="1"/>
          </p:nvPr>
        </p:nvSpPr>
        <p:spPr>
          <a:xfrm>
            <a:off x="1168400" y="2717800"/>
            <a:ext cx="4537075" cy="2446866"/>
          </a:xfrm>
        </p:spPr>
        <p:txBody>
          <a:bodyPr>
            <a:normAutofit/>
          </a:bodyPr>
          <a:lstStyle/>
          <a:p>
            <a:pPr marL="0" indent="0">
              <a:buNone/>
            </a:pPr>
            <a:r>
              <a:rPr lang="en-US" sz="2800" dirty="0"/>
              <a:t>TSMO can support each step in the transportation planning process</a:t>
            </a:r>
          </a:p>
          <a:p>
            <a:endParaRPr lang="en-US" sz="2800" dirty="0"/>
          </a:p>
        </p:txBody>
      </p:sp>
      <p:pic>
        <p:nvPicPr>
          <p:cNvPr id="9" name="Content Placeholder 6" descr="The planning process begins with regional vision and goals. Next is alternate improvement strategies, operations and capital. Below that is evaluation and prioritization of strategies. Next is the development of the transportation plan, followed by the development of transportation improvement programs. Under that is project development and then systems operations. Critical factors and inputs are budgets, Title VI, air quality, environmental issues, economic development, and public involvement. Arrows going both directions indicating a feedback cycle between system operations and regional vision and goals."/>
          <p:cNvPicPr>
            <a:picLocks noChangeAspect="1"/>
          </p:cNvPicPr>
          <p:nvPr/>
        </p:nvPicPr>
        <p:blipFill>
          <a:blip r:embed="rId3"/>
          <a:stretch>
            <a:fillRect/>
          </a:stretch>
        </p:blipFill>
        <p:spPr>
          <a:xfrm>
            <a:off x="6672650" y="1848236"/>
            <a:ext cx="4986242" cy="4083870"/>
          </a:xfrm>
          <a:prstGeom prst="rect">
            <a:avLst/>
          </a:prstGeom>
        </p:spPr>
      </p:pic>
      <p:sp>
        <p:nvSpPr>
          <p:cNvPr id="7" name="TextBox 6"/>
          <p:cNvSpPr txBox="1"/>
          <p:nvPr/>
        </p:nvSpPr>
        <p:spPr>
          <a:xfrm>
            <a:off x="6672650" y="5912179"/>
            <a:ext cx="4986241" cy="523220"/>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Sources: Federal Highway Administration and Federal Transit Administration</a:t>
            </a:r>
          </a:p>
        </p:txBody>
      </p:sp>
      <p:sp>
        <p:nvSpPr>
          <p:cNvPr id="2" name="Slide Number Placeholder 3">
            <a:extLst>
              <a:ext uri="{FF2B5EF4-FFF2-40B4-BE49-F238E27FC236}">
                <a16:creationId xmlns:a16="http://schemas.microsoft.com/office/drawing/2014/main" id="{0734C800-1E6F-98E4-754A-C7DC5C8C6B06}"/>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11</a:t>
            </a:fld>
            <a:endParaRPr lang="en-US" dirty="0"/>
          </a:p>
        </p:txBody>
      </p:sp>
    </p:spTree>
    <p:extLst>
      <p:ext uri="{BB962C8B-B14F-4D97-AF65-F5344CB8AC3E}">
        <p14:creationId xmlns:p14="http://schemas.microsoft.com/office/powerpoint/2010/main" val="2255379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75972"/>
            <a:ext cx="8997956" cy="504096"/>
          </a:xfrm>
        </p:spPr>
        <p:txBody>
          <a:bodyPr/>
          <a:lstStyle/>
          <a:p>
            <a:r>
              <a:rPr lang="en-US" sz="4400" dirty="0"/>
              <a:t>Next Steps</a:t>
            </a:r>
          </a:p>
        </p:txBody>
      </p:sp>
      <p:sp>
        <p:nvSpPr>
          <p:cNvPr id="3" name="Content Placeholder 2"/>
          <p:cNvSpPr>
            <a:spLocks noGrp="1"/>
          </p:cNvSpPr>
          <p:nvPr>
            <p:ph idx="1"/>
          </p:nvPr>
        </p:nvSpPr>
        <p:spPr>
          <a:xfrm>
            <a:off x="783771" y="1456818"/>
            <a:ext cx="8554131" cy="4648603"/>
          </a:xfrm>
        </p:spPr>
        <p:txBody>
          <a:bodyPr>
            <a:noAutofit/>
          </a:bodyPr>
          <a:lstStyle/>
          <a:p>
            <a:pPr>
              <a:lnSpc>
                <a:spcPct val="100000"/>
              </a:lnSpc>
              <a:buClr>
                <a:srgbClr val="A51394"/>
              </a:buClr>
            </a:pPr>
            <a:r>
              <a:rPr lang="en-US" sz="2200" dirty="0"/>
              <a:t>Bring TSMO and planning leaders together to identify areas of common interest and mutual objectives.</a:t>
            </a:r>
          </a:p>
          <a:p>
            <a:pPr>
              <a:lnSpc>
                <a:spcPct val="100000"/>
              </a:lnSpc>
              <a:buClr>
                <a:srgbClr val="A51394"/>
              </a:buClr>
            </a:pPr>
            <a:r>
              <a:rPr lang="en-US" sz="2200" dirty="0"/>
              <a:t>Find out how TSMO strategies are already supporting planning goals.</a:t>
            </a:r>
          </a:p>
          <a:p>
            <a:pPr>
              <a:lnSpc>
                <a:spcPct val="100000"/>
              </a:lnSpc>
              <a:buClr>
                <a:srgbClr val="A51394"/>
              </a:buClr>
            </a:pPr>
            <a:r>
              <a:rPr lang="en-US" sz="2200" dirty="0"/>
              <a:t>Discuss where TSMO can make an even greater impact on planning goals.</a:t>
            </a:r>
          </a:p>
          <a:p>
            <a:pPr>
              <a:lnSpc>
                <a:spcPct val="100000"/>
              </a:lnSpc>
              <a:buClr>
                <a:srgbClr val="A51394"/>
              </a:buClr>
            </a:pPr>
            <a:r>
              <a:rPr lang="en-US" sz="2200" dirty="0"/>
              <a:t>Begin joint efforts to improve the TSMO and planning connection.</a:t>
            </a:r>
          </a:p>
          <a:p>
            <a:pPr>
              <a:lnSpc>
                <a:spcPct val="100000"/>
              </a:lnSpc>
              <a:buClr>
                <a:srgbClr val="A51394"/>
              </a:buClr>
            </a:pPr>
            <a:r>
              <a:rPr lang="en-US" sz="2200" dirty="0"/>
              <a:t>Consider developing a regional concept for transportation operations (RCTO) to plan for operations.</a:t>
            </a:r>
          </a:p>
          <a:p>
            <a:pPr marL="0" indent="0">
              <a:lnSpc>
                <a:spcPct val="100000"/>
              </a:lnSpc>
              <a:spcBef>
                <a:spcPts val="1200"/>
              </a:spcBef>
              <a:buNone/>
            </a:pPr>
            <a:r>
              <a:rPr lang="en-US" sz="2200" dirty="0"/>
              <a:t>To learn more: </a:t>
            </a:r>
            <a:r>
              <a:rPr lang="en-US" sz="2200" dirty="0">
                <a:hlinkClick r:id="rId3"/>
              </a:rPr>
              <a:t>https://ops.fhwa.dot.gov/publications/fhwahop18096</a:t>
            </a:r>
            <a:r>
              <a:rPr lang="en-US" sz="2200"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37902" y="1677961"/>
            <a:ext cx="2616966" cy="3391620"/>
          </a:xfrm>
          <a:prstGeom prst="rect">
            <a:avLst/>
          </a:prstGeom>
          <a:ln>
            <a:noFill/>
          </a:ln>
          <a:effectLst>
            <a:outerShdw blurRad="292100" dist="139700" dir="2700000" algn="tl" rotWithShape="0">
              <a:srgbClr val="333333">
                <a:alpha val="65000"/>
              </a:srgbClr>
            </a:outerShdw>
          </a:effectLst>
        </p:spPr>
      </p:pic>
      <p:sp>
        <p:nvSpPr>
          <p:cNvPr id="5" name="Slide Number Placeholder 3">
            <a:extLst>
              <a:ext uri="{FF2B5EF4-FFF2-40B4-BE49-F238E27FC236}">
                <a16:creationId xmlns:a16="http://schemas.microsoft.com/office/drawing/2014/main" id="{AAA028DA-B634-E095-AC8C-A9FCDF601F41}"/>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12</a:t>
            </a:fld>
            <a:endParaRPr lang="en-US" dirty="0"/>
          </a:p>
        </p:txBody>
      </p:sp>
      <p:sp>
        <p:nvSpPr>
          <p:cNvPr id="6" name="TextBox 5">
            <a:extLst>
              <a:ext uri="{FF2B5EF4-FFF2-40B4-BE49-F238E27FC236}">
                <a16:creationId xmlns:a16="http://schemas.microsoft.com/office/drawing/2014/main" id="{EC1F12F0-65FE-8140-9AC6-9E1FA3D9DA85}"/>
              </a:ext>
            </a:extLst>
          </p:cNvPr>
          <p:cNvSpPr txBox="1"/>
          <p:nvPr/>
        </p:nvSpPr>
        <p:spPr>
          <a:xfrm>
            <a:off x="9243772" y="5346229"/>
            <a:ext cx="2616966" cy="523220"/>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Federal Highway Administration</a:t>
            </a:r>
          </a:p>
        </p:txBody>
      </p:sp>
    </p:spTree>
    <p:extLst>
      <p:ext uri="{BB962C8B-B14F-4D97-AF65-F5344CB8AC3E}">
        <p14:creationId xmlns:p14="http://schemas.microsoft.com/office/powerpoint/2010/main" val="3819251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your attention!</a:t>
            </a:r>
          </a:p>
        </p:txBody>
      </p:sp>
      <p:sp>
        <p:nvSpPr>
          <p:cNvPr id="3" name="Subtitle 2"/>
          <p:cNvSpPr>
            <a:spLocks noGrp="1"/>
          </p:cNvSpPr>
          <p:nvPr>
            <p:ph type="body" idx="1"/>
          </p:nvPr>
        </p:nvSpPr>
        <p:spPr/>
        <p:txBody>
          <a:bodyPr>
            <a:normAutofit/>
          </a:bodyPr>
          <a:lstStyle/>
          <a:p>
            <a:r>
              <a:rPr lang="en-US" sz="2400" dirty="0">
                <a:solidFill>
                  <a:schemeClr val="tx1"/>
                </a:solidFill>
              </a:rPr>
              <a:t>For more information please contact:</a:t>
            </a:r>
          </a:p>
          <a:p>
            <a:r>
              <a:rPr lang="en-US" sz="2400" dirty="0">
                <a:solidFill>
                  <a:schemeClr val="tx1"/>
                </a:solidFill>
              </a:rPr>
              <a:t>(Insert speaker contact information)</a:t>
            </a:r>
          </a:p>
          <a:p>
            <a:endParaRPr lang="en-US" b="1" dirty="0"/>
          </a:p>
          <a:p>
            <a:endParaRPr lang="en-US" dirty="0"/>
          </a:p>
          <a:p>
            <a:endParaRPr lang="en-US" dirty="0"/>
          </a:p>
        </p:txBody>
      </p:sp>
    </p:spTree>
    <p:extLst>
      <p:ext uri="{BB962C8B-B14F-4D97-AF65-F5344CB8AC3E}">
        <p14:creationId xmlns:p14="http://schemas.microsoft.com/office/powerpoint/2010/main" val="145147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Executive Summary</a:t>
            </a:r>
          </a:p>
        </p:txBody>
      </p:sp>
    </p:spTree>
    <p:extLst>
      <p:ext uri="{BB962C8B-B14F-4D97-AF65-F5344CB8AC3E}">
        <p14:creationId xmlns:p14="http://schemas.microsoft.com/office/powerpoint/2010/main" val="341342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984244" y="636762"/>
            <a:ext cx="8997956" cy="504096"/>
          </a:xfrm>
        </p:spPr>
        <p:txBody>
          <a:bodyPr/>
          <a:lstStyle/>
          <a:p>
            <a:r>
              <a:rPr lang="en-US" sz="4400" dirty="0"/>
              <a:t>Goals of This Presentation</a:t>
            </a:r>
          </a:p>
        </p:txBody>
      </p:sp>
      <p:sp>
        <p:nvSpPr>
          <p:cNvPr id="21" name="Content Placeholder 20"/>
          <p:cNvSpPr>
            <a:spLocks noGrp="1"/>
          </p:cNvSpPr>
          <p:nvPr>
            <p:ph idx="1"/>
          </p:nvPr>
        </p:nvSpPr>
        <p:spPr/>
        <p:txBody>
          <a:bodyPr>
            <a:normAutofit/>
          </a:bodyPr>
          <a:lstStyle/>
          <a:p>
            <a:pPr>
              <a:lnSpc>
                <a:spcPct val="100000"/>
              </a:lnSpc>
              <a:spcBef>
                <a:spcPts val="1200"/>
              </a:spcBef>
              <a:buClr>
                <a:srgbClr val="A51394"/>
              </a:buClr>
            </a:pPr>
            <a:r>
              <a:rPr lang="en-US" sz="2800" dirty="0"/>
              <a:t>Create awareness of transportation systems management and operations (TSMO) strategies and goals</a:t>
            </a:r>
          </a:p>
          <a:p>
            <a:pPr>
              <a:lnSpc>
                <a:spcPct val="100000"/>
              </a:lnSpc>
              <a:spcBef>
                <a:spcPts val="1200"/>
              </a:spcBef>
              <a:buClr>
                <a:srgbClr val="A51394"/>
              </a:buClr>
            </a:pPr>
            <a:r>
              <a:rPr lang="en-US" sz="2800" dirty="0"/>
              <a:t>Demonstrate alignment between TSMO and planning goals</a:t>
            </a:r>
          </a:p>
          <a:p>
            <a:pPr>
              <a:lnSpc>
                <a:spcPct val="100000"/>
              </a:lnSpc>
              <a:spcBef>
                <a:spcPts val="1200"/>
              </a:spcBef>
              <a:buClr>
                <a:srgbClr val="A51394"/>
              </a:buClr>
            </a:pPr>
            <a:r>
              <a:rPr lang="en-US" sz="2800" dirty="0"/>
              <a:t>Provide examples of how TSMO can benefit planning activities and vice versa</a:t>
            </a:r>
          </a:p>
          <a:p>
            <a:pPr>
              <a:lnSpc>
                <a:spcPct val="100000"/>
              </a:lnSpc>
              <a:spcBef>
                <a:spcPts val="1200"/>
              </a:spcBef>
              <a:buClr>
                <a:srgbClr val="A51394"/>
              </a:buClr>
            </a:pPr>
            <a:r>
              <a:rPr lang="en-US" sz="2800" dirty="0"/>
              <a:t>Discuss ways for TSMO and planning to collaborate and connect</a:t>
            </a:r>
          </a:p>
        </p:txBody>
      </p:sp>
      <p:sp>
        <p:nvSpPr>
          <p:cNvPr id="16" name="Slide Number Placeholder 15"/>
          <p:cNvSpPr>
            <a:spLocks noGrp="1"/>
          </p:cNvSpPr>
          <p:nvPr>
            <p:ph type="sldNum" sz="quarter" idx="12"/>
          </p:nvPr>
        </p:nvSpPr>
        <p:spPr>
          <a:xfrm>
            <a:off x="8610600" y="6356350"/>
            <a:ext cx="2743200" cy="365125"/>
          </a:xfrm>
        </p:spPr>
        <p:txBody>
          <a:bodyPr/>
          <a:lstStyle/>
          <a:p>
            <a:fld id="{37D4CC3B-F538-9046-9995-49EE0C980241}" type="slidenum">
              <a:rPr lang="en-US" smtClean="0"/>
              <a:pPr/>
              <a:t>15</a:t>
            </a:fld>
            <a:endParaRPr lang="en-US" dirty="0"/>
          </a:p>
        </p:txBody>
      </p:sp>
    </p:spTree>
    <p:extLst>
      <p:ext uri="{BB962C8B-B14F-4D97-AF65-F5344CB8AC3E}">
        <p14:creationId xmlns:p14="http://schemas.microsoft.com/office/powerpoint/2010/main" val="186128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4244" y="585566"/>
            <a:ext cx="8997956" cy="504096"/>
          </a:xfrm>
        </p:spPr>
        <p:txBody>
          <a:bodyPr/>
          <a:lstStyle/>
          <a:p>
            <a:r>
              <a:rPr lang="en-US" sz="4400" dirty="0"/>
              <a:t>Presentation Overview</a:t>
            </a:r>
          </a:p>
        </p:txBody>
      </p:sp>
      <p:sp>
        <p:nvSpPr>
          <p:cNvPr id="4" name="Content Placeholder 3"/>
          <p:cNvSpPr>
            <a:spLocks noGrp="1"/>
          </p:cNvSpPr>
          <p:nvPr>
            <p:ph idx="1"/>
          </p:nvPr>
        </p:nvSpPr>
        <p:spPr>
          <a:xfrm>
            <a:off x="984244" y="1536624"/>
            <a:ext cx="9849660" cy="4351338"/>
          </a:xfrm>
        </p:spPr>
        <p:txBody>
          <a:bodyPr>
            <a:noAutofit/>
          </a:bodyPr>
          <a:lstStyle/>
          <a:p>
            <a:pPr marL="393700" indent="-393700">
              <a:lnSpc>
                <a:spcPct val="100000"/>
              </a:lnSpc>
              <a:spcBef>
                <a:spcPts val="1800"/>
              </a:spcBef>
              <a:buClr>
                <a:srgbClr val="A51394"/>
              </a:buClr>
            </a:pPr>
            <a:r>
              <a:rPr lang="en-US" sz="2800" dirty="0"/>
              <a:t>What is TSMO?</a:t>
            </a:r>
          </a:p>
          <a:p>
            <a:pPr marL="393700" indent="-393700">
              <a:lnSpc>
                <a:spcPct val="100000"/>
              </a:lnSpc>
              <a:spcBef>
                <a:spcPts val="1800"/>
              </a:spcBef>
              <a:buClr>
                <a:srgbClr val="A51394"/>
              </a:buClr>
            </a:pPr>
            <a:r>
              <a:rPr lang="en-US" sz="2800" dirty="0"/>
              <a:t>Why connect TSMO and planning?</a:t>
            </a:r>
          </a:p>
          <a:p>
            <a:pPr marL="393700" indent="-393700">
              <a:lnSpc>
                <a:spcPct val="100000"/>
              </a:lnSpc>
              <a:spcBef>
                <a:spcPts val="1800"/>
              </a:spcBef>
              <a:buClr>
                <a:srgbClr val="A51394"/>
              </a:buClr>
            </a:pPr>
            <a:r>
              <a:rPr lang="en-US" sz="2800" dirty="0"/>
              <a:t>Opportunities for collaboration</a:t>
            </a:r>
          </a:p>
          <a:p>
            <a:pPr marL="393700" indent="-393700">
              <a:lnSpc>
                <a:spcPct val="100000"/>
              </a:lnSpc>
              <a:spcBef>
                <a:spcPts val="1800"/>
              </a:spcBef>
              <a:buClr>
                <a:srgbClr val="A51394"/>
              </a:buClr>
            </a:pPr>
            <a:r>
              <a:rPr lang="en-US" sz="2800" dirty="0"/>
              <a:t>Examples of coordination between TSMO and planning</a:t>
            </a:r>
          </a:p>
          <a:p>
            <a:pPr marL="393700" indent="-393700">
              <a:lnSpc>
                <a:spcPct val="100000"/>
              </a:lnSpc>
              <a:spcBef>
                <a:spcPts val="1800"/>
              </a:spcBef>
              <a:buClr>
                <a:srgbClr val="A51394"/>
              </a:buClr>
            </a:pPr>
            <a:r>
              <a:rPr lang="en-US" sz="2800" dirty="0"/>
              <a:t>Overcoming challenges</a:t>
            </a:r>
          </a:p>
          <a:p>
            <a:pPr marL="393700" indent="-393700">
              <a:lnSpc>
                <a:spcPct val="100000"/>
              </a:lnSpc>
              <a:spcBef>
                <a:spcPts val="1800"/>
              </a:spcBef>
              <a:buClr>
                <a:srgbClr val="A51394"/>
              </a:buClr>
            </a:pPr>
            <a:r>
              <a:rPr lang="en-US" sz="2800" dirty="0"/>
              <a:t>Next steps for connecting TSMO and planning</a:t>
            </a:r>
          </a:p>
          <a:p>
            <a:pPr>
              <a:spcBef>
                <a:spcPts val="600"/>
              </a:spcBef>
            </a:pPr>
            <a:endParaRPr lang="en-US" dirty="0"/>
          </a:p>
        </p:txBody>
      </p:sp>
      <p:sp>
        <p:nvSpPr>
          <p:cNvPr id="2" name="Slide Number Placeholder 3">
            <a:extLst>
              <a:ext uri="{FF2B5EF4-FFF2-40B4-BE49-F238E27FC236}">
                <a16:creationId xmlns:a16="http://schemas.microsoft.com/office/drawing/2014/main" id="{61E88096-0AB6-8E46-5B05-73250040F2C9}"/>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16</a:t>
            </a:fld>
            <a:endParaRPr lang="en-US" dirty="0"/>
          </a:p>
        </p:txBody>
      </p:sp>
    </p:spTree>
    <p:extLst>
      <p:ext uri="{BB962C8B-B14F-4D97-AF65-F5344CB8AC3E}">
        <p14:creationId xmlns:p14="http://schemas.microsoft.com/office/powerpoint/2010/main" val="398942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b="1" dirty="0"/>
              <a:t>What Is TSMO?</a:t>
            </a:r>
          </a:p>
        </p:txBody>
      </p:sp>
    </p:spTree>
    <p:extLst>
      <p:ext uri="{BB962C8B-B14F-4D97-AF65-F5344CB8AC3E}">
        <p14:creationId xmlns:p14="http://schemas.microsoft.com/office/powerpoint/2010/main" val="236841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08484"/>
            <a:ext cx="8997956" cy="504096"/>
          </a:xfrm>
        </p:spPr>
        <p:txBody>
          <a:bodyPr/>
          <a:lstStyle/>
          <a:p>
            <a:r>
              <a:rPr lang="en-US" sz="4400" dirty="0"/>
              <a:t>Definition of TSMO</a:t>
            </a:r>
            <a:endParaRPr lang="en-US" sz="4400" strike="sngStrike" dirty="0">
              <a:solidFill>
                <a:srgbClr val="FF0000"/>
              </a:solidFill>
            </a:endParaRPr>
          </a:p>
        </p:txBody>
      </p:sp>
      <p:sp>
        <p:nvSpPr>
          <p:cNvPr id="5" name="Content Placeholder 2"/>
          <p:cNvSpPr>
            <a:spLocks noGrp="1"/>
          </p:cNvSpPr>
          <p:nvPr>
            <p:ph idx="1"/>
          </p:nvPr>
        </p:nvSpPr>
        <p:spPr>
          <a:xfrm>
            <a:off x="984244" y="1596941"/>
            <a:ext cx="10369555" cy="2578819"/>
          </a:xfrm>
        </p:spPr>
        <p:txBody>
          <a:bodyPr>
            <a:noAutofit/>
          </a:bodyPr>
          <a:lstStyle/>
          <a:p>
            <a:pPr marL="0" indent="0">
              <a:lnSpc>
                <a:spcPct val="100000"/>
              </a:lnSpc>
              <a:buNone/>
            </a:pPr>
            <a:r>
              <a:rPr lang="en-US" sz="2800" dirty="0"/>
              <a:t>Integrated [set of] strategies to optimize the performance of existing infrastructure through the implementation of multimodal and intermodal, cross-jurisdictional systems, services, and projects designed to preserve capacity and improve security, safety, and reliability of the transportation system.</a:t>
            </a:r>
            <a:r>
              <a:rPr lang="en-US" sz="2800" baseline="30000" dirty="0"/>
              <a:t>1,2</a:t>
            </a:r>
            <a:endParaRPr lang="en-US" sz="2800" dirty="0"/>
          </a:p>
        </p:txBody>
      </p:sp>
      <p:sp>
        <p:nvSpPr>
          <p:cNvPr id="8" name="TextBox 7"/>
          <p:cNvSpPr txBox="1"/>
          <p:nvPr/>
        </p:nvSpPr>
        <p:spPr>
          <a:xfrm>
            <a:off x="984244" y="4175760"/>
            <a:ext cx="99042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1</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GovInfo. 2012. </a:t>
            </a:r>
            <a:r>
              <a:rPr kumimoji="0" lang="en-US"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Definitions and Declarations of Policy</a:t>
            </a:r>
            <a:r>
              <a:rPr lang="en-US" sz="1600" dirty="0">
                <a:latin typeface="Arial" panose="020B0604020202020204" pitchFamily="34" charset="0"/>
                <a:cs typeface="Arial" panose="020B0604020202020204" pitchFamily="34" charset="0"/>
              </a:rPr>
              <a:t>,</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Title 23 of the U.S. Code § 101 (a)(30)(A), </a:t>
            </a:r>
            <a:r>
              <a:rPr kumimoji="0" lang="en-US" sz="16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Washington, DC, obtained from: </a:t>
            </a:r>
            <a:r>
              <a:rPr kumimoji="0" lang="en-US" sz="16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https://www.govinfo.gov/app/details/USCODE-2011-title23/USCODE-2011-title23-chap1-sec101</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Federal Highway Administration (FHWA). n.d. “What Is TSMO?” (website). </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https://ops.fhwa.dot.gov/tsmo/</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last accessed January 20,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762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4244" y="537908"/>
            <a:ext cx="8997956" cy="504096"/>
          </a:xfrm>
        </p:spPr>
        <p:txBody>
          <a:bodyPr/>
          <a:lstStyle/>
          <a:p>
            <a:r>
              <a:rPr lang="en-US" sz="4400" dirty="0"/>
              <a:t>Characteristics of TSMO</a:t>
            </a:r>
          </a:p>
        </p:txBody>
      </p:sp>
      <p:sp>
        <p:nvSpPr>
          <p:cNvPr id="3" name="Content Placeholder 2"/>
          <p:cNvSpPr>
            <a:spLocks noGrp="1"/>
          </p:cNvSpPr>
          <p:nvPr>
            <p:ph idx="1"/>
          </p:nvPr>
        </p:nvSpPr>
        <p:spPr/>
        <p:txBody>
          <a:bodyPr/>
          <a:lstStyle/>
          <a:p>
            <a:pPr>
              <a:lnSpc>
                <a:spcPct val="100000"/>
              </a:lnSpc>
              <a:buClr>
                <a:srgbClr val="A51394"/>
              </a:buClr>
            </a:pPr>
            <a:r>
              <a:rPr lang="en-US" sz="2800" dirty="0"/>
              <a:t>Offers an integrated set of strategies to optimize operational performance of the existing transportation system</a:t>
            </a:r>
          </a:p>
          <a:p>
            <a:pPr>
              <a:lnSpc>
                <a:spcPct val="100000"/>
              </a:lnSpc>
              <a:buClr>
                <a:srgbClr val="A51394"/>
              </a:buClr>
            </a:pPr>
            <a:r>
              <a:rPr lang="en-US" sz="2800" dirty="0"/>
              <a:t>Approaches performance from a systems perspective that spans corridors, facilities, jurisdictions, modes, and agencies</a:t>
            </a:r>
            <a:endParaRPr lang="en-US" sz="2400" dirty="0"/>
          </a:p>
          <a:p>
            <a:pPr>
              <a:lnSpc>
                <a:spcPct val="100000"/>
              </a:lnSpc>
              <a:buClr>
                <a:srgbClr val="A51394"/>
              </a:buClr>
            </a:pPr>
            <a:r>
              <a:rPr lang="en-US" sz="2800" dirty="0"/>
              <a:t>Helps agencies balance supply and demand on the system and provide flexible solutions to manage dynamic conditions</a:t>
            </a:r>
          </a:p>
          <a:p>
            <a:pPr>
              <a:lnSpc>
                <a:spcPct val="100000"/>
              </a:lnSpc>
              <a:buClr>
                <a:srgbClr val="A51394"/>
              </a:buClr>
            </a:pPr>
            <a:r>
              <a:rPr lang="en-US" sz="2800" dirty="0"/>
              <a:t>Complements capacity projects, or in some cases provides lower cost, faster alternatives</a:t>
            </a:r>
          </a:p>
        </p:txBody>
      </p:sp>
      <p:sp>
        <p:nvSpPr>
          <p:cNvPr id="4" name="Slide Number Placeholder 3"/>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49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B9BB-66DB-7AC5-F256-58B0F35B84EF}"/>
              </a:ext>
            </a:extLst>
          </p:cNvPr>
          <p:cNvSpPr>
            <a:spLocks noGrp="1"/>
          </p:cNvSpPr>
          <p:nvPr>
            <p:ph type="title"/>
          </p:nvPr>
        </p:nvSpPr>
        <p:spPr>
          <a:xfrm>
            <a:off x="984244" y="636762"/>
            <a:ext cx="8997956" cy="504096"/>
          </a:xfrm>
        </p:spPr>
        <p:txBody>
          <a:bodyPr/>
          <a:lstStyle/>
          <a:p>
            <a:r>
              <a:rPr lang="en-US" sz="4400" dirty="0"/>
              <a:t>Disclaimer</a:t>
            </a:r>
          </a:p>
        </p:txBody>
      </p:sp>
      <p:sp>
        <p:nvSpPr>
          <p:cNvPr id="3" name="Content Placeholder 2">
            <a:extLst>
              <a:ext uri="{FF2B5EF4-FFF2-40B4-BE49-F238E27FC236}">
                <a16:creationId xmlns:a16="http://schemas.microsoft.com/office/drawing/2014/main" id="{034375F2-F602-BF78-C70E-A423C41B5EEF}"/>
              </a:ext>
            </a:extLst>
          </p:cNvPr>
          <p:cNvSpPr>
            <a:spLocks noGrp="1"/>
          </p:cNvSpPr>
          <p:nvPr>
            <p:ph idx="1"/>
          </p:nvPr>
        </p:nvSpPr>
        <p:spPr/>
        <p:txBody>
          <a:bodyPr/>
          <a:lstStyle/>
          <a:p>
            <a:pPr marL="0" indent="0">
              <a:buNone/>
            </a:pPr>
            <a:r>
              <a:rPr lang="en-US" sz="2400" dirty="0">
                <a:effectLst/>
              </a:rPr>
              <a:t>The U.S. Government does not endorse products, manufacturers, or outside entities. Trademarks, names, or logos appear in this presentation only because they are considered essential to the objective of the document. They are included for informational purposes only and are not intended to reflect a preference, approval, or endorsement of any one product or entity.</a:t>
            </a:r>
            <a:endParaRPr lang="en-US" dirty="0"/>
          </a:p>
        </p:txBody>
      </p:sp>
      <p:sp>
        <p:nvSpPr>
          <p:cNvPr id="4" name="Slide Number Placeholder 3">
            <a:extLst>
              <a:ext uri="{FF2B5EF4-FFF2-40B4-BE49-F238E27FC236}">
                <a16:creationId xmlns:a16="http://schemas.microsoft.com/office/drawing/2014/main" id="{19C6B371-BCA3-DD8D-A0DA-1F9BC30BA301}"/>
              </a:ext>
            </a:extLst>
          </p:cNvPr>
          <p:cNvSpPr>
            <a:spLocks noGrp="1"/>
          </p:cNvSpPr>
          <p:nvPr>
            <p:ph type="sldNum" sz="quarter" idx="12"/>
          </p:nvPr>
        </p:nvSpPr>
        <p:spPr/>
        <p:txBody>
          <a:bodyPr/>
          <a:lstStyle/>
          <a:p>
            <a:pPr>
              <a:defRPr/>
            </a:pPr>
            <a:fld id="{37D4CC3B-F538-9046-9995-49EE0C980241}" type="slidenum">
              <a:rPr lang="en-US" smtClean="0"/>
              <a:pPr>
                <a:defRPr/>
              </a:pPr>
              <a:t>2</a:t>
            </a:fld>
            <a:endParaRPr lang="en-US" dirty="0"/>
          </a:p>
        </p:txBody>
      </p:sp>
    </p:spTree>
    <p:extLst>
      <p:ext uri="{BB962C8B-B14F-4D97-AF65-F5344CB8AC3E}">
        <p14:creationId xmlns:p14="http://schemas.microsoft.com/office/powerpoint/2010/main" val="76605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6003"/>
            <a:ext cx="8997956" cy="504096"/>
          </a:xfrm>
        </p:spPr>
        <p:txBody>
          <a:bodyPr/>
          <a:lstStyle/>
          <a:p>
            <a:r>
              <a:rPr lang="en-US" sz="4400" dirty="0"/>
              <a:t>TSMO Strategy Examples</a:t>
            </a:r>
          </a:p>
        </p:txBody>
      </p:sp>
      <p:pic>
        <p:nvPicPr>
          <p:cNvPr id="17" name="Picture 16" descr="This collage of icons represents examples of transportation systems management and operations strategies. These strategies include freeway management, arterial management, integrated corridor management, travel demand management, traveler information, freight management, work zone management, traffic incident and emergency transportation operations, road weather management, planned special event management, public transportation and ridesharing management, and parking manag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783883"/>
            <a:ext cx="10058400" cy="3995240"/>
          </a:xfrm>
          <a:prstGeom prst="rect">
            <a:avLst/>
          </a:prstGeom>
        </p:spPr>
      </p:pic>
      <p:sp>
        <p:nvSpPr>
          <p:cNvPr id="3" name="TextBox 2">
            <a:extLst>
              <a:ext uri="{FF2B5EF4-FFF2-40B4-BE49-F238E27FC236}">
                <a16:creationId xmlns:a16="http://schemas.microsoft.com/office/drawing/2014/main" id="{70C7C558-05A9-2AAF-67F7-2EF6AE97F062}"/>
              </a:ext>
            </a:extLst>
          </p:cNvPr>
          <p:cNvSpPr txBox="1"/>
          <p:nvPr/>
        </p:nvSpPr>
        <p:spPr>
          <a:xfrm>
            <a:off x="8829675" y="5802273"/>
            <a:ext cx="2524125" cy="261610"/>
          </a:xfrm>
          <a:prstGeom prst="rect">
            <a:avLst/>
          </a:prstGeom>
          <a:noFill/>
        </p:spPr>
        <p:txBody>
          <a:bodyPr wrap="square" rtlCol="0">
            <a:spAutoFit/>
          </a:bodyPr>
          <a:lstStyle/>
          <a:p>
            <a:pPr algn="r"/>
            <a:r>
              <a:rPr lang="en-US" sz="1100" dirty="0"/>
              <a:t>Source: Federal Highway Administration</a:t>
            </a:r>
            <a:endParaRPr lang="en-US" sz="1100" dirty="0">
              <a:solidFill>
                <a:srgbClr val="FF0000"/>
              </a:solidFill>
            </a:endParaRPr>
          </a:p>
        </p:txBody>
      </p:sp>
      <p:sp>
        <p:nvSpPr>
          <p:cNvPr id="6"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073B-250E-43D2-AB62-2D61C2B5B2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03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84243" y="538525"/>
            <a:ext cx="9550017" cy="504096"/>
          </a:xfrm>
        </p:spPr>
        <p:txBody>
          <a:bodyPr/>
          <a:lstStyle/>
          <a:p>
            <a:r>
              <a:rPr lang="en-US" sz="4000" dirty="0"/>
              <a:t>Incident/Event Management Strategies</a:t>
            </a:r>
          </a:p>
        </p:txBody>
      </p:sp>
      <p:pic>
        <p:nvPicPr>
          <p:cNvPr id="4" name="Content Placeholder 3" descr="Incident/Event Management addresses incidents and events. This includes: Road Weather Management, Traffic Incident Management and Emergency Transportation Operations, Work Zone Management, and Planned Special Event Management."/>
          <p:cNvPicPr>
            <a:picLocks noGrp="1" noChangeAspect="1"/>
          </p:cNvPicPr>
          <p:nvPr>
            <p:ph idx="1"/>
          </p:nvPr>
        </p:nvPicPr>
        <p:blipFill>
          <a:blip r:embed="rId3"/>
          <a:srcRect/>
          <a:stretch/>
        </p:blipFill>
        <p:spPr>
          <a:xfrm>
            <a:off x="794365" y="2046641"/>
            <a:ext cx="11258534" cy="2649622"/>
          </a:xfrm>
        </p:spPr>
      </p:pic>
      <p:sp>
        <p:nvSpPr>
          <p:cNvPr id="7" name="TextBox 6"/>
          <p:cNvSpPr txBox="1"/>
          <p:nvPr/>
        </p:nvSpPr>
        <p:spPr>
          <a:xfrm>
            <a:off x="9084615" y="4565458"/>
            <a:ext cx="286371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
        <p:nvSpPr>
          <p:cNvPr id="2" name="Slide Number Placeholder 1"/>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156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4244" y="563592"/>
            <a:ext cx="8997956" cy="504096"/>
          </a:xfrm>
        </p:spPr>
        <p:txBody>
          <a:bodyPr/>
          <a:lstStyle/>
          <a:p>
            <a:r>
              <a:rPr lang="en-US" sz="4400" dirty="0"/>
              <a:t>Traffic Management Strategies</a:t>
            </a:r>
          </a:p>
        </p:txBody>
      </p:sp>
      <p:pic>
        <p:nvPicPr>
          <p:cNvPr id="9" name="Picture 3" descr="Traffic Management manages movement of people and goods during typical conditions. This includes: freeway management, active traffic management, integrated corridor management, freight management, and arterial management.">
            <a:extLst>
              <a:ext uri="{FF2B5EF4-FFF2-40B4-BE49-F238E27FC236}">
                <a16:creationId xmlns:a16="http://schemas.microsoft.com/office/drawing/2014/main" id="{39971F8F-8AE2-4FA7-83B7-7B070D5250EF}"/>
              </a:ext>
            </a:extLst>
          </p:cNvPr>
          <p:cNvPicPr>
            <a:picLocks noChangeAspect="1"/>
          </p:cNvPicPr>
          <p:nvPr/>
        </p:nvPicPr>
        <p:blipFill>
          <a:blip r:embed="rId3"/>
          <a:srcRect t="3210" b="3210"/>
          <a:stretch/>
        </p:blipFill>
        <p:spPr>
          <a:xfrm>
            <a:off x="718457" y="2255401"/>
            <a:ext cx="11207932" cy="1871331"/>
          </a:xfrm>
          <a:prstGeom prst="rect">
            <a:avLst/>
          </a:prstGeom>
        </p:spPr>
      </p:pic>
      <p:sp>
        <p:nvSpPr>
          <p:cNvPr id="7" name="TextBox 6"/>
          <p:cNvSpPr txBox="1"/>
          <p:nvPr/>
        </p:nvSpPr>
        <p:spPr>
          <a:xfrm>
            <a:off x="8812107" y="4126732"/>
            <a:ext cx="28589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
        <p:nvSpPr>
          <p:cNvPr id="2" name="Slide Number Placeholder 1"/>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52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84244" y="542169"/>
            <a:ext cx="8997956" cy="504096"/>
          </a:xfrm>
        </p:spPr>
        <p:txBody>
          <a:bodyPr/>
          <a:lstStyle/>
          <a:p>
            <a:r>
              <a:rPr lang="en-US" sz="4400" dirty="0"/>
              <a:t>Demand Management Strategies</a:t>
            </a:r>
          </a:p>
        </p:txBody>
      </p:sp>
      <p:pic>
        <p:nvPicPr>
          <p:cNvPr id="3" name="Content Placeholder 2" descr="Demand Management avoids trips or changes trip mode, time, or route. This includes: congestion pricing, parking management, and public transportation and ridesharing management."/>
          <p:cNvPicPr>
            <a:picLocks noGrp="1" noChangeAspect="1"/>
          </p:cNvPicPr>
          <p:nvPr>
            <p:ph idx="1"/>
          </p:nvPr>
        </p:nvPicPr>
        <p:blipFill>
          <a:blip r:embed="rId3"/>
          <a:srcRect/>
          <a:stretch/>
        </p:blipFill>
        <p:spPr>
          <a:xfrm>
            <a:off x="968336" y="2060673"/>
            <a:ext cx="10742333" cy="2692719"/>
          </a:xfrm>
        </p:spPr>
      </p:pic>
      <p:sp>
        <p:nvSpPr>
          <p:cNvPr id="6" name="TextBox 5"/>
          <p:cNvSpPr txBox="1"/>
          <p:nvPr/>
        </p:nvSpPr>
        <p:spPr>
          <a:xfrm>
            <a:off x="8680027" y="4828284"/>
            <a:ext cx="285863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Federal Highway Administration.</a:t>
            </a:r>
          </a:p>
        </p:txBody>
      </p:sp>
      <p:sp>
        <p:nvSpPr>
          <p:cNvPr id="2" name="Slide Number Placeholder 1"/>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7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98" y="433413"/>
            <a:ext cx="9922054" cy="823331"/>
          </a:xfrm>
        </p:spPr>
        <p:txBody>
          <a:bodyPr/>
          <a:lstStyle/>
          <a:p>
            <a:r>
              <a:rPr lang="en-US" dirty="0"/>
              <a:t>TSMO Is a “Way of Thinking” That Supports State Departments of Transportation (DOTs) Missions</a:t>
            </a:r>
          </a:p>
        </p:txBody>
      </p:sp>
      <p:sp>
        <p:nvSpPr>
          <p:cNvPr id="9" name="Content Placeholder 2"/>
          <p:cNvSpPr>
            <a:spLocks noGrp="1"/>
          </p:cNvSpPr>
          <p:nvPr>
            <p:ph idx="1"/>
          </p:nvPr>
        </p:nvSpPr>
        <p:spPr>
          <a:xfrm>
            <a:off x="901336" y="1438644"/>
            <a:ext cx="11009309" cy="4829175"/>
          </a:xfrm>
        </p:spPr>
        <p:txBody>
          <a:bodyPr>
            <a:normAutofit/>
          </a:bodyPr>
          <a:lstStyle/>
          <a:p>
            <a:pPr marL="0" indent="0">
              <a:lnSpc>
                <a:spcPct val="100000"/>
              </a:lnSpc>
              <a:spcBef>
                <a:spcPts val="600"/>
              </a:spcBef>
              <a:buNone/>
            </a:pPr>
            <a:r>
              <a:rPr lang="en-US" i="1" dirty="0"/>
              <a:t>“We provide safe, reliable, and cost-effective transportation options to improve communities and economic vitality for people and businesses.”</a:t>
            </a:r>
          </a:p>
          <a:p>
            <a:pPr marL="0" indent="0" algn="r">
              <a:lnSpc>
                <a:spcPct val="100000"/>
              </a:lnSpc>
              <a:spcBef>
                <a:spcPts val="600"/>
              </a:spcBef>
              <a:buNone/>
            </a:pPr>
            <a:r>
              <a:rPr lang="en-US" dirty="0"/>
              <a:t>Washington State DOT (WSDOT) mission</a:t>
            </a:r>
            <a:r>
              <a:rPr lang="en-US" baseline="30000" dirty="0"/>
              <a:t>1</a:t>
            </a:r>
          </a:p>
          <a:p>
            <a:pPr marL="0" indent="0" algn="r">
              <a:lnSpc>
                <a:spcPct val="100000"/>
              </a:lnSpc>
              <a:spcBef>
                <a:spcPts val="600"/>
              </a:spcBef>
              <a:buNone/>
            </a:pPr>
            <a:endParaRPr lang="en-US" i="1" dirty="0"/>
          </a:p>
          <a:p>
            <a:pPr marL="0" indent="0">
              <a:lnSpc>
                <a:spcPct val="100000"/>
              </a:lnSpc>
              <a:spcBef>
                <a:spcPts val="600"/>
              </a:spcBef>
              <a:buNone/>
            </a:pPr>
            <a:r>
              <a:rPr lang="en-US" i="1" dirty="0"/>
              <a:t>“To provide the best multimodal transportation system for Colorado that most effectively and safely moves people, goods, and information.”</a:t>
            </a:r>
          </a:p>
          <a:p>
            <a:pPr marL="0" indent="0" algn="r">
              <a:lnSpc>
                <a:spcPct val="100000"/>
              </a:lnSpc>
              <a:spcBef>
                <a:spcPts val="600"/>
              </a:spcBef>
              <a:buNone/>
            </a:pPr>
            <a:r>
              <a:rPr lang="en-US" dirty="0"/>
              <a:t>Colorado DOT (CDOT) mission</a:t>
            </a:r>
            <a:r>
              <a:rPr lang="en-US" baseline="30000" dirty="0"/>
              <a:t>2</a:t>
            </a:r>
          </a:p>
          <a:p>
            <a:pPr marL="0" indent="0">
              <a:lnSpc>
                <a:spcPct val="100000"/>
              </a:lnSpc>
              <a:buNone/>
            </a:pPr>
            <a:endParaRPr lang="en-US" sz="1600" baseline="30000" dirty="0"/>
          </a:p>
          <a:p>
            <a:pPr marL="0" indent="0">
              <a:lnSpc>
                <a:spcPct val="100000"/>
              </a:lnSpc>
              <a:spcBef>
                <a:spcPts val="600"/>
              </a:spcBef>
              <a:buNone/>
            </a:pPr>
            <a:r>
              <a:rPr lang="en-US" sz="1600" baseline="30000" dirty="0"/>
              <a:t>1 </a:t>
            </a:r>
            <a:r>
              <a:rPr lang="en-US" sz="1600" dirty="0"/>
              <a:t>WSDOT. n.d. “Strategic Plan” (web page). </a:t>
            </a:r>
            <a:r>
              <a:rPr lang="en-US" sz="1600" dirty="0">
                <a:hlinkClick r:id="rId3">
                  <a:extLst>
                    <a:ext uri="{A12FA001-AC4F-418D-AE19-62706E023703}">
                      <ahyp:hlinkClr xmlns:ahyp="http://schemas.microsoft.com/office/drawing/2018/hyperlinkcolor" val="tx"/>
                    </a:ext>
                  </a:extLst>
                </a:hlinkClick>
              </a:rPr>
              <a:t>https://www.wsdot.wa.gov/about/secretary/strategic-plan/</a:t>
            </a:r>
            <a:r>
              <a:rPr lang="en-US" sz="1600" dirty="0"/>
              <a:t>, last accessed January 20, 2023.</a:t>
            </a:r>
          </a:p>
          <a:p>
            <a:pPr marL="0" indent="0">
              <a:lnSpc>
                <a:spcPct val="100000"/>
              </a:lnSpc>
              <a:spcBef>
                <a:spcPts val="600"/>
              </a:spcBef>
              <a:buNone/>
            </a:pPr>
            <a:r>
              <a:rPr lang="en-US" sz="1600" baseline="30000" dirty="0"/>
              <a:t>2 </a:t>
            </a:r>
            <a:r>
              <a:rPr lang="en-US" sz="1600" dirty="0"/>
              <a:t>CDOT. 2022.“About CDOT: Mission, Vision &amp; Values” (web page). </a:t>
            </a:r>
            <a:r>
              <a:rPr lang="en-US" sz="1600" dirty="0">
                <a:hlinkClick r:id="rId4">
                  <a:extLst>
                    <a:ext uri="{A12FA001-AC4F-418D-AE19-62706E023703}">
                      <ahyp:hlinkClr xmlns:ahyp="http://schemas.microsoft.com/office/drawing/2018/hyperlinkcolor" val="tx"/>
                    </a:ext>
                  </a:extLst>
                </a:hlinkClick>
              </a:rPr>
              <a:t>https://www.codot.gov/about/mission-and-vision.html</a:t>
            </a:r>
            <a:r>
              <a:rPr lang="en-US" sz="1600" dirty="0"/>
              <a:t>, last accessed January 20, 2023.</a:t>
            </a:r>
            <a:endParaRPr lang="en-US" sz="1600" baseline="30000" dirty="0"/>
          </a:p>
        </p:txBody>
      </p:sp>
      <p:sp>
        <p:nvSpPr>
          <p:cNvPr id="4" name="Slide Number Placeholder 3"/>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12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50" y="349555"/>
            <a:ext cx="9550011" cy="504096"/>
          </a:xfrm>
        </p:spPr>
        <p:txBody>
          <a:bodyPr/>
          <a:lstStyle/>
          <a:p>
            <a:r>
              <a:rPr lang="en-US" sz="3600" dirty="0"/>
              <a:t>TSMO Supports Many State and Local DOT Goals </a:t>
            </a:r>
          </a:p>
        </p:txBody>
      </p:sp>
      <p:graphicFrame>
        <p:nvGraphicFramePr>
          <p:cNvPr id="5" name="Content Placeholder 4" descr="List of transportation goals: &#10;Reduced congestion&#10;Smoother and more reliable traffic flow&#10;Improved safety&#10;More efficient use of resources&#10;Less wasted fuel and cleaner air&#10;Increased economic vitality&#10;Improved quality of life"/>
          <p:cNvGraphicFramePr>
            <a:graphicFrameLocks noGrp="1"/>
          </p:cNvGraphicFramePr>
          <p:nvPr>
            <p:ph idx="1"/>
            <p:extLst>
              <p:ext uri="{D42A27DB-BD31-4B8C-83A1-F6EECF244321}">
                <p14:modId xmlns:p14="http://schemas.microsoft.com/office/powerpoint/2010/main" val="2199231050"/>
              </p:ext>
            </p:extLst>
          </p:nvPr>
        </p:nvGraphicFramePr>
        <p:xfrm>
          <a:off x="984250" y="1597025"/>
          <a:ext cx="10369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2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84244" y="306283"/>
            <a:ext cx="8997956" cy="943360"/>
          </a:xfrm>
        </p:spPr>
        <p:txBody>
          <a:bodyPr/>
          <a:lstStyle/>
          <a:p>
            <a:r>
              <a:rPr lang="en-US" sz="3600" dirty="0"/>
              <a:t>Example TSMO Strategies That Support Transportation Agency Goals</a:t>
            </a:r>
          </a:p>
        </p:txBody>
      </p:sp>
      <p:graphicFrame>
        <p:nvGraphicFramePr>
          <p:cNvPr id="9" name="Content Placeholder 6">
            <a:extLst>
              <a:ext uri="{FF2B5EF4-FFF2-40B4-BE49-F238E27FC236}">
                <a16:creationId xmlns:a16="http://schemas.microsoft.com/office/drawing/2014/main" id="{DCBD15E4-1B40-4DD8-B0C5-0E87E8DAAA97}"/>
              </a:ext>
            </a:extLst>
          </p:cNvPr>
          <p:cNvGraphicFramePr>
            <a:graphicFrameLocks noGrp="1"/>
          </p:cNvGraphicFramePr>
          <p:nvPr>
            <p:ph idx="1"/>
          </p:nvPr>
        </p:nvGraphicFramePr>
        <p:xfrm>
          <a:off x="1290439" y="1396540"/>
          <a:ext cx="10397255" cy="4558526"/>
        </p:xfrm>
        <a:graphic>
          <a:graphicData uri="http://schemas.openxmlformats.org/drawingml/2006/table">
            <a:tbl>
              <a:tblPr firstRow="1" bandRow="1">
                <a:tableStyleId>{5C22544A-7EE6-4342-B048-85BDC9FD1C3A}</a:tableStyleId>
              </a:tblPr>
              <a:tblGrid>
                <a:gridCol w="5007328">
                  <a:extLst>
                    <a:ext uri="{9D8B030D-6E8A-4147-A177-3AD203B41FA5}">
                      <a16:colId xmlns:a16="http://schemas.microsoft.com/office/drawing/2014/main" val="2848779837"/>
                    </a:ext>
                  </a:extLst>
                </a:gridCol>
                <a:gridCol w="1266910">
                  <a:extLst>
                    <a:ext uri="{9D8B030D-6E8A-4147-A177-3AD203B41FA5}">
                      <a16:colId xmlns:a16="http://schemas.microsoft.com/office/drawing/2014/main" val="4147345675"/>
                    </a:ext>
                  </a:extLst>
                </a:gridCol>
                <a:gridCol w="4123017">
                  <a:extLst>
                    <a:ext uri="{9D8B030D-6E8A-4147-A177-3AD203B41FA5}">
                      <a16:colId xmlns:a16="http://schemas.microsoft.com/office/drawing/2014/main" val="2084944413"/>
                    </a:ext>
                  </a:extLst>
                </a:gridCol>
              </a:tblGrid>
              <a:tr h="731365">
                <a:tc>
                  <a:txBody>
                    <a:bodyPr/>
                    <a:lstStyle/>
                    <a:p>
                      <a:pPr algn="ctr"/>
                      <a:r>
                        <a:rPr lang="en-US" sz="2800" dirty="0">
                          <a:solidFill>
                            <a:schemeClr val="tx1"/>
                          </a:solidFill>
                          <a:latin typeface="Arial" panose="020B0604020202020204" pitchFamily="34" charset="0"/>
                          <a:cs typeface="Arial" panose="020B0604020202020204" pitchFamily="34" charset="0"/>
                        </a:rPr>
                        <a:t>TSMO Strategies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solidFill>
                            <a:schemeClr val="tx1"/>
                          </a:solidFill>
                          <a:latin typeface="Arial" panose="020B0604020202020204" pitchFamily="34" charset="0"/>
                          <a:cs typeface="Arial" panose="020B0604020202020204" pitchFamily="34" charset="0"/>
                        </a:rPr>
                        <a:t>Goals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9981911"/>
                  </a:ext>
                </a:extLst>
              </a:tr>
              <a:tr h="1004022">
                <a:tc>
                  <a:txBody>
                    <a:bodyPr/>
                    <a:lstStyle/>
                    <a:p>
                      <a:r>
                        <a:rPr lang="en-US" sz="2400" dirty="0">
                          <a:latin typeface="Arial" panose="020B0604020202020204" pitchFamily="34" charset="0"/>
                          <a:cs typeface="Arial" panose="020B0604020202020204" pitchFamily="34" charset="0"/>
                        </a:rPr>
                        <a:t>Traffic signal coordination, congestion pricing, demand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400" dirty="0">
                          <a:latin typeface="Arial" panose="020B0604020202020204" pitchFamily="34" charset="0"/>
                          <a:cs typeface="Arial" panose="020B0604020202020204" pitchFamily="34" charset="0"/>
                        </a:rPr>
                        <a:t>Reduced congestion</a:t>
                      </a:r>
                    </a:p>
                    <a:p>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573952"/>
                  </a:ext>
                </a:extLst>
              </a:tr>
              <a:tr h="1182804">
                <a:tc>
                  <a:txBody>
                    <a:bodyPr/>
                    <a:lstStyle/>
                    <a:p>
                      <a:r>
                        <a:rPr lang="en-US" sz="2400" dirty="0">
                          <a:solidFill>
                            <a:schemeClr val="tx1"/>
                          </a:solidFill>
                          <a:latin typeface="Arial" panose="020B0604020202020204" pitchFamily="34" charset="0"/>
                          <a:cs typeface="Arial" panose="020B0604020202020204" pitchFamily="34" charset="0"/>
                        </a:rPr>
                        <a:t>Manage nonrecurring events (incidents, weather), managed lanes, traveler information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Smoother and more reliable traffic flow</a:t>
                      </a:r>
                    </a:p>
                    <a:p>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502240"/>
                  </a:ext>
                </a:extLst>
              </a:tr>
              <a:tr h="1449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Utilize the full system—coordinate all modes, transit signal priority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More efficient use of resources and existing facilities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5504119"/>
                  </a:ext>
                </a:extLst>
              </a:tr>
            </a:tbl>
          </a:graphicData>
        </a:graphic>
      </p:graphicFrame>
      <p:sp>
        <p:nvSpPr>
          <p:cNvPr id="8" name="Arrow: Right 7" descr="Right arrow">
            <a:extLst>
              <a:ext uri="{FF2B5EF4-FFF2-40B4-BE49-F238E27FC236}">
                <a16:creationId xmlns:a16="http://schemas.microsoft.com/office/drawing/2014/main" id="{4DA8150D-5E55-4329-A661-1D0C5AB8B128}"/>
              </a:ext>
            </a:extLst>
          </p:cNvPr>
          <p:cNvSpPr/>
          <p:nvPr/>
        </p:nvSpPr>
        <p:spPr>
          <a:xfrm>
            <a:off x="6489066" y="2243537"/>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descr="Right arrow">
            <a:extLst>
              <a:ext uri="{FF2B5EF4-FFF2-40B4-BE49-F238E27FC236}">
                <a16:creationId xmlns:a16="http://schemas.microsoft.com/office/drawing/2014/main" id="{2D617FF5-9911-4810-B0B6-BACE786ED89C}"/>
              </a:ext>
            </a:extLst>
          </p:cNvPr>
          <p:cNvSpPr/>
          <p:nvPr/>
        </p:nvSpPr>
        <p:spPr>
          <a:xfrm>
            <a:off x="6489065" y="3445864"/>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descr="Right arrow">
            <a:extLst>
              <a:ext uri="{FF2B5EF4-FFF2-40B4-BE49-F238E27FC236}">
                <a16:creationId xmlns:a16="http://schemas.microsoft.com/office/drawing/2014/main" id="{696D22BD-B7E2-4563-A0AC-4E7FD7A39519}"/>
              </a:ext>
            </a:extLst>
          </p:cNvPr>
          <p:cNvSpPr/>
          <p:nvPr/>
        </p:nvSpPr>
        <p:spPr>
          <a:xfrm>
            <a:off x="6489066" y="4636038"/>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5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20354"/>
            <a:ext cx="8997956" cy="504096"/>
          </a:xfrm>
        </p:spPr>
        <p:txBody>
          <a:bodyPr/>
          <a:lstStyle/>
          <a:p>
            <a:r>
              <a:rPr lang="en-US" sz="4400" dirty="0"/>
              <a:t>TSMO State of the Practice</a:t>
            </a:r>
          </a:p>
        </p:txBody>
      </p:sp>
      <p:sp>
        <p:nvSpPr>
          <p:cNvPr id="3" name="Content Placeholder 2"/>
          <p:cNvSpPr>
            <a:spLocks noGrp="1"/>
          </p:cNvSpPr>
          <p:nvPr>
            <p:ph idx="1"/>
          </p:nvPr>
        </p:nvSpPr>
        <p:spPr>
          <a:xfrm>
            <a:off x="984244" y="1596941"/>
            <a:ext cx="10476236" cy="4558498"/>
          </a:xfrm>
        </p:spPr>
        <p:txBody>
          <a:bodyPr numCol="2">
            <a:normAutofit lnSpcReduction="10000"/>
          </a:bodyPr>
          <a:lstStyle/>
          <a:p>
            <a:pPr>
              <a:lnSpc>
                <a:spcPct val="100000"/>
              </a:lnSpc>
              <a:buClr>
                <a:srgbClr val="A51394"/>
              </a:buClr>
            </a:pPr>
            <a:r>
              <a:rPr lang="en-US" dirty="0"/>
              <a:t>Application of TSMO has accelerated in agencies across the country over the past 5–10 years</a:t>
            </a:r>
          </a:p>
          <a:p>
            <a:pPr>
              <a:lnSpc>
                <a:spcPct val="100000"/>
              </a:lnSpc>
              <a:buClr>
                <a:srgbClr val="A51394"/>
              </a:buClr>
            </a:pPr>
            <a:r>
              <a:rPr lang="en-US" dirty="0"/>
              <a:t>Recognition of TSMO’s value has grown, leading to a variety of approaches for advancing TSMO in agencies. For example:</a:t>
            </a:r>
          </a:p>
          <a:p>
            <a:pPr lvl="1">
              <a:lnSpc>
                <a:spcPct val="110000"/>
              </a:lnSpc>
              <a:buClr>
                <a:srgbClr val="A51394"/>
              </a:buClr>
            </a:pPr>
            <a:r>
              <a:rPr lang="en-US" sz="2400" dirty="0"/>
              <a:t>Establishing a TSMO division or office</a:t>
            </a:r>
          </a:p>
          <a:p>
            <a:pPr lvl="1">
              <a:lnSpc>
                <a:spcPct val="110000"/>
              </a:lnSpc>
              <a:buClr>
                <a:srgbClr val="A51394"/>
              </a:buClr>
            </a:pPr>
            <a:r>
              <a:rPr lang="en-US" sz="2400" dirty="0"/>
              <a:t>Formalizing a TSMO program</a:t>
            </a:r>
          </a:p>
          <a:p>
            <a:pPr lvl="1">
              <a:lnSpc>
                <a:spcPct val="110000"/>
              </a:lnSpc>
              <a:buClr>
                <a:srgbClr val="A51394"/>
              </a:buClr>
            </a:pPr>
            <a:r>
              <a:rPr lang="en-US" sz="2400" dirty="0"/>
              <a:t>Integrating TSMO throughout the agency</a:t>
            </a:r>
          </a:p>
          <a:p>
            <a:pPr lvl="1">
              <a:lnSpc>
                <a:spcPct val="110000"/>
              </a:lnSpc>
              <a:buClr>
                <a:srgbClr val="A51394"/>
              </a:buClr>
            </a:pPr>
            <a:r>
              <a:rPr lang="en-US" sz="2400" dirty="0"/>
              <a:t>Establishing a TSMO committee</a:t>
            </a:r>
          </a:p>
          <a:p>
            <a:pPr lvl="1">
              <a:lnSpc>
                <a:spcPct val="110000"/>
              </a:lnSpc>
              <a:buClr>
                <a:srgbClr val="A51394"/>
              </a:buClr>
            </a:pPr>
            <a:r>
              <a:rPr lang="en-US" sz="2400" dirty="0"/>
              <a:t>Collaborating with other agencies on TSMO activities</a:t>
            </a:r>
          </a:p>
          <a:p>
            <a:pPr lvl="1">
              <a:lnSpc>
                <a:spcPct val="110000"/>
              </a:lnSpc>
              <a:buClr>
                <a:srgbClr val="A51394"/>
              </a:buClr>
            </a:pPr>
            <a:r>
              <a:rPr lang="en-US" sz="2400" dirty="0"/>
              <a:t>Identifying TSMO champions or liaisons</a:t>
            </a:r>
          </a:p>
          <a:p>
            <a:pPr lvl="1">
              <a:lnSpc>
                <a:spcPct val="110000"/>
              </a:lnSpc>
              <a:buClr>
                <a:srgbClr val="A51394"/>
              </a:buClr>
            </a:pPr>
            <a:r>
              <a:rPr lang="en-US" sz="2400" dirty="0"/>
              <a:t>Conducting a TSMO capability maturity model (CMM) self-assessment</a:t>
            </a:r>
          </a:p>
          <a:p>
            <a:pPr lvl="1">
              <a:lnSpc>
                <a:spcPct val="110000"/>
              </a:lnSpc>
              <a:buClr>
                <a:srgbClr val="A51394"/>
              </a:buClr>
            </a:pPr>
            <a:r>
              <a:rPr lang="en-US" sz="2400" dirty="0"/>
              <a:t>Developing a TSMO program plan</a:t>
            </a:r>
          </a:p>
        </p:txBody>
      </p:sp>
      <p:sp>
        <p:nvSpPr>
          <p:cNvPr id="4" name="Slide Number Placeholder 3"/>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691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53609"/>
            <a:ext cx="8997956" cy="504096"/>
          </a:xfrm>
        </p:spPr>
        <p:txBody>
          <a:bodyPr/>
          <a:lstStyle/>
          <a:p>
            <a:r>
              <a:rPr lang="en-US" sz="4400" dirty="0"/>
              <a:t>Resources on TSMO</a:t>
            </a:r>
          </a:p>
        </p:txBody>
      </p:sp>
      <p:sp>
        <p:nvSpPr>
          <p:cNvPr id="3" name="Content Placeholder 2"/>
          <p:cNvSpPr>
            <a:spLocks noGrp="1"/>
          </p:cNvSpPr>
          <p:nvPr>
            <p:ph idx="1"/>
          </p:nvPr>
        </p:nvSpPr>
        <p:spPr>
          <a:xfrm>
            <a:off x="984245" y="1403222"/>
            <a:ext cx="10369555" cy="4759410"/>
          </a:xfrm>
        </p:spPr>
        <p:txBody>
          <a:bodyPr>
            <a:normAutofit/>
          </a:bodyPr>
          <a:lstStyle/>
          <a:p>
            <a:pPr>
              <a:lnSpc>
                <a:spcPct val="100000"/>
              </a:lnSpc>
              <a:buClr>
                <a:srgbClr val="A51394"/>
              </a:buClr>
            </a:pPr>
            <a:r>
              <a:rPr lang="en-US" dirty="0"/>
              <a:t>FHWA. n.d. “What Is TSMO?” (web page). </a:t>
            </a:r>
            <a:r>
              <a:rPr lang="en-US" dirty="0">
                <a:hlinkClick r:id="rId3">
                  <a:extLst>
                    <a:ext uri="{A12FA001-AC4F-418D-AE19-62706E023703}">
                      <ahyp:hlinkClr xmlns:ahyp="http://schemas.microsoft.com/office/drawing/2018/hyperlinkcolor" val="tx"/>
                    </a:ext>
                  </a:extLst>
                </a:hlinkClick>
              </a:rPr>
              <a:t>https://ops.fhwa.dot.gov/tsmo</a:t>
            </a:r>
            <a:r>
              <a:rPr lang="en-US" dirty="0"/>
              <a:t>, last accessed January 19, 2023.</a:t>
            </a:r>
          </a:p>
          <a:p>
            <a:pPr>
              <a:lnSpc>
                <a:spcPct val="100000"/>
              </a:lnSpc>
              <a:buClr>
                <a:srgbClr val="A51394"/>
              </a:buClr>
            </a:pPr>
            <a:r>
              <a:rPr lang="en-US" dirty="0"/>
              <a:t>FHWA. n.d. “Organizing and Planning for Operations” (web page). </a:t>
            </a:r>
            <a:r>
              <a:rPr lang="en-US" dirty="0">
                <a:hlinkClick r:id="rId4">
                  <a:extLst>
                    <a:ext uri="{A12FA001-AC4F-418D-AE19-62706E023703}">
                      <ahyp:hlinkClr xmlns:ahyp="http://schemas.microsoft.com/office/drawing/2018/hyperlinkcolor" val="tx"/>
                    </a:ext>
                  </a:extLst>
                </a:hlinkClick>
              </a:rPr>
              <a:t>https://ops.fhwa.dot.gov/plan4ops</a:t>
            </a:r>
            <a:r>
              <a:rPr lang="en-US" dirty="0"/>
              <a:t>, last accessed January 19, 2023.</a:t>
            </a:r>
          </a:p>
          <a:p>
            <a:pPr>
              <a:lnSpc>
                <a:spcPct val="100000"/>
              </a:lnSpc>
              <a:buClr>
                <a:srgbClr val="A51394"/>
              </a:buClr>
            </a:pPr>
            <a:r>
              <a:rPr lang="en-US" dirty="0"/>
              <a:t>FHWA. n.d. “Communicating TSMO” (web page). </a:t>
            </a:r>
            <a:r>
              <a:rPr lang="en-US" dirty="0">
                <a:hlinkClick r:id="rId5">
                  <a:extLst>
                    <a:ext uri="{A12FA001-AC4F-418D-AE19-62706E023703}">
                      <ahyp:hlinkClr xmlns:ahyp="http://schemas.microsoft.com/office/drawing/2018/hyperlinkcolor" val="tx"/>
                    </a:ext>
                  </a:extLst>
                </a:hlinkClick>
              </a:rPr>
              <a:t>https://ops.fhwa.dot.gov/plan4ops/focus_areas/communicating_tsmo.htm</a:t>
            </a:r>
            <a:r>
              <a:rPr lang="en-US" dirty="0"/>
              <a:t>, last accessed January 19, 2023.</a:t>
            </a:r>
          </a:p>
          <a:p>
            <a:pPr>
              <a:lnSpc>
                <a:spcPct val="100000"/>
              </a:lnSpc>
              <a:buClr>
                <a:srgbClr val="A51394"/>
              </a:buClr>
            </a:pPr>
            <a:r>
              <a:rPr lang="en-US" dirty="0"/>
              <a:t>National Operations Center of Excellence (</a:t>
            </a:r>
            <a:r>
              <a:rPr lang="en-US" dirty="0" err="1"/>
              <a:t>NOCoE</a:t>
            </a:r>
            <a:r>
              <a:rPr lang="en-US" dirty="0"/>
              <a:t>). 2022. “National Operations Center of Excellence” (website). </a:t>
            </a:r>
            <a:r>
              <a:rPr lang="en-US" dirty="0">
                <a:hlinkClick r:id="rId6">
                  <a:extLst>
                    <a:ext uri="{A12FA001-AC4F-418D-AE19-62706E023703}">
                      <ahyp:hlinkClr xmlns:ahyp="http://schemas.microsoft.com/office/drawing/2018/hyperlinkcolor" val="tx"/>
                    </a:ext>
                  </a:extLst>
                </a:hlinkClick>
              </a:rPr>
              <a:t>https://www.transportationops.org/</a:t>
            </a:r>
            <a:r>
              <a:rPr lang="en-US" dirty="0"/>
              <a:t>, last accessed January 19, 2023.</a:t>
            </a:r>
          </a:p>
          <a:p>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37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Connect TSMO and Planning?</a:t>
            </a:r>
          </a:p>
        </p:txBody>
      </p:sp>
    </p:spTree>
    <p:extLst>
      <p:ext uri="{BB962C8B-B14F-4D97-AF65-F5344CB8AC3E}">
        <p14:creationId xmlns:p14="http://schemas.microsoft.com/office/powerpoint/2010/main" val="250925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b="1" dirty="0"/>
              <a:t>Executive Summary</a:t>
            </a:r>
          </a:p>
        </p:txBody>
      </p:sp>
    </p:spTree>
    <p:extLst>
      <p:ext uri="{BB962C8B-B14F-4D97-AF65-F5344CB8AC3E}">
        <p14:creationId xmlns:p14="http://schemas.microsoft.com/office/powerpoint/2010/main" val="4127346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40" y="541720"/>
            <a:ext cx="8997956" cy="680805"/>
          </a:xfrm>
        </p:spPr>
        <p:txBody>
          <a:bodyPr/>
          <a:lstStyle/>
          <a:p>
            <a:r>
              <a:rPr lang="en-US" sz="4400" dirty="0"/>
              <a:t>What Is Meant by Planning?</a:t>
            </a:r>
          </a:p>
        </p:txBody>
      </p:sp>
      <p:sp>
        <p:nvSpPr>
          <p:cNvPr id="3" name="Content Placeholder 2"/>
          <p:cNvSpPr>
            <a:spLocks noGrp="1"/>
          </p:cNvSpPr>
          <p:nvPr>
            <p:ph idx="1"/>
          </p:nvPr>
        </p:nvSpPr>
        <p:spPr>
          <a:xfrm>
            <a:off x="908941" y="1589327"/>
            <a:ext cx="7008144" cy="4090937"/>
          </a:xfrm>
        </p:spPr>
        <p:txBody>
          <a:bodyPr>
            <a:normAutofit/>
          </a:bodyPr>
          <a:lstStyle/>
          <a:p>
            <a:pPr marL="0" indent="0">
              <a:buNone/>
            </a:pPr>
            <a:r>
              <a:rPr lang="en-US" sz="2800" dirty="0"/>
              <a:t>“A cooperative, performance-driven process by which long and short-range transportation improvement priorities are determined.” </a:t>
            </a:r>
          </a:p>
          <a:p>
            <a:pPr marL="0" indent="0">
              <a:buNone/>
            </a:pPr>
            <a:endParaRPr lang="en-US" sz="2800" dirty="0"/>
          </a:p>
          <a:p>
            <a:pPr marL="0" indent="0">
              <a:buNone/>
            </a:pPr>
            <a:endParaRPr lang="en-US" dirty="0"/>
          </a:p>
          <a:p>
            <a:pPr marL="0" indent="0">
              <a:buNone/>
            </a:pPr>
            <a:r>
              <a:rPr lang="en-US" dirty="0"/>
              <a:t>Source: FHWA and Federal Transit Authority (FTA), </a:t>
            </a:r>
            <a:r>
              <a:rPr lang="en-US" i="1" dirty="0"/>
              <a:t>The</a:t>
            </a:r>
            <a:r>
              <a:rPr lang="en-US" dirty="0"/>
              <a:t> </a:t>
            </a:r>
            <a:r>
              <a:rPr lang="en-US" i="1" dirty="0"/>
              <a:t>Transportation Planning Process Briefing Book</a:t>
            </a:r>
            <a:r>
              <a:rPr lang="en-US" dirty="0"/>
              <a:t>, 2015</a:t>
            </a:r>
            <a:r>
              <a:rPr lang="en-US" sz="2800" dirty="0"/>
              <a:t>.</a:t>
            </a:r>
          </a:p>
        </p:txBody>
      </p:sp>
      <p:pic>
        <p:nvPicPr>
          <p:cNvPr id="1026" name="Picture 2" descr="The Transportation Planning Process Briefing Book, Key Issues for Transportation Decisionmakers, Officials, and Staff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066" y="1589327"/>
            <a:ext cx="3042734" cy="3940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11065" y="5529668"/>
            <a:ext cx="3042735" cy="738664"/>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Federal Highway Administration and Federal Transit Administration</a:t>
            </a:r>
          </a:p>
        </p:txBody>
      </p:sp>
      <p:sp>
        <p:nvSpPr>
          <p:cNvPr id="4" name="Slide Number Placeholder 3">
            <a:extLst>
              <a:ext uri="{FF2B5EF4-FFF2-40B4-BE49-F238E27FC236}">
                <a16:creationId xmlns:a16="http://schemas.microsoft.com/office/drawing/2014/main" id="{AC60CE35-8BC4-AF0C-36A1-BED955F9A03C}"/>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30</a:t>
            </a:fld>
            <a:endParaRPr lang="en-US" dirty="0"/>
          </a:p>
        </p:txBody>
      </p:sp>
    </p:spTree>
    <p:extLst>
      <p:ext uri="{BB962C8B-B14F-4D97-AF65-F5344CB8AC3E}">
        <p14:creationId xmlns:p14="http://schemas.microsoft.com/office/powerpoint/2010/main" val="2512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3" y="670811"/>
            <a:ext cx="9247151" cy="504096"/>
          </a:xfrm>
        </p:spPr>
        <p:txBody>
          <a:bodyPr/>
          <a:lstStyle/>
          <a:p>
            <a:r>
              <a:rPr lang="en-US" sz="4000" dirty="0"/>
              <a:t>The Transportation Planning Process</a:t>
            </a:r>
          </a:p>
        </p:txBody>
      </p:sp>
      <p:sp>
        <p:nvSpPr>
          <p:cNvPr id="8" name="TextBox 7"/>
          <p:cNvSpPr txBox="1"/>
          <p:nvPr/>
        </p:nvSpPr>
        <p:spPr>
          <a:xfrm>
            <a:off x="984244" y="1576099"/>
            <a:ext cx="5737398" cy="4500851"/>
          </a:xfrm>
          <a:prstGeom prst="rect">
            <a:avLst/>
          </a:prstGeom>
        </p:spPr>
        <p:txBody>
          <a:bodyPr vert="horz" lIns="91440" tIns="45720" rIns="91440" bIns="45720" rtlCol="0">
            <a:noAutofit/>
          </a:bodyPr>
          <a:lstStyle>
            <a:lvl1pPr marL="228600" indent="-228600">
              <a:lnSpc>
                <a:spcPct val="120000"/>
              </a:lnSpc>
              <a:spcBef>
                <a:spcPts val="1000"/>
              </a:spcBef>
              <a:buClr>
                <a:schemeClr val="accent6">
                  <a:lumMod val="75000"/>
                </a:schemeClr>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lvl="1" indent="-228600">
              <a:lnSpc>
                <a:spcPct val="120000"/>
              </a:lnSpc>
              <a:spcBef>
                <a:spcPts val="500"/>
              </a:spcBef>
              <a:buClr>
                <a:schemeClr val="accent6">
                  <a:lumMod val="75000"/>
                </a:schemeClr>
              </a:buClr>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lnSpc>
                <a:spcPct val="90000"/>
              </a:lnSpc>
              <a:spcBef>
                <a:spcPts val="500"/>
              </a:spcBef>
              <a:buClr>
                <a:schemeClr val="accent6">
                  <a:lumMod val="75000"/>
                </a:schemeClr>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lnSpc>
                <a:spcPct val="90000"/>
              </a:lnSpc>
              <a:spcBef>
                <a:spcPts val="500"/>
              </a:spcBef>
              <a:buClr>
                <a:schemeClr val="accent6">
                  <a:lumMod val="75000"/>
                </a:schemeClr>
              </a:buClr>
              <a:buFont typeface="Wingdings" panose="05000000000000000000" pitchFamily="2" charset="2"/>
              <a:buChar char="§"/>
              <a:defRPr sz="1600">
                <a:latin typeface="Arial" panose="020B0604020202020204" pitchFamily="34" charset="0"/>
                <a:cs typeface="Arial" panose="020B0604020202020204" pitchFamily="34" charset="0"/>
              </a:defRPr>
            </a:lvl4pPr>
            <a:lvl5pPr marL="2057400" indent="-228600">
              <a:lnSpc>
                <a:spcPct val="90000"/>
              </a:lnSpc>
              <a:spcBef>
                <a:spcPts val="500"/>
              </a:spcBef>
              <a:buClr>
                <a:schemeClr val="accent6">
                  <a:lumMod val="75000"/>
                </a:schemeClr>
              </a:buClr>
              <a:buFont typeface="Wingdings" panose="05000000000000000000" pitchFamily="2" charset="2"/>
              <a:buChar char="§"/>
              <a:defRPr sz="16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A51394"/>
              </a:buClr>
            </a:pPr>
            <a:r>
              <a:rPr lang="en-US" dirty="0"/>
              <a:t>Starts with vision and goals</a:t>
            </a:r>
          </a:p>
          <a:p>
            <a:pPr>
              <a:buClr>
                <a:srgbClr val="A51394"/>
              </a:buClr>
            </a:pPr>
            <a:r>
              <a:rPr lang="en-US" dirty="0"/>
              <a:t>Top-down (objectives driven)</a:t>
            </a:r>
          </a:p>
          <a:p>
            <a:pPr>
              <a:buClr>
                <a:srgbClr val="A51394"/>
              </a:buClr>
            </a:pPr>
            <a:r>
              <a:rPr lang="en-US" dirty="0"/>
              <a:t>Bottom-up (feedback informed)</a:t>
            </a:r>
          </a:p>
          <a:p>
            <a:pPr>
              <a:buClr>
                <a:srgbClr val="A51394"/>
              </a:buClr>
            </a:pPr>
            <a:r>
              <a:rPr lang="en-US" dirty="0"/>
              <a:t>Long- and short-term options</a:t>
            </a:r>
          </a:p>
          <a:p>
            <a:pPr>
              <a:buClr>
                <a:srgbClr val="A51394"/>
              </a:buClr>
            </a:pPr>
            <a:r>
              <a:rPr lang="en-US" dirty="0"/>
              <a:t>Analysis-/evaluation-based priorities</a:t>
            </a:r>
          </a:p>
          <a:p>
            <a:pPr>
              <a:buClr>
                <a:srgbClr val="A51394"/>
              </a:buClr>
            </a:pPr>
            <a:r>
              <a:rPr lang="en-US" dirty="0"/>
              <a:t>Focus on system performance</a:t>
            </a:r>
          </a:p>
          <a:p>
            <a:pPr>
              <a:buClr>
                <a:srgbClr val="A51394"/>
              </a:buClr>
            </a:pPr>
            <a:r>
              <a:rPr lang="en-US" dirty="0"/>
              <a:t>Resource constraints</a:t>
            </a:r>
          </a:p>
        </p:txBody>
      </p:sp>
      <p:pic>
        <p:nvPicPr>
          <p:cNvPr id="7" name="Content Placeholder 6" descr="The planning process begins with regional vision and goals. Next is alternate improvement strategies, operations and capital. Below that is evaluation and prioritization of strategies. Next is the development of the transportation plan, followed by the development of transportation improvement programs. Under that is project development and then systems operations. Critical factors and inputs are budgets, Title VI, air quality, environmental issues, economic development, and public involvement. Arrows going both directions indicating a feedback cycle between system operations and regional vision and goals."/>
          <p:cNvPicPr>
            <a:picLocks noGrp="1" noChangeAspect="1"/>
          </p:cNvPicPr>
          <p:nvPr>
            <p:ph idx="1"/>
          </p:nvPr>
        </p:nvPicPr>
        <p:blipFill>
          <a:blip r:embed="rId3"/>
          <a:stretch>
            <a:fillRect/>
          </a:stretch>
        </p:blipFill>
        <p:spPr>
          <a:xfrm>
            <a:off x="6586152" y="1740033"/>
            <a:ext cx="4889918" cy="4065322"/>
          </a:xfrm>
          <a:prstGeom prst="rect">
            <a:avLst/>
          </a:prstGeom>
        </p:spPr>
      </p:pic>
      <p:sp>
        <p:nvSpPr>
          <p:cNvPr id="9" name="TextBox 8"/>
          <p:cNvSpPr txBox="1"/>
          <p:nvPr/>
        </p:nvSpPr>
        <p:spPr>
          <a:xfrm>
            <a:off x="6586153" y="5805355"/>
            <a:ext cx="4767648" cy="523220"/>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Sources: Federal Highway Administration and Federal Transit Administration</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31</a:t>
            </a:fld>
            <a:endParaRPr lang="en-US" dirty="0"/>
          </a:p>
        </p:txBody>
      </p:sp>
    </p:spTree>
    <p:extLst>
      <p:ext uri="{BB962C8B-B14F-4D97-AF65-F5344CB8AC3E}">
        <p14:creationId xmlns:p14="http://schemas.microsoft.com/office/powerpoint/2010/main" val="3474688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3" y="572533"/>
            <a:ext cx="9358361" cy="504096"/>
          </a:xfrm>
        </p:spPr>
        <p:txBody>
          <a:bodyPr/>
          <a:lstStyle/>
          <a:p>
            <a:r>
              <a:rPr lang="en-US" sz="4400" dirty="0"/>
              <a:t>Transportation World Is Changing</a:t>
            </a:r>
          </a:p>
        </p:txBody>
      </p:sp>
      <p:sp>
        <p:nvSpPr>
          <p:cNvPr id="3" name="Content Placeholder 2"/>
          <p:cNvSpPr>
            <a:spLocks noGrp="1"/>
          </p:cNvSpPr>
          <p:nvPr>
            <p:ph idx="1"/>
          </p:nvPr>
        </p:nvSpPr>
        <p:spPr>
          <a:xfrm>
            <a:off x="1106163" y="1576320"/>
            <a:ext cx="5825978" cy="4351338"/>
          </a:xfrm>
        </p:spPr>
        <p:txBody>
          <a:bodyPr>
            <a:normAutofit lnSpcReduction="10000"/>
          </a:bodyPr>
          <a:lstStyle/>
          <a:p>
            <a:pPr>
              <a:lnSpc>
                <a:spcPct val="110000"/>
              </a:lnSpc>
              <a:buClr>
                <a:srgbClr val="A51394"/>
              </a:buClr>
            </a:pPr>
            <a:r>
              <a:rPr lang="en-US" sz="2600" dirty="0"/>
              <a:t>Limited funds</a:t>
            </a:r>
          </a:p>
          <a:p>
            <a:pPr>
              <a:lnSpc>
                <a:spcPct val="110000"/>
              </a:lnSpc>
              <a:buClr>
                <a:srgbClr val="A51394"/>
              </a:buClr>
            </a:pPr>
            <a:r>
              <a:rPr lang="en-US" sz="2600" dirty="0"/>
              <a:t>Advances in technology, data, computing power, and analytics</a:t>
            </a:r>
          </a:p>
          <a:p>
            <a:pPr>
              <a:lnSpc>
                <a:spcPct val="110000"/>
              </a:lnSpc>
              <a:buClr>
                <a:srgbClr val="A51394"/>
              </a:buClr>
            </a:pPr>
            <a:r>
              <a:rPr lang="en-US" sz="2600" dirty="0"/>
              <a:t>Customer needs and expectations:</a:t>
            </a:r>
          </a:p>
          <a:p>
            <a:pPr lvl="1">
              <a:lnSpc>
                <a:spcPct val="110000"/>
              </a:lnSpc>
              <a:buClr>
                <a:srgbClr val="A51394"/>
              </a:buClr>
            </a:pPr>
            <a:r>
              <a:rPr lang="en-US" sz="2600" dirty="0"/>
              <a:t>Greater demand for accountability</a:t>
            </a:r>
          </a:p>
          <a:p>
            <a:pPr lvl="1">
              <a:lnSpc>
                <a:spcPct val="110000"/>
              </a:lnSpc>
              <a:buClr>
                <a:srgbClr val="A51394"/>
              </a:buClr>
            </a:pPr>
            <a:r>
              <a:rPr lang="en-US" sz="2600" dirty="0"/>
              <a:t>Multimodal transportation options</a:t>
            </a:r>
          </a:p>
          <a:p>
            <a:pPr>
              <a:lnSpc>
                <a:spcPct val="110000"/>
              </a:lnSpc>
              <a:buClr>
                <a:srgbClr val="A51394"/>
              </a:buClr>
            </a:pPr>
            <a:r>
              <a:rPr lang="en-US" sz="2600" dirty="0"/>
              <a:t>Better understanding of causes of congestion</a:t>
            </a:r>
          </a:p>
          <a:p>
            <a:endParaRPr lang="en-US" sz="2600" dirty="0"/>
          </a:p>
        </p:txBody>
      </p:sp>
      <p:pic>
        <p:nvPicPr>
          <p:cNvPr id="5" name="Picture 4" descr="Road at night"/>
          <p:cNvPicPr>
            <a:picLocks noChangeAspect="1"/>
          </p:cNvPicPr>
          <p:nvPr/>
        </p:nvPicPr>
        <p:blipFill>
          <a:blip r:embed="rId3"/>
          <a:stretch>
            <a:fillRect/>
          </a:stretch>
        </p:blipFill>
        <p:spPr>
          <a:xfrm>
            <a:off x="7080330" y="2104236"/>
            <a:ext cx="4585243" cy="3031644"/>
          </a:xfrm>
          <a:prstGeom prst="rect">
            <a:avLst/>
          </a:prstGeom>
        </p:spPr>
      </p:pic>
      <p:sp>
        <p:nvSpPr>
          <p:cNvPr id="6" name="TextBox 5"/>
          <p:cNvSpPr txBox="1"/>
          <p:nvPr/>
        </p:nvSpPr>
        <p:spPr>
          <a:xfrm>
            <a:off x="7080330" y="5296834"/>
            <a:ext cx="4585243" cy="30777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Missouri Department of Transportation Flickr</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32</a:t>
            </a:fld>
            <a:endParaRPr lang="en-US" dirty="0"/>
          </a:p>
        </p:txBody>
      </p:sp>
    </p:spTree>
    <p:extLst>
      <p:ext uri="{BB962C8B-B14F-4D97-AF65-F5344CB8AC3E}">
        <p14:creationId xmlns:p14="http://schemas.microsoft.com/office/powerpoint/2010/main" val="3426174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50262"/>
            <a:ext cx="8997956" cy="504096"/>
          </a:xfrm>
        </p:spPr>
        <p:txBody>
          <a:bodyPr/>
          <a:lstStyle/>
          <a:p>
            <a:r>
              <a:rPr lang="en-US" sz="4400" dirty="0"/>
              <a:t>Moving Ahead</a:t>
            </a:r>
          </a:p>
        </p:txBody>
      </p:sp>
      <p:sp>
        <p:nvSpPr>
          <p:cNvPr id="3" name="Content Placeholder 2"/>
          <p:cNvSpPr>
            <a:spLocks noGrp="1"/>
          </p:cNvSpPr>
          <p:nvPr>
            <p:ph idx="1"/>
          </p:nvPr>
        </p:nvSpPr>
        <p:spPr>
          <a:xfrm>
            <a:off x="984244" y="1810871"/>
            <a:ext cx="6930563" cy="3840121"/>
          </a:xfrm>
        </p:spPr>
        <p:txBody>
          <a:bodyPr>
            <a:normAutofit/>
          </a:bodyPr>
          <a:lstStyle/>
          <a:p>
            <a:pPr>
              <a:lnSpc>
                <a:spcPct val="100000"/>
              </a:lnSpc>
              <a:buClr>
                <a:srgbClr val="A51394"/>
              </a:buClr>
            </a:pPr>
            <a:r>
              <a:rPr lang="en-US" sz="2600" dirty="0"/>
              <a:t>Doing more with less</a:t>
            </a:r>
          </a:p>
          <a:p>
            <a:pPr>
              <a:lnSpc>
                <a:spcPct val="100000"/>
              </a:lnSpc>
              <a:buClr>
                <a:srgbClr val="A51394"/>
              </a:buClr>
            </a:pPr>
            <a:r>
              <a:rPr lang="en-US" sz="2600" dirty="0"/>
              <a:t>Maximizing existing infrastructure; using what you have</a:t>
            </a:r>
          </a:p>
          <a:p>
            <a:pPr>
              <a:lnSpc>
                <a:spcPct val="100000"/>
              </a:lnSpc>
              <a:buClr>
                <a:srgbClr val="A51394"/>
              </a:buClr>
            </a:pPr>
            <a:r>
              <a:rPr lang="en-US" sz="2600" dirty="0"/>
              <a:t>Thinking differently, holistically, and big picture</a:t>
            </a:r>
          </a:p>
          <a:p>
            <a:pPr>
              <a:lnSpc>
                <a:spcPct val="100000"/>
              </a:lnSpc>
              <a:buClr>
                <a:srgbClr val="A51394"/>
              </a:buClr>
            </a:pPr>
            <a:r>
              <a:rPr lang="en-US" sz="2600" dirty="0"/>
              <a:t>Planning, collaborating, evaluating, and repeating</a:t>
            </a:r>
          </a:p>
        </p:txBody>
      </p:sp>
      <p:pic>
        <p:nvPicPr>
          <p:cNvPr id="5" name="Picture 4" descr="Rural 2-lane highway"/>
          <p:cNvPicPr>
            <a:picLocks noChangeAspect="1"/>
          </p:cNvPicPr>
          <p:nvPr/>
        </p:nvPicPr>
        <p:blipFill>
          <a:blip r:embed="rId3"/>
          <a:stretch>
            <a:fillRect/>
          </a:stretch>
        </p:blipFill>
        <p:spPr>
          <a:xfrm>
            <a:off x="8821551" y="1800074"/>
            <a:ext cx="2671046" cy="4003568"/>
          </a:xfrm>
          <a:prstGeom prst="rect">
            <a:avLst/>
          </a:prstGeom>
        </p:spPr>
      </p:pic>
      <p:sp>
        <p:nvSpPr>
          <p:cNvPr id="6" name="TextBox 5"/>
          <p:cNvSpPr txBox="1"/>
          <p:nvPr/>
        </p:nvSpPr>
        <p:spPr>
          <a:xfrm>
            <a:off x="9746163" y="5847662"/>
            <a:ext cx="1746434" cy="30777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Unsplash</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33</a:t>
            </a:fld>
            <a:endParaRPr lang="en-US" dirty="0"/>
          </a:p>
        </p:txBody>
      </p:sp>
    </p:spTree>
    <p:extLst>
      <p:ext uri="{BB962C8B-B14F-4D97-AF65-F5344CB8AC3E}">
        <p14:creationId xmlns:p14="http://schemas.microsoft.com/office/powerpoint/2010/main" val="3207267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536812"/>
            <a:ext cx="9666513" cy="611967"/>
          </a:xfrm>
        </p:spPr>
        <p:txBody>
          <a:bodyPr/>
          <a:lstStyle/>
          <a:p>
            <a:r>
              <a:rPr lang="en-US" sz="4400" dirty="0"/>
              <a:t>TSMO Is a Solution</a:t>
            </a:r>
          </a:p>
        </p:txBody>
      </p:sp>
      <p:sp>
        <p:nvSpPr>
          <p:cNvPr id="3" name="Content Placeholder 2"/>
          <p:cNvSpPr>
            <a:spLocks noGrp="1"/>
          </p:cNvSpPr>
          <p:nvPr>
            <p:ph idx="1"/>
          </p:nvPr>
        </p:nvSpPr>
        <p:spPr>
          <a:xfrm>
            <a:off x="984244" y="1596941"/>
            <a:ext cx="10685980" cy="4462896"/>
          </a:xfrm>
        </p:spPr>
        <p:txBody>
          <a:bodyPr>
            <a:normAutofit/>
          </a:bodyPr>
          <a:lstStyle/>
          <a:p>
            <a:pPr>
              <a:lnSpc>
                <a:spcPct val="100000"/>
              </a:lnSpc>
              <a:buClr>
                <a:srgbClr val="A51394"/>
              </a:buClr>
            </a:pPr>
            <a:r>
              <a:rPr lang="en-US" dirty="0"/>
              <a:t>DOTs and MPOs consider TSMO strategies in transportation plans in order to improve performance of existing and planned transportation facilities.</a:t>
            </a:r>
          </a:p>
          <a:p>
            <a:pPr>
              <a:lnSpc>
                <a:spcPct val="100000"/>
              </a:lnSpc>
              <a:buClr>
                <a:srgbClr val="A51394"/>
              </a:buClr>
            </a:pPr>
            <a:r>
              <a:rPr lang="en-US" dirty="0"/>
              <a:t>MPOs are facilitating collaboration among planners and operators from multiple jurisdictions to develop operations objectives and identify TSMO strategies.</a:t>
            </a:r>
          </a:p>
          <a:p>
            <a:pPr>
              <a:lnSpc>
                <a:spcPct val="100000"/>
              </a:lnSpc>
              <a:spcBef>
                <a:spcPts val="1800"/>
              </a:spcBef>
              <a:buClr>
                <a:srgbClr val="A51394"/>
              </a:buClr>
            </a:pPr>
            <a:r>
              <a:rPr lang="en-US" dirty="0"/>
              <a:t>Agencies include TSMO strategies, technologies, mobility services, and programs to optimize the safety, mobility, and reliability of existing and planned transportation system.</a:t>
            </a:r>
          </a:p>
          <a:p>
            <a:pPr>
              <a:lnSpc>
                <a:spcPct val="100000"/>
              </a:lnSpc>
              <a:spcBef>
                <a:spcPts val="1800"/>
              </a:spcBef>
              <a:buClr>
                <a:srgbClr val="A51394"/>
              </a:buClr>
            </a:pPr>
            <a:r>
              <a:rPr lang="en-US" dirty="0"/>
              <a:t>Planners can use TSMO to address changes in the transportation landscape and advance the transportation system performance.</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34</a:t>
            </a:fld>
            <a:endParaRPr lang="en-US" dirty="0"/>
          </a:p>
        </p:txBody>
      </p:sp>
    </p:spTree>
    <p:extLst>
      <p:ext uri="{BB962C8B-B14F-4D97-AF65-F5344CB8AC3E}">
        <p14:creationId xmlns:p14="http://schemas.microsoft.com/office/powerpoint/2010/main" val="1241347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756" y="366534"/>
            <a:ext cx="9649176" cy="504096"/>
          </a:xfrm>
        </p:spPr>
        <p:txBody>
          <a:bodyPr/>
          <a:lstStyle/>
          <a:p>
            <a:r>
              <a:rPr lang="en-US" sz="3600" dirty="0"/>
              <a:t>TSMO and Planning Can Accomplish Shared Goals</a:t>
            </a:r>
          </a:p>
        </p:txBody>
      </p:sp>
      <p:sp>
        <p:nvSpPr>
          <p:cNvPr id="11" name="Rectangle 10"/>
          <p:cNvSpPr/>
          <p:nvPr/>
        </p:nvSpPr>
        <p:spPr>
          <a:xfrm>
            <a:off x="918323" y="1798566"/>
            <a:ext cx="9856923" cy="2246769"/>
          </a:xfrm>
          <a:prstGeom prst="rect">
            <a:avLst/>
          </a:prstGeom>
        </p:spPr>
        <p:txBody>
          <a:bodyPr wrap="square">
            <a:spAutoFit/>
          </a:bodyPr>
          <a:lstStyle/>
          <a:p>
            <a:r>
              <a:rPr lang="en-US" sz="2800" dirty="0">
                <a:solidFill>
                  <a:srgbClr val="000000"/>
                </a:solidFill>
                <a:latin typeface="Arial" panose="020B0604020202020204" pitchFamily="34" charset="0"/>
                <a:cs typeface="Arial" panose="020B0604020202020204" pitchFamily="34" charset="0"/>
              </a:rPr>
              <a:t>A performance-based approach to transportation planning requires </a:t>
            </a:r>
            <a:r>
              <a:rPr lang="en-US" sz="2800" i="1" dirty="0">
                <a:solidFill>
                  <a:srgbClr val="000000"/>
                </a:solidFill>
                <a:latin typeface="Arial" panose="020B0604020202020204" pitchFamily="34" charset="0"/>
                <a:cs typeface="Arial" panose="020B0604020202020204" pitchFamily="34" charset="0"/>
              </a:rPr>
              <a:t>focusing on </a:t>
            </a:r>
            <a:r>
              <a:rPr lang="en-US" sz="2800" b="1" i="1" dirty="0">
                <a:solidFill>
                  <a:srgbClr val="000000"/>
                </a:solidFill>
                <a:latin typeface="Arial" panose="020B0604020202020204" pitchFamily="34" charset="0"/>
                <a:cs typeface="Arial" panose="020B0604020202020204" pitchFamily="34" charset="0"/>
              </a:rPr>
              <a:t>mobility-oriented outcomes</a:t>
            </a:r>
            <a:r>
              <a:rPr lang="en-US" sz="2800" b="1"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rather than on building and maintaining capacity—and this </a:t>
            </a:r>
            <a:r>
              <a:rPr lang="en-US" sz="2800" b="1" i="1" dirty="0">
                <a:solidFill>
                  <a:srgbClr val="000000"/>
                </a:solidFill>
                <a:latin typeface="Arial" panose="020B0604020202020204" pitchFamily="34" charset="0"/>
                <a:cs typeface="Arial" panose="020B0604020202020204" pitchFamily="34" charset="0"/>
              </a:rPr>
              <a:t>requires planners and operators to work together toward common objectives. </a:t>
            </a:r>
            <a:endParaRPr lang="en-US" sz="2800" b="1" i="1" dirty="0">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77A564BD-0626-4CC4-457B-D7B8ED59BC70}"/>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35</a:t>
            </a:fld>
            <a:endParaRPr lang="en-US" dirty="0"/>
          </a:p>
        </p:txBody>
      </p:sp>
    </p:spTree>
    <p:extLst>
      <p:ext uri="{BB962C8B-B14F-4D97-AF65-F5344CB8AC3E}">
        <p14:creationId xmlns:p14="http://schemas.microsoft.com/office/powerpoint/2010/main" val="3585113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360024"/>
            <a:ext cx="9410058" cy="504096"/>
          </a:xfrm>
        </p:spPr>
        <p:txBody>
          <a:bodyPr/>
          <a:lstStyle/>
          <a:p>
            <a:r>
              <a:rPr lang="en-US" sz="3600" dirty="0"/>
              <a:t>Change Creates New Opportunities to Collaborate and Achieve Common Goals</a:t>
            </a:r>
          </a:p>
        </p:txBody>
      </p:sp>
      <p:sp>
        <p:nvSpPr>
          <p:cNvPr id="6" name="Content Placeholder 5"/>
          <p:cNvSpPr>
            <a:spLocks noGrp="1"/>
          </p:cNvSpPr>
          <p:nvPr>
            <p:ph idx="1"/>
          </p:nvPr>
        </p:nvSpPr>
        <p:spPr>
          <a:xfrm>
            <a:off x="984245" y="1812507"/>
            <a:ext cx="10369555" cy="3641809"/>
          </a:xfrm>
        </p:spPr>
        <p:txBody>
          <a:bodyPr>
            <a:normAutofit/>
          </a:bodyPr>
          <a:lstStyle/>
          <a:p>
            <a:pPr>
              <a:lnSpc>
                <a:spcPct val="120000"/>
              </a:lnSpc>
              <a:buClr>
                <a:srgbClr val="A51394"/>
              </a:buClr>
            </a:pPr>
            <a:r>
              <a:rPr lang="en-US" sz="2800" dirty="0"/>
              <a:t>TSMO and the planning process share common goals</a:t>
            </a:r>
          </a:p>
          <a:p>
            <a:pPr>
              <a:lnSpc>
                <a:spcPct val="120000"/>
              </a:lnSpc>
              <a:buClr>
                <a:srgbClr val="A51394"/>
              </a:buClr>
            </a:pPr>
            <a:r>
              <a:rPr lang="en-US" sz="2800" dirty="0"/>
              <a:t>Both TSMO and planning programs seek to:</a:t>
            </a:r>
          </a:p>
          <a:p>
            <a:pPr lvl="1">
              <a:lnSpc>
                <a:spcPct val="120000"/>
              </a:lnSpc>
              <a:buClr>
                <a:srgbClr val="A51394"/>
              </a:buClr>
            </a:pPr>
            <a:r>
              <a:rPr lang="en-US" sz="2800" dirty="0"/>
              <a:t>Think differently, more holistically</a:t>
            </a:r>
          </a:p>
          <a:p>
            <a:pPr lvl="1">
              <a:lnSpc>
                <a:spcPct val="120000"/>
              </a:lnSpc>
              <a:buClr>
                <a:srgbClr val="A51394"/>
              </a:buClr>
            </a:pPr>
            <a:r>
              <a:rPr lang="en-US" sz="2800" dirty="0"/>
              <a:t>Enhance existing systems versus expanding the system</a:t>
            </a:r>
          </a:p>
          <a:p>
            <a:pPr lvl="1">
              <a:lnSpc>
                <a:spcPct val="120000"/>
              </a:lnSpc>
              <a:buClr>
                <a:srgbClr val="A51394"/>
              </a:buClr>
            </a:pPr>
            <a:r>
              <a:rPr lang="en-US" sz="2800" dirty="0"/>
              <a:t>Do more with less</a:t>
            </a:r>
          </a:p>
          <a:p>
            <a:pPr lvl="1">
              <a:lnSpc>
                <a:spcPct val="120000"/>
              </a:lnSpc>
              <a:buClr>
                <a:srgbClr val="A51394"/>
              </a:buClr>
            </a:pPr>
            <a:r>
              <a:rPr lang="en-US" sz="2800" dirty="0"/>
              <a:t>Leverage new data to plan and operate smarter </a:t>
            </a:r>
          </a:p>
          <a:p>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36</a:t>
            </a:fld>
            <a:endParaRPr lang="en-US" dirty="0"/>
          </a:p>
        </p:txBody>
      </p:sp>
    </p:spTree>
    <p:extLst>
      <p:ext uri="{BB962C8B-B14F-4D97-AF65-F5344CB8AC3E}">
        <p14:creationId xmlns:p14="http://schemas.microsoft.com/office/powerpoint/2010/main" val="1001242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30694"/>
            <a:ext cx="8997956" cy="504096"/>
          </a:xfrm>
        </p:spPr>
        <p:txBody>
          <a:bodyPr/>
          <a:lstStyle/>
          <a:p>
            <a:r>
              <a:rPr lang="en-US" sz="4400" dirty="0"/>
              <a:t>Why TSMO Matters for Planning</a:t>
            </a:r>
          </a:p>
        </p:txBody>
      </p:sp>
      <p:sp>
        <p:nvSpPr>
          <p:cNvPr id="3" name="Content Placeholder 2"/>
          <p:cNvSpPr>
            <a:spLocks noGrp="1"/>
          </p:cNvSpPr>
          <p:nvPr>
            <p:ph idx="1"/>
          </p:nvPr>
        </p:nvSpPr>
        <p:spPr>
          <a:xfrm>
            <a:off x="984245" y="1519901"/>
            <a:ext cx="10937680" cy="4351338"/>
          </a:xfrm>
        </p:spPr>
        <p:txBody>
          <a:bodyPr>
            <a:noAutofit/>
          </a:bodyPr>
          <a:lstStyle/>
          <a:p>
            <a:pPr>
              <a:lnSpc>
                <a:spcPct val="100000"/>
              </a:lnSpc>
              <a:spcBef>
                <a:spcPts val="1200"/>
              </a:spcBef>
              <a:buClr>
                <a:srgbClr val="A51394"/>
              </a:buClr>
            </a:pPr>
            <a:r>
              <a:rPr lang="en-US" sz="2800" dirty="0"/>
              <a:t>Offers opportunities to help achieve desired outcomes and performance targets for mobility, reliability, and safety in the near term at lower cost</a:t>
            </a:r>
          </a:p>
          <a:p>
            <a:pPr>
              <a:lnSpc>
                <a:spcPct val="100000"/>
              </a:lnSpc>
              <a:spcBef>
                <a:spcPts val="1200"/>
              </a:spcBef>
              <a:buClr>
                <a:srgbClr val="A51394"/>
              </a:buClr>
            </a:pPr>
            <a:r>
              <a:rPr lang="en-US" sz="2800" dirty="0"/>
              <a:t>Enables planners to identify strategies for the short-term planning horizon (3–5 years) and for inclusion in the CMP</a:t>
            </a:r>
          </a:p>
          <a:p>
            <a:pPr>
              <a:lnSpc>
                <a:spcPct val="100000"/>
              </a:lnSpc>
              <a:spcBef>
                <a:spcPts val="1200"/>
              </a:spcBef>
              <a:buClr>
                <a:srgbClr val="A51394"/>
              </a:buClr>
            </a:pPr>
            <a:r>
              <a:rPr lang="en-US" sz="2800" dirty="0"/>
              <a:t>Can help planners identify mobility needs and solutions that may complement, replace, or defer larger capacity-adding projects</a:t>
            </a:r>
          </a:p>
          <a:p>
            <a:pPr>
              <a:lnSpc>
                <a:spcPct val="100000"/>
              </a:lnSpc>
              <a:spcBef>
                <a:spcPts val="1200"/>
              </a:spcBef>
              <a:buClr>
                <a:srgbClr val="A51394"/>
              </a:buClr>
            </a:pPr>
            <a:r>
              <a:rPr lang="en-US" sz="2800" dirty="0"/>
              <a:t>Can provide operational performance data to support planning </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37</a:t>
            </a:fld>
            <a:endParaRPr lang="en-US" dirty="0"/>
          </a:p>
        </p:txBody>
      </p:sp>
    </p:spTree>
    <p:extLst>
      <p:ext uri="{BB962C8B-B14F-4D97-AF65-F5344CB8AC3E}">
        <p14:creationId xmlns:p14="http://schemas.microsoft.com/office/powerpoint/2010/main" val="3387369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3" y="599924"/>
            <a:ext cx="9512695" cy="504096"/>
          </a:xfrm>
        </p:spPr>
        <p:txBody>
          <a:bodyPr/>
          <a:lstStyle/>
          <a:p>
            <a:r>
              <a:rPr lang="en-US" sz="4400" dirty="0"/>
              <a:t>Why Planning Matters for TSMO</a:t>
            </a:r>
          </a:p>
        </p:txBody>
      </p:sp>
      <p:sp>
        <p:nvSpPr>
          <p:cNvPr id="3" name="Content Placeholder 2"/>
          <p:cNvSpPr>
            <a:spLocks noGrp="1"/>
          </p:cNvSpPr>
          <p:nvPr>
            <p:ph idx="1"/>
          </p:nvPr>
        </p:nvSpPr>
        <p:spPr>
          <a:xfrm>
            <a:off x="984244" y="1511836"/>
            <a:ext cx="10732475" cy="4351338"/>
          </a:xfrm>
        </p:spPr>
        <p:txBody>
          <a:bodyPr>
            <a:noAutofit/>
          </a:bodyPr>
          <a:lstStyle/>
          <a:p>
            <a:pPr>
              <a:lnSpc>
                <a:spcPct val="100000"/>
              </a:lnSpc>
              <a:spcBef>
                <a:spcPts val="1200"/>
              </a:spcBef>
              <a:buClr>
                <a:srgbClr val="A51394"/>
              </a:buClr>
            </a:pPr>
            <a:r>
              <a:rPr lang="en-US" dirty="0"/>
              <a:t>Planning can integrate near-term operations objectives and needs into longer term planning priorities.</a:t>
            </a:r>
          </a:p>
          <a:p>
            <a:pPr>
              <a:lnSpc>
                <a:spcPct val="100000"/>
              </a:lnSpc>
              <a:spcBef>
                <a:spcPts val="1200"/>
              </a:spcBef>
              <a:buClr>
                <a:srgbClr val="A51394"/>
              </a:buClr>
            </a:pPr>
            <a:r>
              <a:rPr lang="en-US" dirty="0"/>
              <a:t>Engaging with planners can lead to consideration of TSMO strategies for funding and identification of possible funding sources.</a:t>
            </a:r>
          </a:p>
          <a:p>
            <a:pPr>
              <a:lnSpc>
                <a:spcPct val="100000"/>
              </a:lnSpc>
              <a:spcBef>
                <a:spcPts val="1200"/>
              </a:spcBef>
              <a:buClr>
                <a:srgbClr val="A51394"/>
              </a:buClr>
            </a:pPr>
            <a:r>
              <a:rPr lang="en-US" dirty="0"/>
              <a:t>When introduced early in planning, cost-effective TSMO strategies can be considered for inclusion in major capital projects.</a:t>
            </a:r>
          </a:p>
          <a:p>
            <a:pPr>
              <a:lnSpc>
                <a:spcPct val="100000"/>
              </a:lnSpc>
              <a:spcBef>
                <a:spcPts val="1200"/>
              </a:spcBef>
              <a:buClr>
                <a:srgbClr val="A51394"/>
              </a:buClr>
            </a:pPr>
            <a:r>
              <a:rPr lang="en-US" dirty="0"/>
              <a:t>Planners can help identify how TSMO can be considered along with or as alternatives to capacity expansion projects.</a:t>
            </a:r>
          </a:p>
          <a:p>
            <a:pPr>
              <a:lnSpc>
                <a:spcPct val="100000"/>
              </a:lnSpc>
              <a:spcBef>
                <a:spcPts val="1200"/>
              </a:spcBef>
              <a:buClr>
                <a:srgbClr val="A51394"/>
              </a:buClr>
            </a:pPr>
            <a:r>
              <a:rPr lang="en-US" dirty="0"/>
              <a:t>The CMP can be used to identify operational performance issues, needs, and TSMO strategies and projects.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38</a:t>
            </a:fld>
            <a:endParaRPr lang="en-US" dirty="0"/>
          </a:p>
        </p:txBody>
      </p:sp>
    </p:spTree>
    <p:extLst>
      <p:ext uri="{BB962C8B-B14F-4D97-AF65-F5344CB8AC3E}">
        <p14:creationId xmlns:p14="http://schemas.microsoft.com/office/powerpoint/2010/main" val="3152541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Opportunities for Collaboration</a:t>
            </a:r>
          </a:p>
        </p:txBody>
      </p:sp>
    </p:spTree>
    <p:extLst>
      <p:ext uri="{BB962C8B-B14F-4D97-AF65-F5344CB8AC3E}">
        <p14:creationId xmlns:p14="http://schemas.microsoft.com/office/powerpoint/2010/main" val="247231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043" y="636762"/>
            <a:ext cx="9716707" cy="504096"/>
          </a:xfrm>
        </p:spPr>
        <p:txBody>
          <a:bodyPr/>
          <a:lstStyle/>
          <a:p>
            <a:r>
              <a:rPr lang="en-US" sz="4000" dirty="0"/>
              <a:t>Transportation Landscape Is Changing</a:t>
            </a:r>
          </a:p>
        </p:txBody>
      </p:sp>
      <p:sp>
        <p:nvSpPr>
          <p:cNvPr id="3" name="Content Placeholder 2"/>
          <p:cNvSpPr>
            <a:spLocks noGrp="1"/>
          </p:cNvSpPr>
          <p:nvPr>
            <p:ph idx="1"/>
          </p:nvPr>
        </p:nvSpPr>
        <p:spPr>
          <a:xfrm>
            <a:off x="984244" y="1535981"/>
            <a:ext cx="10369555" cy="4351338"/>
          </a:xfrm>
        </p:spPr>
        <p:txBody>
          <a:bodyPr/>
          <a:lstStyle/>
          <a:p>
            <a:pPr>
              <a:buClr>
                <a:srgbClr val="A51394"/>
              </a:buClr>
            </a:pPr>
            <a:r>
              <a:rPr lang="en-US" dirty="0"/>
              <a:t>Limited funds</a:t>
            </a:r>
          </a:p>
          <a:p>
            <a:pPr>
              <a:buClr>
                <a:srgbClr val="A51394"/>
              </a:buClr>
            </a:pPr>
            <a:r>
              <a:rPr lang="en-US" dirty="0"/>
              <a:t>Advances in technology</a:t>
            </a:r>
          </a:p>
          <a:p>
            <a:pPr>
              <a:buClr>
                <a:srgbClr val="A51394"/>
              </a:buClr>
            </a:pPr>
            <a:r>
              <a:rPr lang="en-US" dirty="0"/>
              <a:t>Customer needs and expectations</a:t>
            </a:r>
          </a:p>
          <a:p>
            <a:pPr>
              <a:buClr>
                <a:srgbClr val="A51394"/>
              </a:buClr>
            </a:pPr>
            <a:r>
              <a:rPr lang="en-US" dirty="0"/>
              <a:t>Better understanding of causes of congestion</a:t>
            </a:r>
          </a:p>
          <a:p>
            <a:pPr>
              <a:buClr>
                <a:srgbClr val="A51394"/>
              </a:buClr>
            </a:pPr>
            <a:r>
              <a:rPr lang="en-US" dirty="0"/>
              <a:t>Increased emphasis on performance-based planning and programming</a:t>
            </a:r>
          </a:p>
          <a:p>
            <a:endParaRPr lang="en-US" dirty="0"/>
          </a:p>
        </p:txBody>
      </p:sp>
      <p:pic>
        <p:nvPicPr>
          <p:cNvPr id="7" name="Picture 6" descr="Road curve at night"/>
          <p:cNvPicPr>
            <a:picLocks noChangeAspect="1"/>
          </p:cNvPicPr>
          <p:nvPr/>
        </p:nvPicPr>
        <p:blipFill>
          <a:blip r:embed="rId3"/>
          <a:stretch>
            <a:fillRect/>
          </a:stretch>
        </p:blipFill>
        <p:spPr>
          <a:xfrm>
            <a:off x="3208953" y="3848023"/>
            <a:ext cx="6359589" cy="2341485"/>
          </a:xfrm>
          <a:prstGeom prst="rect">
            <a:avLst/>
          </a:prstGeom>
        </p:spPr>
      </p:pic>
      <p:sp>
        <p:nvSpPr>
          <p:cNvPr id="6" name="TextBox 5"/>
          <p:cNvSpPr txBox="1"/>
          <p:nvPr/>
        </p:nvSpPr>
        <p:spPr>
          <a:xfrm>
            <a:off x="5016841" y="6173794"/>
            <a:ext cx="4530013" cy="30777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Missouri Department of Transportation Flickr</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4</a:t>
            </a:fld>
            <a:endParaRPr lang="en-US" dirty="0"/>
          </a:p>
        </p:txBody>
      </p:sp>
    </p:spTree>
    <p:extLst>
      <p:ext uri="{BB962C8B-B14F-4D97-AF65-F5344CB8AC3E}">
        <p14:creationId xmlns:p14="http://schemas.microsoft.com/office/powerpoint/2010/main" val="3455567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65939"/>
            <a:ext cx="9635630" cy="504096"/>
          </a:xfrm>
        </p:spPr>
        <p:txBody>
          <a:bodyPr/>
          <a:lstStyle/>
          <a:p>
            <a:r>
              <a:rPr lang="en-US" sz="3600" dirty="0"/>
              <a:t>How Can TSMO Support Planning? (1/2)</a:t>
            </a:r>
          </a:p>
        </p:txBody>
      </p:sp>
      <p:sp>
        <p:nvSpPr>
          <p:cNvPr id="8" name="Content Placeholder 7"/>
          <p:cNvSpPr>
            <a:spLocks noGrp="1"/>
          </p:cNvSpPr>
          <p:nvPr>
            <p:ph idx="1"/>
          </p:nvPr>
        </p:nvSpPr>
        <p:spPr>
          <a:xfrm>
            <a:off x="853440" y="1484048"/>
            <a:ext cx="11100995" cy="4621393"/>
          </a:xfrm>
        </p:spPr>
        <p:txBody>
          <a:bodyPr>
            <a:noAutofit/>
          </a:bodyPr>
          <a:lstStyle/>
          <a:p>
            <a:pPr>
              <a:lnSpc>
                <a:spcPct val="100000"/>
              </a:lnSpc>
              <a:buClr>
                <a:srgbClr val="A51394"/>
              </a:buClr>
            </a:pPr>
            <a:r>
              <a:rPr lang="en-US" dirty="0"/>
              <a:t>Developing operations-related goals, objectives, and performance measures for use in plans</a:t>
            </a:r>
          </a:p>
          <a:p>
            <a:pPr>
              <a:lnSpc>
                <a:spcPct val="100000"/>
              </a:lnSpc>
              <a:buClr>
                <a:srgbClr val="A51394"/>
              </a:buClr>
            </a:pPr>
            <a:r>
              <a:rPr lang="en-US" dirty="0"/>
              <a:t>Connecting broad outcome-related objectives to more specific operational performance objectives that drive State, metropolitan, corridor, and subarea strategies</a:t>
            </a:r>
          </a:p>
          <a:p>
            <a:pPr>
              <a:lnSpc>
                <a:spcPct val="100000"/>
              </a:lnSpc>
              <a:buClr>
                <a:srgbClr val="A51394"/>
              </a:buClr>
            </a:pPr>
            <a:r>
              <a:rPr lang="en-US" dirty="0"/>
              <a:t>Creating innovative institutional arrangements that share resources, provide mutual assistance, agree on interoperability standards, and share real-time and archived data</a:t>
            </a:r>
          </a:p>
          <a:p>
            <a:pPr>
              <a:lnSpc>
                <a:spcPct val="100000"/>
              </a:lnSpc>
              <a:buClr>
                <a:srgbClr val="A51394"/>
              </a:buClr>
            </a:pPr>
            <a:r>
              <a:rPr lang="en-US" dirty="0"/>
              <a:t>Identifying gaps in the enabling technology of the transportation system and potential solutions using the regional intelligent transportation systems (ITS) architecture to support regional and State planning goals </a:t>
            </a:r>
          </a:p>
          <a:p>
            <a:pPr>
              <a:lnSpc>
                <a:spcPct val="100000"/>
              </a:lnSpc>
            </a:pPr>
            <a:endParaRPr lang="en-US" dirty="0"/>
          </a:p>
        </p:txBody>
      </p:sp>
      <p:sp>
        <p:nvSpPr>
          <p:cNvPr id="3" name="Slide Number Placeholder 3">
            <a:extLst>
              <a:ext uri="{FF2B5EF4-FFF2-40B4-BE49-F238E27FC236}">
                <a16:creationId xmlns:a16="http://schemas.microsoft.com/office/drawing/2014/main" id="{4806E384-2C55-F944-B2B3-12AB592F8671}"/>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40</a:t>
            </a:fld>
            <a:endParaRPr lang="en-US" dirty="0"/>
          </a:p>
        </p:txBody>
      </p:sp>
    </p:spTree>
    <p:extLst>
      <p:ext uri="{BB962C8B-B14F-4D97-AF65-F5344CB8AC3E}">
        <p14:creationId xmlns:p14="http://schemas.microsoft.com/office/powerpoint/2010/main" val="2842601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4244" y="590379"/>
            <a:ext cx="9635630" cy="504096"/>
          </a:xfrm>
        </p:spPr>
        <p:txBody>
          <a:bodyPr/>
          <a:lstStyle/>
          <a:p>
            <a:r>
              <a:rPr lang="en-US" sz="3600" dirty="0"/>
              <a:t>How Can TSMO Support Planning? (2/2)</a:t>
            </a:r>
          </a:p>
        </p:txBody>
      </p:sp>
      <p:sp>
        <p:nvSpPr>
          <p:cNvPr id="8" name="Content Placeholder 7"/>
          <p:cNvSpPr>
            <a:spLocks noGrp="1"/>
          </p:cNvSpPr>
          <p:nvPr>
            <p:ph idx="1"/>
          </p:nvPr>
        </p:nvSpPr>
        <p:spPr>
          <a:xfrm>
            <a:off x="853440" y="1630173"/>
            <a:ext cx="11033760" cy="4648031"/>
          </a:xfrm>
        </p:spPr>
        <p:txBody>
          <a:bodyPr>
            <a:noAutofit/>
          </a:bodyPr>
          <a:lstStyle/>
          <a:p>
            <a:pPr>
              <a:lnSpc>
                <a:spcPct val="100000"/>
              </a:lnSpc>
              <a:buClr>
                <a:srgbClr val="A51394"/>
              </a:buClr>
            </a:pPr>
            <a:r>
              <a:rPr lang="en-US" dirty="0"/>
              <a:t>Using the congestion management process to include a wider variety of operators and planners in discussions about nonrecurring congestion and travel-time reliability </a:t>
            </a:r>
          </a:p>
          <a:p>
            <a:pPr>
              <a:lnSpc>
                <a:spcPct val="100000"/>
              </a:lnSpc>
              <a:buClr>
                <a:srgbClr val="A51394"/>
              </a:buClr>
            </a:pPr>
            <a:r>
              <a:rPr lang="en-US" dirty="0"/>
              <a:t>Providing data that can identify needs (e.g., bottlenecks), recommending TSMO strategies that can address those needs, and coordinating to share and jointly procure data that benefit both areas</a:t>
            </a:r>
          </a:p>
          <a:p>
            <a:pPr>
              <a:lnSpc>
                <a:spcPct val="100000"/>
              </a:lnSpc>
              <a:spcBef>
                <a:spcPts val="1200"/>
              </a:spcBef>
              <a:buClr>
                <a:srgbClr val="A51394"/>
              </a:buClr>
            </a:pPr>
            <a:r>
              <a:rPr lang="en-US" dirty="0"/>
              <a:t>Participating in freight mobility planning</a:t>
            </a:r>
          </a:p>
          <a:p>
            <a:pPr>
              <a:lnSpc>
                <a:spcPct val="100000"/>
              </a:lnSpc>
              <a:buClr>
                <a:srgbClr val="A51394"/>
              </a:buClr>
            </a:pPr>
            <a:r>
              <a:rPr lang="en-US" dirty="0"/>
              <a:t>Expanding the set of solutions to include TSMO during scenario planning</a:t>
            </a:r>
          </a:p>
        </p:txBody>
      </p:sp>
      <p:sp>
        <p:nvSpPr>
          <p:cNvPr id="2" name="Slide Number Placeholder 3">
            <a:extLst>
              <a:ext uri="{FF2B5EF4-FFF2-40B4-BE49-F238E27FC236}">
                <a16:creationId xmlns:a16="http://schemas.microsoft.com/office/drawing/2014/main" id="{5C2E6E5F-8292-F542-B36D-C7E08F82C055}"/>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41</a:t>
            </a:fld>
            <a:endParaRPr lang="en-US" dirty="0"/>
          </a:p>
        </p:txBody>
      </p:sp>
    </p:spTree>
    <p:extLst>
      <p:ext uri="{BB962C8B-B14F-4D97-AF65-F5344CB8AC3E}">
        <p14:creationId xmlns:p14="http://schemas.microsoft.com/office/powerpoint/2010/main" val="3166050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1525" y="569169"/>
            <a:ext cx="9867900" cy="504096"/>
          </a:xfrm>
        </p:spPr>
        <p:txBody>
          <a:bodyPr/>
          <a:lstStyle/>
          <a:p>
            <a:r>
              <a:rPr lang="en-US" sz="4000" dirty="0"/>
              <a:t>How TSMO Can Connect to Planning</a:t>
            </a:r>
          </a:p>
        </p:txBody>
      </p:sp>
      <p:sp>
        <p:nvSpPr>
          <p:cNvPr id="4" name="Content Placeholder 3"/>
          <p:cNvSpPr>
            <a:spLocks noGrp="1"/>
          </p:cNvSpPr>
          <p:nvPr>
            <p:ph idx="1"/>
          </p:nvPr>
        </p:nvSpPr>
        <p:spPr>
          <a:xfrm>
            <a:off x="1348794" y="2013747"/>
            <a:ext cx="4356681" cy="3150919"/>
          </a:xfrm>
        </p:spPr>
        <p:txBody>
          <a:bodyPr>
            <a:normAutofit/>
          </a:bodyPr>
          <a:lstStyle/>
          <a:p>
            <a:pPr marL="0" indent="0">
              <a:buNone/>
            </a:pPr>
            <a:r>
              <a:rPr lang="en-US" sz="3600" dirty="0"/>
              <a:t>TSMO can support each step in the transportation planning process.</a:t>
            </a:r>
          </a:p>
          <a:p>
            <a:endParaRPr lang="en-US" sz="3600" dirty="0"/>
          </a:p>
        </p:txBody>
      </p:sp>
      <p:pic>
        <p:nvPicPr>
          <p:cNvPr id="9" name="Content Placeholder 6" descr="The planning process begins with regional vision and goals. Next is alternate improvement strategies, operations and capital. Below that is evaluation and prioritization of strategies. Next is the development of the transportation plan, followed by the development of transportation improvement programs. Under that is project development and then systems operations. Critical factors and inputs are budgets, Title VI, air quality, environmental issues, economic development, and public involvement. Arrows going both directions indicating a feedback cycle between system operations and regional vision and goals."/>
          <p:cNvPicPr>
            <a:picLocks noChangeAspect="1"/>
          </p:cNvPicPr>
          <p:nvPr/>
        </p:nvPicPr>
        <p:blipFill>
          <a:blip r:embed="rId3"/>
          <a:stretch>
            <a:fillRect/>
          </a:stretch>
        </p:blipFill>
        <p:spPr>
          <a:xfrm>
            <a:off x="6524369" y="1812443"/>
            <a:ext cx="5057978" cy="4142622"/>
          </a:xfrm>
          <a:prstGeom prst="rect">
            <a:avLst/>
          </a:prstGeom>
        </p:spPr>
      </p:pic>
      <p:sp>
        <p:nvSpPr>
          <p:cNvPr id="7" name="TextBox 6"/>
          <p:cNvSpPr txBox="1"/>
          <p:nvPr/>
        </p:nvSpPr>
        <p:spPr>
          <a:xfrm>
            <a:off x="6524369" y="5965478"/>
            <a:ext cx="5057977" cy="523220"/>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Sources: Federal Highway Administration and Federal Transit Administration</a:t>
            </a:r>
          </a:p>
        </p:txBody>
      </p:sp>
      <p:sp>
        <p:nvSpPr>
          <p:cNvPr id="2" name="Slide Number Placeholder 3">
            <a:extLst>
              <a:ext uri="{FF2B5EF4-FFF2-40B4-BE49-F238E27FC236}">
                <a16:creationId xmlns:a16="http://schemas.microsoft.com/office/drawing/2014/main" id="{1499558C-FA42-88BB-1116-2D49B4DD5D8F}"/>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42</a:t>
            </a:fld>
            <a:endParaRPr lang="en-US" dirty="0"/>
          </a:p>
        </p:txBody>
      </p:sp>
    </p:spTree>
    <p:extLst>
      <p:ext uri="{BB962C8B-B14F-4D97-AF65-F5344CB8AC3E}">
        <p14:creationId xmlns:p14="http://schemas.microsoft.com/office/powerpoint/2010/main" val="1448377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2766" y="347313"/>
            <a:ext cx="9678590" cy="504096"/>
          </a:xfrm>
        </p:spPr>
        <p:txBody>
          <a:bodyPr/>
          <a:lstStyle/>
          <a:p>
            <a:r>
              <a:rPr lang="en-US" sz="3600" dirty="0"/>
              <a:t>Opportunities for Connecting Planning and TSMO</a:t>
            </a:r>
          </a:p>
        </p:txBody>
      </p:sp>
      <p:pic>
        <p:nvPicPr>
          <p:cNvPr id="4" name="Content Placeholder 3" descr="Linkage opportunities between 1) transportation planning and investment decisionmaking and 2) transportation systems management and operations. These include the Transportation Planning Process&#10;Data Sharing&#10;Performance Measures&#10;Congestion Management Process&#10;Funding and Resource Sharing&#10;Institutional Arrangements&#10;Regional Intelligent Transportation Systems (ITS) Architecture&#10;Regional Management and Operations Projects&#10;Regional Concept for Transportation Operations&#10;Scenario Planning&#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4139" y="1440116"/>
            <a:ext cx="8643722" cy="4259825"/>
          </a:xfrm>
        </p:spPr>
      </p:pic>
      <p:sp>
        <p:nvSpPr>
          <p:cNvPr id="8" name="TextBox 7"/>
          <p:cNvSpPr txBox="1"/>
          <p:nvPr/>
        </p:nvSpPr>
        <p:spPr>
          <a:xfrm>
            <a:off x="2743200" y="5896045"/>
            <a:ext cx="8923141" cy="523220"/>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Source: Adapted from FHWA, </a:t>
            </a:r>
            <a:r>
              <a:rPr lang="en-US" sz="1400" i="1" dirty="0">
                <a:latin typeface="Arial" panose="020B0604020202020204" pitchFamily="34" charset="0"/>
                <a:cs typeface="Arial" panose="020B0604020202020204" pitchFamily="34" charset="0"/>
              </a:rPr>
              <a:t>Getting More by Working Together—Opportunities for Linking Planning and Operations </a:t>
            </a:r>
            <a:r>
              <a:rPr lang="en-US"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hlinkClick r:id="rId4"/>
              </a:rPr>
              <a:t>https://ops.fhwa.dot.gov/publications/lpo_ref_guide/</a:t>
            </a:r>
            <a:r>
              <a:rPr lang="en-US" sz="14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57AD2E5A-B979-1124-E50D-A75769DAE4A4}"/>
              </a:ext>
            </a:extLst>
          </p:cNvPr>
          <p:cNvSpPr txBox="1"/>
          <p:nvPr/>
        </p:nvSpPr>
        <p:spPr>
          <a:xfrm>
            <a:off x="1940010" y="5546052"/>
            <a:ext cx="3052054" cy="307777"/>
          </a:xfrm>
          <a:prstGeom prst="rect">
            <a:avLst/>
          </a:prstGeom>
          <a:noFill/>
        </p:spPr>
        <p:txBody>
          <a:bodyPr wrap="none" rtlCol="0">
            <a:spAutoFit/>
          </a:bodyPr>
          <a:lstStyle/>
          <a:p>
            <a:r>
              <a:rPr lang="en-US" sz="1400" dirty="0"/>
              <a:t>ITS – Intelligent Transportation Systems</a:t>
            </a:r>
          </a:p>
        </p:txBody>
      </p:sp>
      <p:sp>
        <p:nvSpPr>
          <p:cNvPr id="5" name="Slide Number Placeholder 3">
            <a:extLst>
              <a:ext uri="{FF2B5EF4-FFF2-40B4-BE49-F238E27FC236}">
                <a16:creationId xmlns:a16="http://schemas.microsoft.com/office/drawing/2014/main" id="{7AE5F70A-D353-A499-4E85-2977BD50C5D6}"/>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43</a:t>
            </a:fld>
            <a:endParaRPr lang="en-US" dirty="0"/>
          </a:p>
        </p:txBody>
      </p:sp>
    </p:spTree>
    <p:extLst>
      <p:ext uri="{BB962C8B-B14F-4D97-AF65-F5344CB8AC3E}">
        <p14:creationId xmlns:p14="http://schemas.microsoft.com/office/powerpoint/2010/main" val="846815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3" y="327122"/>
            <a:ext cx="9503647" cy="803421"/>
          </a:xfrm>
        </p:spPr>
        <p:txBody>
          <a:bodyPr/>
          <a:lstStyle/>
          <a:p>
            <a:r>
              <a:rPr lang="en-US" sz="3600" dirty="0"/>
              <a:t>Using Archived Operations Data for Transportation Planning (1/3)</a:t>
            </a:r>
          </a:p>
        </p:txBody>
      </p:sp>
      <p:sp>
        <p:nvSpPr>
          <p:cNvPr id="6" name="Content Placeholder 5"/>
          <p:cNvSpPr>
            <a:spLocks noGrp="1"/>
          </p:cNvSpPr>
          <p:nvPr>
            <p:ph idx="1"/>
          </p:nvPr>
        </p:nvSpPr>
        <p:spPr>
          <a:xfrm>
            <a:off x="886691" y="1596941"/>
            <a:ext cx="11166763" cy="5124534"/>
          </a:xfrm>
        </p:spPr>
        <p:txBody>
          <a:bodyPr>
            <a:noAutofit/>
          </a:bodyPr>
          <a:lstStyle/>
          <a:p>
            <a:pPr>
              <a:lnSpc>
                <a:spcPct val="110000"/>
              </a:lnSpc>
              <a:buClr>
                <a:srgbClr val="A51394"/>
              </a:buClr>
            </a:pPr>
            <a:r>
              <a:rPr lang="en-US" dirty="0"/>
              <a:t>Traditionally, data for planning come from manual collection techniques and model output </a:t>
            </a:r>
          </a:p>
          <a:p>
            <a:pPr>
              <a:lnSpc>
                <a:spcPct val="110000"/>
              </a:lnSpc>
              <a:buClr>
                <a:srgbClr val="A51394"/>
              </a:buClr>
            </a:pPr>
            <a:r>
              <a:rPr lang="en-US" dirty="0"/>
              <a:t>Archived operations data:</a:t>
            </a:r>
          </a:p>
          <a:p>
            <a:pPr lvl="1">
              <a:lnSpc>
                <a:spcPct val="110000"/>
              </a:lnSpc>
              <a:buClr>
                <a:srgbClr val="A51394"/>
              </a:buClr>
            </a:pPr>
            <a:r>
              <a:rPr lang="en-US" sz="2400" dirty="0"/>
              <a:t>Help transportation planners solve problems and make evidence-based decisions</a:t>
            </a:r>
          </a:p>
          <a:p>
            <a:pPr lvl="1">
              <a:lnSpc>
                <a:spcPct val="110000"/>
              </a:lnSpc>
              <a:buClr>
                <a:srgbClr val="A51394"/>
              </a:buClr>
            </a:pPr>
            <a:r>
              <a:rPr lang="en-US" sz="2400" dirty="0"/>
              <a:t>Include traffic, transit, bike, pedestrian, construction, and weather information</a:t>
            </a:r>
          </a:p>
          <a:p>
            <a:pPr lvl="1">
              <a:lnSpc>
                <a:spcPct val="110000"/>
              </a:lnSpc>
              <a:buClr>
                <a:srgbClr val="A51394"/>
              </a:buClr>
            </a:pPr>
            <a:r>
              <a:rPr lang="en-US" sz="2400" dirty="0"/>
              <a:t>Include incident or event information entered into electronic logs by transportation or public safety personnel</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44</a:t>
            </a:fld>
            <a:endParaRPr lang="en-US" dirty="0"/>
          </a:p>
        </p:txBody>
      </p:sp>
      <p:sp>
        <p:nvSpPr>
          <p:cNvPr id="7" name="TextBox 6"/>
          <p:cNvSpPr txBox="1"/>
          <p:nvPr/>
        </p:nvSpPr>
        <p:spPr>
          <a:xfrm>
            <a:off x="2470484" y="5658093"/>
            <a:ext cx="9384631" cy="769441"/>
          </a:xfrm>
          <a:prstGeom prst="rect">
            <a:avLst/>
          </a:prstGeom>
          <a:noFill/>
        </p:spPr>
        <p:txBody>
          <a:bodyPr wrap="square" rtlCol="0">
            <a:spAutoFit/>
          </a:bodyPr>
          <a:lstStyle/>
          <a:p>
            <a:pPr algn="r">
              <a:lnSpc>
                <a:spcPct val="110000"/>
              </a:lnSpc>
              <a:spcBef>
                <a:spcPts val="1800"/>
              </a:spcBef>
            </a:pPr>
            <a:r>
              <a:rPr lang="en-US" sz="2000" dirty="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hlinkClick r:id="rId3"/>
              </a:rPr>
              <a:t>https://ops.fhwa.dot.gov/publications/fhwahop16082/index.htm</a:t>
            </a:r>
            <a:r>
              <a:rPr lang="en-US" sz="2000" dirty="0">
                <a:latin typeface="Arial" panose="020B0604020202020204" pitchFamily="34" charset="0"/>
                <a:cs typeface="Arial" panose="020B0604020202020204" pitchFamily="34" charset="0"/>
              </a:rPr>
              <a:t> for information on using archived data in planning</a:t>
            </a:r>
          </a:p>
        </p:txBody>
      </p:sp>
    </p:spTree>
    <p:extLst>
      <p:ext uri="{BB962C8B-B14F-4D97-AF65-F5344CB8AC3E}">
        <p14:creationId xmlns:p14="http://schemas.microsoft.com/office/powerpoint/2010/main" val="369452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984243" y="327628"/>
            <a:ext cx="9503647" cy="803421"/>
          </a:xfrm>
        </p:spPr>
        <p:txBody>
          <a:bodyPr/>
          <a:lstStyle/>
          <a:p>
            <a:r>
              <a:rPr lang="en-US" sz="3600" dirty="0"/>
              <a:t>Using Archived Operations Data for Transportation Planning (2/3)</a:t>
            </a:r>
          </a:p>
        </p:txBody>
      </p:sp>
      <p:sp>
        <p:nvSpPr>
          <p:cNvPr id="6" name="Content Placeholder 5"/>
          <p:cNvSpPr>
            <a:spLocks noGrp="1"/>
          </p:cNvSpPr>
          <p:nvPr>
            <p:ph idx="1"/>
          </p:nvPr>
        </p:nvSpPr>
        <p:spPr>
          <a:xfrm>
            <a:off x="984243" y="1518842"/>
            <a:ext cx="10205532" cy="4555886"/>
          </a:xfrm>
        </p:spPr>
        <p:txBody>
          <a:bodyPr>
            <a:normAutofit/>
          </a:bodyPr>
          <a:lstStyle/>
          <a:p>
            <a:pPr marL="0" indent="0">
              <a:lnSpc>
                <a:spcPct val="110000"/>
              </a:lnSpc>
              <a:buNone/>
            </a:pPr>
            <a:r>
              <a:rPr lang="en-US" sz="2800" dirty="0"/>
              <a:t>Archived data are:</a:t>
            </a:r>
          </a:p>
          <a:p>
            <a:pPr marL="403225" indent="-403225">
              <a:lnSpc>
                <a:spcPct val="110000"/>
              </a:lnSpc>
              <a:buClr>
                <a:srgbClr val="A51394"/>
              </a:buClr>
            </a:pPr>
            <a:r>
              <a:rPr lang="en-US" sz="2800" dirty="0"/>
              <a:t>Usually collected in realtime</a:t>
            </a:r>
          </a:p>
          <a:p>
            <a:pPr marL="403225" indent="-403225">
              <a:lnSpc>
                <a:spcPct val="110000"/>
              </a:lnSpc>
              <a:buClr>
                <a:srgbClr val="A51394"/>
              </a:buClr>
            </a:pPr>
            <a:r>
              <a:rPr lang="en-US" sz="2800" dirty="0"/>
              <a:t>Collected by intelligent transportation system (ITS) infrastructure</a:t>
            </a:r>
          </a:p>
          <a:p>
            <a:pPr marL="403225" indent="-403225">
              <a:lnSpc>
                <a:spcPct val="110000"/>
              </a:lnSpc>
              <a:buClr>
                <a:srgbClr val="A51394"/>
              </a:buClr>
            </a:pPr>
            <a:r>
              <a:rPr lang="en-US" sz="2800" dirty="0"/>
              <a:t>Collected by devices including in-pavement inductive loop detectors, radar detectors, remote traffic microwave sensors (RTMS), wireless technology, or other unique identifier tag readers </a:t>
            </a:r>
          </a:p>
          <a:p>
            <a:pPr marL="0" indent="0">
              <a:lnSpc>
                <a:spcPct val="110000"/>
              </a:lnSpc>
              <a:buNone/>
            </a:pPr>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45</a:t>
            </a:fld>
            <a:endParaRPr lang="en-US" dirty="0"/>
          </a:p>
        </p:txBody>
      </p:sp>
    </p:spTree>
    <p:extLst>
      <p:ext uri="{BB962C8B-B14F-4D97-AF65-F5344CB8AC3E}">
        <p14:creationId xmlns:p14="http://schemas.microsoft.com/office/powerpoint/2010/main" val="1131535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a:spLocks noGrp="1"/>
          </p:cNvSpPr>
          <p:nvPr>
            <p:ph type="title"/>
          </p:nvPr>
        </p:nvSpPr>
        <p:spPr>
          <a:xfrm>
            <a:off x="984243" y="327628"/>
            <a:ext cx="9503647" cy="803421"/>
          </a:xfrm>
        </p:spPr>
        <p:txBody>
          <a:bodyPr/>
          <a:lstStyle/>
          <a:p>
            <a:r>
              <a:rPr lang="en-US" sz="3600" b="1" dirty="0">
                <a:latin typeface="Arial" panose="020B0604020202020204" pitchFamily="34" charset="0"/>
                <a:cs typeface="Arial" panose="020B0604020202020204" pitchFamily="34" charset="0"/>
              </a:rPr>
              <a:t>Using Archived Operations Data for Transportation Planning (3/3)</a:t>
            </a:r>
          </a:p>
        </p:txBody>
      </p:sp>
      <p:sp>
        <p:nvSpPr>
          <p:cNvPr id="7" name="Text Placeholder 6"/>
          <p:cNvSpPr>
            <a:spLocks noGrp="1"/>
          </p:cNvSpPr>
          <p:nvPr>
            <p:ph type="body" idx="1"/>
          </p:nvPr>
        </p:nvSpPr>
        <p:spPr>
          <a:xfrm>
            <a:off x="984243" y="1469843"/>
            <a:ext cx="6487332" cy="639763"/>
          </a:xfrm>
        </p:spPr>
        <p:txBody>
          <a:bodyPr anchor="t" anchorCtr="0">
            <a:normAutofit/>
          </a:bodyPr>
          <a:lstStyle/>
          <a:p>
            <a:r>
              <a:rPr lang="en-US" sz="2400" b="0" dirty="0"/>
              <a:t>Archived operations data include:</a:t>
            </a:r>
          </a:p>
        </p:txBody>
      </p:sp>
      <p:sp>
        <p:nvSpPr>
          <p:cNvPr id="2" name="Content Placeholder 1"/>
          <p:cNvSpPr>
            <a:spLocks noGrp="1"/>
          </p:cNvSpPr>
          <p:nvPr>
            <p:ph sz="half" idx="2"/>
          </p:nvPr>
        </p:nvSpPr>
        <p:spPr>
          <a:xfrm>
            <a:off x="1059589" y="2069570"/>
            <a:ext cx="6063105" cy="3789955"/>
          </a:xfrm>
        </p:spPr>
        <p:txBody>
          <a:bodyPr>
            <a:noAutofit/>
          </a:bodyPr>
          <a:lstStyle/>
          <a:p>
            <a:pPr>
              <a:spcBef>
                <a:spcPts val="0"/>
              </a:spcBef>
              <a:spcAft>
                <a:spcPts val="600"/>
              </a:spcAft>
              <a:buClr>
                <a:srgbClr val="A51394"/>
              </a:buClr>
            </a:pPr>
            <a:r>
              <a:rPr lang="en-US" sz="2200" dirty="0"/>
              <a:t>Traffic volume, speed, class, and occupancy from point and probe data sources</a:t>
            </a:r>
          </a:p>
          <a:p>
            <a:pPr>
              <a:spcBef>
                <a:spcPts val="0"/>
              </a:spcBef>
              <a:spcAft>
                <a:spcPts val="600"/>
              </a:spcAft>
              <a:buClr>
                <a:srgbClr val="A51394"/>
              </a:buClr>
            </a:pPr>
            <a:r>
              <a:rPr lang="en-US" sz="2200" dirty="0"/>
              <a:t>Event, work zone, and incident information</a:t>
            </a:r>
          </a:p>
          <a:p>
            <a:pPr>
              <a:spcBef>
                <a:spcPts val="0"/>
              </a:spcBef>
              <a:spcAft>
                <a:spcPts val="600"/>
              </a:spcAft>
              <a:buClr>
                <a:srgbClr val="A51394"/>
              </a:buClr>
            </a:pPr>
            <a:r>
              <a:rPr lang="en-US" sz="2200" dirty="0"/>
              <a:t>Weather data</a:t>
            </a:r>
          </a:p>
          <a:p>
            <a:pPr>
              <a:spcBef>
                <a:spcPts val="0"/>
              </a:spcBef>
              <a:spcAft>
                <a:spcPts val="600"/>
              </a:spcAft>
              <a:buClr>
                <a:srgbClr val="A51394"/>
              </a:buClr>
            </a:pPr>
            <a:r>
              <a:rPr lang="en-US" sz="2200" dirty="0"/>
              <a:t>Device operational status</a:t>
            </a:r>
          </a:p>
          <a:p>
            <a:pPr>
              <a:spcBef>
                <a:spcPts val="0"/>
              </a:spcBef>
              <a:spcAft>
                <a:spcPts val="600"/>
              </a:spcAft>
              <a:buClr>
                <a:srgbClr val="A51394"/>
              </a:buClr>
            </a:pPr>
            <a:r>
              <a:rPr lang="en-US" sz="2200" dirty="0"/>
              <a:t>Managed lane status</a:t>
            </a:r>
          </a:p>
          <a:p>
            <a:pPr>
              <a:spcBef>
                <a:spcPts val="0"/>
              </a:spcBef>
              <a:spcAft>
                <a:spcPts val="600"/>
              </a:spcAft>
              <a:buClr>
                <a:srgbClr val="A51394"/>
              </a:buClr>
            </a:pPr>
            <a:r>
              <a:rPr lang="en-US" sz="2200" dirty="0"/>
              <a:t>Surveillance video</a:t>
            </a:r>
          </a:p>
          <a:p>
            <a:pPr>
              <a:spcBef>
                <a:spcPts val="0"/>
              </a:spcBef>
              <a:spcAft>
                <a:spcPts val="600"/>
              </a:spcAft>
              <a:buClr>
                <a:srgbClr val="A51394"/>
              </a:buClr>
            </a:pPr>
            <a:r>
              <a:rPr lang="en-US" sz="2200" dirty="0"/>
              <a:t>Transit alerts			</a:t>
            </a:r>
          </a:p>
          <a:p>
            <a:pPr>
              <a:spcBef>
                <a:spcPts val="0"/>
              </a:spcBef>
              <a:spcAft>
                <a:spcPts val="600"/>
              </a:spcAft>
              <a:buClr>
                <a:srgbClr val="A51394"/>
              </a:buClr>
            </a:pPr>
            <a:r>
              <a:rPr lang="en-US" sz="2200" dirty="0"/>
              <a:t>Automated vehicle location (AVL)</a:t>
            </a:r>
          </a:p>
          <a:p>
            <a:pPr>
              <a:spcBef>
                <a:spcPts val="0"/>
              </a:spcBef>
              <a:spcAft>
                <a:spcPts val="600"/>
              </a:spcAft>
              <a:buClr>
                <a:srgbClr val="A51394"/>
              </a:buClr>
            </a:pPr>
            <a:r>
              <a:rPr lang="en-US" sz="2200" dirty="0"/>
              <a:t>Signal status</a:t>
            </a:r>
          </a:p>
          <a:p>
            <a:endParaRPr lang="en-US" sz="2200" dirty="0"/>
          </a:p>
        </p:txBody>
      </p:sp>
      <p:sp>
        <p:nvSpPr>
          <p:cNvPr id="6" name="Content Placeholder 5"/>
          <p:cNvSpPr>
            <a:spLocks noGrp="1"/>
          </p:cNvSpPr>
          <p:nvPr>
            <p:ph sz="quarter" idx="4"/>
          </p:nvPr>
        </p:nvSpPr>
        <p:spPr>
          <a:xfrm>
            <a:off x="7245351" y="2069570"/>
            <a:ext cx="4573671" cy="3951288"/>
          </a:xfrm>
        </p:spPr>
        <p:txBody>
          <a:bodyPr>
            <a:normAutofit/>
          </a:bodyPr>
          <a:lstStyle/>
          <a:p>
            <a:pPr>
              <a:spcBef>
                <a:spcPts val="0"/>
              </a:spcBef>
              <a:spcAft>
                <a:spcPts val="600"/>
              </a:spcAft>
              <a:buClr>
                <a:srgbClr val="A51394"/>
              </a:buClr>
            </a:pPr>
            <a:r>
              <a:rPr lang="en-US" sz="2200" dirty="0"/>
              <a:t>Signal timing plans</a:t>
            </a:r>
          </a:p>
          <a:p>
            <a:pPr>
              <a:spcBef>
                <a:spcPts val="0"/>
              </a:spcBef>
              <a:spcAft>
                <a:spcPts val="600"/>
              </a:spcAft>
              <a:buClr>
                <a:srgbClr val="A51394"/>
              </a:buClr>
            </a:pPr>
            <a:r>
              <a:rPr lang="en-US" sz="2200" dirty="0"/>
              <a:t>Computer-aided dispatch (CAD) information</a:t>
            </a:r>
          </a:p>
          <a:p>
            <a:pPr>
              <a:spcBef>
                <a:spcPts val="0"/>
              </a:spcBef>
              <a:spcAft>
                <a:spcPts val="600"/>
              </a:spcAft>
              <a:buClr>
                <a:srgbClr val="A51394"/>
              </a:buClr>
            </a:pPr>
            <a:r>
              <a:rPr lang="en-US" sz="2200" dirty="0"/>
              <a:t>Static, descriptive information</a:t>
            </a:r>
          </a:p>
          <a:p>
            <a:pPr>
              <a:spcBef>
                <a:spcPts val="0"/>
              </a:spcBef>
              <a:spcAft>
                <a:spcPts val="600"/>
              </a:spcAft>
              <a:buClr>
                <a:srgbClr val="A51394"/>
              </a:buClr>
            </a:pPr>
            <a:r>
              <a:rPr lang="en-US" sz="2200" dirty="0"/>
              <a:t>Decision-support response plans</a:t>
            </a:r>
          </a:p>
          <a:p>
            <a:pPr>
              <a:spcBef>
                <a:spcPts val="0"/>
              </a:spcBef>
              <a:spcAft>
                <a:spcPts val="600"/>
              </a:spcAft>
              <a:buClr>
                <a:srgbClr val="A51394"/>
              </a:buClr>
            </a:pPr>
            <a:r>
              <a:rPr lang="en-US" sz="2200" dirty="0"/>
              <a:t>Parking data</a:t>
            </a:r>
          </a:p>
          <a:p>
            <a:pPr>
              <a:spcBef>
                <a:spcPts val="0"/>
              </a:spcBef>
              <a:spcAft>
                <a:spcPts val="600"/>
              </a:spcAft>
              <a:buClr>
                <a:srgbClr val="A51394"/>
              </a:buClr>
            </a:pPr>
            <a:r>
              <a:rPr lang="en-US" sz="2200" dirty="0"/>
              <a:t>Travel time</a:t>
            </a:r>
          </a:p>
          <a:p>
            <a:pPr>
              <a:spcBef>
                <a:spcPts val="0"/>
              </a:spcBef>
              <a:spcAft>
                <a:spcPts val="600"/>
              </a:spcAft>
              <a:buClr>
                <a:srgbClr val="A51394"/>
              </a:buClr>
            </a:pPr>
            <a:r>
              <a:rPr lang="en-US" sz="2200" dirty="0"/>
              <a:t>Freight movements</a:t>
            </a:r>
          </a:p>
          <a:p>
            <a:pPr>
              <a:spcBef>
                <a:spcPts val="0"/>
              </a:spcBef>
              <a:spcAft>
                <a:spcPts val="600"/>
              </a:spcAft>
              <a:buClr>
                <a:srgbClr val="A51394"/>
              </a:buClr>
            </a:pPr>
            <a:r>
              <a:rPr lang="en-US" sz="2200" dirty="0"/>
              <a:t>Origin-destination data</a:t>
            </a:r>
          </a:p>
          <a:p>
            <a:pPr>
              <a:spcBef>
                <a:spcPts val="0"/>
              </a:spcBef>
              <a:spcAft>
                <a:spcPts val="600"/>
              </a:spcAft>
              <a:buClr>
                <a:srgbClr val="A51394"/>
              </a:buClr>
            </a:pPr>
            <a:r>
              <a:rPr lang="en-US" sz="2200" dirty="0"/>
              <a:t>Routing data</a:t>
            </a:r>
          </a:p>
          <a:p>
            <a:endParaRPr lang="en-US" sz="2200"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46</a:t>
            </a:fld>
            <a:endParaRPr lang="en-US" dirty="0"/>
          </a:p>
        </p:txBody>
      </p:sp>
    </p:spTree>
    <p:extLst>
      <p:ext uri="{BB962C8B-B14F-4D97-AF65-F5344CB8AC3E}">
        <p14:creationId xmlns:p14="http://schemas.microsoft.com/office/powerpoint/2010/main" val="351172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1410" y="364799"/>
            <a:ext cx="9577953" cy="926350"/>
          </a:xfrm>
        </p:spPr>
        <p:txBody>
          <a:bodyPr/>
          <a:lstStyle/>
          <a:p>
            <a:r>
              <a:rPr lang="en-US" sz="3600" dirty="0"/>
              <a:t>Integrating TSMO and Planning Through Scenario Planning</a:t>
            </a:r>
          </a:p>
        </p:txBody>
      </p:sp>
      <p:sp>
        <p:nvSpPr>
          <p:cNvPr id="8" name="Content Placeholder 5"/>
          <p:cNvSpPr>
            <a:spLocks noGrp="1"/>
          </p:cNvSpPr>
          <p:nvPr>
            <p:ph idx="1"/>
          </p:nvPr>
        </p:nvSpPr>
        <p:spPr>
          <a:xfrm>
            <a:off x="950618" y="1582613"/>
            <a:ext cx="10987039" cy="830828"/>
          </a:xfrm>
          <a:noFill/>
        </p:spPr>
        <p:txBody>
          <a:bodyPr>
            <a:noAutofit/>
          </a:bodyPr>
          <a:lstStyle/>
          <a:p>
            <a:pPr marL="0" lvl="0" indent="0">
              <a:spcBef>
                <a:spcPts val="1200"/>
              </a:spcBef>
              <a:spcAft>
                <a:spcPts val="1200"/>
              </a:spcAft>
              <a:buNone/>
            </a:pPr>
            <a:r>
              <a:rPr lang="en-US" dirty="0"/>
              <a:t>Uses </a:t>
            </a:r>
            <a:r>
              <a:rPr lang="en-US" b="1" dirty="0"/>
              <a:t>alternative narratives about the future</a:t>
            </a:r>
            <a:r>
              <a:rPr lang="en-US" dirty="0"/>
              <a:t> to make more informed decisions and plans:</a:t>
            </a:r>
          </a:p>
          <a:p>
            <a:pPr marL="0" indent="0">
              <a:buNone/>
            </a:pPr>
            <a:endParaRPr lang="en-US" dirty="0"/>
          </a:p>
        </p:txBody>
      </p:sp>
      <p:grpSp>
        <p:nvGrpSpPr>
          <p:cNvPr id="7" name="Group 6" descr="Group of ovals"/>
          <p:cNvGrpSpPr/>
          <p:nvPr/>
        </p:nvGrpSpPr>
        <p:grpSpPr>
          <a:xfrm>
            <a:off x="426198" y="2534172"/>
            <a:ext cx="11511460" cy="3891465"/>
            <a:chOff x="426198" y="2534172"/>
            <a:chExt cx="11511460" cy="3891465"/>
          </a:xfrm>
        </p:grpSpPr>
        <p:grpSp>
          <p:nvGrpSpPr>
            <p:cNvPr id="2" name="Group 1"/>
            <p:cNvGrpSpPr/>
            <p:nvPr/>
          </p:nvGrpSpPr>
          <p:grpSpPr>
            <a:xfrm>
              <a:off x="426198" y="2534172"/>
              <a:ext cx="4492154" cy="3891332"/>
              <a:chOff x="818435" y="2636810"/>
              <a:chExt cx="4492154" cy="3891332"/>
            </a:xfrm>
          </p:grpSpPr>
          <p:sp>
            <p:nvSpPr>
              <p:cNvPr id="9" name="Oval 8" descr="Oval with text that says community values and desires. What do we want to happen?"/>
              <p:cNvSpPr>
                <a:spLocks noChangeAspect="1"/>
              </p:cNvSpPr>
              <p:nvPr/>
            </p:nvSpPr>
            <p:spPr bwMode="auto">
              <a:xfrm>
                <a:off x="1580027" y="2636810"/>
                <a:ext cx="2968970" cy="2087974"/>
              </a:xfrm>
              <a:prstGeom prst="ellipse">
                <a:avLst/>
              </a:prstGeom>
              <a:solidFill>
                <a:srgbClr val="002060"/>
              </a:solidFill>
              <a:ln w="9525" cap="flat" cmpd="sng" algn="ctr">
                <a:solidFill>
                  <a:srgbClr val="00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bg1"/>
                    </a:solidFill>
                    <a:effectLst/>
                    <a:latin typeface="Arial" charset="0"/>
                  </a:rPr>
                  <a:t>Community values and desires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bg1"/>
                    </a:solidFill>
                    <a:effectLst/>
                    <a:latin typeface="Arial" charset="0"/>
                  </a:rPr>
                  <a:t>What do we want to happen?</a:t>
                </a:r>
              </a:p>
            </p:txBody>
          </p:sp>
          <p:sp>
            <p:nvSpPr>
              <p:cNvPr id="12" name="Oval 11"/>
              <p:cNvSpPr/>
              <p:nvPr/>
            </p:nvSpPr>
            <p:spPr bwMode="auto">
              <a:xfrm>
                <a:off x="818435" y="4720178"/>
                <a:ext cx="4492154" cy="180796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u="none" strike="noStrike" cap="none" normalizeH="0" baseline="0" dirty="0">
                    <a:ln>
                      <a:noFill/>
                    </a:ln>
                    <a:effectLst/>
                    <a:latin typeface="Arial" charset="0"/>
                  </a:rPr>
                  <a:t>Are values</a:t>
                </a:r>
                <a:r>
                  <a:rPr kumimoji="0" lang="en-US" b="0" u="none" strike="noStrike" cap="none" normalizeH="0" dirty="0">
                    <a:ln>
                      <a:noFill/>
                    </a:ln>
                    <a:effectLst/>
                    <a:latin typeface="Arial" charset="0"/>
                  </a:rPr>
                  <a:t> changing? Fully representative? Competing?</a:t>
                </a:r>
                <a:endParaRPr kumimoji="0" lang="en-US" b="0" u="none" strike="noStrike" cap="none" normalizeH="0" baseline="0" dirty="0">
                  <a:ln>
                    <a:noFill/>
                  </a:ln>
                  <a:effectLst/>
                  <a:latin typeface="Arial" charset="0"/>
                </a:endParaRPr>
              </a:p>
            </p:txBody>
          </p:sp>
        </p:grpSp>
        <p:grpSp>
          <p:nvGrpSpPr>
            <p:cNvPr id="4" name="Group 3"/>
            <p:cNvGrpSpPr/>
            <p:nvPr/>
          </p:nvGrpSpPr>
          <p:grpSpPr>
            <a:xfrm>
              <a:off x="4217468" y="2534172"/>
              <a:ext cx="4048374" cy="3827123"/>
              <a:chOff x="4570535" y="2453214"/>
              <a:chExt cx="4048374" cy="3827123"/>
            </a:xfrm>
          </p:grpSpPr>
          <p:sp>
            <p:nvSpPr>
              <p:cNvPr id="11" name="Oval 10" descr="Oval with text that says, current trends. What is likely to happen?"/>
              <p:cNvSpPr>
                <a:spLocks noChangeAspect="1"/>
              </p:cNvSpPr>
              <p:nvPr/>
            </p:nvSpPr>
            <p:spPr bwMode="auto">
              <a:xfrm>
                <a:off x="5253023" y="2453214"/>
                <a:ext cx="2837005" cy="2087974"/>
              </a:xfrm>
              <a:prstGeom prst="ellipse">
                <a:avLst/>
              </a:prstGeom>
              <a:solidFill>
                <a:srgbClr val="002060"/>
              </a:solidFill>
              <a:ln w="9525" cap="flat" cmpd="sng" algn="ctr">
                <a:solidFill>
                  <a:srgbClr val="00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solidFill>
                      <a:schemeClr val="bg1"/>
                    </a:solidFill>
                    <a:latin typeface="Arial" charset="0"/>
                  </a:rPr>
                  <a:t>Current trends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bg1"/>
                    </a:solidFill>
                    <a:effectLst/>
                    <a:latin typeface="Arial" charset="0"/>
                  </a:rPr>
                  <a:t>What is likely to happen?</a:t>
                </a:r>
              </a:p>
            </p:txBody>
          </p:sp>
          <p:sp>
            <p:nvSpPr>
              <p:cNvPr id="13" name="Oval 12"/>
              <p:cNvSpPr/>
              <p:nvPr/>
            </p:nvSpPr>
            <p:spPr bwMode="auto">
              <a:xfrm>
                <a:off x="4570535" y="4478866"/>
                <a:ext cx="4048374" cy="180147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u="none" strike="noStrike" cap="none" normalizeH="0" dirty="0">
                    <a:ln>
                      <a:noFill/>
                    </a:ln>
                    <a:effectLst/>
                    <a:latin typeface="Arial" charset="0"/>
                  </a:rPr>
                  <a:t>What obstacles and opportunities do we have </a:t>
                </a:r>
                <a:r>
                  <a:rPr lang="en-US" dirty="0">
                    <a:latin typeface="Arial" charset="0"/>
                  </a:rPr>
                  <a:t>to </a:t>
                </a:r>
                <a:r>
                  <a:rPr kumimoji="0" lang="en-US" b="0" u="none" strike="noStrike" cap="none" normalizeH="0" dirty="0">
                    <a:ln>
                      <a:noFill/>
                    </a:ln>
                    <a:effectLst/>
                    <a:latin typeface="Arial" charset="0"/>
                  </a:rPr>
                  <a:t>achieve given what is expected?</a:t>
                </a:r>
                <a:endParaRPr kumimoji="0" lang="en-US" b="0" u="none" strike="noStrike" cap="none" normalizeH="0" baseline="0" dirty="0">
                  <a:ln>
                    <a:noFill/>
                  </a:ln>
                  <a:effectLst/>
                  <a:latin typeface="Arial" charset="0"/>
                </a:endParaRPr>
              </a:p>
            </p:txBody>
          </p:sp>
        </p:grpSp>
        <p:grpSp>
          <p:nvGrpSpPr>
            <p:cNvPr id="5" name="Group 4"/>
            <p:cNvGrpSpPr/>
            <p:nvPr/>
          </p:nvGrpSpPr>
          <p:grpSpPr>
            <a:xfrm>
              <a:off x="8057787" y="2534172"/>
              <a:ext cx="3879871" cy="3891465"/>
              <a:chOff x="8229138" y="2489661"/>
              <a:chExt cx="3879871" cy="3891465"/>
            </a:xfrm>
          </p:grpSpPr>
          <p:sp>
            <p:nvSpPr>
              <p:cNvPr id="10" name="Oval 9" descr="Oval with text that says, emerging trends, uncertainty. What could happen?"/>
              <p:cNvSpPr>
                <a:spLocks noChangeAspect="1"/>
              </p:cNvSpPr>
              <p:nvPr/>
            </p:nvSpPr>
            <p:spPr bwMode="auto">
              <a:xfrm>
                <a:off x="8762444" y="2489661"/>
                <a:ext cx="2813261" cy="2087974"/>
              </a:xfrm>
              <a:prstGeom prst="ellipse">
                <a:avLst/>
              </a:prstGeom>
              <a:solidFill>
                <a:srgbClr val="002060"/>
              </a:solidFill>
              <a:ln w="9525" cap="flat" cmpd="sng" algn="ctr">
                <a:solidFill>
                  <a:srgbClr val="000000"/>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solidFill>
                      <a:schemeClr val="bg1"/>
                    </a:solidFill>
                    <a:latin typeface="Arial" charset="0"/>
                  </a:rPr>
                  <a:t>Emerging trends, uncertainty </a:t>
                </a:r>
              </a:p>
              <a:p>
                <a:pPr marL="0" marR="0" indent="0" algn="ctr" defTabSz="914400" rtl="0" eaLnBrk="1" fontAlgn="base" latinLnBrk="0" hangingPunct="1">
                  <a:lnSpc>
                    <a:spcPct val="100000"/>
                  </a:lnSpc>
                  <a:spcBef>
                    <a:spcPct val="0"/>
                  </a:spcBef>
                  <a:spcAft>
                    <a:spcPct val="0"/>
                  </a:spcAft>
                  <a:buClrTx/>
                  <a:buSzTx/>
                  <a:buFontTx/>
                  <a:buNone/>
                  <a:tabLst/>
                </a:pPr>
                <a:r>
                  <a:rPr lang="en-US" sz="2000" i="1" dirty="0">
                    <a:solidFill>
                      <a:schemeClr val="bg1"/>
                    </a:solidFill>
                    <a:latin typeface="Arial" charset="0"/>
                  </a:rPr>
                  <a:t>What could happen?</a:t>
                </a:r>
                <a:endParaRPr kumimoji="0" lang="en-US" sz="2000" b="0" i="1" u="none" strike="noStrike" cap="none" normalizeH="0" baseline="0" dirty="0">
                  <a:ln>
                    <a:noFill/>
                  </a:ln>
                  <a:solidFill>
                    <a:schemeClr val="bg1"/>
                  </a:solidFill>
                  <a:effectLst/>
                  <a:latin typeface="Arial" charset="0"/>
                </a:endParaRPr>
              </a:p>
            </p:txBody>
          </p:sp>
          <p:sp>
            <p:nvSpPr>
              <p:cNvPr id="14" name="Oval 13"/>
              <p:cNvSpPr/>
              <p:nvPr/>
            </p:nvSpPr>
            <p:spPr bwMode="auto">
              <a:xfrm>
                <a:off x="8229138" y="4540713"/>
                <a:ext cx="3879871" cy="1840413"/>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u="none" strike="noStrike" cap="none" normalizeH="0" dirty="0">
                    <a:ln>
                      <a:noFill/>
                    </a:ln>
                    <a:effectLst/>
                    <a:latin typeface="Arial" charset="0"/>
                  </a:rPr>
                  <a:t>What issues and opportunities do we have to achieve given uncertainty or changing trends?</a:t>
                </a:r>
                <a:endParaRPr kumimoji="0" lang="en-US" b="0" u="none" strike="noStrike" cap="none" normalizeH="0" baseline="0" dirty="0">
                  <a:ln>
                    <a:noFill/>
                  </a:ln>
                  <a:effectLst/>
                  <a:latin typeface="Arial" charset="0"/>
                </a:endParaRPr>
              </a:p>
            </p:txBody>
          </p:sp>
        </p:grpSp>
      </p:grpSp>
      <p:sp>
        <p:nvSpPr>
          <p:cNvPr id="15" name="Slide Number Placeholder 3">
            <a:extLst>
              <a:ext uri="{FF2B5EF4-FFF2-40B4-BE49-F238E27FC236}">
                <a16:creationId xmlns:a16="http://schemas.microsoft.com/office/drawing/2014/main" id="{200E05C3-B424-5EE6-E022-76F79E8BB034}"/>
              </a:ext>
            </a:extLst>
          </p:cNvPr>
          <p:cNvSpPr>
            <a:spLocks noGrp="1"/>
          </p:cNvSpPr>
          <p:nvPr>
            <p:ph type="sldNum" sz="quarter" idx="12"/>
          </p:nvPr>
        </p:nvSpPr>
        <p:spPr>
          <a:xfrm>
            <a:off x="8610600" y="6356350"/>
            <a:ext cx="2743200" cy="365125"/>
          </a:xfrm>
        </p:spPr>
        <p:txBody>
          <a:bodyPr/>
          <a:lstStyle/>
          <a:p>
            <a:pPr>
              <a:defRPr/>
            </a:pPr>
            <a:fld id="{37D4CC3B-F538-9046-9995-49EE0C980241}" type="slidenum">
              <a:rPr lang="en-US" smtClean="0"/>
              <a:pPr>
                <a:defRPr/>
              </a:pPr>
              <a:t>47</a:t>
            </a:fld>
            <a:endParaRPr lang="en-US" dirty="0"/>
          </a:p>
        </p:txBody>
      </p:sp>
    </p:spTree>
    <p:extLst>
      <p:ext uri="{BB962C8B-B14F-4D97-AF65-F5344CB8AC3E}">
        <p14:creationId xmlns:p14="http://schemas.microsoft.com/office/powerpoint/2010/main" val="37001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a:spLocks noGrp="1"/>
          </p:cNvSpPr>
          <p:nvPr>
            <p:ph type="title"/>
          </p:nvPr>
        </p:nvSpPr>
        <p:spPr>
          <a:xfrm>
            <a:off x="984244" y="404793"/>
            <a:ext cx="8997956" cy="504096"/>
          </a:xfrm>
        </p:spPr>
        <p:txBody>
          <a:bodyPr/>
          <a:lstStyle/>
          <a:p>
            <a:r>
              <a:rPr lang="en-US" sz="3200" b="1" dirty="0">
                <a:latin typeface="Arial" panose="020B0604020202020204" pitchFamily="34" charset="0"/>
                <a:cs typeface="Arial" panose="020B0604020202020204" pitchFamily="34" charset="0"/>
              </a:rPr>
              <a:t>Integrating TSMO and Planning Through Scenario Planning—Regional Approach</a:t>
            </a:r>
          </a:p>
        </p:txBody>
      </p:sp>
      <p:sp>
        <p:nvSpPr>
          <p:cNvPr id="8" name="Text Placeholder 7"/>
          <p:cNvSpPr>
            <a:spLocks noGrp="1"/>
          </p:cNvSpPr>
          <p:nvPr>
            <p:ph idx="1"/>
          </p:nvPr>
        </p:nvSpPr>
        <p:spPr>
          <a:xfrm>
            <a:off x="984244" y="1533928"/>
            <a:ext cx="10369555" cy="4471456"/>
          </a:xfrm>
        </p:spPr>
        <p:txBody>
          <a:bodyPr>
            <a:normAutofit/>
          </a:bodyPr>
          <a:lstStyle/>
          <a:p>
            <a:pPr>
              <a:lnSpc>
                <a:spcPct val="100000"/>
              </a:lnSpc>
              <a:spcBef>
                <a:spcPts val="0"/>
              </a:spcBef>
              <a:buClr>
                <a:srgbClr val="A51394"/>
              </a:buClr>
            </a:pPr>
            <a:r>
              <a:rPr lang="en-US" sz="2800" dirty="0"/>
              <a:t>Identify key community values and goals to better </a:t>
            </a:r>
            <a:r>
              <a:rPr lang="en-US" sz="2800" i="1" dirty="0"/>
              <a:t>define operations objectives</a:t>
            </a:r>
            <a:endParaRPr lang="en-US" sz="2800" dirty="0"/>
          </a:p>
          <a:p>
            <a:pPr>
              <a:lnSpc>
                <a:spcPct val="100000"/>
              </a:lnSpc>
              <a:spcBef>
                <a:spcPts val="0"/>
              </a:spcBef>
              <a:buClr>
                <a:srgbClr val="A51394"/>
              </a:buClr>
            </a:pPr>
            <a:r>
              <a:rPr lang="en-US" sz="2800" dirty="0"/>
              <a:t>Examine different </a:t>
            </a:r>
            <a:r>
              <a:rPr lang="en-US" sz="2800" i="1" dirty="0"/>
              <a:t>TSMO strategies </a:t>
            </a:r>
            <a:r>
              <a:rPr lang="en-US" sz="2800" dirty="0"/>
              <a:t>to achieve those objectives</a:t>
            </a:r>
          </a:p>
          <a:p>
            <a:pPr>
              <a:lnSpc>
                <a:spcPct val="100000"/>
              </a:lnSpc>
              <a:spcBef>
                <a:spcPts val="0"/>
              </a:spcBef>
              <a:buClr>
                <a:srgbClr val="A51394"/>
              </a:buClr>
            </a:pPr>
            <a:r>
              <a:rPr lang="en-US" sz="2800" dirty="0"/>
              <a:t>Outcomes can include:</a:t>
            </a:r>
          </a:p>
          <a:p>
            <a:pPr marL="577850" lvl="1" indent="-309563">
              <a:lnSpc>
                <a:spcPct val="100000"/>
              </a:lnSpc>
              <a:spcBef>
                <a:spcPts val="0"/>
              </a:spcBef>
              <a:buClr>
                <a:srgbClr val="A51394"/>
              </a:buClr>
            </a:pPr>
            <a:r>
              <a:rPr lang="en-US" sz="2800" dirty="0"/>
              <a:t>New or refined operations objectives in regional long-range transportation plans (LRTP)</a:t>
            </a:r>
          </a:p>
          <a:p>
            <a:pPr marL="577850" lvl="1" indent="-309563">
              <a:lnSpc>
                <a:spcPct val="100000"/>
              </a:lnSpc>
              <a:spcBef>
                <a:spcPts val="0"/>
              </a:spcBef>
              <a:buClr>
                <a:srgbClr val="A51394"/>
              </a:buClr>
            </a:pPr>
            <a:r>
              <a:rPr lang="en-US" sz="2800" dirty="0"/>
              <a:t>Strategies for a regional concept for transportation operations </a:t>
            </a:r>
          </a:p>
          <a:p>
            <a:pPr marL="577850" lvl="1" indent="-309563">
              <a:lnSpc>
                <a:spcPct val="100000"/>
              </a:lnSpc>
              <a:spcBef>
                <a:spcPts val="0"/>
              </a:spcBef>
              <a:buClr>
                <a:srgbClr val="A51394"/>
              </a:buClr>
            </a:pPr>
            <a:r>
              <a:rPr lang="en-US" sz="2800" dirty="0"/>
              <a:t>Specific investment packages to achieve operations objectives </a:t>
            </a:r>
          </a:p>
          <a:p>
            <a:pPr marL="0" indent="0" algn="ctr">
              <a:buNone/>
            </a:pPr>
            <a:endParaRPr lang="en-US" sz="3200" b="0" dirty="0"/>
          </a:p>
        </p:txBody>
      </p:sp>
      <p:sp>
        <p:nvSpPr>
          <p:cNvPr id="4" name="Slide Number Placeholder 3"/>
          <p:cNvSpPr>
            <a:spLocks noGrp="1"/>
          </p:cNvSpPr>
          <p:nvPr>
            <p:ph type="sldNum" sz="quarter" idx="12"/>
          </p:nvPr>
        </p:nvSpPr>
        <p:spPr>
          <a:xfrm>
            <a:off x="8610600" y="6356350"/>
            <a:ext cx="2743200" cy="365125"/>
          </a:xfrm>
        </p:spPr>
        <p:txBody>
          <a:bodyPr/>
          <a:lstStyle/>
          <a:p>
            <a:pPr>
              <a:defRPr/>
            </a:pPr>
            <a:fld id="{30321210-57F0-47C6-8F1A-9170466EEBF4}" type="slidenum">
              <a:rPr lang="en-US" smtClean="0">
                <a:solidFill>
                  <a:srgbClr val="FFFFFF"/>
                </a:solidFill>
              </a:rPr>
              <a:pPr>
                <a:defRPr/>
              </a:pPr>
              <a:t>48</a:t>
            </a:fld>
            <a:endParaRPr lang="en-US" dirty="0">
              <a:solidFill>
                <a:srgbClr val="FFFFFF"/>
              </a:solidFill>
            </a:endParaRPr>
          </a:p>
        </p:txBody>
      </p:sp>
      <p:sp>
        <p:nvSpPr>
          <p:cNvPr id="2" name="Slide Number Placeholder 3">
            <a:extLst>
              <a:ext uri="{FF2B5EF4-FFF2-40B4-BE49-F238E27FC236}">
                <a16:creationId xmlns:a16="http://schemas.microsoft.com/office/drawing/2014/main" id="{4B760A08-1A49-7BCE-2132-33834F5AC451}"/>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75757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D4CC3B-F538-9046-9995-49EE0C980241}" type="slidenum">
              <a:rPr lang="en-US" smtClean="0"/>
              <a:pPr>
                <a:defRPr/>
              </a:pPr>
              <a:t>48</a:t>
            </a:fld>
            <a:endParaRPr lang="en-US" dirty="0"/>
          </a:p>
        </p:txBody>
      </p:sp>
    </p:spTree>
    <p:extLst>
      <p:ext uri="{BB962C8B-B14F-4D97-AF65-F5344CB8AC3E}">
        <p14:creationId xmlns:p14="http://schemas.microsoft.com/office/powerpoint/2010/main" val="2199944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a:spLocks noGrp="1"/>
          </p:cNvSpPr>
          <p:nvPr>
            <p:ph type="title"/>
          </p:nvPr>
        </p:nvSpPr>
        <p:spPr>
          <a:xfrm>
            <a:off x="984244" y="404793"/>
            <a:ext cx="8997956" cy="504096"/>
          </a:xfrm>
        </p:spPr>
        <p:txBody>
          <a:bodyPr/>
          <a:lstStyle/>
          <a:p>
            <a:r>
              <a:rPr lang="en-US" sz="3200" b="1" dirty="0">
                <a:latin typeface="Arial" panose="020B0604020202020204" pitchFamily="34" charset="0"/>
                <a:cs typeface="Arial" panose="020B0604020202020204" pitchFamily="34" charset="0"/>
              </a:rPr>
              <a:t>Integrating TSMO and Planning through Scenario Planning – Statewide Approach</a:t>
            </a:r>
          </a:p>
        </p:txBody>
      </p:sp>
      <p:sp>
        <p:nvSpPr>
          <p:cNvPr id="5" name="Content Placeholder 4"/>
          <p:cNvSpPr>
            <a:spLocks noGrp="1"/>
          </p:cNvSpPr>
          <p:nvPr>
            <p:ph idx="1"/>
          </p:nvPr>
        </p:nvSpPr>
        <p:spPr>
          <a:xfrm>
            <a:off x="984244" y="1710786"/>
            <a:ext cx="10369555" cy="4351338"/>
          </a:xfrm>
        </p:spPr>
        <p:txBody>
          <a:bodyPr>
            <a:normAutofit/>
          </a:bodyPr>
          <a:lstStyle/>
          <a:p>
            <a:pPr>
              <a:lnSpc>
                <a:spcPct val="100000"/>
              </a:lnSpc>
              <a:buClr>
                <a:srgbClr val="A51394"/>
              </a:buClr>
            </a:pPr>
            <a:r>
              <a:rPr lang="en-US" sz="2800" dirty="0"/>
              <a:t>Examine </a:t>
            </a:r>
            <a:r>
              <a:rPr lang="en-US" sz="2800" i="1" dirty="0"/>
              <a:t>uncertainties</a:t>
            </a:r>
            <a:r>
              <a:rPr lang="en-US" sz="2800" dirty="0"/>
              <a:t> relative to fiscal conditions or </a:t>
            </a:r>
            <a:r>
              <a:rPr lang="en-US" sz="2800" i="1" dirty="0"/>
              <a:t>significant shifts </a:t>
            </a:r>
            <a:r>
              <a:rPr lang="en-US" sz="2800" dirty="0"/>
              <a:t>in travel demand or behavior</a:t>
            </a:r>
          </a:p>
          <a:p>
            <a:pPr>
              <a:lnSpc>
                <a:spcPct val="100000"/>
              </a:lnSpc>
              <a:buClr>
                <a:srgbClr val="A51394"/>
              </a:buClr>
            </a:pPr>
            <a:r>
              <a:rPr lang="en-US" sz="2800" dirty="0"/>
              <a:t>Help </a:t>
            </a:r>
            <a:r>
              <a:rPr lang="en-US" sz="2800" i="1" dirty="0"/>
              <a:t>reach consensus </a:t>
            </a:r>
            <a:r>
              <a:rPr lang="en-US" sz="2800" dirty="0"/>
              <a:t>on statewide priorities when there are competing goals for use of statewide system</a:t>
            </a:r>
          </a:p>
          <a:p>
            <a:pPr>
              <a:lnSpc>
                <a:spcPct val="100000"/>
              </a:lnSpc>
              <a:buClr>
                <a:srgbClr val="A51394"/>
              </a:buClr>
            </a:pPr>
            <a:r>
              <a:rPr lang="en-US" sz="2800" dirty="0"/>
              <a:t>Outcomes can include transportation management center planning, work zone management plans, or statewide freight mobility plans</a:t>
            </a:r>
          </a:p>
          <a:p>
            <a:pPr lvl="1">
              <a:lnSpc>
                <a:spcPct val="100000"/>
              </a:lnSpc>
            </a:pPr>
            <a:endParaRPr lang="en-US" sz="2800" dirty="0"/>
          </a:p>
          <a:p>
            <a:endParaRPr lang="en-US" sz="3200" dirty="0"/>
          </a:p>
        </p:txBody>
      </p:sp>
      <p:sp>
        <p:nvSpPr>
          <p:cNvPr id="4" name="Slide Number Placeholder 3"/>
          <p:cNvSpPr>
            <a:spLocks noGrp="1"/>
          </p:cNvSpPr>
          <p:nvPr>
            <p:ph type="sldNum" sz="quarter" idx="12"/>
          </p:nvPr>
        </p:nvSpPr>
        <p:spPr>
          <a:xfrm>
            <a:off x="8610600" y="6356350"/>
            <a:ext cx="2743200" cy="365125"/>
          </a:xfrm>
        </p:spPr>
        <p:txBody>
          <a:bodyPr/>
          <a:lstStyle/>
          <a:p>
            <a:pPr>
              <a:defRPr/>
            </a:pPr>
            <a:fld id="{30321210-57F0-47C6-8F1A-9170466EEBF4}" type="slidenum">
              <a:rPr lang="en-US" smtClean="0">
                <a:solidFill>
                  <a:srgbClr val="FFFFFF"/>
                </a:solidFill>
              </a:rPr>
              <a:pPr>
                <a:defRPr/>
              </a:pPr>
              <a:t>49</a:t>
            </a:fld>
            <a:endParaRPr lang="en-US" dirty="0">
              <a:solidFill>
                <a:srgbClr val="FFFFFF"/>
              </a:solidFill>
            </a:endParaRPr>
          </a:p>
        </p:txBody>
      </p:sp>
      <p:sp>
        <p:nvSpPr>
          <p:cNvPr id="2" name="Slide Number Placeholder 3">
            <a:extLst>
              <a:ext uri="{FF2B5EF4-FFF2-40B4-BE49-F238E27FC236}">
                <a16:creationId xmlns:a16="http://schemas.microsoft.com/office/drawing/2014/main" id="{BD8078E3-52A0-5E43-C811-4A99E508F7F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75757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D4CC3B-F538-9046-9995-49EE0C980241}" type="slidenum">
              <a:rPr lang="en-US" smtClean="0"/>
              <a:pPr>
                <a:defRPr/>
              </a:pPr>
              <a:t>49</a:t>
            </a:fld>
            <a:endParaRPr lang="en-US" dirty="0"/>
          </a:p>
        </p:txBody>
      </p:sp>
    </p:spTree>
    <p:extLst>
      <p:ext uri="{BB962C8B-B14F-4D97-AF65-F5344CB8AC3E}">
        <p14:creationId xmlns:p14="http://schemas.microsoft.com/office/powerpoint/2010/main" val="178776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395795"/>
            <a:ext cx="9865723" cy="898602"/>
          </a:xfrm>
        </p:spPr>
        <p:txBody>
          <a:bodyPr/>
          <a:lstStyle/>
          <a:p>
            <a:r>
              <a:rPr lang="en-US" dirty="0"/>
              <a:t>How Are Transportation Organizations Responding?</a:t>
            </a:r>
          </a:p>
        </p:txBody>
      </p:sp>
      <p:sp>
        <p:nvSpPr>
          <p:cNvPr id="3" name="Content Placeholder 2"/>
          <p:cNvSpPr>
            <a:spLocks noGrp="1"/>
          </p:cNvSpPr>
          <p:nvPr>
            <p:ph idx="1"/>
          </p:nvPr>
        </p:nvSpPr>
        <p:spPr>
          <a:xfrm>
            <a:off x="984244" y="1449024"/>
            <a:ext cx="10685980" cy="4581790"/>
          </a:xfrm>
        </p:spPr>
        <p:txBody>
          <a:bodyPr>
            <a:normAutofit fontScale="92500" lnSpcReduction="10000"/>
          </a:bodyPr>
          <a:lstStyle/>
          <a:p>
            <a:pPr marL="0" indent="0">
              <a:lnSpc>
                <a:spcPct val="120000"/>
              </a:lnSpc>
              <a:spcAft>
                <a:spcPts val="1000"/>
              </a:spcAft>
              <a:buNone/>
            </a:pPr>
            <a:r>
              <a:rPr lang="en-US" b="1" dirty="0"/>
              <a:t>Transportation Systems Management and Operations (TSMO)</a:t>
            </a:r>
          </a:p>
          <a:p>
            <a:pPr>
              <a:lnSpc>
                <a:spcPct val="110000"/>
              </a:lnSpc>
              <a:buClr>
                <a:srgbClr val="A51394"/>
              </a:buClr>
            </a:pPr>
            <a:r>
              <a:rPr lang="en-US" dirty="0"/>
              <a:t>Agencies are using TSMO strategies, technologies, mobility services, and programs to benefit the safety, mobility, and reliability of the existing and planned transportation system.</a:t>
            </a:r>
          </a:p>
          <a:p>
            <a:pPr>
              <a:lnSpc>
                <a:spcPct val="110000"/>
              </a:lnSpc>
              <a:buClr>
                <a:srgbClr val="A51394"/>
              </a:buClr>
            </a:pPr>
            <a:r>
              <a:rPr lang="en-US" dirty="0"/>
              <a:t>State and local departments of transportation (DOTs) and metropolitan planning organizations (MPOs) are incorporating TSMO objectives and strategies in planning documents to facilitate TSMO implementation and achieve goals.</a:t>
            </a:r>
          </a:p>
          <a:p>
            <a:pPr>
              <a:lnSpc>
                <a:spcPct val="110000"/>
              </a:lnSpc>
              <a:buClr>
                <a:srgbClr val="A51394"/>
              </a:buClr>
            </a:pPr>
            <a:r>
              <a:rPr lang="en-US" dirty="0"/>
              <a:t>States and MPOs are facilitating collaboration among planners and operators from multiple jurisdictions and local agencies. </a:t>
            </a:r>
          </a:p>
          <a:p>
            <a:pPr>
              <a:lnSpc>
                <a:spcPct val="100000"/>
              </a:lnSpc>
              <a:spcBef>
                <a:spcPts val="1800"/>
              </a:spcBef>
              <a:buClr>
                <a:srgbClr val="A51394"/>
              </a:buClr>
            </a:pPr>
            <a:r>
              <a:rPr lang="en-US" dirty="0"/>
              <a:t>Planners can use TSMO to address changes in the transportation landscape and advance the transportation system performance.</a:t>
            </a:r>
          </a:p>
          <a:p>
            <a:pPr marL="0" indent="0">
              <a:lnSpc>
                <a:spcPct val="120000"/>
              </a:lnSpc>
              <a:buNone/>
            </a:pPr>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5</a:t>
            </a:fld>
            <a:endParaRPr lang="en-US" dirty="0"/>
          </a:p>
        </p:txBody>
      </p:sp>
    </p:spTree>
    <p:extLst>
      <p:ext uri="{BB962C8B-B14F-4D97-AF65-F5344CB8AC3E}">
        <p14:creationId xmlns:p14="http://schemas.microsoft.com/office/powerpoint/2010/main" val="4005007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497F-547B-77EF-AEF1-2430F7E35095}"/>
              </a:ext>
            </a:extLst>
          </p:cNvPr>
          <p:cNvSpPr>
            <a:spLocks noGrp="1"/>
          </p:cNvSpPr>
          <p:nvPr>
            <p:ph type="title"/>
          </p:nvPr>
        </p:nvSpPr>
        <p:spPr>
          <a:xfrm>
            <a:off x="866678" y="450513"/>
            <a:ext cx="8997956" cy="504096"/>
          </a:xfrm>
        </p:spPr>
        <p:txBody>
          <a:bodyPr/>
          <a:lstStyle/>
          <a:p>
            <a:r>
              <a:rPr lang="en-US" dirty="0"/>
              <a:t>Integrating TSMO and Planning through Scenario Planning Steps (1/2)</a:t>
            </a:r>
            <a:br>
              <a:rPr lang="en-US" dirty="0"/>
            </a:br>
            <a:endParaRPr lang="en-US" dirty="0"/>
          </a:p>
        </p:txBody>
      </p:sp>
      <p:sp>
        <p:nvSpPr>
          <p:cNvPr id="3" name="Content Placeholder 2"/>
          <p:cNvSpPr>
            <a:spLocks noGrp="1"/>
          </p:cNvSpPr>
          <p:nvPr>
            <p:ph idx="1"/>
          </p:nvPr>
        </p:nvSpPr>
        <p:spPr/>
        <p:txBody>
          <a:bodyPr>
            <a:noAutofit/>
          </a:bodyPr>
          <a:lstStyle/>
          <a:p>
            <a:pPr marL="0" indent="0">
              <a:buNone/>
            </a:pPr>
            <a:r>
              <a:rPr lang="en-US" dirty="0"/>
              <a:t>The scenario planning process, with connections to TSMO (steps 1–3):</a:t>
            </a:r>
          </a:p>
        </p:txBody>
      </p:sp>
      <p:graphicFrame>
        <p:nvGraphicFramePr>
          <p:cNvPr id="6" name="Diagram 5" descr="flowchart"/>
          <p:cNvGraphicFramePr/>
          <p:nvPr>
            <p:extLst>
              <p:ext uri="{D42A27DB-BD31-4B8C-83A1-F6EECF244321}">
                <p14:modId xmlns:p14="http://schemas.microsoft.com/office/powerpoint/2010/main" val="1839571418"/>
              </p:ext>
            </p:extLst>
          </p:nvPr>
        </p:nvGraphicFramePr>
        <p:xfrm>
          <a:off x="1005840" y="2103120"/>
          <a:ext cx="10905066" cy="418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a:xfrm>
            <a:off x="8610600" y="6356350"/>
            <a:ext cx="2743200" cy="365125"/>
          </a:xfrm>
        </p:spPr>
        <p:txBody>
          <a:bodyPr/>
          <a:lstStyle/>
          <a:p>
            <a:pPr>
              <a:defRPr/>
            </a:pPr>
            <a:fld id="{2B36EF73-74A9-4455-86F4-3C0329DB7C46}" type="slidenum">
              <a:rPr lang="en-US" smtClean="0">
                <a:solidFill>
                  <a:srgbClr val="FFFFFF"/>
                </a:solidFill>
              </a:rPr>
              <a:pPr>
                <a:defRPr/>
              </a:pPr>
              <a:t>50</a:t>
            </a:fld>
            <a:endParaRPr lang="en-US" dirty="0">
              <a:solidFill>
                <a:srgbClr val="FFFFFF"/>
              </a:solidFill>
            </a:endParaRPr>
          </a:p>
        </p:txBody>
      </p:sp>
      <p:sp>
        <p:nvSpPr>
          <p:cNvPr id="4" name="Slide Number Placeholder 3">
            <a:extLst>
              <a:ext uri="{FF2B5EF4-FFF2-40B4-BE49-F238E27FC236}">
                <a16:creationId xmlns:a16="http://schemas.microsoft.com/office/drawing/2014/main" id="{04793F2D-5280-945B-62AA-D8E6AAF1A5C8}"/>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75757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D4CC3B-F538-9046-9995-49EE0C980241}" type="slidenum">
              <a:rPr lang="en-US" smtClean="0"/>
              <a:pPr>
                <a:defRPr/>
              </a:pPr>
              <a:t>50</a:t>
            </a:fld>
            <a:endParaRPr lang="en-US" dirty="0"/>
          </a:p>
        </p:txBody>
      </p:sp>
    </p:spTree>
    <p:extLst>
      <p:ext uri="{BB962C8B-B14F-4D97-AF65-F5344CB8AC3E}">
        <p14:creationId xmlns:p14="http://schemas.microsoft.com/office/powerpoint/2010/main" val="2582019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6B4E-0680-F9A5-49BB-148F8E92F41C}"/>
              </a:ext>
            </a:extLst>
          </p:cNvPr>
          <p:cNvSpPr>
            <a:spLocks noGrp="1"/>
          </p:cNvSpPr>
          <p:nvPr>
            <p:ph type="title"/>
          </p:nvPr>
        </p:nvSpPr>
        <p:spPr>
          <a:xfrm>
            <a:off x="984244" y="428917"/>
            <a:ext cx="8997956" cy="504096"/>
          </a:xfrm>
        </p:spPr>
        <p:txBody>
          <a:bodyPr/>
          <a:lstStyle/>
          <a:p>
            <a:r>
              <a:rPr lang="en-US" dirty="0"/>
              <a:t>Integrating TSMO and Planning through Scenario Planning Steps (2/2)</a:t>
            </a:r>
            <a:br>
              <a:rPr lang="en-US" dirty="0"/>
            </a:br>
            <a:endParaRPr lang="en-US" dirty="0"/>
          </a:p>
        </p:txBody>
      </p:sp>
      <p:sp>
        <p:nvSpPr>
          <p:cNvPr id="9" name="Content Placeholder 8"/>
          <p:cNvSpPr txBox="1">
            <a:spLocks noGrp="1"/>
          </p:cNvSpPr>
          <p:nvPr>
            <p:ph idx="1"/>
          </p:nvPr>
        </p:nvSpPr>
        <p:spPr>
          <a:xfrm>
            <a:off x="984244" y="1596941"/>
            <a:ext cx="10369555" cy="461665"/>
          </a:xfrm>
          <a:prstGeom prst="rect">
            <a:avLst/>
          </a:prstGeom>
          <a:noFill/>
        </p:spPr>
        <p:txBody>
          <a:bodyPr wrap="square" rtlCol="0">
            <a:spAutoFit/>
          </a:bodyPr>
          <a:lstStyle/>
          <a:p>
            <a:pPr marL="0" indent="0">
              <a:lnSpc>
                <a:spcPct val="100000"/>
              </a:lnSpc>
              <a:buNone/>
            </a:pPr>
            <a:r>
              <a:rPr lang="en-US" dirty="0">
                <a:latin typeface="Arial" panose="020B0604020202020204" pitchFamily="34" charset="0"/>
                <a:cs typeface="Arial" panose="020B0604020202020204" pitchFamily="34" charset="0"/>
              </a:rPr>
              <a:t>The scenario planning process, with connections to TSMO (steps 4–6):</a:t>
            </a:r>
          </a:p>
        </p:txBody>
      </p:sp>
      <p:graphicFrame>
        <p:nvGraphicFramePr>
          <p:cNvPr id="6" name="Diagram 5" descr="Flowchart"/>
          <p:cNvGraphicFramePr/>
          <p:nvPr>
            <p:extLst>
              <p:ext uri="{D42A27DB-BD31-4B8C-83A1-F6EECF244321}">
                <p14:modId xmlns:p14="http://schemas.microsoft.com/office/powerpoint/2010/main" val="3524489085"/>
              </p:ext>
            </p:extLst>
          </p:nvPr>
        </p:nvGraphicFramePr>
        <p:xfrm>
          <a:off x="1005840" y="2103120"/>
          <a:ext cx="10905066" cy="3612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a:xfrm>
            <a:off x="8610600" y="6356350"/>
            <a:ext cx="2743200" cy="365125"/>
          </a:xfrm>
        </p:spPr>
        <p:txBody>
          <a:bodyPr/>
          <a:lstStyle/>
          <a:p>
            <a:pPr>
              <a:defRPr/>
            </a:pPr>
            <a:fld id="{2B36EF73-74A9-4455-86F4-3C0329DB7C46}" type="slidenum">
              <a:rPr lang="en-US" smtClean="0">
                <a:solidFill>
                  <a:srgbClr val="FFFFFF"/>
                </a:solidFill>
              </a:rPr>
              <a:pPr>
                <a:defRPr/>
              </a:pPr>
              <a:t>51</a:t>
            </a:fld>
            <a:endParaRPr lang="en-US" dirty="0">
              <a:solidFill>
                <a:srgbClr val="FFFFFF"/>
              </a:solidFill>
            </a:endParaRPr>
          </a:p>
        </p:txBody>
      </p:sp>
      <p:sp>
        <p:nvSpPr>
          <p:cNvPr id="3" name="Slide Number Placeholder 3">
            <a:extLst>
              <a:ext uri="{FF2B5EF4-FFF2-40B4-BE49-F238E27FC236}">
                <a16:creationId xmlns:a16="http://schemas.microsoft.com/office/drawing/2014/main" id="{44BD6CD6-BBB6-115C-856A-744EF2DDBE00}"/>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75757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D4CC3B-F538-9046-9995-49EE0C980241}" type="slidenum">
              <a:rPr lang="en-US" smtClean="0"/>
              <a:pPr>
                <a:defRPr/>
              </a:pPr>
              <a:t>51</a:t>
            </a:fld>
            <a:endParaRPr lang="en-US" dirty="0"/>
          </a:p>
        </p:txBody>
      </p:sp>
    </p:spTree>
    <p:extLst>
      <p:ext uri="{BB962C8B-B14F-4D97-AF65-F5344CB8AC3E}">
        <p14:creationId xmlns:p14="http://schemas.microsoft.com/office/powerpoint/2010/main" val="660414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8FFC6-2702-D411-03B2-F390FCD076F9}"/>
              </a:ext>
            </a:extLst>
          </p:cNvPr>
          <p:cNvSpPr>
            <a:spLocks noGrp="1"/>
          </p:cNvSpPr>
          <p:nvPr>
            <p:ph type="title"/>
          </p:nvPr>
        </p:nvSpPr>
        <p:spPr>
          <a:xfrm>
            <a:off x="984244" y="636762"/>
            <a:ext cx="9370718" cy="504096"/>
          </a:xfrm>
        </p:spPr>
        <p:txBody>
          <a:bodyPr/>
          <a:lstStyle/>
          <a:p>
            <a:r>
              <a:rPr lang="en-US" sz="4400" dirty="0"/>
              <a:t>Congestion Management Process</a:t>
            </a:r>
          </a:p>
        </p:txBody>
      </p:sp>
      <p:sp>
        <p:nvSpPr>
          <p:cNvPr id="6" name="Content Placeholder 5">
            <a:extLst>
              <a:ext uri="{FF2B5EF4-FFF2-40B4-BE49-F238E27FC236}">
                <a16:creationId xmlns:a16="http://schemas.microsoft.com/office/drawing/2014/main" id="{BCD81BBC-DFEB-6B13-05A6-5BEAA2940DF7}"/>
              </a:ext>
            </a:extLst>
          </p:cNvPr>
          <p:cNvSpPr>
            <a:spLocks noGrp="1"/>
          </p:cNvSpPr>
          <p:nvPr>
            <p:ph idx="1"/>
          </p:nvPr>
        </p:nvSpPr>
        <p:spPr/>
        <p:txBody>
          <a:bodyPr>
            <a:normAutofit lnSpcReduction="10000"/>
          </a:bodyPr>
          <a:lstStyle/>
          <a:p>
            <a:pPr>
              <a:lnSpc>
                <a:spcPct val="100000"/>
              </a:lnSpc>
              <a:buClr>
                <a:srgbClr val="A51394"/>
              </a:buClr>
            </a:pPr>
            <a:r>
              <a:rPr lang="en-US" dirty="0"/>
              <a:t>The congestion management process (CMP) is:</a:t>
            </a:r>
          </a:p>
          <a:p>
            <a:pPr lvl="1">
              <a:lnSpc>
                <a:spcPct val="100000"/>
              </a:lnSpc>
              <a:buClr>
                <a:srgbClr val="A51394"/>
              </a:buClr>
            </a:pPr>
            <a:r>
              <a:rPr lang="en-US" dirty="0"/>
              <a:t>A systematic approach for managing congestion</a:t>
            </a:r>
          </a:p>
          <a:p>
            <a:pPr lvl="1">
              <a:lnSpc>
                <a:spcPct val="100000"/>
              </a:lnSpc>
              <a:buClr>
                <a:srgbClr val="A51394"/>
              </a:buClr>
            </a:pPr>
            <a:r>
              <a:rPr lang="en-US" dirty="0"/>
              <a:t>Required in metropolitan areas with populations exceeding 200,000</a:t>
            </a:r>
          </a:p>
          <a:p>
            <a:pPr lvl="1">
              <a:lnSpc>
                <a:spcPct val="100000"/>
              </a:lnSpc>
              <a:buClr>
                <a:srgbClr val="A51394"/>
              </a:buClr>
            </a:pPr>
            <a:r>
              <a:rPr lang="en-US" dirty="0"/>
              <a:t>Integrated into the metropolitan transportation planning process</a:t>
            </a:r>
          </a:p>
          <a:p>
            <a:pPr>
              <a:lnSpc>
                <a:spcPct val="100000"/>
              </a:lnSpc>
              <a:buClr>
                <a:srgbClr val="A51394"/>
              </a:buClr>
            </a:pPr>
            <a:r>
              <a:rPr lang="en-US" dirty="0"/>
              <a:t>The CMP is an opportunity for planners and operators to work together on monitoring system performance and developing objectives, performance measures, and strategies related to improving operations through TSMO</a:t>
            </a:r>
          </a:p>
          <a:p>
            <a:pPr marL="0" indent="0">
              <a:lnSpc>
                <a:spcPct val="100000"/>
              </a:lnSpc>
              <a:buNone/>
            </a:pPr>
            <a:r>
              <a:rPr lang="en-US" dirty="0"/>
              <a:t>For more information, see FHWA’s “Organizing and Planning for Operations” web page on the CMP: </a:t>
            </a:r>
            <a:r>
              <a:rPr lang="en-US" dirty="0">
                <a:hlinkClick r:id="rId3"/>
              </a:rPr>
              <a:t>https://ops.fhwa.dot.gov/plan4ops/focus_areas/cmp.htm</a:t>
            </a:r>
            <a:endParaRPr lang="en-US" dirty="0"/>
          </a:p>
          <a:p>
            <a:pPr>
              <a:lnSpc>
                <a:spcPct val="100000"/>
              </a:lnSpc>
            </a:pPr>
            <a:endParaRPr lang="en-US" dirty="0"/>
          </a:p>
        </p:txBody>
      </p:sp>
      <p:sp>
        <p:nvSpPr>
          <p:cNvPr id="4" name="Slide Number Placeholder 3">
            <a:extLst>
              <a:ext uri="{FF2B5EF4-FFF2-40B4-BE49-F238E27FC236}">
                <a16:creationId xmlns:a16="http://schemas.microsoft.com/office/drawing/2014/main" id="{7962DFF4-18E4-66D4-444C-F128254E75C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649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8FFC6-2702-D411-03B2-F390FCD076F9}"/>
              </a:ext>
            </a:extLst>
          </p:cNvPr>
          <p:cNvSpPr>
            <a:spLocks noGrp="1"/>
          </p:cNvSpPr>
          <p:nvPr>
            <p:ph type="title"/>
          </p:nvPr>
        </p:nvSpPr>
        <p:spPr>
          <a:xfrm>
            <a:off x="984244" y="315042"/>
            <a:ext cx="9481929" cy="504096"/>
          </a:xfrm>
        </p:spPr>
        <p:txBody>
          <a:bodyPr/>
          <a:lstStyle/>
          <a:p>
            <a:r>
              <a:rPr lang="en-US" sz="3600" dirty="0"/>
              <a:t>Regional Intelligent Transportation Systems Architecture</a:t>
            </a:r>
          </a:p>
        </p:txBody>
      </p:sp>
      <p:sp>
        <p:nvSpPr>
          <p:cNvPr id="6" name="Content Placeholder 5">
            <a:extLst>
              <a:ext uri="{FF2B5EF4-FFF2-40B4-BE49-F238E27FC236}">
                <a16:creationId xmlns:a16="http://schemas.microsoft.com/office/drawing/2014/main" id="{BCD81BBC-DFEB-6B13-05A6-5BEAA2940DF7}"/>
              </a:ext>
            </a:extLst>
          </p:cNvPr>
          <p:cNvSpPr>
            <a:spLocks noGrp="1"/>
          </p:cNvSpPr>
          <p:nvPr>
            <p:ph idx="1"/>
          </p:nvPr>
        </p:nvSpPr>
        <p:spPr>
          <a:xfrm>
            <a:off x="984244" y="1596941"/>
            <a:ext cx="10742318" cy="4351338"/>
          </a:xfrm>
        </p:spPr>
        <p:txBody>
          <a:bodyPr>
            <a:normAutofit/>
          </a:bodyPr>
          <a:lstStyle/>
          <a:p>
            <a:pPr>
              <a:lnSpc>
                <a:spcPct val="110000"/>
              </a:lnSpc>
              <a:buClr>
                <a:srgbClr val="A51394"/>
              </a:buClr>
            </a:pPr>
            <a:r>
              <a:rPr lang="en-US" sz="2200" dirty="0"/>
              <a:t>A regional ITS architecture is a “framework for ensuring institutional agreement and technical integration for the implementation of ITS projects or groups of projects in a particular region.”</a:t>
            </a:r>
            <a:r>
              <a:rPr lang="en-US" sz="2200" baseline="30000" dirty="0"/>
              <a:t>1</a:t>
            </a:r>
          </a:p>
          <a:p>
            <a:pPr>
              <a:lnSpc>
                <a:spcPct val="110000"/>
              </a:lnSpc>
              <a:buClr>
                <a:srgbClr val="A51394"/>
              </a:buClr>
            </a:pPr>
            <a:r>
              <a:rPr lang="en-US" sz="2200" dirty="0"/>
              <a:t>Regional ITS architecture can connect planning and TSMO through:</a:t>
            </a:r>
          </a:p>
          <a:p>
            <a:pPr lvl="1">
              <a:lnSpc>
                <a:spcPct val="110000"/>
              </a:lnSpc>
              <a:buClr>
                <a:srgbClr val="A51394"/>
              </a:buClr>
            </a:pPr>
            <a:r>
              <a:rPr lang="en-US" sz="1800" dirty="0"/>
              <a:t>Orienting the architecture to reflect the goals and objectives of the region (or State)</a:t>
            </a:r>
          </a:p>
          <a:p>
            <a:pPr lvl="1">
              <a:lnSpc>
                <a:spcPct val="110000"/>
              </a:lnSpc>
              <a:buClr>
                <a:srgbClr val="A51394"/>
              </a:buClr>
            </a:pPr>
            <a:r>
              <a:rPr lang="en-US" sz="1800" dirty="0"/>
              <a:t>Using the needs and services identified during the architecture update to inform TSMO elements of the transportation plan</a:t>
            </a:r>
          </a:p>
          <a:p>
            <a:pPr lvl="1">
              <a:lnSpc>
                <a:spcPct val="110000"/>
              </a:lnSpc>
              <a:buClr>
                <a:srgbClr val="A51394"/>
              </a:buClr>
            </a:pPr>
            <a:r>
              <a:rPr lang="en-US" sz="1800" dirty="0"/>
              <a:t>Considering the sequence of projects from the ITS architecture for funding consideration in the Transportation Improvement Program (TIP) or State Transportation Improvement Program (STIP)</a:t>
            </a:r>
          </a:p>
          <a:p>
            <a:pPr lvl="1">
              <a:lnSpc>
                <a:spcPct val="110000"/>
              </a:lnSpc>
              <a:buClr>
                <a:srgbClr val="A51394"/>
              </a:buClr>
            </a:pPr>
            <a:r>
              <a:rPr lang="en-US" sz="1800" dirty="0"/>
              <a:t>Ensuring that information flows defined in the architecture are maintained with new projects</a:t>
            </a:r>
          </a:p>
          <a:p>
            <a:pPr>
              <a:lnSpc>
                <a:spcPct val="110000"/>
              </a:lnSpc>
            </a:pPr>
            <a:endParaRPr lang="en-US" sz="2200" baseline="30000" dirty="0"/>
          </a:p>
          <a:p>
            <a:pPr>
              <a:lnSpc>
                <a:spcPct val="110000"/>
              </a:lnSpc>
            </a:pPr>
            <a:endParaRPr lang="en-US" dirty="0"/>
          </a:p>
          <a:p>
            <a:pPr>
              <a:lnSpc>
                <a:spcPct val="110000"/>
              </a:lnSpc>
            </a:pPr>
            <a:endParaRPr lang="en-US" dirty="0"/>
          </a:p>
          <a:p>
            <a:pPr marL="457200" lvl="1" indent="0">
              <a:lnSpc>
                <a:spcPct val="110000"/>
              </a:lnSpc>
              <a:buNone/>
            </a:pPr>
            <a:endParaRPr lang="en-US" dirty="0"/>
          </a:p>
        </p:txBody>
      </p:sp>
      <p:sp>
        <p:nvSpPr>
          <p:cNvPr id="7" name="TextBox 6">
            <a:extLst>
              <a:ext uri="{FF2B5EF4-FFF2-40B4-BE49-F238E27FC236}">
                <a16:creationId xmlns:a16="http://schemas.microsoft.com/office/drawing/2014/main" id="{EFF83A35-B9EA-1E30-7EFD-C93FB65917B1}"/>
              </a:ext>
            </a:extLst>
          </p:cNvPr>
          <p:cNvSpPr txBox="1"/>
          <p:nvPr/>
        </p:nvSpPr>
        <p:spPr>
          <a:xfrm>
            <a:off x="2671010" y="5415233"/>
            <a:ext cx="9520989" cy="923330"/>
          </a:xfrm>
          <a:prstGeom prst="rect">
            <a:avLst/>
          </a:prstGeom>
          <a:noFill/>
        </p:spPr>
        <p:txBody>
          <a:bodyPr wrap="square" rtlCol="0">
            <a:spAutoFit/>
          </a:bodyPr>
          <a:lstStyle/>
          <a:p>
            <a:r>
              <a:rPr lang="en-US" baseline="30000" dirty="0"/>
              <a:t>1</a:t>
            </a:r>
            <a:r>
              <a:rPr lang="en-US" dirty="0"/>
              <a:t>U.S. Department of Transportation, FHWA, Regional ITS Architecture Guidance Document, FHWA-HOP-06-112, 2006. Available at: </a:t>
            </a:r>
            <a:r>
              <a:rPr lang="en-US" dirty="0">
                <a:hlinkClick r:id="rId3"/>
              </a:rPr>
              <a:t>https://ops.fhwa.dot.gov/publications/regitsarchguide/index.htm</a:t>
            </a:r>
            <a:r>
              <a:rPr lang="en-US" dirty="0"/>
              <a:t>, last accessed February 12, 2023.</a:t>
            </a:r>
          </a:p>
        </p:txBody>
      </p:sp>
      <p:sp>
        <p:nvSpPr>
          <p:cNvPr id="4" name="Slide Number Placeholder 3">
            <a:extLst>
              <a:ext uri="{FF2B5EF4-FFF2-40B4-BE49-F238E27FC236}">
                <a16:creationId xmlns:a16="http://schemas.microsoft.com/office/drawing/2014/main" id="{7962DFF4-18E4-66D4-444C-F128254E75C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200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8FFC6-2702-D411-03B2-F390FCD076F9}"/>
              </a:ext>
            </a:extLst>
          </p:cNvPr>
          <p:cNvSpPr>
            <a:spLocks noGrp="1"/>
          </p:cNvSpPr>
          <p:nvPr>
            <p:ph type="title"/>
          </p:nvPr>
        </p:nvSpPr>
        <p:spPr/>
        <p:txBody>
          <a:bodyPr/>
          <a:lstStyle/>
          <a:p>
            <a:r>
              <a:rPr lang="en-US" dirty="0"/>
              <a:t>TSMO Program Plan</a:t>
            </a:r>
          </a:p>
        </p:txBody>
      </p:sp>
      <p:sp>
        <p:nvSpPr>
          <p:cNvPr id="6" name="Content Placeholder 5">
            <a:extLst>
              <a:ext uri="{FF2B5EF4-FFF2-40B4-BE49-F238E27FC236}">
                <a16:creationId xmlns:a16="http://schemas.microsoft.com/office/drawing/2014/main" id="{BCD81BBC-DFEB-6B13-05A6-5BEAA2940DF7}"/>
              </a:ext>
            </a:extLst>
          </p:cNvPr>
          <p:cNvSpPr>
            <a:spLocks noGrp="1"/>
          </p:cNvSpPr>
          <p:nvPr>
            <p:ph idx="1"/>
          </p:nvPr>
        </p:nvSpPr>
        <p:spPr/>
        <p:txBody>
          <a:bodyPr/>
          <a:lstStyle/>
          <a:p>
            <a:pPr>
              <a:buClr>
                <a:srgbClr val="A51394"/>
              </a:buClr>
            </a:pPr>
            <a:r>
              <a:rPr lang="en-US" dirty="0"/>
              <a:t>A TSMO program plan outlines the strategic, programmatic, and tactical visions for TSMO and the steps needed to achieve them.</a:t>
            </a:r>
          </a:p>
          <a:p>
            <a:pPr>
              <a:buClr>
                <a:srgbClr val="A51394"/>
              </a:buClr>
            </a:pPr>
            <a:r>
              <a:rPr lang="en-US" dirty="0"/>
              <a:t>Planners and operators can collaborate in developing and updating a TSMO program plan.</a:t>
            </a:r>
          </a:p>
          <a:p>
            <a:pPr>
              <a:buClr>
                <a:srgbClr val="A51394"/>
              </a:buClr>
            </a:pPr>
            <a:r>
              <a:rPr lang="en-US" dirty="0"/>
              <a:t>A TSMO program plan and the transportation planning process can be linked regarding TSMO-oriented goals, objectives, performance measures, and TSMO projects or services.</a:t>
            </a:r>
          </a:p>
          <a:p>
            <a:pPr>
              <a:buClr>
                <a:srgbClr val="A51394"/>
              </a:buClr>
            </a:pPr>
            <a:r>
              <a:rPr lang="en-US" dirty="0"/>
              <a:t>Planners can support the development of a TSMO program plan by applying their skills and knowledge in stakeholder engagement and overall plan development. </a:t>
            </a:r>
          </a:p>
        </p:txBody>
      </p:sp>
      <p:sp>
        <p:nvSpPr>
          <p:cNvPr id="3" name="TextBox 2">
            <a:extLst>
              <a:ext uri="{FF2B5EF4-FFF2-40B4-BE49-F238E27FC236}">
                <a16:creationId xmlns:a16="http://schemas.microsoft.com/office/drawing/2014/main" id="{FC9D3765-2964-43FF-6713-42F1D829C872}"/>
              </a:ext>
            </a:extLst>
          </p:cNvPr>
          <p:cNvSpPr txBox="1"/>
          <p:nvPr/>
        </p:nvSpPr>
        <p:spPr>
          <a:xfrm>
            <a:off x="2582579" y="5477688"/>
            <a:ext cx="8771220" cy="646331"/>
          </a:xfrm>
          <a:prstGeom prst="rect">
            <a:avLst/>
          </a:prstGeom>
          <a:noFill/>
        </p:spPr>
        <p:txBody>
          <a:bodyPr wrap="square">
            <a:spAutoFit/>
          </a:bodyPr>
          <a:lstStyle/>
          <a:p>
            <a:pPr marL="0" indent="0">
              <a:lnSpc>
                <a:spcPct val="100000"/>
              </a:lnSpc>
              <a:buNone/>
            </a:pPr>
            <a:r>
              <a:rPr lang="en-US" dirty="0"/>
              <a:t>For more information, see FHWA’s “Organizing and Planning for Operations” web page on  TSMO program plans: </a:t>
            </a:r>
            <a:r>
              <a:rPr lang="en-US" dirty="0">
                <a:hlinkClick r:id="rId3"/>
              </a:rPr>
              <a:t>https://ops.fhwa.dot.gov/plan4ops/tsmo_plans.htm</a:t>
            </a:r>
            <a:r>
              <a:rPr lang="en-US" dirty="0"/>
              <a:t>.  </a:t>
            </a:r>
          </a:p>
        </p:txBody>
      </p:sp>
      <p:sp>
        <p:nvSpPr>
          <p:cNvPr id="4" name="Slide Number Placeholder 3">
            <a:extLst>
              <a:ext uri="{FF2B5EF4-FFF2-40B4-BE49-F238E27FC236}">
                <a16:creationId xmlns:a16="http://schemas.microsoft.com/office/drawing/2014/main" id="{7962DFF4-18E4-66D4-444C-F128254E75C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16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Examples of Coordination Between TSMO and Planning</a:t>
            </a:r>
          </a:p>
        </p:txBody>
      </p:sp>
    </p:spTree>
    <p:extLst>
      <p:ext uri="{BB962C8B-B14F-4D97-AF65-F5344CB8AC3E}">
        <p14:creationId xmlns:p14="http://schemas.microsoft.com/office/powerpoint/2010/main" val="1024432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4619" y="324338"/>
            <a:ext cx="9920377" cy="584658"/>
          </a:xfrm>
        </p:spPr>
        <p:txBody>
          <a:bodyPr/>
          <a:lstStyle/>
          <a:p>
            <a:r>
              <a:rPr lang="en-US" sz="3600" dirty="0"/>
              <a:t>Coordination Between TSMO and Planning (1/2)</a:t>
            </a:r>
          </a:p>
        </p:txBody>
      </p:sp>
      <p:sp>
        <p:nvSpPr>
          <p:cNvPr id="6" name="Content Placeholder 5"/>
          <p:cNvSpPr>
            <a:spLocks noGrp="1"/>
          </p:cNvSpPr>
          <p:nvPr>
            <p:ph idx="1"/>
          </p:nvPr>
        </p:nvSpPr>
        <p:spPr>
          <a:xfrm>
            <a:off x="999460" y="1680839"/>
            <a:ext cx="7611140" cy="4077409"/>
          </a:xfrm>
        </p:spPr>
        <p:txBody>
          <a:bodyPr>
            <a:normAutofit fontScale="92500" lnSpcReduction="10000"/>
          </a:bodyPr>
          <a:lstStyle/>
          <a:p>
            <a:pPr marL="0" indent="0">
              <a:lnSpc>
                <a:spcPct val="110000"/>
              </a:lnSpc>
              <a:buNone/>
            </a:pPr>
            <a:r>
              <a:rPr lang="en-US" dirty="0"/>
              <a:t>Statewide Congestion Management Group</a:t>
            </a:r>
          </a:p>
          <a:p>
            <a:pPr marL="0" indent="0">
              <a:lnSpc>
                <a:spcPct val="110000"/>
              </a:lnSpc>
              <a:buNone/>
            </a:pPr>
            <a:r>
              <a:rPr lang="en-US" dirty="0"/>
              <a:t>“. . . formed as a result of a 2015 peer exchange, and in preparation for the upcoming rulemaking under MAP-21 [Moving Ahead for Progress in the 21st Century Act]</a:t>
            </a:r>
            <a:r>
              <a:rPr lang="en-US" baseline="30000" dirty="0"/>
              <a:t>1</a:t>
            </a:r>
            <a:r>
              <a:rPr lang="en-US" dirty="0"/>
              <a:t>. This group includes representatives from MDOT Planning and Operations, as well as MPO and transit agencies. Its focus is on the integration of performance-based principles in planning, operations, safety, and asset management, and the coordination of TPM  [transportation performance management] with our various planning partners.”</a:t>
            </a:r>
          </a:p>
          <a:p>
            <a:pPr marL="0" indent="0">
              <a:lnSpc>
                <a:spcPct val="110000"/>
              </a:lnSpc>
              <a:buNone/>
            </a:pPr>
            <a:r>
              <a:rPr lang="en-US" dirty="0"/>
              <a:t>				— Michigan DOT (MDOT)</a:t>
            </a:r>
          </a:p>
        </p:txBody>
      </p:sp>
      <p:pic>
        <p:nvPicPr>
          <p:cNvPr id="1026" name="Picture 2" descr="map of the U.S. state of Michigan "/>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732822" y="1784586"/>
            <a:ext cx="2498756" cy="2697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413395" y="4482518"/>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56</a:t>
            </a:fld>
            <a:endParaRPr lang="en-US" dirty="0"/>
          </a:p>
        </p:txBody>
      </p:sp>
      <p:sp>
        <p:nvSpPr>
          <p:cNvPr id="2" name="TextBox 1">
            <a:extLst>
              <a:ext uri="{FF2B5EF4-FFF2-40B4-BE49-F238E27FC236}">
                <a16:creationId xmlns:a16="http://schemas.microsoft.com/office/drawing/2014/main" id="{75969FD8-AA10-DB6F-F524-3D872A49E557}"/>
              </a:ext>
            </a:extLst>
          </p:cNvPr>
          <p:cNvSpPr txBox="1"/>
          <p:nvPr/>
        </p:nvSpPr>
        <p:spPr>
          <a:xfrm>
            <a:off x="5004487" y="5771291"/>
            <a:ext cx="3173627" cy="369332"/>
          </a:xfrm>
          <a:prstGeom prst="rect">
            <a:avLst/>
          </a:prstGeom>
          <a:noFill/>
        </p:spPr>
        <p:txBody>
          <a:bodyPr wrap="square" rtlCol="0">
            <a:spAutoFit/>
          </a:bodyPr>
          <a:lstStyle/>
          <a:p>
            <a:r>
              <a:rPr lang="en-US" baseline="30000" dirty="0"/>
              <a:t>1</a:t>
            </a:r>
            <a:r>
              <a:rPr lang="en-US" dirty="0"/>
              <a:t>Public Law number (112–141)</a:t>
            </a:r>
          </a:p>
        </p:txBody>
      </p:sp>
    </p:spTree>
    <p:extLst>
      <p:ext uri="{BB962C8B-B14F-4D97-AF65-F5344CB8AC3E}">
        <p14:creationId xmlns:p14="http://schemas.microsoft.com/office/powerpoint/2010/main" val="847204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47C19-DB5A-230C-CD51-D174C7F17F35}"/>
              </a:ext>
            </a:extLst>
          </p:cNvPr>
          <p:cNvSpPr>
            <a:spLocks noGrp="1"/>
          </p:cNvSpPr>
          <p:nvPr>
            <p:ph type="title"/>
          </p:nvPr>
        </p:nvSpPr>
        <p:spPr>
          <a:xfrm>
            <a:off x="984243" y="319146"/>
            <a:ext cx="9492167" cy="504096"/>
          </a:xfrm>
        </p:spPr>
        <p:txBody>
          <a:bodyPr/>
          <a:lstStyle/>
          <a:p>
            <a:r>
              <a:rPr lang="en-US" sz="3600" dirty="0"/>
              <a:t>Coordination Between TSMO and Planning (2/2)</a:t>
            </a:r>
            <a:br>
              <a:rPr lang="en-US" sz="3600" dirty="0"/>
            </a:br>
            <a:endParaRPr lang="en-US" sz="3600" dirty="0"/>
          </a:p>
        </p:txBody>
      </p:sp>
      <p:sp>
        <p:nvSpPr>
          <p:cNvPr id="6" name="Content Placeholder 5"/>
          <p:cNvSpPr>
            <a:spLocks noGrp="1"/>
          </p:cNvSpPr>
          <p:nvPr>
            <p:ph idx="1"/>
          </p:nvPr>
        </p:nvSpPr>
        <p:spPr>
          <a:xfrm>
            <a:off x="984244" y="1596941"/>
            <a:ext cx="7767419" cy="4351338"/>
          </a:xfrm>
        </p:spPr>
        <p:txBody>
          <a:bodyPr>
            <a:normAutofit fontScale="92500" lnSpcReduction="10000"/>
          </a:bodyPr>
          <a:lstStyle/>
          <a:p>
            <a:pPr>
              <a:lnSpc>
                <a:spcPct val="100000"/>
              </a:lnSpc>
              <a:buClr>
                <a:srgbClr val="A51394"/>
              </a:buClr>
            </a:pPr>
            <a:r>
              <a:rPr lang="en-US" dirty="0"/>
              <a:t>“Our multimodal Planning and Data Division is a fundamental member of our TSMO Program Planning Council, the group that guides the development and implementation of our statewide TSMO plan.” </a:t>
            </a:r>
          </a:p>
          <a:p>
            <a:pPr marL="0" indent="0">
              <a:lnSpc>
                <a:spcPct val="100000"/>
              </a:lnSpc>
              <a:buClr>
                <a:srgbClr val="A51394"/>
              </a:buClr>
              <a:buNone/>
            </a:pPr>
            <a:r>
              <a:rPr lang="en-US" dirty="0"/>
              <a:t>                                                  —Washington State DOT</a:t>
            </a:r>
          </a:p>
          <a:p>
            <a:pPr>
              <a:lnSpc>
                <a:spcPct val="100000"/>
              </a:lnSpc>
              <a:spcBef>
                <a:spcPts val="4200"/>
              </a:spcBef>
              <a:buClr>
                <a:srgbClr val="A51394"/>
              </a:buClr>
            </a:pPr>
            <a:r>
              <a:rPr lang="en-US" dirty="0"/>
              <a:t>“Traffic Operations and Long-Range Planning established work groups with MPOs/Local Planning agencies to facilitate the goal-setting process for</a:t>
            </a:r>
            <a:br>
              <a:rPr lang="en-US" dirty="0"/>
            </a:br>
            <a:r>
              <a:rPr lang="en-US" dirty="0"/>
              <a:t>MAP-21 PM3 [third performance measure rule] requirements.” </a:t>
            </a:r>
            <a:br>
              <a:rPr lang="en-US" dirty="0"/>
            </a:br>
            <a:r>
              <a:rPr lang="en-US" dirty="0"/>
              <a:t>                                                          —Tennessee DOT</a:t>
            </a:r>
          </a:p>
        </p:txBody>
      </p:sp>
      <p:pic>
        <p:nvPicPr>
          <p:cNvPr id="2" name="Picture 1" descr="Shape of Washington St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8793">
            <a:off x="9086225" y="1663120"/>
            <a:ext cx="2158266" cy="1618699"/>
          </a:xfrm>
          <a:prstGeom prst="rect">
            <a:avLst/>
          </a:prstGeom>
        </p:spPr>
      </p:pic>
      <p:sp>
        <p:nvSpPr>
          <p:cNvPr id="10" name="TextBox 9"/>
          <p:cNvSpPr txBox="1"/>
          <p:nvPr/>
        </p:nvSpPr>
        <p:spPr>
          <a:xfrm>
            <a:off x="9313150" y="3255568"/>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pic>
        <p:nvPicPr>
          <p:cNvPr id="5" name="Picture 4" descr="Shape of Tenness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2867">
            <a:off x="9060841" y="4348884"/>
            <a:ext cx="2409524" cy="844101"/>
          </a:xfrm>
          <a:prstGeom prst="rect">
            <a:avLst/>
          </a:prstGeom>
        </p:spPr>
      </p:pic>
      <p:sp>
        <p:nvSpPr>
          <p:cNvPr id="11" name="TextBox 10"/>
          <p:cNvSpPr txBox="1"/>
          <p:nvPr/>
        </p:nvSpPr>
        <p:spPr>
          <a:xfrm>
            <a:off x="9129992" y="5179498"/>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57</a:t>
            </a:fld>
            <a:endParaRPr lang="en-US" dirty="0"/>
          </a:p>
        </p:txBody>
      </p:sp>
    </p:spTree>
    <p:extLst>
      <p:ext uri="{BB962C8B-B14F-4D97-AF65-F5344CB8AC3E}">
        <p14:creationId xmlns:p14="http://schemas.microsoft.com/office/powerpoint/2010/main" val="3323734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C8F69D-DB29-E41C-E07A-905E8DB0439F}"/>
              </a:ext>
            </a:extLst>
          </p:cNvPr>
          <p:cNvSpPr>
            <a:spLocks noGrp="1"/>
          </p:cNvSpPr>
          <p:nvPr>
            <p:ph type="title"/>
          </p:nvPr>
        </p:nvSpPr>
        <p:spPr>
          <a:xfrm>
            <a:off x="877331" y="574083"/>
            <a:ext cx="9675340" cy="504096"/>
          </a:xfrm>
        </p:spPr>
        <p:txBody>
          <a:bodyPr/>
          <a:lstStyle/>
          <a:p>
            <a:r>
              <a:rPr lang="en-US" sz="4000" dirty="0"/>
              <a:t>Michigan Department of Transportation</a:t>
            </a:r>
          </a:p>
        </p:txBody>
      </p:sp>
      <p:sp>
        <p:nvSpPr>
          <p:cNvPr id="6" name="Content Placeholder 5">
            <a:extLst>
              <a:ext uri="{FF2B5EF4-FFF2-40B4-BE49-F238E27FC236}">
                <a16:creationId xmlns:a16="http://schemas.microsoft.com/office/drawing/2014/main" id="{6E047FE5-EBB3-6C56-7DF4-F82241893CDA}"/>
              </a:ext>
            </a:extLst>
          </p:cNvPr>
          <p:cNvSpPr>
            <a:spLocks noGrp="1"/>
          </p:cNvSpPr>
          <p:nvPr>
            <p:ph idx="1"/>
          </p:nvPr>
        </p:nvSpPr>
        <p:spPr/>
        <p:txBody>
          <a:bodyPr/>
          <a:lstStyle/>
          <a:p>
            <a:pPr>
              <a:buClr>
                <a:srgbClr val="A51394"/>
              </a:buClr>
            </a:pPr>
            <a:r>
              <a:rPr lang="en-US" dirty="0"/>
              <a:t>Developed Statewide Operations Project Program to address the need for operations projects</a:t>
            </a:r>
          </a:p>
          <a:p>
            <a:pPr>
              <a:buClr>
                <a:srgbClr val="A51394"/>
              </a:buClr>
            </a:pPr>
            <a:r>
              <a:rPr lang="en-US" dirty="0"/>
              <a:t>Previously operations funding had to come out of Michigan DOT’s Road Rehabilitation and Reconstruction Program as an “extra.”</a:t>
            </a:r>
          </a:p>
          <a:p>
            <a:pPr>
              <a:buClr>
                <a:srgbClr val="A51394"/>
              </a:buClr>
            </a:pPr>
            <a:r>
              <a:rPr lang="en-US" dirty="0"/>
              <a:t>Created a process and funding specifically for operations projects</a:t>
            </a:r>
          </a:p>
          <a:p>
            <a:pPr>
              <a:buClr>
                <a:srgbClr val="A51394"/>
              </a:buClr>
            </a:pPr>
            <a:r>
              <a:rPr lang="en-US" dirty="0"/>
              <a:t>Review and score potential operations projects by an Operations Steering Committee before an annual selection</a:t>
            </a:r>
          </a:p>
          <a:p>
            <a:pPr>
              <a:buClr>
                <a:srgbClr val="A51394"/>
              </a:buClr>
            </a:pPr>
            <a:r>
              <a:rPr lang="en-US" dirty="0"/>
              <a:t>Operations Steering Committee included representation from Michigan DOT’s operations, ITS, safety, signals, geometrics, and planning units.</a:t>
            </a:r>
          </a:p>
          <a:p>
            <a:endParaRPr lang="en-US" dirty="0"/>
          </a:p>
        </p:txBody>
      </p:sp>
      <p:sp>
        <p:nvSpPr>
          <p:cNvPr id="4" name="Slide Number Placeholder 3">
            <a:extLst>
              <a:ext uri="{FF2B5EF4-FFF2-40B4-BE49-F238E27FC236}">
                <a16:creationId xmlns:a16="http://schemas.microsoft.com/office/drawing/2014/main" id="{9DAEF2AE-77B4-915C-4B17-C773BCCC800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56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2803" y="596235"/>
            <a:ext cx="9543713" cy="504096"/>
          </a:xfrm>
        </p:spPr>
        <p:txBody>
          <a:bodyPr/>
          <a:lstStyle/>
          <a:p>
            <a:r>
              <a:rPr lang="en-US" sz="3600" dirty="0"/>
              <a:t>Ohio Department of Transportation (ODOT)</a:t>
            </a:r>
            <a:br>
              <a:rPr lang="en-US" sz="3600" dirty="0"/>
            </a:br>
            <a:endParaRPr lang="en-US" sz="3600" dirty="0"/>
          </a:p>
        </p:txBody>
      </p:sp>
      <p:sp>
        <p:nvSpPr>
          <p:cNvPr id="6" name="Content Placeholder 5"/>
          <p:cNvSpPr>
            <a:spLocks noGrp="1"/>
          </p:cNvSpPr>
          <p:nvPr>
            <p:ph idx="1"/>
          </p:nvPr>
        </p:nvSpPr>
        <p:spPr>
          <a:xfrm>
            <a:off x="804629" y="1383030"/>
            <a:ext cx="8773711" cy="4973319"/>
          </a:xfrm>
        </p:spPr>
        <p:txBody>
          <a:bodyPr>
            <a:noAutofit/>
          </a:bodyPr>
          <a:lstStyle/>
          <a:p>
            <a:pPr marL="0" indent="0">
              <a:lnSpc>
                <a:spcPct val="100000"/>
              </a:lnSpc>
              <a:buNone/>
            </a:pPr>
            <a:r>
              <a:rPr lang="en-US" sz="2800" dirty="0"/>
              <a:t>Traffic Operation Assessment Systems Tool (TOAST) </a:t>
            </a:r>
          </a:p>
          <a:p>
            <a:pPr marL="0" indent="0">
              <a:lnSpc>
                <a:spcPct val="100000"/>
              </a:lnSpc>
              <a:buNone/>
            </a:pPr>
            <a:r>
              <a:rPr lang="en-US" dirty="0"/>
              <a:t>Interactive spreadsheet that identifies operations needs and prioritizes projects:</a:t>
            </a:r>
          </a:p>
          <a:p>
            <a:pPr lvl="1">
              <a:lnSpc>
                <a:spcPct val="100000"/>
              </a:lnSpc>
              <a:buClr>
                <a:srgbClr val="A51394"/>
              </a:buClr>
            </a:pPr>
            <a:r>
              <a:rPr lang="en-US" sz="2200" dirty="0"/>
              <a:t>Districts apply for TSMO funding to address issues identified with TOAST through a $5 million annual budget dedicated to TSMO projects.</a:t>
            </a:r>
          </a:p>
          <a:p>
            <a:pPr lvl="1">
              <a:lnSpc>
                <a:spcPct val="100000"/>
              </a:lnSpc>
              <a:buClr>
                <a:srgbClr val="A51394"/>
              </a:buClr>
            </a:pPr>
            <a:r>
              <a:rPr lang="en-US" sz="2200" dirty="0"/>
              <a:t>Project Initiation Package requires project managers to address specific TSMO considerations at the start of projects.</a:t>
            </a:r>
          </a:p>
          <a:p>
            <a:pPr lvl="1">
              <a:lnSpc>
                <a:spcPct val="100000"/>
              </a:lnSpc>
              <a:buClr>
                <a:srgbClr val="A51394"/>
              </a:buClr>
            </a:pPr>
            <a:r>
              <a:rPr lang="en-US" sz="2200" dirty="0"/>
              <a:t>Project managers must indicate whether a project area is a hot spot in TOAST.</a:t>
            </a:r>
          </a:p>
          <a:p>
            <a:pPr marL="0" indent="0">
              <a:lnSpc>
                <a:spcPct val="100000"/>
              </a:lnSpc>
              <a:spcBef>
                <a:spcPts val="1200"/>
              </a:spcBef>
              <a:buNone/>
            </a:pPr>
            <a:r>
              <a:rPr lang="en-US" sz="1800" dirty="0"/>
              <a:t>Additional information on ODOT’s TOAST is available at </a:t>
            </a:r>
            <a:r>
              <a:rPr lang="en-US" sz="1800" u="sng" dirty="0">
                <a:hlinkClick r:id="rId3"/>
              </a:rPr>
              <a:t>Traffic Operation Assessment Systems Tool (TOAST) | Ohio Department of Transportation</a:t>
            </a:r>
            <a:endParaRPr lang="en-US" sz="1800" dirty="0"/>
          </a:p>
          <a:p>
            <a:pPr marL="0" indent="0">
              <a:lnSpc>
                <a:spcPct val="100000"/>
              </a:lnSpc>
              <a:buNone/>
            </a:pPr>
            <a:endParaRPr lang="en-US" sz="2800" dirty="0"/>
          </a:p>
        </p:txBody>
      </p:sp>
      <p:pic>
        <p:nvPicPr>
          <p:cNvPr id="2" name="Picture 1" descr="Shape of Ohi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3904">
            <a:off x="9928953" y="2357201"/>
            <a:ext cx="1390350" cy="1564145"/>
          </a:xfrm>
          <a:prstGeom prst="rect">
            <a:avLst/>
          </a:prstGeom>
        </p:spPr>
      </p:pic>
      <p:sp>
        <p:nvSpPr>
          <p:cNvPr id="7" name="TextBox 6"/>
          <p:cNvSpPr txBox="1"/>
          <p:nvPr/>
        </p:nvSpPr>
        <p:spPr>
          <a:xfrm>
            <a:off x="9836033" y="4139321"/>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59</a:t>
            </a:fld>
            <a:endParaRPr lang="en-US" dirty="0"/>
          </a:p>
        </p:txBody>
      </p:sp>
    </p:spTree>
    <p:extLst>
      <p:ext uri="{BB962C8B-B14F-4D97-AF65-F5344CB8AC3E}">
        <p14:creationId xmlns:p14="http://schemas.microsoft.com/office/powerpoint/2010/main" val="264722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94" y="469057"/>
            <a:ext cx="9922054" cy="823331"/>
          </a:xfrm>
        </p:spPr>
        <p:txBody>
          <a:bodyPr/>
          <a:lstStyle/>
          <a:p>
            <a:r>
              <a:rPr lang="en-US" dirty="0"/>
              <a:t>TSMO Is a “Way of Thinking” That Supports State Departments of Transportation (DOTs) Missions</a:t>
            </a:r>
          </a:p>
        </p:txBody>
      </p:sp>
      <p:sp>
        <p:nvSpPr>
          <p:cNvPr id="9" name="Content Placeholder 2"/>
          <p:cNvSpPr>
            <a:spLocks noGrp="1"/>
          </p:cNvSpPr>
          <p:nvPr>
            <p:ph idx="1"/>
          </p:nvPr>
        </p:nvSpPr>
        <p:spPr>
          <a:xfrm>
            <a:off x="901336" y="1438644"/>
            <a:ext cx="11009309" cy="4829175"/>
          </a:xfrm>
        </p:spPr>
        <p:txBody>
          <a:bodyPr>
            <a:normAutofit/>
          </a:bodyPr>
          <a:lstStyle/>
          <a:p>
            <a:pPr marL="0" indent="0">
              <a:lnSpc>
                <a:spcPct val="100000"/>
              </a:lnSpc>
              <a:buNone/>
            </a:pPr>
            <a:endParaRPr lang="en-US" sz="1050" i="1" dirty="0"/>
          </a:p>
          <a:p>
            <a:pPr marL="0" indent="0">
              <a:lnSpc>
                <a:spcPct val="100000"/>
              </a:lnSpc>
              <a:buNone/>
            </a:pPr>
            <a:r>
              <a:rPr lang="en-US" i="1" dirty="0"/>
              <a:t>“We provide safe, reliable, and cost-effective transportation options to improve communities and economic vitality for people and businesses.”</a:t>
            </a:r>
          </a:p>
          <a:p>
            <a:pPr marL="0" indent="0" algn="r">
              <a:buNone/>
            </a:pPr>
            <a:r>
              <a:rPr lang="en-US" dirty="0"/>
              <a:t>Washington State DOT mission</a:t>
            </a:r>
            <a:r>
              <a:rPr lang="en-US" baseline="30000" dirty="0"/>
              <a:t>1</a:t>
            </a:r>
          </a:p>
          <a:p>
            <a:pPr marL="0" indent="0" algn="r">
              <a:buNone/>
            </a:pPr>
            <a:endParaRPr lang="en-US" i="1" dirty="0"/>
          </a:p>
          <a:p>
            <a:pPr marL="0" indent="0">
              <a:lnSpc>
                <a:spcPct val="100000"/>
              </a:lnSpc>
              <a:buNone/>
            </a:pPr>
            <a:r>
              <a:rPr lang="en-US" i="1" dirty="0"/>
              <a:t>“To provide the best multimodal transportation system for Colorado that most effectively and safely moves people, goods, and information.”</a:t>
            </a:r>
          </a:p>
          <a:p>
            <a:pPr marL="0" indent="0" algn="r">
              <a:buNone/>
            </a:pPr>
            <a:r>
              <a:rPr lang="en-US" dirty="0"/>
              <a:t>Colorado DOT mission</a:t>
            </a:r>
            <a:r>
              <a:rPr lang="en-US" baseline="30000" dirty="0"/>
              <a:t>2</a:t>
            </a:r>
          </a:p>
          <a:p>
            <a:pPr marL="0" indent="0">
              <a:buNone/>
            </a:pPr>
            <a:endParaRPr lang="en-US" sz="1600" baseline="30000" dirty="0"/>
          </a:p>
          <a:p>
            <a:pPr marL="0" indent="0">
              <a:buNone/>
            </a:pPr>
            <a:r>
              <a:rPr lang="en-US" sz="1600" baseline="30000" dirty="0"/>
              <a:t>1</a:t>
            </a:r>
            <a:r>
              <a:rPr lang="en-US" sz="1600" dirty="0"/>
              <a:t>Washington State DOT, “Our Strategic Plan,” </a:t>
            </a:r>
            <a:r>
              <a:rPr lang="en-US" sz="1600" dirty="0">
                <a:hlinkClick r:id="rId3"/>
              </a:rPr>
              <a:t>https://www.wsdot.wa.gov/about/secretary/strategic-plan/</a:t>
            </a:r>
            <a:endParaRPr lang="en-US" sz="1600" dirty="0"/>
          </a:p>
          <a:p>
            <a:pPr marL="0" indent="0">
              <a:buNone/>
            </a:pPr>
            <a:r>
              <a:rPr lang="en-US" sz="1600" baseline="30000" dirty="0"/>
              <a:t>2</a:t>
            </a:r>
            <a:r>
              <a:rPr lang="en-US" sz="1600" dirty="0"/>
              <a:t>Colorado DOT, “Mission, Vision &amp; Values,” </a:t>
            </a:r>
            <a:r>
              <a:rPr lang="en-US" sz="1600" dirty="0">
                <a:hlinkClick r:id="rId4"/>
              </a:rPr>
              <a:t>https://www.codot.gov/about/mission-and-vision.html</a:t>
            </a:r>
            <a:endParaRPr lang="en-US" sz="1600" baseline="30000"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pPr/>
              <a:t>6</a:t>
            </a:fld>
            <a:endParaRPr lang="en-US" dirty="0"/>
          </a:p>
        </p:txBody>
      </p:sp>
    </p:spTree>
    <p:extLst>
      <p:ext uri="{BB962C8B-B14F-4D97-AF65-F5344CB8AC3E}">
        <p14:creationId xmlns:p14="http://schemas.microsoft.com/office/powerpoint/2010/main" val="1561776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314091"/>
            <a:ext cx="9483731" cy="504096"/>
          </a:xfrm>
        </p:spPr>
        <p:txBody>
          <a:bodyPr/>
          <a:lstStyle/>
          <a:p>
            <a:r>
              <a:rPr lang="en-US" sz="3600" dirty="0"/>
              <a:t>Washington State Department of Transportation</a:t>
            </a:r>
            <a:br>
              <a:rPr lang="en-US" sz="3600" dirty="0"/>
            </a:br>
            <a:endParaRPr lang="en-US" sz="3600" dirty="0"/>
          </a:p>
        </p:txBody>
      </p:sp>
      <p:sp>
        <p:nvSpPr>
          <p:cNvPr id="6" name="Content Placeholder 5"/>
          <p:cNvSpPr>
            <a:spLocks noGrp="1"/>
          </p:cNvSpPr>
          <p:nvPr>
            <p:ph idx="1"/>
          </p:nvPr>
        </p:nvSpPr>
        <p:spPr>
          <a:xfrm>
            <a:off x="984244" y="1605834"/>
            <a:ext cx="7255516" cy="4351338"/>
          </a:xfrm>
        </p:spPr>
        <p:txBody>
          <a:bodyPr>
            <a:noAutofit/>
          </a:bodyPr>
          <a:lstStyle/>
          <a:p>
            <a:pPr marL="0" indent="0">
              <a:buNone/>
            </a:pPr>
            <a:r>
              <a:rPr lang="en-US" sz="2800" dirty="0"/>
              <a:t>Corridor Sketch Initiative:</a:t>
            </a:r>
          </a:p>
          <a:p>
            <a:pPr>
              <a:buClr>
                <a:srgbClr val="A51394"/>
              </a:buClr>
            </a:pPr>
            <a:r>
              <a:rPr lang="en-US" dirty="0"/>
              <a:t>Led by the Multimodal Planning and Data Division</a:t>
            </a:r>
          </a:p>
          <a:p>
            <a:pPr>
              <a:buClr>
                <a:srgbClr val="A51394"/>
              </a:buClr>
            </a:pPr>
            <a:r>
              <a:rPr lang="en-US" dirty="0"/>
              <a:t>TSMO-first look at 300 corridors and identifies where congestion challenges are likely</a:t>
            </a:r>
          </a:p>
          <a:p>
            <a:pPr>
              <a:buClr>
                <a:srgbClr val="A51394"/>
              </a:buClr>
            </a:pPr>
            <a:r>
              <a:rPr lang="en-US" dirty="0"/>
              <a:t>Narrows focus to identify near-term operations and demand management strategies</a:t>
            </a:r>
          </a:p>
          <a:p>
            <a:pPr>
              <a:buClr>
                <a:srgbClr val="A51394"/>
              </a:buClr>
            </a:pPr>
            <a:r>
              <a:rPr lang="en-US" dirty="0"/>
              <a:t>Initial results support planning and analysis scoping to identify investments for the corridor</a:t>
            </a:r>
          </a:p>
          <a:p>
            <a:pPr marL="0" indent="0">
              <a:spcBef>
                <a:spcPts val="2400"/>
              </a:spcBef>
              <a:buNone/>
            </a:pPr>
            <a:r>
              <a:rPr lang="en-US" sz="2000" dirty="0"/>
              <a:t>Additional information available at: </a:t>
            </a:r>
            <a:r>
              <a:rPr lang="en-US" sz="2000" u="sng" dirty="0">
                <a:hlinkClick r:id="rId3"/>
              </a:rPr>
              <a:t>https://www.wsdot.wa.gov/planning/corridor-sketch-initiative</a:t>
            </a:r>
            <a:endParaRPr lang="en-US" sz="2000" dirty="0"/>
          </a:p>
          <a:p>
            <a:endParaRPr lang="en-US" sz="28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10600" y="1953471"/>
            <a:ext cx="3260496" cy="4203290"/>
          </a:xfrm>
          <a:prstGeom prst="rect">
            <a:avLst/>
          </a:prstGeom>
          <a:ln w="12700">
            <a:solidFill>
              <a:schemeClr val="tx1"/>
            </a:solidFill>
          </a:ln>
        </p:spPr>
      </p:pic>
      <p:sp>
        <p:nvSpPr>
          <p:cNvPr id="8" name="TextBox 7"/>
          <p:cNvSpPr txBox="1"/>
          <p:nvPr/>
        </p:nvSpPr>
        <p:spPr>
          <a:xfrm>
            <a:off x="8509126" y="6156761"/>
            <a:ext cx="2057274"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Washington State DOT</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60</a:t>
            </a:fld>
            <a:endParaRPr lang="en-US" dirty="0"/>
          </a:p>
        </p:txBody>
      </p:sp>
    </p:spTree>
    <p:extLst>
      <p:ext uri="{BB962C8B-B14F-4D97-AF65-F5344CB8AC3E}">
        <p14:creationId xmlns:p14="http://schemas.microsoft.com/office/powerpoint/2010/main" val="826380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637574"/>
            <a:ext cx="8997956" cy="504096"/>
          </a:xfrm>
        </p:spPr>
        <p:txBody>
          <a:bodyPr/>
          <a:lstStyle/>
          <a:p>
            <a:r>
              <a:rPr lang="en-US" dirty="0"/>
              <a:t>Pennsylvania Department of Transportation</a:t>
            </a:r>
            <a:br>
              <a:rPr lang="en-US" dirty="0"/>
            </a:br>
            <a:endParaRPr lang="en-US" dirty="0"/>
          </a:p>
        </p:txBody>
      </p:sp>
      <p:sp>
        <p:nvSpPr>
          <p:cNvPr id="6" name="Content Placeholder 5"/>
          <p:cNvSpPr>
            <a:spLocks noGrp="1"/>
          </p:cNvSpPr>
          <p:nvPr>
            <p:ph idx="1"/>
          </p:nvPr>
        </p:nvSpPr>
        <p:spPr>
          <a:xfrm>
            <a:off x="1003153" y="1533498"/>
            <a:ext cx="7368521" cy="4351338"/>
          </a:xfrm>
        </p:spPr>
        <p:txBody>
          <a:bodyPr>
            <a:normAutofit fontScale="92500" lnSpcReduction="10000"/>
          </a:bodyPr>
          <a:lstStyle/>
          <a:p>
            <a:pPr marL="0" indent="0">
              <a:lnSpc>
                <a:spcPct val="110000"/>
              </a:lnSpc>
              <a:buNone/>
            </a:pPr>
            <a:r>
              <a:rPr lang="en-US" sz="2800" dirty="0"/>
              <a:t>TSMO Guidebook Series:</a:t>
            </a:r>
          </a:p>
          <a:p>
            <a:pPr>
              <a:lnSpc>
                <a:spcPct val="110000"/>
              </a:lnSpc>
              <a:buClr>
                <a:srgbClr val="A51394"/>
              </a:buClr>
            </a:pPr>
            <a:r>
              <a:rPr lang="en-US" dirty="0"/>
              <a:t>TSMO Program Plan recommends developing a TSMO guidebook series for project planning, operations, maintenance, and delivery. </a:t>
            </a:r>
          </a:p>
          <a:p>
            <a:pPr>
              <a:lnSpc>
                <a:spcPct val="110000"/>
              </a:lnSpc>
              <a:buClr>
                <a:srgbClr val="A51394"/>
              </a:buClr>
            </a:pPr>
            <a:r>
              <a:rPr lang="en-US" dirty="0"/>
              <a:t>Series has four parts addressing various lifecycle phases. The first part has been completed to strengthen and connect planning processes and TSMO.</a:t>
            </a:r>
          </a:p>
          <a:p>
            <a:pPr marL="0" indent="0">
              <a:lnSpc>
                <a:spcPct val="110000"/>
              </a:lnSpc>
              <a:spcBef>
                <a:spcPts val="2400"/>
              </a:spcBef>
              <a:buNone/>
            </a:pPr>
            <a:r>
              <a:rPr lang="en-US" sz="1800" dirty="0"/>
              <a:t>Additional information: </a:t>
            </a:r>
            <a:r>
              <a:rPr lang="en-US" sz="1800" u="sng" dirty="0">
                <a:hlinkClick r:id="rId3"/>
              </a:rPr>
              <a:t>https://www.penndot.gov/ProjectAndPrograms/operations/Documents/PA%20TSMO%20Program%20Plan.pdf</a:t>
            </a:r>
            <a:r>
              <a:rPr lang="en-US" sz="1800" dirty="0"/>
              <a:t> and </a:t>
            </a:r>
            <a:r>
              <a:rPr lang="en-US" sz="1800" u="sng" dirty="0">
                <a:hlinkClick r:id="rId4"/>
              </a:rPr>
              <a:t>http://www.dot.state.pa.us/public/PubsForms/Publications/PUB%20851.pdf</a:t>
            </a:r>
            <a:endParaRPr lang="en-US" sz="1800" dirty="0"/>
          </a:p>
        </p:txBody>
      </p:sp>
      <p:pic>
        <p:nvPicPr>
          <p:cNvPr id="7" name="Picture 6" descr="Cover of the Pennsylvania DOT Transportation Systems Management and Operations (TSMO) Guidebook Part I Planning"/>
          <p:cNvPicPr>
            <a:picLocks noChangeAspect="1"/>
          </p:cNvPicPr>
          <p:nvPr/>
        </p:nvPicPr>
        <p:blipFill>
          <a:blip r:embed="rId5"/>
          <a:stretch>
            <a:fillRect/>
          </a:stretch>
        </p:blipFill>
        <p:spPr>
          <a:xfrm>
            <a:off x="8705547" y="1853107"/>
            <a:ext cx="2878989" cy="3712121"/>
          </a:xfrm>
          <a:prstGeom prst="rect">
            <a:avLst/>
          </a:prstGeom>
          <a:ln>
            <a:solidFill>
              <a:schemeClr val="tx1"/>
            </a:solidFill>
          </a:ln>
        </p:spPr>
      </p:pic>
      <p:sp>
        <p:nvSpPr>
          <p:cNvPr id="9" name="TextBox 8"/>
          <p:cNvSpPr txBox="1"/>
          <p:nvPr/>
        </p:nvSpPr>
        <p:spPr>
          <a:xfrm>
            <a:off x="9527262" y="5638615"/>
            <a:ext cx="2057274"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Pennsylvania DOT</a:t>
            </a:r>
          </a:p>
        </p:txBody>
      </p:sp>
      <p:sp>
        <p:nvSpPr>
          <p:cNvPr id="4" name="Slide Number Placeholder 3"/>
          <p:cNvSpPr>
            <a:spLocks noGrp="1"/>
          </p:cNvSpPr>
          <p:nvPr>
            <p:ph type="sldNum" sz="quarter" idx="12"/>
          </p:nvPr>
        </p:nvSpPr>
        <p:spPr>
          <a:xfrm>
            <a:off x="8488555" y="6294591"/>
            <a:ext cx="2743200" cy="365125"/>
          </a:xfrm>
        </p:spPr>
        <p:txBody>
          <a:bodyPr/>
          <a:lstStyle/>
          <a:p>
            <a:fld id="{37D4CC3B-F538-9046-9995-49EE0C980241}" type="slidenum">
              <a:rPr lang="en-US" smtClean="0"/>
              <a:t>61</a:t>
            </a:fld>
            <a:endParaRPr lang="en-US" dirty="0"/>
          </a:p>
        </p:txBody>
      </p:sp>
    </p:spTree>
    <p:extLst>
      <p:ext uri="{BB962C8B-B14F-4D97-AF65-F5344CB8AC3E}">
        <p14:creationId xmlns:p14="http://schemas.microsoft.com/office/powerpoint/2010/main" val="638401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793" y="383838"/>
            <a:ext cx="9769481" cy="504096"/>
          </a:xfrm>
        </p:spPr>
        <p:txBody>
          <a:bodyPr/>
          <a:lstStyle/>
          <a:p>
            <a:r>
              <a:rPr lang="en-US" dirty="0"/>
              <a:t>Maryland Department of Transportation (MDOT) State Highway Administration (SHA) (1/2)</a:t>
            </a:r>
          </a:p>
        </p:txBody>
      </p:sp>
      <p:sp>
        <p:nvSpPr>
          <p:cNvPr id="6" name="Content Placeholder 5"/>
          <p:cNvSpPr>
            <a:spLocks noGrp="1"/>
          </p:cNvSpPr>
          <p:nvPr>
            <p:ph idx="1"/>
          </p:nvPr>
        </p:nvSpPr>
        <p:spPr>
          <a:xfrm>
            <a:off x="812792" y="1625822"/>
            <a:ext cx="10659791" cy="4367205"/>
          </a:xfrm>
        </p:spPr>
        <p:txBody>
          <a:bodyPr>
            <a:normAutofit/>
          </a:bodyPr>
          <a:lstStyle/>
          <a:p>
            <a:pPr marL="0" indent="0">
              <a:buNone/>
            </a:pPr>
            <a:r>
              <a:rPr lang="en-US" sz="3200" dirty="0"/>
              <a:t>TSMO directive and TSMO program objectives:</a:t>
            </a:r>
          </a:p>
          <a:p>
            <a:pPr>
              <a:buClr>
                <a:srgbClr val="A51394"/>
              </a:buClr>
            </a:pPr>
            <a:r>
              <a:rPr lang="en-US" sz="2800" dirty="0"/>
              <a:t>July 2020 TSMO directive instructs SHA employees to mainstream TSMO throughout the SHA including planning</a:t>
            </a:r>
          </a:p>
          <a:p>
            <a:pPr>
              <a:buClr>
                <a:srgbClr val="A51394"/>
              </a:buClr>
            </a:pPr>
            <a:r>
              <a:rPr lang="en-US" sz="2800" dirty="0"/>
              <a:t>Objectives: </a:t>
            </a:r>
          </a:p>
          <a:p>
            <a:pPr lvl="1">
              <a:buClr>
                <a:srgbClr val="A51394"/>
              </a:buClr>
            </a:pPr>
            <a:r>
              <a:rPr lang="en-US" sz="2400" dirty="0"/>
              <a:t>Develop integrated approach to implementing </a:t>
            </a:r>
            <a:br>
              <a:rPr lang="en-US" sz="2400" dirty="0"/>
            </a:br>
            <a:r>
              <a:rPr lang="en-US" sz="2400" dirty="0"/>
              <a:t>multimodal systems and services </a:t>
            </a:r>
          </a:p>
          <a:p>
            <a:pPr lvl="1">
              <a:buClr>
                <a:srgbClr val="A51394"/>
              </a:buClr>
            </a:pPr>
            <a:r>
              <a:rPr lang="en-US" sz="2400" dirty="0"/>
              <a:t>Maximize facility efficiency </a:t>
            </a:r>
          </a:p>
          <a:p>
            <a:pPr lvl="1">
              <a:buClr>
                <a:srgbClr val="A51394"/>
              </a:buClr>
            </a:pPr>
            <a:r>
              <a:rPr lang="en-US" sz="2400" dirty="0"/>
              <a:t>Address capacity limitations via collaboration</a:t>
            </a:r>
          </a:p>
          <a:p>
            <a:pPr lvl="1">
              <a:buClr>
                <a:srgbClr val="A51394"/>
              </a:buClr>
            </a:pPr>
            <a:r>
              <a:rPr lang="en-US" sz="2400" dirty="0"/>
              <a:t>Promote TSMO integration</a:t>
            </a:r>
          </a:p>
          <a:p>
            <a:pPr lvl="1">
              <a:buClr>
                <a:srgbClr val="A51394"/>
              </a:buClr>
            </a:pPr>
            <a:r>
              <a:rPr lang="en-US" sz="2400" dirty="0"/>
              <a:t>Incorporate principles into all activities </a:t>
            </a:r>
          </a:p>
        </p:txBody>
      </p:sp>
      <p:pic>
        <p:nvPicPr>
          <p:cNvPr id="2" name="Picture 1" descr="Shape of Maryl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7135">
            <a:off x="8769535" y="3083457"/>
            <a:ext cx="2926681" cy="1404806"/>
          </a:xfrm>
          <a:prstGeom prst="rect">
            <a:avLst/>
          </a:prstGeom>
        </p:spPr>
      </p:pic>
      <p:sp>
        <p:nvSpPr>
          <p:cNvPr id="7" name="TextBox 6"/>
          <p:cNvSpPr txBox="1"/>
          <p:nvPr/>
        </p:nvSpPr>
        <p:spPr>
          <a:xfrm>
            <a:off x="9768168" y="4852700"/>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62</a:t>
            </a:fld>
            <a:endParaRPr lang="en-US" dirty="0"/>
          </a:p>
        </p:txBody>
      </p:sp>
    </p:spTree>
    <p:extLst>
      <p:ext uri="{BB962C8B-B14F-4D97-AF65-F5344CB8AC3E}">
        <p14:creationId xmlns:p14="http://schemas.microsoft.com/office/powerpoint/2010/main" val="2080547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10566" y="1608370"/>
            <a:ext cx="6382714" cy="4613359"/>
          </a:xfrm>
        </p:spPr>
        <p:txBody>
          <a:bodyPr>
            <a:noAutofit/>
          </a:bodyPr>
          <a:lstStyle/>
          <a:p>
            <a:pPr>
              <a:buClr>
                <a:srgbClr val="A51394"/>
              </a:buClr>
            </a:pPr>
            <a:r>
              <a:rPr lang="en-US" sz="2800" dirty="0"/>
              <a:t>TSMO Master Plan identifies TSMO goals, objectives, and strategies</a:t>
            </a:r>
          </a:p>
          <a:p>
            <a:pPr>
              <a:buClr>
                <a:srgbClr val="A51394"/>
              </a:buClr>
            </a:pPr>
            <a:r>
              <a:rPr lang="en-US" sz="2800" dirty="0"/>
              <a:t>First goal: business processes and collaboration, with objectives to incorporate TSMO across policies, programs, and practices; institutionalize a TSMO plan; promote TSMO mainstreaming across all levels within and outside MDOT SHA</a:t>
            </a:r>
          </a:p>
        </p:txBody>
      </p:sp>
      <p:pic>
        <p:nvPicPr>
          <p:cNvPr id="2" name="Picture 1" descr="Cover of Maryland DOT State Highway Administration's TSMO Master Plan July 2020"/>
          <p:cNvPicPr>
            <a:picLocks noChangeAspect="1"/>
          </p:cNvPicPr>
          <p:nvPr/>
        </p:nvPicPr>
        <p:blipFill>
          <a:blip r:embed="rId3"/>
          <a:stretch>
            <a:fillRect/>
          </a:stretch>
        </p:blipFill>
        <p:spPr>
          <a:xfrm>
            <a:off x="7376160" y="1608370"/>
            <a:ext cx="4204297" cy="2719790"/>
          </a:xfrm>
          <a:prstGeom prst="rect">
            <a:avLst/>
          </a:prstGeom>
          <a:ln>
            <a:solidFill>
              <a:schemeClr val="tx1"/>
            </a:solidFill>
          </a:ln>
        </p:spPr>
      </p:pic>
      <p:sp>
        <p:nvSpPr>
          <p:cNvPr id="8" name="TextBox 7"/>
          <p:cNvSpPr txBox="1"/>
          <p:nvPr/>
        </p:nvSpPr>
        <p:spPr>
          <a:xfrm>
            <a:off x="8114391" y="4482219"/>
            <a:ext cx="3239409"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Maryland DOT State Highway Administration</a:t>
            </a:r>
          </a:p>
        </p:txBody>
      </p:sp>
      <p:sp>
        <p:nvSpPr>
          <p:cNvPr id="3" name="Rectangle 2"/>
          <p:cNvSpPr/>
          <p:nvPr/>
        </p:nvSpPr>
        <p:spPr>
          <a:xfrm>
            <a:off x="7376160" y="4758857"/>
            <a:ext cx="4484247" cy="1311128"/>
          </a:xfrm>
          <a:prstGeom prst="rect">
            <a:avLst/>
          </a:prstGeom>
        </p:spPr>
        <p:txBody>
          <a:bodyPr wrap="square">
            <a:spAutoFit/>
          </a:bodyPr>
          <a:lstStyle/>
          <a:p>
            <a:pPr>
              <a:lnSpc>
                <a:spcPct val="90000"/>
              </a:lnSpc>
              <a:spcBef>
                <a:spcPts val="1000"/>
              </a:spcBef>
              <a:buClr>
                <a:srgbClr val="516A89"/>
              </a:buClr>
            </a:pPr>
            <a:r>
              <a:rPr lang="en-US" sz="2200" dirty="0">
                <a:solidFill>
                  <a:prstClr val="black"/>
                </a:solidFill>
                <a:latin typeface="Arial" panose="020B0604020202020204" pitchFamily="34" charset="0"/>
                <a:cs typeface="Arial" panose="020B0604020202020204" pitchFamily="34" charset="0"/>
              </a:rPr>
              <a:t>For more information about MDOT SHA’s TSMO Master Plan: </a:t>
            </a:r>
            <a:r>
              <a:rPr lang="en-US" sz="2200" dirty="0">
                <a:solidFill>
                  <a:prstClr val="black"/>
                </a:solidFill>
                <a:latin typeface="Arial" panose="020B0604020202020204" pitchFamily="34" charset="0"/>
                <a:cs typeface="Arial" panose="020B0604020202020204" pitchFamily="34" charset="0"/>
                <a:hlinkClick r:id="rId4"/>
              </a:rPr>
              <a:t>https://roads.maryland.gov/OPPEN/TSMO_Master_Plan.pdf</a:t>
            </a:r>
            <a:endParaRPr lang="en-US" sz="22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63</a:t>
            </a:fld>
            <a:endParaRPr lang="en-US" dirty="0"/>
          </a:p>
        </p:txBody>
      </p:sp>
      <p:sp>
        <p:nvSpPr>
          <p:cNvPr id="10" name="Title 4">
            <a:extLst>
              <a:ext uri="{FF2B5EF4-FFF2-40B4-BE49-F238E27FC236}">
                <a16:creationId xmlns:a16="http://schemas.microsoft.com/office/drawing/2014/main" id="{B65EF221-453D-313D-8FFC-35666E077DE7}"/>
              </a:ext>
            </a:extLst>
          </p:cNvPr>
          <p:cNvSpPr txBox="1">
            <a:spLocks/>
          </p:cNvSpPr>
          <p:nvPr/>
        </p:nvSpPr>
        <p:spPr>
          <a:xfrm>
            <a:off x="812793" y="384223"/>
            <a:ext cx="9769481" cy="504096"/>
          </a:xfrm>
          <a:prstGeom prst="rect">
            <a:avLst/>
          </a:prstGeom>
        </p:spPr>
        <p:txBody>
          <a:bodyPr/>
          <a:lstStyle>
            <a:lvl1pPr algn="l" defTabSz="914400" rtl="0" eaLnBrk="1" latinLnBrk="0" hangingPunct="1">
              <a:lnSpc>
                <a:spcPct val="90000"/>
              </a:lnSpc>
              <a:spcBef>
                <a:spcPct val="0"/>
              </a:spcBef>
              <a:buNone/>
              <a:defRPr lang="en-US" sz="3200" b="1" kern="1200">
                <a:solidFill>
                  <a:schemeClr val="tx1"/>
                </a:solidFill>
                <a:effectLst/>
                <a:latin typeface="Arial" panose="020B0604020202020204" pitchFamily="34" charset="0"/>
                <a:ea typeface="Roboto Slab" pitchFamily="2" charset="0"/>
                <a:cs typeface="Arial" panose="020B0604020202020204" pitchFamily="34" charset="0"/>
              </a:defRPr>
            </a:lvl1pPr>
          </a:lstStyle>
          <a:p>
            <a:r>
              <a:rPr lang="en-US" dirty="0"/>
              <a:t>Maryland Department of Transportation (MDOT) State Highway Administration (SHA) (2/2)</a:t>
            </a:r>
          </a:p>
        </p:txBody>
      </p:sp>
    </p:spTree>
    <p:extLst>
      <p:ext uri="{BB962C8B-B14F-4D97-AF65-F5344CB8AC3E}">
        <p14:creationId xmlns:p14="http://schemas.microsoft.com/office/powerpoint/2010/main" val="703731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08044" y="400723"/>
            <a:ext cx="9656542" cy="695325"/>
          </a:xfrm>
        </p:spPr>
        <p:txBody>
          <a:bodyPr/>
          <a:lstStyle/>
          <a:p>
            <a:r>
              <a:rPr lang="en-US" dirty="0"/>
              <a:t>Maricopa County (AZ) Department of Transportation (MCDOT)</a:t>
            </a:r>
          </a:p>
        </p:txBody>
      </p:sp>
      <p:sp>
        <p:nvSpPr>
          <p:cNvPr id="6" name="Content Placeholder 5"/>
          <p:cNvSpPr>
            <a:spLocks noGrp="1"/>
          </p:cNvSpPr>
          <p:nvPr>
            <p:ph idx="1"/>
          </p:nvPr>
        </p:nvSpPr>
        <p:spPr>
          <a:xfrm>
            <a:off x="984245" y="1713554"/>
            <a:ext cx="7865842" cy="4351338"/>
          </a:xfrm>
        </p:spPr>
        <p:txBody>
          <a:bodyPr vert="horz" lIns="91440" tIns="45720" rIns="91440" bIns="45720" rtlCol="0">
            <a:normAutofit/>
          </a:bodyPr>
          <a:lstStyle/>
          <a:p>
            <a:pPr marL="463550" indent="-463550">
              <a:lnSpc>
                <a:spcPct val="100000"/>
              </a:lnSpc>
              <a:buClr>
                <a:srgbClr val="A51394"/>
              </a:buClr>
            </a:pPr>
            <a:r>
              <a:rPr lang="en-US" sz="2800" dirty="0"/>
              <a:t>Updated MCDOT long-range plan and ensuring TSMO is included in the project list </a:t>
            </a:r>
          </a:p>
          <a:p>
            <a:pPr marL="463550" indent="-463550">
              <a:lnSpc>
                <a:spcPct val="100000"/>
              </a:lnSpc>
              <a:buClr>
                <a:srgbClr val="A51394"/>
              </a:buClr>
            </a:pPr>
            <a:r>
              <a:rPr lang="en-US" sz="2800" dirty="0"/>
              <a:t>Does all-inclusive, short-term and long-term plans </a:t>
            </a:r>
          </a:p>
          <a:p>
            <a:pPr marL="463550" indent="-463550">
              <a:lnSpc>
                <a:spcPct val="100000"/>
              </a:lnSpc>
              <a:buClr>
                <a:srgbClr val="A51394"/>
              </a:buClr>
            </a:pPr>
            <a:r>
              <a:rPr lang="en-US" sz="2800" dirty="0"/>
              <a:t>“It is about communication and talking about what is going on in the data and how we can create better solutions. We do a good job communicating about what can be done.” </a:t>
            </a:r>
          </a:p>
        </p:txBody>
      </p:sp>
      <p:pic>
        <p:nvPicPr>
          <p:cNvPr id="3" name="Picture 2" descr="Shape of Arizon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2976">
            <a:off x="8834830" y="2049697"/>
            <a:ext cx="2982409" cy="3449535"/>
          </a:xfrm>
          <a:prstGeom prst="rect">
            <a:avLst/>
          </a:prstGeom>
        </p:spPr>
      </p:pic>
      <p:sp>
        <p:nvSpPr>
          <p:cNvPr id="8" name="TextBox 7"/>
          <p:cNvSpPr txBox="1"/>
          <p:nvPr/>
        </p:nvSpPr>
        <p:spPr>
          <a:xfrm>
            <a:off x="9982200" y="5442690"/>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64</a:t>
            </a:fld>
            <a:endParaRPr lang="en-US" dirty="0"/>
          </a:p>
        </p:txBody>
      </p:sp>
    </p:spTree>
    <p:extLst>
      <p:ext uri="{BB962C8B-B14F-4D97-AF65-F5344CB8AC3E}">
        <p14:creationId xmlns:p14="http://schemas.microsoft.com/office/powerpoint/2010/main" val="3663142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7262" y="323744"/>
            <a:ext cx="9586774" cy="504096"/>
          </a:xfrm>
        </p:spPr>
        <p:txBody>
          <a:bodyPr/>
          <a:lstStyle/>
          <a:p>
            <a:r>
              <a:rPr lang="en-US" sz="3600" dirty="0"/>
              <a:t>New Jersey Department of Transportation (1/2)</a:t>
            </a:r>
          </a:p>
        </p:txBody>
      </p:sp>
      <p:sp>
        <p:nvSpPr>
          <p:cNvPr id="6" name="Content Placeholder 5"/>
          <p:cNvSpPr>
            <a:spLocks noGrp="1"/>
          </p:cNvSpPr>
          <p:nvPr>
            <p:ph idx="1"/>
          </p:nvPr>
        </p:nvSpPr>
        <p:spPr>
          <a:xfrm>
            <a:off x="887262" y="1718746"/>
            <a:ext cx="7962824" cy="4637604"/>
          </a:xfrm>
        </p:spPr>
        <p:txBody>
          <a:bodyPr>
            <a:normAutofit/>
          </a:bodyPr>
          <a:lstStyle/>
          <a:p>
            <a:pPr marL="0" indent="0">
              <a:lnSpc>
                <a:spcPct val="100000"/>
              </a:lnSpc>
              <a:buNone/>
            </a:pPr>
            <a:r>
              <a:rPr lang="en-US" dirty="0"/>
              <a:t>Complete Team is a collaborative construct between New Jersey’s planners and operators whose mission is to “move people and goods more efficiently” by facilitating better linkages between regional transportation planning,  investment decisionmaking, and TSMO.</a:t>
            </a:r>
          </a:p>
          <a:p>
            <a:pPr marL="0" indent="0">
              <a:spcBef>
                <a:spcPts val="0"/>
              </a:spcBef>
              <a:buNone/>
            </a:pPr>
            <a:endParaRPr lang="en-US" sz="1800" dirty="0"/>
          </a:p>
          <a:p>
            <a:pPr marL="0" indent="0">
              <a:spcBef>
                <a:spcPts val="0"/>
              </a:spcBef>
              <a:buNone/>
            </a:pPr>
            <a:endParaRPr lang="en-US" sz="1800" dirty="0"/>
          </a:p>
          <a:p>
            <a:pPr marL="0" indent="0">
              <a:spcBef>
                <a:spcPts val="0"/>
              </a:spcBef>
              <a:buNone/>
            </a:pPr>
            <a:endParaRPr lang="en-US" sz="1800" dirty="0"/>
          </a:p>
          <a:p>
            <a:pPr marL="0" indent="0">
              <a:spcBef>
                <a:spcPts val="0"/>
              </a:spcBef>
              <a:buNone/>
            </a:pPr>
            <a:endParaRPr lang="en-US" sz="1800" dirty="0"/>
          </a:p>
          <a:p>
            <a:pPr marL="0" indent="0">
              <a:spcBef>
                <a:spcPts val="0"/>
              </a:spcBef>
              <a:buNone/>
            </a:pPr>
            <a:r>
              <a:rPr lang="en-US" sz="2000" dirty="0"/>
              <a:t>Source: </a:t>
            </a:r>
            <a:r>
              <a:rPr lang="en-US" sz="2000" dirty="0">
                <a:hlinkClick r:id="rId3"/>
              </a:rPr>
              <a:t>2016-04-06 14.02 DVRPC _ NJDOT Complete Team Initiative (NOCOE MPO Series).mp4</a:t>
            </a:r>
            <a:r>
              <a:rPr lang="en-US" sz="2000" dirty="0"/>
              <a:t> webinar hosted by the NOCoE</a:t>
            </a:r>
          </a:p>
        </p:txBody>
      </p:sp>
      <p:pic>
        <p:nvPicPr>
          <p:cNvPr id="2" name="Picture 1" descr="Shape of New Jerse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86953">
            <a:off x="9822311" y="2108941"/>
            <a:ext cx="1303451" cy="3030525"/>
          </a:xfrm>
          <a:prstGeom prst="rect">
            <a:avLst/>
          </a:prstGeom>
        </p:spPr>
      </p:pic>
      <p:sp>
        <p:nvSpPr>
          <p:cNvPr id="7" name="TextBox 6"/>
          <p:cNvSpPr txBox="1"/>
          <p:nvPr/>
        </p:nvSpPr>
        <p:spPr>
          <a:xfrm>
            <a:off x="9590458" y="5255603"/>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65</a:t>
            </a:fld>
            <a:endParaRPr lang="en-US" dirty="0"/>
          </a:p>
        </p:txBody>
      </p:sp>
    </p:spTree>
    <p:extLst>
      <p:ext uri="{BB962C8B-B14F-4D97-AF65-F5344CB8AC3E}">
        <p14:creationId xmlns:p14="http://schemas.microsoft.com/office/powerpoint/2010/main" val="1193487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7262" y="321285"/>
            <a:ext cx="9586774" cy="504096"/>
          </a:xfrm>
        </p:spPr>
        <p:txBody>
          <a:bodyPr/>
          <a:lstStyle/>
          <a:p>
            <a:r>
              <a:rPr lang="en-US" sz="3600" dirty="0"/>
              <a:t>New Jersey Department of Transportation (2/2)</a:t>
            </a:r>
          </a:p>
        </p:txBody>
      </p:sp>
      <p:sp>
        <p:nvSpPr>
          <p:cNvPr id="6" name="Content Placeholder 5"/>
          <p:cNvSpPr>
            <a:spLocks noGrp="1"/>
          </p:cNvSpPr>
          <p:nvPr>
            <p:ph idx="1"/>
          </p:nvPr>
        </p:nvSpPr>
        <p:spPr>
          <a:xfrm>
            <a:off x="887262" y="1590023"/>
            <a:ext cx="10945505" cy="4637604"/>
          </a:xfrm>
        </p:spPr>
        <p:txBody>
          <a:bodyPr>
            <a:noAutofit/>
          </a:bodyPr>
          <a:lstStyle/>
          <a:p>
            <a:pPr marL="0" indent="0">
              <a:lnSpc>
                <a:spcPct val="100000"/>
              </a:lnSpc>
              <a:spcBef>
                <a:spcPts val="0"/>
              </a:spcBef>
              <a:spcAft>
                <a:spcPts val="1200"/>
              </a:spcAft>
              <a:buNone/>
            </a:pPr>
            <a:r>
              <a:rPr lang="en-US" dirty="0"/>
              <a:t>Six linkage goals:</a:t>
            </a:r>
          </a:p>
          <a:p>
            <a:pPr marL="463550" indent="-463550">
              <a:lnSpc>
                <a:spcPct val="100000"/>
              </a:lnSpc>
              <a:spcBef>
                <a:spcPts val="0"/>
              </a:spcBef>
              <a:buClr>
                <a:srgbClr val="A51394"/>
              </a:buClr>
            </a:pPr>
            <a:r>
              <a:rPr lang="en-US" dirty="0"/>
              <a:t>More comprehensive, integrated transportation planning process</a:t>
            </a:r>
          </a:p>
          <a:p>
            <a:pPr marL="463550" indent="-463550">
              <a:lnSpc>
                <a:spcPct val="100000"/>
              </a:lnSpc>
              <a:spcBef>
                <a:spcPts val="0"/>
              </a:spcBef>
              <a:buClr>
                <a:srgbClr val="A51394"/>
              </a:buClr>
            </a:pPr>
            <a:r>
              <a:rPr lang="en-US" dirty="0"/>
              <a:t>Consistent, comprehensive data sharing and information exchange</a:t>
            </a:r>
          </a:p>
          <a:p>
            <a:pPr marL="463550" indent="-463550">
              <a:lnSpc>
                <a:spcPct val="100000"/>
              </a:lnSpc>
              <a:spcBef>
                <a:spcPts val="0"/>
              </a:spcBef>
              <a:buClr>
                <a:srgbClr val="A51394"/>
              </a:buClr>
            </a:pPr>
            <a:r>
              <a:rPr lang="en-US" dirty="0"/>
              <a:t>Cooperative performance measure development/use</a:t>
            </a:r>
          </a:p>
          <a:p>
            <a:pPr marL="463550" indent="-463550">
              <a:lnSpc>
                <a:spcPct val="100000"/>
              </a:lnSpc>
              <a:spcBef>
                <a:spcPts val="0"/>
              </a:spcBef>
              <a:buClr>
                <a:srgbClr val="A51394"/>
              </a:buClr>
            </a:pPr>
            <a:r>
              <a:rPr lang="en-US" dirty="0"/>
              <a:t>Cohesive, comprehensive use of New Jersey congestion management system and MPO’s CMP</a:t>
            </a:r>
          </a:p>
          <a:p>
            <a:pPr marL="463550" indent="-463550">
              <a:lnSpc>
                <a:spcPct val="100000"/>
              </a:lnSpc>
              <a:spcBef>
                <a:spcPts val="0"/>
              </a:spcBef>
              <a:buClr>
                <a:srgbClr val="A51394"/>
              </a:buClr>
            </a:pPr>
            <a:r>
              <a:rPr lang="en-US" dirty="0"/>
              <a:t>New Jersey ITS Architecture Update development and support</a:t>
            </a:r>
          </a:p>
          <a:p>
            <a:pPr marL="463550" indent="-463550">
              <a:lnSpc>
                <a:spcPct val="100000"/>
              </a:lnSpc>
              <a:spcBef>
                <a:spcPts val="0"/>
              </a:spcBef>
              <a:spcAft>
                <a:spcPts val="1800"/>
              </a:spcAft>
              <a:buClr>
                <a:srgbClr val="A51394"/>
              </a:buClr>
            </a:pPr>
            <a:r>
              <a:rPr lang="en-US" dirty="0"/>
              <a:t>Robust, effective ITS Strategic Deployment Plan</a:t>
            </a:r>
          </a:p>
          <a:p>
            <a:pPr marL="0" indent="0">
              <a:lnSpc>
                <a:spcPct val="100000"/>
              </a:lnSpc>
              <a:spcBef>
                <a:spcPts val="1800"/>
              </a:spcBef>
              <a:buNone/>
            </a:pPr>
            <a:r>
              <a:rPr lang="en-US" sz="2000" dirty="0"/>
              <a:t>Source: </a:t>
            </a:r>
            <a:r>
              <a:rPr lang="en-US" sz="2000" dirty="0">
                <a:hlinkClick r:id="rId3"/>
              </a:rPr>
              <a:t>2016-04-06 14.02 DVRPC _ NJDOT Complete Team Initiative (NOCOE MPO Series).mp4</a:t>
            </a:r>
            <a:r>
              <a:rPr lang="en-US" sz="2000" dirty="0"/>
              <a:t> webinar hosted by the NOCoE</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66</a:t>
            </a:fld>
            <a:endParaRPr lang="en-US" dirty="0"/>
          </a:p>
        </p:txBody>
      </p:sp>
    </p:spTree>
    <p:extLst>
      <p:ext uri="{BB962C8B-B14F-4D97-AF65-F5344CB8AC3E}">
        <p14:creationId xmlns:p14="http://schemas.microsoft.com/office/powerpoint/2010/main" val="2543216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3" y="597574"/>
            <a:ext cx="9518999" cy="504096"/>
          </a:xfrm>
        </p:spPr>
        <p:txBody>
          <a:bodyPr/>
          <a:lstStyle/>
          <a:p>
            <a:r>
              <a:rPr lang="en-US" sz="3600" dirty="0"/>
              <a:t>Nevada Department of Transportation (1/5)</a:t>
            </a:r>
          </a:p>
        </p:txBody>
      </p:sp>
      <p:sp>
        <p:nvSpPr>
          <p:cNvPr id="2" name="TextBox 1"/>
          <p:cNvSpPr txBox="1"/>
          <p:nvPr/>
        </p:nvSpPr>
        <p:spPr>
          <a:xfrm>
            <a:off x="984244" y="1483292"/>
            <a:ext cx="623298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TSMO Evaluation Tool:</a:t>
            </a:r>
          </a:p>
        </p:txBody>
      </p:sp>
      <p:sp>
        <p:nvSpPr>
          <p:cNvPr id="6" name="Content Placeholder 5"/>
          <p:cNvSpPr>
            <a:spLocks noGrp="1"/>
          </p:cNvSpPr>
          <p:nvPr>
            <p:ph idx="1"/>
          </p:nvPr>
        </p:nvSpPr>
        <p:spPr>
          <a:xfrm>
            <a:off x="984244" y="2042131"/>
            <a:ext cx="8437342" cy="4351338"/>
          </a:xfrm>
        </p:spPr>
        <p:txBody>
          <a:bodyPr>
            <a:normAutofit/>
          </a:bodyPr>
          <a:lstStyle/>
          <a:p>
            <a:pPr>
              <a:lnSpc>
                <a:spcPct val="100000"/>
              </a:lnSpc>
              <a:buClr>
                <a:srgbClr val="A51394"/>
              </a:buClr>
            </a:pPr>
            <a:r>
              <a:rPr lang="en-US" sz="2800" dirty="0"/>
              <a:t>Criteria established for the evaluation tool and definitions aligned with the One Nevada Transportation Plan </a:t>
            </a:r>
          </a:p>
          <a:p>
            <a:pPr>
              <a:lnSpc>
                <a:spcPct val="100000"/>
              </a:lnSpc>
              <a:buClr>
                <a:srgbClr val="A51394"/>
              </a:buClr>
            </a:pPr>
            <a:r>
              <a:rPr lang="en-US" sz="2800" dirty="0"/>
              <a:t>Long-range plans and documents reviewed for unified strategic direction in development and utilization of this tool </a:t>
            </a:r>
          </a:p>
          <a:p>
            <a:pPr>
              <a:lnSpc>
                <a:spcPct val="100000"/>
              </a:lnSpc>
              <a:buClr>
                <a:srgbClr val="A51394"/>
              </a:buClr>
            </a:pPr>
            <a:r>
              <a:rPr lang="en-US" sz="2800" dirty="0"/>
              <a:t>After 2019 workshops, integrating the tool into the Traffic Operations Division business processes </a:t>
            </a:r>
          </a:p>
        </p:txBody>
      </p:sp>
      <p:pic>
        <p:nvPicPr>
          <p:cNvPr id="3" name="Picture 2" descr="Shape of Nevad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71439">
            <a:off x="9836399" y="2200673"/>
            <a:ext cx="1630824" cy="2497198"/>
          </a:xfrm>
          <a:prstGeom prst="rect">
            <a:avLst/>
          </a:prstGeom>
        </p:spPr>
      </p:pic>
      <p:sp>
        <p:nvSpPr>
          <p:cNvPr id="8" name="TextBox 7"/>
          <p:cNvSpPr txBox="1"/>
          <p:nvPr/>
        </p:nvSpPr>
        <p:spPr>
          <a:xfrm>
            <a:off x="9799603" y="4733302"/>
            <a:ext cx="1704416"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Source: Getty Images</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67</a:t>
            </a:fld>
            <a:endParaRPr lang="en-US" dirty="0"/>
          </a:p>
        </p:txBody>
      </p:sp>
    </p:spTree>
    <p:extLst>
      <p:ext uri="{BB962C8B-B14F-4D97-AF65-F5344CB8AC3E}">
        <p14:creationId xmlns:p14="http://schemas.microsoft.com/office/powerpoint/2010/main" val="729733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617936"/>
            <a:ext cx="9447380" cy="504096"/>
          </a:xfrm>
        </p:spPr>
        <p:txBody>
          <a:bodyPr/>
          <a:lstStyle/>
          <a:p>
            <a:r>
              <a:rPr lang="en-US" sz="3600" dirty="0"/>
              <a:t>Nevada Department of Transportation (2/5)</a:t>
            </a:r>
          </a:p>
        </p:txBody>
      </p:sp>
      <p:sp>
        <p:nvSpPr>
          <p:cNvPr id="7" name="TextBox 6"/>
          <p:cNvSpPr txBox="1"/>
          <p:nvPr/>
        </p:nvSpPr>
        <p:spPr>
          <a:xfrm>
            <a:off x="984244" y="1483292"/>
            <a:ext cx="7743968"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TSMO </a:t>
            </a:r>
            <a:r>
              <a:rPr lang="en-US" sz="2400" dirty="0">
                <a:solidFill>
                  <a:prstClr val="black"/>
                </a:solidFill>
                <a:latin typeface="Arial" panose="020B0604020202020204" pitchFamily="34" charset="0"/>
                <a:cs typeface="Arial" panose="020B0604020202020204" pitchFamily="34" charset="0"/>
              </a:rPr>
              <a:t>Evaluation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Tool:</a:t>
            </a:r>
          </a:p>
        </p:txBody>
      </p:sp>
      <p:sp>
        <p:nvSpPr>
          <p:cNvPr id="6" name="Content Placeholder 5"/>
          <p:cNvSpPr>
            <a:spLocks noGrp="1"/>
          </p:cNvSpPr>
          <p:nvPr>
            <p:ph idx="1"/>
          </p:nvPr>
        </p:nvSpPr>
        <p:spPr>
          <a:xfrm>
            <a:off x="984244" y="2187574"/>
            <a:ext cx="10369555" cy="4351338"/>
          </a:xfrm>
        </p:spPr>
        <p:txBody>
          <a:bodyPr>
            <a:normAutofit/>
          </a:bodyPr>
          <a:lstStyle/>
          <a:p>
            <a:pPr>
              <a:buClr>
                <a:srgbClr val="A51394"/>
              </a:buClr>
            </a:pPr>
            <a:r>
              <a:rPr lang="en-US" dirty="0"/>
              <a:t>Traffic Operations Division uses the evaluation tool to integrate TSMO and share results </a:t>
            </a:r>
          </a:p>
          <a:p>
            <a:pPr>
              <a:buClr>
                <a:srgbClr val="A51394"/>
              </a:buClr>
            </a:pPr>
            <a:r>
              <a:rPr lang="en-US" dirty="0"/>
              <a:t>After discussions with districts, Traffic Operations Division prioritizes projects and </a:t>
            </a:r>
            <a:r>
              <a:rPr lang="en-US" i="1" dirty="0"/>
              <a:t>allocates resources</a:t>
            </a:r>
            <a:r>
              <a:rPr lang="en-US" dirty="0"/>
              <a:t> based on a systematic needs assessment and the recommendations developed as part of the project evaluation</a:t>
            </a:r>
          </a:p>
          <a:p>
            <a:pPr>
              <a:buClr>
                <a:srgbClr val="A51394"/>
              </a:buClr>
            </a:pPr>
            <a:r>
              <a:rPr lang="en-US" dirty="0"/>
              <a:t>Criteria include the NDOT TSMO Strategic Goals: enhancing safety, preserving infrastructure, optimizing mobility, fostering sustainability, enhancing reliability, optimizing customer service, and enhancing collaboration </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68</a:t>
            </a:fld>
            <a:endParaRPr lang="en-US" dirty="0"/>
          </a:p>
        </p:txBody>
      </p:sp>
    </p:spTree>
    <p:extLst>
      <p:ext uri="{BB962C8B-B14F-4D97-AF65-F5344CB8AC3E}">
        <p14:creationId xmlns:p14="http://schemas.microsoft.com/office/powerpoint/2010/main" val="1772800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EEA707-C7F3-487E-8CB9-AD4177897376}"/>
              </a:ext>
            </a:extLst>
          </p:cNvPr>
          <p:cNvSpPr>
            <a:spLocks noGrp="1"/>
          </p:cNvSpPr>
          <p:nvPr>
            <p:ph type="title"/>
          </p:nvPr>
        </p:nvSpPr>
        <p:spPr>
          <a:xfrm>
            <a:off x="984244" y="589407"/>
            <a:ext cx="9469572" cy="504096"/>
          </a:xfrm>
        </p:spPr>
        <p:txBody>
          <a:bodyPr/>
          <a:lstStyle/>
          <a:p>
            <a:r>
              <a:rPr lang="en-US" sz="3600" b="1" dirty="0">
                <a:latin typeface="Arial" panose="020B0604020202020204" pitchFamily="34" charset="0"/>
                <a:cs typeface="Arial" panose="020B0604020202020204" pitchFamily="34" charset="0"/>
              </a:rPr>
              <a:t>Nevada Department of Transportation (3/5)</a:t>
            </a:r>
          </a:p>
        </p:txBody>
      </p:sp>
      <p:sp>
        <p:nvSpPr>
          <p:cNvPr id="7" name="TextBox 6">
            <a:extLst>
              <a:ext uri="{FF2B5EF4-FFF2-40B4-BE49-F238E27FC236}">
                <a16:creationId xmlns:a16="http://schemas.microsoft.com/office/drawing/2014/main" id="{4E4339EE-4A1D-4252-BA1C-095D26FABE3F}"/>
              </a:ext>
            </a:extLst>
          </p:cNvPr>
          <p:cNvSpPr txBox="1"/>
          <p:nvPr/>
        </p:nvSpPr>
        <p:spPr>
          <a:xfrm>
            <a:off x="967905" y="1690688"/>
            <a:ext cx="10674928" cy="3816429"/>
          </a:xfrm>
          <a:prstGeom prst="rect">
            <a:avLst/>
          </a:prstGeom>
          <a:noFill/>
        </p:spPr>
        <p:txBody>
          <a:bodyPr wrap="square">
            <a:spAutoFit/>
          </a:bodyPr>
          <a:lstStyle/>
          <a:p>
            <a:r>
              <a:rPr lang="en-US" sz="2400" b="0" i="0" dirty="0">
                <a:effectLst/>
                <a:latin typeface="Arial" panose="020B0604020202020204" pitchFamily="34" charset="0"/>
                <a:cs typeface="Arial" panose="020B0604020202020204" pitchFamily="34" charset="0"/>
              </a:rPr>
              <a:t>TSMO is integrated into the Nevada DOT Planning Division activities </a:t>
            </a:r>
            <a:r>
              <a:rPr lang="en-US" sz="2400" dirty="0">
                <a:latin typeface="Arial" panose="020B0604020202020204" pitchFamily="34" charset="0"/>
                <a:cs typeface="Arial" panose="020B0604020202020204" pitchFamily="34" charset="0"/>
              </a:rPr>
              <a:t>through</a:t>
            </a:r>
            <a:r>
              <a:rPr lang="en-US" sz="2400" b="0" i="0" dirty="0">
                <a:effectLst/>
                <a:latin typeface="Arial" panose="020B0604020202020204" pitchFamily="34" charset="0"/>
                <a:cs typeface="Arial" panose="020B0604020202020204" pitchFamily="34" charset="0"/>
              </a:rPr>
              <a:t>:</a:t>
            </a:r>
          </a:p>
          <a:p>
            <a:pPr marL="228600"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Nevada DOT Strategic Plan (2020) goals:</a:t>
            </a:r>
          </a:p>
          <a:p>
            <a:pPr marL="685800" lvl="2"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Goal 1: Safety first</a:t>
            </a:r>
          </a:p>
          <a:p>
            <a:pPr marL="685800" lvl="2"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Goal 3: Efficiently operate and maintain the State transportation system </a:t>
            </a:r>
          </a:p>
          <a:p>
            <a:pPr marL="685800" lvl="2"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Goal 6: Consistent and effective data management</a:t>
            </a:r>
          </a:p>
          <a:p>
            <a:pPr marL="228600"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Nevada to Everything (NV2X) Office of Innovation</a:t>
            </a:r>
          </a:p>
          <a:p>
            <a:pPr marL="228600" indent="-228600">
              <a:spcBef>
                <a:spcPts val="1000"/>
              </a:spcBef>
              <a:buClr>
                <a:srgbClr val="A51394"/>
              </a:buClr>
              <a:buFont typeface="Wingdings" panose="05000000000000000000" pitchFamily="2" charset="2"/>
              <a:buChar char="§"/>
            </a:pPr>
            <a:r>
              <a:rPr lang="en-US" sz="2400" dirty="0">
                <a:latin typeface="Arial" panose="020B0604020202020204" pitchFamily="34" charset="0"/>
                <a:cs typeface="Arial" panose="020B0604020202020204" pitchFamily="34" charset="0"/>
              </a:rPr>
              <a:t>Performance measurement and system monitoring</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527971-9282-440A-A07B-F090767D24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39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0453"/>
            <a:ext cx="8997956" cy="504096"/>
          </a:xfrm>
        </p:spPr>
        <p:txBody>
          <a:bodyPr/>
          <a:lstStyle/>
          <a:p>
            <a:r>
              <a:rPr lang="en-US" sz="4400" dirty="0"/>
              <a:t>Examples of TSMO Strategies</a:t>
            </a:r>
          </a:p>
        </p:txBody>
      </p:sp>
      <p:pic>
        <p:nvPicPr>
          <p:cNvPr id="17" name="Picture 16" descr="Icons representing freeway management, arterial management, integrated corridor management, travel demand management, traveler information, freight management, work zone management, traffic incident and emergency transportation operations, road weather management, planned special event management, public transportation and ridesharing management, and parking manag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800212"/>
            <a:ext cx="10058400" cy="3995240"/>
          </a:xfrm>
          <a:prstGeom prst="rect">
            <a:avLst/>
          </a:prstGeom>
        </p:spPr>
      </p:pic>
      <p:sp>
        <p:nvSpPr>
          <p:cNvPr id="3" name="TextBox 2">
            <a:extLst>
              <a:ext uri="{FF2B5EF4-FFF2-40B4-BE49-F238E27FC236}">
                <a16:creationId xmlns:a16="http://schemas.microsoft.com/office/drawing/2014/main" id="{3896EAAF-9AD8-7FFE-EC57-7425D60C0B49}"/>
              </a:ext>
            </a:extLst>
          </p:cNvPr>
          <p:cNvSpPr txBox="1"/>
          <p:nvPr/>
        </p:nvSpPr>
        <p:spPr>
          <a:xfrm>
            <a:off x="8394551" y="5953525"/>
            <a:ext cx="285863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Federal Highway Administration.</a:t>
            </a:r>
          </a:p>
        </p:txBody>
      </p:sp>
      <p:sp>
        <p:nvSpPr>
          <p:cNvPr id="6" name="Slide Number Placeholder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3073B-250E-43D2-AB62-2D61C2B5B286}" type="slidenum">
              <a:rPr kumimoji="0" lang="en-US" sz="1200" b="0" i="0" u="none" strike="noStrike" kern="1200" cap="none" spc="0" normalizeH="0" baseline="0" noProof="0" smtClean="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76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6F694F-11DD-C01D-1DF0-51385947B66A}"/>
              </a:ext>
            </a:extLst>
          </p:cNvPr>
          <p:cNvSpPr>
            <a:spLocks noGrp="1"/>
          </p:cNvSpPr>
          <p:nvPr>
            <p:ph type="title"/>
          </p:nvPr>
        </p:nvSpPr>
        <p:spPr>
          <a:xfrm>
            <a:off x="984244" y="585261"/>
            <a:ext cx="9432502" cy="504096"/>
          </a:xfrm>
        </p:spPr>
        <p:txBody>
          <a:bodyPr/>
          <a:lstStyle/>
          <a:p>
            <a:r>
              <a:rPr lang="en-US" sz="3600" dirty="0"/>
              <a:t>Nevada Department of Transportation (4/5)</a:t>
            </a:r>
            <a:br>
              <a:rPr lang="en-US" sz="3600" dirty="0"/>
            </a:br>
            <a:endParaRPr lang="en-US" sz="3600" dirty="0"/>
          </a:p>
        </p:txBody>
      </p:sp>
      <p:sp>
        <p:nvSpPr>
          <p:cNvPr id="3" name="Content Placeholder 2">
            <a:extLst>
              <a:ext uri="{FF2B5EF4-FFF2-40B4-BE49-F238E27FC236}">
                <a16:creationId xmlns:a16="http://schemas.microsoft.com/office/drawing/2014/main" id="{E51BFE5F-94AA-54AA-AA37-D486689046D8}"/>
              </a:ext>
            </a:extLst>
          </p:cNvPr>
          <p:cNvSpPr>
            <a:spLocks noGrp="1"/>
          </p:cNvSpPr>
          <p:nvPr>
            <p:ph idx="1"/>
          </p:nvPr>
        </p:nvSpPr>
        <p:spPr>
          <a:xfrm>
            <a:off x="984244" y="1596941"/>
            <a:ext cx="6093373" cy="4351338"/>
          </a:xfrm>
        </p:spPr>
        <p:txBody>
          <a:bodyPr/>
          <a:lstStyle/>
          <a:p>
            <a:pPr marL="285750" indent="-285750">
              <a:buClr>
                <a:srgbClr val="A51394"/>
              </a:buClr>
              <a:buFont typeface="Wingdings" panose="05000000000000000000" pitchFamily="2" charset="2"/>
              <a:buChar char="§"/>
            </a:pPr>
            <a:r>
              <a:rPr lang="en-US" sz="2400" b="0" i="0" dirty="0">
                <a:solidFill>
                  <a:srgbClr val="242021"/>
                </a:solidFill>
                <a:effectLst/>
                <a:latin typeface="Arial" panose="020B0604020202020204" pitchFamily="34" charset="0"/>
                <a:cs typeface="Arial" panose="020B0604020202020204" pitchFamily="34" charset="0"/>
              </a:rPr>
              <a:t>The NV2X Office is planning for and preparing a transportation system that is ready to take advantage of emerging connected vehicle technologies. </a:t>
            </a:r>
          </a:p>
          <a:p>
            <a:pPr marL="285750" indent="-285750">
              <a:buClr>
                <a:srgbClr val="A51394"/>
              </a:buClr>
              <a:buFont typeface="Wingdings" panose="05000000000000000000" pitchFamily="2" charset="2"/>
              <a:buChar char="§"/>
            </a:pPr>
            <a:endParaRPr lang="en-US" dirty="0">
              <a:solidFill>
                <a:srgbClr val="242021"/>
              </a:solidFill>
              <a:latin typeface="Arial" panose="020B0604020202020204" pitchFamily="34" charset="0"/>
              <a:cs typeface="Arial" panose="020B0604020202020204" pitchFamily="34" charset="0"/>
            </a:endParaRPr>
          </a:p>
          <a:p>
            <a:pPr marL="285750" indent="-285750">
              <a:buClr>
                <a:srgbClr val="A51394"/>
              </a:buClr>
              <a:buFont typeface="Wingdings" panose="05000000000000000000" pitchFamily="2" charset="2"/>
              <a:buChar char="§"/>
            </a:pPr>
            <a:r>
              <a:rPr lang="en-US" sz="2400" b="0" i="0" dirty="0">
                <a:solidFill>
                  <a:srgbClr val="242021"/>
                </a:solidFill>
                <a:effectLst/>
                <a:latin typeface="Arial" panose="020B0604020202020204" pitchFamily="34" charset="0"/>
                <a:cs typeface="Arial" panose="020B0604020202020204" pitchFamily="34" charset="0"/>
              </a:rPr>
              <a:t>NV2X’s focus is on helping to develop of a broad strategy for implementing and integrating emerging transportation technologies.</a:t>
            </a:r>
            <a:endParaRPr lang="en-US" dirty="0"/>
          </a:p>
        </p:txBody>
      </p:sp>
      <p:pic>
        <p:nvPicPr>
          <p:cNvPr id="6" name="Picture 5" descr="Conceptual intersection with connections between transit vehicles, emergency management vehicles, trucks, cars, and the infrastructure.">
            <a:extLst>
              <a:ext uri="{FF2B5EF4-FFF2-40B4-BE49-F238E27FC236}">
                <a16:creationId xmlns:a16="http://schemas.microsoft.com/office/drawing/2014/main" id="{F62CB548-318E-9A5D-C83F-261AFD69AC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0218" y="1902132"/>
            <a:ext cx="3953582" cy="2591040"/>
          </a:xfrm>
          <a:prstGeom prst="rect">
            <a:avLst/>
          </a:prstGeom>
          <a:noFill/>
          <a:ln>
            <a:noFill/>
          </a:ln>
        </p:spPr>
      </p:pic>
      <p:sp>
        <p:nvSpPr>
          <p:cNvPr id="9" name="TextBox 8">
            <a:extLst>
              <a:ext uri="{FF2B5EF4-FFF2-40B4-BE49-F238E27FC236}">
                <a16:creationId xmlns:a16="http://schemas.microsoft.com/office/drawing/2014/main" id="{389D9957-A50A-20F8-A100-D226A63B14B4}"/>
              </a:ext>
            </a:extLst>
          </p:cNvPr>
          <p:cNvSpPr txBox="1"/>
          <p:nvPr/>
        </p:nvSpPr>
        <p:spPr>
          <a:xfrm>
            <a:off x="7400218" y="4514124"/>
            <a:ext cx="3953582" cy="923330"/>
          </a:xfrm>
          <a:prstGeom prst="rect">
            <a:avLst/>
          </a:prstGeom>
          <a:noFill/>
        </p:spPr>
        <p:txBody>
          <a:bodyPr wrap="square">
            <a:spAutoFit/>
          </a:bodyPr>
          <a:lstStyle/>
          <a:p>
            <a:pPr marL="0" marR="0" algn="ctr">
              <a:spcBef>
                <a:spcPts val="0"/>
              </a:spcBef>
              <a:spcAft>
                <a:spcPts val="1000"/>
              </a:spcAft>
            </a:pPr>
            <a:r>
              <a:rPr lang="en-US" sz="1800" b="0" dirty="0">
                <a:solidFill>
                  <a:srgbClr val="000000"/>
                </a:solidFill>
                <a:effectLst/>
                <a:latin typeface="Calibri" panose="020F0502020204030204" pitchFamily="34" charset="0"/>
                <a:ea typeface="Myriad Pro SemiCond"/>
                <a:cs typeface="Myriad Pro SemiCond"/>
              </a:rPr>
              <a:t>Source: United States Department of Transportation Intelligent Transport Systems Joint Program Office.</a:t>
            </a:r>
            <a:endParaRPr lang="en-US" sz="1400" b="1" dirty="0">
              <a:effectLst/>
              <a:latin typeface="Calibri" panose="020F0502020204030204" pitchFamily="34" charset="0"/>
              <a:ea typeface="Myriad Pro SemiCond"/>
              <a:cs typeface="Myriad Pro SemiCond"/>
            </a:endParaRPr>
          </a:p>
        </p:txBody>
      </p:sp>
      <p:sp>
        <p:nvSpPr>
          <p:cNvPr id="4" name="Slide Number Placeholder 3">
            <a:extLst>
              <a:ext uri="{FF2B5EF4-FFF2-40B4-BE49-F238E27FC236}">
                <a16:creationId xmlns:a16="http://schemas.microsoft.com/office/drawing/2014/main" id="{AC945E84-4D52-4A62-B1A9-7523B6C67E6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816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4202-9EB8-A9D7-9138-F45CD604CC0D}"/>
              </a:ext>
            </a:extLst>
          </p:cNvPr>
          <p:cNvSpPr>
            <a:spLocks noGrp="1"/>
          </p:cNvSpPr>
          <p:nvPr>
            <p:ph type="title"/>
          </p:nvPr>
        </p:nvSpPr>
        <p:spPr>
          <a:xfrm>
            <a:off x="984244" y="636762"/>
            <a:ext cx="9587340" cy="504096"/>
          </a:xfrm>
        </p:spPr>
        <p:txBody>
          <a:bodyPr/>
          <a:lstStyle/>
          <a:p>
            <a:r>
              <a:rPr lang="en-US" sz="3600" dirty="0"/>
              <a:t>Nevada Department of Transportation (5/5)</a:t>
            </a:r>
          </a:p>
        </p:txBody>
      </p:sp>
      <p:sp>
        <p:nvSpPr>
          <p:cNvPr id="3" name="Content Placeholder 2">
            <a:extLst>
              <a:ext uri="{FF2B5EF4-FFF2-40B4-BE49-F238E27FC236}">
                <a16:creationId xmlns:a16="http://schemas.microsoft.com/office/drawing/2014/main" id="{C68E1D98-AA8B-7C5B-0535-C54E05AB7B06}"/>
              </a:ext>
            </a:extLst>
          </p:cNvPr>
          <p:cNvSpPr>
            <a:spLocks noGrp="1"/>
          </p:cNvSpPr>
          <p:nvPr>
            <p:ph idx="1"/>
          </p:nvPr>
        </p:nvSpPr>
        <p:spPr/>
        <p:txBody>
          <a:bodyPr/>
          <a:lstStyle/>
          <a:p>
            <a:pPr marL="0" indent="0">
              <a:buNone/>
            </a:pPr>
            <a:r>
              <a:rPr lang="en-US" sz="2800" dirty="0">
                <a:latin typeface="Arial" panose="020B0604020202020204" pitchFamily="34" charset="0"/>
                <a:cs typeface="Arial" panose="020B0604020202020204" pitchFamily="34" charset="0"/>
              </a:rPr>
              <a:t>Performance Measurement and System Monitoring:</a:t>
            </a:r>
            <a:endParaRPr lang="en-US" sz="2800" dirty="0">
              <a:solidFill>
                <a:srgbClr val="D4A523"/>
              </a:solidFill>
              <a:latin typeface="Arial" panose="020B0604020202020204" pitchFamily="34" charset="0"/>
              <a:cs typeface="Arial" panose="020B0604020202020204" pitchFamily="34" charset="0"/>
            </a:endParaRPr>
          </a:p>
          <a:p>
            <a:pPr marL="285750" indent="-285750">
              <a:buClr>
                <a:srgbClr val="A51394"/>
              </a:buClr>
              <a:buFont typeface="Wingdings" panose="05000000000000000000" pitchFamily="2" charset="2"/>
              <a:buChar char="§"/>
            </a:pPr>
            <a:r>
              <a:rPr lang="en-US" sz="2800" dirty="0">
                <a:solidFill>
                  <a:srgbClr val="242021"/>
                </a:solidFill>
              </a:rPr>
              <a:t>D</a:t>
            </a:r>
            <a:r>
              <a:rPr lang="en-US" sz="2800" b="0" i="0" dirty="0">
                <a:solidFill>
                  <a:srgbClr val="242021"/>
                </a:solidFill>
                <a:effectLst/>
                <a:latin typeface="Arial" panose="020B0604020202020204" pitchFamily="34" charset="0"/>
                <a:cs typeface="Arial" panose="020B0604020202020204" pitchFamily="34" charset="0"/>
              </a:rPr>
              <a:t>eveloped several trackable performance measures linked to specific projects:</a:t>
            </a:r>
          </a:p>
          <a:p>
            <a:pPr marL="742950" lvl="1" indent="-285750">
              <a:buClr>
                <a:srgbClr val="A51394"/>
              </a:buClr>
            </a:pPr>
            <a:r>
              <a:rPr lang="en-US" sz="2400" dirty="0">
                <a:solidFill>
                  <a:srgbClr val="242021"/>
                </a:solidFill>
              </a:rPr>
              <a:t>Intended </a:t>
            </a:r>
            <a:r>
              <a:rPr lang="en-US" sz="2400" b="0" i="0" dirty="0">
                <a:solidFill>
                  <a:srgbClr val="242021"/>
                </a:solidFill>
                <a:effectLst/>
                <a:latin typeface="Arial" panose="020B0604020202020204" pitchFamily="34" charset="0"/>
                <a:cs typeface="Arial" panose="020B0604020202020204" pitchFamily="34" charset="0"/>
              </a:rPr>
              <a:t>to ensure that all projects are aligned to the State’s overall</a:t>
            </a:r>
            <a:br>
              <a:rPr lang="en-US" sz="2400" b="0" i="0" dirty="0">
                <a:solidFill>
                  <a:srgbClr val="242021"/>
                </a:solidFill>
                <a:effectLst/>
                <a:latin typeface="Arial" panose="020B0604020202020204" pitchFamily="34" charset="0"/>
                <a:cs typeface="Arial" panose="020B0604020202020204" pitchFamily="34" charset="0"/>
              </a:rPr>
            </a:br>
            <a:r>
              <a:rPr lang="en-US" sz="2400" b="0" i="0" dirty="0">
                <a:solidFill>
                  <a:srgbClr val="242021"/>
                </a:solidFill>
                <a:effectLst/>
                <a:latin typeface="Arial" panose="020B0604020202020204" pitchFamily="34" charset="0"/>
                <a:cs typeface="Arial" panose="020B0604020202020204" pitchFamily="34" charset="0"/>
              </a:rPr>
              <a:t>goals</a:t>
            </a:r>
            <a:endParaRPr lang="en-US" sz="2400" dirty="0">
              <a:solidFill>
                <a:srgbClr val="242021"/>
              </a:solidFill>
              <a:latin typeface="Arial" panose="020B0604020202020204" pitchFamily="34" charset="0"/>
              <a:cs typeface="Arial" panose="020B0604020202020204" pitchFamily="34" charset="0"/>
            </a:endParaRPr>
          </a:p>
          <a:p>
            <a:pPr marL="285750" indent="-285750">
              <a:buClr>
                <a:srgbClr val="A51394"/>
              </a:buClr>
              <a:buFont typeface="Wingdings" panose="05000000000000000000" pitchFamily="2" charset="2"/>
              <a:buChar char="§"/>
            </a:pPr>
            <a:r>
              <a:rPr lang="en-US" sz="2800" b="0" i="0" dirty="0">
                <a:solidFill>
                  <a:srgbClr val="242021"/>
                </a:solidFill>
                <a:effectLst/>
                <a:latin typeface="Arial" panose="020B0604020202020204" pitchFamily="34" charset="0"/>
                <a:cs typeface="Arial" panose="020B0604020202020204" pitchFamily="34" charset="0"/>
              </a:rPr>
              <a:t>Developed decision support tools, such as performance dashboards and real-time analytics reporting tools:</a:t>
            </a:r>
          </a:p>
          <a:p>
            <a:pPr marL="742950" lvl="1" indent="-285750">
              <a:buClr>
                <a:srgbClr val="A51394"/>
              </a:buClr>
            </a:pPr>
            <a:r>
              <a:rPr lang="en-US" sz="2400" dirty="0">
                <a:solidFill>
                  <a:srgbClr val="242021"/>
                </a:solidFill>
              </a:rPr>
              <a:t>Intended to support</a:t>
            </a:r>
            <a:r>
              <a:rPr lang="en-US" sz="2400" b="0" i="0" dirty="0">
                <a:solidFill>
                  <a:srgbClr val="242021"/>
                </a:solidFill>
                <a:effectLst/>
                <a:latin typeface="Arial" panose="020B0604020202020204" pitchFamily="34" charset="0"/>
                <a:cs typeface="Arial" panose="020B0604020202020204" pitchFamily="34" charset="0"/>
              </a:rPr>
              <a:t> further collaboration with stakeholders and help make informed decisions</a:t>
            </a:r>
            <a:endParaRPr lang="en-US" sz="2400" dirty="0"/>
          </a:p>
        </p:txBody>
      </p:sp>
      <p:sp>
        <p:nvSpPr>
          <p:cNvPr id="4" name="Slide Number Placeholder 3">
            <a:extLst>
              <a:ext uri="{FF2B5EF4-FFF2-40B4-BE49-F238E27FC236}">
                <a16:creationId xmlns:a16="http://schemas.microsoft.com/office/drawing/2014/main" id="{AA6D31AA-BA85-46AD-8E19-4AB856A346E3}"/>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41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Challenges</a:t>
            </a:r>
          </a:p>
        </p:txBody>
      </p:sp>
    </p:spTree>
    <p:extLst>
      <p:ext uri="{BB962C8B-B14F-4D97-AF65-F5344CB8AC3E}">
        <p14:creationId xmlns:p14="http://schemas.microsoft.com/office/powerpoint/2010/main" val="1598666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84244" y="551497"/>
            <a:ext cx="8997956" cy="504096"/>
          </a:xfrm>
        </p:spPr>
        <p:txBody>
          <a:bodyPr/>
          <a:lstStyle/>
          <a:p>
            <a:r>
              <a:rPr lang="en-US" sz="4400" dirty="0"/>
              <a:t>Challenges (1/2)</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856894111"/>
              </p:ext>
            </p:extLst>
          </p:nvPr>
        </p:nvGraphicFramePr>
        <p:xfrm>
          <a:off x="1141900" y="1635140"/>
          <a:ext cx="10605245" cy="4023360"/>
        </p:xfrm>
        <a:graphic>
          <a:graphicData uri="http://schemas.openxmlformats.org/drawingml/2006/table">
            <a:tbl>
              <a:tblPr firstRow="1" bandRow="1">
                <a:tableStyleId>{10A1B5D5-9B99-4C35-A422-299274C87663}</a:tableStyleId>
              </a:tblPr>
              <a:tblGrid>
                <a:gridCol w="5055156">
                  <a:extLst>
                    <a:ext uri="{9D8B030D-6E8A-4147-A177-3AD203B41FA5}">
                      <a16:colId xmlns:a16="http://schemas.microsoft.com/office/drawing/2014/main" val="691919010"/>
                    </a:ext>
                  </a:extLst>
                </a:gridCol>
                <a:gridCol w="5550089">
                  <a:extLst>
                    <a:ext uri="{9D8B030D-6E8A-4147-A177-3AD203B41FA5}">
                      <a16:colId xmlns:a16="http://schemas.microsoft.com/office/drawing/2014/main" val="42907849"/>
                    </a:ext>
                  </a:extLst>
                </a:gridCol>
              </a:tblGrid>
              <a:tr h="422275">
                <a:tc>
                  <a:txBody>
                    <a:bodyPr/>
                    <a:lstStyle/>
                    <a:p>
                      <a:pPr algn="ctr"/>
                      <a:r>
                        <a:rPr lang="en-US" sz="2400" dirty="0">
                          <a:latin typeface="Arial" panose="020B0604020202020204" pitchFamily="34" charset="0"/>
                          <a:cs typeface="Arial" panose="020B0604020202020204" pitchFamily="34" charset="0"/>
                        </a:rPr>
                        <a:t>Challenges to Overcome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A51394"/>
                    </a:solidFill>
                  </a:tcPr>
                </a:tc>
                <a:tc>
                  <a:txBody>
                    <a:bodyPr/>
                    <a:lstStyle/>
                    <a:p>
                      <a:pPr algn="ctr"/>
                      <a:r>
                        <a:rPr lang="en-US" sz="2400" dirty="0">
                          <a:latin typeface="Arial" panose="020B0604020202020204" pitchFamily="34" charset="0"/>
                          <a:cs typeface="Arial" panose="020B0604020202020204" pitchFamily="34" charset="0"/>
                        </a:rPr>
                        <a:t>Overcoming Challenges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A51394"/>
                    </a:solidFill>
                  </a:tcPr>
                </a:tc>
                <a:extLst>
                  <a:ext uri="{0D108BD9-81ED-4DB2-BD59-A6C34878D82A}">
                    <a16:rowId xmlns:a16="http://schemas.microsoft.com/office/drawing/2014/main" val="2190792981"/>
                  </a:ext>
                </a:extLst>
              </a:tr>
              <a:tr h="0">
                <a:tc>
                  <a:txBody>
                    <a:bodyPr/>
                    <a:lstStyle/>
                    <a:p>
                      <a:r>
                        <a:rPr lang="en-US" sz="2400" dirty="0">
                          <a:latin typeface="Arial" panose="020B0604020202020204" pitchFamily="34" charset="0"/>
                          <a:cs typeface="Arial" panose="020B0604020202020204" pitchFamily="34" charset="0"/>
                        </a:rPr>
                        <a:t>Comparing TSMO to traditional strategies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tc>
                  <a:txBody>
                    <a:bodyPr/>
                    <a:lstStyle/>
                    <a:p>
                      <a:r>
                        <a:rPr lang="en-US" sz="2400" dirty="0">
                          <a:latin typeface="Arial" panose="020B0604020202020204" pitchFamily="34" charset="0"/>
                          <a:cs typeface="Arial" panose="020B0604020202020204" pitchFamily="34" charset="0"/>
                        </a:rPr>
                        <a:t>Analytical tools and integrated project prioritization</a:t>
                      </a:r>
                      <a:r>
                        <a:rPr lang="en-US" sz="2400" baseline="0" dirty="0">
                          <a:latin typeface="Arial" panose="020B0604020202020204" pitchFamily="34" charset="0"/>
                          <a:cs typeface="Arial" panose="020B0604020202020204" pitchFamily="34" charset="0"/>
                        </a:rPr>
                        <a:t> processes</a:t>
                      </a:r>
                      <a:endParaRPr lang="en-US" sz="2400" dirty="0">
                        <a:latin typeface="Arial" panose="020B0604020202020204" pitchFamily="34" charset="0"/>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extLst>
                  <a:ext uri="{0D108BD9-81ED-4DB2-BD59-A6C34878D82A}">
                    <a16:rowId xmlns:a16="http://schemas.microsoft.com/office/drawing/2014/main" val="39707494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Encouraging field offices and traffic engineering branch to look at TSMO solutions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2400" dirty="0">
                          <a:latin typeface="Arial" panose="020B0604020202020204" pitchFamily="34" charset="0"/>
                          <a:cs typeface="Arial" panose="020B0604020202020204" pitchFamily="34" charset="0"/>
                        </a:rPr>
                        <a:t>Collaboration strategies that engage partners and stakeholders early in decision</a:t>
                      </a:r>
                      <a:r>
                        <a:rPr lang="en-US" sz="2400" baseline="0" dirty="0">
                          <a:latin typeface="Arial" panose="020B0604020202020204" pitchFamily="34" charset="0"/>
                          <a:cs typeface="Arial" panose="020B0604020202020204" pitchFamily="34" charset="0"/>
                        </a:rPr>
                        <a:t>making</a:t>
                      </a:r>
                      <a:endParaRPr lang="en-US" sz="2400" dirty="0">
                        <a:latin typeface="Arial" panose="020B0604020202020204" pitchFamily="34" charset="0"/>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7341935"/>
                  </a:ext>
                </a:extLst>
              </a:tr>
              <a:tr h="0">
                <a:tc>
                  <a:txBody>
                    <a:bodyPr/>
                    <a:lstStyle/>
                    <a:p>
                      <a:r>
                        <a:rPr lang="en-US" sz="2400" dirty="0">
                          <a:latin typeface="Arial" panose="020B0604020202020204" pitchFamily="34" charset="0"/>
                          <a:cs typeface="Arial" panose="020B0604020202020204" pitchFamily="34" charset="0"/>
                        </a:rPr>
                        <a:t>Obtaining buy-off on new strategies with community</a:t>
                      </a:r>
                      <a:r>
                        <a:rPr lang="en-US" sz="2400" baseline="0" dirty="0">
                          <a:latin typeface="Arial" panose="020B0604020202020204" pitchFamily="34" charset="0"/>
                          <a:cs typeface="Arial" panose="020B0604020202020204" pitchFamily="34" charset="0"/>
                        </a:rPr>
                        <a:t> and </a:t>
                      </a:r>
                      <a:r>
                        <a:rPr lang="en-US" sz="2400" dirty="0">
                          <a:latin typeface="Arial" panose="020B0604020202020204" pitchFamily="34" charset="0"/>
                          <a:cs typeface="Arial" panose="020B0604020202020204" pitchFamily="34" charset="0"/>
                        </a:rPr>
                        <a:t>stakeholders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tc>
                  <a:txBody>
                    <a:bodyPr/>
                    <a:lstStyle/>
                    <a:p>
                      <a:r>
                        <a:rPr lang="en-US" sz="2400" dirty="0">
                          <a:latin typeface="Arial" panose="020B0604020202020204" pitchFamily="34" charset="0"/>
                          <a:cs typeface="Arial" panose="020B0604020202020204" pitchFamily="34" charset="0"/>
                        </a:rPr>
                        <a:t>Evidence-based</a:t>
                      </a:r>
                      <a:r>
                        <a:rPr lang="en-US" sz="2400" baseline="0" dirty="0">
                          <a:latin typeface="Arial" panose="020B0604020202020204" pitchFamily="34" charset="0"/>
                          <a:cs typeface="Arial" panose="020B0604020202020204" pitchFamily="34" charset="0"/>
                        </a:rPr>
                        <a:t> evaluation against widely accepted criteria; tailored outreach and communications to key stakeholders</a:t>
                      </a:r>
                      <a:endParaRPr lang="en-US" sz="2400" dirty="0">
                        <a:latin typeface="Arial" panose="020B0604020202020204" pitchFamily="34" charset="0"/>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extLst>
                  <a:ext uri="{0D108BD9-81ED-4DB2-BD59-A6C34878D82A}">
                    <a16:rowId xmlns:a16="http://schemas.microsoft.com/office/drawing/2014/main" val="1536188378"/>
                  </a:ext>
                </a:extLst>
              </a:tr>
            </a:tbl>
          </a:graphicData>
        </a:graphic>
      </p:graphicFrame>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73</a:t>
            </a:fld>
            <a:endParaRPr lang="en-US" dirty="0"/>
          </a:p>
        </p:txBody>
      </p:sp>
    </p:spTree>
    <p:extLst>
      <p:ext uri="{BB962C8B-B14F-4D97-AF65-F5344CB8AC3E}">
        <p14:creationId xmlns:p14="http://schemas.microsoft.com/office/powerpoint/2010/main" val="772376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84244" y="556765"/>
            <a:ext cx="8997956" cy="504096"/>
          </a:xfrm>
        </p:spPr>
        <p:txBody>
          <a:bodyPr/>
          <a:lstStyle/>
          <a:p>
            <a:r>
              <a:rPr lang="en-US" sz="4400" dirty="0"/>
              <a:t>Challenges (2/2)</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138353480"/>
              </p:ext>
            </p:extLst>
          </p:nvPr>
        </p:nvGraphicFramePr>
        <p:xfrm>
          <a:off x="984244" y="1484904"/>
          <a:ext cx="10912475" cy="4023360"/>
        </p:xfrm>
        <a:graphic>
          <a:graphicData uri="http://schemas.openxmlformats.org/drawingml/2006/table">
            <a:tbl>
              <a:tblPr firstRow="1" bandRow="1">
                <a:tableStyleId>{93296810-A885-4BE3-A3E7-6D5BEEA58F35}</a:tableStyleId>
              </a:tblPr>
              <a:tblGrid>
                <a:gridCol w="5076314">
                  <a:extLst>
                    <a:ext uri="{9D8B030D-6E8A-4147-A177-3AD203B41FA5}">
                      <a16:colId xmlns:a16="http://schemas.microsoft.com/office/drawing/2014/main" val="691919010"/>
                    </a:ext>
                  </a:extLst>
                </a:gridCol>
                <a:gridCol w="5836161">
                  <a:extLst>
                    <a:ext uri="{9D8B030D-6E8A-4147-A177-3AD203B41FA5}">
                      <a16:colId xmlns:a16="http://schemas.microsoft.com/office/drawing/2014/main" val="42907849"/>
                    </a:ext>
                  </a:extLst>
                </a:gridCol>
              </a:tblGrid>
              <a:tr h="441155">
                <a:tc>
                  <a:txBody>
                    <a:bodyPr/>
                    <a:lstStyle/>
                    <a:p>
                      <a:pPr algn="ctr"/>
                      <a:r>
                        <a:rPr lang="en-US" sz="2400" dirty="0">
                          <a:latin typeface="Arial" panose="020B0604020202020204" pitchFamily="34" charset="0"/>
                          <a:cs typeface="Arial" panose="020B0604020202020204" pitchFamily="34" charset="0"/>
                        </a:rPr>
                        <a:t>Challenges to Overcome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A51394"/>
                    </a:solidFill>
                  </a:tcPr>
                </a:tc>
                <a:tc>
                  <a:txBody>
                    <a:bodyPr/>
                    <a:lstStyle/>
                    <a:p>
                      <a:pPr algn="ctr"/>
                      <a:r>
                        <a:rPr lang="en-US" sz="2400" dirty="0">
                          <a:latin typeface="Arial" panose="020B0604020202020204" pitchFamily="34" charset="0"/>
                          <a:cs typeface="Arial" panose="020B0604020202020204" pitchFamily="34" charset="0"/>
                        </a:rPr>
                        <a:t>Overcoming Challenges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A51394"/>
                    </a:solidFill>
                  </a:tcPr>
                </a:tc>
                <a:extLst>
                  <a:ext uri="{0D108BD9-81ED-4DB2-BD59-A6C34878D82A}">
                    <a16:rowId xmlns:a16="http://schemas.microsoft.com/office/drawing/2014/main" val="2190792981"/>
                  </a:ext>
                </a:extLst>
              </a:tr>
              <a:tr h="638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Not leaving anyone out;</a:t>
                      </a:r>
                      <a:r>
                        <a:rPr lang="en-US" sz="2400" baseline="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networking inside agency to keep communications open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tc>
                  <a:txBody>
                    <a:bodyPr/>
                    <a:lstStyle/>
                    <a:p>
                      <a:r>
                        <a:rPr lang="en-US" sz="2400" dirty="0">
                          <a:latin typeface="Arial" panose="020B0604020202020204" pitchFamily="34" charset="0"/>
                          <a:cs typeface="Arial" panose="020B0604020202020204" pitchFamily="34" charset="0"/>
                        </a:rPr>
                        <a:t>Integrated planning processes (e.g., Complete Teams) to</a:t>
                      </a:r>
                      <a:r>
                        <a:rPr lang="en-US" sz="2400" baseline="0" dirty="0">
                          <a:latin typeface="Arial" panose="020B0604020202020204" pitchFamily="34" charset="0"/>
                          <a:cs typeface="Arial" panose="020B0604020202020204" pitchFamily="34" charset="0"/>
                        </a:rPr>
                        <a:t> obtain input from all disciplines and perspectives</a:t>
                      </a:r>
                      <a:endParaRPr lang="en-US" sz="2400" dirty="0">
                        <a:latin typeface="Arial" panose="020B0604020202020204" pitchFamily="34" charset="0"/>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extLst>
                  <a:ext uri="{0D108BD9-81ED-4DB2-BD59-A6C34878D82A}">
                    <a16:rowId xmlns:a16="http://schemas.microsoft.com/office/drawing/2014/main" val="3545046850"/>
                  </a:ext>
                </a:extLst>
              </a:tr>
              <a:tr h="672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Sharing data,</a:t>
                      </a:r>
                      <a:r>
                        <a:rPr lang="en-US" sz="2400" baseline="0" dirty="0">
                          <a:latin typeface="Arial" panose="020B0604020202020204" pitchFamily="34" charset="0"/>
                          <a:cs typeface="Arial" panose="020B0604020202020204" pitchFamily="34" charset="0"/>
                        </a:rPr>
                        <a:t> including </a:t>
                      </a:r>
                      <a:r>
                        <a:rPr lang="en-US" sz="2400" dirty="0">
                          <a:latin typeface="Arial" panose="020B0604020202020204" pitchFamily="34" charset="0"/>
                          <a:cs typeface="Arial" panose="020B0604020202020204" pitchFamily="34" charset="0"/>
                        </a:rPr>
                        <a:t>buying big data to share with other divisions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US" sz="2400" dirty="0">
                          <a:latin typeface="Arial" panose="020B0604020202020204" pitchFamily="34" charset="0"/>
                          <a:cs typeface="Arial" panose="020B0604020202020204" pitchFamily="34" charset="0"/>
                        </a:rPr>
                        <a:t>Demonstrate value of capturing, acquiring,</a:t>
                      </a:r>
                      <a:r>
                        <a:rPr lang="en-US" sz="2400" baseline="0" dirty="0">
                          <a:latin typeface="Arial" panose="020B0604020202020204" pitchFamily="34" charset="0"/>
                          <a:cs typeface="Arial" panose="020B0604020202020204" pitchFamily="34" charset="0"/>
                        </a:rPr>
                        <a:t> and sharing data to identify investment needs and opportunities</a:t>
                      </a:r>
                      <a:endParaRPr lang="en-US" sz="2400" dirty="0">
                        <a:latin typeface="Arial" panose="020B0604020202020204" pitchFamily="34" charset="0"/>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593141703"/>
                  </a:ext>
                </a:extLst>
              </a:tr>
              <a:tr h="672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Conducting outreach to</a:t>
                      </a:r>
                      <a:r>
                        <a:rPr lang="en-US" sz="2400" baseline="0" dirty="0">
                          <a:latin typeface="Arial" panose="020B0604020202020204" pitchFamily="34" charset="0"/>
                          <a:cs typeface="Arial" panose="020B0604020202020204" pitchFamily="34" charset="0"/>
                        </a:rPr>
                        <a:t> p</a:t>
                      </a:r>
                      <a:r>
                        <a:rPr lang="en-US" sz="2400" dirty="0">
                          <a:latin typeface="Arial" panose="020B0604020202020204" pitchFamily="34" charset="0"/>
                          <a:cs typeface="Arial" panose="020B0604020202020204" pitchFamily="34" charset="0"/>
                        </a:rPr>
                        <a:t>lanners to get them involved with</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self-assessing TSMO capabilities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Holding CMM or similar workshops to identify needed institutional arrangements, processes, and resources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2C5"/>
                    </a:solidFill>
                  </a:tcPr>
                </a:tc>
                <a:extLst>
                  <a:ext uri="{0D108BD9-81ED-4DB2-BD59-A6C34878D82A}">
                    <a16:rowId xmlns:a16="http://schemas.microsoft.com/office/drawing/2014/main" val="4105386892"/>
                  </a:ext>
                </a:extLst>
              </a:tr>
            </a:tbl>
          </a:graphicData>
        </a:graphic>
      </p:graphicFrame>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74</a:t>
            </a:fld>
            <a:endParaRPr lang="en-US" dirty="0"/>
          </a:p>
        </p:txBody>
      </p:sp>
    </p:spTree>
    <p:extLst>
      <p:ext uri="{BB962C8B-B14F-4D97-AF65-F5344CB8AC3E}">
        <p14:creationId xmlns:p14="http://schemas.microsoft.com/office/powerpoint/2010/main" val="316446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for Connecting TSMO and Planning</a:t>
            </a:r>
          </a:p>
        </p:txBody>
      </p:sp>
    </p:spTree>
    <p:extLst>
      <p:ext uri="{BB962C8B-B14F-4D97-AF65-F5344CB8AC3E}">
        <p14:creationId xmlns:p14="http://schemas.microsoft.com/office/powerpoint/2010/main" val="1332169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Potential Short-Term Actions</a:t>
            </a:r>
          </a:p>
        </p:txBody>
      </p:sp>
      <p:sp>
        <p:nvSpPr>
          <p:cNvPr id="6" name="Content Placeholder 5"/>
          <p:cNvSpPr>
            <a:spLocks noGrp="1"/>
          </p:cNvSpPr>
          <p:nvPr>
            <p:ph idx="1"/>
          </p:nvPr>
        </p:nvSpPr>
        <p:spPr/>
        <p:txBody>
          <a:bodyPr>
            <a:normAutofit fontScale="92500" lnSpcReduction="10000"/>
          </a:bodyPr>
          <a:lstStyle/>
          <a:p>
            <a:pPr>
              <a:lnSpc>
                <a:spcPct val="110000"/>
              </a:lnSpc>
              <a:buClr>
                <a:srgbClr val="A51394"/>
              </a:buClr>
            </a:pPr>
            <a:r>
              <a:rPr lang="en-US" sz="2800" dirty="0"/>
              <a:t>Start a conversation between planning and TSMO staff</a:t>
            </a:r>
          </a:p>
          <a:p>
            <a:pPr>
              <a:lnSpc>
                <a:spcPct val="110000"/>
              </a:lnSpc>
              <a:buClr>
                <a:srgbClr val="A51394"/>
              </a:buClr>
            </a:pPr>
            <a:r>
              <a:rPr lang="en-US" sz="2800" dirty="0"/>
              <a:t>Set up multidisciplinary teams for projects</a:t>
            </a:r>
          </a:p>
          <a:p>
            <a:pPr>
              <a:lnSpc>
                <a:spcPct val="110000"/>
              </a:lnSpc>
              <a:buClr>
                <a:srgbClr val="A51394"/>
              </a:buClr>
            </a:pPr>
            <a:r>
              <a:rPr lang="en-US" sz="2800" dirty="0"/>
              <a:t>Coordinate an informal training or presentation session between planners and operators to increase awareness of planning’s role in TSMO</a:t>
            </a:r>
          </a:p>
          <a:p>
            <a:pPr>
              <a:lnSpc>
                <a:spcPct val="110000"/>
              </a:lnSpc>
              <a:buClr>
                <a:srgbClr val="A51394"/>
              </a:buClr>
            </a:pPr>
            <a:r>
              <a:rPr lang="en-US" sz="2800" dirty="0"/>
              <a:t>Browse the FHWA and </a:t>
            </a:r>
            <a:r>
              <a:rPr lang="en-US" sz="2800" dirty="0" err="1"/>
              <a:t>NOCoE</a:t>
            </a:r>
            <a:r>
              <a:rPr lang="en-US" sz="2800" dirty="0"/>
              <a:t> websites and applicable webinars relating to TSMO:</a:t>
            </a:r>
          </a:p>
          <a:p>
            <a:pPr lvl="1">
              <a:lnSpc>
                <a:spcPct val="110000"/>
              </a:lnSpc>
              <a:buClr>
                <a:srgbClr val="A51394"/>
              </a:buClr>
            </a:pPr>
            <a:r>
              <a:rPr lang="en-US" sz="2800" dirty="0"/>
              <a:t>FHWA, “What Is TSMO?”: </a:t>
            </a:r>
            <a:r>
              <a:rPr lang="en-US" sz="2800" dirty="0">
                <a:hlinkClick r:id="rId3"/>
              </a:rPr>
              <a:t>https://ops.fhwa.dot.gov/tsmo/</a:t>
            </a:r>
            <a:r>
              <a:rPr lang="en-US" sz="2800" dirty="0"/>
              <a:t> </a:t>
            </a:r>
          </a:p>
          <a:p>
            <a:pPr lvl="1">
              <a:lnSpc>
                <a:spcPct val="110000"/>
              </a:lnSpc>
              <a:buClr>
                <a:srgbClr val="A51394"/>
              </a:buClr>
            </a:pPr>
            <a:r>
              <a:rPr lang="en-US" sz="2800" dirty="0"/>
              <a:t>NOCoE: </a:t>
            </a:r>
            <a:r>
              <a:rPr lang="en-US" sz="2800" dirty="0">
                <a:hlinkClick r:id="rId4"/>
              </a:rPr>
              <a:t>https://www.transportationops.org/</a:t>
            </a:r>
            <a:r>
              <a:rPr lang="en-US" sz="2800" dirty="0"/>
              <a:t> </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76</a:t>
            </a:fld>
            <a:endParaRPr lang="en-US" dirty="0"/>
          </a:p>
        </p:txBody>
      </p:sp>
    </p:spTree>
    <p:extLst>
      <p:ext uri="{BB962C8B-B14F-4D97-AF65-F5344CB8AC3E}">
        <p14:creationId xmlns:p14="http://schemas.microsoft.com/office/powerpoint/2010/main" val="2295538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Potential Long-Term Actions</a:t>
            </a:r>
          </a:p>
        </p:txBody>
      </p:sp>
      <p:sp>
        <p:nvSpPr>
          <p:cNvPr id="6" name="Content Placeholder 5"/>
          <p:cNvSpPr>
            <a:spLocks noGrp="1"/>
          </p:cNvSpPr>
          <p:nvPr>
            <p:ph idx="1"/>
          </p:nvPr>
        </p:nvSpPr>
        <p:spPr>
          <a:xfrm>
            <a:off x="984244" y="1596941"/>
            <a:ext cx="10643464" cy="4558498"/>
          </a:xfrm>
        </p:spPr>
        <p:txBody>
          <a:bodyPr>
            <a:normAutofit fontScale="77500" lnSpcReduction="20000"/>
          </a:bodyPr>
          <a:lstStyle/>
          <a:p>
            <a:pPr>
              <a:lnSpc>
                <a:spcPct val="120000"/>
              </a:lnSpc>
              <a:buClr>
                <a:srgbClr val="A51394"/>
              </a:buClr>
            </a:pPr>
            <a:r>
              <a:rPr lang="en-US" sz="2800" dirty="0"/>
              <a:t>Update planning manuals, guidance, and practices (e.g., a TIP preparation guide, project prioritization criteria) to integrate TSMO concepts and strategies </a:t>
            </a:r>
          </a:p>
          <a:p>
            <a:pPr>
              <a:lnSpc>
                <a:spcPct val="120000"/>
              </a:lnSpc>
              <a:buClr>
                <a:srgbClr val="A51394"/>
              </a:buClr>
            </a:pPr>
            <a:r>
              <a:rPr lang="en-US" sz="2800" dirty="0"/>
              <a:t>Consider updating TSMO documents to include planning processes and opportunities for TSMO to engage with planning</a:t>
            </a:r>
          </a:p>
          <a:p>
            <a:pPr>
              <a:lnSpc>
                <a:spcPct val="120000"/>
              </a:lnSpc>
              <a:buClr>
                <a:srgbClr val="A51394"/>
              </a:buClr>
            </a:pPr>
            <a:r>
              <a:rPr lang="en-US" sz="2800" dirty="0"/>
              <a:t>Institute a more formal training program for planners that includes TSMO concepts and strategies</a:t>
            </a:r>
          </a:p>
          <a:p>
            <a:pPr>
              <a:lnSpc>
                <a:spcPct val="120000"/>
              </a:lnSpc>
              <a:buClr>
                <a:srgbClr val="A51394"/>
              </a:buClr>
            </a:pPr>
            <a:r>
              <a:rPr lang="en-US" sz="2800" dirty="0"/>
              <a:t>Jointly develop a TSMO program plan</a:t>
            </a:r>
          </a:p>
          <a:p>
            <a:pPr>
              <a:lnSpc>
                <a:spcPct val="120000"/>
              </a:lnSpc>
              <a:buClr>
                <a:srgbClr val="A51394"/>
              </a:buClr>
            </a:pPr>
            <a:r>
              <a:rPr lang="en-US" sz="2800" dirty="0"/>
              <a:t>Collaborate on goals, objectives, and needs identification for the update of the State or metropolitan transportation plan</a:t>
            </a:r>
          </a:p>
          <a:p>
            <a:pPr>
              <a:lnSpc>
                <a:spcPct val="120000"/>
              </a:lnSpc>
              <a:buClr>
                <a:srgbClr val="A51394"/>
              </a:buClr>
            </a:pPr>
            <a:r>
              <a:rPr lang="en-US" sz="2800" dirty="0"/>
              <a:t>Consider updating alternatives analysis processes to specifically screen for the potential for TSMO options to address the issue</a:t>
            </a:r>
          </a:p>
          <a:p>
            <a:endParaRPr lang="en-US" sz="2800"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77</a:t>
            </a:fld>
            <a:endParaRPr lang="en-US" dirty="0"/>
          </a:p>
        </p:txBody>
      </p:sp>
    </p:spTree>
    <p:extLst>
      <p:ext uri="{BB962C8B-B14F-4D97-AF65-F5344CB8AC3E}">
        <p14:creationId xmlns:p14="http://schemas.microsoft.com/office/powerpoint/2010/main" val="869766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Resources</a:t>
            </a:r>
          </a:p>
        </p:txBody>
      </p:sp>
      <p:sp>
        <p:nvSpPr>
          <p:cNvPr id="2" name="Content Placeholder 1"/>
          <p:cNvSpPr>
            <a:spLocks noGrp="1"/>
          </p:cNvSpPr>
          <p:nvPr>
            <p:ph idx="1"/>
          </p:nvPr>
        </p:nvSpPr>
        <p:spPr>
          <a:xfrm>
            <a:off x="984245" y="1353505"/>
            <a:ext cx="11041851" cy="4514492"/>
          </a:xfrm>
        </p:spPr>
        <p:txBody>
          <a:bodyPr>
            <a:noAutofit/>
          </a:bodyPr>
          <a:lstStyle/>
          <a:p>
            <a:pPr>
              <a:lnSpc>
                <a:spcPct val="120000"/>
              </a:lnSpc>
              <a:spcBef>
                <a:spcPts val="600"/>
              </a:spcBef>
              <a:buClr>
                <a:srgbClr val="A51394"/>
              </a:buClr>
            </a:pPr>
            <a:r>
              <a:rPr lang="en-US" sz="1800" dirty="0"/>
              <a:t>FHWA, </a:t>
            </a:r>
            <a:r>
              <a:rPr lang="en-US" sz="1800" i="1" dirty="0"/>
              <a:t>Enhancing Transportation: Connecting TSMO and Planning</a:t>
            </a:r>
            <a:r>
              <a:rPr lang="en-US" sz="1800" dirty="0"/>
              <a:t>, </a:t>
            </a:r>
            <a:r>
              <a:rPr lang="en-US" sz="1800" dirty="0">
                <a:hlinkClick r:id="rId3"/>
              </a:rPr>
              <a:t>https://ops.fhwa.dot.gov/publications/fhwahop18096</a:t>
            </a:r>
            <a:r>
              <a:rPr lang="en-US" sz="1800" dirty="0"/>
              <a:t> </a:t>
            </a:r>
          </a:p>
          <a:p>
            <a:pPr>
              <a:lnSpc>
                <a:spcPct val="120000"/>
              </a:lnSpc>
              <a:spcBef>
                <a:spcPts val="600"/>
              </a:spcBef>
              <a:buClr>
                <a:srgbClr val="A51394"/>
              </a:buClr>
            </a:pPr>
            <a:r>
              <a:rPr lang="en-US" sz="1800" dirty="0"/>
              <a:t>FHWA, </a:t>
            </a:r>
            <a:r>
              <a:rPr lang="en-US" sz="1800" i="1" dirty="0"/>
              <a:t>Getting More by Working Together—Opportunities for Linking Planning and Operations</a:t>
            </a:r>
            <a:r>
              <a:rPr lang="en-US" sz="1800" dirty="0"/>
              <a:t>, </a:t>
            </a:r>
            <a:r>
              <a:rPr lang="en-US" sz="1800" dirty="0">
                <a:hlinkClick r:id="rId4"/>
              </a:rPr>
              <a:t>https://ops.fhwa.dot.gov/publications/lpo_ref_guide</a:t>
            </a:r>
            <a:r>
              <a:rPr lang="en-US" sz="1800" dirty="0"/>
              <a:t> </a:t>
            </a:r>
          </a:p>
          <a:p>
            <a:pPr>
              <a:lnSpc>
                <a:spcPct val="120000"/>
              </a:lnSpc>
              <a:spcBef>
                <a:spcPts val="600"/>
              </a:spcBef>
              <a:buClr>
                <a:srgbClr val="A51394"/>
              </a:buClr>
            </a:pPr>
            <a:r>
              <a:rPr lang="en-US" sz="1800" dirty="0"/>
              <a:t>FHWA, </a:t>
            </a:r>
            <a:r>
              <a:rPr lang="en-US" sz="1800" i="1" dirty="0"/>
              <a:t>Advancing Transportation Systems Management and Operations through Scenario Planning</a:t>
            </a:r>
            <a:r>
              <a:rPr lang="en-US" sz="1800" dirty="0"/>
              <a:t>, </a:t>
            </a:r>
            <a:r>
              <a:rPr lang="en-US" sz="1800" dirty="0">
                <a:hlinkClick r:id="rId5"/>
              </a:rPr>
              <a:t>https://ops.fhwa.dot.gov/publications/fhwahop16016/ch3.htm</a:t>
            </a:r>
            <a:r>
              <a:rPr lang="en-US" sz="1800" dirty="0"/>
              <a:t> </a:t>
            </a:r>
          </a:p>
          <a:p>
            <a:pPr>
              <a:lnSpc>
                <a:spcPct val="120000"/>
              </a:lnSpc>
              <a:spcBef>
                <a:spcPts val="600"/>
              </a:spcBef>
              <a:buClr>
                <a:srgbClr val="A51394"/>
              </a:buClr>
            </a:pPr>
            <a:r>
              <a:rPr lang="en-US" sz="1800" dirty="0"/>
              <a:t>FHWA, </a:t>
            </a:r>
            <a:r>
              <a:rPr lang="en-US" sz="1800" i="1" dirty="0"/>
              <a:t>Applying Archived Operations Data in Transportation Planning: A Primer</a:t>
            </a:r>
            <a:r>
              <a:rPr lang="en-US" sz="1800" dirty="0"/>
              <a:t>, </a:t>
            </a:r>
            <a:r>
              <a:rPr lang="en-US" sz="1800" dirty="0">
                <a:hlinkClick r:id="rId6"/>
              </a:rPr>
              <a:t>https://ops.fhwa.dot.gov/publications/fhwahop16082</a:t>
            </a:r>
            <a:r>
              <a:rPr lang="en-US" sz="1800" dirty="0"/>
              <a:t> </a:t>
            </a:r>
          </a:p>
          <a:p>
            <a:pPr>
              <a:lnSpc>
                <a:spcPct val="120000"/>
              </a:lnSpc>
              <a:spcBef>
                <a:spcPts val="600"/>
              </a:spcBef>
              <a:buClr>
                <a:srgbClr val="A51394"/>
              </a:buClr>
            </a:pPr>
            <a:r>
              <a:rPr lang="en-US" sz="1800" dirty="0"/>
              <a:t>FHWA, Advancing Metropolitan Planning for Operations: The Building Blocks of a Model Transportation Plan Incorporating Operations—A Desk Reference, </a:t>
            </a:r>
            <a:r>
              <a:rPr lang="en-US" sz="1800" dirty="0">
                <a:hlinkClick r:id="rId7"/>
              </a:rPr>
              <a:t>https://ops.fhwa.dot.gov/publications/fhwahop10027</a:t>
            </a:r>
            <a:endParaRPr lang="en-US" sz="1800" dirty="0"/>
          </a:p>
          <a:p>
            <a:pPr>
              <a:lnSpc>
                <a:spcPct val="120000"/>
              </a:lnSpc>
              <a:spcBef>
                <a:spcPts val="600"/>
              </a:spcBef>
              <a:buClr>
                <a:srgbClr val="A51394"/>
              </a:buClr>
            </a:pPr>
            <a:r>
              <a:rPr lang="en-US" sz="1800" dirty="0"/>
              <a:t>Transportation Research Board Second Strategic Highway Research Program Reliability Project S2-L05-RR-2: </a:t>
            </a:r>
            <a:r>
              <a:rPr lang="en-US" sz="1800" i="1" dirty="0"/>
              <a:t>Guide to Incorporating Reliability Performance Measures into the Transportation Planning and Programming Processes</a:t>
            </a:r>
            <a:r>
              <a:rPr lang="en-US" sz="1800" dirty="0"/>
              <a:t>, </a:t>
            </a:r>
            <a:r>
              <a:rPr lang="en-US" sz="1800" dirty="0">
                <a:hlinkClick r:id="rId8"/>
              </a:rPr>
              <a:t>http://www.trb.org/Main/Blurbs/168855.aspx</a:t>
            </a:r>
            <a:r>
              <a:rPr lang="en-US" sz="1800" dirty="0"/>
              <a:t>. </a:t>
            </a:r>
          </a:p>
          <a:p>
            <a:pPr>
              <a:lnSpc>
                <a:spcPct val="120000"/>
              </a:lnSpc>
              <a:spcBef>
                <a:spcPts val="600"/>
              </a:spcBef>
            </a:pPr>
            <a:endParaRPr lang="en-US" sz="1800"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78</a:t>
            </a:fld>
            <a:endParaRPr lang="en-US" dirty="0"/>
          </a:p>
        </p:txBody>
      </p:sp>
    </p:spTree>
    <p:extLst>
      <p:ext uri="{BB962C8B-B14F-4D97-AF65-F5344CB8AC3E}">
        <p14:creationId xmlns:p14="http://schemas.microsoft.com/office/powerpoint/2010/main" val="510096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Subtitle 2"/>
          <p:cNvSpPr>
            <a:spLocks noGrp="1"/>
          </p:cNvSpPr>
          <p:nvPr>
            <p:ph type="body" idx="1"/>
          </p:nvPr>
        </p:nvSpPr>
        <p:spPr/>
        <p:txBody>
          <a:bodyPr>
            <a:normAutofit/>
          </a:bodyPr>
          <a:lstStyle/>
          <a:p>
            <a:r>
              <a:rPr lang="en-US" sz="2400" dirty="0">
                <a:solidFill>
                  <a:schemeClr val="tx1"/>
                </a:solidFill>
              </a:rPr>
              <a:t>For more information please contact:</a:t>
            </a:r>
          </a:p>
          <a:p>
            <a:r>
              <a:rPr lang="en-US" sz="2400" dirty="0">
                <a:solidFill>
                  <a:schemeClr val="tx1"/>
                </a:solidFill>
              </a:rPr>
              <a:t>(Insert speaker contact information)</a:t>
            </a:r>
          </a:p>
          <a:p>
            <a:endParaRPr lang="en-US" b="1" dirty="0"/>
          </a:p>
          <a:p>
            <a:endParaRPr lang="en-US" dirty="0"/>
          </a:p>
          <a:p>
            <a:endParaRPr lang="en-US" dirty="0"/>
          </a:p>
        </p:txBody>
      </p:sp>
    </p:spTree>
    <p:extLst>
      <p:ext uri="{BB962C8B-B14F-4D97-AF65-F5344CB8AC3E}">
        <p14:creationId xmlns:p14="http://schemas.microsoft.com/office/powerpoint/2010/main" val="265646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5757"/>
            <a:ext cx="8997956" cy="504096"/>
          </a:xfrm>
        </p:spPr>
        <p:txBody>
          <a:bodyPr/>
          <a:lstStyle/>
          <a:p>
            <a:r>
              <a:rPr lang="en-US" sz="4000" dirty="0"/>
              <a:t>Why TSMO Is Relevant for Planning</a:t>
            </a:r>
          </a:p>
        </p:txBody>
      </p:sp>
      <p:sp>
        <p:nvSpPr>
          <p:cNvPr id="3" name="Content Placeholder 2"/>
          <p:cNvSpPr>
            <a:spLocks noGrp="1"/>
          </p:cNvSpPr>
          <p:nvPr>
            <p:ph idx="1"/>
          </p:nvPr>
        </p:nvSpPr>
        <p:spPr>
          <a:xfrm>
            <a:off x="984244" y="1457456"/>
            <a:ext cx="10732475" cy="4666618"/>
          </a:xfrm>
        </p:spPr>
        <p:txBody>
          <a:bodyPr>
            <a:noAutofit/>
          </a:bodyPr>
          <a:lstStyle/>
          <a:p>
            <a:pPr>
              <a:lnSpc>
                <a:spcPct val="100000"/>
              </a:lnSpc>
              <a:spcBef>
                <a:spcPts val="1200"/>
              </a:spcBef>
              <a:buClr>
                <a:srgbClr val="A51394"/>
              </a:buClr>
            </a:pPr>
            <a:r>
              <a:rPr lang="en-US" sz="2800" dirty="0"/>
              <a:t>Offers opportunities to help achieve desired outcomes and performance targets for mobility, reliability, and safety in the near term at lower cost</a:t>
            </a:r>
          </a:p>
          <a:p>
            <a:pPr>
              <a:lnSpc>
                <a:spcPct val="100000"/>
              </a:lnSpc>
              <a:spcBef>
                <a:spcPts val="1200"/>
              </a:spcBef>
              <a:buClr>
                <a:srgbClr val="A51394"/>
              </a:buClr>
            </a:pPr>
            <a:r>
              <a:rPr lang="en-US" sz="2800" dirty="0"/>
              <a:t>Enables planners to identify strategies for the short-term planning horizon (3–5 years) and for inclusion in the congestion management process (CMP)</a:t>
            </a:r>
          </a:p>
          <a:p>
            <a:pPr>
              <a:lnSpc>
                <a:spcPct val="100000"/>
              </a:lnSpc>
              <a:spcBef>
                <a:spcPts val="1200"/>
              </a:spcBef>
              <a:buClr>
                <a:srgbClr val="A51394"/>
              </a:buClr>
            </a:pPr>
            <a:r>
              <a:rPr lang="en-US" sz="2800" dirty="0"/>
              <a:t>Helps planners identify mobility needs and solutions that may complement, replace, or defer larger capacity-adding projects</a:t>
            </a:r>
          </a:p>
          <a:p>
            <a:pPr>
              <a:lnSpc>
                <a:spcPct val="100000"/>
              </a:lnSpc>
              <a:spcBef>
                <a:spcPts val="1200"/>
              </a:spcBef>
              <a:buClr>
                <a:srgbClr val="A51394"/>
              </a:buClr>
            </a:pPr>
            <a:r>
              <a:rPr lang="en-US" sz="2800" dirty="0"/>
              <a:t>Provides operational performance data to support planning </a:t>
            </a:r>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8</a:t>
            </a:fld>
            <a:endParaRPr lang="en-US" dirty="0"/>
          </a:p>
        </p:txBody>
      </p:sp>
    </p:spTree>
    <p:extLst>
      <p:ext uri="{BB962C8B-B14F-4D97-AF65-F5344CB8AC3E}">
        <p14:creationId xmlns:p14="http://schemas.microsoft.com/office/powerpoint/2010/main" val="277727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11174"/>
            <a:ext cx="8997956" cy="504096"/>
          </a:xfrm>
        </p:spPr>
        <p:txBody>
          <a:bodyPr/>
          <a:lstStyle/>
          <a:p>
            <a:r>
              <a:rPr lang="en-US" sz="4000" dirty="0"/>
              <a:t>Why Planning Is Relevant for TSMO</a:t>
            </a:r>
          </a:p>
        </p:txBody>
      </p:sp>
      <p:sp>
        <p:nvSpPr>
          <p:cNvPr id="3" name="Content Placeholder 2"/>
          <p:cNvSpPr>
            <a:spLocks noGrp="1"/>
          </p:cNvSpPr>
          <p:nvPr>
            <p:ph idx="1"/>
          </p:nvPr>
        </p:nvSpPr>
        <p:spPr>
          <a:xfrm>
            <a:off x="984244" y="1457456"/>
            <a:ext cx="10732475" cy="4898894"/>
          </a:xfrm>
        </p:spPr>
        <p:txBody>
          <a:bodyPr>
            <a:noAutofit/>
          </a:bodyPr>
          <a:lstStyle/>
          <a:p>
            <a:pPr>
              <a:lnSpc>
                <a:spcPct val="100000"/>
              </a:lnSpc>
              <a:spcBef>
                <a:spcPts val="1200"/>
              </a:spcBef>
              <a:buClr>
                <a:srgbClr val="A51394"/>
              </a:buClr>
            </a:pPr>
            <a:r>
              <a:rPr lang="en-US" dirty="0"/>
              <a:t>Planning can integrate near-term operations objectives and needs into longer term planning priorities.</a:t>
            </a:r>
          </a:p>
          <a:p>
            <a:pPr>
              <a:lnSpc>
                <a:spcPct val="100000"/>
              </a:lnSpc>
              <a:spcBef>
                <a:spcPts val="1200"/>
              </a:spcBef>
              <a:buClr>
                <a:srgbClr val="A51394"/>
              </a:buClr>
            </a:pPr>
            <a:r>
              <a:rPr lang="en-US" dirty="0"/>
              <a:t>Engaging with planners can lead to consideration of TSMO strategies for funding and identification of possible funding sources.</a:t>
            </a:r>
          </a:p>
          <a:p>
            <a:pPr>
              <a:lnSpc>
                <a:spcPct val="100000"/>
              </a:lnSpc>
              <a:spcBef>
                <a:spcPts val="1200"/>
              </a:spcBef>
              <a:buClr>
                <a:srgbClr val="A51394"/>
              </a:buClr>
            </a:pPr>
            <a:r>
              <a:rPr lang="en-US" dirty="0"/>
              <a:t>When introduced early in planning, cost-effective TSMO strategies can be considered for inclusion in major capital projects.</a:t>
            </a:r>
          </a:p>
          <a:p>
            <a:pPr>
              <a:lnSpc>
                <a:spcPct val="100000"/>
              </a:lnSpc>
              <a:spcBef>
                <a:spcPts val="1200"/>
              </a:spcBef>
              <a:buClr>
                <a:srgbClr val="A51394"/>
              </a:buClr>
            </a:pPr>
            <a:r>
              <a:rPr lang="en-US" dirty="0"/>
              <a:t>Planners can help identify how TSMO can be considered along with or as alternatives to capacity expansion projects.</a:t>
            </a:r>
          </a:p>
          <a:p>
            <a:pPr>
              <a:lnSpc>
                <a:spcPct val="100000"/>
              </a:lnSpc>
              <a:spcBef>
                <a:spcPts val="1200"/>
              </a:spcBef>
              <a:buClr>
                <a:srgbClr val="A51394"/>
              </a:buClr>
            </a:pPr>
            <a:r>
              <a:rPr lang="en-US" dirty="0"/>
              <a:t>The CMP can be used to identify operational performance issues, needs, and TSMO strategies and projects.</a:t>
            </a:r>
          </a:p>
          <a:p>
            <a:pPr>
              <a:lnSpc>
                <a:spcPct val="100000"/>
              </a:lnSpc>
              <a:spcBef>
                <a:spcPts val="1200"/>
              </a:spcBef>
            </a:pPr>
            <a:endParaRPr lang="en-US" dirty="0"/>
          </a:p>
        </p:txBody>
      </p:sp>
      <p:sp>
        <p:nvSpPr>
          <p:cNvPr id="4" name="Slide Number Placeholder 3"/>
          <p:cNvSpPr>
            <a:spLocks noGrp="1"/>
          </p:cNvSpPr>
          <p:nvPr>
            <p:ph type="sldNum" sz="quarter" idx="12"/>
          </p:nvPr>
        </p:nvSpPr>
        <p:spPr>
          <a:xfrm>
            <a:off x="8610600" y="6356350"/>
            <a:ext cx="2743200" cy="365125"/>
          </a:xfrm>
        </p:spPr>
        <p:txBody>
          <a:bodyPr/>
          <a:lstStyle/>
          <a:p>
            <a:fld id="{37D4CC3B-F538-9046-9995-49EE0C980241}" type="slidenum">
              <a:rPr lang="en-US" smtClean="0"/>
              <a:t>9</a:t>
            </a:fld>
            <a:endParaRPr lang="en-US" dirty="0"/>
          </a:p>
        </p:txBody>
      </p:sp>
    </p:spTree>
    <p:extLst>
      <p:ext uri="{BB962C8B-B14F-4D97-AF65-F5344CB8AC3E}">
        <p14:creationId xmlns:p14="http://schemas.microsoft.com/office/powerpoint/2010/main" val="3756346242"/>
      </p:ext>
    </p:extLst>
  </p:cSld>
  <p:clrMapOvr>
    <a:masterClrMapping/>
  </p:clrMapOvr>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206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B050"/>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bWFubmluZ2E8L1VzZXJOYW1lPjxEYXRlVGltZT4xLzIxLzIwMjEgNzozNTozOCBQTTwvRGF0ZVRpbWU+PExhYmVsU3RyaW5nPlVucmVzdHJpY3RlZDwvTGFiZWxTdHJpbmc+PC9pdGVtPjwvbGFiZWxIaXN0b3J5Pg==</Value>
</WrappedLabelHistory>
</file>

<file path=customXml/item2.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B2EF3D-9539-460A-9CD0-BE0CD508E248}">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4EA44F0A-DBBE-487A-A961-D2C4A30D74D6}">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D6323D35-C3DF-4599-B1B3-BF166C028CE1}"/>
</file>

<file path=customXml/itemProps4.xml><?xml version="1.0" encoding="utf-8"?>
<ds:datastoreItem xmlns:ds="http://schemas.openxmlformats.org/officeDocument/2006/customXml" ds:itemID="{605E227E-B3BA-4F3A-BD64-818713138873}"/>
</file>

<file path=customXml/itemProps5.xml><?xml version="1.0" encoding="utf-8"?>
<ds:datastoreItem xmlns:ds="http://schemas.openxmlformats.org/officeDocument/2006/customXml" ds:itemID="{5E115466-C2A4-4D81-ADCC-0982F3BC9080}"/>
</file>

<file path=docProps/app.xml><?xml version="1.0" encoding="utf-8"?>
<Properties xmlns="http://schemas.openxmlformats.org/officeDocument/2006/extended-properties" xmlns:vt="http://schemas.openxmlformats.org/officeDocument/2006/docPropsVTypes">
  <Template>21-004L-TSMO_Planning_PPTv2 (002)</Template>
  <TotalTime>19577</TotalTime>
  <Words>16252</Words>
  <Application>Microsoft Macintosh PowerPoint</Application>
  <PresentationFormat>Widescreen</PresentationFormat>
  <Paragraphs>1118</Paragraphs>
  <Slides>79</Slides>
  <Notes>78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79</vt:i4>
      </vt:variant>
    </vt:vector>
  </HeadingPairs>
  <TitlesOfParts>
    <vt:vector size="91" baseType="lpstr">
      <vt:lpstr>Arial</vt:lpstr>
      <vt:lpstr>Arial Black</vt:lpstr>
      <vt:lpstr>Calibri</vt:lpstr>
      <vt:lpstr>Helvetica Neue</vt:lpstr>
      <vt:lpstr>ProximaNova-Light</vt:lpstr>
      <vt:lpstr>Roboto Slab</vt:lpstr>
      <vt:lpstr>Segoe UI</vt:lpstr>
      <vt:lpstr>Times New Roman</vt:lpstr>
      <vt:lpstr>Verdana</vt:lpstr>
      <vt:lpstr>Wingdings</vt:lpstr>
      <vt:lpstr>1_Office Theme</vt:lpstr>
      <vt:lpstr>1_Custom Design</vt:lpstr>
      <vt:lpstr>Connecting TSMO and  Planning</vt:lpstr>
      <vt:lpstr>Disclaimer</vt:lpstr>
      <vt:lpstr>Executive Summary</vt:lpstr>
      <vt:lpstr>Transportation Landscape Is Changing</vt:lpstr>
      <vt:lpstr>How Are Transportation Organizations Responding?</vt:lpstr>
      <vt:lpstr>TSMO Is a “Way of Thinking” That Supports State Departments of Transportation (DOTs) Missions</vt:lpstr>
      <vt:lpstr>Examples of TSMO Strategies</vt:lpstr>
      <vt:lpstr>Why TSMO Is Relevant for Planning</vt:lpstr>
      <vt:lpstr>Why Planning Is Relevant for TSMO</vt:lpstr>
      <vt:lpstr>How Can TSMO Support Planning? </vt:lpstr>
      <vt:lpstr>How TSMO Connects to Planning</vt:lpstr>
      <vt:lpstr>Next Steps</vt:lpstr>
      <vt:lpstr>Thank you for your attention!</vt:lpstr>
      <vt:lpstr>End of Executive Summary</vt:lpstr>
      <vt:lpstr>Goals of This Presentation</vt:lpstr>
      <vt:lpstr>Presentation Overview</vt:lpstr>
      <vt:lpstr>What Is TSMO?</vt:lpstr>
      <vt:lpstr>Definition of TSMO</vt:lpstr>
      <vt:lpstr>Characteristics of TSMO</vt:lpstr>
      <vt:lpstr>TSMO Strategy Examples</vt:lpstr>
      <vt:lpstr>Incident/Event Management Strategies</vt:lpstr>
      <vt:lpstr>Traffic Management Strategies</vt:lpstr>
      <vt:lpstr>Demand Management Strategies</vt:lpstr>
      <vt:lpstr>TSMO Is a “Way of Thinking” That Supports State Departments of Transportation (DOTs) Missions</vt:lpstr>
      <vt:lpstr>TSMO Supports Many State and Local DOT Goals </vt:lpstr>
      <vt:lpstr>Example TSMO Strategies That Support Transportation Agency Goals</vt:lpstr>
      <vt:lpstr>TSMO State of the Practice</vt:lpstr>
      <vt:lpstr>Resources on TSMO</vt:lpstr>
      <vt:lpstr>Why Connect TSMO and Planning?</vt:lpstr>
      <vt:lpstr>What Is Meant by Planning?</vt:lpstr>
      <vt:lpstr>The Transportation Planning Process</vt:lpstr>
      <vt:lpstr>Transportation World Is Changing</vt:lpstr>
      <vt:lpstr>Moving Ahead</vt:lpstr>
      <vt:lpstr>TSMO Is a Solution</vt:lpstr>
      <vt:lpstr>TSMO and Planning Can Accomplish Shared Goals</vt:lpstr>
      <vt:lpstr>Change Creates New Opportunities to Collaborate and Achieve Common Goals</vt:lpstr>
      <vt:lpstr>Why TSMO Matters for Planning</vt:lpstr>
      <vt:lpstr>Why Planning Matters for TSMO</vt:lpstr>
      <vt:lpstr>Opportunities for Collaboration</vt:lpstr>
      <vt:lpstr>How Can TSMO Support Planning? (1/2)</vt:lpstr>
      <vt:lpstr>How Can TSMO Support Planning? (2/2)</vt:lpstr>
      <vt:lpstr>How TSMO Can Connect to Planning</vt:lpstr>
      <vt:lpstr>Opportunities for Connecting Planning and TSMO</vt:lpstr>
      <vt:lpstr>Using Archived Operations Data for Transportation Planning (1/3)</vt:lpstr>
      <vt:lpstr>Using Archived Operations Data for Transportation Planning (2/3)</vt:lpstr>
      <vt:lpstr>Using Archived Operations Data for Transportation Planning (3/3)</vt:lpstr>
      <vt:lpstr>Integrating TSMO and Planning Through Scenario Planning</vt:lpstr>
      <vt:lpstr>Integrating TSMO and Planning Through Scenario Planning—Regional Approach</vt:lpstr>
      <vt:lpstr>Integrating TSMO and Planning through Scenario Planning – Statewide Approach</vt:lpstr>
      <vt:lpstr>Integrating TSMO and Planning through Scenario Planning Steps (1/2) </vt:lpstr>
      <vt:lpstr>Integrating TSMO and Planning through Scenario Planning Steps (2/2) </vt:lpstr>
      <vt:lpstr>Congestion Management Process</vt:lpstr>
      <vt:lpstr>Regional Intelligent Transportation Systems Architecture</vt:lpstr>
      <vt:lpstr>TSMO Program Plan</vt:lpstr>
      <vt:lpstr>Examples of Coordination Between TSMO and Planning</vt:lpstr>
      <vt:lpstr>Coordination Between TSMO and Planning (1/2)</vt:lpstr>
      <vt:lpstr>Coordination Between TSMO and Planning (2/2) </vt:lpstr>
      <vt:lpstr>Michigan Department of Transportation</vt:lpstr>
      <vt:lpstr>Ohio Department of Transportation (ODOT) </vt:lpstr>
      <vt:lpstr>Washington State Department of Transportation </vt:lpstr>
      <vt:lpstr>Pennsylvania Department of Transportation </vt:lpstr>
      <vt:lpstr>Maryland Department of Transportation (MDOT) State Highway Administration (SHA) (1/2)</vt:lpstr>
      <vt:lpstr>PowerPoint Presentation</vt:lpstr>
      <vt:lpstr>Maricopa County (AZ) Department of Transportation (MCDOT)</vt:lpstr>
      <vt:lpstr>New Jersey Department of Transportation (1/2)</vt:lpstr>
      <vt:lpstr>New Jersey Department of Transportation (2/2)</vt:lpstr>
      <vt:lpstr>Nevada Department of Transportation (1/5)</vt:lpstr>
      <vt:lpstr>Nevada Department of Transportation (2/5)</vt:lpstr>
      <vt:lpstr>Nevada Department of Transportation (3/5)</vt:lpstr>
      <vt:lpstr>Nevada Department of Transportation (4/5) </vt:lpstr>
      <vt:lpstr>Nevada Department of Transportation (5/5)</vt:lpstr>
      <vt:lpstr>Overcoming Challenges</vt:lpstr>
      <vt:lpstr>Challenges (1/2)</vt:lpstr>
      <vt:lpstr>Challenges (2/2)</vt:lpstr>
      <vt:lpstr>Next Steps for Connecting TSMO and Planning</vt:lpstr>
      <vt:lpstr>Potential Short-Term Actions</vt:lpstr>
      <vt:lpstr>Potential Long-Term Actions</vt:lpstr>
      <vt:lpstr>Resources</vt:lpstr>
      <vt:lpstr>Thank you!</vt:lpstr>
    </vt:vector>
  </TitlesOfParts>
  <Company>Leidos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TSMO and Planning</dc:title>
  <dc:creator>Smith, Mike C. [US-US]</dc:creator>
  <cp:lastModifiedBy>Jeff Ryder</cp:lastModifiedBy>
  <cp:revision>378</cp:revision>
  <cp:lastPrinted>2021-05-26T21:30:48Z</cp:lastPrinted>
  <dcterms:created xsi:type="dcterms:W3CDTF">2021-03-01T23:25:52Z</dcterms:created>
  <dcterms:modified xsi:type="dcterms:W3CDTF">2023-03-09T18:51:20Z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1852aa16-388a-4163-8278-4e239d651d31</vt:lpwstr>
  </property>
  <property fmtid="{D5CDD505-2E9C-101B-9397-08002B2CF9AE}" pid="3" name="bjSaver">
    <vt:lpwstr>nTZIZikKtGi03X0C48Q2AA8QXsSHzaW5</vt:lpwstr>
  </property>
  <property fmtid="{D5CDD505-2E9C-101B-9397-08002B2CF9AE}" pid="4" name="bjDocumentSecurityLabel">
    <vt:lpwstr>Unrestricted</vt:lpwstr>
  </property>
  <property fmtid="{D5CDD505-2E9C-101B-9397-08002B2CF9AE}" pid="5" name="bjLabelHistoryID">
    <vt:lpwstr>{20B2EF3D-9539-460A-9CD0-BE0CD508E248}</vt:lpwstr>
  </property>
  <property fmtid="{D5CDD505-2E9C-101B-9397-08002B2CF9AE}" pid="6"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7" name="bjDocumentLabelXML-0">
    <vt:lpwstr>ames.com/2008/01/sie/internal/label"&gt;&lt;element uid="42834bfb-1ec1-4beb-bd64-eb83fb3cb3f3" value="" /&gt;&lt;/sisl&gt;</vt:lpwstr>
  </property>
  <property fmtid="{D5CDD505-2E9C-101B-9397-08002B2CF9AE}" pid="8" name="MSIP_Label_c968a81f-7ed4-4faa-9408-9652e001dd96_Enabled">
    <vt:lpwstr>true</vt:lpwstr>
  </property>
  <property fmtid="{D5CDD505-2E9C-101B-9397-08002B2CF9AE}" pid="9" name="MSIP_Label_c968a81f-7ed4-4faa-9408-9652e001dd96_SetDate">
    <vt:lpwstr>2023-02-02T20:13:11Z</vt:lpwstr>
  </property>
  <property fmtid="{D5CDD505-2E9C-101B-9397-08002B2CF9AE}" pid="10" name="MSIP_Label_c968a81f-7ed4-4faa-9408-9652e001dd96_Method">
    <vt:lpwstr>Standard</vt:lpwstr>
  </property>
  <property fmtid="{D5CDD505-2E9C-101B-9397-08002B2CF9AE}" pid="11" name="MSIP_Label_c968a81f-7ed4-4faa-9408-9652e001dd96_Name">
    <vt:lpwstr>Unrestricted</vt:lpwstr>
  </property>
  <property fmtid="{D5CDD505-2E9C-101B-9397-08002B2CF9AE}" pid="12" name="MSIP_Label_c968a81f-7ed4-4faa-9408-9652e001dd96_SiteId">
    <vt:lpwstr>b64da4ac-e800-4cfc-8931-e607f720a1b8</vt:lpwstr>
  </property>
  <property fmtid="{D5CDD505-2E9C-101B-9397-08002B2CF9AE}" pid="13" name="MSIP_Label_c968a81f-7ed4-4faa-9408-9652e001dd96_ActionId">
    <vt:lpwstr>c2ddc4e1-1c89-48e1-a30b-b4a1a2700e37</vt:lpwstr>
  </property>
  <property fmtid="{D5CDD505-2E9C-101B-9397-08002B2CF9AE}" pid="14" name="MSIP_Label_c968a81f-7ed4-4faa-9408-9652e001dd96_ContentBits">
    <vt:lpwstr>0</vt:lpwstr>
  </property>
</Properties>
</file>