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diagrams/data4.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3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74.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75.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2.xml" ContentType="application/vnd.ms-office.drawingml.diagramDrawing+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authors.xml" ContentType="application/vnd.ms-powerpoint.authors+xml"/>
  <Override PartName="/ppt/diagrams/drawing4.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4.xml" ContentType="application/vnd.openxmlformats-officedocument.customXmlProperties+xml"/>
  <Override PartName="/customXml/itemProps3.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72" r:id="rId4"/>
  </p:sldMasterIdLst>
  <p:notesMasterIdLst>
    <p:notesMasterId r:id="rId97"/>
  </p:notesMasterIdLst>
  <p:handoutMasterIdLst>
    <p:handoutMasterId r:id="rId98"/>
  </p:handoutMasterIdLst>
  <p:sldIdLst>
    <p:sldId id="259" r:id="rId5"/>
    <p:sldId id="452" r:id="rId6"/>
    <p:sldId id="262" r:id="rId7"/>
    <p:sldId id="416" r:id="rId8"/>
    <p:sldId id="417" r:id="rId9"/>
    <p:sldId id="367" r:id="rId10"/>
    <p:sldId id="369" r:id="rId11"/>
    <p:sldId id="449" r:id="rId12"/>
    <p:sldId id="370" r:id="rId13"/>
    <p:sldId id="270" r:id="rId14"/>
    <p:sldId id="371" r:id="rId15"/>
    <p:sldId id="267" r:id="rId16"/>
    <p:sldId id="273" r:id="rId17"/>
    <p:sldId id="274" r:id="rId18"/>
    <p:sldId id="275" r:id="rId19"/>
    <p:sldId id="276" r:id="rId20"/>
    <p:sldId id="277" r:id="rId21"/>
    <p:sldId id="278" r:id="rId22"/>
    <p:sldId id="279" r:id="rId23"/>
    <p:sldId id="280" r:id="rId24"/>
    <p:sldId id="281" r:id="rId25"/>
    <p:sldId id="405" r:id="rId26"/>
    <p:sldId id="432" r:id="rId27"/>
    <p:sldId id="433" r:id="rId28"/>
    <p:sldId id="434" r:id="rId29"/>
    <p:sldId id="446" r:id="rId30"/>
    <p:sldId id="436" r:id="rId31"/>
    <p:sldId id="437" r:id="rId32"/>
    <p:sldId id="438" r:id="rId33"/>
    <p:sldId id="439" r:id="rId34"/>
    <p:sldId id="282" r:id="rId35"/>
    <p:sldId id="424" r:id="rId36"/>
    <p:sldId id="345" r:id="rId37"/>
    <p:sldId id="425" r:id="rId38"/>
    <p:sldId id="347" r:id="rId39"/>
    <p:sldId id="426" r:id="rId40"/>
    <p:sldId id="349" r:id="rId41"/>
    <p:sldId id="427" r:id="rId42"/>
    <p:sldId id="428" r:id="rId43"/>
    <p:sldId id="429" r:id="rId44"/>
    <p:sldId id="430" r:id="rId45"/>
    <p:sldId id="284" r:id="rId46"/>
    <p:sldId id="387" r:id="rId47"/>
    <p:sldId id="364" r:id="rId48"/>
    <p:sldId id="344" r:id="rId49"/>
    <p:sldId id="350" r:id="rId50"/>
    <p:sldId id="351" r:id="rId51"/>
    <p:sldId id="353" r:id="rId52"/>
    <p:sldId id="414" r:id="rId53"/>
    <p:sldId id="354" r:id="rId54"/>
    <p:sldId id="380" r:id="rId55"/>
    <p:sldId id="440" r:id="rId56"/>
    <p:sldId id="441" r:id="rId57"/>
    <p:sldId id="305" r:id="rId58"/>
    <p:sldId id="442" r:id="rId59"/>
    <p:sldId id="388" r:id="rId60"/>
    <p:sldId id="393" r:id="rId61"/>
    <p:sldId id="307" r:id="rId62"/>
    <p:sldId id="420" r:id="rId63"/>
    <p:sldId id="421" r:id="rId64"/>
    <p:sldId id="310" r:id="rId65"/>
    <p:sldId id="356" r:id="rId66"/>
    <p:sldId id="303" r:id="rId67"/>
    <p:sldId id="361" r:id="rId68"/>
    <p:sldId id="314" r:id="rId69"/>
    <p:sldId id="419" r:id="rId70"/>
    <p:sldId id="443" r:id="rId71"/>
    <p:sldId id="450" r:id="rId72"/>
    <p:sldId id="448" r:id="rId73"/>
    <p:sldId id="444" r:id="rId74"/>
    <p:sldId id="357" r:id="rId75"/>
    <p:sldId id="358" r:id="rId76"/>
    <p:sldId id="447" r:id="rId77"/>
    <p:sldId id="359" r:id="rId78"/>
    <p:sldId id="360" r:id="rId79"/>
    <p:sldId id="396" r:id="rId80"/>
    <p:sldId id="451" r:id="rId81"/>
    <p:sldId id="422" r:id="rId82"/>
    <p:sldId id="400" r:id="rId83"/>
    <p:sldId id="401" r:id="rId84"/>
    <p:sldId id="402" r:id="rId85"/>
    <p:sldId id="403" r:id="rId86"/>
    <p:sldId id="327" r:id="rId87"/>
    <p:sldId id="328" r:id="rId88"/>
    <p:sldId id="331" r:id="rId89"/>
    <p:sldId id="329" r:id="rId90"/>
    <p:sldId id="363" r:id="rId91"/>
    <p:sldId id="332" r:id="rId92"/>
    <p:sldId id="445" r:id="rId93"/>
    <p:sldId id="335" r:id="rId94"/>
    <p:sldId id="365" r:id="rId95"/>
    <p:sldId id="336" r:id="rId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Executive Summary" id="{2A13DF31-B901-4DC9-92F8-66F35EB54757}">
          <p14:sldIdLst>
            <p14:sldId id="259"/>
            <p14:sldId id="452"/>
            <p14:sldId id="262"/>
            <p14:sldId id="416"/>
            <p14:sldId id="417"/>
            <p14:sldId id="367"/>
            <p14:sldId id="369"/>
            <p14:sldId id="449"/>
            <p14:sldId id="370"/>
            <p14:sldId id="270"/>
            <p14:sldId id="371"/>
            <p14:sldId id="267"/>
            <p14:sldId id="273"/>
            <p14:sldId id="274"/>
            <p14:sldId id="275"/>
            <p14:sldId id="276"/>
            <p14:sldId id="277"/>
            <p14:sldId id="278"/>
            <p14:sldId id="279"/>
            <p14:sldId id="280"/>
          </p14:sldIdLst>
        </p14:section>
        <p14:section name="Full Presentation" id="{B0E9359D-27ED-48B8-B6DC-8D1157F48094}">
          <p14:sldIdLst>
            <p14:sldId id="281"/>
            <p14:sldId id="405"/>
            <p14:sldId id="432"/>
            <p14:sldId id="433"/>
            <p14:sldId id="434"/>
            <p14:sldId id="446"/>
            <p14:sldId id="436"/>
            <p14:sldId id="437"/>
            <p14:sldId id="438"/>
            <p14:sldId id="439"/>
            <p14:sldId id="282"/>
            <p14:sldId id="424"/>
            <p14:sldId id="345"/>
            <p14:sldId id="425"/>
            <p14:sldId id="347"/>
            <p14:sldId id="426"/>
            <p14:sldId id="349"/>
            <p14:sldId id="427"/>
            <p14:sldId id="428"/>
            <p14:sldId id="429"/>
            <p14:sldId id="430"/>
            <p14:sldId id="284"/>
            <p14:sldId id="387"/>
            <p14:sldId id="364"/>
            <p14:sldId id="344"/>
            <p14:sldId id="350"/>
            <p14:sldId id="351"/>
            <p14:sldId id="353"/>
            <p14:sldId id="414"/>
            <p14:sldId id="354"/>
            <p14:sldId id="380"/>
            <p14:sldId id="440"/>
            <p14:sldId id="441"/>
            <p14:sldId id="305"/>
            <p14:sldId id="442"/>
            <p14:sldId id="388"/>
            <p14:sldId id="393"/>
            <p14:sldId id="307"/>
            <p14:sldId id="420"/>
            <p14:sldId id="421"/>
            <p14:sldId id="310"/>
            <p14:sldId id="356"/>
            <p14:sldId id="303"/>
            <p14:sldId id="361"/>
            <p14:sldId id="314"/>
            <p14:sldId id="419"/>
            <p14:sldId id="443"/>
            <p14:sldId id="450"/>
            <p14:sldId id="448"/>
            <p14:sldId id="444"/>
            <p14:sldId id="357"/>
            <p14:sldId id="358"/>
            <p14:sldId id="447"/>
            <p14:sldId id="359"/>
            <p14:sldId id="360"/>
            <p14:sldId id="396"/>
            <p14:sldId id="451"/>
            <p14:sldId id="422"/>
            <p14:sldId id="400"/>
            <p14:sldId id="401"/>
            <p14:sldId id="402"/>
            <p14:sldId id="403"/>
            <p14:sldId id="327"/>
            <p14:sldId id="328"/>
            <p14:sldId id="331"/>
            <p14:sldId id="329"/>
            <p14:sldId id="363"/>
            <p14:sldId id="332"/>
            <p14:sldId id="445"/>
            <p14:sldId id="335"/>
            <p14:sldId id="365"/>
            <p14:sldId id="336"/>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B71C7E-542C-8E1A-AF2F-8B9E4BC293B0}" name="Massuda, Sarah CTR (FHWA)" initials="MSC(" userId="S::sarah.massuda.ctr@ad.dot.gov::49acec55-2e07-4ce1-a6d0-3e10311a5137" providerId="AD"/>
  <p188:author id="{7764D0CB-6A8E-1BAE-4254-23D61CEFB7A7}" name="Gregory, Joseph (FHWA)" initials="GJ(" userId="S::Joseph.Gregory@ad.dot.gov::b1cb4778-47bc-43b6-a9b0-f05e6d0c0c55" providerId="AD"/>
  <p188:author id="{D106B3CF-6BE1-BF0D-5445-CCCFAE3C137C}" name="Walsh, Christine CTR (FHWA)" initials="WCC(" userId="S::christine.walsh.ctr@ad.dot.gov::cd67b5f8-8590-487a-a187-4bee2d06cc9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rooke Seldin" initials="BGS" lastIdx="13" clrIdx="0">
    <p:extLst>
      <p:ext uri="{19B8F6BF-5375-455C-9EA6-DF929625EA0E}">
        <p15:presenceInfo xmlns:p15="http://schemas.microsoft.com/office/powerpoint/2012/main" userId="Brooke Seldin" providerId="None"/>
      </p:ext>
    </p:extLst>
  </p:cmAuthor>
  <p:cmAuthor id="2" name="Smith, Mike C. [US-US]" initials="SMC[" lastIdx="108" clrIdx="1">
    <p:extLst>
      <p:ext uri="{19B8F6BF-5375-455C-9EA6-DF929625EA0E}">
        <p15:presenceInfo xmlns:p15="http://schemas.microsoft.com/office/powerpoint/2012/main" userId="S-1-5-21-727274380-931424960-1827182208-116045" providerId="AD"/>
      </p:ext>
    </p:extLst>
  </p:cmAuthor>
  <p:cmAuthor id="3" name="Gregory, Joseph (FHWA)" initials="GJ(" lastIdx="20" clrIdx="2">
    <p:extLst>
      <p:ext uri="{19B8F6BF-5375-455C-9EA6-DF929625EA0E}">
        <p15:presenceInfo xmlns:p15="http://schemas.microsoft.com/office/powerpoint/2012/main" userId="S-1-5-21-982035342-1880134254-310265210-54904" providerId="AD"/>
      </p:ext>
    </p:extLst>
  </p:cmAuthor>
  <p:cmAuthor id="4" name="Millard, Chip (FHWA)" initials="MC(" lastIdx="6" clrIdx="3">
    <p:extLst>
      <p:ext uri="{19B8F6BF-5375-455C-9EA6-DF929625EA0E}">
        <p15:presenceInfo xmlns:p15="http://schemas.microsoft.com/office/powerpoint/2012/main" userId="S-1-5-21-982035342-1880134254-310265210-106009" providerId="AD"/>
      </p:ext>
    </p:extLst>
  </p:cmAuthor>
  <p:cmAuthor id="5" name="Purdy, Jeffrey (FHWA)" initials="PJ(" lastIdx="29" clrIdx="4">
    <p:extLst>
      <p:ext uri="{19B8F6BF-5375-455C-9EA6-DF929625EA0E}">
        <p15:presenceInfo xmlns:p15="http://schemas.microsoft.com/office/powerpoint/2012/main" userId="S-1-5-21-982035342-1880134254-310265210-254659" providerId="AD"/>
      </p:ext>
    </p:extLst>
  </p:cmAuthor>
  <p:cmAuthor id="6" name="tas" initials="TS" lastIdx="92" clrIdx="5">
    <p:extLst>
      <p:ext uri="{19B8F6BF-5375-455C-9EA6-DF929625EA0E}">
        <p15:presenceInfo xmlns:p15="http://schemas.microsoft.com/office/powerpoint/2012/main" userId="tas" providerId="None"/>
      </p:ext>
    </p:extLst>
  </p:cmAuthor>
  <p:cmAuthor id="7" name="Bauer, Jocelyn K. [US-US]" initials="BJK[" lastIdx="18" clrIdx="6">
    <p:extLst>
      <p:ext uri="{19B8F6BF-5375-455C-9EA6-DF929625EA0E}">
        <p15:presenceInfo xmlns:p15="http://schemas.microsoft.com/office/powerpoint/2012/main" userId="S-1-5-21-727274380-931424960-1827182208-77606" providerId="AD"/>
      </p:ext>
    </p:extLst>
  </p:cmAuthor>
  <p:cmAuthor id="8" name="Bedsole, Lisa K. [US-US]" initials="BLK[" lastIdx="3" clrIdx="7">
    <p:extLst>
      <p:ext uri="{19B8F6BF-5375-455C-9EA6-DF929625EA0E}">
        <p15:presenceInfo xmlns:p15="http://schemas.microsoft.com/office/powerpoint/2012/main" userId="S-1-5-21-727274380-931424960-1827182208-1618035" providerId="AD"/>
      </p:ext>
    </p:extLst>
  </p:cmAuthor>
  <p:cmAuthor id="9" name="Gregory, Joseph (FHWA)" initials="GJ( [2]" lastIdx="45" clrIdx="8">
    <p:extLst>
      <p:ext uri="{19B8F6BF-5375-455C-9EA6-DF929625EA0E}">
        <p15:presenceInfo xmlns:p15="http://schemas.microsoft.com/office/powerpoint/2012/main" userId="S::Joseph.Gregory@ad.dot.gov::b1cb4778-47bc-43b6-a9b0-f05e6d0c0c55" providerId="AD"/>
      </p:ext>
    </p:extLst>
  </p:cmAuthor>
  <p:cmAuthor id="10" name="Purdy, Jeffrey (FHWA)" initials="PJ( [2]" lastIdx="34" clrIdx="9">
    <p:extLst>
      <p:ext uri="{19B8F6BF-5375-455C-9EA6-DF929625EA0E}">
        <p15:presenceInfo xmlns:p15="http://schemas.microsoft.com/office/powerpoint/2012/main" userId="S::jeffrey.purdy@ad.dot.gov::9daf46b0-6d09-400b-94d4-6c536b1da9f9" providerId="AD"/>
      </p:ext>
    </p:extLst>
  </p:cmAuthor>
  <p:cmAuthor id="11" name="Berg, John (FHWA)" initials="BJ(" lastIdx="14" clrIdx="10">
    <p:extLst>
      <p:ext uri="{19B8F6BF-5375-455C-9EA6-DF929625EA0E}">
        <p15:presenceInfo xmlns:p15="http://schemas.microsoft.com/office/powerpoint/2012/main" userId="S::John.Berg@ad.dot.gov::00c7be70-07a7-420d-b4bb-2b1824872418" providerId="AD"/>
      </p:ext>
    </p:extLst>
  </p:cmAuthor>
  <p:cmAuthor id="12" name="Holman, Ryan CTR (FHWA)" initials="HRC(" lastIdx="5" clrIdx="11">
    <p:extLst>
      <p:ext uri="{19B8F6BF-5375-455C-9EA6-DF929625EA0E}">
        <p15:presenceInfo xmlns:p15="http://schemas.microsoft.com/office/powerpoint/2012/main" userId="S::ryan.holman.ctr@ad.dot.gov::0fc017ee-e4ab-43f4-9808-8d60bc93e039" providerId="AD"/>
      </p:ext>
    </p:extLst>
  </p:cmAuthor>
  <p:cmAuthor id="13" name="Bedsole, Elisabeth CTR (FHWA)" initials="BEC(" lastIdx="3" clrIdx="12">
    <p:extLst>
      <p:ext uri="{19B8F6BF-5375-455C-9EA6-DF929625EA0E}">
        <p15:presenceInfo xmlns:p15="http://schemas.microsoft.com/office/powerpoint/2012/main" userId="S-1-5-21-982035342-1880134254-310265210-794656" providerId="AD"/>
      </p:ext>
    </p:extLst>
  </p:cmAuthor>
  <p:cmAuthor id="14" name="Bauer, Jocelyn K. [US-US]" initials="BJK[U" lastIdx="133" clrIdx="13">
    <p:extLst>
      <p:ext uri="{19B8F6BF-5375-455C-9EA6-DF929625EA0E}">
        <p15:presenceInfo xmlns:p15="http://schemas.microsoft.com/office/powerpoint/2012/main" userId="S::bauerjoc@leidos.com::d5feee51-d3eb-4a2d-bdb1-aea057722499" providerId="AD"/>
      </p:ext>
    </p:extLst>
  </p:cmAuthor>
  <p:cmAuthor id="15" name="Georgi, Kayce S. [US-US]" initials="GKS[U" lastIdx="3" clrIdx="14">
    <p:extLst>
      <p:ext uri="{19B8F6BF-5375-455C-9EA6-DF929625EA0E}">
        <p15:presenceInfo xmlns:p15="http://schemas.microsoft.com/office/powerpoint/2012/main" userId="S::snyderks@leidos.com::cc944c87-adc3-4b90-b9c8-6601fa080d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6A89"/>
    <a:srgbClr val="000000"/>
    <a:srgbClr val="5B616B"/>
    <a:srgbClr val="53508A"/>
    <a:srgbClr val="608ECC"/>
    <a:srgbClr val="CFD0E3"/>
    <a:srgbClr val="CFD8E3"/>
    <a:srgbClr val="B9C6D5"/>
    <a:srgbClr val="C2D4EC"/>
    <a:srgbClr val="B3C9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52" autoAdjust="0"/>
    <p:restoredTop sz="76127" autoAdjust="0"/>
  </p:normalViewPr>
  <p:slideViewPr>
    <p:cSldViewPr snapToGrid="0" snapToObjects="1">
      <p:cViewPr varScale="1">
        <p:scale>
          <a:sx n="58" d="100"/>
          <a:sy n="58" d="100"/>
        </p:scale>
        <p:origin x="840" y="62"/>
      </p:cViewPr>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50" d="100"/>
        <a:sy n="150" d="100"/>
      </p:scale>
      <p:origin x="0" y="-85368"/>
    </p:cViewPr>
  </p:sorterViewPr>
  <p:notesViewPr>
    <p:cSldViewPr snapToGrid="0" snapToObjects="1">
      <p:cViewPr varScale="1">
        <p:scale>
          <a:sx n="76" d="100"/>
          <a:sy n="76" d="100"/>
        </p:scale>
        <p:origin x="2088" y="9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07" Type="http://schemas.openxmlformats.org/officeDocument/2006/relationships/customXml" Target="../customXml/item5.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heme" Target="theme/theme1.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customXml" Target="../customXml/item4.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presProps" Target="presProps.xml"/><Relationship Id="rId105"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slideMaster" Target="slideMasters/slideMaster1.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2339CB-9DD0-4D9D-8C4C-1F52B458188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535BA0C9-D026-4982-82DE-97ACC3B1D2D4}">
      <dgm:prSet custT="1"/>
      <dgm:spPr>
        <a:ln>
          <a:solidFill>
            <a:srgbClr val="53508A"/>
          </a:solidFill>
        </a:ln>
      </dgm:spPr>
      <dgm:t>
        <a:bodyPr/>
        <a:lstStyle/>
        <a:p>
          <a:pPr rtl="0"/>
          <a:r>
            <a:rPr lang="en-US" sz="2400" dirty="0">
              <a:latin typeface="Arial" panose="020B0604020202020204" pitchFamily="34" charset="0"/>
              <a:cs typeface="Arial" panose="020B0604020202020204" pitchFamily="34" charset="0"/>
            </a:rPr>
            <a:t>Bring TSMO and freight leaders together within your agency to identify areas of common interest and mutual objectives</a:t>
          </a:r>
        </a:p>
      </dgm:t>
    </dgm:pt>
    <dgm:pt modelId="{2A427FEB-FF11-4013-B887-7370B753BEDC}" type="parTrans" cxnId="{335B53E2-558B-4E44-A897-867B0677E645}">
      <dgm:prSet/>
      <dgm:spPr/>
      <dgm:t>
        <a:bodyPr/>
        <a:lstStyle/>
        <a:p>
          <a:endParaRPr lang="en-US">
            <a:latin typeface="Arial" panose="020B0604020202020204" pitchFamily="34" charset="0"/>
            <a:cs typeface="Arial" panose="020B0604020202020204" pitchFamily="34" charset="0"/>
          </a:endParaRPr>
        </a:p>
      </dgm:t>
    </dgm:pt>
    <dgm:pt modelId="{050222FF-51ED-40C2-9ACD-B3BD3F1772E4}" type="sibTrans" cxnId="{335B53E2-558B-4E44-A897-867B0677E645}">
      <dgm:prSet/>
      <dgm:spPr/>
      <dgm:t>
        <a:bodyPr/>
        <a:lstStyle/>
        <a:p>
          <a:endParaRPr lang="en-US">
            <a:latin typeface="Arial" panose="020B0604020202020204" pitchFamily="34" charset="0"/>
            <a:cs typeface="Arial" panose="020B0604020202020204" pitchFamily="34" charset="0"/>
          </a:endParaRPr>
        </a:p>
      </dgm:t>
    </dgm:pt>
    <dgm:pt modelId="{FDE5A3D4-70F5-4193-8C37-FD961F56909F}">
      <dgm:prSet custT="1"/>
      <dgm:spPr>
        <a:ln>
          <a:solidFill>
            <a:srgbClr val="53508A"/>
          </a:solidFill>
        </a:ln>
      </dgm:spPr>
      <dgm:t>
        <a:bodyPr/>
        <a:lstStyle/>
        <a:p>
          <a:pPr rtl="0"/>
          <a:r>
            <a:rPr lang="en-US" sz="2400" dirty="0">
              <a:latin typeface="Arial" panose="020B0604020202020204" pitchFamily="34" charset="0"/>
              <a:cs typeface="Arial" panose="020B0604020202020204" pitchFamily="34" charset="0"/>
            </a:rPr>
            <a:t>Find out how TSMO strategies are already supporting freight goals</a:t>
          </a:r>
        </a:p>
      </dgm:t>
    </dgm:pt>
    <dgm:pt modelId="{9B1DBAF1-61DB-41B7-AD72-3E602679F0CF}" type="parTrans" cxnId="{84F55AA0-01FF-4FAB-A0B1-2AE1B5219970}">
      <dgm:prSet/>
      <dgm:spPr/>
      <dgm:t>
        <a:bodyPr/>
        <a:lstStyle/>
        <a:p>
          <a:endParaRPr lang="en-US">
            <a:latin typeface="Arial" panose="020B0604020202020204" pitchFamily="34" charset="0"/>
            <a:cs typeface="Arial" panose="020B0604020202020204" pitchFamily="34" charset="0"/>
          </a:endParaRPr>
        </a:p>
      </dgm:t>
    </dgm:pt>
    <dgm:pt modelId="{7418FB1F-83AF-4659-8756-242E10EEBDD7}" type="sibTrans" cxnId="{84F55AA0-01FF-4FAB-A0B1-2AE1B5219970}">
      <dgm:prSet/>
      <dgm:spPr/>
      <dgm:t>
        <a:bodyPr/>
        <a:lstStyle/>
        <a:p>
          <a:endParaRPr lang="en-US">
            <a:latin typeface="Arial" panose="020B0604020202020204" pitchFamily="34" charset="0"/>
            <a:cs typeface="Arial" panose="020B0604020202020204" pitchFamily="34" charset="0"/>
          </a:endParaRPr>
        </a:p>
      </dgm:t>
    </dgm:pt>
    <dgm:pt modelId="{B184A8AF-14B0-4FF0-86E0-B0C37C3942DD}">
      <dgm:prSet custT="1"/>
      <dgm:spPr>
        <a:ln>
          <a:solidFill>
            <a:srgbClr val="53508A"/>
          </a:solidFill>
        </a:ln>
      </dgm:spPr>
      <dgm:t>
        <a:bodyPr/>
        <a:lstStyle/>
        <a:p>
          <a:pPr rtl="0"/>
          <a:r>
            <a:rPr lang="en-US" sz="2400" dirty="0">
              <a:latin typeface="Arial" panose="020B0604020202020204" pitchFamily="34" charset="0"/>
              <a:cs typeface="Arial" panose="020B0604020202020204" pitchFamily="34" charset="0"/>
            </a:rPr>
            <a:t>Discuss how freight goals can be better supported by TSMO</a:t>
          </a:r>
        </a:p>
      </dgm:t>
    </dgm:pt>
    <dgm:pt modelId="{F6531F77-B379-4190-8BF7-9623B3E1DB4A}" type="parTrans" cxnId="{0569EC39-82A3-4392-A272-909C19A0CC47}">
      <dgm:prSet/>
      <dgm:spPr/>
      <dgm:t>
        <a:bodyPr/>
        <a:lstStyle/>
        <a:p>
          <a:endParaRPr lang="en-US">
            <a:latin typeface="Arial" panose="020B0604020202020204" pitchFamily="34" charset="0"/>
            <a:cs typeface="Arial" panose="020B0604020202020204" pitchFamily="34" charset="0"/>
          </a:endParaRPr>
        </a:p>
      </dgm:t>
    </dgm:pt>
    <dgm:pt modelId="{27ABFBD6-C7A7-4444-A695-2F4593B78C65}" type="sibTrans" cxnId="{0569EC39-82A3-4392-A272-909C19A0CC47}">
      <dgm:prSet/>
      <dgm:spPr/>
      <dgm:t>
        <a:bodyPr/>
        <a:lstStyle/>
        <a:p>
          <a:endParaRPr lang="en-US">
            <a:latin typeface="Arial" panose="020B0604020202020204" pitchFamily="34" charset="0"/>
            <a:cs typeface="Arial" panose="020B0604020202020204" pitchFamily="34" charset="0"/>
          </a:endParaRPr>
        </a:p>
      </dgm:t>
    </dgm:pt>
    <dgm:pt modelId="{60012EA4-E19C-4886-9131-7A7BFB702CCA}">
      <dgm:prSet custT="1"/>
      <dgm:spPr>
        <a:ln>
          <a:solidFill>
            <a:srgbClr val="53508A"/>
          </a:solidFill>
        </a:ln>
      </dgm:spPr>
      <dgm:t>
        <a:bodyPr/>
        <a:lstStyle/>
        <a:p>
          <a:pPr rtl="0"/>
          <a:r>
            <a:rPr lang="en-US" sz="2400" dirty="0">
              <a:latin typeface="Arial" panose="020B0604020202020204" pitchFamily="34" charset="0"/>
              <a:cs typeface="Arial" panose="020B0604020202020204" pitchFamily="34" charset="0"/>
            </a:rPr>
            <a:t>Begin joint initiatives to improve goods movement and operations</a:t>
          </a:r>
        </a:p>
      </dgm:t>
    </dgm:pt>
    <dgm:pt modelId="{58508B15-2E85-4758-AB30-9BF004D9408A}" type="parTrans" cxnId="{382B138B-8A59-4344-A9A7-017648EEDDC1}">
      <dgm:prSet/>
      <dgm:spPr/>
      <dgm:t>
        <a:bodyPr/>
        <a:lstStyle/>
        <a:p>
          <a:endParaRPr lang="en-US">
            <a:latin typeface="Arial" panose="020B0604020202020204" pitchFamily="34" charset="0"/>
            <a:cs typeface="Arial" panose="020B0604020202020204" pitchFamily="34" charset="0"/>
          </a:endParaRPr>
        </a:p>
      </dgm:t>
    </dgm:pt>
    <dgm:pt modelId="{C9069FA3-4BFF-4470-AB3E-1337C4B41ED0}" type="sibTrans" cxnId="{382B138B-8A59-4344-A9A7-017648EEDDC1}">
      <dgm:prSet/>
      <dgm:spPr/>
      <dgm:t>
        <a:bodyPr/>
        <a:lstStyle/>
        <a:p>
          <a:endParaRPr lang="en-US">
            <a:latin typeface="Arial" panose="020B0604020202020204" pitchFamily="34" charset="0"/>
            <a:cs typeface="Arial" panose="020B0604020202020204" pitchFamily="34" charset="0"/>
          </a:endParaRPr>
        </a:p>
      </dgm:t>
    </dgm:pt>
    <dgm:pt modelId="{E3660842-282A-4FDB-AF6A-D6B8DC8CFE01}" type="pres">
      <dgm:prSet presAssocID="{BB2339CB-9DD0-4D9D-8C4C-1F52B4581885}" presName="linear" presStyleCnt="0">
        <dgm:presLayoutVars>
          <dgm:animLvl val="lvl"/>
          <dgm:resizeHandles val="exact"/>
        </dgm:presLayoutVars>
      </dgm:prSet>
      <dgm:spPr/>
    </dgm:pt>
    <dgm:pt modelId="{157F71AC-E80A-477F-8636-0A2E49BEBDC1}" type="pres">
      <dgm:prSet presAssocID="{535BA0C9-D026-4982-82DE-97ACC3B1D2D4}" presName="parentText" presStyleLbl="node1" presStyleIdx="0" presStyleCnt="4">
        <dgm:presLayoutVars>
          <dgm:chMax val="0"/>
          <dgm:bulletEnabled val="1"/>
        </dgm:presLayoutVars>
      </dgm:prSet>
      <dgm:spPr/>
    </dgm:pt>
    <dgm:pt modelId="{39A4346A-61DC-47CC-A7A0-12DC9C2CA156}" type="pres">
      <dgm:prSet presAssocID="{050222FF-51ED-40C2-9ACD-B3BD3F1772E4}" presName="spacer" presStyleCnt="0"/>
      <dgm:spPr/>
    </dgm:pt>
    <dgm:pt modelId="{766EA7C2-42D7-496F-BEE5-2204A17FC97B}" type="pres">
      <dgm:prSet presAssocID="{FDE5A3D4-70F5-4193-8C37-FD961F56909F}" presName="parentText" presStyleLbl="node1" presStyleIdx="1" presStyleCnt="4">
        <dgm:presLayoutVars>
          <dgm:chMax val="0"/>
          <dgm:bulletEnabled val="1"/>
        </dgm:presLayoutVars>
      </dgm:prSet>
      <dgm:spPr/>
    </dgm:pt>
    <dgm:pt modelId="{49A1A023-3FD9-413A-A912-742D18C2F98E}" type="pres">
      <dgm:prSet presAssocID="{7418FB1F-83AF-4659-8756-242E10EEBDD7}" presName="spacer" presStyleCnt="0"/>
      <dgm:spPr/>
    </dgm:pt>
    <dgm:pt modelId="{37DB558F-CE4E-4385-9903-BA7BBEDE5436}" type="pres">
      <dgm:prSet presAssocID="{B184A8AF-14B0-4FF0-86E0-B0C37C3942DD}" presName="parentText" presStyleLbl="node1" presStyleIdx="2" presStyleCnt="4">
        <dgm:presLayoutVars>
          <dgm:chMax val="0"/>
          <dgm:bulletEnabled val="1"/>
        </dgm:presLayoutVars>
      </dgm:prSet>
      <dgm:spPr/>
    </dgm:pt>
    <dgm:pt modelId="{58613D68-460B-4F69-9698-537E0D05AB8D}" type="pres">
      <dgm:prSet presAssocID="{27ABFBD6-C7A7-4444-A695-2F4593B78C65}" presName="spacer" presStyleCnt="0"/>
      <dgm:spPr/>
    </dgm:pt>
    <dgm:pt modelId="{755DDF4F-5AB4-49F9-9CC2-436D8A702EB7}" type="pres">
      <dgm:prSet presAssocID="{60012EA4-E19C-4886-9131-7A7BFB702CCA}" presName="parentText" presStyleLbl="node1" presStyleIdx="3" presStyleCnt="4">
        <dgm:presLayoutVars>
          <dgm:chMax val="0"/>
          <dgm:bulletEnabled val="1"/>
        </dgm:presLayoutVars>
      </dgm:prSet>
      <dgm:spPr/>
    </dgm:pt>
  </dgm:ptLst>
  <dgm:cxnLst>
    <dgm:cxn modelId="{77C9F212-3805-46C0-8483-6B4FD462EE4C}" type="presOf" srcId="{B184A8AF-14B0-4FF0-86E0-B0C37C3942DD}" destId="{37DB558F-CE4E-4385-9903-BA7BBEDE5436}" srcOrd="0" destOrd="0" presId="urn:microsoft.com/office/officeart/2005/8/layout/vList2"/>
    <dgm:cxn modelId="{2E737A2C-B901-453A-BD6C-E6648348B869}" type="presOf" srcId="{BB2339CB-9DD0-4D9D-8C4C-1F52B4581885}" destId="{E3660842-282A-4FDB-AF6A-D6B8DC8CFE01}" srcOrd="0" destOrd="0" presId="urn:microsoft.com/office/officeart/2005/8/layout/vList2"/>
    <dgm:cxn modelId="{0569EC39-82A3-4392-A272-909C19A0CC47}" srcId="{BB2339CB-9DD0-4D9D-8C4C-1F52B4581885}" destId="{B184A8AF-14B0-4FF0-86E0-B0C37C3942DD}" srcOrd="2" destOrd="0" parTransId="{F6531F77-B379-4190-8BF7-9623B3E1DB4A}" sibTransId="{27ABFBD6-C7A7-4444-A695-2F4593B78C65}"/>
    <dgm:cxn modelId="{D3650B43-6392-4BD2-AD4F-316F88E13D8C}" type="presOf" srcId="{60012EA4-E19C-4886-9131-7A7BFB702CCA}" destId="{755DDF4F-5AB4-49F9-9CC2-436D8A702EB7}" srcOrd="0" destOrd="0" presId="urn:microsoft.com/office/officeart/2005/8/layout/vList2"/>
    <dgm:cxn modelId="{AF7CAA70-8AE7-492F-BA47-F47696A5909E}" type="presOf" srcId="{535BA0C9-D026-4982-82DE-97ACC3B1D2D4}" destId="{157F71AC-E80A-477F-8636-0A2E49BEBDC1}" srcOrd="0" destOrd="0" presId="urn:microsoft.com/office/officeart/2005/8/layout/vList2"/>
    <dgm:cxn modelId="{E6EF4C55-1B9F-4614-9969-D42CA1F6813C}" type="presOf" srcId="{FDE5A3D4-70F5-4193-8C37-FD961F56909F}" destId="{766EA7C2-42D7-496F-BEE5-2204A17FC97B}" srcOrd="0" destOrd="0" presId="urn:microsoft.com/office/officeart/2005/8/layout/vList2"/>
    <dgm:cxn modelId="{382B138B-8A59-4344-A9A7-017648EEDDC1}" srcId="{BB2339CB-9DD0-4D9D-8C4C-1F52B4581885}" destId="{60012EA4-E19C-4886-9131-7A7BFB702CCA}" srcOrd="3" destOrd="0" parTransId="{58508B15-2E85-4758-AB30-9BF004D9408A}" sibTransId="{C9069FA3-4BFF-4470-AB3E-1337C4B41ED0}"/>
    <dgm:cxn modelId="{84F55AA0-01FF-4FAB-A0B1-2AE1B5219970}" srcId="{BB2339CB-9DD0-4D9D-8C4C-1F52B4581885}" destId="{FDE5A3D4-70F5-4193-8C37-FD961F56909F}" srcOrd="1" destOrd="0" parTransId="{9B1DBAF1-61DB-41B7-AD72-3E602679F0CF}" sibTransId="{7418FB1F-83AF-4659-8756-242E10EEBDD7}"/>
    <dgm:cxn modelId="{335B53E2-558B-4E44-A897-867B0677E645}" srcId="{BB2339CB-9DD0-4D9D-8C4C-1F52B4581885}" destId="{535BA0C9-D026-4982-82DE-97ACC3B1D2D4}" srcOrd="0" destOrd="0" parTransId="{2A427FEB-FF11-4013-B887-7370B753BEDC}" sibTransId="{050222FF-51ED-40C2-9ACD-B3BD3F1772E4}"/>
    <dgm:cxn modelId="{9BA5F86E-A3ED-41A0-910F-BD00BC1EFA10}" type="presParOf" srcId="{E3660842-282A-4FDB-AF6A-D6B8DC8CFE01}" destId="{157F71AC-E80A-477F-8636-0A2E49BEBDC1}" srcOrd="0" destOrd="0" presId="urn:microsoft.com/office/officeart/2005/8/layout/vList2"/>
    <dgm:cxn modelId="{0A4708CC-4AAD-4159-9183-2531974E2EB8}" type="presParOf" srcId="{E3660842-282A-4FDB-AF6A-D6B8DC8CFE01}" destId="{39A4346A-61DC-47CC-A7A0-12DC9C2CA156}" srcOrd="1" destOrd="0" presId="urn:microsoft.com/office/officeart/2005/8/layout/vList2"/>
    <dgm:cxn modelId="{A6168D72-AB06-45FB-9A97-5C1538728815}" type="presParOf" srcId="{E3660842-282A-4FDB-AF6A-D6B8DC8CFE01}" destId="{766EA7C2-42D7-496F-BEE5-2204A17FC97B}" srcOrd="2" destOrd="0" presId="urn:microsoft.com/office/officeart/2005/8/layout/vList2"/>
    <dgm:cxn modelId="{53F9D3AA-2430-4AC4-B537-2EC84A25863A}" type="presParOf" srcId="{E3660842-282A-4FDB-AF6A-D6B8DC8CFE01}" destId="{49A1A023-3FD9-413A-A912-742D18C2F98E}" srcOrd="3" destOrd="0" presId="urn:microsoft.com/office/officeart/2005/8/layout/vList2"/>
    <dgm:cxn modelId="{C033ECFC-2CB8-4EE5-9674-E75BD538D438}" type="presParOf" srcId="{E3660842-282A-4FDB-AF6A-D6B8DC8CFE01}" destId="{37DB558F-CE4E-4385-9903-BA7BBEDE5436}" srcOrd="4" destOrd="0" presId="urn:microsoft.com/office/officeart/2005/8/layout/vList2"/>
    <dgm:cxn modelId="{4F82A70D-3788-4C6A-9351-6315ABA8B6E7}" type="presParOf" srcId="{E3660842-282A-4FDB-AF6A-D6B8DC8CFE01}" destId="{58613D68-460B-4F69-9698-537E0D05AB8D}" srcOrd="5" destOrd="0" presId="urn:microsoft.com/office/officeart/2005/8/layout/vList2"/>
    <dgm:cxn modelId="{1ACB9647-A63F-479A-9EEC-88A9B33910E7}" type="presParOf" srcId="{E3660842-282A-4FDB-AF6A-D6B8DC8CFE01}" destId="{755DDF4F-5AB4-49F9-9CC2-436D8A702E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2FA05F-F120-44FA-BFFE-DE7F5D1D3E2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820F9E6B-C07E-4F52-A1E2-B09AA4BFDBD9}">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Reduced congestion</a:t>
          </a:r>
        </a:p>
      </dgm:t>
    </dgm:pt>
    <dgm:pt modelId="{93A58B2D-A398-4B7E-BB60-5D8BAABB2E8B}" type="parTrans" cxnId="{A5B4405D-4CBC-479B-9561-C25C53882A3D}">
      <dgm:prSet/>
      <dgm:spPr/>
      <dgm:t>
        <a:bodyPr/>
        <a:lstStyle/>
        <a:p>
          <a:endParaRPr lang="en-US" sz="2400">
            <a:latin typeface="Arial" panose="020B0604020202020204" pitchFamily="34" charset="0"/>
            <a:cs typeface="Arial" panose="020B0604020202020204" pitchFamily="34" charset="0"/>
          </a:endParaRPr>
        </a:p>
      </dgm:t>
    </dgm:pt>
    <dgm:pt modelId="{8C6337EA-73E2-40CF-8E3F-8AF1D7708F07}" type="sibTrans" cxnId="{A5B4405D-4CBC-479B-9561-C25C53882A3D}">
      <dgm:prSet/>
      <dgm:spPr>
        <a:ln>
          <a:solidFill>
            <a:srgbClr val="516A89"/>
          </a:solidFill>
        </a:ln>
      </dgm:spPr>
      <dgm:t>
        <a:bodyPr/>
        <a:lstStyle/>
        <a:p>
          <a:endParaRPr lang="en-US" sz="2400">
            <a:latin typeface="Arial" panose="020B0604020202020204" pitchFamily="34" charset="0"/>
            <a:cs typeface="Arial" panose="020B0604020202020204" pitchFamily="34" charset="0"/>
          </a:endParaRPr>
        </a:p>
      </dgm:t>
    </dgm:pt>
    <dgm:pt modelId="{C4EF04C6-4C46-493B-BBB0-169C25112F8D}">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Smoother and more reliable traffic flow</a:t>
          </a:r>
        </a:p>
      </dgm:t>
    </dgm:pt>
    <dgm:pt modelId="{8856EBA3-869C-428B-9E10-7C8C92BA2C71}" type="par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C9D5845D-E240-4389-90BC-CF2F1655BB63}" type="sibTrans" cxnId="{05ADB8AF-7AB2-4CFA-8627-552A1A218619}">
      <dgm:prSet/>
      <dgm:spPr/>
      <dgm:t>
        <a:bodyPr/>
        <a:lstStyle/>
        <a:p>
          <a:endParaRPr lang="en-US" sz="2400">
            <a:latin typeface="Arial" panose="020B0604020202020204" pitchFamily="34" charset="0"/>
            <a:cs typeface="Arial" panose="020B0604020202020204" pitchFamily="34" charset="0"/>
          </a:endParaRPr>
        </a:p>
      </dgm:t>
    </dgm:pt>
    <dgm:pt modelId="{25A15FCD-59D0-423C-9DD3-A4D2BC15C78D}">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Improved safety</a:t>
          </a:r>
        </a:p>
      </dgm:t>
    </dgm:pt>
    <dgm:pt modelId="{41F10322-9C33-4EA8-972B-44CC9A5CF0F6}" type="par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B919F580-EEA6-4850-A7FE-74EB19F0ED1D}" type="sibTrans" cxnId="{A5389268-B4C7-46D5-85C6-3F57E50C311D}">
      <dgm:prSet/>
      <dgm:spPr/>
      <dgm:t>
        <a:bodyPr/>
        <a:lstStyle/>
        <a:p>
          <a:endParaRPr lang="en-US" sz="2400">
            <a:latin typeface="Arial" panose="020B0604020202020204" pitchFamily="34" charset="0"/>
            <a:cs typeface="Arial" panose="020B0604020202020204" pitchFamily="34" charset="0"/>
          </a:endParaRPr>
        </a:p>
      </dgm:t>
    </dgm:pt>
    <dgm:pt modelId="{83BAE06E-5C44-44B8-9E87-FE68C75ECA21}">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Cleaner air and less wasted fuel </a:t>
          </a:r>
        </a:p>
      </dgm:t>
    </dgm:pt>
    <dgm:pt modelId="{D165BF41-2267-4AB8-BA78-701D1414B3E1}" type="par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80EE546E-F7B6-40BE-BF26-63EB34DA3F9B}" type="sibTrans" cxnId="{3ED0817B-8F74-4774-9A2B-26B4C90980A0}">
      <dgm:prSet/>
      <dgm:spPr/>
      <dgm:t>
        <a:bodyPr/>
        <a:lstStyle/>
        <a:p>
          <a:endParaRPr lang="en-US" sz="2400">
            <a:latin typeface="Arial" panose="020B0604020202020204" pitchFamily="34" charset="0"/>
            <a:cs typeface="Arial" panose="020B0604020202020204" pitchFamily="34" charset="0"/>
          </a:endParaRPr>
        </a:p>
      </dgm:t>
    </dgm:pt>
    <dgm:pt modelId="{A415CD3D-5A70-4D6D-BEE9-DD27AD046B81}">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More efficient use of resources and existing facilities</a:t>
          </a:r>
        </a:p>
      </dgm:t>
    </dgm:pt>
    <dgm:pt modelId="{01EFFC5A-2C42-40DC-976A-FF9F9CEBE7E1}" type="par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0F96876B-BC2C-486F-808F-D7217D89DB2F}" type="sibTrans" cxnId="{C3966172-A3CC-4D49-9C0A-AA8B32A78D43}">
      <dgm:prSet/>
      <dgm:spPr/>
      <dgm:t>
        <a:bodyPr/>
        <a:lstStyle/>
        <a:p>
          <a:endParaRPr lang="en-US" sz="2400">
            <a:latin typeface="Arial" panose="020B0604020202020204" pitchFamily="34" charset="0"/>
            <a:cs typeface="Arial" panose="020B0604020202020204" pitchFamily="34" charset="0"/>
          </a:endParaRPr>
        </a:p>
      </dgm:t>
    </dgm:pt>
    <dgm:pt modelId="{EC3D97D7-0888-40C6-B376-50407B6D64F0}">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Increased economic vitality</a:t>
          </a:r>
        </a:p>
      </dgm:t>
    </dgm:pt>
    <dgm:pt modelId="{1A4E6E81-1D28-4ED3-93DD-AAA148F316DA}" type="par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6048F4A8-E3F6-4EDD-81F1-90F5779A2616}" type="sibTrans" cxnId="{A14714A8-030B-4F4E-A5C9-13EE346CBA19}">
      <dgm:prSet/>
      <dgm:spPr/>
      <dgm:t>
        <a:bodyPr/>
        <a:lstStyle/>
        <a:p>
          <a:endParaRPr lang="en-US" sz="2400">
            <a:latin typeface="Arial" panose="020B0604020202020204" pitchFamily="34" charset="0"/>
            <a:cs typeface="Arial" panose="020B0604020202020204" pitchFamily="34" charset="0"/>
          </a:endParaRPr>
        </a:p>
      </dgm:t>
    </dgm:pt>
    <dgm:pt modelId="{97B237F3-5021-468F-95BB-C7E6C0BE5504}">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Improved quality of life</a:t>
          </a:r>
        </a:p>
      </dgm:t>
    </dgm:pt>
    <dgm:pt modelId="{58FE4EDF-F460-4928-B2EE-25D314043C4A}" type="par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6FB2D978-567C-4342-84A6-684D605CE84D}" type="sibTrans" cxnId="{69A228B3-7CBB-4366-B999-1598166B3CE6}">
      <dgm:prSet/>
      <dgm:spPr/>
      <dgm:t>
        <a:bodyPr/>
        <a:lstStyle/>
        <a:p>
          <a:endParaRPr lang="en-US" sz="2400">
            <a:latin typeface="Arial" panose="020B0604020202020204" pitchFamily="34" charset="0"/>
            <a:cs typeface="Arial" panose="020B0604020202020204" pitchFamily="34" charset="0"/>
          </a:endParaRPr>
        </a:p>
      </dgm:t>
    </dgm:pt>
    <dgm:pt modelId="{0DE66488-B3F7-4C45-8EFA-23D4BC153968}" type="pres">
      <dgm:prSet presAssocID="{4D2FA05F-F120-44FA-BFFE-DE7F5D1D3E24}" presName="Name0" presStyleCnt="0">
        <dgm:presLayoutVars>
          <dgm:chMax val="7"/>
          <dgm:chPref val="7"/>
          <dgm:dir/>
        </dgm:presLayoutVars>
      </dgm:prSet>
      <dgm:spPr/>
    </dgm:pt>
    <dgm:pt modelId="{25D2F6B6-0901-4202-A50A-4BFF5974847F}" type="pres">
      <dgm:prSet presAssocID="{4D2FA05F-F120-44FA-BFFE-DE7F5D1D3E24}" presName="Name1" presStyleCnt="0"/>
      <dgm:spPr/>
    </dgm:pt>
    <dgm:pt modelId="{8AF072F3-5A47-439D-AB17-B5958166AD1D}" type="pres">
      <dgm:prSet presAssocID="{4D2FA05F-F120-44FA-BFFE-DE7F5D1D3E24}" presName="cycle" presStyleCnt="0"/>
      <dgm:spPr/>
    </dgm:pt>
    <dgm:pt modelId="{B6A8A1E8-B163-4246-9557-35DE06009BC0}" type="pres">
      <dgm:prSet presAssocID="{4D2FA05F-F120-44FA-BFFE-DE7F5D1D3E24}" presName="srcNode" presStyleLbl="node1" presStyleIdx="0" presStyleCnt="7"/>
      <dgm:spPr/>
    </dgm:pt>
    <dgm:pt modelId="{AB348B67-590A-4100-A067-F93C0A02C238}" type="pres">
      <dgm:prSet presAssocID="{4D2FA05F-F120-44FA-BFFE-DE7F5D1D3E24}" presName="conn" presStyleLbl="parChTrans1D2" presStyleIdx="0" presStyleCnt="1"/>
      <dgm:spPr/>
    </dgm:pt>
    <dgm:pt modelId="{F922EC87-0F87-4F19-BBCB-5D92671FAE2F}" type="pres">
      <dgm:prSet presAssocID="{4D2FA05F-F120-44FA-BFFE-DE7F5D1D3E24}" presName="extraNode" presStyleLbl="node1" presStyleIdx="0" presStyleCnt="7"/>
      <dgm:spPr/>
    </dgm:pt>
    <dgm:pt modelId="{1A8091ED-06AA-4B6A-AC4E-96F069B70940}" type="pres">
      <dgm:prSet presAssocID="{4D2FA05F-F120-44FA-BFFE-DE7F5D1D3E24}" presName="dstNode" presStyleLbl="node1" presStyleIdx="0" presStyleCnt="7"/>
      <dgm:spPr/>
    </dgm:pt>
    <dgm:pt modelId="{C4C9FFFC-C4E5-4E19-8415-057E5A70EA5A}" type="pres">
      <dgm:prSet presAssocID="{820F9E6B-C07E-4F52-A1E2-B09AA4BFDBD9}" presName="text_1" presStyleLbl="node1" presStyleIdx="0" presStyleCnt="7">
        <dgm:presLayoutVars>
          <dgm:bulletEnabled val="1"/>
        </dgm:presLayoutVars>
      </dgm:prSet>
      <dgm:spPr/>
    </dgm:pt>
    <dgm:pt modelId="{59E9D12B-2198-4F9A-9036-183A935231AD}" type="pres">
      <dgm:prSet presAssocID="{820F9E6B-C07E-4F52-A1E2-B09AA4BFDBD9}" presName="accent_1" presStyleCnt="0"/>
      <dgm:spPr/>
    </dgm:pt>
    <dgm:pt modelId="{ABBED389-510F-43A7-B75C-461F1E2B9DD3}" type="pres">
      <dgm:prSet presAssocID="{820F9E6B-C07E-4F52-A1E2-B09AA4BFDBD9}" presName="accentRepeatNode" presStyleLbl="solidFgAcc1" presStyleIdx="0" presStyleCnt="7"/>
      <dgm:spPr>
        <a:ln>
          <a:solidFill>
            <a:srgbClr val="53508A"/>
          </a:solidFill>
        </a:ln>
      </dgm:spPr>
    </dgm:pt>
    <dgm:pt modelId="{C442EB8D-E2A7-4737-8835-6E4B452AA09D}" type="pres">
      <dgm:prSet presAssocID="{C4EF04C6-4C46-493B-BBB0-169C25112F8D}" presName="text_2" presStyleLbl="node1" presStyleIdx="1" presStyleCnt="7">
        <dgm:presLayoutVars>
          <dgm:bulletEnabled val="1"/>
        </dgm:presLayoutVars>
      </dgm:prSet>
      <dgm:spPr/>
    </dgm:pt>
    <dgm:pt modelId="{C36AD7DE-D4FE-4096-B782-E5E816820ADA}" type="pres">
      <dgm:prSet presAssocID="{C4EF04C6-4C46-493B-BBB0-169C25112F8D}" presName="accent_2" presStyleCnt="0"/>
      <dgm:spPr/>
    </dgm:pt>
    <dgm:pt modelId="{2A174F75-140E-47DB-9079-8BED4FD643DE}" type="pres">
      <dgm:prSet presAssocID="{C4EF04C6-4C46-493B-BBB0-169C25112F8D}" presName="accentRepeatNode" presStyleLbl="solidFgAcc1" presStyleIdx="1" presStyleCnt="7"/>
      <dgm:spPr>
        <a:ln>
          <a:solidFill>
            <a:srgbClr val="53508A"/>
          </a:solidFill>
        </a:ln>
      </dgm:spPr>
    </dgm:pt>
    <dgm:pt modelId="{20D6BD72-176B-4DF7-A5C4-031325D0F650}" type="pres">
      <dgm:prSet presAssocID="{25A15FCD-59D0-423C-9DD3-A4D2BC15C78D}" presName="text_3" presStyleLbl="node1" presStyleIdx="2" presStyleCnt="7">
        <dgm:presLayoutVars>
          <dgm:bulletEnabled val="1"/>
        </dgm:presLayoutVars>
      </dgm:prSet>
      <dgm:spPr/>
    </dgm:pt>
    <dgm:pt modelId="{06340D50-4DC2-4268-B1F1-6366E2D3A4B4}" type="pres">
      <dgm:prSet presAssocID="{25A15FCD-59D0-423C-9DD3-A4D2BC15C78D}" presName="accent_3" presStyleCnt="0"/>
      <dgm:spPr/>
    </dgm:pt>
    <dgm:pt modelId="{37F5F748-F774-4AF8-AD49-B0E9FDC9BA94}" type="pres">
      <dgm:prSet presAssocID="{25A15FCD-59D0-423C-9DD3-A4D2BC15C78D}" presName="accentRepeatNode" presStyleLbl="solidFgAcc1" presStyleIdx="2" presStyleCnt="7"/>
      <dgm:spPr>
        <a:ln>
          <a:solidFill>
            <a:srgbClr val="53508A"/>
          </a:solidFill>
        </a:ln>
      </dgm:spPr>
    </dgm:pt>
    <dgm:pt modelId="{DBED1680-4031-469A-A7C9-46F8F60A1432}" type="pres">
      <dgm:prSet presAssocID="{83BAE06E-5C44-44B8-9E87-FE68C75ECA21}" presName="text_4" presStyleLbl="node1" presStyleIdx="3" presStyleCnt="7">
        <dgm:presLayoutVars>
          <dgm:bulletEnabled val="1"/>
        </dgm:presLayoutVars>
      </dgm:prSet>
      <dgm:spPr/>
    </dgm:pt>
    <dgm:pt modelId="{A716C444-DEF7-45DE-AB30-70BDFBCA4AFC}" type="pres">
      <dgm:prSet presAssocID="{83BAE06E-5C44-44B8-9E87-FE68C75ECA21}" presName="accent_4" presStyleCnt="0"/>
      <dgm:spPr/>
    </dgm:pt>
    <dgm:pt modelId="{01FFECB0-2307-4EF1-B71E-DEFA65463B1E}" type="pres">
      <dgm:prSet presAssocID="{83BAE06E-5C44-44B8-9E87-FE68C75ECA21}" presName="accentRepeatNode" presStyleLbl="solidFgAcc1" presStyleIdx="3" presStyleCnt="7"/>
      <dgm:spPr>
        <a:ln>
          <a:solidFill>
            <a:srgbClr val="53508A"/>
          </a:solidFill>
        </a:ln>
      </dgm:spPr>
    </dgm:pt>
    <dgm:pt modelId="{45C1661B-7250-4804-99C7-07D19EA49E20}" type="pres">
      <dgm:prSet presAssocID="{A415CD3D-5A70-4D6D-BEE9-DD27AD046B81}" presName="text_5" presStyleLbl="node1" presStyleIdx="4" presStyleCnt="7">
        <dgm:presLayoutVars>
          <dgm:bulletEnabled val="1"/>
        </dgm:presLayoutVars>
      </dgm:prSet>
      <dgm:spPr/>
    </dgm:pt>
    <dgm:pt modelId="{4AFFCD51-C253-471E-A0E1-A760C949B931}" type="pres">
      <dgm:prSet presAssocID="{A415CD3D-5A70-4D6D-BEE9-DD27AD046B81}" presName="accent_5" presStyleCnt="0"/>
      <dgm:spPr/>
    </dgm:pt>
    <dgm:pt modelId="{3F1B5CC2-381B-4399-B886-1F1ED1C02685}" type="pres">
      <dgm:prSet presAssocID="{A415CD3D-5A70-4D6D-BEE9-DD27AD046B81}" presName="accentRepeatNode" presStyleLbl="solidFgAcc1" presStyleIdx="4" presStyleCnt="7"/>
      <dgm:spPr>
        <a:ln>
          <a:solidFill>
            <a:srgbClr val="53508A"/>
          </a:solidFill>
        </a:ln>
      </dgm:spPr>
    </dgm:pt>
    <dgm:pt modelId="{DAE29D1B-390C-49A5-805E-EF88C8508009}" type="pres">
      <dgm:prSet presAssocID="{EC3D97D7-0888-40C6-B376-50407B6D64F0}" presName="text_6" presStyleLbl="node1" presStyleIdx="5" presStyleCnt="7">
        <dgm:presLayoutVars>
          <dgm:bulletEnabled val="1"/>
        </dgm:presLayoutVars>
      </dgm:prSet>
      <dgm:spPr/>
    </dgm:pt>
    <dgm:pt modelId="{AA80C274-427B-4771-9E79-0CDF91BE053E}" type="pres">
      <dgm:prSet presAssocID="{EC3D97D7-0888-40C6-B376-50407B6D64F0}" presName="accent_6" presStyleCnt="0"/>
      <dgm:spPr/>
    </dgm:pt>
    <dgm:pt modelId="{342FF504-67FE-40E0-B1DD-BD8CFD2A7703}" type="pres">
      <dgm:prSet presAssocID="{EC3D97D7-0888-40C6-B376-50407B6D64F0}" presName="accentRepeatNode" presStyleLbl="solidFgAcc1" presStyleIdx="5" presStyleCnt="7"/>
      <dgm:spPr>
        <a:ln>
          <a:solidFill>
            <a:srgbClr val="53508A"/>
          </a:solidFill>
        </a:ln>
      </dgm:spPr>
    </dgm:pt>
    <dgm:pt modelId="{461CD9F3-A26C-413D-9AC9-7492F4AEFC7C}" type="pres">
      <dgm:prSet presAssocID="{97B237F3-5021-468F-95BB-C7E6C0BE5504}" presName="text_7" presStyleLbl="node1" presStyleIdx="6" presStyleCnt="7">
        <dgm:presLayoutVars>
          <dgm:bulletEnabled val="1"/>
        </dgm:presLayoutVars>
      </dgm:prSet>
      <dgm:spPr/>
    </dgm:pt>
    <dgm:pt modelId="{99EC61A6-B50E-481A-A334-D8C9CBC3CFC8}" type="pres">
      <dgm:prSet presAssocID="{97B237F3-5021-468F-95BB-C7E6C0BE5504}" presName="accent_7" presStyleCnt="0"/>
      <dgm:spPr/>
    </dgm:pt>
    <dgm:pt modelId="{04BBC0A3-BF46-426A-8351-D9A9EB39FCCD}" type="pres">
      <dgm:prSet presAssocID="{97B237F3-5021-468F-95BB-C7E6C0BE5504}" presName="accentRepeatNode" presStyleLbl="solidFgAcc1" presStyleIdx="6" presStyleCnt="7"/>
      <dgm:spPr>
        <a:ln>
          <a:solidFill>
            <a:srgbClr val="53508A"/>
          </a:solidFill>
        </a:ln>
      </dgm:spPr>
    </dgm:pt>
  </dgm:ptLst>
  <dgm:cxnLst>
    <dgm:cxn modelId="{D93DDD18-95EA-4D47-9CDD-483FD9195E0A}" type="presOf" srcId="{83BAE06E-5C44-44B8-9E87-FE68C75ECA21}" destId="{DBED1680-4031-469A-A7C9-46F8F60A1432}" srcOrd="0" destOrd="0" presId="urn:microsoft.com/office/officeart/2008/layout/VerticalCurvedList"/>
    <dgm:cxn modelId="{D3063940-3047-4CAF-B6CB-3E412EE9A470}" type="presOf" srcId="{97B237F3-5021-468F-95BB-C7E6C0BE5504}" destId="{461CD9F3-A26C-413D-9AC9-7492F4AEFC7C}" srcOrd="0" destOrd="0" presId="urn:microsoft.com/office/officeart/2008/layout/VerticalCurvedList"/>
    <dgm:cxn modelId="{A5B4405D-4CBC-479B-9561-C25C53882A3D}" srcId="{4D2FA05F-F120-44FA-BFFE-DE7F5D1D3E24}" destId="{820F9E6B-C07E-4F52-A1E2-B09AA4BFDBD9}" srcOrd="0" destOrd="0" parTransId="{93A58B2D-A398-4B7E-BB60-5D8BAABB2E8B}" sibTransId="{8C6337EA-73E2-40CF-8E3F-8AF1D7708F07}"/>
    <dgm:cxn modelId="{3218BC41-27A1-4B9E-AD7C-44E572F6B65E}" type="presOf" srcId="{A415CD3D-5A70-4D6D-BEE9-DD27AD046B81}" destId="{45C1661B-7250-4804-99C7-07D19EA49E20}" srcOrd="0" destOrd="0" presId="urn:microsoft.com/office/officeart/2008/layout/VerticalCurvedList"/>
    <dgm:cxn modelId="{A5389268-B4C7-46D5-85C6-3F57E50C311D}" srcId="{4D2FA05F-F120-44FA-BFFE-DE7F5D1D3E24}" destId="{25A15FCD-59D0-423C-9DD3-A4D2BC15C78D}" srcOrd="2" destOrd="0" parTransId="{41F10322-9C33-4EA8-972B-44CC9A5CF0F6}" sibTransId="{B919F580-EEA6-4850-A7FE-74EB19F0ED1D}"/>
    <dgm:cxn modelId="{C3966172-A3CC-4D49-9C0A-AA8B32A78D43}" srcId="{4D2FA05F-F120-44FA-BFFE-DE7F5D1D3E24}" destId="{A415CD3D-5A70-4D6D-BEE9-DD27AD046B81}" srcOrd="4" destOrd="0" parTransId="{01EFFC5A-2C42-40DC-976A-FF9F9CEBE7E1}" sibTransId="{0F96876B-BC2C-486F-808F-D7217D89DB2F}"/>
    <dgm:cxn modelId="{D9221577-F5E1-4ED4-A730-06274289E00A}" type="presOf" srcId="{820F9E6B-C07E-4F52-A1E2-B09AA4BFDBD9}" destId="{C4C9FFFC-C4E5-4E19-8415-057E5A70EA5A}" srcOrd="0" destOrd="0" presId="urn:microsoft.com/office/officeart/2008/layout/VerticalCurvedList"/>
    <dgm:cxn modelId="{3ED0817B-8F74-4774-9A2B-26B4C90980A0}" srcId="{4D2FA05F-F120-44FA-BFFE-DE7F5D1D3E24}" destId="{83BAE06E-5C44-44B8-9E87-FE68C75ECA21}" srcOrd="3" destOrd="0" parTransId="{D165BF41-2267-4AB8-BA78-701D1414B3E1}" sibTransId="{80EE546E-F7B6-40BE-BF26-63EB34DA3F9B}"/>
    <dgm:cxn modelId="{5DA82A81-284C-4AF8-9084-78A86867F9D3}" type="presOf" srcId="{4D2FA05F-F120-44FA-BFFE-DE7F5D1D3E24}" destId="{0DE66488-B3F7-4C45-8EFA-23D4BC153968}" srcOrd="0" destOrd="0" presId="urn:microsoft.com/office/officeart/2008/layout/VerticalCurvedList"/>
    <dgm:cxn modelId="{40195684-3C6B-43B4-A993-C32387755B04}" type="presOf" srcId="{8C6337EA-73E2-40CF-8E3F-8AF1D7708F07}" destId="{AB348B67-590A-4100-A067-F93C0A02C238}" srcOrd="0" destOrd="0" presId="urn:microsoft.com/office/officeart/2008/layout/VerticalCurvedList"/>
    <dgm:cxn modelId="{A14714A8-030B-4F4E-A5C9-13EE346CBA19}" srcId="{4D2FA05F-F120-44FA-BFFE-DE7F5D1D3E24}" destId="{EC3D97D7-0888-40C6-B376-50407B6D64F0}" srcOrd="5" destOrd="0" parTransId="{1A4E6E81-1D28-4ED3-93DD-AAA148F316DA}" sibTransId="{6048F4A8-E3F6-4EDD-81F1-90F5779A2616}"/>
    <dgm:cxn modelId="{05ADB8AF-7AB2-4CFA-8627-552A1A218619}" srcId="{4D2FA05F-F120-44FA-BFFE-DE7F5D1D3E24}" destId="{C4EF04C6-4C46-493B-BBB0-169C25112F8D}" srcOrd="1" destOrd="0" parTransId="{8856EBA3-869C-428B-9E10-7C8C92BA2C71}" sibTransId="{C9D5845D-E240-4389-90BC-CF2F1655BB63}"/>
    <dgm:cxn modelId="{69A228B3-7CBB-4366-B999-1598166B3CE6}" srcId="{4D2FA05F-F120-44FA-BFFE-DE7F5D1D3E24}" destId="{97B237F3-5021-468F-95BB-C7E6C0BE5504}" srcOrd="6" destOrd="0" parTransId="{58FE4EDF-F460-4928-B2EE-25D314043C4A}" sibTransId="{6FB2D978-567C-4342-84A6-684D605CE84D}"/>
    <dgm:cxn modelId="{FE38F4B7-3338-46AC-8B94-F7DD8E7CB109}" type="presOf" srcId="{25A15FCD-59D0-423C-9DD3-A4D2BC15C78D}" destId="{20D6BD72-176B-4DF7-A5C4-031325D0F650}" srcOrd="0" destOrd="0" presId="urn:microsoft.com/office/officeart/2008/layout/VerticalCurvedList"/>
    <dgm:cxn modelId="{C26357F4-B454-4EF9-90DD-787F0EE0D12F}" type="presOf" srcId="{C4EF04C6-4C46-493B-BBB0-169C25112F8D}" destId="{C442EB8D-E2A7-4737-8835-6E4B452AA09D}" srcOrd="0" destOrd="0" presId="urn:microsoft.com/office/officeart/2008/layout/VerticalCurvedList"/>
    <dgm:cxn modelId="{678F14FD-8FC8-4399-AE30-6752D5322E58}" type="presOf" srcId="{EC3D97D7-0888-40C6-B376-50407B6D64F0}" destId="{DAE29D1B-390C-49A5-805E-EF88C8508009}" srcOrd="0" destOrd="0" presId="urn:microsoft.com/office/officeart/2008/layout/VerticalCurvedList"/>
    <dgm:cxn modelId="{78D1B8A8-396E-4976-A5F8-B1C54A54D491}" type="presParOf" srcId="{0DE66488-B3F7-4C45-8EFA-23D4BC153968}" destId="{25D2F6B6-0901-4202-A50A-4BFF5974847F}" srcOrd="0" destOrd="0" presId="urn:microsoft.com/office/officeart/2008/layout/VerticalCurvedList"/>
    <dgm:cxn modelId="{EC15C824-459D-430B-B281-D86AABDDE43B}" type="presParOf" srcId="{25D2F6B6-0901-4202-A50A-4BFF5974847F}" destId="{8AF072F3-5A47-439D-AB17-B5958166AD1D}" srcOrd="0" destOrd="0" presId="urn:microsoft.com/office/officeart/2008/layout/VerticalCurvedList"/>
    <dgm:cxn modelId="{EF36E2B8-4EA6-4334-A034-C084A2E53A3B}" type="presParOf" srcId="{8AF072F3-5A47-439D-AB17-B5958166AD1D}" destId="{B6A8A1E8-B163-4246-9557-35DE06009BC0}" srcOrd="0" destOrd="0" presId="urn:microsoft.com/office/officeart/2008/layout/VerticalCurvedList"/>
    <dgm:cxn modelId="{D20EA35D-542F-4262-9313-2009A8B4DE38}" type="presParOf" srcId="{8AF072F3-5A47-439D-AB17-B5958166AD1D}" destId="{AB348B67-590A-4100-A067-F93C0A02C238}" srcOrd="1" destOrd="0" presId="urn:microsoft.com/office/officeart/2008/layout/VerticalCurvedList"/>
    <dgm:cxn modelId="{0AF24BAE-AC37-481F-927C-5A83F2A83340}" type="presParOf" srcId="{8AF072F3-5A47-439D-AB17-B5958166AD1D}" destId="{F922EC87-0F87-4F19-BBCB-5D92671FAE2F}" srcOrd="2" destOrd="0" presId="urn:microsoft.com/office/officeart/2008/layout/VerticalCurvedList"/>
    <dgm:cxn modelId="{3D3BB291-F698-4D8F-9A3F-1344C6C66646}" type="presParOf" srcId="{8AF072F3-5A47-439D-AB17-B5958166AD1D}" destId="{1A8091ED-06AA-4B6A-AC4E-96F069B70940}" srcOrd="3" destOrd="0" presId="urn:microsoft.com/office/officeart/2008/layout/VerticalCurvedList"/>
    <dgm:cxn modelId="{144B301E-F1B1-43A2-B8DD-6165D35396A1}" type="presParOf" srcId="{25D2F6B6-0901-4202-A50A-4BFF5974847F}" destId="{C4C9FFFC-C4E5-4E19-8415-057E5A70EA5A}" srcOrd="1" destOrd="0" presId="urn:microsoft.com/office/officeart/2008/layout/VerticalCurvedList"/>
    <dgm:cxn modelId="{BE737FF7-130E-4023-A115-CCB6DB20439E}" type="presParOf" srcId="{25D2F6B6-0901-4202-A50A-4BFF5974847F}" destId="{59E9D12B-2198-4F9A-9036-183A935231AD}" srcOrd="2" destOrd="0" presId="urn:microsoft.com/office/officeart/2008/layout/VerticalCurvedList"/>
    <dgm:cxn modelId="{B875AECB-327E-4DC6-A37E-0D59EC39D12C}" type="presParOf" srcId="{59E9D12B-2198-4F9A-9036-183A935231AD}" destId="{ABBED389-510F-43A7-B75C-461F1E2B9DD3}" srcOrd="0" destOrd="0" presId="urn:microsoft.com/office/officeart/2008/layout/VerticalCurvedList"/>
    <dgm:cxn modelId="{CD881057-5EB4-43AF-A2DF-39EE7E65D6A6}" type="presParOf" srcId="{25D2F6B6-0901-4202-A50A-4BFF5974847F}" destId="{C442EB8D-E2A7-4737-8835-6E4B452AA09D}" srcOrd="3" destOrd="0" presId="urn:microsoft.com/office/officeart/2008/layout/VerticalCurvedList"/>
    <dgm:cxn modelId="{3CB2FB3F-9B47-4294-B5D7-37BA7A3EFDE9}" type="presParOf" srcId="{25D2F6B6-0901-4202-A50A-4BFF5974847F}" destId="{C36AD7DE-D4FE-4096-B782-E5E816820ADA}" srcOrd="4" destOrd="0" presId="urn:microsoft.com/office/officeart/2008/layout/VerticalCurvedList"/>
    <dgm:cxn modelId="{B51E3B2F-0000-4D79-9A4F-2F82E7069CBF}" type="presParOf" srcId="{C36AD7DE-D4FE-4096-B782-E5E816820ADA}" destId="{2A174F75-140E-47DB-9079-8BED4FD643DE}" srcOrd="0" destOrd="0" presId="urn:microsoft.com/office/officeart/2008/layout/VerticalCurvedList"/>
    <dgm:cxn modelId="{DE1DBF00-FD46-4A0C-9FBB-F03543EF3D49}" type="presParOf" srcId="{25D2F6B6-0901-4202-A50A-4BFF5974847F}" destId="{20D6BD72-176B-4DF7-A5C4-031325D0F650}" srcOrd="5" destOrd="0" presId="urn:microsoft.com/office/officeart/2008/layout/VerticalCurvedList"/>
    <dgm:cxn modelId="{A593F7B8-9B06-47BC-A2B6-83D9D5D2DA86}" type="presParOf" srcId="{25D2F6B6-0901-4202-A50A-4BFF5974847F}" destId="{06340D50-4DC2-4268-B1F1-6366E2D3A4B4}" srcOrd="6" destOrd="0" presId="urn:microsoft.com/office/officeart/2008/layout/VerticalCurvedList"/>
    <dgm:cxn modelId="{D3BD8EBE-1675-4650-8EE0-7F3CE5E529F1}" type="presParOf" srcId="{06340D50-4DC2-4268-B1F1-6366E2D3A4B4}" destId="{37F5F748-F774-4AF8-AD49-B0E9FDC9BA94}" srcOrd="0" destOrd="0" presId="urn:microsoft.com/office/officeart/2008/layout/VerticalCurvedList"/>
    <dgm:cxn modelId="{2FB47491-FC39-4F0A-8850-32D1756DFB12}" type="presParOf" srcId="{25D2F6B6-0901-4202-A50A-4BFF5974847F}" destId="{DBED1680-4031-469A-A7C9-46F8F60A1432}" srcOrd="7" destOrd="0" presId="urn:microsoft.com/office/officeart/2008/layout/VerticalCurvedList"/>
    <dgm:cxn modelId="{5A4D120E-BA54-49B1-AAD7-BE9C6F1D55DC}" type="presParOf" srcId="{25D2F6B6-0901-4202-A50A-4BFF5974847F}" destId="{A716C444-DEF7-45DE-AB30-70BDFBCA4AFC}" srcOrd="8" destOrd="0" presId="urn:microsoft.com/office/officeart/2008/layout/VerticalCurvedList"/>
    <dgm:cxn modelId="{43305E43-88F3-44EC-962F-5AFE6D4D15E9}" type="presParOf" srcId="{A716C444-DEF7-45DE-AB30-70BDFBCA4AFC}" destId="{01FFECB0-2307-4EF1-B71E-DEFA65463B1E}" srcOrd="0" destOrd="0" presId="urn:microsoft.com/office/officeart/2008/layout/VerticalCurvedList"/>
    <dgm:cxn modelId="{56DBD976-E78B-41D2-987B-2549C6D8CC3C}" type="presParOf" srcId="{25D2F6B6-0901-4202-A50A-4BFF5974847F}" destId="{45C1661B-7250-4804-99C7-07D19EA49E20}" srcOrd="9" destOrd="0" presId="urn:microsoft.com/office/officeart/2008/layout/VerticalCurvedList"/>
    <dgm:cxn modelId="{103574A2-D2E0-4327-B0E0-96E2C20643E8}" type="presParOf" srcId="{25D2F6B6-0901-4202-A50A-4BFF5974847F}" destId="{4AFFCD51-C253-471E-A0E1-A760C949B931}" srcOrd="10" destOrd="0" presId="urn:microsoft.com/office/officeart/2008/layout/VerticalCurvedList"/>
    <dgm:cxn modelId="{1179E564-A213-439A-A1D5-D2ED33B9C168}" type="presParOf" srcId="{4AFFCD51-C253-471E-A0E1-A760C949B931}" destId="{3F1B5CC2-381B-4399-B886-1F1ED1C02685}" srcOrd="0" destOrd="0" presId="urn:microsoft.com/office/officeart/2008/layout/VerticalCurvedList"/>
    <dgm:cxn modelId="{F491C4A2-AF82-4091-8E5A-729BEA56B8F6}" type="presParOf" srcId="{25D2F6B6-0901-4202-A50A-4BFF5974847F}" destId="{DAE29D1B-390C-49A5-805E-EF88C8508009}" srcOrd="11" destOrd="0" presId="urn:microsoft.com/office/officeart/2008/layout/VerticalCurvedList"/>
    <dgm:cxn modelId="{F659EABF-FB15-4B31-9E8D-548CD20230EF}" type="presParOf" srcId="{25D2F6B6-0901-4202-A50A-4BFF5974847F}" destId="{AA80C274-427B-4771-9E79-0CDF91BE053E}" srcOrd="12" destOrd="0" presId="urn:microsoft.com/office/officeart/2008/layout/VerticalCurvedList"/>
    <dgm:cxn modelId="{D8316D88-82AC-4DA6-A5AA-865BED0D3A82}" type="presParOf" srcId="{AA80C274-427B-4771-9E79-0CDF91BE053E}" destId="{342FF504-67FE-40E0-B1DD-BD8CFD2A7703}" srcOrd="0" destOrd="0" presId="urn:microsoft.com/office/officeart/2008/layout/VerticalCurvedList"/>
    <dgm:cxn modelId="{376C9F1B-F9D7-42DE-86D5-814C05308F3C}" type="presParOf" srcId="{25D2F6B6-0901-4202-A50A-4BFF5974847F}" destId="{461CD9F3-A26C-413D-9AC9-7492F4AEFC7C}" srcOrd="13" destOrd="0" presId="urn:microsoft.com/office/officeart/2008/layout/VerticalCurvedList"/>
    <dgm:cxn modelId="{99CAA1EF-2121-4C52-B9FD-D4F36436B782}" type="presParOf" srcId="{25D2F6B6-0901-4202-A50A-4BFF5974847F}" destId="{99EC61A6-B50E-481A-A334-D8C9CBC3CFC8}" srcOrd="14" destOrd="0" presId="urn:microsoft.com/office/officeart/2008/layout/VerticalCurvedList"/>
    <dgm:cxn modelId="{3155251F-97C6-419A-A46A-647E04BBE6D4}" type="presParOf" srcId="{99EC61A6-B50E-481A-A334-D8C9CBC3CFC8}" destId="{04BBC0A3-BF46-426A-8351-D9A9EB39FCCD}" srcOrd="0" destOrd="0" presId="urn:microsoft.com/office/officeart/2008/layout/VerticalCurv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2FA05F-F120-44FA-BFFE-DE7F5D1D3E24}" type="doc">
      <dgm:prSet loTypeId="urn:microsoft.com/office/officeart/2005/8/layout/default" loCatId="list" qsTypeId="urn:microsoft.com/office/officeart/2005/8/quickstyle/simple1" qsCatId="simple" csTypeId="urn:microsoft.com/office/officeart/2005/8/colors/accent6_2" csCatId="accent6" phldr="1"/>
      <dgm:spPr/>
      <dgm:t>
        <a:bodyPr/>
        <a:lstStyle/>
        <a:p>
          <a:endParaRPr lang="en-US"/>
        </a:p>
      </dgm:t>
    </dgm:pt>
    <dgm:pt modelId="{820F9E6B-C07E-4F52-A1E2-B09AA4BFDBD9}">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Safety</a:t>
          </a:r>
        </a:p>
      </dgm:t>
    </dgm:pt>
    <dgm:pt modelId="{93A58B2D-A398-4B7E-BB60-5D8BAABB2E8B}" type="parTrans" cxnId="{A5B4405D-4CBC-479B-9561-C25C53882A3D}">
      <dgm:prSet/>
      <dgm:spPr/>
      <dgm:t>
        <a:bodyPr/>
        <a:lstStyle/>
        <a:p>
          <a:endParaRPr lang="en-US" sz="2000"/>
        </a:p>
      </dgm:t>
    </dgm:pt>
    <dgm:pt modelId="{8C6337EA-73E2-40CF-8E3F-8AF1D7708F07}" type="sibTrans" cxnId="{A5B4405D-4CBC-479B-9561-C25C53882A3D}">
      <dgm:prSet/>
      <dgm:spPr/>
      <dgm:t>
        <a:bodyPr/>
        <a:lstStyle/>
        <a:p>
          <a:endParaRPr lang="en-US" sz="2000"/>
        </a:p>
      </dgm:t>
    </dgm:pt>
    <dgm:pt modelId="{C4EF04C6-4C46-493B-BBB0-169C25112F8D}">
      <dgm:prSet custT="1"/>
      <dgm:spPr>
        <a:solidFill>
          <a:srgbClr val="53508A"/>
        </a:solidFill>
      </dgm:spPr>
      <dgm:t>
        <a:bodyPr/>
        <a:lstStyle/>
        <a:p>
          <a:pPr rtl="0">
            <a:lnSpc>
              <a:spcPct val="100000"/>
            </a:lnSpc>
          </a:pPr>
          <a:r>
            <a:rPr lang="en-US" sz="2400" dirty="0">
              <a:latin typeface="Arial" panose="020B0604020202020204" pitchFamily="34" charset="0"/>
              <a:cs typeface="Arial" panose="020B0604020202020204" pitchFamily="34" charset="0"/>
            </a:rPr>
            <a:t>On-time pickup and delivery</a:t>
          </a:r>
        </a:p>
      </dgm:t>
    </dgm:pt>
    <dgm:pt modelId="{8856EBA3-869C-428B-9E10-7C8C92BA2C71}" type="parTrans" cxnId="{05ADB8AF-7AB2-4CFA-8627-552A1A218619}">
      <dgm:prSet/>
      <dgm:spPr/>
      <dgm:t>
        <a:bodyPr/>
        <a:lstStyle/>
        <a:p>
          <a:endParaRPr lang="en-US" sz="2000"/>
        </a:p>
      </dgm:t>
    </dgm:pt>
    <dgm:pt modelId="{C9D5845D-E240-4389-90BC-CF2F1655BB63}" type="sibTrans" cxnId="{05ADB8AF-7AB2-4CFA-8627-552A1A218619}">
      <dgm:prSet/>
      <dgm:spPr/>
      <dgm:t>
        <a:bodyPr/>
        <a:lstStyle/>
        <a:p>
          <a:endParaRPr lang="en-US" sz="2000"/>
        </a:p>
      </dgm:t>
    </dgm:pt>
    <dgm:pt modelId="{25A15FCD-59D0-423C-9DD3-A4D2BC15C78D}">
      <dgm:prSet custT="1"/>
      <dgm:spPr>
        <a:solidFill>
          <a:srgbClr val="53508A"/>
        </a:solidFill>
      </dgm:spPr>
      <dgm:t>
        <a:bodyPr/>
        <a:lstStyle/>
        <a:p>
          <a:pPr rtl="0">
            <a:lnSpc>
              <a:spcPct val="100000"/>
            </a:lnSpc>
          </a:pPr>
          <a:r>
            <a:rPr lang="en-US" sz="2400" dirty="0">
              <a:latin typeface="Arial" panose="020B0604020202020204" pitchFamily="34" charset="0"/>
              <a:cs typeface="Arial" panose="020B0604020202020204" pitchFamily="34" charset="0"/>
            </a:rPr>
            <a:t>Infrastructure preservation</a:t>
          </a:r>
        </a:p>
      </dgm:t>
    </dgm:pt>
    <dgm:pt modelId="{41F10322-9C33-4EA8-972B-44CC9A5CF0F6}" type="parTrans" cxnId="{A5389268-B4C7-46D5-85C6-3F57E50C311D}">
      <dgm:prSet/>
      <dgm:spPr/>
      <dgm:t>
        <a:bodyPr/>
        <a:lstStyle/>
        <a:p>
          <a:endParaRPr lang="en-US" sz="2000"/>
        </a:p>
      </dgm:t>
    </dgm:pt>
    <dgm:pt modelId="{B919F580-EEA6-4850-A7FE-74EB19F0ED1D}" type="sibTrans" cxnId="{A5389268-B4C7-46D5-85C6-3F57E50C311D}">
      <dgm:prSet/>
      <dgm:spPr/>
      <dgm:t>
        <a:bodyPr/>
        <a:lstStyle/>
        <a:p>
          <a:endParaRPr lang="en-US" sz="2000"/>
        </a:p>
      </dgm:t>
    </dgm:pt>
    <dgm:pt modelId="{83BAE06E-5C44-44B8-9E87-FE68C75ECA21}">
      <dgm:prSet custT="1"/>
      <dgm:spPr>
        <a:solidFill>
          <a:srgbClr val="53508A"/>
        </a:solidFill>
      </dgm:spPr>
      <dgm:t>
        <a:bodyPr/>
        <a:lstStyle/>
        <a:p>
          <a:pPr rtl="0">
            <a:lnSpc>
              <a:spcPct val="100000"/>
            </a:lnSpc>
          </a:pPr>
          <a:r>
            <a:rPr lang="en-US" sz="2400" dirty="0">
              <a:latin typeface="Arial" panose="020B0604020202020204" pitchFamily="34" charset="0"/>
              <a:cs typeface="Arial" panose="020B0604020202020204" pitchFamily="34" charset="0"/>
            </a:rPr>
            <a:t>Efficient fuel consumption</a:t>
          </a:r>
        </a:p>
      </dgm:t>
    </dgm:pt>
    <dgm:pt modelId="{D165BF41-2267-4AB8-BA78-701D1414B3E1}" type="parTrans" cxnId="{3ED0817B-8F74-4774-9A2B-26B4C90980A0}">
      <dgm:prSet/>
      <dgm:spPr/>
      <dgm:t>
        <a:bodyPr/>
        <a:lstStyle/>
        <a:p>
          <a:endParaRPr lang="en-US" sz="2000"/>
        </a:p>
      </dgm:t>
    </dgm:pt>
    <dgm:pt modelId="{80EE546E-F7B6-40BE-BF26-63EB34DA3F9B}" type="sibTrans" cxnId="{3ED0817B-8F74-4774-9A2B-26B4C90980A0}">
      <dgm:prSet/>
      <dgm:spPr/>
      <dgm:t>
        <a:bodyPr/>
        <a:lstStyle/>
        <a:p>
          <a:endParaRPr lang="en-US" sz="2000"/>
        </a:p>
      </dgm:t>
    </dgm:pt>
    <dgm:pt modelId="{A415CD3D-5A70-4D6D-BEE9-DD27AD046B81}">
      <dgm:prSet custT="1"/>
      <dgm:spPr>
        <a:solidFill>
          <a:srgbClr val="53508A"/>
        </a:solidFill>
      </dgm:spPr>
      <dgm:t>
        <a:bodyPr/>
        <a:lstStyle/>
        <a:p>
          <a:pPr rtl="0">
            <a:lnSpc>
              <a:spcPct val="100000"/>
            </a:lnSpc>
          </a:pPr>
          <a:r>
            <a:rPr lang="en-US" sz="2400" dirty="0">
              <a:latin typeface="Arial" panose="020B0604020202020204" pitchFamily="34" charset="0"/>
              <a:cs typeface="Arial" panose="020B0604020202020204" pitchFamily="34" charset="0"/>
            </a:rPr>
            <a:t>Reliable travel times</a:t>
          </a:r>
        </a:p>
      </dgm:t>
    </dgm:pt>
    <dgm:pt modelId="{01EFFC5A-2C42-40DC-976A-FF9F9CEBE7E1}" type="parTrans" cxnId="{C3966172-A3CC-4D49-9C0A-AA8B32A78D43}">
      <dgm:prSet/>
      <dgm:spPr/>
      <dgm:t>
        <a:bodyPr/>
        <a:lstStyle/>
        <a:p>
          <a:endParaRPr lang="en-US" sz="2000"/>
        </a:p>
      </dgm:t>
    </dgm:pt>
    <dgm:pt modelId="{0F96876B-BC2C-486F-808F-D7217D89DB2F}" type="sibTrans" cxnId="{C3966172-A3CC-4D49-9C0A-AA8B32A78D43}">
      <dgm:prSet/>
      <dgm:spPr/>
      <dgm:t>
        <a:bodyPr/>
        <a:lstStyle/>
        <a:p>
          <a:endParaRPr lang="en-US" sz="2000"/>
        </a:p>
      </dgm:t>
    </dgm:pt>
    <dgm:pt modelId="{EC3D97D7-0888-40C6-B376-50407B6D64F0}">
      <dgm:prSet custT="1"/>
      <dgm:spPr>
        <a:solidFill>
          <a:srgbClr val="53508A"/>
        </a:solidFill>
      </dgm:spPr>
      <dgm:t>
        <a:bodyPr/>
        <a:lstStyle/>
        <a:p>
          <a:pPr rtl="0">
            <a:lnSpc>
              <a:spcPct val="100000"/>
            </a:lnSpc>
          </a:pPr>
          <a:r>
            <a:rPr lang="en-US" sz="2400" dirty="0">
              <a:latin typeface="Arial" panose="020B0604020202020204" pitchFamily="34" charset="0"/>
              <a:cs typeface="Arial" panose="020B0604020202020204" pitchFamily="34" charset="0"/>
            </a:rPr>
            <a:t>Safe and secure parking</a:t>
          </a:r>
        </a:p>
      </dgm:t>
    </dgm:pt>
    <dgm:pt modelId="{1A4E6E81-1D28-4ED3-93DD-AAA148F316DA}" type="parTrans" cxnId="{A14714A8-030B-4F4E-A5C9-13EE346CBA19}">
      <dgm:prSet/>
      <dgm:spPr/>
      <dgm:t>
        <a:bodyPr/>
        <a:lstStyle/>
        <a:p>
          <a:endParaRPr lang="en-US" sz="2000"/>
        </a:p>
      </dgm:t>
    </dgm:pt>
    <dgm:pt modelId="{6048F4A8-E3F6-4EDD-81F1-90F5779A2616}" type="sibTrans" cxnId="{A14714A8-030B-4F4E-A5C9-13EE346CBA19}">
      <dgm:prSet/>
      <dgm:spPr/>
      <dgm:t>
        <a:bodyPr/>
        <a:lstStyle/>
        <a:p>
          <a:endParaRPr lang="en-US" sz="2000"/>
        </a:p>
      </dgm:t>
    </dgm:pt>
    <dgm:pt modelId="{97B237F3-5021-468F-95BB-C7E6C0BE5504}">
      <dgm:prSet custT="1"/>
      <dgm:spPr>
        <a:solidFill>
          <a:srgbClr val="53508A"/>
        </a:solidFill>
      </dgm:spPr>
      <dgm:t>
        <a:bodyPr/>
        <a:lstStyle/>
        <a:p>
          <a:pPr rtl="0"/>
          <a:r>
            <a:rPr lang="en-US" sz="2400" dirty="0">
              <a:latin typeface="Arial" panose="020B0604020202020204" pitchFamily="34" charset="0"/>
              <a:cs typeface="Arial" panose="020B0604020202020204" pitchFamily="34" charset="0"/>
            </a:rPr>
            <a:t>Cargo security</a:t>
          </a:r>
        </a:p>
      </dgm:t>
    </dgm:pt>
    <dgm:pt modelId="{58FE4EDF-F460-4928-B2EE-25D314043C4A}" type="parTrans" cxnId="{69A228B3-7CBB-4366-B999-1598166B3CE6}">
      <dgm:prSet/>
      <dgm:spPr/>
      <dgm:t>
        <a:bodyPr/>
        <a:lstStyle/>
        <a:p>
          <a:endParaRPr lang="en-US" sz="2000"/>
        </a:p>
      </dgm:t>
    </dgm:pt>
    <dgm:pt modelId="{6FB2D978-567C-4342-84A6-684D605CE84D}" type="sibTrans" cxnId="{69A228B3-7CBB-4366-B999-1598166B3CE6}">
      <dgm:prSet/>
      <dgm:spPr/>
      <dgm:t>
        <a:bodyPr/>
        <a:lstStyle/>
        <a:p>
          <a:endParaRPr lang="en-US" sz="2000"/>
        </a:p>
      </dgm:t>
    </dgm:pt>
    <dgm:pt modelId="{062B2D4A-D009-44FA-B774-1CE04BA736A9}">
      <dgm:prSet custT="1"/>
      <dgm:spPr>
        <a:solidFill>
          <a:srgbClr val="53508A"/>
        </a:solidFill>
      </dgm:spPr>
      <dgm:t>
        <a:bodyPr/>
        <a:lstStyle/>
        <a:p>
          <a:pPr>
            <a:lnSpc>
              <a:spcPct val="100000"/>
            </a:lnSpc>
          </a:pPr>
          <a:r>
            <a:rPr lang="en-US" sz="2400" dirty="0">
              <a:latin typeface="Arial" panose="020B0604020202020204" pitchFamily="34" charset="0"/>
              <a:cs typeface="Arial" panose="020B0604020202020204" pitchFamily="34" charset="0"/>
            </a:rPr>
            <a:t>Efficient operations</a:t>
          </a:r>
        </a:p>
      </dgm:t>
    </dgm:pt>
    <dgm:pt modelId="{788FAFCC-CA1A-475B-B4CF-8851E9284910}" type="parTrans" cxnId="{A1167F96-D033-4822-91BE-5743DF3E4EF7}">
      <dgm:prSet/>
      <dgm:spPr/>
      <dgm:t>
        <a:bodyPr/>
        <a:lstStyle/>
        <a:p>
          <a:endParaRPr lang="en-US" sz="2000"/>
        </a:p>
      </dgm:t>
    </dgm:pt>
    <dgm:pt modelId="{36C1FD59-5F5D-41AC-A80F-A4DD7743256E}" type="sibTrans" cxnId="{A1167F96-D033-4822-91BE-5743DF3E4EF7}">
      <dgm:prSet/>
      <dgm:spPr/>
      <dgm:t>
        <a:bodyPr/>
        <a:lstStyle/>
        <a:p>
          <a:endParaRPr lang="en-US" sz="2000"/>
        </a:p>
      </dgm:t>
    </dgm:pt>
    <dgm:pt modelId="{F0160996-4C59-447E-A79E-22D97F673C15}" type="pres">
      <dgm:prSet presAssocID="{4D2FA05F-F120-44FA-BFFE-DE7F5D1D3E24}" presName="diagram" presStyleCnt="0">
        <dgm:presLayoutVars>
          <dgm:dir/>
          <dgm:resizeHandles val="exact"/>
        </dgm:presLayoutVars>
      </dgm:prSet>
      <dgm:spPr/>
    </dgm:pt>
    <dgm:pt modelId="{FF7984F5-F321-4E84-B94D-B4C74007B7D9}" type="pres">
      <dgm:prSet presAssocID="{820F9E6B-C07E-4F52-A1E2-B09AA4BFDBD9}" presName="node" presStyleLbl="node1" presStyleIdx="0" presStyleCnt="8">
        <dgm:presLayoutVars>
          <dgm:bulletEnabled val="1"/>
        </dgm:presLayoutVars>
      </dgm:prSet>
      <dgm:spPr/>
    </dgm:pt>
    <dgm:pt modelId="{BC466C15-268D-4679-B1CF-776F1D85D658}" type="pres">
      <dgm:prSet presAssocID="{8C6337EA-73E2-40CF-8E3F-8AF1D7708F07}" presName="sibTrans" presStyleCnt="0"/>
      <dgm:spPr/>
    </dgm:pt>
    <dgm:pt modelId="{EC3FE3F6-9DD8-4EBC-93A0-5BB0AAAA69EA}" type="pres">
      <dgm:prSet presAssocID="{C4EF04C6-4C46-493B-BBB0-169C25112F8D}" presName="node" presStyleLbl="node1" presStyleIdx="1" presStyleCnt="8">
        <dgm:presLayoutVars>
          <dgm:bulletEnabled val="1"/>
        </dgm:presLayoutVars>
      </dgm:prSet>
      <dgm:spPr/>
    </dgm:pt>
    <dgm:pt modelId="{AFE2F8FC-1496-4DEA-8AB0-309854CBC095}" type="pres">
      <dgm:prSet presAssocID="{C9D5845D-E240-4389-90BC-CF2F1655BB63}" presName="sibTrans" presStyleCnt="0"/>
      <dgm:spPr/>
    </dgm:pt>
    <dgm:pt modelId="{5BFA74F1-C5F5-4FA3-A200-C6BECCA02C32}" type="pres">
      <dgm:prSet presAssocID="{25A15FCD-59D0-423C-9DD3-A4D2BC15C78D}" presName="node" presStyleLbl="node1" presStyleIdx="2" presStyleCnt="8">
        <dgm:presLayoutVars>
          <dgm:bulletEnabled val="1"/>
        </dgm:presLayoutVars>
      </dgm:prSet>
      <dgm:spPr/>
    </dgm:pt>
    <dgm:pt modelId="{FE958977-27D4-4EC9-80A2-1E253F1F980E}" type="pres">
      <dgm:prSet presAssocID="{B919F580-EEA6-4850-A7FE-74EB19F0ED1D}" presName="sibTrans" presStyleCnt="0"/>
      <dgm:spPr/>
    </dgm:pt>
    <dgm:pt modelId="{D5E6A665-7F6C-460C-A316-1D7C1F24659D}" type="pres">
      <dgm:prSet presAssocID="{83BAE06E-5C44-44B8-9E87-FE68C75ECA21}" presName="node" presStyleLbl="node1" presStyleIdx="3" presStyleCnt="8">
        <dgm:presLayoutVars>
          <dgm:bulletEnabled val="1"/>
        </dgm:presLayoutVars>
      </dgm:prSet>
      <dgm:spPr/>
    </dgm:pt>
    <dgm:pt modelId="{3EADEE8B-EC39-44A0-A092-C4A42837465A}" type="pres">
      <dgm:prSet presAssocID="{80EE546E-F7B6-40BE-BF26-63EB34DA3F9B}" presName="sibTrans" presStyleCnt="0"/>
      <dgm:spPr/>
    </dgm:pt>
    <dgm:pt modelId="{DAD4BECC-80DF-4FAE-8F76-CC758DE81C8B}" type="pres">
      <dgm:prSet presAssocID="{A415CD3D-5A70-4D6D-BEE9-DD27AD046B81}" presName="node" presStyleLbl="node1" presStyleIdx="4" presStyleCnt="8">
        <dgm:presLayoutVars>
          <dgm:bulletEnabled val="1"/>
        </dgm:presLayoutVars>
      </dgm:prSet>
      <dgm:spPr/>
    </dgm:pt>
    <dgm:pt modelId="{B2455B8D-637A-4942-A20C-C0DAF701E918}" type="pres">
      <dgm:prSet presAssocID="{0F96876B-BC2C-486F-808F-D7217D89DB2F}" presName="sibTrans" presStyleCnt="0"/>
      <dgm:spPr/>
    </dgm:pt>
    <dgm:pt modelId="{28C3B242-BD40-49C8-BD4C-51D3D82BD276}" type="pres">
      <dgm:prSet presAssocID="{EC3D97D7-0888-40C6-B376-50407B6D64F0}" presName="node" presStyleLbl="node1" presStyleIdx="5" presStyleCnt="8">
        <dgm:presLayoutVars>
          <dgm:bulletEnabled val="1"/>
        </dgm:presLayoutVars>
      </dgm:prSet>
      <dgm:spPr/>
    </dgm:pt>
    <dgm:pt modelId="{F5AAB110-2965-49F7-A533-3EFEAC1F0094}" type="pres">
      <dgm:prSet presAssocID="{6048F4A8-E3F6-4EDD-81F1-90F5779A2616}" presName="sibTrans" presStyleCnt="0"/>
      <dgm:spPr/>
    </dgm:pt>
    <dgm:pt modelId="{D796ED6D-7DC1-427E-BA12-EC79309D7651}" type="pres">
      <dgm:prSet presAssocID="{97B237F3-5021-468F-95BB-C7E6C0BE5504}" presName="node" presStyleLbl="node1" presStyleIdx="6" presStyleCnt="8">
        <dgm:presLayoutVars>
          <dgm:bulletEnabled val="1"/>
        </dgm:presLayoutVars>
      </dgm:prSet>
      <dgm:spPr/>
    </dgm:pt>
    <dgm:pt modelId="{B3346143-E2B0-41F2-9C33-D09FB93F5FF3}" type="pres">
      <dgm:prSet presAssocID="{6FB2D978-567C-4342-84A6-684D605CE84D}" presName="sibTrans" presStyleCnt="0"/>
      <dgm:spPr/>
    </dgm:pt>
    <dgm:pt modelId="{6BB6314D-9203-4B6A-B5B3-93ED86A49B65}" type="pres">
      <dgm:prSet presAssocID="{062B2D4A-D009-44FA-B774-1CE04BA736A9}" presName="node" presStyleLbl="node1" presStyleIdx="7" presStyleCnt="8">
        <dgm:presLayoutVars>
          <dgm:bulletEnabled val="1"/>
        </dgm:presLayoutVars>
      </dgm:prSet>
      <dgm:spPr/>
    </dgm:pt>
  </dgm:ptLst>
  <dgm:cxnLst>
    <dgm:cxn modelId="{217F5A0C-CF97-44FA-BA64-A3320A4BF823}" type="presOf" srcId="{25A15FCD-59D0-423C-9DD3-A4D2BC15C78D}" destId="{5BFA74F1-C5F5-4FA3-A200-C6BECCA02C32}" srcOrd="0" destOrd="0" presId="urn:microsoft.com/office/officeart/2005/8/layout/default"/>
    <dgm:cxn modelId="{A5B4405D-4CBC-479B-9561-C25C53882A3D}" srcId="{4D2FA05F-F120-44FA-BFFE-DE7F5D1D3E24}" destId="{820F9E6B-C07E-4F52-A1E2-B09AA4BFDBD9}" srcOrd="0" destOrd="0" parTransId="{93A58B2D-A398-4B7E-BB60-5D8BAABB2E8B}" sibTransId="{8C6337EA-73E2-40CF-8E3F-8AF1D7708F07}"/>
    <dgm:cxn modelId="{E7A80543-71C8-49FB-A269-11C5E4156878}" type="presOf" srcId="{4D2FA05F-F120-44FA-BFFE-DE7F5D1D3E24}" destId="{F0160996-4C59-447E-A79E-22D97F673C15}" srcOrd="0" destOrd="0" presId="urn:microsoft.com/office/officeart/2005/8/layout/default"/>
    <dgm:cxn modelId="{A5389268-B4C7-46D5-85C6-3F57E50C311D}" srcId="{4D2FA05F-F120-44FA-BFFE-DE7F5D1D3E24}" destId="{25A15FCD-59D0-423C-9DD3-A4D2BC15C78D}" srcOrd="2" destOrd="0" parTransId="{41F10322-9C33-4EA8-972B-44CC9A5CF0F6}" sibTransId="{B919F580-EEA6-4850-A7FE-74EB19F0ED1D}"/>
    <dgm:cxn modelId="{4AAE9448-3463-4933-9CDA-C4DCAB176BB2}" type="presOf" srcId="{820F9E6B-C07E-4F52-A1E2-B09AA4BFDBD9}" destId="{FF7984F5-F321-4E84-B94D-B4C74007B7D9}" srcOrd="0" destOrd="0" presId="urn:microsoft.com/office/officeart/2005/8/layout/default"/>
    <dgm:cxn modelId="{611E2C69-F945-471F-86F4-CA72B1C6CC8B}" type="presOf" srcId="{97B237F3-5021-468F-95BB-C7E6C0BE5504}" destId="{D796ED6D-7DC1-427E-BA12-EC79309D7651}" srcOrd="0" destOrd="0" presId="urn:microsoft.com/office/officeart/2005/8/layout/default"/>
    <dgm:cxn modelId="{C3966172-A3CC-4D49-9C0A-AA8B32A78D43}" srcId="{4D2FA05F-F120-44FA-BFFE-DE7F5D1D3E24}" destId="{A415CD3D-5A70-4D6D-BEE9-DD27AD046B81}" srcOrd="4" destOrd="0" parTransId="{01EFFC5A-2C42-40DC-976A-FF9F9CEBE7E1}" sibTransId="{0F96876B-BC2C-486F-808F-D7217D89DB2F}"/>
    <dgm:cxn modelId="{CA447A74-8962-47A0-BC95-2728613C1FA5}" type="presOf" srcId="{A415CD3D-5A70-4D6D-BEE9-DD27AD046B81}" destId="{DAD4BECC-80DF-4FAE-8F76-CC758DE81C8B}" srcOrd="0" destOrd="0" presId="urn:microsoft.com/office/officeart/2005/8/layout/default"/>
    <dgm:cxn modelId="{3ED0817B-8F74-4774-9A2B-26B4C90980A0}" srcId="{4D2FA05F-F120-44FA-BFFE-DE7F5D1D3E24}" destId="{83BAE06E-5C44-44B8-9E87-FE68C75ECA21}" srcOrd="3" destOrd="0" parTransId="{D165BF41-2267-4AB8-BA78-701D1414B3E1}" sibTransId="{80EE546E-F7B6-40BE-BF26-63EB34DA3F9B}"/>
    <dgm:cxn modelId="{A1167F96-D033-4822-91BE-5743DF3E4EF7}" srcId="{4D2FA05F-F120-44FA-BFFE-DE7F5D1D3E24}" destId="{062B2D4A-D009-44FA-B774-1CE04BA736A9}" srcOrd="7" destOrd="0" parTransId="{788FAFCC-CA1A-475B-B4CF-8851E9284910}" sibTransId="{36C1FD59-5F5D-41AC-A80F-A4DD7743256E}"/>
    <dgm:cxn modelId="{A14714A8-030B-4F4E-A5C9-13EE346CBA19}" srcId="{4D2FA05F-F120-44FA-BFFE-DE7F5D1D3E24}" destId="{EC3D97D7-0888-40C6-B376-50407B6D64F0}" srcOrd="5" destOrd="0" parTransId="{1A4E6E81-1D28-4ED3-93DD-AAA148F316DA}" sibTransId="{6048F4A8-E3F6-4EDD-81F1-90F5779A2616}"/>
    <dgm:cxn modelId="{05ADB8AF-7AB2-4CFA-8627-552A1A218619}" srcId="{4D2FA05F-F120-44FA-BFFE-DE7F5D1D3E24}" destId="{C4EF04C6-4C46-493B-BBB0-169C25112F8D}" srcOrd="1" destOrd="0" parTransId="{8856EBA3-869C-428B-9E10-7C8C92BA2C71}" sibTransId="{C9D5845D-E240-4389-90BC-CF2F1655BB63}"/>
    <dgm:cxn modelId="{69A228B3-7CBB-4366-B999-1598166B3CE6}" srcId="{4D2FA05F-F120-44FA-BFFE-DE7F5D1D3E24}" destId="{97B237F3-5021-468F-95BB-C7E6C0BE5504}" srcOrd="6" destOrd="0" parTransId="{58FE4EDF-F460-4928-B2EE-25D314043C4A}" sibTransId="{6FB2D978-567C-4342-84A6-684D605CE84D}"/>
    <dgm:cxn modelId="{6BB7CCB7-EF36-4889-95C9-6B2CDCBF2490}" type="presOf" srcId="{C4EF04C6-4C46-493B-BBB0-169C25112F8D}" destId="{EC3FE3F6-9DD8-4EBC-93A0-5BB0AAAA69EA}" srcOrd="0" destOrd="0" presId="urn:microsoft.com/office/officeart/2005/8/layout/default"/>
    <dgm:cxn modelId="{4EA220CB-548A-4BB4-874A-946E5925060A}" type="presOf" srcId="{062B2D4A-D009-44FA-B774-1CE04BA736A9}" destId="{6BB6314D-9203-4B6A-B5B3-93ED86A49B65}" srcOrd="0" destOrd="0" presId="urn:microsoft.com/office/officeart/2005/8/layout/default"/>
    <dgm:cxn modelId="{3A61CDCF-200B-4FFC-A509-CA8414513DC5}" type="presOf" srcId="{EC3D97D7-0888-40C6-B376-50407B6D64F0}" destId="{28C3B242-BD40-49C8-BD4C-51D3D82BD276}" srcOrd="0" destOrd="0" presId="urn:microsoft.com/office/officeart/2005/8/layout/default"/>
    <dgm:cxn modelId="{89597DEE-5DF2-40FE-8090-28EB9606085D}" type="presOf" srcId="{83BAE06E-5C44-44B8-9E87-FE68C75ECA21}" destId="{D5E6A665-7F6C-460C-A316-1D7C1F24659D}" srcOrd="0" destOrd="0" presId="urn:microsoft.com/office/officeart/2005/8/layout/default"/>
    <dgm:cxn modelId="{B531C801-B007-412E-A661-F15FB4753EE1}" type="presParOf" srcId="{F0160996-4C59-447E-A79E-22D97F673C15}" destId="{FF7984F5-F321-4E84-B94D-B4C74007B7D9}" srcOrd="0" destOrd="0" presId="urn:microsoft.com/office/officeart/2005/8/layout/default"/>
    <dgm:cxn modelId="{C9E45B78-7B52-415E-A935-57C11A31D238}" type="presParOf" srcId="{F0160996-4C59-447E-A79E-22D97F673C15}" destId="{BC466C15-268D-4679-B1CF-776F1D85D658}" srcOrd="1" destOrd="0" presId="urn:microsoft.com/office/officeart/2005/8/layout/default"/>
    <dgm:cxn modelId="{071AE08B-4FF7-41BF-8B97-0EDAB336123A}" type="presParOf" srcId="{F0160996-4C59-447E-A79E-22D97F673C15}" destId="{EC3FE3F6-9DD8-4EBC-93A0-5BB0AAAA69EA}" srcOrd="2" destOrd="0" presId="urn:microsoft.com/office/officeart/2005/8/layout/default"/>
    <dgm:cxn modelId="{7CFDA1FE-3ED8-44E6-A494-4D5A7006BCA3}" type="presParOf" srcId="{F0160996-4C59-447E-A79E-22D97F673C15}" destId="{AFE2F8FC-1496-4DEA-8AB0-309854CBC095}" srcOrd="3" destOrd="0" presId="urn:microsoft.com/office/officeart/2005/8/layout/default"/>
    <dgm:cxn modelId="{91A9E147-EDEA-42ED-90EB-24F03339BB88}" type="presParOf" srcId="{F0160996-4C59-447E-A79E-22D97F673C15}" destId="{5BFA74F1-C5F5-4FA3-A200-C6BECCA02C32}" srcOrd="4" destOrd="0" presId="urn:microsoft.com/office/officeart/2005/8/layout/default"/>
    <dgm:cxn modelId="{9D252A51-ECD6-4EE0-A1B6-4C7C038FF9AE}" type="presParOf" srcId="{F0160996-4C59-447E-A79E-22D97F673C15}" destId="{FE958977-27D4-4EC9-80A2-1E253F1F980E}" srcOrd="5" destOrd="0" presId="urn:microsoft.com/office/officeart/2005/8/layout/default"/>
    <dgm:cxn modelId="{547044CC-BE7D-4D79-BE70-D9DDC9D1D0A8}" type="presParOf" srcId="{F0160996-4C59-447E-A79E-22D97F673C15}" destId="{D5E6A665-7F6C-460C-A316-1D7C1F24659D}" srcOrd="6" destOrd="0" presId="urn:microsoft.com/office/officeart/2005/8/layout/default"/>
    <dgm:cxn modelId="{A9FDA2C6-2AFF-47C6-A743-7540DA45FB85}" type="presParOf" srcId="{F0160996-4C59-447E-A79E-22D97F673C15}" destId="{3EADEE8B-EC39-44A0-A092-C4A42837465A}" srcOrd="7" destOrd="0" presId="urn:microsoft.com/office/officeart/2005/8/layout/default"/>
    <dgm:cxn modelId="{A1AE9D8B-3001-4666-8A59-CE78C0507EED}" type="presParOf" srcId="{F0160996-4C59-447E-A79E-22D97F673C15}" destId="{DAD4BECC-80DF-4FAE-8F76-CC758DE81C8B}" srcOrd="8" destOrd="0" presId="urn:microsoft.com/office/officeart/2005/8/layout/default"/>
    <dgm:cxn modelId="{3481EBCB-A271-41DB-A551-BB5E128F8256}" type="presParOf" srcId="{F0160996-4C59-447E-A79E-22D97F673C15}" destId="{B2455B8D-637A-4942-A20C-C0DAF701E918}" srcOrd="9" destOrd="0" presId="urn:microsoft.com/office/officeart/2005/8/layout/default"/>
    <dgm:cxn modelId="{4790D35B-E081-43D7-8DFB-C13807D58A3F}" type="presParOf" srcId="{F0160996-4C59-447E-A79E-22D97F673C15}" destId="{28C3B242-BD40-49C8-BD4C-51D3D82BD276}" srcOrd="10" destOrd="0" presId="urn:microsoft.com/office/officeart/2005/8/layout/default"/>
    <dgm:cxn modelId="{EDAF0734-0F34-4FF2-AE82-29742E376DCC}" type="presParOf" srcId="{F0160996-4C59-447E-A79E-22D97F673C15}" destId="{F5AAB110-2965-49F7-A533-3EFEAC1F0094}" srcOrd="11" destOrd="0" presId="urn:microsoft.com/office/officeart/2005/8/layout/default"/>
    <dgm:cxn modelId="{2C495D82-4704-4AB2-9EB8-B7DE9787491A}" type="presParOf" srcId="{F0160996-4C59-447E-A79E-22D97F673C15}" destId="{D796ED6D-7DC1-427E-BA12-EC79309D7651}" srcOrd="12" destOrd="0" presId="urn:microsoft.com/office/officeart/2005/8/layout/default"/>
    <dgm:cxn modelId="{20DC6C36-BC75-4B2D-8ACE-02580367C73A}" type="presParOf" srcId="{F0160996-4C59-447E-A79E-22D97F673C15}" destId="{B3346143-E2B0-41F2-9C33-D09FB93F5FF3}" srcOrd="13" destOrd="0" presId="urn:microsoft.com/office/officeart/2005/8/layout/default"/>
    <dgm:cxn modelId="{0A123F52-94B1-4CDD-9162-68D6FBD4CBB6}" type="presParOf" srcId="{F0160996-4C59-447E-A79E-22D97F673C15}" destId="{6BB6314D-9203-4B6A-B5B3-93ED86A49B65}"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BB2339CB-9DD0-4D9D-8C4C-1F52B4581885}"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535BA0C9-D026-4982-82DE-97ACC3B1D2D4}">
      <dgm:prSet custT="1"/>
      <dgm:spPr>
        <a:ln>
          <a:solidFill>
            <a:srgbClr val="53508A"/>
          </a:solidFill>
        </a:ln>
      </dgm:spPr>
      <dgm:t>
        <a:bodyPr/>
        <a:lstStyle/>
        <a:p>
          <a:pPr rtl="0">
            <a:lnSpc>
              <a:spcPct val="100000"/>
            </a:lnSpc>
          </a:pPr>
          <a:r>
            <a:rPr lang="en-US" sz="2400" dirty="0">
              <a:latin typeface="Arial" panose="020B0604020202020204" pitchFamily="34" charset="0"/>
              <a:cs typeface="Arial" panose="020B0604020202020204" pitchFamily="34" charset="0"/>
            </a:rPr>
            <a:t>Bring TSMO and freight leaders together within your agency to identify areas of common interest and mutual objectives</a:t>
          </a:r>
        </a:p>
      </dgm:t>
    </dgm:pt>
    <dgm:pt modelId="{2A427FEB-FF11-4013-B887-7370B753BEDC}" type="parTrans" cxnId="{335B53E2-558B-4E44-A897-867B0677E645}">
      <dgm:prSet/>
      <dgm:spPr/>
      <dgm:t>
        <a:bodyPr/>
        <a:lstStyle/>
        <a:p>
          <a:endParaRPr lang="en-US">
            <a:latin typeface="Arial" panose="020B0604020202020204" pitchFamily="34" charset="0"/>
            <a:cs typeface="Arial" panose="020B0604020202020204" pitchFamily="34" charset="0"/>
          </a:endParaRPr>
        </a:p>
      </dgm:t>
    </dgm:pt>
    <dgm:pt modelId="{050222FF-51ED-40C2-9ACD-B3BD3F1772E4}" type="sibTrans" cxnId="{335B53E2-558B-4E44-A897-867B0677E645}">
      <dgm:prSet/>
      <dgm:spPr/>
      <dgm:t>
        <a:bodyPr/>
        <a:lstStyle/>
        <a:p>
          <a:endParaRPr lang="en-US">
            <a:latin typeface="Arial" panose="020B0604020202020204" pitchFamily="34" charset="0"/>
            <a:cs typeface="Arial" panose="020B0604020202020204" pitchFamily="34" charset="0"/>
          </a:endParaRPr>
        </a:p>
      </dgm:t>
    </dgm:pt>
    <dgm:pt modelId="{FDE5A3D4-70F5-4193-8C37-FD961F56909F}">
      <dgm:prSet custT="1"/>
      <dgm:spPr>
        <a:ln>
          <a:solidFill>
            <a:srgbClr val="53508A"/>
          </a:solidFill>
        </a:ln>
      </dgm:spPr>
      <dgm:t>
        <a:bodyPr/>
        <a:lstStyle/>
        <a:p>
          <a:pPr rtl="0"/>
          <a:r>
            <a:rPr lang="en-US" sz="2400" dirty="0">
              <a:latin typeface="Arial" panose="020B0604020202020204" pitchFamily="34" charset="0"/>
              <a:cs typeface="Arial" panose="020B0604020202020204" pitchFamily="34" charset="0"/>
            </a:rPr>
            <a:t>Find out how TSMO strategies are already supporting freight goals</a:t>
          </a:r>
        </a:p>
      </dgm:t>
    </dgm:pt>
    <dgm:pt modelId="{9B1DBAF1-61DB-41B7-AD72-3E602679F0CF}" type="parTrans" cxnId="{84F55AA0-01FF-4FAB-A0B1-2AE1B5219970}">
      <dgm:prSet/>
      <dgm:spPr/>
      <dgm:t>
        <a:bodyPr/>
        <a:lstStyle/>
        <a:p>
          <a:endParaRPr lang="en-US">
            <a:latin typeface="Arial" panose="020B0604020202020204" pitchFamily="34" charset="0"/>
            <a:cs typeface="Arial" panose="020B0604020202020204" pitchFamily="34" charset="0"/>
          </a:endParaRPr>
        </a:p>
      </dgm:t>
    </dgm:pt>
    <dgm:pt modelId="{7418FB1F-83AF-4659-8756-242E10EEBDD7}" type="sibTrans" cxnId="{84F55AA0-01FF-4FAB-A0B1-2AE1B5219970}">
      <dgm:prSet/>
      <dgm:spPr/>
      <dgm:t>
        <a:bodyPr/>
        <a:lstStyle/>
        <a:p>
          <a:endParaRPr lang="en-US">
            <a:latin typeface="Arial" panose="020B0604020202020204" pitchFamily="34" charset="0"/>
            <a:cs typeface="Arial" panose="020B0604020202020204" pitchFamily="34" charset="0"/>
          </a:endParaRPr>
        </a:p>
      </dgm:t>
    </dgm:pt>
    <dgm:pt modelId="{B184A8AF-14B0-4FF0-86E0-B0C37C3942DD}">
      <dgm:prSet custT="1"/>
      <dgm:spPr>
        <a:ln>
          <a:solidFill>
            <a:srgbClr val="53508A"/>
          </a:solidFill>
        </a:ln>
      </dgm:spPr>
      <dgm:t>
        <a:bodyPr/>
        <a:lstStyle/>
        <a:p>
          <a:pPr rtl="0"/>
          <a:r>
            <a:rPr lang="en-US" sz="2400" dirty="0">
              <a:latin typeface="Arial" panose="020B0604020202020204" pitchFamily="34" charset="0"/>
              <a:cs typeface="Arial" panose="020B0604020202020204" pitchFamily="34" charset="0"/>
            </a:rPr>
            <a:t>Discuss how freight goals can be better supported by TSMO</a:t>
          </a:r>
        </a:p>
      </dgm:t>
    </dgm:pt>
    <dgm:pt modelId="{F6531F77-B379-4190-8BF7-9623B3E1DB4A}" type="parTrans" cxnId="{0569EC39-82A3-4392-A272-909C19A0CC47}">
      <dgm:prSet/>
      <dgm:spPr/>
      <dgm:t>
        <a:bodyPr/>
        <a:lstStyle/>
        <a:p>
          <a:endParaRPr lang="en-US">
            <a:latin typeface="Arial" panose="020B0604020202020204" pitchFamily="34" charset="0"/>
            <a:cs typeface="Arial" panose="020B0604020202020204" pitchFamily="34" charset="0"/>
          </a:endParaRPr>
        </a:p>
      </dgm:t>
    </dgm:pt>
    <dgm:pt modelId="{27ABFBD6-C7A7-4444-A695-2F4593B78C65}" type="sibTrans" cxnId="{0569EC39-82A3-4392-A272-909C19A0CC47}">
      <dgm:prSet/>
      <dgm:spPr/>
      <dgm:t>
        <a:bodyPr/>
        <a:lstStyle/>
        <a:p>
          <a:endParaRPr lang="en-US">
            <a:latin typeface="Arial" panose="020B0604020202020204" pitchFamily="34" charset="0"/>
            <a:cs typeface="Arial" panose="020B0604020202020204" pitchFamily="34" charset="0"/>
          </a:endParaRPr>
        </a:p>
      </dgm:t>
    </dgm:pt>
    <dgm:pt modelId="{60012EA4-E19C-4886-9131-7A7BFB702CCA}">
      <dgm:prSet custT="1"/>
      <dgm:spPr>
        <a:ln>
          <a:solidFill>
            <a:srgbClr val="53508A"/>
          </a:solidFill>
        </a:ln>
      </dgm:spPr>
      <dgm:t>
        <a:bodyPr/>
        <a:lstStyle/>
        <a:p>
          <a:pPr rtl="0"/>
          <a:r>
            <a:rPr lang="en-US" sz="2400" dirty="0">
              <a:latin typeface="Arial" panose="020B0604020202020204" pitchFamily="34" charset="0"/>
              <a:cs typeface="Arial" panose="020B0604020202020204" pitchFamily="34" charset="0"/>
            </a:rPr>
            <a:t>Begin joint initiatives to improve goods movement and operations</a:t>
          </a:r>
        </a:p>
      </dgm:t>
    </dgm:pt>
    <dgm:pt modelId="{58508B15-2E85-4758-AB30-9BF004D9408A}" type="parTrans" cxnId="{382B138B-8A59-4344-A9A7-017648EEDDC1}">
      <dgm:prSet/>
      <dgm:spPr/>
      <dgm:t>
        <a:bodyPr/>
        <a:lstStyle/>
        <a:p>
          <a:endParaRPr lang="en-US">
            <a:latin typeface="Arial" panose="020B0604020202020204" pitchFamily="34" charset="0"/>
            <a:cs typeface="Arial" panose="020B0604020202020204" pitchFamily="34" charset="0"/>
          </a:endParaRPr>
        </a:p>
      </dgm:t>
    </dgm:pt>
    <dgm:pt modelId="{C9069FA3-4BFF-4470-AB3E-1337C4B41ED0}" type="sibTrans" cxnId="{382B138B-8A59-4344-A9A7-017648EEDDC1}">
      <dgm:prSet/>
      <dgm:spPr/>
      <dgm:t>
        <a:bodyPr/>
        <a:lstStyle/>
        <a:p>
          <a:endParaRPr lang="en-US">
            <a:latin typeface="Arial" panose="020B0604020202020204" pitchFamily="34" charset="0"/>
            <a:cs typeface="Arial" panose="020B0604020202020204" pitchFamily="34" charset="0"/>
          </a:endParaRPr>
        </a:p>
      </dgm:t>
    </dgm:pt>
    <dgm:pt modelId="{E3660842-282A-4FDB-AF6A-D6B8DC8CFE01}" type="pres">
      <dgm:prSet presAssocID="{BB2339CB-9DD0-4D9D-8C4C-1F52B4581885}" presName="linear" presStyleCnt="0">
        <dgm:presLayoutVars>
          <dgm:animLvl val="lvl"/>
          <dgm:resizeHandles val="exact"/>
        </dgm:presLayoutVars>
      </dgm:prSet>
      <dgm:spPr/>
    </dgm:pt>
    <dgm:pt modelId="{157F71AC-E80A-477F-8636-0A2E49BEBDC1}" type="pres">
      <dgm:prSet presAssocID="{535BA0C9-D026-4982-82DE-97ACC3B1D2D4}" presName="parentText" presStyleLbl="node1" presStyleIdx="0" presStyleCnt="4">
        <dgm:presLayoutVars>
          <dgm:chMax val="0"/>
          <dgm:bulletEnabled val="1"/>
        </dgm:presLayoutVars>
      </dgm:prSet>
      <dgm:spPr/>
    </dgm:pt>
    <dgm:pt modelId="{39A4346A-61DC-47CC-A7A0-12DC9C2CA156}" type="pres">
      <dgm:prSet presAssocID="{050222FF-51ED-40C2-9ACD-B3BD3F1772E4}" presName="spacer" presStyleCnt="0"/>
      <dgm:spPr/>
    </dgm:pt>
    <dgm:pt modelId="{766EA7C2-42D7-496F-BEE5-2204A17FC97B}" type="pres">
      <dgm:prSet presAssocID="{FDE5A3D4-70F5-4193-8C37-FD961F56909F}" presName="parentText" presStyleLbl="node1" presStyleIdx="1" presStyleCnt="4">
        <dgm:presLayoutVars>
          <dgm:chMax val="0"/>
          <dgm:bulletEnabled val="1"/>
        </dgm:presLayoutVars>
      </dgm:prSet>
      <dgm:spPr/>
    </dgm:pt>
    <dgm:pt modelId="{49A1A023-3FD9-413A-A912-742D18C2F98E}" type="pres">
      <dgm:prSet presAssocID="{7418FB1F-83AF-4659-8756-242E10EEBDD7}" presName="spacer" presStyleCnt="0"/>
      <dgm:spPr/>
    </dgm:pt>
    <dgm:pt modelId="{37DB558F-CE4E-4385-9903-BA7BBEDE5436}" type="pres">
      <dgm:prSet presAssocID="{B184A8AF-14B0-4FF0-86E0-B0C37C3942DD}" presName="parentText" presStyleLbl="node1" presStyleIdx="2" presStyleCnt="4">
        <dgm:presLayoutVars>
          <dgm:chMax val="0"/>
          <dgm:bulletEnabled val="1"/>
        </dgm:presLayoutVars>
      </dgm:prSet>
      <dgm:spPr/>
    </dgm:pt>
    <dgm:pt modelId="{58613D68-460B-4F69-9698-537E0D05AB8D}" type="pres">
      <dgm:prSet presAssocID="{27ABFBD6-C7A7-4444-A695-2F4593B78C65}" presName="spacer" presStyleCnt="0"/>
      <dgm:spPr/>
    </dgm:pt>
    <dgm:pt modelId="{755DDF4F-5AB4-49F9-9CC2-436D8A702EB7}" type="pres">
      <dgm:prSet presAssocID="{60012EA4-E19C-4886-9131-7A7BFB702CCA}" presName="parentText" presStyleLbl="node1" presStyleIdx="3" presStyleCnt="4">
        <dgm:presLayoutVars>
          <dgm:chMax val="0"/>
          <dgm:bulletEnabled val="1"/>
        </dgm:presLayoutVars>
      </dgm:prSet>
      <dgm:spPr/>
    </dgm:pt>
  </dgm:ptLst>
  <dgm:cxnLst>
    <dgm:cxn modelId="{77C9F212-3805-46C0-8483-6B4FD462EE4C}" type="presOf" srcId="{B184A8AF-14B0-4FF0-86E0-B0C37C3942DD}" destId="{37DB558F-CE4E-4385-9903-BA7BBEDE5436}" srcOrd="0" destOrd="0" presId="urn:microsoft.com/office/officeart/2005/8/layout/vList2"/>
    <dgm:cxn modelId="{2E737A2C-B901-453A-BD6C-E6648348B869}" type="presOf" srcId="{BB2339CB-9DD0-4D9D-8C4C-1F52B4581885}" destId="{E3660842-282A-4FDB-AF6A-D6B8DC8CFE01}" srcOrd="0" destOrd="0" presId="urn:microsoft.com/office/officeart/2005/8/layout/vList2"/>
    <dgm:cxn modelId="{0569EC39-82A3-4392-A272-909C19A0CC47}" srcId="{BB2339CB-9DD0-4D9D-8C4C-1F52B4581885}" destId="{B184A8AF-14B0-4FF0-86E0-B0C37C3942DD}" srcOrd="2" destOrd="0" parTransId="{F6531F77-B379-4190-8BF7-9623B3E1DB4A}" sibTransId="{27ABFBD6-C7A7-4444-A695-2F4593B78C65}"/>
    <dgm:cxn modelId="{D3650B43-6392-4BD2-AD4F-316F88E13D8C}" type="presOf" srcId="{60012EA4-E19C-4886-9131-7A7BFB702CCA}" destId="{755DDF4F-5AB4-49F9-9CC2-436D8A702EB7}" srcOrd="0" destOrd="0" presId="urn:microsoft.com/office/officeart/2005/8/layout/vList2"/>
    <dgm:cxn modelId="{AF7CAA70-8AE7-492F-BA47-F47696A5909E}" type="presOf" srcId="{535BA0C9-D026-4982-82DE-97ACC3B1D2D4}" destId="{157F71AC-E80A-477F-8636-0A2E49BEBDC1}" srcOrd="0" destOrd="0" presId="urn:microsoft.com/office/officeart/2005/8/layout/vList2"/>
    <dgm:cxn modelId="{E6EF4C55-1B9F-4614-9969-D42CA1F6813C}" type="presOf" srcId="{FDE5A3D4-70F5-4193-8C37-FD961F56909F}" destId="{766EA7C2-42D7-496F-BEE5-2204A17FC97B}" srcOrd="0" destOrd="0" presId="urn:microsoft.com/office/officeart/2005/8/layout/vList2"/>
    <dgm:cxn modelId="{382B138B-8A59-4344-A9A7-017648EEDDC1}" srcId="{BB2339CB-9DD0-4D9D-8C4C-1F52B4581885}" destId="{60012EA4-E19C-4886-9131-7A7BFB702CCA}" srcOrd="3" destOrd="0" parTransId="{58508B15-2E85-4758-AB30-9BF004D9408A}" sibTransId="{C9069FA3-4BFF-4470-AB3E-1337C4B41ED0}"/>
    <dgm:cxn modelId="{84F55AA0-01FF-4FAB-A0B1-2AE1B5219970}" srcId="{BB2339CB-9DD0-4D9D-8C4C-1F52B4581885}" destId="{FDE5A3D4-70F5-4193-8C37-FD961F56909F}" srcOrd="1" destOrd="0" parTransId="{9B1DBAF1-61DB-41B7-AD72-3E602679F0CF}" sibTransId="{7418FB1F-83AF-4659-8756-242E10EEBDD7}"/>
    <dgm:cxn modelId="{335B53E2-558B-4E44-A897-867B0677E645}" srcId="{BB2339CB-9DD0-4D9D-8C4C-1F52B4581885}" destId="{535BA0C9-D026-4982-82DE-97ACC3B1D2D4}" srcOrd="0" destOrd="0" parTransId="{2A427FEB-FF11-4013-B887-7370B753BEDC}" sibTransId="{050222FF-51ED-40C2-9ACD-B3BD3F1772E4}"/>
    <dgm:cxn modelId="{9BA5F86E-A3ED-41A0-910F-BD00BC1EFA10}" type="presParOf" srcId="{E3660842-282A-4FDB-AF6A-D6B8DC8CFE01}" destId="{157F71AC-E80A-477F-8636-0A2E49BEBDC1}" srcOrd="0" destOrd="0" presId="urn:microsoft.com/office/officeart/2005/8/layout/vList2"/>
    <dgm:cxn modelId="{0A4708CC-4AAD-4159-9183-2531974E2EB8}" type="presParOf" srcId="{E3660842-282A-4FDB-AF6A-D6B8DC8CFE01}" destId="{39A4346A-61DC-47CC-A7A0-12DC9C2CA156}" srcOrd="1" destOrd="0" presId="urn:microsoft.com/office/officeart/2005/8/layout/vList2"/>
    <dgm:cxn modelId="{A6168D72-AB06-45FB-9A97-5C1538728815}" type="presParOf" srcId="{E3660842-282A-4FDB-AF6A-D6B8DC8CFE01}" destId="{766EA7C2-42D7-496F-BEE5-2204A17FC97B}" srcOrd="2" destOrd="0" presId="urn:microsoft.com/office/officeart/2005/8/layout/vList2"/>
    <dgm:cxn modelId="{53F9D3AA-2430-4AC4-B537-2EC84A25863A}" type="presParOf" srcId="{E3660842-282A-4FDB-AF6A-D6B8DC8CFE01}" destId="{49A1A023-3FD9-413A-A912-742D18C2F98E}" srcOrd="3" destOrd="0" presId="urn:microsoft.com/office/officeart/2005/8/layout/vList2"/>
    <dgm:cxn modelId="{C033ECFC-2CB8-4EE5-9674-E75BD538D438}" type="presParOf" srcId="{E3660842-282A-4FDB-AF6A-D6B8DC8CFE01}" destId="{37DB558F-CE4E-4385-9903-BA7BBEDE5436}" srcOrd="4" destOrd="0" presId="urn:microsoft.com/office/officeart/2005/8/layout/vList2"/>
    <dgm:cxn modelId="{4F82A70D-3788-4C6A-9351-6315ABA8B6E7}" type="presParOf" srcId="{E3660842-282A-4FDB-AF6A-D6B8DC8CFE01}" destId="{58613D68-460B-4F69-9698-537E0D05AB8D}" srcOrd="5" destOrd="0" presId="urn:microsoft.com/office/officeart/2005/8/layout/vList2"/>
    <dgm:cxn modelId="{1ACB9647-A63F-479A-9EEC-88A9B33910E7}" type="presParOf" srcId="{E3660842-282A-4FDB-AF6A-D6B8DC8CFE01}" destId="{755DDF4F-5AB4-49F9-9CC2-436D8A702EB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71AC-E80A-477F-8636-0A2E49BEBDC1}">
      <dsp:nvSpPr>
        <dsp:cNvPr id="0" name=""/>
        <dsp:cNvSpPr/>
      </dsp:nvSpPr>
      <dsp:spPr>
        <a:xfrm>
          <a:off x="0" y="24369"/>
          <a:ext cx="10369555" cy="936000"/>
        </a:xfrm>
        <a:prstGeom prst="roundRect">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Bring TSMO and freight leaders together within your agency to identify areas of common interest and mutual objectives</a:t>
          </a:r>
        </a:p>
      </dsp:txBody>
      <dsp:txXfrm>
        <a:off x="45692" y="70061"/>
        <a:ext cx="10278171" cy="844616"/>
      </dsp:txXfrm>
    </dsp:sp>
    <dsp:sp modelId="{766EA7C2-42D7-496F-BEE5-2204A17FC97B}">
      <dsp:nvSpPr>
        <dsp:cNvPr id="0" name=""/>
        <dsp:cNvSpPr/>
      </dsp:nvSpPr>
      <dsp:spPr>
        <a:xfrm>
          <a:off x="0" y="1104369"/>
          <a:ext cx="10369555" cy="936000"/>
        </a:xfrm>
        <a:prstGeom prst="roundRect">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Find out how TSMO strategies are already supporting freight goals</a:t>
          </a:r>
        </a:p>
      </dsp:txBody>
      <dsp:txXfrm>
        <a:off x="45692" y="1150061"/>
        <a:ext cx="10278171" cy="844616"/>
      </dsp:txXfrm>
    </dsp:sp>
    <dsp:sp modelId="{37DB558F-CE4E-4385-9903-BA7BBEDE5436}">
      <dsp:nvSpPr>
        <dsp:cNvPr id="0" name=""/>
        <dsp:cNvSpPr/>
      </dsp:nvSpPr>
      <dsp:spPr>
        <a:xfrm>
          <a:off x="0" y="2184369"/>
          <a:ext cx="10369555" cy="936000"/>
        </a:xfrm>
        <a:prstGeom prst="roundRect">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Discuss how freight goals can be better supported by TSMO</a:t>
          </a:r>
        </a:p>
      </dsp:txBody>
      <dsp:txXfrm>
        <a:off x="45692" y="2230061"/>
        <a:ext cx="10278171" cy="844616"/>
      </dsp:txXfrm>
    </dsp:sp>
    <dsp:sp modelId="{755DDF4F-5AB4-49F9-9CC2-436D8A702EB7}">
      <dsp:nvSpPr>
        <dsp:cNvPr id="0" name=""/>
        <dsp:cNvSpPr/>
      </dsp:nvSpPr>
      <dsp:spPr>
        <a:xfrm>
          <a:off x="0" y="3264369"/>
          <a:ext cx="10369555" cy="936000"/>
        </a:xfrm>
        <a:prstGeom prst="roundRect">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Begin joint initiatives to improve goods movement and operations</a:t>
          </a:r>
        </a:p>
      </dsp:txBody>
      <dsp:txXfrm>
        <a:off x="45692" y="3310061"/>
        <a:ext cx="10278171" cy="8446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48B67-590A-4100-A067-F93C0A02C238}">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rgbClr val="516A89"/>
          </a:solidFill>
          <a:prstDash val="solid"/>
          <a:miter lim="800000"/>
        </a:ln>
        <a:effectLst/>
      </dsp:spPr>
      <dsp:style>
        <a:lnRef idx="2">
          <a:scrgbClr r="0" g="0" b="0"/>
        </a:lnRef>
        <a:fillRef idx="0">
          <a:scrgbClr r="0" g="0" b="0"/>
        </a:fillRef>
        <a:effectRef idx="0">
          <a:scrgbClr r="0" g="0" b="0"/>
        </a:effectRef>
        <a:fontRef idx="minor"/>
      </dsp:style>
    </dsp:sp>
    <dsp:sp modelId="{C4C9FFFC-C4E5-4E19-8415-057E5A70EA5A}">
      <dsp:nvSpPr>
        <dsp:cNvPr id="0" name=""/>
        <dsp:cNvSpPr/>
      </dsp:nvSpPr>
      <dsp:spPr>
        <a:xfrm>
          <a:off x="305246" y="197811"/>
          <a:ext cx="10006213" cy="395449"/>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Reduced congestion</a:t>
          </a:r>
        </a:p>
      </dsp:txBody>
      <dsp:txXfrm>
        <a:off x="305246" y="197811"/>
        <a:ext cx="10006213" cy="395449"/>
      </dsp:txXfrm>
    </dsp:sp>
    <dsp:sp modelId="{ABBED389-510F-43A7-B75C-461F1E2B9DD3}">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dsp:style>
    </dsp:sp>
    <dsp:sp modelId="{C442EB8D-E2A7-4737-8835-6E4B452AA09D}">
      <dsp:nvSpPr>
        <dsp:cNvPr id="0" name=""/>
        <dsp:cNvSpPr/>
      </dsp:nvSpPr>
      <dsp:spPr>
        <a:xfrm>
          <a:off x="663361" y="791334"/>
          <a:ext cx="9648098" cy="395449"/>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Smoother and more reliable traffic flow</a:t>
          </a:r>
        </a:p>
      </dsp:txBody>
      <dsp:txXfrm>
        <a:off x="663361" y="791334"/>
        <a:ext cx="9648098" cy="395449"/>
      </dsp:txXfrm>
    </dsp:sp>
    <dsp:sp modelId="{2A174F75-140E-47DB-9079-8BED4FD643DE}">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dsp:style>
    </dsp:sp>
    <dsp:sp modelId="{20D6BD72-176B-4DF7-A5C4-031325D0F650}">
      <dsp:nvSpPr>
        <dsp:cNvPr id="0" name=""/>
        <dsp:cNvSpPr/>
      </dsp:nvSpPr>
      <dsp:spPr>
        <a:xfrm>
          <a:off x="859606" y="1384421"/>
          <a:ext cx="9451852" cy="395449"/>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safety</a:t>
          </a:r>
        </a:p>
      </dsp:txBody>
      <dsp:txXfrm>
        <a:off x="859606" y="1384421"/>
        <a:ext cx="9451852" cy="395449"/>
      </dsp:txXfrm>
    </dsp:sp>
    <dsp:sp modelId="{37F5F748-F774-4AF8-AD49-B0E9FDC9BA94}">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dsp:style>
    </dsp:sp>
    <dsp:sp modelId="{DBED1680-4031-469A-A7C9-46F8F60A1432}">
      <dsp:nvSpPr>
        <dsp:cNvPr id="0" name=""/>
        <dsp:cNvSpPr/>
      </dsp:nvSpPr>
      <dsp:spPr>
        <a:xfrm>
          <a:off x="922266" y="1977944"/>
          <a:ext cx="9389193" cy="395449"/>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Cleaner air and less wasted fuel </a:t>
          </a:r>
        </a:p>
      </dsp:txBody>
      <dsp:txXfrm>
        <a:off x="922266" y="1977944"/>
        <a:ext cx="9389193" cy="395449"/>
      </dsp:txXfrm>
    </dsp:sp>
    <dsp:sp modelId="{01FFECB0-2307-4EF1-B71E-DEFA65463B1E}">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dsp:style>
    </dsp:sp>
    <dsp:sp modelId="{45C1661B-7250-4804-99C7-07D19EA49E20}">
      <dsp:nvSpPr>
        <dsp:cNvPr id="0" name=""/>
        <dsp:cNvSpPr/>
      </dsp:nvSpPr>
      <dsp:spPr>
        <a:xfrm>
          <a:off x="859606" y="2571466"/>
          <a:ext cx="9451852" cy="395449"/>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More efficient use of resources and existing facilities</a:t>
          </a:r>
        </a:p>
      </dsp:txBody>
      <dsp:txXfrm>
        <a:off x="859606" y="2571466"/>
        <a:ext cx="9451852" cy="395449"/>
      </dsp:txXfrm>
    </dsp:sp>
    <dsp:sp modelId="{3F1B5CC2-381B-4399-B886-1F1ED1C02685}">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dsp:style>
    </dsp:sp>
    <dsp:sp modelId="{DAE29D1B-390C-49A5-805E-EF88C8508009}">
      <dsp:nvSpPr>
        <dsp:cNvPr id="0" name=""/>
        <dsp:cNvSpPr/>
      </dsp:nvSpPr>
      <dsp:spPr>
        <a:xfrm>
          <a:off x="663361" y="3164554"/>
          <a:ext cx="9648098" cy="395449"/>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Increased economic vitality</a:t>
          </a:r>
        </a:p>
      </dsp:txBody>
      <dsp:txXfrm>
        <a:off x="663361" y="3164554"/>
        <a:ext cx="9648098" cy="395449"/>
      </dsp:txXfrm>
    </dsp:sp>
    <dsp:sp modelId="{342FF504-67FE-40E0-B1DD-BD8CFD2A7703}">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dsp:style>
    </dsp:sp>
    <dsp:sp modelId="{461CD9F3-A26C-413D-9AC9-7492F4AEFC7C}">
      <dsp:nvSpPr>
        <dsp:cNvPr id="0" name=""/>
        <dsp:cNvSpPr/>
      </dsp:nvSpPr>
      <dsp:spPr>
        <a:xfrm>
          <a:off x="305246" y="3758076"/>
          <a:ext cx="10006213" cy="395449"/>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60960" rIns="60960" bIns="6096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Improved quality of life</a:t>
          </a:r>
        </a:p>
      </dsp:txBody>
      <dsp:txXfrm>
        <a:off x="305246" y="3758076"/>
        <a:ext cx="10006213" cy="395449"/>
      </dsp:txXfrm>
    </dsp:sp>
    <dsp:sp modelId="{04BBC0A3-BF46-426A-8351-D9A9EB39FCCD}">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984F5-F321-4E84-B94D-B4C74007B7D9}">
      <dsp:nvSpPr>
        <dsp:cNvPr id="0" name=""/>
        <dsp:cNvSpPr/>
      </dsp:nvSpPr>
      <dsp:spPr>
        <a:xfrm>
          <a:off x="3091" y="820661"/>
          <a:ext cx="2452910" cy="1471746"/>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Safety</a:t>
          </a:r>
        </a:p>
      </dsp:txBody>
      <dsp:txXfrm>
        <a:off x="3091" y="820661"/>
        <a:ext cx="2452910" cy="1471746"/>
      </dsp:txXfrm>
    </dsp:sp>
    <dsp:sp modelId="{EC3FE3F6-9DD8-4EBC-93A0-5BB0AAAA69EA}">
      <dsp:nvSpPr>
        <dsp:cNvPr id="0" name=""/>
        <dsp:cNvSpPr/>
      </dsp:nvSpPr>
      <dsp:spPr>
        <a:xfrm>
          <a:off x="2701293" y="820661"/>
          <a:ext cx="2452910" cy="1471746"/>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On-time pickup and delivery</a:t>
          </a:r>
        </a:p>
      </dsp:txBody>
      <dsp:txXfrm>
        <a:off x="2701293" y="820661"/>
        <a:ext cx="2452910" cy="1471746"/>
      </dsp:txXfrm>
    </dsp:sp>
    <dsp:sp modelId="{5BFA74F1-C5F5-4FA3-A200-C6BECCA02C32}">
      <dsp:nvSpPr>
        <dsp:cNvPr id="0" name=""/>
        <dsp:cNvSpPr/>
      </dsp:nvSpPr>
      <dsp:spPr>
        <a:xfrm>
          <a:off x="5399495" y="820661"/>
          <a:ext cx="2452910" cy="1471746"/>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Infrastructure preservation</a:t>
          </a:r>
        </a:p>
      </dsp:txBody>
      <dsp:txXfrm>
        <a:off x="5399495" y="820661"/>
        <a:ext cx="2452910" cy="1471746"/>
      </dsp:txXfrm>
    </dsp:sp>
    <dsp:sp modelId="{D5E6A665-7F6C-460C-A316-1D7C1F24659D}">
      <dsp:nvSpPr>
        <dsp:cNvPr id="0" name=""/>
        <dsp:cNvSpPr/>
      </dsp:nvSpPr>
      <dsp:spPr>
        <a:xfrm>
          <a:off x="8097697" y="820661"/>
          <a:ext cx="2452910" cy="1471746"/>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Efficient fuel consumption</a:t>
          </a:r>
        </a:p>
      </dsp:txBody>
      <dsp:txXfrm>
        <a:off x="8097697" y="820661"/>
        <a:ext cx="2452910" cy="1471746"/>
      </dsp:txXfrm>
    </dsp:sp>
    <dsp:sp modelId="{DAD4BECC-80DF-4FAE-8F76-CC758DE81C8B}">
      <dsp:nvSpPr>
        <dsp:cNvPr id="0" name=""/>
        <dsp:cNvSpPr/>
      </dsp:nvSpPr>
      <dsp:spPr>
        <a:xfrm>
          <a:off x="3091" y="2537698"/>
          <a:ext cx="2452910" cy="1471746"/>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Reliable travel times</a:t>
          </a:r>
        </a:p>
      </dsp:txBody>
      <dsp:txXfrm>
        <a:off x="3091" y="2537698"/>
        <a:ext cx="2452910" cy="1471746"/>
      </dsp:txXfrm>
    </dsp:sp>
    <dsp:sp modelId="{28C3B242-BD40-49C8-BD4C-51D3D82BD276}">
      <dsp:nvSpPr>
        <dsp:cNvPr id="0" name=""/>
        <dsp:cNvSpPr/>
      </dsp:nvSpPr>
      <dsp:spPr>
        <a:xfrm>
          <a:off x="2701293" y="2537698"/>
          <a:ext cx="2452910" cy="1471746"/>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Safe and secure parking</a:t>
          </a:r>
        </a:p>
      </dsp:txBody>
      <dsp:txXfrm>
        <a:off x="2701293" y="2537698"/>
        <a:ext cx="2452910" cy="1471746"/>
      </dsp:txXfrm>
    </dsp:sp>
    <dsp:sp modelId="{D796ED6D-7DC1-427E-BA12-EC79309D7651}">
      <dsp:nvSpPr>
        <dsp:cNvPr id="0" name=""/>
        <dsp:cNvSpPr/>
      </dsp:nvSpPr>
      <dsp:spPr>
        <a:xfrm>
          <a:off x="5399495" y="2537698"/>
          <a:ext cx="2452910" cy="1471746"/>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Cargo security</a:t>
          </a:r>
        </a:p>
      </dsp:txBody>
      <dsp:txXfrm>
        <a:off x="5399495" y="2537698"/>
        <a:ext cx="2452910" cy="1471746"/>
      </dsp:txXfrm>
    </dsp:sp>
    <dsp:sp modelId="{6BB6314D-9203-4B6A-B5B3-93ED86A49B65}">
      <dsp:nvSpPr>
        <dsp:cNvPr id="0" name=""/>
        <dsp:cNvSpPr/>
      </dsp:nvSpPr>
      <dsp:spPr>
        <a:xfrm>
          <a:off x="8097697" y="2537698"/>
          <a:ext cx="2452910" cy="1471746"/>
        </a:xfrm>
        <a:prstGeom prst="rect">
          <a:avLst/>
        </a:prstGeom>
        <a:solidFill>
          <a:srgbClr val="53508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Efficient operations</a:t>
          </a:r>
        </a:p>
      </dsp:txBody>
      <dsp:txXfrm>
        <a:off x="8097697" y="2537698"/>
        <a:ext cx="2452910" cy="1471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7F71AC-E80A-477F-8636-0A2E49BEBDC1}">
      <dsp:nvSpPr>
        <dsp:cNvPr id="0" name=""/>
        <dsp:cNvSpPr/>
      </dsp:nvSpPr>
      <dsp:spPr>
        <a:xfrm>
          <a:off x="0" y="27819"/>
          <a:ext cx="10369555" cy="981045"/>
        </a:xfrm>
        <a:prstGeom prst="roundRect">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00000"/>
            </a:lnSpc>
            <a:spcBef>
              <a:spcPct val="0"/>
            </a:spcBef>
            <a:spcAft>
              <a:spcPct val="35000"/>
            </a:spcAft>
            <a:buNone/>
          </a:pPr>
          <a:r>
            <a:rPr lang="en-US" sz="2400" kern="1200" dirty="0">
              <a:latin typeface="Arial" panose="020B0604020202020204" pitchFamily="34" charset="0"/>
              <a:cs typeface="Arial" panose="020B0604020202020204" pitchFamily="34" charset="0"/>
            </a:rPr>
            <a:t>Bring TSMO and freight leaders together within your agency to identify areas of common interest and mutual objectives</a:t>
          </a:r>
        </a:p>
      </dsp:txBody>
      <dsp:txXfrm>
        <a:off x="47891" y="75710"/>
        <a:ext cx="10273773" cy="885263"/>
      </dsp:txXfrm>
    </dsp:sp>
    <dsp:sp modelId="{766EA7C2-42D7-496F-BEE5-2204A17FC97B}">
      <dsp:nvSpPr>
        <dsp:cNvPr id="0" name=""/>
        <dsp:cNvSpPr/>
      </dsp:nvSpPr>
      <dsp:spPr>
        <a:xfrm>
          <a:off x="0" y="1132704"/>
          <a:ext cx="10369555" cy="981045"/>
        </a:xfrm>
        <a:prstGeom prst="roundRect">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Find out how TSMO strategies are already supporting freight goals</a:t>
          </a:r>
        </a:p>
      </dsp:txBody>
      <dsp:txXfrm>
        <a:off x="47891" y="1180595"/>
        <a:ext cx="10273773" cy="885263"/>
      </dsp:txXfrm>
    </dsp:sp>
    <dsp:sp modelId="{37DB558F-CE4E-4385-9903-BA7BBEDE5436}">
      <dsp:nvSpPr>
        <dsp:cNvPr id="0" name=""/>
        <dsp:cNvSpPr/>
      </dsp:nvSpPr>
      <dsp:spPr>
        <a:xfrm>
          <a:off x="0" y="2237589"/>
          <a:ext cx="10369555" cy="981045"/>
        </a:xfrm>
        <a:prstGeom prst="roundRect">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Discuss how freight goals can be better supported by TSMO</a:t>
          </a:r>
        </a:p>
      </dsp:txBody>
      <dsp:txXfrm>
        <a:off x="47891" y="2285480"/>
        <a:ext cx="10273773" cy="885263"/>
      </dsp:txXfrm>
    </dsp:sp>
    <dsp:sp modelId="{755DDF4F-5AB4-49F9-9CC2-436D8A702EB7}">
      <dsp:nvSpPr>
        <dsp:cNvPr id="0" name=""/>
        <dsp:cNvSpPr/>
      </dsp:nvSpPr>
      <dsp:spPr>
        <a:xfrm>
          <a:off x="0" y="3342474"/>
          <a:ext cx="10369555" cy="981045"/>
        </a:xfrm>
        <a:prstGeom prst="roundRect">
          <a:avLst/>
        </a:prstGeom>
        <a:solidFill>
          <a:schemeClr val="lt1">
            <a:hueOff val="0"/>
            <a:satOff val="0"/>
            <a:lumOff val="0"/>
            <a:alphaOff val="0"/>
          </a:schemeClr>
        </a:solidFill>
        <a:ln w="12700" cap="flat" cmpd="sng" algn="ctr">
          <a:solidFill>
            <a:srgbClr val="53508A"/>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kern="1200" dirty="0">
              <a:latin typeface="Arial" panose="020B0604020202020204" pitchFamily="34" charset="0"/>
              <a:cs typeface="Arial" panose="020B0604020202020204" pitchFamily="34" charset="0"/>
            </a:rPr>
            <a:t>Begin joint initiatives to improve goods movement and operations</a:t>
          </a:r>
        </a:p>
      </dsp:txBody>
      <dsp:txXfrm>
        <a:off x="47891" y="3390365"/>
        <a:ext cx="10273773" cy="88526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8F1B8-E224-4F87-AF2D-B4DDA227E52A}" type="datetimeFigureOut">
              <a:rPr lang="en-US" smtClean="0"/>
              <a:t>2/21/2023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C4CA667-4A5F-4D4C-82C4-EF483CB8B087}" type="slidenum">
              <a:rPr lang="en-US" smtClean="0"/>
              <a:t>‹#›</a:t>
            </a:fld>
            <a:endParaRPr lang="en-US" dirty="0"/>
          </a:p>
        </p:txBody>
      </p:sp>
    </p:spTree>
    <p:extLst>
      <p:ext uri="{BB962C8B-B14F-4D97-AF65-F5344CB8AC3E}">
        <p14:creationId xmlns:p14="http://schemas.microsoft.com/office/powerpoint/2010/main" val="204090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1B20A-F952-4B0B-958E-D70212B0E7BB}" type="datetimeFigureOut">
              <a:rPr lang="en-US" smtClean="0"/>
              <a:t>2/21/2023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4AA66-0D37-48CF-BD10-10F249B45A89}" type="slidenum">
              <a:rPr lang="en-US" smtClean="0"/>
              <a:t>‹#›</a:t>
            </a:fld>
            <a:endParaRPr lang="en-US" dirty="0"/>
          </a:p>
        </p:txBody>
      </p:sp>
    </p:spTree>
    <p:extLst>
      <p:ext uri="{BB962C8B-B14F-4D97-AF65-F5344CB8AC3E}">
        <p14:creationId xmlns:p14="http://schemas.microsoft.com/office/powerpoint/2010/main" val="498775944"/>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gettyimages.com/search/photographer?family=creative&amp;photographer=choicegraphx"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gettyimages.com/Corporate/LicenseAgreements.aspx#R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s://www.workzonesafety.org/files/documents/training/webinar/large_truck_wz_webinar-Kramer.pdf" TargetMode="Externa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www.dot.state.mn.us/ofrw/freight/truckparking/index.html#:~:text=MnDOT%20is%20working%20with%20eight,on%20rest%20areas%20in%20Minnesota"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3" Type="http://schemas.openxmlformats.org/officeDocument/2006/relationships/hyperlink" Target="https://transportationops.org/case-studies/truck-safety-warning-system" TargetMode="External"/><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dvrpc.org/webmaps/phillyfreightfinder/freight-center-story.html"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s://atlantaregional.org/transportation-mobility/freight/freight-advisory-taskforce/"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3" Type="http://schemas.openxmlformats.org/officeDocument/2006/relationships/hyperlink" Target="https://atlantaregional.org/transportation-mobility/freight/freight-advisory-taskforce/"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3" Type="http://schemas.openxmlformats.org/officeDocument/2006/relationships/hyperlink" Target="http://www.idot.illinois.gov/transportation-system/transportation-management/planning/illinois-state-freight-plan" TargetMode="External"/><Relationship Id="rId2" Type="http://schemas.openxmlformats.org/officeDocument/2006/relationships/slide" Target="../slides/slide79.xml"/><Relationship Id="rId1" Type="http://schemas.openxmlformats.org/officeDocument/2006/relationships/notesMaster" Target="../notesMasters/notesMaster1.xml"/><Relationship Id="rId4" Type="http://schemas.openxmlformats.org/officeDocument/2006/relationships/hyperlink" Target="http://www.idot.illinois.gov/Assets/uploads/files/Transportation-System/Reports/OP&amp;P/Freight/ILFreightPlan_FINAL.pdf" TargetMode="Externa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presentation is intended to provide an overview of how transportation systems management and operations (TSMO) and freight interact and can be mutually beneficial. It begins with an executive summary and proceeds into a more complete discussion of these two areas and how they can work together to provide a safe, reliable, secure transportation system that serves the freight community as well as other system users.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1</a:t>
            </a:fld>
            <a:endParaRPr lang="en-US" dirty="0"/>
          </a:p>
        </p:txBody>
      </p:sp>
    </p:spTree>
    <p:extLst>
      <p:ext uri="{BB962C8B-B14F-4D97-AF65-F5344CB8AC3E}">
        <p14:creationId xmlns:p14="http://schemas.microsoft.com/office/powerpoint/2010/main" val="1215449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Private sector interests overlap with public sector interest but include additional concerns: </a:t>
            </a:r>
          </a:p>
          <a:p>
            <a:pPr marL="0" indent="0">
              <a:buNone/>
            </a:pPr>
            <a:endParaRPr lang="en-US" b="1" dirty="0"/>
          </a:p>
          <a:p>
            <a:pPr marL="171450" indent="-171450">
              <a:buFont typeface="Arial" panose="020B0604020202020204" pitchFamily="34" charset="0"/>
              <a:buChar char="•"/>
            </a:pPr>
            <a:r>
              <a:rPr lang="en-US" b="0" dirty="0"/>
              <a:t>For the </a:t>
            </a:r>
            <a:r>
              <a:rPr lang="en-US" b="0" i="1" u="sng" dirty="0"/>
              <a:t>private</a:t>
            </a:r>
            <a:r>
              <a:rPr lang="en-US" b="0" dirty="0"/>
              <a:t> sector: safe, legal, and efficient movement of goods or raw material to meet customer demands;</a:t>
            </a:r>
            <a:r>
              <a:rPr lang="en-US" b="0" baseline="0" dirty="0"/>
              <a:t> i</a:t>
            </a:r>
            <a:r>
              <a:rPr lang="en-US" b="0" dirty="0"/>
              <a:t>ncludes shippers, carriers, third-party logistics, intermodal transfer points, and warehousing and distribution centers </a:t>
            </a:r>
          </a:p>
          <a:p>
            <a:pPr marL="17145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Note: Regarding safety and security of cargo, </a:t>
            </a:r>
            <a:r>
              <a:rPr lang="en-US" sz="1800" dirty="0">
                <a:effectLst/>
                <a:latin typeface="Segoe UI" panose="020B0502040204020203" pitchFamily="34" charset="0"/>
              </a:rPr>
              <a:t>a truck crash could kill/injure the driver and others, plus damage equipment and cause delay/loss of cargo.</a:t>
            </a:r>
            <a:endParaRPr lang="en-US" sz="1800" dirty="0">
              <a:effectLst/>
              <a:latin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11</a:t>
            </a:fld>
            <a:endParaRPr lang="en-US" dirty="0"/>
          </a:p>
        </p:txBody>
      </p:sp>
    </p:spTree>
    <p:extLst>
      <p:ext uri="{BB962C8B-B14F-4D97-AF65-F5344CB8AC3E}">
        <p14:creationId xmlns:p14="http://schemas.microsoft.com/office/powerpoint/2010/main" val="2441633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can TSMO do to address freight needs and concerns? First</a:t>
            </a:r>
            <a:r>
              <a:rPr lang="en-US" baseline="0" dirty="0"/>
              <a:t> </a:t>
            </a:r>
            <a:r>
              <a:rPr lang="en-US" dirty="0"/>
              <a:t>let’s review what we</a:t>
            </a:r>
            <a:r>
              <a:rPr lang="en-US" baseline="0" dirty="0"/>
              <a:t> mean by TSMO.</a:t>
            </a:r>
          </a:p>
          <a:p>
            <a:endParaRPr lang="en-US" baseline="0" dirty="0"/>
          </a:p>
          <a:p>
            <a:pPr marL="0" indent="0">
              <a:lnSpc>
                <a:spcPct val="120000"/>
              </a:lnSpc>
              <a:buNone/>
            </a:pPr>
            <a:r>
              <a:rPr lang="en-US" dirty="0"/>
              <a:t>Federal code (</a:t>
            </a:r>
            <a:r>
              <a:rPr lang="it-IT" b="0" i="0" dirty="0">
                <a:solidFill>
                  <a:srgbClr val="000000"/>
                </a:solidFill>
                <a:effectLst/>
                <a:latin typeface="Arial" panose="020B0604020202020204" pitchFamily="34" charset="0"/>
              </a:rPr>
              <a:t>23 USC 101 (a) (30)) </a:t>
            </a:r>
            <a:r>
              <a:rPr lang="en-US" dirty="0"/>
              <a:t>defines TSMO as</a:t>
            </a:r>
            <a:r>
              <a:rPr lang="en-US" baseline="0" dirty="0"/>
              <a:t> “</a:t>
            </a:r>
            <a:r>
              <a:rPr lang="en-US" dirty="0"/>
              <a:t>an </a:t>
            </a:r>
            <a:r>
              <a:rPr lang="en-US" u="sng" dirty="0"/>
              <a:t>integrated set of strategies</a:t>
            </a:r>
            <a:r>
              <a:rPr lang="en-US" dirty="0"/>
              <a:t> to </a:t>
            </a:r>
            <a:r>
              <a:rPr lang="en-US" u="sng" dirty="0"/>
              <a:t>optimize the performance of infrastructure</a:t>
            </a:r>
            <a:r>
              <a:rPr lang="en-US" dirty="0"/>
              <a:t> through the implementation of </a:t>
            </a:r>
            <a:r>
              <a:rPr lang="en-US" u="sng" dirty="0"/>
              <a:t>multimodal</a:t>
            </a:r>
            <a:r>
              <a:rPr lang="en-US" dirty="0"/>
              <a:t> and </a:t>
            </a:r>
            <a:r>
              <a:rPr lang="en-US" u="sng" dirty="0"/>
              <a:t>multi-jurisdictional</a:t>
            </a:r>
            <a:r>
              <a:rPr lang="en-US" dirty="0"/>
              <a:t> systems, services, and projects designed to </a:t>
            </a:r>
            <a:r>
              <a:rPr lang="en-US" u="sng" dirty="0"/>
              <a:t>preserve capacity </a:t>
            </a:r>
            <a:r>
              <a:rPr lang="en-US" dirty="0"/>
              <a:t>and </a:t>
            </a:r>
            <a:r>
              <a:rPr lang="en-US" u="sng" dirty="0"/>
              <a:t>improve security, safety, and reliability</a:t>
            </a:r>
            <a:r>
              <a:rPr lang="en-US" dirty="0"/>
              <a:t> of the transportation system while </a:t>
            </a:r>
            <a:r>
              <a:rPr lang="en-US" u="sng" dirty="0"/>
              <a:t>minimizing the environmental impact</a:t>
            </a:r>
            <a:r>
              <a:rPr lang="en-US" dirty="0"/>
              <a:t>.” </a:t>
            </a:r>
          </a:p>
          <a:p>
            <a:endParaRPr lang="en-US" baseline="0" dirty="0"/>
          </a:p>
          <a:p>
            <a:r>
              <a:rPr lang="en-US" baseline="0" dirty="0"/>
              <a:t>The goal is to get the most performance out of the transportation facilities we already have. TSMO is the use of strategies, technologies, mobility services, and programs to optimize the safety, mobility, and reliability of the existing and planned transportation system.</a:t>
            </a:r>
          </a:p>
          <a:p>
            <a:endParaRPr lang="en-US" baseline="0" dirty="0"/>
          </a:p>
          <a:p>
            <a:r>
              <a:rPr lang="en-US" baseline="0" dirty="0"/>
              <a:t>Importantly, TSMO approaches transportation from a systems perspective—across geographic and political boundaries as well as among different agencies.</a:t>
            </a:r>
          </a:p>
          <a:p>
            <a:endParaRPr lang="en-US" baseline="0" dirty="0"/>
          </a:p>
          <a:p>
            <a:r>
              <a:rPr lang="en-US" baseline="0" dirty="0"/>
              <a:t>TSMO does not necessarily replace capacity-expansion projects but can offer lower cost alternatives and also complement capacity-expansion projects when considered early in the project planning and development process.</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12</a:t>
            </a:fld>
            <a:endParaRPr lang="en-US" dirty="0"/>
          </a:p>
        </p:txBody>
      </p:sp>
    </p:spTree>
    <p:extLst>
      <p:ext uri="{BB962C8B-B14F-4D97-AF65-F5344CB8AC3E}">
        <p14:creationId xmlns:p14="http://schemas.microsoft.com/office/powerpoint/2010/main" val="329998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several areas where</a:t>
            </a:r>
            <a:r>
              <a:rPr lang="en-US" baseline="0" dirty="0"/>
              <a:t> TSMO and freight intersect. </a:t>
            </a:r>
            <a:endParaRPr lang="en-US" dirty="0"/>
          </a:p>
          <a:p>
            <a:endParaRPr lang="en-US" dirty="0"/>
          </a:p>
          <a:p>
            <a:r>
              <a:rPr lang="en-US" i="1" dirty="0"/>
              <a:t>Ask</a:t>
            </a:r>
            <a:r>
              <a:rPr lang="en-US" i="1" baseline="0" dirty="0"/>
              <a:t> participants if they agree with the examples provided and if they have any other high-level examples of how TSMO and freight intersect?</a:t>
            </a:r>
            <a:endParaRPr lang="en-US" i="1"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13</a:t>
            </a:fld>
            <a:endParaRPr lang="en-US" dirty="0"/>
          </a:p>
        </p:txBody>
      </p:sp>
    </p:spTree>
    <p:extLst>
      <p:ext uri="{BB962C8B-B14F-4D97-AF65-F5344CB8AC3E}">
        <p14:creationId xmlns:p14="http://schemas.microsoft.com/office/powerpoint/2010/main" val="1584349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many </a:t>
            </a:r>
            <a:r>
              <a:rPr lang="en-US" baseline="0" dirty="0"/>
              <a:t>TSMO goals are shared with goods movement—and these freight goals are good for all travelers and consumers as well as for goods movers.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14</a:t>
            </a:fld>
            <a:endParaRPr lang="en-US" dirty="0"/>
          </a:p>
        </p:txBody>
      </p:sp>
    </p:spTree>
    <p:extLst>
      <p:ext uri="{BB962C8B-B14F-4D97-AF65-F5344CB8AC3E}">
        <p14:creationId xmlns:p14="http://schemas.microsoft.com/office/powerpoint/2010/main" val="3148618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a:t>
            </a:r>
            <a:r>
              <a:rPr lang="en-US" baseline="0" dirty="0"/>
              <a:t> here are some freight goals and TSMO strategies that can directly contribute to helping achieve the freight goals.</a:t>
            </a:r>
          </a:p>
          <a:p>
            <a:endParaRPr lang="en-US" baseline="0" dirty="0"/>
          </a:p>
          <a:p>
            <a:r>
              <a:rPr lang="en-US" baseline="0" dirty="0"/>
              <a:t>Better freight-specific information can improve truck travel-time reliability.</a:t>
            </a:r>
          </a:p>
          <a:p>
            <a:endParaRPr lang="en-US" baseline="0" dirty="0"/>
          </a:p>
          <a:p>
            <a:r>
              <a:rPr lang="en-US" baseline="0" dirty="0"/>
              <a:t>Queue management and ports and intermodal transfer points can reduce delay and congestion and improve air quality; managed lane strategies can de-conflict or separate light and heavy vehicles.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15</a:t>
            </a:fld>
            <a:endParaRPr lang="en-US" dirty="0"/>
          </a:p>
        </p:txBody>
      </p:sp>
    </p:spTree>
    <p:extLst>
      <p:ext uri="{BB962C8B-B14F-4D97-AF65-F5344CB8AC3E}">
        <p14:creationId xmlns:p14="http://schemas.microsoft.com/office/powerpoint/2010/main" val="31648862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information regarding truck parking can ensure that drivers know where they can find safe, secure parking.</a:t>
            </a:r>
          </a:p>
          <a:p>
            <a:endParaRPr lang="en-US" dirty="0"/>
          </a:p>
          <a:p>
            <a:r>
              <a:rPr lang="en-US" dirty="0"/>
              <a:t>HAZMAT cleanup teams and rapid</a:t>
            </a:r>
            <a:r>
              <a:rPr lang="en-US" baseline="0" dirty="0"/>
              <a:t> incident response and clearance teams can minimize delay due to incidents.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16</a:t>
            </a:fld>
            <a:endParaRPr lang="en-US" dirty="0"/>
          </a:p>
        </p:txBody>
      </p:sp>
    </p:spTree>
    <p:extLst>
      <p:ext uri="{BB962C8B-B14F-4D97-AF65-F5344CB8AC3E}">
        <p14:creationId xmlns:p14="http://schemas.microsoft.com/office/powerpoint/2010/main" val="1112146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multiple</a:t>
            </a:r>
            <a:r>
              <a:rPr lang="en-US" sz="1200" baseline="0" dirty="0"/>
              <a:t> opportunities for collaboration between TSMO and freight where both can achieve real benefits to goods movement and, more generally, transportation system performance.</a:t>
            </a:r>
            <a:endParaRPr lang="en-US" sz="1200" dirty="0"/>
          </a:p>
          <a:p>
            <a:endParaRPr lang="en-US" sz="1200" dirty="0"/>
          </a:p>
          <a:p>
            <a:r>
              <a:rPr lang="en-US" sz="1200" dirty="0"/>
              <a:t>Note</a:t>
            </a:r>
            <a:r>
              <a:rPr lang="en-US" sz="1200" baseline="0" dirty="0"/>
              <a:t> that n</a:t>
            </a:r>
            <a:r>
              <a:rPr lang="en-US" sz="1200" dirty="0"/>
              <a:t>ot all areas listed here.</a:t>
            </a:r>
            <a:r>
              <a:rPr lang="en-US" sz="1200" baseline="0" dirty="0"/>
              <a:t> Selected c</a:t>
            </a:r>
            <a:r>
              <a:rPr lang="en-US" sz="1200" dirty="0"/>
              <a:t>ase studies of existing freight and TSMO collaboration are provided in the complete presentation.</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17</a:t>
            </a:fld>
            <a:endParaRPr lang="en-US" dirty="0"/>
          </a:p>
        </p:txBody>
      </p:sp>
    </p:spTree>
    <p:extLst>
      <p:ext uri="{BB962C8B-B14F-4D97-AF65-F5344CB8AC3E}">
        <p14:creationId xmlns:p14="http://schemas.microsoft.com/office/powerpoint/2010/main" val="716999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next?</a:t>
            </a:r>
          </a:p>
          <a:p>
            <a:endParaRPr lang="en-US" dirty="0"/>
          </a:p>
          <a:p>
            <a:r>
              <a:rPr lang="en-US" dirty="0"/>
              <a:t>Start by convening TSMO</a:t>
            </a:r>
            <a:r>
              <a:rPr lang="en-US" baseline="0" dirty="0"/>
              <a:t> and freight leaders to begin discussions about common interests and mutual objectives, identify where these activities are already working together, and determine where greater impacts can be achieved.</a:t>
            </a:r>
          </a:p>
          <a:p>
            <a:endParaRPr lang="en-US" baseline="0" dirty="0"/>
          </a:p>
          <a:p>
            <a:r>
              <a:rPr lang="en-US" baseline="0" dirty="0"/>
              <a:t>Look for joint initiatives that can improve operations and goods movement and begin integrating them into project plans and current operations.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B35E2-A1F7-4C23-920F-A598488AC358}" type="slidenum">
              <a:rPr lang="en-US" smtClean="0"/>
              <a:t>18</a:t>
            </a:fld>
            <a:endParaRPr lang="en-US" dirty="0"/>
          </a:p>
        </p:txBody>
      </p:sp>
    </p:spTree>
    <p:extLst>
      <p:ext uri="{BB962C8B-B14F-4D97-AF65-F5344CB8AC3E}">
        <p14:creationId xmlns:p14="http://schemas.microsoft.com/office/powerpoint/2010/main" val="871343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19</a:t>
            </a:fld>
            <a:endParaRPr lang="en-US" dirty="0"/>
          </a:p>
        </p:txBody>
      </p:sp>
    </p:spTree>
    <p:extLst>
      <p:ext uri="{BB962C8B-B14F-4D97-AF65-F5344CB8AC3E}">
        <p14:creationId xmlns:p14="http://schemas.microsoft.com/office/powerpoint/2010/main" val="3515749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20</a:t>
            </a:fld>
            <a:endParaRPr lang="en-US" dirty="0"/>
          </a:p>
        </p:txBody>
      </p:sp>
    </p:spTree>
    <p:extLst>
      <p:ext uri="{BB962C8B-B14F-4D97-AF65-F5344CB8AC3E}">
        <p14:creationId xmlns:p14="http://schemas.microsoft.com/office/powerpoint/2010/main" val="1105636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Executive Summary provides</a:t>
            </a:r>
            <a:r>
              <a:rPr lang="en-US" baseline="0" dirty="0"/>
              <a:t> an overview and may be of interest to senior agency leadership and others with an interest in how TSMO and freight work together.</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a:t>
            </a:fld>
            <a:endParaRPr lang="en-US" dirty="0"/>
          </a:p>
        </p:txBody>
      </p:sp>
    </p:spTree>
    <p:extLst>
      <p:ext uri="{BB962C8B-B14F-4D97-AF65-F5344CB8AC3E}">
        <p14:creationId xmlns:p14="http://schemas.microsoft.com/office/powerpoint/2010/main" val="1164451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a:t>
            </a:r>
            <a:r>
              <a:rPr lang="en-US" baseline="0" dirty="0"/>
              <a:t> presentation is intended to provide an overview of how freight and transportation systems management and operations (TSMO) interact and can be mutually beneficial. It contains a discussion of these two areas and how they can work together to provide a safe, reliable, secure transportation system that serves the freight community as well as other system users.</a:t>
            </a:r>
            <a:endParaRPr lang="en-US" dirty="0"/>
          </a:p>
          <a:p>
            <a:endParaRPr lang="en-US" dirty="0"/>
          </a:p>
          <a:p>
            <a:r>
              <a:rPr lang="en-US" dirty="0"/>
              <a:t>With</a:t>
            </a:r>
            <a:r>
              <a:rPr lang="en-US" baseline="0" dirty="0"/>
              <a:t> this background and context, here’s what we’ll discuss:</a:t>
            </a:r>
          </a:p>
          <a:p>
            <a:endParaRPr lang="en-US" baseline="0" dirty="0"/>
          </a:p>
          <a:p>
            <a:pPr marL="228600" indent="-228600">
              <a:buFont typeface="Arial" panose="020B0604020202020204" pitchFamily="34" charset="0"/>
              <a:buChar char="•"/>
            </a:pPr>
            <a:r>
              <a:rPr lang="en-US" baseline="0" dirty="0"/>
              <a:t>What TSMO is all about – strategies and goals</a:t>
            </a:r>
          </a:p>
          <a:p>
            <a:pPr marL="228600" indent="-228600">
              <a:buFont typeface="Arial" panose="020B0604020202020204" pitchFamily="34" charset="0"/>
              <a:buChar char="•"/>
            </a:pPr>
            <a:r>
              <a:rPr lang="en-US" baseline="0" dirty="0"/>
              <a:t>How TSMO and freight are related and align around common goals</a:t>
            </a:r>
          </a:p>
          <a:p>
            <a:pPr marL="228600" indent="-228600">
              <a:buFont typeface="Arial" panose="020B0604020202020204" pitchFamily="34" charset="0"/>
              <a:buChar char="•"/>
            </a:pPr>
            <a:r>
              <a:rPr lang="en-US" baseline="0" dirty="0"/>
              <a:t>Examples of TSMO benefits to freight management and operations</a:t>
            </a:r>
          </a:p>
          <a:p>
            <a:pPr marL="228600" indent="-228600">
              <a:buFont typeface="Arial" panose="020B0604020202020204" pitchFamily="34" charset="0"/>
              <a:buChar char="•"/>
            </a:pPr>
            <a:r>
              <a:rPr lang="en-US" baseline="0" dirty="0"/>
              <a:t>Case studies of freight and TSMO collaboration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21</a:t>
            </a:fld>
            <a:endParaRPr lang="en-US" dirty="0"/>
          </a:p>
        </p:txBody>
      </p:sp>
    </p:spTree>
    <p:extLst>
      <p:ext uri="{BB962C8B-B14F-4D97-AF65-F5344CB8AC3E}">
        <p14:creationId xmlns:p14="http://schemas.microsoft.com/office/powerpoint/2010/main" val="295677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 begin this presentation by </a:t>
            </a:r>
            <a:r>
              <a:rPr lang="en-US" sz="1200" baseline="0" dirty="0"/>
              <a:t>describing transportation systems management and operations, or TSMO.</a:t>
            </a:r>
          </a:p>
          <a:p>
            <a:endParaRPr lang="en-US" dirty="0"/>
          </a:p>
          <a:p>
            <a:r>
              <a:rPr lang="en-US" dirty="0"/>
              <a:t>We’ll then discuss reasons for connecting TSMO and </a:t>
            </a:r>
            <a:r>
              <a:rPr lang="en-US" baseline="0" dirty="0"/>
              <a:t>freight. This will be followed by a review of specific examples. </a:t>
            </a:r>
            <a:endParaRPr lang="en-US" dirty="0"/>
          </a:p>
          <a:p>
            <a:endParaRPr lang="en-US" sz="1200" dirty="0"/>
          </a:p>
          <a:p>
            <a:r>
              <a:rPr lang="en-US" dirty="0"/>
              <a:t>Finally,</a:t>
            </a:r>
            <a:r>
              <a:rPr lang="en-US" baseline="0" dirty="0"/>
              <a:t> </a:t>
            </a:r>
            <a:r>
              <a:rPr lang="en-US" dirty="0"/>
              <a:t>we’ll conclude by reviewing the challenges and next steps in connecting TSMO and freight.</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22</a:t>
            </a:fld>
            <a:endParaRPr lang="en-US" dirty="0"/>
          </a:p>
        </p:txBody>
      </p:sp>
    </p:spTree>
    <p:extLst>
      <p:ext uri="{BB962C8B-B14F-4D97-AF65-F5344CB8AC3E}">
        <p14:creationId xmlns:p14="http://schemas.microsoft.com/office/powerpoint/2010/main" val="24124139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368300" y="4400550"/>
            <a:ext cx="6121400" cy="3600450"/>
          </a:xfrm>
        </p:spPr>
        <p:txBody>
          <a:bodyPr/>
          <a:lstStyle/>
          <a:p>
            <a:r>
              <a:rPr lang="en-US" sz="1200" kern="1200" dirty="0">
                <a:solidFill>
                  <a:schemeClr val="tx1"/>
                </a:solidFill>
                <a:effectLst/>
                <a:latin typeface="+mn-lt"/>
                <a:ea typeface="+mn-ea"/>
                <a:cs typeface="+mn-cs"/>
              </a:rPr>
              <a:t>The transportation world is changing as we become more connected globally and more interdependent as observed in everything from the effects of disruptions in intermodal cargo movements at seaports to lack of access to semiconductors produced abroad that are required in manufacturing new vehicles.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the increase in access to real-time data on a global scale enables more effective planning and real-time decision making based on advanced analytics, resulting in more timely delivers to both retail outlets and consumers—including, in many cases, same day or overnight deliveries.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factors result in increased focus on travel-time reliability as a means for improving productivity, reducing required inventory, and meeting shipper and consumer expectations.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State and local transportation agencies face competition for limited funds for meeting transportation needs. Advances in technology enable these agencies to make more effective use of available technology that facilitates more efficient mobility that is both safe and reliable, including on-board technologies and those that help transportation operators manage the transportation system more effectively.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 is a transportation system that offers more options and connections for both system users and system operator that depend on and manage the multimodal and intermodal transportation system.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23</a:t>
            </a:fld>
            <a:endParaRPr lang="en-US" dirty="0"/>
          </a:p>
        </p:txBody>
      </p:sp>
    </p:spTree>
    <p:extLst>
      <p:ext uri="{BB962C8B-B14F-4D97-AF65-F5344CB8AC3E}">
        <p14:creationId xmlns:p14="http://schemas.microsoft.com/office/powerpoint/2010/main" val="42157952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Goods</a:t>
            </a:r>
            <a:r>
              <a:rPr lang="en-US" baseline="0" dirty="0"/>
              <a:t> movement is and always has been an important part of the transportation system and local, regional, national economies.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Freight is an economic engine that generates employment for carriers and drivers and also for the manufacturers, shippers, and retailers that depend on reliable goods movement to sustain their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Consumers have come to expect timely delivery of goods and well-stocked shelves at retailers and manufacturers, and shippers expect on-time deliveries so they can maintain raw materials and retail products on the shelves without carrying excessive inventories.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Carriers need to know travel times so they can plan use of their fleets and drivers to optimize revenue miles and minimize the “buffer” time they build in to account for congestion-related and non-recurring delays that make travel times less reliable.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24</a:t>
            </a:fld>
            <a:endParaRPr lang="en-US" dirty="0"/>
          </a:p>
        </p:txBody>
      </p:sp>
    </p:spTree>
    <p:extLst>
      <p:ext uri="{BB962C8B-B14F-4D97-AF65-F5344CB8AC3E}">
        <p14:creationId xmlns:p14="http://schemas.microsoft.com/office/powerpoint/2010/main" val="2174642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Bureau of Transportation Statistics (BTS) predicts 60% growth in truck vehicle miles traveled between 2015 and 2045 and the density of truck traffic on heavily used roadways is predicted to increase even more. This means more congestion, more emissions, more concerns about safety, and more demands on transportation systems that are already at capacity.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U.S. Department of Transportation, Bureau of Transportation Statistics, Freight Facts and Figures.</a:t>
            </a:r>
            <a:r>
              <a:rPr lang="en-US" sz="1200" baseline="0" dirty="0"/>
              <a:t> Available at: https://data.bts.gov/stories/s/45xw-qksz. </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25</a:t>
            </a:fld>
            <a:endParaRPr lang="en-US" dirty="0"/>
          </a:p>
        </p:txBody>
      </p:sp>
    </p:spTree>
    <p:extLst>
      <p:ext uri="{BB962C8B-B14F-4D97-AF65-F5344CB8AC3E}">
        <p14:creationId xmlns:p14="http://schemas.microsoft.com/office/powerpoint/2010/main" val="30379790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 and the Bureau of Transportation Statistics' Freight</a:t>
            </a:r>
            <a:r>
              <a:rPr lang="en-US" baseline="0" dirty="0"/>
              <a:t> Analysis Framework illustrates this growth in goods movement by trucks. This table shows the increase in the value of freight and the ton-miles traveled in millions on the National Highway System from 2017 to 2050. This growth will contribute to increased congestion and energy consumption and, possibly, poorer air quality UNLESS we take steps to improve travel-time reliability so that delays are minimized.</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26</a:t>
            </a:fld>
            <a:endParaRPr lang="en-US" dirty="0"/>
          </a:p>
        </p:txBody>
      </p:sp>
    </p:spTree>
    <p:extLst>
      <p:ext uri="{BB962C8B-B14F-4D97-AF65-F5344CB8AC3E}">
        <p14:creationId xmlns:p14="http://schemas.microsoft.com/office/powerpoint/2010/main" val="15272253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effects of predicted growth in truck traffic, freight carriers and shippers face challenges in attracting and retaining drivers, which makes efficient use of drivers’ time even more important. Unreliable travel times mean that drivers must “build in” buffer times to avoid delivery delays, leading to more non-productive time when drivers arrive early and have to wait for their delivery windows. These delays and waiting times result in lost productivity and added cost to carriers, shippers, and, ultimately, to consumers.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27</a:t>
            </a:fld>
            <a:endParaRPr lang="en-US" dirty="0"/>
          </a:p>
        </p:txBody>
      </p:sp>
    </p:spTree>
    <p:extLst>
      <p:ext uri="{BB962C8B-B14F-4D97-AF65-F5344CB8AC3E}">
        <p14:creationId xmlns:p14="http://schemas.microsoft.com/office/powerpoint/2010/main" val="13897725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Unreliable travel times mean shippers, manufacturers, distribution centers, and retailers carry higher inventories to offset delivery delays. Additionally, with longer travel times (including the “buffer” times added to travel times, more inventory is in transit, resulting in additional capital tied up in the in-transit inventory—a cost that is ultimately passed on to consumers.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28</a:t>
            </a:fld>
            <a:endParaRPr lang="en-US" dirty="0"/>
          </a:p>
        </p:txBody>
      </p:sp>
    </p:spTree>
    <p:extLst>
      <p:ext uri="{BB962C8B-B14F-4D97-AF65-F5344CB8AC3E}">
        <p14:creationId xmlns:p14="http://schemas.microsoft.com/office/powerpoint/2010/main" val="511682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growth in freight volume leads to </a:t>
            </a:r>
            <a:r>
              <a:rPr lang="en-US" b="0" dirty="0"/>
              <a:t>different but interconnected and intersecting priorities on freight for public and private stakeholders. </a:t>
            </a:r>
            <a:r>
              <a:rPr lang="en-US" sz="1800" dirty="0">
                <a:effectLst/>
                <a:latin typeface="Segoe UI" panose="020B0502040204020203" pitchFamily="34" charset="0"/>
              </a:rPr>
              <a:t>The priorities overlap to some degree and differ to some degree both in content and level of importance.</a:t>
            </a:r>
          </a:p>
          <a:p>
            <a:pPr marL="0" inden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For the </a:t>
            </a:r>
            <a:r>
              <a:rPr lang="en-US" b="0" i="1" u="sng" dirty="0"/>
              <a:t>public</a:t>
            </a:r>
            <a:r>
              <a:rPr lang="en-US" b="0" dirty="0"/>
              <a:t> sector: planning, management, and operation of the infrastructure and related activities needed to promote safe, legal, and efficient flow of goods;</a:t>
            </a:r>
            <a:r>
              <a:rPr lang="en-US" b="0" baseline="0" dirty="0"/>
              <a:t> f</a:t>
            </a:r>
            <a:r>
              <a:rPr lang="en-US" b="0" dirty="0"/>
              <a:t>reight planning integrates goods movement into the local or regional transportation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effectLst/>
                <a:latin typeface="+mn-lt"/>
              </a:rPr>
              <a:t>Note: T</a:t>
            </a:r>
            <a:r>
              <a:rPr lang="en-US" sz="1800" dirty="0">
                <a:effectLst/>
                <a:latin typeface="Segoe UI" panose="020B0502040204020203" pitchFamily="34" charset="0"/>
              </a:rPr>
              <a:t>here are concerns not only from bridge impact from truck weight but also bridge strikes due to oversized loads.</a:t>
            </a:r>
            <a:endParaRPr lang="en-US" b="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29</a:t>
            </a:fld>
            <a:endParaRPr lang="en-US" dirty="0"/>
          </a:p>
        </p:txBody>
      </p:sp>
    </p:spTree>
    <p:extLst>
      <p:ext uri="{BB962C8B-B14F-4D97-AF65-F5344CB8AC3E}">
        <p14:creationId xmlns:p14="http://schemas.microsoft.com/office/powerpoint/2010/main" val="435782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0" dirty="0"/>
              <a:t>Private sector interests overlap with public sector interest but include additional concerns: </a:t>
            </a:r>
          </a:p>
          <a:p>
            <a:pPr marL="0" indent="0">
              <a:buNone/>
            </a:pPr>
            <a:endParaRPr lang="en-US" b="1" dirty="0"/>
          </a:p>
          <a:p>
            <a:pPr marL="171450" indent="-171450">
              <a:buFont typeface="Arial" panose="020B0604020202020204" pitchFamily="34" charset="0"/>
              <a:buChar char="•"/>
            </a:pPr>
            <a:r>
              <a:rPr lang="en-US" b="0" dirty="0"/>
              <a:t>For the </a:t>
            </a:r>
            <a:r>
              <a:rPr lang="en-US" b="0" i="1" u="sng" dirty="0"/>
              <a:t>private</a:t>
            </a:r>
            <a:r>
              <a:rPr lang="en-US" b="0" dirty="0"/>
              <a:t> sector: safe, legal, and efficient movement of goods or raw material to meet customer demands;</a:t>
            </a:r>
            <a:r>
              <a:rPr lang="en-US" b="0" baseline="0" dirty="0"/>
              <a:t> i</a:t>
            </a:r>
            <a:r>
              <a:rPr lang="en-US" b="0" dirty="0"/>
              <a:t>ncludes shippers, carriers, third-party logistics, intermodal transfer points, and warehousing and distribution centers </a:t>
            </a:r>
          </a:p>
          <a:p>
            <a:pPr marL="171450" indent="-171450">
              <a:buFont typeface="Arial" panose="020B0604020202020204" pitchFamily="34" charset="0"/>
              <a:buChar cha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n-lt"/>
              </a:rPr>
              <a:t>Note: Regarding safety and security of cargo, </a:t>
            </a:r>
            <a:r>
              <a:rPr lang="en-US" sz="1800" dirty="0">
                <a:effectLst/>
                <a:latin typeface="Segoe UI" panose="020B0502040204020203" pitchFamily="34" charset="0"/>
              </a:rPr>
              <a:t>a truck crash could kill/injure the driver and others, plus damage equipment and cause delay/loss of cargo.</a:t>
            </a:r>
            <a:endParaRPr lang="en-US" sz="1800" dirty="0">
              <a:effectLst/>
              <a:latin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30</a:t>
            </a:fld>
            <a:endParaRPr lang="en-US" dirty="0"/>
          </a:p>
        </p:txBody>
      </p:sp>
    </p:spTree>
    <p:extLst>
      <p:ext uri="{BB962C8B-B14F-4D97-AF65-F5344CB8AC3E}">
        <p14:creationId xmlns:p14="http://schemas.microsoft.com/office/powerpoint/2010/main" val="2441633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a:xfrm>
            <a:off x="368300" y="4400550"/>
            <a:ext cx="6121400" cy="3600450"/>
          </a:xfrm>
        </p:spPr>
        <p:txBody>
          <a:bodyPr/>
          <a:lstStyle/>
          <a:p>
            <a:r>
              <a:rPr lang="en-US" sz="1200" kern="1200" dirty="0">
                <a:solidFill>
                  <a:schemeClr val="tx1"/>
                </a:solidFill>
                <a:effectLst/>
                <a:latin typeface="+mn-lt"/>
                <a:ea typeface="+mn-ea"/>
                <a:cs typeface="+mn-cs"/>
              </a:rPr>
              <a:t>The transportation world is changing as we become more connected globally and more interdependent as observed in everything from the effects of disruptions in intermodal cargo movements at seaports to lack of access to semiconductors produced abroad that are required in manufacturing new vehicles.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the increase in access to real-time data on a global scale enables more effective planning and real-time decision making based on advanced analytics, resulting in more timely delivers to both retail outlets and consumers—including, in many cases, same day or overnight deliveries.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factors result in increased focus on travel-time reliability as a means for improving productivity, reducing required inventory, and meeting shipper and consumer expectations.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the same time, State and local transportation agencies face competition for limited funds for meeting transportation needs. Advances in technology enable these agencies to make more effective use of available technology that facilitates more efficient mobility that is both safe and reliable, including on-board technologies and those that help transportation operators manage the transportation system more effectively.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 is a transportation system that offers more options and connections for both system users and system operator that depend on and manage the multimodal and intermodal transportation system.</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a:t>
            </a:fld>
            <a:endParaRPr lang="en-US" dirty="0"/>
          </a:p>
        </p:txBody>
      </p:sp>
    </p:spTree>
    <p:extLst>
      <p:ext uri="{BB962C8B-B14F-4D97-AF65-F5344CB8AC3E}">
        <p14:creationId xmlns:p14="http://schemas.microsoft.com/office/powerpoint/2010/main" val="42157952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begin by describing</a:t>
            </a:r>
            <a:r>
              <a:rPr lang="en-US" baseline="0" dirty="0"/>
              <a:t> TSMO . .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31</a:t>
            </a:fld>
            <a:endParaRPr lang="en-US" dirty="0"/>
          </a:p>
        </p:txBody>
      </p:sp>
    </p:spTree>
    <p:extLst>
      <p:ext uri="{BB962C8B-B14F-4D97-AF65-F5344CB8AC3E}">
        <p14:creationId xmlns:p14="http://schemas.microsoft.com/office/powerpoint/2010/main" val="3691231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lang="en-US" dirty="0"/>
              <a:t>Before going further, it is important to define </a:t>
            </a:r>
            <a:r>
              <a:rPr lang="en-US" baseline="0" dirty="0"/>
              <a:t>TSMO for new audiences:</a:t>
            </a:r>
            <a:endParaRPr lang="en-US" dirty="0"/>
          </a:p>
          <a:p>
            <a:pPr marL="0" indent="0">
              <a:lnSpc>
                <a:spcPct val="120000"/>
              </a:lnSpc>
              <a:buNone/>
            </a:pPr>
            <a:endParaRPr lang="en-US" dirty="0"/>
          </a:p>
          <a:p>
            <a:pPr marL="0" indent="0">
              <a:lnSpc>
                <a:spcPct val="120000"/>
              </a:lnSpc>
              <a:buNone/>
            </a:pPr>
            <a:r>
              <a:rPr lang="en-US" dirty="0"/>
              <a:t>TSMO is an </a:t>
            </a:r>
            <a:r>
              <a:rPr lang="en-US" u="sng" dirty="0"/>
              <a:t>integrated set of strategies</a:t>
            </a:r>
            <a:r>
              <a:rPr lang="en-US" dirty="0"/>
              <a:t> to </a:t>
            </a:r>
            <a:r>
              <a:rPr lang="en-US" u="sng" dirty="0"/>
              <a:t>optimize the performance of existing infrastructure</a:t>
            </a:r>
            <a:r>
              <a:rPr lang="en-US" dirty="0"/>
              <a:t> through the implementation of </a:t>
            </a:r>
            <a:r>
              <a:rPr lang="en-US" u="sng" dirty="0"/>
              <a:t>multimodal</a:t>
            </a:r>
            <a:r>
              <a:rPr lang="en-US" dirty="0"/>
              <a:t> and </a:t>
            </a:r>
            <a:r>
              <a:rPr lang="en-US" u="sng" dirty="0"/>
              <a:t>multi-jurisdictional</a:t>
            </a:r>
            <a:r>
              <a:rPr lang="en-US" dirty="0"/>
              <a:t> systems, services, and projects designed to </a:t>
            </a:r>
            <a:r>
              <a:rPr lang="en-US" u="sng" dirty="0"/>
              <a:t>preserve capacity </a:t>
            </a:r>
            <a:r>
              <a:rPr lang="en-US" dirty="0"/>
              <a:t>and </a:t>
            </a:r>
            <a:r>
              <a:rPr lang="en-US" u="sng" dirty="0"/>
              <a:t>improve security, safety, and reliability</a:t>
            </a:r>
            <a:r>
              <a:rPr lang="en-US" dirty="0"/>
              <a:t> of the transportation system.</a:t>
            </a:r>
          </a:p>
          <a:p>
            <a:endParaRPr lang="en-US" baseline="0" dirty="0"/>
          </a:p>
          <a:p>
            <a:r>
              <a:rPr lang="en-US" baseline="0" dirty="0"/>
              <a:t>The goal here is to get the most performance out of the transportation facilities we already have. TSMO is the use of strategies, technologies, mobility services, and programs to optimize the safety, mobility, and reliability of the existing and planned transportation system.</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1399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pPr>
            <a:r>
              <a:rPr lang="en-US" dirty="0"/>
              <a:t>TSMO is an integrated set of strategies to optimize the operational performance of the existing transportation system. </a:t>
            </a:r>
          </a:p>
          <a:p>
            <a:pPr marL="171450" indent="-171450">
              <a:lnSpc>
                <a:spcPct val="120000"/>
              </a:lnSpc>
              <a:buFont typeface="Arial" panose="020B0604020202020204" pitchFamily="34" charset="0"/>
              <a:buChar char="•"/>
            </a:pPr>
            <a:r>
              <a:rPr lang="en-US" dirty="0"/>
              <a:t>Note: The</a:t>
            </a:r>
            <a:r>
              <a:rPr lang="en-US" baseline="0" dirty="0"/>
              <a:t> definition at the top of the slide is an abridged version of the Federal Highway Administration’s (FHWA) TSMO definition found here: </a:t>
            </a:r>
            <a:r>
              <a:rPr lang="en-US" dirty="0">
                <a:hlinkClick r:id="rId3"/>
              </a:rPr>
              <a:t>https://ops.fhwa.dot.gov/tsmo</a:t>
            </a:r>
            <a:r>
              <a:rPr lang="en-US" dirty="0"/>
              <a:t> and at </a:t>
            </a:r>
            <a:r>
              <a:rPr lang="it-IT" sz="1200" b="0" i="0" kern="1200" dirty="0">
                <a:solidFill>
                  <a:schemeClr val="tx1"/>
                </a:solidFill>
                <a:effectLst/>
                <a:latin typeface="+mn-lt"/>
                <a:ea typeface="+mn-ea"/>
                <a:cs typeface="+mn-cs"/>
              </a:rPr>
              <a:t>23 USC 101 (a) (30). </a:t>
            </a:r>
            <a:endParaRPr lang="en-US" dirty="0"/>
          </a:p>
          <a:p>
            <a:pPr marL="0" indent="0">
              <a:lnSpc>
                <a:spcPct val="120000"/>
              </a:lnSpc>
              <a:buFont typeface="Arial" panose="020B0604020202020204" pitchFamily="34" charset="0"/>
              <a:buNone/>
            </a:pPr>
            <a:endParaRPr lang="en-US" dirty="0"/>
          </a:p>
          <a:p>
            <a:pPr>
              <a:lnSpc>
                <a:spcPct val="120000"/>
              </a:lnSpc>
            </a:pPr>
            <a:r>
              <a:rPr lang="en-US" dirty="0"/>
              <a:t>TSMO approaches performance from a systems perspective.</a:t>
            </a:r>
          </a:p>
          <a:p>
            <a:pPr marL="171450" indent="-171450">
              <a:lnSpc>
                <a:spcPct val="120000"/>
              </a:lnSpc>
              <a:buFont typeface="Arial" panose="020B0604020202020204" pitchFamily="34" charset="0"/>
              <a:buChar char="•"/>
            </a:pPr>
            <a:r>
              <a:rPr lang="en-US" dirty="0"/>
              <a:t>Spans corridors, facilities, jurisdictions, modes, and agencies</a:t>
            </a:r>
          </a:p>
          <a:p>
            <a:pPr marL="171450" indent="-171450">
              <a:lnSpc>
                <a:spcPct val="120000"/>
              </a:lnSpc>
              <a:buFont typeface="Arial" panose="020B0604020202020204" pitchFamily="34" charset="0"/>
              <a:buChar char="•"/>
            </a:pPr>
            <a:r>
              <a:rPr lang="en-US" dirty="0"/>
              <a:t>TSMO</a:t>
            </a:r>
            <a:r>
              <a:rPr lang="en-US" baseline="0" dirty="0"/>
              <a:t> takes a holistic approach to managing performance that looks beyond a single corridor (e.g., are changes to a specific corridor causing a mobility issue nearby?), jurisdiction (e.g., are management systems coordinated across jurisdictional boundaries?), mode (e.g., are we using all modes optimally to meet our performance goals?), and agency (e.g., how can we improve collaboration with law enforcement or transit agencies to improve performance?). </a:t>
            </a:r>
          </a:p>
          <a:p>
            <a:pPr marL="171450" indent="-171450">
              <a:lnSpc>
                <a:spcPct val="120000"/>
              </a:lnSpc>
              <a:buFont typeface="Arial" panose="020B0604020202020204" pitchFamily="34" charset="0"/>
              <a:buChar char="•"/>
            </a:pPr>
            <a:endParaRPr lang="en-US" dirty="0"/>
          </a:p>
          <a:p>
            <a:pPr>
              <a:lnSpc>
                <a:spcPct val="120000"/>
              </a:lnSpc>
            </a:pPr>
            <a:r>
              <a:rPr lang="en-US" dirty="0"/>
              <a:t>Helps agencies balance supply and demand on the system and provide flexible solutions to manage dynamic conditions.</a:t>
            </a:r>
          </a:p>
          <a:p>
            <a:pPr marL="171450" indent="-171450">
              <a:lnSpc>
                <a:spcPct val="120000"/>
              </a:lnSpc>
              <a:buFont typeface="Arial" panose="020B0604020202020204" pitchFamily="34" charset="0"/>
              <a:buChar char="•"/>
            </a:pPr>
            <a:r>
              <a:rPr lang="en-US" dirty="0"/>
              <a:t>Example</a:t>
            </a:r>
            <a:r>
              <a:rPr lang="en-US" baseline="0" dirty="0"/>
              <a:t> TSMO strategies include ramp metering, managed lanes, and congestion pricing. </a:t>
            </a:r>
          </a:p>
          <a:p>
            <a:pPr marL="171450" indent="-171450">
              <a:lnSpc>
                <a:spcPct val="120000"/>
              </a:lnSpc>
              <a:buFont typeface="Arial" panose="020B0604020202020204" pitchFamily="34" charset="0"/>
              <a:buChar char="•"/>
            </a:pPr>
            <a:endParaRPr lang="en-US" dirty="0"/>
          </a:p>
          <a:p>
            <a:pPr>
              <a:lnSpc>
                <a:spcPct val="120000"/>
              </a:lnSpc>
            </a:pPr>
            <a:r>
              <a:rPr lang="en-US" dirty="0"/>
              <a:t>TSMO can complement capacity projects or can provide lower-cost, faster alternatives in some cases.</a:t>
            </a:r>
          </a:p>
          <a:p>
            <a:pPr marL="171450" indent="-171450">
              <a:lnSpc>
                <a:spcPct val="120000"/>
              </a:lnSpc>
              <a:buFont typeface="Arial" panose="020B0604020202020204" pitchFamily="34" charset="0"/>
              <a:buChar char="•"/>
            </a:pPr>
            <a:r>
              <a:rPr lang="en-US" dirty="0"/>
              <a:t>TSMO seeks</a:t>
            </a:r>
            <a:r>
              <a:rPr lang="en-US" baseline="0" dirty="0"/>
              <a:t> to provide lower-cost alternatives to capacity projects when operational strategies may produce equal or better results – or when operational strategies may be able to produce results faster. It does not seek to eliminate capacity projects in cases where a capacity project is the best solution. Rather, TSMO provides agencies with more options. </a:t>
            </a:r>
            <a:endParaRPr lang="en-US" dirty="0"/>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905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This slide illustrates</a:t>
            </a:r>
            <a:r>
              <a:rPr lang="en-US" baseline="0" dirty="0"/>
              <a:t> the array of operational strategies that fall under the TSMO umbrella that can be used individually or in combination with each other. This list is not exhaustive, but it highlights the key buckets of strategies that are priorities for many agencies. </a:t>
            </a:r>
          </a:p>
          <a:p>
            <a:endParaRPr lang="en-US" baseline="0" dirty="0"/>
          </a:p>
          <a:p>
            <a:r>
              <a:rPr lang="en-US" baseline="0" dirty="0"/>
              <a:t>Examples of other TSMO strategies include:</a:t>
            </a:r>
          </a:p>
          <a:p>
            <a:endParaRPr lang="en-US" baseline="0" dirty="0"/>
          </a:p>
          <a:p>
            <a:pPr marL="171450" indent="-171450">
              <a:spcBef>
                <a:spcPts val="600"/>
              </a:spcBef>
              <a:buFont typeface="Arial" panose="020B0604020202020204" pitchFamily="34" charset="0"/>
              <a:buChar char="•"/>
            </a:pPr>
            <a:r>
              <a:rPr lang="en-US" sz="1200" dirty="0"/>
              <a:t>Traffic signal coordination</a:t>
            </a:r>
          </a:p>
          <a:p>
            <a:pPr marL="171450" indent="-171450">
              <a:spcBef>
                <a:spcPts val="600"/>
              </a:spcBef>
              <a:buFont typeface="Arial" panose="020B0604020202020204" pitchFamily="34" charset="0"/>
              <a:buChar char="•"/>
            </a:pPr>
            <a:r>
              <a:rPr lang="en-US" sz="1200" dirty="0"/>
              <a:t>Transit signal priority</a:t>
            </a:r>
          </a:p>
          <a:p>
            <a:pPr marL="171450" indent="-171450">
              <a:spcBef>
                <a:spcPts val="600"/>
              </a:spcBef>
              <a:buFont typeface="Arial" panose="020B0604020202020204" pitchFamily="34" charset="0"/>
              <a:buChar char="•"/>
            </a:pPr>
            <a:r>
              <a:rPr lang="en-US" sz="1200" dirty="0"/>
              <a:t>Special event management</a:t>
            </a:r>
          </a:p>
          <a:p>
            <a:pPr marL="171450" indent="-171450">
              <a:spcBef>
                <a:spcPts val="600"/>
              </a:spcBef>
              <a:buFont typeface="Arial" panose="020B0604020202020204" pitchFamily="34" charset="0"/>
              <a:buChar char="•"/>
            </a:pPr>
            <a:r>
              <a:rPr lang="en-US" sz="1200" dirty="0"/>
              <a:t>Congestion pricing</a:t>
            </a:r>
          </a:p>
          <a:p>
            <a:pPr marL="171450" indent="-171450">
              <a:spcBef>
                <a:spcPts val="600"/>
              </a:spcBef>
              <a:buFont typeface="Arial" panose="020B0604020202020204" pitchFamily="34" charset="0"/>
              <a:buChar char="•"/>
            </a:pPr>
            <a:r>
              <a:rPr lang="en-US" sz="1200" dirty="0"/>
              <a:t>Active transportation and demand management</a:t>
            </a:r>
          </a:p>
          <a:p>
            <a:pPr marL="171450" indent="-171450">
              <a:spcBef>
                <a:spcPts val="600"/>
              </a:spcBef>
              <a:buFont typeface="Arial" panose="020B0604020202020204" pitchFamily="34" charset="0"/>
              <a:buChar char="•"/>
            </a:pPr>
            <a:r>
              <a:rPr lang="en-US" sz="1200" dirty="0"/>
              <a:t>Connected/automated vehicles</a:t>
            </a:r>
          </a:p>
          <a:p>
            <a:pPr marL="171450" indent="-171450">
              <a:spcBef>
                <a:spcPts val="600"/>
              </a:spcBef>
              <a:buFont typeface="Arial" panose="020B0604020202020204" pitchFamily="34" charset="0"/>
              <a:buChar char="•"/>
            </a:pPr>
            <a:r>
              <a:rPr lang="en-US" sz="1200" dirty="0"/>
              <a:t>Completing multimodal networks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Segoe UI" panose="020B0502040204020203" pitchFamily="34" charset="0"/>
              </a:rPr>
              <a:t>Intelligent transportation systems (ITS) components can support all these TSMO strategies. ITS </a:t>
            </a:r>
            <a:r>
              <a:rPr lang="en-US" sz="1800" b="0" i="0" dirty="0">
                <a:solidFill>
                  <a:srgbClr val="333333"/>
                </a:solidFill>
                <a:effectLst/>
                <a:latin typeface="Helvetica Neue"/>
              </a:rPr>
              <a:t>covers a variety of technologies to monitor, evaluate, and manage transportation systems to enhance efficiency and safety. </a:t>
            </a:r>
            <a:r>
              <a:rPr lang="en-US" sz="1200" dirty="0">
                <a:effectLst/>
                <a:latin typeface="Segoe UI" panose="020B0502040204020203" pitchFamily="34" charset="0"/>
              </a:rPr>
              <a:t>It should be noted that TSMO does not equate to ITS; many strategies support TSMO that do not involve an ITS component.</a:t>
            </a:r>
            <a:r>
              <a:rPr lang="en-US" sz="1200" dirty="0">
                <a:effectLst/>
                <a:latin typeface="Arial" panose="020B0604020202020204" pitchFamily="34" charset="0"/>
              </a:rPr>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TSMO</a:t>
            </a:r>
            <a:r>
              <a:rPr lang="en-US" sz="1200" kern="1200" baseline="0" dirty="0">
                <a:solidFill>
                  <a:schemeClr val="tx1"/>
                </a:solidFill>
                <a:effectLst/>
                <a:latin typeface="+mn-lt"/>
                <a:ea typeface="+mn-ea"/>
                <a:cs typeface="+mn-cs"/>
              </a:rPr>
              <a:t> strategies can be categorized into three overarching areas: incident or event management, traffic management, and demand management strategies. The next three slides highlight strategies in each of these areas.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057A9C-CD79-4263-BA8E-680E013CF33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9369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Incident and event management includes several strategies that address major sources of travel-time unreliability.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Incident and event management strategies include road weather management, traffic incident management and emergency transportation operations, work zone management, and planned special event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Road weather management activities include creating hazardous weather traffic operations response plans, implementing variable speed limits, detecting hazardous weather conditions, disseminating weather and warnings to travelers through dynamic signs and systems, providing emergency truck and parking facilities and emergency parking information, and implementing vehicle restrictions.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incident management and emergency transportation operations activities include establishing traffic incident management teams, conducting after action reviews, staging tow trucks in strategic areas, providing roadway safety patrols, integrating computer</a:t>
            </a:r>
            <a:r>
              <a:rPr lang="en-US" sz="1200" b="0" i="0" kern="1200" baseline="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aided dispatch into transportation management centers, pre-establishing towing service agreements, co-locating dispatching units, developing quick clearance goals, pre-planning detour routes, implementing shoulder running, deploying adaptive ramp metering, providing variable speed limits, implementing dynamic lane-use controls, deploying network surveillance cameras or detectors, implementing incident traffic signal timing plans, enacting legislation, and integrating traffic management centers with law enforcement dispatch and emergency centers.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Work zone management activities include coordinating maintenance and construction activities, implementing queue length detection, deploying network surveillance cameras or detectors, implementing variable speed limits, supporting dynamic lane merging, implementing dynamic lane-use controls, deploying temporary ramp metering, and implementing dynamic warning systems.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Planned special event management activities include activating special event timing plans, deploying adaptive ramp metering, implementing variable speed limits, using hard shoulder running, activating dynamic transit fare reduction, implementing reversible lanes, supporting dynamic lane-use controls, establishing dynamic pricing, deploying network surveillance cameras or detectors, activating dynamic wayfinding, and conducting after action reviews.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3920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incident or event management strategies address atypical events that cause travel-time unreliability, traffic management strategies manage the movement of people and goods during everyday conditions. Even during typical conditions, fluctuations in travel demand can lead to unreliable travel conditions. Traffic management strategies allow the transportation network to adapt to unreliability, including variations in travel demand.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Traffic management strategies include freeway management, active traffic management, integrated corridor management, freight management, and arterial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Freeway management activities include implementing traffic surveillance cameras or detectors, using high-occupancy lanes, implementing adaptive ramp metering, deploying hard shoulder running, implementing variable speed limits, deploying dynamic lane-use controls, and constructing physical operations improvements such as overpass widening, curve corrections, or adding auxiliary lanes.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Active traffic management activities include adopting adaptive ramp metering, implementing adaptive traffic signal control, using dynamic lane reversal, implementing dynamic lane-use controls, deploying dynamic merge control, implementing temporary shoulder running, using variable speed limits, deploying queue length detection, providing transit signal priority, and implementing dynamic warning signs.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Integrated corridor management activities include implementing network surveillance cameras or detectors, conducting access management and driveway access controls, implementing adaptive ramp metering, deploying adaptive signal control, deploying transit signal priority, installing queue jumping lanes, providing traveler information for alternative modes, and deploying emergency vehicle preemption.</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Freight management activities include implementing roadside truck electronic screening and clearance, implementing truck signal priority, using truck parking management systems, installing truck climbing lanes, and implementing freight loading zone policies.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Arterial management activities include installing queue jumping lanes, deploying transit signal priority, supporting emergency vehicle preemption, implementing network surveillance cameras or detectors, implementing access management and driveway access controls, providing enhanced bicycle and pedestrian crossings, establishing a transportation management center, deploying enhanced traffic signal operations, implementing transit-only lanes, implementing truck traffic signal priority, designing for complete streets, adding capacity for critical movements, reducing travel speeds, providing automated enforcement, and conducting operations asset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65876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84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Demand management strategies reduce underlying demand by helping travelers avoid trips or change the mode, timing, or route of trips. This makes nonrecurring congestion less likely to occur and improves travel-time reliability.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0" i="0" kern="1200" dirty="0">
                <a:solidFill>
                  <a:schemeClr val="tx1"/>
                </a:solidFill>
                <a:effectLst/>
                <a:latin typeface="+mn-lt"/>
                <a:ea typeface="+mn-ea"/>
                <a:cs typeface="+mn-cs"/>
              </a:rPr>
              <a:t>Demand management strategies include congestion pricing, parking management, and public transportation and rideshare management.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Congestion pricing activities include implementing dynamic pricing, variable pricing by lane, segment, and time of day or day of week; establishing dynamic transit fare reductions; and deploying managed lanes for high occupancy.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Parking management activities include deploying dynamically priced parking; implementing dynamic parking, wayfinding, reservations, and capacity; deploying dynamic overflow transit parking; implementing electronic payment systems</a:t>
            </a:r>
            <a:r>
              <a:rPr lang="en-US" sz="1200" b="0" i="0" kern="1200" baseline="0" dirty="0">
                <a:solidFill>
                  <a:schemeClr val="tx1"/>
                </a:solidFill>
                <a:effectLst/>
                <a:latin typeface="+mn-lt"/>
                <a:ea typeface="+mn-ea"/>
                <a:cs typeface="+mn-cs"/>
              </a:rPr>
              <a:t> and </a:t>
            </a:r>
            <a:r>
              <a:rPr lang="en-US" sz="1200" b="0" i="0" kern="1200" dirty="0">
                <a:solidFill>
                  <a:schemeClr val="tx1"/>
                </a:solidFill>
                <a:effectLst/>
                <a:latin typeface="+mn-lt"/>
                <a:ea typeface="+mn-ea"/>
                <a:cs typeface="+mn-cs"/>
              </a:rPr>
              <a:t>shared-use parking; and providing incentives to use underutilized parking facilities.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Public transportation and ridesharing management activities include implementing dynamic ridesharing, implementing transit signal priority, using queue-jump lanes at signalized intersections, deploying electronic fare collection and integration, and implementing dynamic surveillance and security.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FHWA, </a:t>
            </a:r>
            <a:r>
              <a:rPr lang="en-US" sz="1200" b="0" i="1" kern="1200" dirty="0">
                <a:solidFill>
                  <a:schemeClr val="tx1"/>
                </a:solidFill>
                <a:effectLst/>
                <a:latin typeface="+mn-lt"/>
                <a:ea typeface="+mn-ea"/>
                <a:cs typeface="+mn-cs"/>
              </a:rPr>
              <a:t>Integrating Travel Time Reliability into Transportation System Management: Final Technical Memorandum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https://ops.fhwa.dot.gov/publications/fhwahop19035/index.htm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29056A-3525-4431-85A4-075B9677AD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95355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TSMO leverages technology, a toolbox of strategies, and engineering solutions to maximize system performance; however, TSMO ultimately involves a way of thinking or a </a:t>
            </a:r>
            <a:r>
              <a:rPr lang="en-US" u="sng" dirty="0"/>
              <a:t>mindset</a:t>
            </a:r>
            <a:r>
              <a:rPr lang="en-US" dirty="0"/>
              <a:t> focused</a:t>
            </a:r>
            <a:r>
              <a:rPr lang="en-US" baseline="0" dirty="0"/>
              <a:t> on</a:t>
            </a:r>
            <a:r>
              <a:rPr lang="en-US" dirty="0"/>
              <a:t> determining the best way to optimize the mobility and reliability of the existing system with limited resources.</a:t>
            </a:r>
          </a:p>
          <a:p>
            <a:endParaRPr lang="en-US" dirty="0"/>
          </a:p>
          <a:p>
            <a:r>
              <a:rPr lang="en-US" dirty="0"/>
              <a:t>TSMO can be thought</a:t>
            </a:r>
            <a:r>
              <a:rPr lang="en-US" baseline="0" dirty="0"/>
              <a:t> of as </a:t>
            </a:r>
            <a:r>
              <a:rPr lang="en-US" dirty="0"/>
              <a:t>a way of thinking and operating in order to get the most performance out of the transportation network</a:t>
            </a:r>
            <a:r>
              <a:rPr lang="en-US" baseline="0" dirty="0"/>
              <a:t> while only building as much as is needed. </a:t>
            </a:r>
          </a:p>
          <a:p>
            <a:endParaRPr lang="en-US" baseline="0" dirty="0"/>
          </a:p>
          <a:p>
            <a:r>
              <a:rPr lang="en-US" baseline="0" dirty="0"/>
              <a:t>The principles of TSMO directly support the missions of many State DOTs, as these examples show. </a:t>
            </a:r>
          </a:p>
          <a:p>
            <a:endParaRPr lang="en-US" dirty="0"/>
          </a:p>
          <a:p>
            <a:r>
              <a:rPr lang="en-US" baseline="0" dirty="0"/>
              <a:t>NOTES: </a:t>
            </a:r>
          </a:p>
          <a:p>
            <a:pPr marL="171450" indent="-171450">
              <a:buFont typeface="Arial" panose="020B0604020202020204" pitchFamily="34" charset="0"/>
              <a:buChar char="•"/>
            </a:pPr>
            <a:r>
              <a:rPr lang="en-US" baseline="0" dirty="0"/>
              <a:t>States can insert their own mission statement here for effect or can leave these in.</a:t>
            </a:r>
            <a:endParaRPr lang="en-US" dirty="0"/>
          </a:p>
          <a:p>
            <a:pPr marL="171450" indent="-171450">
              <a:buFont typeface="Arial" panose="020B0604020202020204" pitchFamily="34" charset="0"/>
              <a:buChar char="•"/>
            </a:pPr>
            <a:r>
              <a:rPr lang="en-US" dirty="0"/>
              <a:t>Presenters</a:t>
            </a:r>
            <a:r>
              <a:rPr lang="en-US" baseline="0" dirty="0"/>
              <a:t> can emphasize the connections between TSMO definition and their specific Mission statement, such as safety, reliability, cost-effective, multimodal, customer’s needs/satisfaction, etc.</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05590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common goals in state and local transportation agencies that TSMO strategies</a:t>
            </a:r>
            <a:r>
              <a:rPr lang="en-US" baseline="0" dirty="0"/>
              <a:t> support. This list is not exhaustive but intended to show that TSMO support a range of mission-critical goals. Examples of how TSMO supports these goals are shown on the next slide.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79487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baseline="0" dirty="0">
                <a:solidFill>
                  <a:schemeClr val="tx1"/>
                </a:solidFill>
                <a:effectLst/>
                <a:latin typeface="+mn-lt"/>
                <a:ea typeface="+mn-ea"/>
                <a:cs typeface="+mn-cs"/>
              </a:rPr>
              <a:t>TSMO strategies that support some common transportation agency goals are shown here. Many of these strategies support more than one goal, but here are some key examples.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62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Goods</a:t>
            </a:r>
            <a:r>
              <a:rPr lang="en-US" baseline="0" dirty="0"/>
              <a:t> movement is and always has been an important part of the transportation system and local, regional, national economies.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Freight is an economic engine that generates employment for carriers and drivers and also for the manufacturers, shippers, and retailers that depend on reliable goods movement to sustain their businesses.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Consumers have come to expect timely delivery of goods and well-stocked shelves at retailers and manufacturers, and shippers expect on-time deliveries so they can maintain raw materials and retail products on the shelves without carrying excessive inventories.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Carriers need to know travel times so they can plan use of their fleets and drivers to optimize revenue miles and minimize the “buffer” time they build in to account for congestion-related and non-recurring delays that make travel times less reliable.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a:t>
            </a:fld>
            <a:endParaRPr lang="en-US" dirty="0"/>
          </a:p>
        </p:txBody>
      </p:sp>
    </p:spTree>
    <p:extLst>
      <p:ext uri="{BB962C8B-B14F-4D97-AF65-F5344CB8AC3E}">
        <p14:creationId xmlns:p14="http://schemas.microsoft.com/office/powerpoint/2010/main" val="2174642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TSMO as a more formal discipline has gained momentum in recent years. Recognition of the importance of TSMO has accelerated in the past five to ten years (as of year of publication of this presentation, 2022). </a:t>
            </a:r>
          </a:p>
          <a:p>
            <a:pPr lvl="0">
              <a:defRPr/>
            </a:pPr>
            <a:endParaRPr lang="en-US" dirty="0"/>
          </a:p>
          <a:p>
            <a:pPr lvl="0">
              <a:defRPr/>
            </a:pPr>
            <a:r>
              <a:rPr lang="en-US" dirty="0"/>
              <a:t>Key focus areas for agencies during this time have been adapting their culture, processes, expertise, and, in some cases, organizational structures to promote TSMO and a more operationally focused mindset. Agencies approach this differently depending on their unique context and needs. Several examples of key strategies agencies have used to advance TSMO within their organizations are shown here. </a:t>
            </a:r>
          </a:p>
          <a:p>
            <a:pPr lvl="0">
              <a:defRPr/>
            </a:pPr>
            <a:endParaRPr lang="en-US" dirty="0"/>
          </a:p>
          <a:p>
            <a:pPr lvl="0">
              <a:defRPr/>
            </a:pPr>
            <a:r>
              <a:rPr lang="en-US" dirty="0"/>
              <a:t>Central to all of these organizational approaches is 1) strong support from senior leadership, 2) a champion or champions who understand and promote TSMO throughout the agency, and 3) an openness to learning and cooperation among functions or divisions within an agency.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 TSMO capability maturity model self assessment is a framework developed to help agencies evaluate their current capabilities in the area of TSMO and identify steps for improving their TSMO capabilities. The self-assessment can be accessed at: http://aashtotsmoguidance.org/. There are also other capability maturity frameworks that FHWA has developed to support the implementation of TSMO. More can be learned about those frameworks at: https://ops.fhwa.dot.gov/tsmoframeworktool/index.htm. </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72460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these slides provide a comprehensive, high-level summary of TSMO,</a:t>
            </a:r>
            <a:r>
              <a:rPr lang="en-US" baseline="0" dirty="0"/>
              <a:t> participants who are looking for more details and information to share with their staff can visit these virtual resources. </a:t>
            </a:r>
          </a:p>
          <a:p>
            <a:endParaRPr lang="en-US" baseline="0"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F05D884-5200-4648-B5D5-C23901A5AC2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8276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43</a:t>
            </a:fld>
            <a:endParaRPr lang="en-US" dirty="0"/>
          </a:p>
        </p:txBody>
      </p:sp>
    </p:spTree>
    <p:extLst>
      <p:ext uri="{BB962C8B-B14F-4D97-AF65-F5344CB8AC3E}">
        <p14:creationId xmlns:p14="http://schemas.microsoft.com/office/powerpoint/2010/main" val="33000475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description of freight encompasses both freight—the product or goods being transported—and freight operations, which are the functions and infrastructure required to support moving the cargo. These functions include public- and private-sector activities.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44</a:t>
            </a:fld>
            <a:endParaRPr lang="en-US" dirty="0"/>
          </a:p>
        </p:txBody>
      </p:sp>
    </p:spTree>
    <p:extLst>
      <p:ext uri="{BB962C8B-B14F-4D97-AF65-F5344CB8AC3E}">
        <p14:creationId xmlns:p14="http://schemas.microsoft.com/office/powerpoint/2010/main" val="21431962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Shippers, carriers, vehicle</a:t>
            </a:r>
            <a:r>
              <a:rPr lang="en-US" baseline="0" dirty="0"/>
              <a:t> operators,</a:t>
            </a:r>
            <a:r>
              <a:rPr lang="en-US" dirty="0"/>
              <a:t> manufacturers, and retailers</a:t>
            </a:r>
            <a:r>
              <a:rPr lang="en-US" baseline="0" dirty="0"/>
              <a:t> </a:t>
            </a:r>
            <a:r>
              <a:rPr lang="en-US" dirty="0"/>
              <a:t>need reliable and secure delivery of goods</a:t>
            </a:r>
            <a:r>
              <a:rPr lang="en-US" baseline="0" dirty="0"/>
              <a:t> </a:t>
            </a:r>
            <a:r>
              <a:rPr lang="en-US" dirty="0"/>
              <a:t>to operate businesses that deliver products and services to consumers.</a:t>
            </a:r>
            <a:r>
              <a:rPr lang="en-US" baseline="0" dirty="0"/>
              <a:t> </a:t>
            </a:r>
          </a:p>
          <a:p>
            <a:endParaRPr lang="en-US" baseline="0" dirty="0"/>
          </a:p>
          <a:p>
            <a:r>
              <a:rPr lang="en-US" baseline="0" dirty="0"/>
              <a:t>These entities are also major contributors to a regional economy and need a transportation system that is efficient, safe, and reliable. While their goals are not all the same, they are complementary and mutually beneficial. The more efficiently a motor carrier operates, the better that carrier can compensate drivers while offering competitive rates to customers.</a:t>
            </a:r>
          </a:p>
          <a:p>
            <a:endParaRPr lang="en-US" baseline="0" dirty="0"/>
          </a:p>
          <a:p>
            <a:r>
              <a:rPr lang="en-US" baseline="0" dirty="0"/>
              <a:t>Shippers (manufacturers, retailers, etc.) need on-time pickup and delivery to keep their businesses operating and to minimize their inventory carrying costs.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45</a:t>
            </a:fld>
            <a:endParaRPr lang="en-US" dirty="0"/>
          </a:p>
        </p:txBody>
      </p:sp>
    </p:spTree>
    <p:extLst>
      <p:ext uri="{BB962C8B-B14F-4D97-AF65-F5344CB8AC3E}">
        <p14:creationId xmlns:p14="http://schemas.microsoft.com/office/powerpoint/2010/main" val="2523363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DOTs recognize the importance</a:t>
            </a:r>
            <a:r>
              <a:rPr lang="en-US" baseline="0" dirty="0"/>
              <a:t> of freight transportation to their economies, as illustrated by this statement from the Washington State DOT freight planning website at: https://wsdot.wa.gov/construction-planning/statewide-plans/freight-plans. </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AA66-0D37-48CF-BD10-10F249B4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04464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the stated goals of Florida</a:t>
            </a:r>
            <a:r>
              <a:rPr lang="en-US" baseline="0" dirty="0"/>
              <a:t> DOT note in particular the importance of freight transportation to the State’s economy and residents’ quality of life.</a:t>
            </a:r>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AA66-0D37-48CF-BD10-10F249B4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27947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a 2021</a:t>
            </a:r>
            <a:r>
              <a:rPr lang="en-US" baseline="0" dirty="0"/>
              <a:t> FHWA listening session with TSMO and freight office staff, participants cited what they actually do to support freight management and operations within their States. Note that these functions range from identifying projects and policies that improve traffic flow to developing freight-specific plans and related performance measures that seek to improve freight movement on the road network. </a:t>
            </a:r>
          </a:p>
          <a:p>
            <a:endParaRPr lang="en-US" baseline="0" dirty="0"/>
          </a:p>
          <a:p>
            <a:r>
              <a:rPr lang="en-US" baseline="0" dirty="0"/>
              <a:t>Additionally, these offices respond to Federal requirements for plans and data that support regional and national freight programs:</a:t>
            </a:r>
          </a:p>
          <a:p>
            <a:endParaRPr lang="en-US" baseline="0" dirty="0"/>
          </a:p>
          <a:p>
            <a:pPr marL="171450" indent="-171450">
              <a:buFont typeface="Arial" panose="020B0604020202020204" pitchFamily="34" charset="0"/>
              <a:buChar char="•"/>
            </a:pPr>
            <a:r>
              <a:rPr lang="en-US" dirty="0"/>
              <a:t>Create oversize/overweight enforcement and activity plans </a:t>
            </a:r>
          </a:p>
          <a:p>
            <a:pPr marL="171450" indent="-171450">
              <a:buFont typeface="Arial" panose="020B0604020202020204" pitchFamily="34" charset="0"/>
              <a:buChar char="•"/>
            </a:pPr>
            <a:r>
              <a:rPr lang="en-US" dirty="0"/>
              <a:t>Monitor and report freight flows </a:t>
            </a:r>
          </a:p>
          <a:p>
            <a:pPr marL="171450" indent="-171450">
              <a:buFont typeface="Arial" panose="020B0604020202020204" pitchFamily="34" charset="0"/>
              <a:buChar char="•"/>
            </a:pPr>
            <a:r>
              <a:rPr lang="en-US" dirty="0"/>
              <a:t>Create freight plans and investment plans </a:t>
            </a:r>
          </a:p>
          <a:p>
            <a:pPr marL="171450" indent="-171450">
              <a:buFont typeface="Arial" panose="020B0604020202020204" pitchFamily="34" charset="0"/>
              <a:buChar char="•"/>
            </a:pPr>
            <a:r>
              <a:rPr lang="en-US" dirty="0"/>
              <a:t>Coordinate on freight-related projects intra-agency,</a:t>
            </a:r>
            <a:r>
              <a:rPr lang="en-US" baseline="0" dirty="0"/>
              <a:t> interagency, </a:t>
            </a:r>
            <a:r>
              <a:rPr lang="en-US" dirty="0"/>
              <a:t>and with</a:t>
            </a:r>
            <a:r>
              <a:rPr lang="en-US" baseline="0" dirty="0"/>
              <a:t> </a:t>
            </a:r>
            <a:r>
              <a:rPr lang="en-US" dirty="0"/>
              <a:t>the private sector</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48</a:t>
            </a:fld>
            <a:endParaRPr lang="en-US" dirty="0"/>
          </a:p>
        </p:txBody>
      </p:sp>
    </p:spTree>
    <p:extLst>
      <p:ext uri="{BB962C8B-B14F-4D97-AF65-F5344CB8AC3E}">
        <p14:creationId xmlns:p14="http://schemas.microsoft.com/office/powerpoint/2010/main" val="1821892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background</a:t>
            </a:r>
            <a:r>
              <a:rPr lang="en-US" baseline="0" dirty="0"/>
              <a:t> on freight and TSMO, it may be obvious why they should be connected, but let’s look at some of these reasons more closely.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49</a:t>
            </a:fld>
            <a:endParaRPr lang="en-US" dirty="0"/>
          </a:p>
        </p:txBody>
      </p:sp>
    </p:spTree>
    <p:extLst>
      <p:ext uri="{BB962C8B-B14F-4D97-AF65-F5344CB8AC3E}">
        <p14:creationId xmlns:p14="http://schemas.microsoft.com/office/powerpoint/2010/main" val="235731351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2021 FHWA listening session participants</a:t>
            </a:r>
            <a:r>
              <a:rPr lang="en-US" baseline="0" dirty="0"/>
              <a:t> also identified specific areas where freight and TSMO goals and priorities overlap. Some of these goals and priorities deal with providing accurate and timely information to travelers, including freight-specific information (e.g., truck parking availability, route restrictions, etc.). Others deal with efficient enforcement methods that relieve safe and legal carriers from unnecessary delays.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50</a:t>
            </a:fld>
            <a:endParaRPr lang="en-US" dirty="0"/>
          </a:p>
        </p:txBody>
      </p:sp>
    </p:spTree>
    <p:extLst>
      <p:ext uri="{BB962C8B-B14F-4D97-AF65-F5344CB8AC3E}">
        <p14:creationId xmlns:p14="http://schemas.microsoft.com/office/powerpoint/2010/main" val="174945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Bureau of Transportation Statistics (BTS) predicts 60% growth in truck vehicle miles traveled between 2015 and 2045 and the density of truck traffic on heavily used roadways is predicted to increase even more. This means more congestion, more emissions, more concerns about safety, and more demands on transportation systems that are already at capacity.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Source: U.S. Department of Transportation, Bureau of Transportation Statistics, Freight Facts and Figures.</a:t>
            </a:r>
            <a:r>
              <a:rPr lang="en-US" sz="1200" baseline="0" dirty="0"/>
              <a:t> Available at: https://data.bts.gov/stories/s/45xw-qksz. </a:t>
            </a:r>
            <a:endParaRPr lang="en-US" sz="120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a:t>
            </a:fld>
            <a:endParaRPr lang="en-US" dirty="0"/>
          </a:p>
        </p:txBody>
      </p:sp>
    </p:spTree>
    <p:extLst>
      <p:ext uri="{BB962C8B-B14F-4D97-AF65-F5344CB8AC3E}">
        <p14:creationId xmlns:p14="http://schemas.microsoft.com/office/powerpoint/2010/main" val="303797907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several areas where</a:t>
            </a:r>
            <a:r>
              <a:rPr lang="en-US" baseline="0" dirty="0"/>
              <a:t> TSMO and freight intersect. </a:t>
            </a:r>
          </a:p>
          <a:p>
            <a:endParaRPr lang="en-US" baseline="0" dirty="0"/>
          </a:p>
          <a:p>
            <a:r>
              <a:rPr lang="en-US" sz="1800" dirty="0">
                <a:effectLst/>
                <a:latin typeface="Segoe UI" panose="020B0502040204020203" pitchFamily="34" charset="0"/>
              </a:rPr>
              <a:t>A note on the first bullet: The main issues related to work zones is that work zones often have truck lane restrictions because temporary lanes may be narrower than standard lanes and may also require detours that have size/weight restrictions. Additionally, work zones typically require access or egress for trucks delivering or removing materials to or from work zones.</a:t>
            </a:r>
            <a:endParaRPr lang="en-US" dirty="0"/>
          </a:p>
          <a:p>
            <a:endParaRPr lang="en-US" dirty="0"/>
          </a:p>
          <a:p>
            <a:r>
              <a:rPr lang="en-US" i="0" dirty="0"/>
              <a:t>NOTE:</a:t>
            </a:r>
            <a:r>
              <a:rPr lang="en-US" i="0" baseline="0" dirty="0"/>
              <a:t> </a:t>
            </a:r>
            <a:r>
              <a:rPr lang="en-US" i="0" dirty="0"/>
              <a:t>Ask</a:t>
            </a:r>
            <a:r>
              <a:rPr lang="en-US" i="0" baseline="0" dirty="0"/>
              <a:t> participants if they agree with the examples provided and if they have any other high-level examples of how TSMO and freight intersect.</a:t>
            </a:r>
            <a:endParaRPr lang="en-US" i="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51</a:t>
            </a:fld>
            <a:endParaRPr lang="en-US" dirty="0"/>
          </a:p>
        </p:txBody>
      </p:sp>
    </p:spTree>
    <p:extLst>
      <p:ext uri="{BB962C8B-B14F-4D97-AF65-F5344CB8AC3E}">
        <p14:creationId xmlns:p14="http://schemas.microsoft.com/office/powerpoint/2010/main" val="12512793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specifically,</a:t>
            </a:r>
            <a:r>
              <a:rPr lang="en-US" baseline="0" dirty="0"/>
              <a:t> here are some freight goals and TSMO strategies that can directly contribute to helping achieve the freight goals.</a:t>
            </a:r>
          </a:p>
          <a:p>
            <a:endParaRPr lang="en-US" baseline="0" dirty="0"/>
          </a:p>
          <a:p>
            <a:r>
              <a:rPr lang="en-US" baseline="0" dirty="0"/>
              <a:t>Better freight-specific information can improve truck travel-time reliability.</a:t>
            </a:r>
          </a:p>
          <a:p>
            <a:endParaRPr lang="en-US" baseline="0" dirty="0"/>
          </a:p>
          <a:p>
            <a:r>
              <a:rPr lang="en-US" baseline="0" dirty="0"/>
              <a:t>Queue management and ports and intermodal transfer points can reduce delay and congestion and improve air quality; managed lane strategies can separate light and heavy vehicles.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52</a:t>
            </a:fld>
            <a:endParaRPr lang="en-US" dirty="0"/>
          </a:p>
        </p:txBody>
      </p:sp>
    </p:spTree>
    <p:extLst>
      <p:ext uri="{BB962C8B-B14F-4D97-AF65-F5344CB8AC3E}">
        <p14:creationId xmlns:p14="http://schemas.microsoft.com/office/powerpoint/2010/main" val="31648862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Accurate information regarding truck parking can ensure that drivers know where they can find safe, secure parking.</a:t>
            </a:r>
          </a:p>
          <a:p>
            <a:endParaRPr lang="en-US" dirty="0"/>
          </a:p>
          <a:p>
            <a:r>
              <a:rPr lang="en-US" dirty="0"/>
              <a:t>HAZMAT cleanup teams and rapid</a:t>
            </a:r>
            <a:r>
              <a:rPr lang="en-US" baseline="0" dirty="0"/>
              <a:t> incident response and clearance teams can minimize delay due to incidents.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53</a:t>
            </a:fld>
            <a:endParaRPr lang="en-US" dirty="0"/>
          </a:p>
        </p:txBody>
      </p:sp>
    </p:spTree>
    <p:extLst>
      <p:ext uri="{BB962C8B-B14F-4D97-AF65-F5344CB8AC3E}">
        <p14:creationId xmlns:p14="http://schemas.microsoft.com/office/powerpoint/2010/main" val="111214643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54</a:t>
            </a:fld>
            <a:endParaRPr lang="en-US" dirty="0"/>
          </a:p>
        </p:txBody>
      </p:sp>
    </p:spTree>
    <p:extLst>
      <p:ext uri="{BB962C8B-B14F-4D97-AF65-F5344CB8AC3E}">
        <p14:creationId xmlns:p14="http://schemas.microsoft.com/office/powerpoint/2010/main" val="170017254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many </a:t>
            </a:r>
            <a:r>
              <a:rPr lang="en-US" baseline="0" dirty="0"/>
              <a:t>TSMO goals are shared with goods movement—and these freight goals are good for all travelers and consumers as well as for goods movers.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55</a:t>
            </a:fld>
            <a:endParaRPr lang="en-US" dirty="0"/>
          </a:p>
        </p:txBody>
      </p:sp>
    </p:spTree>
    <p:extLst>
      <p:ext uri="{BB962C8B-B14F-4D97-AF65-F5344CB8AC3E}">
        <p14:creationId xmlns:p14="http://schemas.microsoft.com/office/powerpoint/2010/main" val="31486187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State DOTs and other public agencies must make a transformational shift in the way they conduct business moving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Do more with less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Maximize operational capacity of existing infrastructure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 Change organizational culture/mindset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Other points to make: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It’s increasingly important for State</a:t>
            </a:r>
            <a:r>
              <a:rPr lang="en-US" sz="1200" kern="1200" baseline="0" dirty="0">
                <a:solidFill>
                  <a:schemeClr val="tx1"/>
                </a:solidFill>
                <a:effectLst/>
                <a:latin typeface="+mn-lt"/>
                <a:ea typeface="+mn-ea"/>
                <a:cs typeface="+mn-cs"/>
              </a:rPr>
              <a:t> DOT’s to plan, </a:t>
            </a:r>
            <a:r>
              <a:rPr lang="en-US" sz="1200" kern="1200" dirty="0">
                <a:solidFill>
                  <a:schemeClr val="tx1"/>
                </a:solidFill>
                <a:effectLst/>
                <a:latin typeface="+mn-lt"/>
                <a:ea typeface="+mn-ea"/>
                <a:cs typeface="+mn-cs"/>
              </a:rPr>
              <a:t>think ahead,</a:t>
            </a:r>
            <a:r>
              <a:rPr lang="en-US" sz="1200" kern="1200" baseline="0" dirty="0">
                <a:solidFill>
                  <a:schemeClr val="tx1"/>
                </a:solidFill>
                <a:effectLst/>
                <a:latin typeface="+mn-lt"/>
                <a:ea typeface="+mn-ea"/>
                <a:cs typeface="+mn-cs"/>
              </a:rPr>
              <a:t> and think big picture.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Disciplines must collaborate and work together even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baseline="0" dirty="0">
                <a:solidFill>
                  <a:schemeClr val="tx1"/>
                </a:solidFill>
                <a:effectLst/>
                <a:latin typeface="+mn-lt"/>
                <a:ea typeface="+mn-ea"/>
                <a:cs typeface="+mn-cs"/>
              </a:rPr>
              <a:t>Collaboration/solutions must also include other stakeholders outside the DOT.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56</a:t>
            </a:fld>
            <a:endParaRPr lang="en-US" dirty="0"/>
          </a:p>
        </p:txBody>
      </p:sp>
    </p:spTree>
    <p:extLst>
      <p:ext uri="{BB962C8B-B14F-4D97-AF65-F5344CB8AC3E}">
        <p14:creationId xmlns:p14="http://schemas.microsoft.com/office/powerpoint/2010/main" val="323017055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There are multiple</a:t>
            </a:r>
            <a:r>
              <a:rPr lang="en-US" sz="1200" baseline="0" dirty="0"/>
              <a:t> opportunities for collaboration between TSMO and freight where both can achieve real benefits to goods movement and, more generally, transportation system performance.</a:t>
            </a:r>
            <a:endParaRPr lang="en-US" sz="1200" dirty="0"/>
          </a:p>
          <a:p>
            <a:endParaRPr lang="en-US" sz="1200" dirty="0"/>
          </a:p>
          <a:p>
            <a:r>
              <a:rPr lang="en-US" sz="1200" dirty="0"/>
              <a:t>Note</a:t>
            </a:r>
            <a:r>
              <a:rPr lang="en-US" sz="1200" baseline="0" dirty="0"/>
              <a:t> that n</a:t>
            </a:r>
            <a:r>
              <a:rPr lang="en-US" sz="1200" dirty="0"/>
              <a:t>ot all areas are listed here.</a:t>
            </a:r>
            <a:r>
              <a:rPr lang="en-US" sz="1200" baseline="0" dirty="0"/>
              <a:t> Selected c</a:t>
            </a:r>
            <a:r>
              <a:rPr lang="en-US" sz="1200" dirty="0"/>
              <a:t>ase studies highlighting existing freight and TSMO collaborations are provided in the next section.</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57</a:t>
            </a:fld>
            <a:endParaRPr lang="en-US" dirty="0"/>
          </a:p>
        </p:txBody>
      </p:sp>
    </p:spTree>
    <p:extLst>
      <p:ext uri="{BB962C8B-B14F-4D97-AF65-F5344CB8AC3E}">
        <p14:creationId xmlns:p14="http://schemas.microsoft.com/office/powerpoint/2010/main" val="19690402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Weather conditions can have a serious effect on goods movement, whether winter storms with snow and ice, draught conditions that result in wildfires, heavy rains that produce flooding and mudslides, or extreme events with high winds and rainfall.</a:t>
            </a:r>
          </a:p>
          <a:p>
            <a:endParaRPr lang="en-US" baseline="0" dirty="0"/>
          </a:p>
          <a:p>
            <a:r>
              <a:rPr lang="en-US" baseline="0" dirty="0"/>
              <a:t>Road weather management can assist freight movements by providing advance warning of impending weather conditions across multiple States as well as real-time road conditions such as road closures. Additionally, road weather management includes optimizing treatments ahead of winter weather and managing snow removal to facilitate travel on major roadways.</a:t>
            </a:r>
          </a:p>
          <a:p>
            <a:endParaRPr lang="en-US" baseline="0" dirty="0"/>
          </a:p>
          <a:p>
            <a:r>
              <a:rPr lang="en-US" baseline="0" dirty="0"/>
              <a:t>Freight-specific road weather management requires advance planning and collaboration between TSMO and freight management (agencies, carriers, shippers) so that carriers can anticipate and plan for potential road closures and use advance information to notify shippers of potential delays or use alternative modes for transport.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58</a:t>
            </a:fld>
            <a:endParaRPr lang="en-US" dirty="0"/>
          </a:p>
        </p:txBody>
      </p:sp>
    </p:spTree>
    <p:extLst>
      <p:ext uri="{BB962C8B-B14F-4D97-AF65-F5344CB8AC3E}">
        <p14:creationId xmlns:p14="http://schemas.microsoft.com/office/powerpoint/2010/main" val="2151477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Congestion management covers wide-ranging TSMO activities, including demand management, to reduce vehicular demand on congested roadways by either shifting demand through pricing or restricting access based on vehicle occupancy.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Active transportation/demand management can use real-time signal controls (including truck signal priority) to reduce congestion due to slow starts at controlled intersections and to assign speed controls based on congestion levels and travel demand.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lane management strategies that separate heavy vehicles from passenger cars can reduce conflicts that result from speed variations and driver behavior.</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Parking near major pickup and delivery locations as well as availability information can reduce the miles heavy vehicles must travel to find parking prior to scheduled pickup and delivery time slots. This requires collaboration with local land-use plans and with local businesses (e.g., truck stops) affected by additional truck parking access.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Credit: </a:t>
            </a:r>
            <a:r>
              <a:rPr lang="en-US" sz="1200" b="0" i="0" u="none" strike="noStrike" kern="1200" dirty="0">
                <a:solidFill>
                  <a:schemeClr val="tx1"/>
                </a:solidFill>
                <a:effectLst/>
                <a:latin typeface="+mn-lt"/>
                <a:ea typeface="+mn-ea"/>
                <a:cs typeface="+mn-cs"/>
              </a:rPr>
              <a:t>MCCAIG, Getty Images. </a:t>
            </a:r>
            <a:r>
              <a:rPr lang="en-US" sz="1200" b="0" i="0" kern="1200" dirty="0">
                <a:solidFill>
                  <a:schemeClr val="tx1"/>
                </a:solidFill>
                <a:effectLst/>
                <a:latin typeface="+mn-lt"/>
                <a:ea typeface="+mn-ea"/>
                <a:cs typeface="+mn-cs"/>
              </a:rPr>
              <a:t>Creative #</a:t>
            </a:r>
            <a:r>
              <a:rPr lang="en-US" sz="1200" b="0" i="0" kern="1200" baseline="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172932219.</a:t>
            </a:r>
          </a:p>
          <a:p>
            <a:endParaRPr lang="en-US" baseline="0" dirty="0"/>
          </a:p>
          <a:p>
            <a:endParaRPr lang="en-US" baseline="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59</a:t>
            </a:fld>
            <a:endParaRPr lang="en-US" dirty="0"/>
          </a:p>
        </p:txBody>
      </p:sp>
    </p:spTree>
    <p:extLst>
      <p:ext uri="{BB962C8B-B14F-4D97-AF65-F5344CB8AC3E}">
        <p14:creationId xmlns:p14="http://schemas.microsoft.com/office/powerpoint/2010/main" val="206562863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600"/>
              </a:spcBef>
            </a:pPr>
            <a:r>
              <a:rPr lang="en-US" sz="3600" b="0" dirty="0">
                <a:effectLst/>
                <a:latin typeface="Calibri" panose="020F0502020204030204" pitchFamily="34" charset="0"/>
                <a:ea typeface="Calibri" panose="020F0502020204030204" pitchFamily="34" charset="0"/>
                <a:cs typeface="Times New Roman" panose="02020603050405020304" pitchFamily="18" charset="0"/>
              </a:rPr>
              <a:t>In ports and intermodal transfer points, queue management strategies can enable drivers to schedule pickup and drop-off times to reduce waiting at facility gates. </a:t>
            </a:r>
          </a:p>
          <a:p>
            <a:pPr>
              <a:lnSpc>
                <a:spcPct val="100000"/>
              </a:lnSpc>
              <a:spcBef>
                <a:spcPts val="600"/>
              </a:spcBef>
            </a:pPr>
            <a:endParaRPr lang="en-US" sz="3600" dirty="0"/>
          </a:p>
          <a:p>
            <a:pPr>
              <a:lnSpc>
                <a:spcPct val="100000"/>
              </a:lnSpc>
              <a:spcBef>
                <a:spcPts val="600"/>
              </a:spcBef>
            </a:pPr>
            <a:r>
              <a:rPr lang="en-US" sz="3600" dirty="0"/>
              <a:t>Freight and TSMO stakeholders can consider eligible TSMO projects to reduce freight congestion for Congestion Mitigation Air Quality program funds and Federal grants.</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TSMO staff can work with both local and regional carriers and shippers as well as local jurisdictions to identify appropriate high benefit/cost ratio strategies for managing demand to the advantage of both freight carriers and private vehicles and also with the local community. Off-hours pickup and delivery can relieve peak hour congestion, but it can result in noise and emissions during early morning or late night, which may be opposed by nearby neighborhoods.</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0" dirty="0">
                <a:effectLst/>
                <a:latin typeface="Calibri" panose="020F0502020204030204" pitchFamily="34" charset="0"/>
                <a:ea typeface="Calibri" panose="020F0502020204030204" pitchFamily="34" charset="0"/>
                <a:cs typeface="Times New Roman" panose="02020603050405020304" pitchFamily="18" charset="0"/>
              </a:rPr>
              <a:t>Electronic screening can reduce delays and improve safety on freeways by allowing safe and legal carriers and vehicles to bypass weigh stations.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TSMO staff, freight planners, carriers/shippers, and port authorities can collaborate to identify effective strategies that provide real-time information to carriers and shippers for use in route and schedule planning to avoid excessive delays due to high demand, weather, incidents, long queues and wait times, etc. The </a:t>
            </a:r>
            <a:r>
              <a:rPr lang="en-US" sz="1800" dirty="0">
                <a:effectLst/>
                <a:latin typeface="Segoe UI" panose="020B0502040204020203" pitchFamily="34" charset="0"/>
              </a:rPr>
              <a:t>Freight Advanced Traveler Information System (FRATIS) used at ports includes dynamic route planning with real-time traffic conditions, incident alerts, work zones, road closures, routing for HAZMAT and oversize/overweight, weather data, terminal queue status and wait times, and real-time speed data. (Slide 51 is an example of this.)</a:t>
            </a:r>
            <a:endParaRPr lang="en-US" sz="1800" dirty="0">
              <a:effectLst/>
              <a:latin typeface="Arial" panose="020B0604020202020204" pitchFamily="34" charset="0"/>
            </a:endParaRPr>
          </a:p>
          <a:p>
            <a:endParaRPr lang="en-US" baseline="0" dirty="0"/>
          </a:p>
          <a:p>
            <a:endParaRPr lang="en-US" baseline="0" dirty="0"/>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Credit: </a:t>
            </a:r>
            <a:r>
              <a:rPr lang="en-US" sz="1200" b="0" i="0" u="none" strike="noStrike" kern="1200" dirty="0">
                <a:solidFill>
                  <a:schemeClr val="tx1"/>
                </a:solidFill>
                <a:effectLst/>
                <a:latin typeface="+mn-lt"/>
                <a:ea typeface="+mn-ea"/>
                <a:cs typeface="+mn-cs"/>
                <a:hlinkClick r:id="rId3"/>
              </a:rPr>
              <a:t>choicegraphx</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Creative #: 98154502</a:t>
            </a:r>
          </a:p>
          <a:p>
            <a:r>
              <a:rPr lang="en-US" sz="1200" b="0" i="0" kern="1200" dirty="0">
                <a:solidFill>
                  <a:schemeClr val="tx1"/>
                </a:solidFill>
                <a:effectLst/>
                <a:latin typeface="+mn-lt"/>
                <a:ea typeface="+mn-ea"/>
                <a:cs typeface="+mn-cs"/>
              </a:rPr>
              <a:t>License type: </a:t>
            </a:r>
            <a:r>
              <a:rPr lang="en-US" sz="1200" b="0" i="0" u="none" strike="noStrike" kern="1200" dirty="0">
                <a:solidFill>
                  <a:schemeClr val="tx1"/>
                </a:solidFill>
                <a:effectLst/>
                <a:latin typeface="+mn-lt"/>
                <a:ea typeface="+mn-ea"/>
                <a:cs typeface="+mn-cs"/>
                <a:hlinkClick r:id="rId4"/>
              </a:rPr>
              <a:t>Royalty-free</a:t>
            </a: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Collection: E+</a:t>
            </a:r>
          </a:p>
          <a:p>
            <a:r>
              <a:rPr lang="en-US" sz="1200" b="0" i="0" kern="1200" dirty="0">
                <a:solidFill>
                  <a:schemeClr val="tx1"/>
                </a:solidFill>
                <a:effectLst/>
                <a:latin typeface="+mn-lt"/>
                <a:ea typeface="+mn-ea"/>
                <a:cs typeface="+mn-cs"/>
              </a:rPr>
              <a:t>Release info: No release required</a:t>
            </a: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60</a:t>
            </a:fld>
            <a:endParaRPr lang="en-US" dirty="0"/>
          </a:p>
        </p:txBody>
      </p:sp>
    </p:spTree>
    <p:extLst>
      <p:ext uri="{BB962C8B-B14F-4D97-AF65-F5344CB8AC3E}">
        <p14:creationId xmlns:p14="http://schemas.microsoft.com/office/powerpoint/2010/main" val="1210251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effects of predicted growth in truck traffic, freight carriers and shippers face challenges in attracting and retaining drivers, which makes efficient use of drivers’ time even more important. Unreliable travel times mean that drivers must “build in” buffer times to avoid delivery delays, leading to more non-productive time when drivers arrive early and have to wait for their delivery windows. These delays and waiting times result in lost productivity and added cost to carriers, shippers, and, ultimately, to consumers.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a:t>
            </a:fld>
            <a:endParaRPr lang="en-US" dirty="0"/>
          </a:p>
        </p:txBody>
      </p:sp>
    </p:spTree>
    <p:extLst>
      <p:ext uri="{BB962C8B-B14F-4D97-AF65-F5344CB8AC3E}">
        <p14:creationId xmlns:p14="http://schemas.microsoft.com/office/powerpoint/2010/main" val="13897725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Urban</a:t>
            </a:r>
            <a:r>
              <a:rPr lang="en-US" baseline="0" dirty="0"/>
              <a:t> goods delivery is complex in many congested central business districts. It also brings commercial vehicles into residential areas on roads that may not have been designed to accommodate the growing volume of heavy vehicles engaged in residential local delivery. Curb management is a growing concern, and TSMO strategies for shifting deliveries to off-peak and providing loading/unloading zones during designated hours can avoid lane blockages due to double parked delivery vehicles.</a:t>
            </a:r>
          </a:p>
          <a:p>
            <a:endParaRPr lang="en-US" baseline="0" dirty="0"/>
          </a:p>
          <a:p>
            <a:r>
              <a:rPr lang="en-US" baseline="0" dirty="0"/>
              <a:t>Additionally, some communities look for ways to reduce the number of heavy trucks entering central business districts and residential areas by transferring goods to small delivery trucks and vans that create fewer conflicts with other traffic.</a:t>
            </a:r>
          </a:p>
          <a:p>
            <a:endParaRPr lang="en-US" baseline="0" dirty="0"/>
          </a:p>
          <a:p>
            <a:r>
              <a:rPr lang="en-US" baseline="0" dirty="0"/>
              <a:t>Image source document: https://depts.washington.edu/sctlctr/sites/default/files/research_pub_files/SCTL_Final_50_Feet-of-Urban-Goods-Delivery-ExecSummary.pdf. 2017.</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61</a:t>
            </a:fld>
            <a:endParaRPr lang="en-US" dirty="0"/>
          </a:p>
        </p:txBody>
      </p:sp>
    </p:spTree>
    <p:extLst>
      <p:ext uri="{BB962C8B-B14F-4D97-AF65-F5344CB8AC3E}">
        <p14:creationId xmlns:p14="http://schemas.microsoft.com/office/powerpoint/2010/main" val="23327081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Safe</a:t>
            </a:r>
            <a:r>
              <a:rPr lang="en-US" baseline="0" dirty="0"/>
              <a:t> and secure truck parking continues to be a major concern to drivers. Hours of service regulations require drivers to limit driving hours, but without available parking, drivers are forced to park illegally on the roadway or in unsafe areas. </a:t>
            </a:r>
          </a:p>
          <a:p>
            <a:endParaRPr lang="en-US" baseline="0" dirty="0"/>
          </a:p>
          <a:p>
            <a:r>
              <a:rPr lang="en-US" baseline="0" dirty="0"/>
              <a:t>Additionally, time-certain delivery schedules require drivers to “buffer” their expected travel time to allow for unanticipated delays. They often arrive earlier than their scheduled pickup or delivery window and need a place to wait for their designated time slot. Knowing about truck parking availability well in advance of the expiration of their hours of service, or their arrival at their destination, can enable drivers to plan stops to optimize their trips.</a:t>
            </a:r>
          </a:p>
          <a:p>
            <a:endParaRPr lang="en-US" baseline="0" dirty="0"/>
          </a:p>
          <a:p>
            <a:r>
              <a:rPr lang="en-US" baseline="0" dirty="0"/>
              <a:t>TSMO champions need to advocate for more and more convenient truck parking so that drivers do not park illegally (typically on exit/entry ramps to rest areas or other illegal areas that affect traffic flow). </a:t>
            </a:r>
            <a:r>
              <a:rPr lang="en-US" sz="1800" dirty="0">
                <a:effectLst/>
                <a:latin typeface="Segoe UI" panose="020B0502040204020203" pitchFamily="34" charset="0"/>
              </a:rPr>
              <a:t>Trucks parked on the side of the road become a crash hazard for other drivers. With most parking at night, low visibility creates an even greater hazard.</a:t>
            </a:r>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Illegal parking can create bottlenecks where freeway traffic slows to avoid trucks parked near traffic lanes. Also, convenient parking reduces the need for trucks to drive to more distant parking areas. Parking information enables truck drivers to plan their stop time based on available hours of service remaining and distance to available parking.</a:t>
            </a:r>
            <a:endParaRPr lang="en-US" sz="1800" dirty="0">
              <a:effectLst/>
              <a:latin typeface="Arial" panose="020B0604020202020204" pitchFamily="34" charset="0"/>
            </a:endParaRPr>
          </a:p>
          <a:p>
            <a:endParaRPr lang="en-US" baseline="0" dirty="0"/>
          </a:p>
          <a:p>
            <a:r>
              <a:rPr lang="en-US" baseline="0" dirty="0"/>
              <a:t>Photo source document: https://tetcoalition.org/wp-content/uploads/2015/02/MAASTO-Webinar-I-95CC-Slides-2020-03-13-post-mtg.pdf </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62</a:t>
            </a:fld>
            <a:endParaRPr lang="en-US" dirty="0"/>
          </a:p>
        </p:txBody>
      </p:sp>
    </p:spTree>
    <p:extLst>
      <p:ext uri="{BB962C8B-B14F-4D97-AF65-F5344CB8AC3E}">
        <p14:creationId xmlns:p14="http://schemas.microsoft.com/office/powerpoint/2010/main" val="238553855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Incident management is important to freight, regardless of whether a heavy vehicle is involved. Rapid detection, response, and clearance is key to restoring traffic flows and avoiding secondary incidents that result in further delays. When heavy vehicles are involved, incidents can also result in HAZMAT spills, either due to hazardous cargo or fuel spillage. Rapid HAZMAT cleanup is an important component of incident management, and TSMO strategies can help ensure the appropriate equipment and properly trained personnel are available to respond to the incident.</a:t>
            </a:r>
          </a:p>
          <a:p>
            <a:endParaRPr lang="en-US" baseline="0" dirty="0"/>
          </a:p>
          <a:p>
            <a:r>
              <a:rPr lang="en-US" baseline="0" dirty="0"/>
              <a:t>Finally, during peak periods where recurring congestion is already common, or at bridges and tunnels where an incident can result in major delays, pre-positioning tow and recovery service can expedite detection and response to incidents. Having heavy towers readily available through an approved list or other mechanism supports quick clearance of trucks.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63</a:t>
            </a:fld>
            <a:endParaRPr lang="en-US" dirty="0"/>
          </a:p>
        </p:txBody>
      </p:sp>
    </p:spTree>
    <p:extLst>
      <p:ext uri="{BB962C8B-B14F-4D97-AF65-F5344CB8AC3E}">
        <p14:creationId xmlns:p14="http://schemas.microsoft.com/office/powerpoint/2010/main" val="15897015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Jurisdictions and agencies are considering f</a:t>
            </a:r>
            <a:r>
              <a:rPr lang="en-US" dirty="0"/>
              <a:t>reight signal</a:t>
            </a:r>
            <a:r>
              <a:rPr lang="en-US" baseline="0" dirty="0"/>
              <a:t> priority (FPO) as a strategy to reduce delays that result from the time it takes heavy vehicles to accelerate and decelerate at signalized intersections. FSP detects an approaching heavy vehicle and delays the green signal long enough for the vehicle to pass through the intersection before turning yellow and red. This avoids fuel consumption, emissions, delay, and roadway damage that occurs when heavy vehicle must quickly stop and then accelerate after the signal changes. This is especially true for signalized intersection on a hill where acceleration requires more energy when on the uphill slope and deceleration requires downshifting and heavy breaking on the downhill slope.</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64</a:t>
            </a:fld>
            <a:endParaRPr lang="en-US" dirty="0"/>
          </a:p>
        </p:txBody>
      </p:sp>
    </p:spTree>
    <p:extLst>
      <p:ext uri="{BB962C8B-B14F-4D97-AF65-F5344CB8AC3E}">
        <p14:creationId xmlns:p14="http://schemas.microsoft.com/office/powerpoint/2010/main" val="157166421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look at</a:t>
            </a:r>
            <a:r>
              <a:rPr lang="en-US" baseline="0" dirty="0"/>
              <a:t> a few examples of how TSMO and freight are actually working together to improve system performance and goods movement.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65</a:t>
            </a:fld>
            <a:endParaRPr lang="en-US" dirty="0"/>
          </a:p>
        </p:txBody>
      </p:sp>
    </p:spTree>
    <p:extLst>
      <p:ext uri="{BB962C8B-B14F-4D97-AF65-F5344CB8AC3E}">
        <p14:creationId xmlns:p14="http://schemas.microsoft.com/office/powerpoint/2010/main" val="91650366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Tara Kramer, CBIS Traffic Manager, “Heavy Trucks in Works Zones”, Getting You There – Council Bluffs Interstate, available at </a:t>
            </a:r>
            <a:r>
              <a:rPr lang="en-US" dirty="0">
                <a:hlinkClick r:id="rId3"/>
              </a:rPr>
              <a:t>https://www.workzonesafety.org/files/documents/training/webinar/large_truck_wz_webinar-Kramer.pdf</a:t>
            </a:r>
            <a:r>
              <a:rPr lang="en-US" dirty="0"/>
              <a:t> </a:t>
            </a:r>
          </a:p>
          <a:p>
            <a:endParaRPr lang="en-US" dirty="0"/>
          </a:p>
          <a:p>
            <a:r>
              <a:rPr lang="en-US" dirty="0"/>
              <a:t>The Iowa DOT’s “Getting You</a:t>
            </a:r>
            <a:r>
              <a:rPr lang="en-US" baseline="0" dirty="0"/>
              <a:t> There” project for the Council Bluffs Interstate provides tailored information for heavy trucks that enter and depart work zones.</a:t>
            </a:r>
          </a:p>
          <a:p>
            <a:endParaRPr lang="en-US" baseline="0" dirty="0"/>
          </a:p>
          <a:p>
            <a:r>
              <a:rPr lang="en-US" baseline="0" dirty="0"/>
              <a:t>The “Getting You There” Transportation Management Plan includes Traffic Control Plans that include</a:t>
            </a:r>
          </a:p>
          <a:p>
            <a:pPr marL="171450" indent="-171450">
              <a:buFont typeface="Arial" panose="020B0604020202020204" pitchFamily="34" charset="0"/>
              <a:buChar char="•"/>
            </a:pPr>
            <a:r>
              <a:rPr lang="en-US" baseline="0" dirty="0"/>
              <a:t>Goals and objectives</a:t>
            </a:r>
          </a:p>
          <a:p>
            <a:pPr marL="171450" indent="-171450">
              <a:buFont typeface="Arial" panose="020B0604020202020204" pitchFamily="34" charset="0"/>
              <a:buChar char="•"/>
            </a:pPr>
            <a:r>
              <a:rPr lang="en-US" baseline="0" dirty="0"/>
              <a:t>Traffic control plan</a:t>
            </a:r>
          </a:p>
          <a:p>
            <a:pPr marL="171450" indent="-171450">
              <a:buFont typeface="Arial" panose="020B0604020202020204" pitchFamily="34" charset="0"/>
              <a:buChar char="•"/>
            </a:pPr>
            <a:r>
              <a:rPr lang="en-US" baseline="0" dirty="0"/>
              <a:t>Traffic Operations Plan, including</a:t>
            </a:r>
          </a:p>
          <a:p>
            <a:pPr marL="628650" lvl="1" indent="-171450">
              <a:buFont typeface="Arial" panose="020B0604020202020204" pitchFamily="34" charset="0"/>
              <a:buChar char="•"/>
            </a:pPr>
            <a:r>
              <a:rPr lang="en-US" baseline="0" dirty="0"/>
              <a:t>Intelligent Work Zones</a:t>
            </a:r>
          </a:p>
          <a:p>
            <a:pPr marL="628650" lvl="1" indent="-171450">
              <a:buFont typeface="Arial" panose="020B0604020202020204" pitchFamily="34" charset="0"/>
              <a:buChar char="•"/>
            </a:pPr>
            <a:r>
              <a:rPr lang="en-US" baseline="0" dirty="0"/>
              <a:t>Traffic Incident Management</a:t>
            </a:r>
          </a:p>
          <a:p>
            <a:pPr marL="171450" lvl="0" indent="-171450">
              <a:buFont typeface="Arial" panose="020B0604020202020204" pitchFamily="34" charset="0"/>
              <a:buChar char="•"/>
            </a:pPr>
            <a:r>
              <a:rPr lang="en-US" baseline="0" dirty="0"/>
              <a:t>Public Information Plan</a:t>
            </a:r>
          </a:p>
          <a:p>
            <a:pPr marL="171450" lvl="0" indent="-171450">
              <a:buFont typeface="Arial" panose="020B0604020202020204" pitchFamily="34" charset="0"/>
              <a:buChar char="•"/>
            </a:pPr>
            <a:endParaRPr lang="en-US" baseline="0" dirty="0"/>
          </a:p>
          <a:p>
            <a:pPr marL="0" lvl="0" indent="0">
              <a:buFont typeface="Arial" panose="020B0604020202020204" pitchFamily="34" charset="0"/>
              <a:buNone/>
            </a:pPr>
            <a:r>
              <a:rPr lang="en-US" baseline="0" dirty="0"/>
              <a:t>The Traffic Control Plan uses sensor data to determine work restrictions based on daily and hourly traffic volumes with some short-duration closures for construction events that require closures (e.g., bridge beam placement).</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Intelligent work zone devices are located to detect traffic queues and truck egress from work zones.</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Cost of the IWZ devices is approximately $6,500 for initial deployment and $50/day operational cost.</a:t>
            </a:r>
          </a:p>
          <a:p>
            <a:pPr marL="0" lvl="0" indent="0">
              <a:buFont typeface="Arial" panose="020B0604020202020204" pitchFamily="34" charset="0"/>
              <a:buNone/>
            </a:pPr>
            <a:endParaRPr lang="en-US" baseline="0" dirty="0"/>
          </a:p>
          <a:p>
            <a:pPr marL="0" lvl="0" indent="0">
              <a:buFont typeface="Arial" panose="020B0604020202020204" pitchFamily="34" charset="0"/>
              <a:buNone/>
            </a:pPr>
            <a:r>
              <a:rPr lang="en-US" baseline="0" dirty="0"/>
              <a:t>The 511 website and mobile app consolidates all information regarding work zones and other information relevant to commercial vehicles including lane restrictions, weigh stations, axle limits, rest areas, and weather warnings.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Work zone design and detours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Truck-specific traveler information (e.g., weather, size/weight restrictions, detours)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Segoe UI" panose="020B0502040204020203" pitchFamily="34" charset="0"/>
              </a:rPr>
              <a:t>Iowa DOT developed a process and </a:t>
            </a:r>
            <a:r>
              <a:rPr lang="en-US" sz="2800" b="0" i="0" dirty="0">
                <a:solidFill>
                  <a:srgbClr val="5F676B"/>
                </a:solidFill>
                <a:effectLst/>
                <a:latin typeface="Open Sans"/>
              </a:rPr>
              <a:t>integrated it into its Design Manual in March 2019 </a:t>
            </a:r>
            <a:r>
              <a:rPr lang="en-US" sz="1800" dirty="0">
                <a:effectLst/>
                <a:latin typeface="Segoe UI" panose="020B0502040204020203" pitchFamily="34" charset="0"/>
              </a:rPr>
              <a:t>to determine which types of highway projects require additional work zone management. Criteria to prioritize projects as Traffic Critical Projects includes annual average daily traffic over 15,000 or 11,000 with 20% trucks. This is applied to work zones programmatically. For more information, see: </a:t>
            </a:r>
            <a:r>
              <a:rPr lang="en-US" sz="1200" kern="1200" dirty="0">
                <a:solidFill>
                  <a:schemeClr val="tx1"/>
                </a:solidFill>
                <a:latin typeface="+mn-lt"/>
                <a:ea typeface="+mn-ea"/>
                <a:cs typeface="+mn-cs"/>
              </a:rPr>
              <a:t>https://transportationops.org/case-studies/iowa%E2%80%99s-comprehensive-work-zone-program</a:t>
            </a:r>
            <a:r>
              <a:rPr lang="en-US" sz="1800" kern="1200" dirty="0">
                <a:solidFill>
                  <a:schemeClr val="tx1"/>
                </a:solidFill>
                <a:effectLst/>
                <a:latin typeface="Segoe UI" panose="020B0502040204020203" pitchFamily="34" charset="0"/>
                <a:ea typeface="+mn-ea"/>
                <a:cs typeface="+mn-cs"/>
              </a:rPr>
              <a:t>. </a:t>
            </a:r>
            <a:r>
              <a:rPr lang="en-US" sz="1800" dirty="0">
                <a:effectLst/>
                <a:latin typeface="Segoe UI" panose="020B0502040204020203"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66</a:t>
            </a:fld>
            <a:endParaRPr lang="en-US" dirty="0"/>
          </a:p>
        </p:txBody>
      </p:sp>
    </p:spTree>
    <p:extLst>
      <p:ext uri="{BB962C8B-B14F-4D97-AF65-F5344CB8AC3E}">
        <p14:creationId xmlns:p14="http://schemas.microsoft.com/office/powerpoint/2010/main" val="183894135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NYC and other cities seek to relieve</a:t>
            </a:r>
            <a:r>
              <a:rPr lang="en-US" baseline="0" dirty="0"/>
              <a:t> peak period congestion as well as lane blockage due to delivery during peak periods by encouraging off-hour (or off-peak) deliveries in congested urban areas. </a:t>
            </a:r>
          </a:p>
          <a:p>
            <a:endParaRPr lang="en-US" baseline="0" dirty="0"/>
          </a:p>
          <a:p>
            <a:r>
              <a:rPr lang="en-US" baseline="0" dirty="0"/>
              <a:t>Benefits include more certainty on truck arrival times, reduced delivery cost, less congestion, cleaner air, safer streets, improved truck utilization, fewer parking problems, and reduced transit time. The pilot study is well documented in a report on https://ohdnyc.com/sites/default/files/business-admin-files/Home/ohd-final-report.pdf.</a:t>
            </a:r>
          </a:p>
          <a:p>
            <a:endParaRPr lang="en-US" baseline="0" dirty="0"/>
          </a:p>
          <a:p>
            <a:r>
              <a:rPr lang="en-US" baseline="0" dirty="0"/>
              <a:t>The website includes a tool kit and other resources for implementing off-hours delivery programs.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Urban goods movement/curb space management</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AA66-0D37-48CF-BD10-10F249B4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72796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NYC and other cities seek to relieve</a:t>
            </a:r>
            <a:r>
              <a:rPr lang="en-US" baseline="0" dirty="0"/>
              <a:t> peak period congestion as well as lane blockage due to delivery during peak periods by encouraging off-hour (or off-peak) deliveries in congested urban areas. </a:t>
            </a:r>
          </a:p>
          <a:p>
            <a:endParaRPr lang="en-US" baseline="0" dirty="0"/>
          </a:p>
          <a:p>
            <a:r>
              <a:rPr lang="en-US" baseline="0" dirty="0"/>
              <a:t>Benefits include more certainty on truck arrival times, reduced delivery cost, less congestion, cleaner air, safer streets, improved truck utilization, fewer parking problems, and reduced transit time. The pilot study is well documented in a report on https://ohdnyc.com/sites/default/files/business-admin-files/Home/ohd-final-report.pdf.</a:t>
            </a:r>
          </a:p>
          <a:p>
            <a:endParaRPr lang="en-US" baseline="0" dirty="0"/>
          </a:p>
          <a:p>
            <a:r>
              <a:rPr lang="en-US" baseline="0" dirty="0"/>
              <a:t>The website includes a tool kit and other resources for implementing off-hours delivery programs.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Urban goods movement/curb space management</a:t>
            </a: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AA66-0D37-48CF-BD10-10F249B4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012908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transformative shift in e-commerce and the resulting demand on freight deliveries due to COVID-19, as well as the increase in TNCs (ridesharing), required NYCDOT to find creative approaches to accommodate the increased need for dedicated loading space in residential neighborhoods.</a:t>
            </a:r>
          </a:p>
          <a:p>
            <a:endParaRPr lang="en-US" dirty="0"/>
          </a:p>
          <a:p>
            <a:r>
              <a:rPr lang="en-US" dirty="0"/>
              <a:t>Launched in 2019, the Neighborhood Loading Zone (NLZ) Program aims to reduce double parking on narrow residential streets by providing space at the curb for activities such as:</a:t>
            </a:r>
          </a:p>
          <a:p>
            <a:pPr marL="171450" indent="-171450">
              <a:buFont typeface="Arial" panose="020B0604020202020204" pitchFamily="34" charset="0"/>
              <a:buChar char="•"/>
            </a:pPr>
            <a:r>
              <a:rPr lang="en-US" dirty="0"/>
              <a:t>Package deliveries by commercial vehicles</a:t>
            </a:r>
          </a:p>
          <a:p>
            <a:pPr marL="171450" indent="-171450">
              <a:buFont typeface="Arial" panose="020B0604020202020204" pitchFamily="34" charset="0"/>
              <a:buChar char="•"/>
            </a:pPr>
            <a:r>
              <a:rPr lang="en-US" dirty="0"/>
              <a:t>Taxi and car service pick-up and drop-off</a:t>
            </a:r>
          </a:p>
          <a:p>
            <a:pPr marL="171450" indent="-171450">
              <a:buFont typeface="Arial" panose="020B0604020202020204" pitchFamily="34" charset="0"/>
              <a:buChar char="•"/>
            </a:pPr>
            <a:r>
              <a:rPr lang="en-US" dirty="0"/>
              <a:t>Active loading and unloading of personal vehicles</a:t>
            </a:r>
          </a:p>
          <a:p>
            <a:endParaRPr lang="en-US" dirty="0"/>
          </a:p>
          <a:p>
            <a:r>
              <a:rPr lang="en-US" dirty="0"/>
              <a:t>They allow for expeditious pick up and drop off of personal vehicles, taxi/TNCs and of course, package deliveries.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of April 2022, DOT has installed 185 loading zones within 20 community board boundaries city-wide.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NLZs have high utilization; specifically, corridors with the highest NLZ use averaged 600 vehicles per space per month for about 26 minutes at a given time. NLZs can average up to 600 vehicles per space per month, dwelling for about 26 minutes at a time. Surveyed locations saw up to a 70% reduction in double-parking  (Effectiveness and use level depends on block level placement of the NLZs).</a:t>
            </a:r>
          </a:p>
          <a:p>
            <a:endParaRPr lang="en-US" dirty="0"/>
          </a:p>
          <a:p>
            <a:r>
              <a:rPr lang="en-US" dirty="0"/>
              <a:t>Goals: additional zones in 1-2 neighborhoods/year in each Borough (based on community input), 800 zones by 2026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Urban goods movement/curb space management</a:t>
            </a:r>
          </a:p>
          <a:p>
            <a:endParaRPr lang="en-US" dirty="0"/>
          </a:p>
          <a:p>
            <a:r>
              <a:rPr lang="en-US" dirty="0"/>
              <a:t>Photos and images provided by New York City DOT.</a:t>
            </a:r>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AA66-0D37-48CF-BD10-10F249B4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30923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200" dirty="0"/>
              <a:t>In December 2019, NYC announced a commercial cargo bicycle pilot concentrated in Manhattan's central business district. In the coming years, DOT expects more companies to use cargo bicycles for last-mile, low-weight and low-volume deliveries. </a:t>
            </a:r>
          </a:p>
          <a:p>
            <a:pPr>
              <a:lnSpc>
                <a:spcPct val="100000"/>
              </a:lnSpc>
              <a:spcBef>
                <a:spcPts val="0"/>
              </a:spcBef>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Commercial Cargo Bike Program (largest in the nation) aims to reduce congestion, enhance safety, and cut GHG emissions by replacing trucks and vans with cargo bikes. </a:t>
            </a:r>
            <a:r>
              <a:rPr lang="en-US" dirty="0"/>
              <a:t>Cargo bicycles are uniquely equipped to achieve all three goals without negatively impacting delivery operations. Though some cargo bikes were already operating legally, this pilot allows the city and businesses to work together to better understand how cargo bikes can successfully fit into the city’s streetscape. </a:t>
            </a:r>
            <a:r>
              <a:rPr lang="en-US" sz="1200" dirty="0"/>
              <a:t>Delivery companies in other countries, particularly in Europe, have introduced cargo bicycles for last mile delivery in dense urban areas.</a:t>
            </a:r>
          </a:p>
          <a:p>
            <a:pPr>
              <a:lnSpc>
                <a:spcPct val="100000"/>
              </a:lnSpc>
              <a:spcBef>
                <a:spcPts val="0"/>
              </a:spcBef>
            </a:pPr>
            <a:endParaRPr lang="en-US" sz="1200" dirty="0"/>
          </a:p>
          <a:p>
            <a:pPr>
              <a:lnSpc>
                <a:spcPct val="100000"/>
              </a:lnSpc>
              <a:spcBef>
                <a:spcPts val="0"/>
              </a:spcBef>
            </a:pPr>
            <a:r>
              <a:rPr lang="en-US" sz="1200" dirty="0"/>
              <a:t>Cargo bikes can load, unload, and stage wherever commercial vehicles can park and are exempt from meter payments which is a powerful incentive for businesses. In exchange, businesses share data metrics from their operations.</a:t>
            </a:r>
          </a:p>
          <a:p>
            <a:pPr>
              <a:lnSpc>
                <a:spcPct val="100000"/>
              </a:lnSpc>
              <a:spcBef>
                <a:spcPts val="0"/>
              </a:spcBef>
            </a:pPr>
            <a:endParaRPr lang="en-US" sz="1200" dirty="0"/>
          </a:p>
          <a:p>
            <a:pPr>
              <a:lnSpc>
                <a:spcPct val="100000"/>
              </a:lnSpc>
              <a:spcBef>
                <a:spcPts val="0"/>
              </a:spcBef>
            </a:pPr>
            <a:r>
              <a:rPr lang="en-US" sz="1200" dirty="0"/>
              <a:t>Since pilot launch, the number of participants has doubled and the number of cargo bikes (over 400 bikes) has quadrupled. DOT seeks to enroll over 2,500 cargo bikes by 2026 through a permanent program and install 4-5 cargo bike corrals on-street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cargo bike covers an average of 20 service miles per day, replacing vans or box trucks on a 2:1 or even 1:1 basis. 20 cargo bike miles per day replace 20 van or box truck miles, resulting in a per bike CO2 savings of approx. 7 tons/year, equivalent to over 100 planted trees, or 15,436 passenger car miles traveled.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80% of cargo bike deliveries are being made to residential addresses, mostly on residential blocks with few or no commercial curb regulations, and cargo bikes are uniquely equipped to make these deliveries.</a:t>
            </a:r>
            <a:endParaRPr lang="en-US" sz="1200"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 sz="1200" dirty="0">
                <a:solidFill>
                  <a:schemeClr val="dk1"/>
                </a:solidFill>
              </a:rPr>
              <a:t>Largest program in the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solidFill>
                <a:schemeClr val="dk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r>
              <a:rPr lang="en-US" sz="1200" dirty="0">
                <a:effectLst/>
                <a:latin typeface="Calibri" panose="020F0502020204030204" pitchFamily="34" charset="0"/>
                <a:ea typeface="Calibri" panose="020F0502020204030204" pitchFamily="34" charset="0"/>
                <a:cs typeface="Times New Roman" panose="02020603050405020304" pitchFamily="18" charset="0"/>
              </a:rPr>
              <a:t>Urban goods movement/curb space management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 sz="1200" dirty="0">
              <a:solidFill>
                <a:schemeClr val="dk1"/>
              </a:solidFill>
            </a:endParaRPr>
          </a:p>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04AA66-0D37-48CF-BD10-10F249B45A8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4799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FHWA and the Bureau of Transportation Statistics' Freight</a:t>
            </a:r>
            <a:r>
              <a:rPr lang="en-US" baseline="0" dirty="0"/>
              <a:t> Analysis Framework illustrates this growth in goods movement by trucks. This table shows the increase in the value of freight and the ton-miles traveled in millions on the National Highway System from 2017 to 2050. This growth will contribute to increased congestion and energy consumption and, possibly, poorer air quality UNLESS we take steps to improve travel-time reliability so that delays are minimized.</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8</a:t>
            </a:fld>
            <a:endParaRPr lang="en-US" dirty="0"/>
          </a:p>
        </p:txBody>
      </p:sp>
    </p:spTree>
    <p:extLst>
      <p:ext uri="{BB962C8B-B14F-4D97-AF65-F5344CB8AC3E}">
        <p14:creationId xmlns:p14="http://schemas.microsoft.com/office/powerpoint/2010/main" val="290718564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ports of Los</a:t>
            </a:r>
            <a:r>
              <a:rPr lang="en-US" baseline="0" dirty="0"/>
              <a:t> Angeles and Long Beach, the Drayage, Freight, and Logistics Exchange (DrayFLEX) enables drayage carriers to schedule gate time to avoid queuing in long lines for cargo pickup or drop off. The information is provided to the drayage carriers who move the containers to and from the port to warehouses or other modes for further transport. By scheduling appointments, these operators are anticipated to reduce delays at the port, reduce fuel consumption while idling in a queue, and reduce emissions.</a:t>
            </a:r>
          </a:p>
          <a:p>
            <a:endParaRPr lang="en-US" baseline="0" dirty="0"/>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p>
          <a:p>
            <a:pPr marL="285750" marR="0" indent="-285750">
              <a:lnSpc>
                <a:spcPct val="107000"/>
              </a:lnSpc>
              <a:spcBef>
                <a:spcPts val="0"/>
              </a:spcBef>
              <a:spcAft>
                <a:spcPts val="800"/>
              </a:spcAft>
              <a:buFont typeface="Arial" panose="020B0604020202020204" pitchFamily="34" charset="0"/>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Truck queue management at intermodal facilities and ports </a:t>
            </a:r>
          </a:p>
          <a:p>
            <a:pPr marL="285750" marR="0" lvl="0" indent="-285750" algn="l"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Truck routing for fastest travel time and compliance with route restrictions and bridge capacity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71</a:t>
            </a:fld>
            <a:endParaRPr lang="en-US" dirty="0"/>
          </a:p>
        </p:txBody>
      </p:sp>
    </p:spTree>
    <p:extLst>
      <p:ext uri="{BB962C8B-B14F-4D97-AF65-F5344CB8AC3E}">
        <p14:creationId xmlns:p14="http://schemas.microsoft.com/office/powerpoint/2010/main" val="13719450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Mid</a:t>
            </a:r>
            <a:r>
              <a:rPr lang="en-US" baseline="0" dirty="0"/>
              <a:t>-America Association of State Transportation Officials (MAASTO) worked together to provide real-time information on truck parking availability to carriers and drivers so they can find safe and secure parking and avoid searching for available parking or parking illegally. The system uses multiple communication channels so drivers can get the information they need to make the best decision based on their Hours of Service (HOS) limitation and pickup and delivery requirements. This is a multi-State effort that will help long-haul drivers plan their travel times more effectively.</a:t>
            </a:r>
          </a:p>
          <a:p>
            <a:endParaRPr lang="en-US" baseline="0" dirty="0"/>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Safe, secure truck parking</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Source document for photo: </a:t>
            </a:r>
            <a:r>
              <a:rPr lang="en-US" sz="1200" dirty="0">
                <a:latin typeface="Arial" panose="020B0604020202020204" pitchFamily="34" charset="0"/>
                <a:cs typeface="Arial" panose="020B0604020202020204" pitchFamily="34" charset="0"/>
                <a:hlinkClick r:id="rId3"/>
              </a:rPr>
              <a:t>https://www.dot.state.mn.us/ofrw/freight/truckparking/index.html#:~:text=MnDOT%20is%20working%20with%20eight,on%20rest%20areas%20in%20Minnesota</a:t>
            </a:r>
            <a:r>
              <a:rPr lang="en-US" sz="1200" dirty="0">
                <a:latin typeface="Arial" panose="020B0604020202020204" pitchFamily="34" charset="0"/>
                <a:cs typeface="Arial" panose="020B0604020202020204" pitchFamily="34" charset="0"/>
              </a:rPr>
              <a:t>.</a:t>
            </a:r>
          </a:p>
          <a:p>
            <a:endParaRPr lang="en-US"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72</a:t>
            </a:fld>
            <a:endParaRPr lang="en-US" dirty="0"/>
          </a:p>
        </p:txBody>
      </p:sp>
    </p:spTree>
    <p:extLst>
      <p:ext uri="{BB962C8B-B14F-4D97-AF65-F5344CB8AC3E}">
        <p14:creationId xmlns:p14="http://schemas.microsoft.com/office/powerpoint/2010/main" val="219057524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 National Operations Center of Excellence, Florida Department of Transportation, Truck Parking Availability System Case Study. Available at: https://transops.s3.amazonaws.com/uploaded_files/Florida%20DOT%20Case%20Study%20-%20Truck%20Parking%20System.pdf.  </a:t>
            </a:r>
          </a:p>
          <a:p>
            <a:endParaRPr lang="en-US" dirty="0"/>
          </a:p>
          <a:p>
            <a:pPr>
              <a:spcBef>
                <a:spcPts val="0"/>
              </a:spcBef>
              <a:spcAft>
                <a:spcPts val="0"/>
              </a:spcAft>
            </a:pPr>
            <a:r>
              <a:rPr lang="en-US" dirty="0">
                <a:effectLst/>
              </a:rPr>
              <a:t>Excerpts from Case Study:</a:t>
            </a:r>
          </a:p>
          <a:p>
            <a:pPr marL="228600" marR="0" lvl="0"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SimSun" panose="02010600030101010101" pitchFamily="2" charset="-122"/>
              </a:rPr>
              <a:t>In October 2013, a survey of nearly 4,000 truck drivers revealed that 83% of the respondents routinely took longer than 30 minutes to find parking. Thirty‐nine percent took longer than one hour leaving many truck drivers resorting to unsafe parking methods on interstate mainline shoulders, on ramps, or in vacant lots.</a:t>
            </a:r>
          </a:p>
          <a:p>
            <a:pPr marL="228600" marR="0" lvl="0"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SimSun" panose="02010600030101010101" pitchFamily="2" charset="-122"/>
              </a:rPr>
              <a:t>Because of the lack of identifiable parking locations, truck drivers nearing the end of their allotted Hours of Service (HOS) spend time searching for parking while approaching fatigue limits, presenting a public safety hazard. In addition, non‐necessary driving increases environmental and community impacts through increased emissions and congestion of the roadways.</a:t>
            </a:r>
          </a:p>
          <a:p>
            <a:pPr marL="228600" marR="0" lvl="0"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SimSun" panose="02010600030101010101" pitchFamily="2" charset="-122"/>
              </a:rPr>
              <a:t>FDOT developed a TSMO solution to notify truck drivers about parking availability at public facilities along the interstates including welcome centers, rest areas and weigh stations.</a:t>
            </a:r>
          </a:p>
          <a:p>
            <a:pPr marL="228600" marR="0" lvl="0"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SimSun" panose="02010600030101010101" pitchFamily="2" charset="-122"/>
              </a:rPr>
              <a:t>TPAS deployed in‐ground space detection at the rest areas and welcome centers, and microwave detection for ingress/egress monitoring at the weigh stations to gather real‐time parking availability information.</a:t>
            </a:r>
          </a:p>
          <a:p>
            <a:pPr marL="228600" marR="0" lvl="0"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SimSun" panose="02010600030101010101" pitchFamily="2" charset="-122"/>
              </a:rPr>
              <a:t>While TPAS will improve safety for drivers and dramatically reduce parking search times by providing real-time information, it will also contribute to efficiency of freight movement. Drivers will more easily meet hours of service rest periods and TPAS will allow for staging to meet on‐time pickup and delivery, a key to effective travel time reliability of freight movement.</a:t>
            </a:r>
          </a:p>
          <a:p>
            <a:pPr marL="228600" marR="0" lvl="0"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SimSun" panose="02010600030101010101" pitchFamily="2" charset="-122"/>
              </a:rPr>
              <a:t>Traveler information and public communications are major components to the success of the system. The use of DMS, FL511.com and stakeholder engagement through partnerships with the Florida Trucking Association (FTA), were established to successfully provide the information to the commercial vehicle operators.</a:t>
            </a:r>
          </a:p>
          <a:p>
            <a:pPr marL="228600" marR="0" lvl="0" indent="-228600">
              <a:spcBef>
                <a:spcPts val="0"/>
              </a:spcBef>
              <a:spcAft>
                <a:spcPts val="0"/>
              </a:spcAft>
              <a:buFont typeface="Wingdings" panose="05000000000000000000" pitchFamily="2" charset="2"/>
              <a:buChar char=""/>
            </a:pPr>
            <a:r>
              <a:rPr lang="en-US" sz="1100" dirty="0">
                <a:effectLst/>
                <a:latin typeface="Calibri" panose="020F0502020204030204" pitchFamily="34" charset="0"/>
                <a:ea typeface="SimSun" panose="02010600030101010101" pitchFamily="2" charset="-122"/>
              </a:rPr>
              <a:t>FDOT’s Regional Transportation Management Centers (RTMCs) integrate and disseminate the TPAS information. The RTMCs are part of a larger system, which includes traffic incident management, integrated corridor management, connected and automated vehicle deployment, among other TSMO strategies. By incorporating active freight management into the RTMC activities, a robust, multimodal solution to traffic management will be developed by combining data from various sources such as ITS, TPAS and traffic monitoring sites communications.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r>
              <a:rPr lang="en-US" sz="2800" dirty="0">
                <a:effectLst/>
                <a:latin typeface="Calibri" panose="020F0502020204030204" pitchFamily="34" charset="0"/>
                <a:ea typeface="Calibri" panose="020F0502020204030204" pitchFamily="34" charset="0"/>
                <a:cs typeface="Times New Roman" panose="02020603050405020304" pitchFamily="18" charset="0"/>
              </a:rPr>
              <a:t>Safe, secure truck parking</a:t>
            </a:r>
          </a:p>
          <a:p>
            <a:endParaRPr lang="en-US" dirty="0"/>
          </a:p>
        </p:txBody>
      </p:sp>
      <p:sp>
        <p:nvSpPr>
          <p:cNvPr id="4" name="Header Placeholder 3"/>
          <p:cNvSpPr>
            <a:spLocks noGrp="1"/>
          </p:cNvSpPr>
          <p:nvPr>
            <p:ph type="hdr" sz="quarter"/>
          </p:nvPr>
        </p:nvSpPr>
        <p:spPr/>
        <p:txBody>
          <a:bodyPr/>
          <a:lstStyle/>
          <a:p>
            <a:endParaRPr lang="en-US" dirty="0"/>
          </a:p>
        </p:txBody>
      </p:sp>
      <p:sp>
        <p:nvSpPr>
          <p:cNvPr id="5" name="Footer Placeholder 4"/>
          <p:cNvSpPr>
            <a:spLocks noGrp="1"/>
          </p:cNvSpPr>
          <p:nvPr>
            <p:ph type="ftr" sz="quarter" idx="4"/>
          </p:nvPr>
        </p:nvSpPr>
        <p:spPr/>
        <p:txBody>
          <a:bodyPr/>
          <a:lstStyle/>
          <a:p>
            <a:endParaRPr lang="en-US" dirty="0"/>
          </a:p>
        </p:txBody>
      </p:sp>
      <p:sp>
        <p:nvSpPr>
          <p:cNvPr id="6" name="Slide Number Placeholder 5"/>
          <p:cNvSpPr>
            <a:spLocks noGrp="1"/>
          </p:cNvSpPr>
          <p:nvPr>
            <p:ph type="sldNum" sz="quarter" idx="5"/>
          </p:nvPr>
        </p:nvSpPr>
        <p:spPr/>
        <p:txBody>
          <a:bodyPr/>
          <a:lstStyle/>
          <a:p>
            <a:fld id="{4304AA66-0D37-48CF-BD10-10F249B45A89}" type="slidenum">
              <a:rPr lang="en-US" smtClean="0"/>
              <a:t>73</a:t>
            </a:fld>
            <a:endParaRPr lang="en-US" dirty="0"/>
          </a:p>
        </p:txBody>
      </p:sp>
    </p:spTree>
    <p:extLst>
      <p:ext uri="{BB962C8B-B14F-4D97-AF65-F5344CB8AC3E}">
        <p14:creationId xmlns:p14="http://schemas.microsoft.com/office/powerpoint/2010/main" val="192798765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Heavy</a:t>
            </a:r>
            <a:r>
              <a:rPr lang="en-US" baseline="0" dirty="0"/>
              <a:t>-vehicle </a:t>
            </a:r>
            <a:r>
              <a:rPr lang="en-US" dirty="0"/>
              <a:t>dynamics </a:t>
            </a:r>
            <a:r>
              <a:rPr lang="en-US" baseline="0" dirty="0"/>
              <a:t>require careful handling to avoid rollovers on curves depending on vehicle speed, radius of the curve, slope of the roadway, and load configuration on the vehicle. New Jersey DOT’s Truck Safety Warning System (TSWS) warns drivers when their speed exceeds a safe speed threshold for the design of the curve in the roadway. If the vehicle is exceeding the safe speed to the point where the probability of a rollover is sufficiently high, the system alerts responders so they are aware of the possibility of an incident involving a heavy vehicle at a specific location.</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TSMO and Freight Connection: Safety/crash avoidance/incident response and clearance</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Photo from: </a:t>
            </a:r>
            <a:r>
              <a:rPr lang="en-US" sz="1200" dirty="0">
                <a:latin typeface="Arial" panose="020B0604020202020204" pitchFamily="34" charset="0"/>
                <a:cs typeface="Arial" panose="020B0604020202020204" pitchFamily="34" charset="0"/>
                <a:hlinkClick r:id="rId3"/>
              </a:rPr>
              <a:t>https://transportationops.org/case-studies/truck-safety-warning-system</a:t>
            </a:r>
            <a:r>
              <a:rPr lang="en-US" sz="1200" dirty="0">
                <a:latin typeface="Arial" panose="020B0604020202020204" pitchFamily="34" charset="0"/>
                <a:cs typeface="Arial" panose="020B0604020202020204" pitchFamily="34" charset="0"/>
              </a:rPr>
              <a:t>. Need to confirm source</a:t>
            </a:r>
            <a:r>
              <a:rPr lang="en-US" sz="1200" baseline="0" dirty="0">
                <a:latin typeface="Arial" panose="020B0604020202020204" pitchFamily="34" charset="0"/>
                <a:cs typeface="Arial" panose="020B0604020202020204" pitchFamily="34" charset="0"/>
              </a:rPr>
              <a:t> is New Jersey DOT.</a:t>
            </a:r>
            <a:endParaRPr lang="en-US" sz="1200" dirty="0">
              <a:latin typeface="Arial" panose="020B0604020202020204" pitchFamily="34" charset="0"/>
              <a:cs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74</a:t>
            </a:fld>
            <a:endParaRPr lang="en-US" dirty="0"/>
          </a:p>
        </p:txBody>
      </p:sp>
    </p:spTree>
    <p:extLst>
      <p:ext uri="{BB962C8B-B14F-4D97-AF65-F5344CB8AC3E}">
        <p14:creationId xmlns:p14="http://schemas.microsoft.com/office/powerpoint/2010/main" val="254100325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Philly</a:t>
            </a:r>
            <a:r>
              <a:rPr lang="en-US" baseline="0" dirty="0"/>
              <a:t>FreightFinder uses data provided by TSMO sensors and reporting systems, as well as other sources and models, to provide information to a variety stakeholders with an interest in goods movement in the area. The interactive graphics provide truck travel-time reliability information and other performance measures to the freight community and for regional economic development interests.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TSMO and Freight Connection: Truck travel-time reliability</a:t>
            </a:r>
          </a:p>
          <a:p>
            <a:endParaRPr lang="en-US" baseline="0" dirty="0"/>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Image source document: </a:t>
            </a:r>
            <a:r>
              <a:rPr lang="en-US" sz="1200" dirty="0">
                <a:latin typeface="Arial" panose="020B0604020202020204" pitchFamily="34" charset="0"/>
                <a:cs typeface="Arial" panose="020B0604020202020204" pitchFamily="34" charset="0"/>
                <a:hlinkClick r:id="rId3"/>
              </a:rPr>
              <a:t>https://www.dvrpc.org/webmaps/phillyfreightfinder/freight-center-story.html#</a:t>
            </a:r>
            <a:r>
              <a:rPr lang="en-US" sz="1200" dirty="0">
                <a:latin typeface="Arial" panose="020B0604020202020204" pitchFamily="34" charset="0"/>
                <a:cs typeface="Arial" panose="020B0604020202020204" pitchFamily="34" charset="0"/>
              </a:rPr>
              <a:t>.</a:t>
            </a:r>
          </a:p>
          <a:p>
            <a:endParaRPr lang="en-US" baseline="0"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75</a:t>
            </a:fld>
            <a:endParaRPr lang="en-US" dirty="0"/>
          </a:p>
        </p:txBody>
      </p:sp>
    </p:spTree>
    <p:extLst>
      <p:ext uri="{BB962C8B-B14F-4D97-AF65-F5344CB8AC3E}">
        <p14:creationId xmlns:p14="http://schemas.microsoft.com/office/powerpoint/2010/main" val="37228135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Freight Advisory Task Force was established in 2003 as part of the ARC regional planning process. The Task Force meets periodically throughout the year. The general membership of public/private sector freight representatives include railroads, trucking, airport, chambers of commerce, and community improvement districts. The Task Force provides a forum for dialogue between the freight community and the public sector on freight and goods movement issues.</a:t>
            </a:r>
          </a:p>
          <a:p>
            <a:endParaRPr lang="en-US" sz="1200" b="1" i="0" kern="1200" dirty="0">
              <a:solidFill>
                <a:schemeClr val="tx1"/>
              </a:solidFill>
              <a:effectLst/>
              <a:latin typeface="Arial" charset="0"/>
              <a:ea typeface="+mn-ea"/>
              <a:cs typeface="+mn-cs"/>
            </a:endParaRPr>
          </a:p>
          <a:p>
            <a:r>
              <a:rPr lang="en-US" sz="1200" b="1" i="0" kern="1200" dirty="0">
                <a:solidFill>
                  <a:schemeClr val="tx1"/>
                </a:solidFill>
                <a:effectLst/>
                <a:latin typeface="Arial" charset="0"/>
                <a:ea typeface="+mn-ea"/>
                <a:cs typeface="+mn-cs"/>
              </a:rPr>
              <a:t>Taskforce Goals</a:t>
            </a:r>
          </a:p>
          <a:p>
            <a:r>
              <a:rPr lang="en-US" sz="1200" b="0" i="0" kern="1200" dirty="0">
                <a:solidFill>
                  <a:schemeClr val="tx1"/>
                </a:solidFill>
                <a:effectLst/>
                <a:latin typeface="Arial" charset="0"/>
                <a:ea typeface="+mn-ea"/>
                <a:cs typeface="+mn-cs"/>
              </a:rPr>
              <a:t>Improve goods and services movement in the region</a:t>
            </a:r>
          </a:p>
          <a:p>
            <a:r>
              <a:rPr lang="en-US" sz="1200" b="0" i="0" kern="1200" dirty="0">
                <a:solidFill>
                  <a:schemeClr val="tx1"/>
                </a:solidFill>
                <a:effectLst/>
                <a:latin typeface="Arial" charset="0"/>
                <a:ea typeface="+mn-ea"/>
                <a:cs typeface="+mn-cs"/>
              </a:rPr>
              <a:t>Improve reliability of goods movement</a:t>
            </a:r>
          </a:p>
          <a:p>
            <a:r>
              <a:rPr lang="en-US" sz="1200" b="0" i="0" kern="1200" dirty="0">
                <a:solidFill>
                  <a:schemeClr val="tx1"/>
                </a:solidFill>
                <a:effectLst/>
                <a:latin typeface="Arial" charset="0"/>
                <a:ea typeface="+mn-ea"/>
                <a:cs typeface="+mn-cs"/>
              </a:rPr>
              <a:t>Minimize the cost of goods movement</a:t>
            </a:r>
          </a:p>
          <a:p>
            <a:r>
              <a:rPr lang="en-US" sz="1200" b="0" i="0" kern="1200" dirty="0">
                <a:solidFill>
                  <a:schemeClr val="tx1"/>
                </a:solidFill>
                <a:effectLst/>
                <a:latin typeface="Arial" charset="0"/>
                <a:ea typeface="+mn-ea"/>
                <a:cs typeface="+mn-cs"/>
              </a:rPr>
              <a:t>Improve characteristics of transportation system for freight movement</a:t>
            </a:r>
          </a:p>
          <a:p>
            <a:r>
              <a:rPr lang="en-US" sz="1200" b="1" i="0" kern="1200" dirty="0">
                <a:solidFill>
                  <a:schemeClr val="tx1"/>
                </a:solidFill>
                <a:effectLst/>
                <a:latin typeface="Arial" charset="0"/>
                <a:ea typeface="+mn-ea"/>
                <a:cs typeface="+mn-cs"/>
              </a:rPr>
              <a:t>Taskforce Objectives</a:t>
            </a:r>
          </a:p>
          <a:p>
            <a:r>
              <a:rPr lang="en-US" sz="1200" b="0" i="0" kern="1200" dirty="0">
                <a:solidFill>
                  <a:schemeClr val="tx1"/>
                </a:solidFill>
                <a:effectLst/>
                <a:latin typeface="Arial" charset="0"/>
                <a:ea typeface="+mn-ea"/>
                <a:cs typeface="+mn-cs"/>
              </a:rPr>
              <a:t>Provide input on policies and improvements for freight mobility</a:t>
            </a:r>
          </a:p>
          <a:p>
            <a:r>
              <a:rPr lang="en-US" sz="1200" b="0" i="0" kern="1200" dirty="0">
                <a:solidFill>
                  <a:schemeClr val="tx1"/>
                </a:solidFill>
                <a:effectLst/>
                <a:latin typeface="Arial" charset="0"/>
                <a:ea typeface="+mn-ea"/>
                <a:cs typeface="+mn-cs"/>
              </a:rPr>
              <a:t>Identify freight mobility characteristics and needs</a:t>
            </a:r>
          </a:p>
          <a:p>
            <a:r>
              <a:rPr lang="en-US" sz="1200" b="0" i="0" kern="1200" dirty="0">
                <a:solidFill>
                  <a:schemeClr val="tx1"/>
                </a:solidFill>
                <a:effectLst/>
                <a:latin typeface="Arial" charset="0"/>
                <a:ea typeface="+mn-ea"/>
                <a:cs typeface="+mn-cs"/>
              </a:rPr>
              <a:t>Highlight the significance of freight to the region</a:t>
            </a:r>
          </a:p>
          <a:p>
            <a:r>
              <a:rPr lang="en-US" sz="1200" b="0" i="0" kern="1200" dirty="0">
                <a:solidFill>
                  <a:schemeClr val="tx1"/>
                </a:solidFill>
                <a:effectLst/>
                <a:latin typeface="Arial" charset="0"/>
                <a:ea typeface="+mn-ea"/>
                <a:cs typeface="+mn-cs"/>
              </a:rPr>
              <a:t>Improve safety of the transportation system</a:t>
            </a:r>
          </a:p>
          <a:p>
            <a:r>
              <a:rPr lang="en-US" sz="1200" b="0" i="0" kern="1200" dirty="0">
                <a:solidFill>
                  <a:schemeClr val="tx1"/>
                </a:solidFill>
                <a:effectLst/>
                <a:latin typeface="Arial" charset="0"/>
                <a:ea typeface="+mn-ea"/>
                <a:cs typeface="+mn-cs"/>
              </a:rPr>
              <a:t>Prioritize freight transportation needs and investments”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TSMO and Freight Connection: Truck travel-time reliability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ARC website: </a:t>
            </a:r>
            <a:r>
              <a:rPr lang="en-US" dirty="0">
                <a:hlinkClick r:id="rId3"/>
              </a:rPr>
              <a:t>https://atlantaregional.org/transportation-mobility/freight/freight-advisory-taskforce/</a:t>
            </a:r>
            <a:r>
              <a:rPr lang="en-US" dirty="0"/>
              <a:t>. </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76</a:t>
            </a:fld>
            <a:endParaRPr lang="en-US" dirty="0"/>
          </a:p>
        </p:txBody>
      </p:sp>
    </p:spTree>
    <p:extLst>
      <p:ext uri="{BB962C8B-B14F-4D97-AF65-F5344CB8AC3E}">
        <p14:creationId xmlns:p14="http://schemas.microsoft.com/office/powerpoint/2010/main" val="47987340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Arial" charset="0"/>
                <a:ea typeface="+mn-ea"/>
                <a:cs typeface="+mn-cs"/>
              </a:rPr>
              <a:t>“The Freight Advisory Task Force was established in 2003 as part of the ARC regional planning process. The Task Force meets periodically throughout the year. The general membership of public/private sector freight representatives include railroads, trucking, airport, chambers of commerce, and community improvement districts. The Task Force provides a forum for dialogue between the freight community and the public sector on freight and goods movement issues.</a:t>
            </a:r>
          </a:p>
          <a:p>
            <a:endParaRPr lang="en-US" sz="1200" b="1" i="0" kern="1200" dirty="0">
              <a:solidFill>
                <a:schemeClr val="tx1"/>
              </a:solidFill>
              <a:effectLst/>
              <a:latin typeface="Arial" charset="0"/>
              <a:ea typeface="+mn-ea"/>
              <a:cs typeface="+mn-cs"/>
            </a:endParaRPr>
          </a:p>
          <a:p>
            <a:r>
              <a:rPr lang="en-US" sz="1200" b="1" i="0" kern="1200" dirty="0">
                <a:solidFill>
                  <a:schemeClr val="tx1"/>
                </a:solidFill>
                <a:effectLst/>
                <a:latin typeface="Arial" charset="0"/>
                <a:ea typeface="+mn-ea"/>
                <a:cs typeface="+mn-cs"/>
              </a:rPr>
              <a:t>Taskforce Goals</a:t>
            </a:r>
          </a:p>
          <a:p>
            <a:r>
              <a:rPr lang="en-US" sz="1200" b="0" i="0" kern="1200" dirty="0">
                <a:solidFill>
                  <a:schemeClr val="tx1"/>
                </a:solidFill>
                <a:effectLst/>
                <a:latin typeface="Arial" charset="0"/>
                <a:ea typeface="+mn-ea"/>
                <a:cs typeface="+mn-cs"/>
              </a:rPr>
              <a:t>Improve goods and services movement in the region</a:t>
            </a:r>
          </a:p>
          <a:p>
            <a:r>
              <a:rPr lang="en-US" sz="1200" b="0" i="0" kern="1200" dirty="0">
                <a:solidFill>
                  <a:schemeClr val="tx1"/>
                </a:solidFill>
                <a:effectLst/>
                <a:latin typeface="Arial" charset="0"/>
                <a:ea typeface="+mn-ea"/>
                <a:cs typeface="+mn-cs"/>
              </a:rPr>
              <a:t>Improve reliability of goods movement</a:t>
            </a:r>
          </a:p>
          <a:p>
            <a:r>
              <a:rPr lang="en-US" sz="1200" b="0" i="0" kern="1200" dirty="0">
                <a:solidFill>
                  <a:schemeClr val="tx1"/>
                </a:solidFill>
                <a:effectLst/>
                <a:latin typeface="Arial" charset="0"/>
                <a:ea typeface="+mn-ea"/>
                <a:cs typeface="+mn-cs"/>
              </a:rPr>
              <a:t>Minimize the cost of goods movement</a:t>
            </a:r>
          </a:p>
          <a:p>
            <a:r>
              <a:rPr lang="en-US" sz="1200" b="0" i="0" kern="1200" dirty="0">
                <a:solidFill>
                  <a:schemeClr val="tx1"/>
                </a:solidFill>
                <a:effectLst/>
                <a:latin typeface="Arial" charset="0"/>
                <a:ea typeface="+mn-ea"/>
                <a:cs typeface="+mn-cs"/>
              </a:rPr>
              <a:t>Improve characteristics of transportation system for freight movement</a:t>
            </a:r>
          </a:p>
          <a:p>
            <a:r>
              <a:rPr lang="en-US" sz="1200" b="1" i="0" kern="1200" dirty="0">
                <a:solidFill>
                  <a:schemeClr val="tx1"/>
                </a:solidFill>
                <a:effectLst/>
                <a:latin typeface="Arial" charset="0"/>
                <a:ea typeface="+mn-ea"/>
                <a:cs typeface="+mn-cs"/>
              </a:rPr>
              <a:t>Taskforce Objectives</a:t>
            </a:r>
          </a:p>
          <a:p>
            <a:r>
              <a:rPr lang="en-US" sz="1200" b="0" i="0" kern="1200" dirty="0">
                <a:solidFill>
                  <a:schemeClr val="tx1"/>
                </a:solidFill>
                <a:effectLst/>
                <a:latin typeface="Arial" charset="0"/>
                <a:ea typeface="+mn-ea"/>
                <a:cs typeface="+mn-cs"/>
              </a:rPr>
              <a:t>Provide input on policies and improvements for freight mobility</a:t>
            </a:r>
          </a:p>
          <a:p>
            <a:r>
              <a:rPr lang="en-US" sz="1200" b="0" i="0" kern="1200" dirty="0">
                <a:solidFill>
                  <a:schemeClr val="tx1"/>
                </a:solidFill>
                <a:effectLst/>
                <a:latin typeface="Arial" charset="0"/>
                <a:ea typeface="+mn-ea"/>
                <a:cs typeface="+mn-cs"/>
              </a:rPr>
              <a:t>Identify freight mobility characteristics and needs</a:t>
            </a:r>
          </a:p>
          <a:p>
            <a:r>
              <a:rPr lang="en-US" sz="1200" b="0" i="0" kern="1200" dirty="0">
                <a:solidFill>
                  <a:schemeClr val="tx1"/>
                </a:solidFill>
                <a:effectLst/>
                <a:latin typeface="Arial" charset="0"/>
                <a:ea typeface="+mn-ea"/>
                <a:cs typeface="+mn-cs"/>
              </a:rPr>
              <a:t>Highlight the significance of freight to the region</a:t>
            </a:r>
          </a:p>
          <a:p>
            <a:r>
              <a:rPr lang="en-US" sz="1200" b="0" i="0" kern="1200" dirty="0">
                <a:solidFill>
                  <a:schemeClr val="tx1"/>
                </a:solidFill>
                <a:effectLst/>
                <a:latin typeface="Arial" charset="0"/>
                <a:ea typeface="+mn-ea"/>
                <a:cs typeface="+mn-cs"/>
              </a:rPr>
              <a:t>Improve safety of the transportation system</a:t>
            </a:r>
          </a:p>
          <a:p>
            <a:r>
              <a:rPr lang="en-US" sz="1200" b="0" i="0" kern="1200" dirty="0">
                <a:solidFill>
                  <a:schemeClr val="tx1"/>
                </a:solidFill>
                <a:effectLst/>
                <a:latin typeface="Arial" charset="0"/>
                <a:ea typeface="+mn-ea"/>
                <a:cs typeface="+mn-cs"/>
              </a:rPr>
              <a:t>Prioritize freight transportation needs and investments”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TSMO and Freight Connection: Truck travel-time reliability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Source: ARC website: </a:t>
            </a:r>
            <a:r>
              <a:rPr lang="en-US" dirty="0">
                <a:hlinkClick r:id="rId3"/>
              </a:rPr>
              <a:t>https://atlantaregional.org/transportation-mobility/freight/freight-advisory-taskforce/</a:t>
            </a:r>
            <a:r>
              <a:rPr lang="en-US" dirty="0"/>
              <a:t>. </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77</a:t>
            </a:fld>
            <a:endParaRPr lang="en-US" dirty="0"/>
          </a:p>
        </p:txBody>
      </p:sp>
    </p:spTree>
    <p:extLst>
      <p:ext uri="{BB962C8B-B14F-4D97-AF65-F5344CB8AC3E}">
        <p14:creationId xmlns:p14="http://schemas.microsoft.com/office/powerpoint/2010/main" val="6630582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 January 2019, The ARC Freight Advisory Task Force held a regular meeting and received a presentation on the TSMO Plan and ITS Architecture updates that are underway. They were asked to provide input into those plans. This is an important example of an MPO explicitly reaching out to the freight community and including the group’s needs in its TSMO and ITS planning efforts. </a:t>
            </a:r>
          </a:p>
          <a:p>
            <a:endParaRPr lang="en-US" baseline="0" dirty="0"/>
          </a:p>
          <a:p>
            <a:r>
              <a:rPr lang="en-US" sz="1800" dirty="0">
                <a:effectLst/>
                <a:latin typeface="Segoe UI" panose="020B0502040204020203" pitchFamily="34" charset="0"/>
              </a:rPr>
              <a:t>The freight cluster plans started in 2019, and the first round of completed plans are available at https://atlantaregional.org/transportation-mobility/freight/transportation-mobility-freight-freight-cluster-plans/. These are local plans focused on industrial areas. Project recommendations from these plans focus on multimodal project and policy recommendations, including TSMO strategies and ITS projects. ARC aims to work the completed ITS Architecture/TSMO Plan concepts into its other planning efforts, and this is how it is currently working them into our freight planning. The freight cluster plans are new for the ARC region. It might be an incremental process as it works TSMO into more of its planning efforts over time.</a:t>
            </a:r>
          </a:p>
          <a:p>
            <a:endParaRPr lang="en-US" sz="1800" dirty="0">
              <a:effectLst/>
              <a:latin typeface="Arial" panose="020B0604020202020204" pitchFamily="34" charset="0"/>
            </a:endParaRP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78</a:t>
            </a:fld>
            <a:endParaRPr lang="en-US" dirty="0"/>
          </a:p>
        </p:txBody>
      </p:sp>
    </p:spTree>
    <p:extLst>
      <p:ext uri="{BB962C8B-B14F-4D97-AF65-F5344CB8AC3E}">
        <p14:creationId xmlns:p14="http://schemas.microsoft.com/office/powerpoint/2010/main" val="25988962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spcBef>
                <a:spcPts val="1200"/>
              </a:spcBef>
              <a:buFont typeface="Arial" panose="020B0604020202020204" pitchFamily="34" charset="0"/>
              <a:buNone/>
            </a:pPr>
            <a:r>
              <a:rPr lang="en-US" dirty="0"/>
              <a:t>Note: NPMRDS:</a:t>
            </a:r>
            <a:r>
              <a:rPr lang="en-US" baseline="0" dirty="0"/>
              <a:t> National Performance Management Research Data Set. </a:t>
            </a:r>
            <a:r>
              <a:rPr lang="en-US" sz="1200" b="0" i="0" kern="1200" dirty="0">
                <a:solidFill>
                  <a:schemeClr val="tx1"/>
                </a:solidFill>
                <a:effectLst/>
                <a:latin typeface="+mn-lt"/>
                <a:ea typeface="+mn-ea"/>
                <a:cs typeface="+mn-cs"/>
              </a:rPr>
              <a:t>The NPMRDS contains field-observed travel-time and speed data collected anonymously from a fleet of probe vehicles (cars and trucks) equipped with mobile devices. Using time and location information from probe vehicles, the NPMRDS generates speed and travel-time data aggregated in 5-minute, 15-minute, or 1-hour increments.</a:t>
            </a:r>
            <a:endParaRPr lang="en-US" baseline="0" dirty="0"/>
          </a:p>
          <a:p>
            <a:pPr marL="0" indent="0" algn="l">
              <a:spcBef>
                <a:spcPts val="1200"/>
              </a:spcBef>
              <a:buFont typeface="Arial" panose="020B0604020202020204" pitchFamily="34" charset="0"/>
              <a:buNone/>
            </a:pPr>
            <a:endParaRPr lang="en-US" dirty="0"/>
          </a:p>
          <a:p>
            <a:pPr marL="0" indent="0" algn="l">
              <a:spcBef>
                <a:spcPts val="1200"/>
              </a:spcBef>
              <a:buFont typeface="Arial" panose="020B0604020202020204" pitchFamily="34" charset="0"/>
              <a:buNone/>
            </a:pPr>
            <a:r>
              <a:rPr lang="en-US" dirty="0"/>
              <a:t>Freight transportation in Illinois is a key driver of the State’s economy and is integral to the global system of trade, despite being in the interior of the continent. Intermodal service is a principal advantage that Illinois brings to supply chain businesses; this advantage helps drive the State’s economy. </a:t>
            </a:r>
          </a:p>
          <a:p>
            <a:pPr marL="0" indent="0" algn="l">
              <a:spcBef>
                <a:spcPts val="1200"/>
              </a:spcBef>
              <a:buFont typeface="Arial" panose="020B0604020202020204" pitchFamily="34" charset="0"/>
              <a:buNone/>
            </a:pPr>
            <a:endParaRPr lang="en-US" sz="1200" b="0" i="0" kern="120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r>
              <a:rPr lang="en-US" sz="1200" b="0" i="0" kern="1200" dirty="0">
                <a:solidFill>
                  <a:schemeClr val="tx1"/>
                </a:solidFill>
                <a:effectLst/>
                <a:latin typeface="Arial" charset="0"/>
                <a:ea typeface="+mn-ea"/>
                <a:cs typeface="+mn-cs"/>
              </a:rPr>
              <a:t>The freight plan provides data and analysis on the movement of these goods and also identifies major freight corridors and bottlenecks. Also included is a freight investment plan which shows the projects that will be funded with the freight formula funds provided under the FAST Act. These projects were selected through the Illinois Competitive Freight Program, which allowed stakeholders to submit freight projects for evaluation using a transparent set of eligibility and scoring criteria. The finalized freight plan includes the freight investment plan.</a:t>
            </a:r>
            <a:r>
              <a:rPr lang="en-US" sz="1200" b="0" i="0" kern="1200" baseline="0" dirty="0">
                <a:solidFill>
                  <a:schemeClr val="tx1"/>
                </a:solidFill>
                <a:effectLst/>
                <a:latin typeface="Arial" charset="0"/>
                <a:ea typeface="+mn-ea"/>
                <a:cs typeface="+mn-cs"/>
              </a:rPr>
              <a:t> </a:t>
            </a:r>
          </a:p>
          <a:p>
            <a:pPr marL="0" indent="0" algn="l">
              <a:spcBef>
                <a:spcPts val="1200"/>
              </a:spcBef>
              <a:buFont typeface="Arial" panose="020B0604020202020204" pitchFamily="34" charset="0"/>
              <a:buNone/>
            </a:pPr>
            <a:endParaRPr lang="en-US" sz="1200" b="0" i="0" kern="1200" baseline="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r>
              <a:rPr lang="en-US" sz="1200" b="0" i="0" kern="1200" baseline="0" dirty="0">
                <a:solidFill>
                  <a:schemeClr val="tx1"/>
                </a:solidFill>
                <a:effectLst/>
                <a:latin typeface="Arial" charset="0"/>
                <a:ea typeface="+mn-ea"/>
                <a:cs typeface="+mn-cs"/>
              </a:rPr>
              <a:t>Truck bottleneck identification is a major section in the plan. </a:t>
            </a:r>
          </a:p>
          <a:p>
            <a:pPr marL="0" indent="0" algn="l">
              <a:spcBef>
                <a:spcPts val="1200"/>
              </a:spcBef>
              <a:buFont typeface="Arial" panose="020B0604020202020204" pitchFamily="34" charset="0"/>
              <a:buNone/>
            </a:pPr>
            <a:endParaRPr lang="en-US" sz="1200" b="0" i="0" kern="1200" baseline="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r>
              <a:rPr lang="en-US" sz="1200" b="0" i="0" kern="1200" baseline="0" dirty="0">
                <a:solidFill>
                  <a:schemeClr val="tx1"/>
                </a:solidFill>
                <a:effectLst/>
                <a:latin typeface="Arial" charset="0"/>
                <a:ea typeface="+mn-ea"/>
                <a:cs typeface="+mn-cs"/>
              </a:rPr>
              <a:t>The plan helped inform project selection in an ongoing planning processes.</a:t>
            </a:r>
          </a:p>
          <a:p>
            <a:pPr marL="0" indent="0" algn="l">
              <a:spcBef>
                <a:spcPts val="1200"/>
              </a:spcBef>
              <a:buFont typeface="Arial" panose="020B0604020202020204" pitchFamily="34" charset="0"/>
              <a:buNone/>
            </a:pPr>
            <a:endParaRPr lang="en-US" sz="1200" b="0" i="0" kern="1200" baseline="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r>
              <a:rPr lang="en-US" sz="1200" b="0" i="0" kern="1200" baseline="0" dirty="0">
                <a:solidFill>
                  <a:schemeClr val="tx1"/>
                </a:solidFill>
                <a:effectLst/>
                <a:latin typeface="Arial" charset="0"/>
                <a:ea typeface="+mn-ea"/>
                <a:cs typeface="+mn-cs"/>
              </a:rPr>
              <a:t>Average delay measure used to describe how much worse travel times are on average relative to free flow. </a:t>
            </a:r>
            <a:r>
              <a:rPr lang="en-US" dirty="0"/>
              <a:t>Average truck delay per segment (hour/mile-year) = (Average travel time − 10th percentile travel time)*(Truck AADT)*365/(segment length) Where 10th percentile travel time is taken to represent free flow conditions.</a:t>
            </a:r>
          </a:p>
          <a:p>
            <a:pPr marL="0" indent="0" algn="l">
              <a:spcBef>
                <a:spcPts val="1200"/>
              </a:spcBef>
              <a:buFont typeface="Arial" panose="020B0604020202020204" pitchFamily="34" charset="0"/>
              <a:buNone/>
            </a:pPr>
            <a:endParaRPr lang="en-US" sz="1200" b="0" i="0" kern="1200" baseline="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r>
              <a:rPr lang="en-US" dirty="0"/>
              <a:t>Reliability Index (unitless) = (95th percentile travel time)/(50th percentile travel time) * (Truck AADT) Where: the 95th percentile travel time represents the time that shippers and carriers must consider to arrive on time 95 percent of the time (worst conditions).</a:t>
            </a:r>
            <a:endParaRPr lang="en-US" sz="1200" b="0" i="0" kern="1200" baseline="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endParaRPr lang="en-US" sz="1200" b="0" i="0" kern="1200" baseline="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r>
              <a:rPr lang="en-US" dirty="0"/>
              <a:t>Defined bottleneck</a:t>
            </a:r>
            <a:r>
              <a:rPr lang="en-US" baseline="0" dirty="0"/>
              <a:t> “</a:t>
            </a:r>
            <a:r>
              <a:rPr lang="en-US" dirty="0"/>
              <a:t>as a part of the roadway network that causes a disproportionately high cost in the movement of freight in terms of unreliability and delay.”</a:t>
            </a:r>
            <a:r>
              <a:rPr lang="en-US" sz="1200" b="0" i="0" kern="1200" baseline="0" dirty="0">
                <a:solidFill>
                  <a:schemeClr val="tx1"/>
                </a:solidFill>
                <a:effectLst/>
                <a:latin typeface="Arial" charset="0"/>
                <a:ea typeface="+mn-ea"/>
                <a:cs typeface="+mn-cs"/>
              </a:rPr>
              <a:t> </a:t>
            </a:r>
          </a:p>
          <a:p>
            <a:pPr marL="0" indent="0" algn="l">
              <a:spcBef>
                <a:spcPts val="1200"/>
              </a:spcBef>
              <a:buFont typeface="Arial" panose="020B0604020202020204" pitchFamily="34" charset="0"/>
              <a:buNone/>
            </a:pPr>
            <a:endParaRPr lang="en-US" sz="1200" b="0" i="0" kern="1200" baseline="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r>
              <a:rPr lang="en-US" sz="1200" b="0" i="0" kern="1200" baseline="0" dirty="0">
                <a:solidFill>
                  <a:schemeClr val="tx1"/>
                </a:solidFill>
                <a:effectLst/>
                <a:latin typeface="Arial" charset="0"/>
                <a:ea typeface="+mn-ea"/>
                <a:cs typeface="+mn-cs"/>
              </a:rPr>
              <a:t>Other data sources used include truck volume from FAFv4 (from HPMS), freight flow forecasts, safety, and pavement condition.</a:t>
            </a:r>
          </a:p>
          <a:p>
            <a:pPr marL="0" indent="0" algn="l">
              <a:spcBef>
                <a:spcPts val="1200"/>
              </a:spcBef>
              <a:buFont typeface="Arial" panose="020B0604020202020204" pitchFamily="34" charset="0"/>
              <a:buNone/>
            </a:pPr>
            <a:endParaRPr lang="en-US" sz="1200" b="0" i="0"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TSMO and Freight Connection: Truck travel-time reliability</a:t>
            </a:r>
            <a:endParaRPr lang="en-US" sz="1200" b="0" i="0" kern="1200" baseline="0" dirty="0">
              <a:solidFill>
                <a:schemeClr val="tx1"/>
              </a:solidFill>
              <a:effectLst/>
              <a:latin typeface="Arial" charset="0"/>
              <a:ea typeface="+mn-ea"/>
              <a:cs typeface="+mn-cs"/>
            </a:endParaRPr>
          </a:p>
          <a:p>
            <a:pPr marL="0" indent="0" algn="l">
              <a:spcBef>
                <a:spcPts val="1200"/>
              </a:spcBef>
              <a:buFont typeface="Arial" panose="020B0604020202020204" pitchFamily="34" charset="0"/>
              <a:buNone/>
            </a:pPr>
            <a:endParaRPr lang="en-US" dirty="0"/>
          </a:p>
          <a:p>
            <a:pPr marL="0" indent="0" algn="l">
              <a:spcBef>
                <a:spcPts val="1200"/>
              </a:spcBef>
              <a:buFont typeface="Arial" panose="020B0604020202020204" pitchFamily="34" charset="0"/>
              <a:buNone/>
            </a:pPr>
            <a:r>
              <a:rPr lang="en-US" dirty="0"/>
              <a:t>Website:</a:t>
            </a:r>
            <a:r>
              <a:rPr lang="en-US" baseline="0" dirty="0"/>
              <a:t> </a:t>
            </a:r>
            <a:r>
              <a:rPr lang="en-US" dirty="0">
                <a:hlinkClick r:id="rId3"/>
              </a:rPr>
              <a:t>http://www.idot.illinois.gov/transportation-system/transportation-management/planning/illinois-state-freight-plan</a:t>
            </a:r>
            <a:endParaRPr lang="en-US" dirty="0"/>
          </a:p>
          <a:p>
            <a:r>
              <a:rPr lang="en-US" dirty="0"/>
              <a:t>Source: Illinois</a:t>
            </a:r>
            <a:r>
              <a:rPr lang="en-US" baseline="0" dirty="0"/>
              <a:t> State Freight Plan </a:t>
            </a:r>
            <a:r>
              <a:rPr lang="en-US" dirty="0">
                <a:hlinkClick r:id="rId4"/>
              </a:rPr>
              <a:t>http://www.idot.illinois.gov/Assets/uploads/files/Transportation-System/Reports/OP&amp;P/Freight/ILFreightPlan_FINAL.pdf</a:t>
            </a:r>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79</a:t>
            </a:fld>
            <a:endParaRPr lang="en-US" dirty="0"/>
          </a:p>
        </p:txBody>
      </p:sp>
    </p:spTree>
    <p:extLst>
      <p:ext uri="{BB962C8B-B14F-4D97-AF65-F5344CB8AC3E}">
        <p14:creationId xmlns:p14="http://schemas.microsoft.com/office/powerpoint/2010/main" val="304248131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Illinois</a:t>
            </a:r>
            <a:r>
              <a:rPr lang="en-US" baseline="0" dirty="0"/>
              <a:t> State Freight Plan included a </a:t>
            </a:r>
            <a:r>
              <a:rPr lang="en-US" sz="1200" dirty="0"/>
              <a:t>Freight Investment Plan and list of Priority Projects. They developed a competitive</a:t>
            </a:r>
            <a:r>
              <a:rPr lang="en-US" sz="1200" baseline="0" dirty="0"/>
              <a:t> freight program to collect and evaluate project proposals to allocate about $157M of FAST Act freight formula funds that were remaining (of a total of $226M) when the plan was developed. They used a list of scoring criteria to evaluate the projects: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Scoring criteria include (organized by goal):</a:t>
            </a:r>
            <a:r>
              <a:rPr lang="en-US" baseline="0" dirty="0"/>
              <a: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Bottleneck Reduction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Truck Travel-Time Reliability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Freight Hours of Delay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Bottleneck Severity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Removes a Geometric Barrier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Improves Reliability of Delay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Improving Commercial Motor Vehicle (CMV) related safety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Rate of fatalities involving freight vehicles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Rate of serious injuries involving freight vehicles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Improves rate of fatalities or serious injuries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Safer Road Index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Improve intermodal accessibility to/from freight corridors – “last mile”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Project located within three miles of an intermodal facility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Increase freight volume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Facility Gate Count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Current Hours of Truck Delay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Rail or Port Project Highway Relief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Improvement in Truck Travel-Time Reliability or Hours of Delay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Technology Deployment o Improved data transfer/communication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Signal timing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Improved traffic flow (weigh in motion)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Technology application development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dirty="0"/>
              <a:t>Cross-Cutting Measures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Truck Volume (AADT)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Percent Truck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CRS Rating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Financial Partnerships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Cost Effectiveness </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n-US" dirty="0"/>
              <a:t>o Project Readiness</a:t>
            </a:r>
            <a:endParaRPr lang="en-US" sz="1200" dirty="0"/>
          </a:p>
          <a:p>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The</a:t>
            </a:r>
            <a:r>
              <a:rPr lang="en-US" baseline="0" dirty="0"/>
              <a:t> list of prioritized projects included several phases for an </a:t>
            </a:r>
            <a:r>
              <a:rPr lang="en-US" sz="1200" dirty="0"/>
              <a:t>IDOT Intelligent Truck Parking Availability Information System for $14M</a:t>
            </a:r>
            <a:r>
              <a:rPr lang="en-US" sz="1200" baseline="0" dirty="0"/>
              <a:t> (total across lines).</a:t>
            </a:r>
            <a:endParaRPr lang="en-US" sz="1200" dirty="0"/>
          </a:p>
          <a:p>
            <a:endParaRPr lang="en-US" dirty="0"/>
          </a:p>
          <a:p>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80</a:t>
            </a:fld>
            <a:endParaRPr lang="en-US" dirty="0"/>
          </a:p>
        </p:txBody>
      </p:sp>
    </p:spTree>
    <p:extLst>
      <p:ext uri="{BB962C8B-B14F-4D97-AF65-F5344CB8AC3E}">
        <p14:creationId xmlns:p14="http://schemas.microsoft.com/office/powerpoint/2010/main" val="237751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Unreliable travel times mean shippers, manufacturers, distribution centers, and retailers carry higher inventories to offset delivery delays. Additionally, with longer travel times (including the “buffer” times added to travel times, more inventory is in transit, resulting in additional capital tied up in the in-transit inventory—a cost that is ultimately passed on to consumers.</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04AA66-0D37-48CF-BD10-10F249B45A89}" type="slidenum">
              <a:rPr lang="en-US" smtClean="0"/>
              <a:t>9</a:t>
            </a:fld>
            <a:endParaRPr lang="en-US" dirty="0"/>
          </a:p>
        </p:txBody>
      </p:sp>
    </p:spTree>
    <p:extLst>
      <p:ext uri="{BB962C8B-B14F-4D97-AF65-F5344CB8AC3E}">
        <p14:creationId xmlns:p14="http://schemas.microsoft.com/office/powerpoint/2010/main" val="51168253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project developed a concept of operations (or at least a report) that documents five strategies to improve freight movement on the I-10 Corridor: truck parking availability systems, freight traveler information systems, freight technology environment, roadside safety communication, and oversize/overweight permit standardization. Included are functional descriptions of the corridor, stakeholders informed about this study, a synthesis of freight improvement technologies and strategies considered for application, stakeholder engagement, use case scenarios and implementation considerations, and a planning framework for strategy implementation.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charset="0"/>
                <a:ea typeface="+mn-ea"/>
                <a:cs typeface="+mn-cs"/>
              </a:rPr>
              <a:t>Source: Arizona Department of Transportation et</a:t>
            </a:r>
            <a:r>
              <a:rPr lang="en-US" sz="1200" b="0" kern="1200" baseline="0" dirty="0">
                <a:solidFill>
                  <a:schemeClr val="tx1"/>
                </a:solidFill>
                <a:effectLst/>
                <a:latin typeface="Arial" charset="0"/>
                <a:ea typeface="+mn-ea"/>
                <a:cs typeface="+mn-cs"/>
              </a:rPr>
              <a:t> al. 2019. </a:t>
            </a:r>
            <a:r>
              <a:rPr lang="en-US" sz="1200" b="0" i="1" kern="1200" dirty="0">
                <a:solidFill>
                  <a:schemeClr val="tx1"/>
                </a:solidFill>
                <a:effectLst/>
                <a:latin typeface="Arial" charset="0"/>
                <a:ea typeface="+mn-ea"/>
                <a:cs typeface="+mn-cs"/>
              </a:rPr>
              <a:t>I-10 Western Connected Freight Corridor Concept of Operations.</a:t>
            </a:r>
            <a:r>
              <a:rPr lang="en-US" sz="1200" b="0" i="0" kern="1200" dirty="0">
                <a:solidFill>
                  <a:schemeClr val="tx1"/>
                </a:solidFill>
                <a:effectLst/>
                <a:latin typeface="Arial" charset="0"/>
                <a:ea typeface="+mn-ea"/>
                <a:cs typeface="+mn-cs"/>
              </a:rPr>
              <a:t> Available at:</a:t>
            </a:r>
            <a:r>
              <a:rPr lang="en-US" sz="1200" b="0" kern="1200" dirty="0">
                <a:solidFill>
                  <a:schemeClr val="tx1"/>
                </a:solidFill>
                <a:effectLst/>
                <a:latin typeface="Arial" charset="0"/>
                <a:ea typeface="+mn-ea"/>
                <a:cs typeface="+mn-cs"/>
              </a:rPr>
              <a:t> </a:t>
            </a:r>
            <a:r>
              <a:rPr lang="en-US" dirty="0">
                <a:hlinkClick r:id="" action="ppaction://noaction"/>
              </a:rPr>
              <a:t>https://www.pooledfund.org/Details/Study/599</a:t>
            </a:r>
          </a:p>
          <a:p>
            <a:endParaRPr lang="en-US" dirty="0"/>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81</a:t>
            </a:fld>
            <a:endParaRPr lang="en-US" dirty="0"/>
          </a:p>
        </p:txBody>
      </p:sp>
    </p:spTree>
    <p:extLst>
      <p:ext uri="{BB962C8B-B14F-4D97-AF65-F5344CB8AC3E}">
        <p14:creationId xmlns:p14="http://schemas.microsoft.com/office/powerpoint/2010/main" val="33178115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five strategies that were expanded</a:t>
            </a:r>
            <a:r>
              <a:rPr lang="en-US" baseline="0" dirty="0"/>
              <a:t> on for the I-10 corridor are listed on the slide.</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Arial" charset="0"/>
                <a:ea typeface="+mn-ea"/>
                <a:cs typeface="+mn-cs"/>
              </a:rPr>
              <a:t>Following the concept of operations, the corridor won a ATCMTD FY2018 grant for I-10 Corridor Coalition Truck Parking Availability System (I-10 Corridor Coalition TPAS) for $6.85M</a:t>
            </a:r>
            <a:r>
              <a:rPr lang="en-US" sz="1200" b="0" i="0" kern="1200" baseline="0" dirty="0">
                <a:solidFill>
                  <a:schemeClr val="tx1"/>
                </a:solidFill>
                <a:effectLst/>
                <a:latin typeface="Arial" charset="0"/>
                <a:ea typeface="+mn-ea"/>
                <a:cs typeface="+mn-cs"/>
              </a:rPr>
              <a:t> to implement </a:t>
            </a:r>
            <a:r>
              <a:rPr lang="en-US" sz="1800" dirty="0">
                <a:effectLst/>
                <a:latin typeface="Segoe UI" panose="020B0502040204020203" pitchFamily="34" charset="0"/>
              </a:rPr>
              <a:t>a truck parking availability system across the 4-state corridor.</a:t>
            </a:r>
            <a:endParaRPr lang="en-US" sz="1200" b="0" i="0" kern="1200" baseline="0" dirty="0">
              <a:solidFill>
                <a:schemeClr val="tx1"/>
              </a:solidFill>
              <a:effectLst/>
              <a:latin typeface="Arial" charset="0"/>
              <a:ea typeface="+mn-ea"/>
              <a:cs typeface="+mn-cs"/>
            </a:endParaRPr>
          </a:p>
          <a:p>
            <a:endParaRPr lang="en-US" sz="1200" b="0" i="0" kern="1200" baseline="0" dirty="0">
              <a:solidFill>
                <a:schemeClr val="tx1"/>
              </a:solidFill>
              <a:effectLst/>
              <a:latin typeface="Arial" charset="0"/>
              <a:ea typeface="+mn-ea"/>
              <a:cs typeface="+mn-cs"/>
            </a:endParaRPr>
          </a:p>
          <a:p>
            <a:r>
              <a:rPr lang="en-US" sz="1200" dirty="0">
                <a:effectLst/>
                <a:latin typeface="Calibri" panose="020F0502020204030204" pitchFamily="34" charset="0"/>
                <a:ea typeface="Calibri" panose="020F0502020204030204" pitchFamily="34" charset="0"/>
                <a:cs typeface="Times New Roman" panose="02020603050405020304" pitchFamily="18" charset="0"/>
              </a:rPr>
              <a:t>TSMO and Freight Connection: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Truck size/weight enforcement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Safe, secure truck parking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Truck-specific traveler information (e.g., weather, size/weight restrictions, detours)</a:t>
            </a:r>
          </a:p>
          <a:p>
            <a:endParaRPr lang="en-US" sz="1200" b="0" i="0" kern="1200" baseline="0" dirty="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charset="0"/>
                <a:ea typeface="+mn-ea"/>
                <a:cs typeface="+mn-cs"/>
              </a:rPr>
              <a:t>Source: Arizona Department of Transportation et</a:t>
            </a:r>
            <a:r>
              <a:rPr lang="en-US" sz="1200" b="0" kern="1200" baseline="0" dirty="0">
                <a:solidFill>
                  <a:schemeClr val="tx1"/>
                </a:solidFill>
                <a:effectLst/>
                <a:latin typeface="Arial" charset="0"/>
                <a:ea typeface="+mn-ea"/>
                <a:cs typeface="+mn-cs"/>
              </a:rPr>
              <a:t> al. 2019. </a:t>
            </a:r>
            <a:r>
              <a:rPr lang="en-US" sz="1200" b="0" i="1" kern="1200" dirty="0">
                <a:solidFill>
                  <a:schemeClr val="tx1"/>
                </a:solidFill>
                <a:effectLst/>
                <a:latin typeface="Arial" charset="0"/>
                <a:ea typeface="+mn-ea"/>
                <a:cs typeface="+mn-cs"/>
              </a:rPr>
              <a:t>I-10 Western Connected Freight Corridor Concept of Operations.</a:t>
            </a:r>
            <a:r>
              <a:rPr lang="en-US" sz="1200" b="0" i="0" kern="1200" dirty="0">
                <a:solidFill>
                  <a:schemeClr val="tx1"/>
                </a:solidFill>
                <a:effectLst/>
                <a:latin typeface="Arial" charset="0"/>
                <a:ea typeface="+mn-ea"/>
                <a:cs typeface="+mn-cs"/>
              </a:rPr>
              <a:t> Available at:</a:t>
            </a:r>
            <a:r>
              <a:rPr lang="en-US" sz="1200" b="0" kern="1200" dirty="0">
                <a:solidFill>
                  <a:schemeClr val="tx1"/>
                </a:solidFill>
                <a:effectLst/>
                <a:latin typeface="Arial" charset="0"/>
                <a:ea typeface="+mn-ea"/>
                <a:cs typeface="+mn-cs"/>
              </a:rPr>
              <a:t> </a:t>
            </a:r>
            <a:r>
              <a:rPr lang="en-US" dirty="0">
                <a:hlinkClick r:id="" action="ppaction://noaction"/>
              </a:rPr>
              <a:t>https://www.pooledfund.org/Details/Study/599</a:t>
            </a:r>
          </a:p>
          <a:p>
            <a:endParaRPr lang="en-US" dirty="0"/>
          </a:p>
        </p:txBody>
      </p:sp>
      <p:sp>
        <p:nvSpPr>
          <p:cNvPr id="4" name="Header Placeholder 3"/>
          <p:cNvSpPr>
            <a:spLocks noGrp="1"/>
          </p:cNvSpPr>
          <p:nvPr>
            <p:ph type="hdr" sz="quarter"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10CF9A33-175E-4243-BD5A-B49F3AFC5643}" type="slidenum">
              <a:rPr lang="en-US" smtClean="0"/>
              <a:pPr>
                <a:defRPr/>
              </a:pPr>
              <a:t>82</a:t>
            </a:fld>
            <a:endParaRPr lang="en-US" dirty="0"/>
          </a:p>
        </p:txBody>
      </p:sp>
    </p:spTree>
    <p:extLst>
      <p:ext uri="{BB962C8B-B14F-4D97-AF65-F5344CB8AC3E}">
        <p14:creationId xmlns:p14="http://schemas.microsoft.com/office/powerpoint/2010/main" val="273339586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Increasing</a:t>
            </a:r>
            <a:r>
              <a:rPr lang="en-US" baseline="0" dirty="0"/>
              <a:t> interaction between TSMO and freight is a “natural,” but there are challenges to overcome to advance cooperation and interaction.</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83</a:t>
            </a:fld>
            <a:endParaRPr lang="en-US" dirty="0"/>
          </a:p>
        </p:txBody>
      </p:sp>
    </p:spTree>
    <p:extLst>
      <p:ext uri="{BB962C8B-B14F-4D97-AF65-F5344CB8AC3E}">
        <p14:creationId xmlns:p14="http://schemas.microsoft.com/office/powerpoint/2010/main" val="298143801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freight offices </a:t>
            </a:r>
            <a:r>
              <a:rPr lang="en-US" baseline="0" dirty="0"/>
              <a:t>primarily </a:t>
            </a:r>
            <a:r>
              <a:rPr lang="en-US" dirty="0"/>
              <a:t>focus</a:t>
            </a:r>
            <a:r>
              <a:rPr lang="en-US" baseline="0" dirty="0"/>
              <a:t> on the safety, enforcement, and regulatory (e.g., size/weight) aspects of goods movement. They would benefit from greater awareness of how TSMO strategies could benefit goods movement. Most State DOTs have individuals or offices that promote TSMO strategies and can help freight offices learn more about TSMO.</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84</a:t>
            </a:fld>
            <a:endParaRPr lang="en-US" dirty="0"/>
          </a:p>
        </p:txBody>
      </p:sp>
    </p:spTree>
    <p:extLst>
      <p:ext uri="{BB962C8B-B14F-4D97-AF65-F5344CB8AC3E}">
        <p14:creationId xmlns:p14="http://schemas.microsoft.com/office/powerpoint/2010/main" val="295609376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many TSMO professionals have little knowledge and experience working with goods movement. They may not have</a:t>
            </a:r>
            <a:r>
              <a:rPr lang="en-US" baseline="0" dirty="0"/>
              <a:t> </a:t>
            </a:r>
            <a:r>
              <a:rPr lang="en-US" dirty="0"/>
              <a:t>full appreciation for the importance of efficient goods movement and freight</a:t>
            </a:r>
            <a:r>
              <a:rPr lang="en-US" baseline="0" dirty="0"/>
              <a:t> operations to the local and regional economy, including decisions companies make about distribution center and manufacturing facility locations.</a:t>
            </a:r>
          </a:p>
          <a:p>
            <a:endParaRPr lang="en-US" baseline="0" dirty="0"/>
          </a:p>
          <a:p>
            <a:r>
              <a:rPr lang="en-US" baseline="0" dirty="0"/>
              <a:t>Efficient freight operations may be the deciding factor in many of these decisions, and TSMO professionals need to understand these relationships. Meetings with freight office professionals can be a great starting point, and there are also many resources to gain an understanding of the basics of goods movement and the freight industry. TSMO professionals need to understand these broader considerations as well as the concerns of carriers and shippers.</a:t>
            </a:r>
          </a:p>
          <a:p>
            <a:endParaRPr lang="en-US" baseline="0" dirty="0"/>
          </a:p>
          <a:p>
            <a:r>
              <a:rPr lang="en-US" baseline="0" dirty="0"/>
              <a:t>Beyond the concerns of carriers and shippers, however, freight issues include those related to markets and coverage areas provided by freight facilities as well as the availability of labor pools to support manufacturing and related distribution activities. Additionally, in some cases, municipalities offer incentives for locating freight generators (e.g., manufacturers, distribution centers, retail outlets) to support economic development.</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85</a:t>
            </a:fld>
            <a:endParaRPr lang="en-US" dirty="0"/>
          </a:p>
        </p:txBody>
      </p:sp>
    </p:spTree>
    <p:extLst>
      <p:ext uri="{BB962C8B-B14F-4D97-AF65-F5344CB8AC3E}">
        <p14:creationId xmlns:p14="http://schemas.microsoft.com/office/powerpoint/2010/main" val="381651007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collaboration with other offices and,</a:t>
            </a:r>
            <a:r>
              <a:rPr lang="en-US" baseline="0" dirty="0"/>
              <a:t> in some cases, private sector entities can add responsibilities and effort to both TSMO and freight professionals within the DOT, the potential benefits of working together are well worth the effort. Ultimately, it results in a system with fewer problems that each office might have had to address independently.</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86</a:t>
            </a:fld>
            <a:endParaRPr lang="en-US" dirty="0"/>
          </a:p>
        </p:txBody>
      </p:sp>
    </p:spTree>
    <p:extLst>
      <p:ext uri="{BB962C8B-B14F-4D97-AF65-F5344CB8AC3E}">
        <p14:creationId xmlns:p14="http://schemas.microsoft.com/office/powerpoint/2010/main" val="33075872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difficult</a:t>
            </a:r>
            <a:r>
              <a:rPr lang="en-US" baseline="0" dirty="0"/>
              <a:t> challenges is engaging private sector stakeholders in future planning and projects. Commercial vehicle operators, shippers, and other businesses are more likely to be concerned about short-term issues and may not be willing to commit to longer term planning. TSMO strategies can offer near-term solutions that lead to immediate improvements, however. These can be the foundation for building longer term relationships needed for planning projects that require greater project development and resources.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87</a:t>
            </a:fld>
            <a:endParaRPr lang="en-US" dirty="0"/>
          </a:p>
        </p:txBody>
      </p:sp>
    </p:spTree>
    <p:extLst>
      <p:ext uri="{BB962C8B-B14F-4D97-AF65-F5344CB8AC3E}">
        <p14:creationId xmlns:p14="http://schemas.microsoft.com/office/powerpoint/2010/main" val="624182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how do we get started? What’s next?</a:t>
            </a:r>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88</a:t>
            </a:fld>
            <a:endParaRPr lang="en-US" dirty="0"/>
          </a:p>
        </p:txBody>
      </p:sp>
    </p:spTree>
    <p:extLst>
      <p:ext uri="{BB962C8B-B14F-4D97-AF65-F5344CB8AC3E}">
        <p14:creationId xmlns:p14="http://schemas.microsoft.com/office/powerpoint/2010/main" val="20406622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What’s next?</a:t>
            </a:r>
          </a:p>
          <a:p>
            <a:endParaRPr lang="en-US" dirty="0"/>
          </a:p>
          <a:p>
            <a:r>
              <a:rPr lang="en-US" dirty="0"/>
              <a:t>Start by convening TSMO</a:t>
            </a:r>
            <a:r>
              <a:rPr lang="en-US" baseline="0" dirty="0"/>
              <a:t> and freight leaders to begin discussions about common interests and mutual objectives, identify where these activities are already working together, and determine where greater impacts can be achieved.</a:t>
            </a:r>
          </a:p>
          <a:p>
            <a:endParaRPr lang="en-US" baseline="0" dirty="0"/>
          </a:p>
          <a:p>
            <a:r>
              <a:rPr lang="en-US" baseline="0" dirty="0"/>
              <a:t>Look for joint initiatives that can improve operations and goods movement and begin integrating them into project plans and current operations.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5B35E2-A1F7-4C23-920F-A598488AC358}" type="slidenum">
              <a:rPr lang="en-US" smtClean="0"/>
              <a:t>89</a:t>
            </a:fld>
            <a:endParaRPr lang="en-US" dirty="0"/>
          </a:p>
        </p:txBody>
      </p:sp>
    </p:spTree>
    <p:extLst>
      <p:ext uri="{BB962C8B-B14F-4D97-AF65-F5344CB8AC3E}">
        <p14:creationId xmlns:p14="http://schemas.microsoft.com/office/powerpoint/2010/main" val="133914950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t>
            </a:r>
            <a:r>
              <a:rPr lang="en-US" baseline="0" dirty="0"/>
              <a:t>resources from the Federal Highway Administration (FHWA) and Transportation Research Board address TSMO and freight. These can help find areas where TSMO and freight can work together to improve operations and goods movement. This is a sample of some of the relevant resources.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90</a:t>
            </a:fld>
            <a:endParaRPr lang="en-US" dirty="0"/>
          </a:p>
        </p:txBody>
      </p:sp>
    </p:spTree>
    <p:extLst>
      <p:ext uri="{BB962C8B-B14F-4D97-AF65-F5344CB8AC3E}">
        <p14:creationId xmlns:p14="http://schemas.microsoft.com/office/powerpoint/2010/main" val="15652573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The growth in freight volume leads to </a:t>
            </a:r>
            <a:r>
              <a:rPr lang="en-US" b="0" dirty="0"/>
              <a:t>different but interconnected and intersecting priorities on freight for public and private stakeholders. </a:t>
            </a:r>
            <a:r>
              <a:rPr lang="en-US" sz="1800" dirty="0">
                <a:effectLst/>
                <a:latin typeface="Segoe UI" panose="020B0502040204020203" pitchFamily="34" charset="0"/>
              </a:rPr>
              <a:t>The priorities overlap to some degree and differ to some degree both in content and level of importance.</a:t>
            </a:r>
          </a:p>
          <a:p>
            <a:pPr marL="0" indent="0">
              <a:buNone/>
            </a:pPr>
            <a:endParaRPr lang="en-US"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dirty="0"/>
              <a:t>For the </a:t>
            </a:r>
            <a:r>
              <a:rPr lang="en-US" b="0" i="1" u="sng" dirty="0"/>
              <a:t>public</a:t>
            </a:r>
            <a:r>
              <a:rPr lang="en-US" b="0" dirty="0"/>
              <a:t> sector: planning, management, and operation of the infrastructure and related activities needed to promote safe, legal, and efficient flow of goods;</a:t>
            </a:r>
            <a:r>
              <a:rPr lang="en-US" b="0" baseline="0" dirty="0"/>
              <a:t> f</a:t>
            </a:r>
            <a:r>
              <a:rPr lang="en-US" b="0" dirty="0"/>
              <a:t>reight planning integrates goods movement into the local or regional transportation system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effectLst/>
                <a:latin typeface="+mn-lt"/>
              </a:rPr>
              <a:t>Note: T</a:t>
            </a:r>
            <a:r>
              <a:rPr lang="en-US" sz="1800" dirty="0">
                <a:effectLst/>
                <a:latin typeface="Segoe UI" panose="020B0502040204020203" pitchFamily="34" charset="0"/>
              </a:rPr>
              <a:t>here are concerns not only from bridge impact from truck weight but also bridge strikes due to oversized loads.</a:t>
            </a:r>
            <a:endParaRPr lang="en-US" b="0" dirty="0"/>
          </a:p>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EE5980F-FD78-4E95-B845-C313B3491DE3}" type="slidenum">
              <a:rPr lang="en-US" smtClean="0"/>
              <a:t>10</a:t>
            </a:fld>
            <a:endParaRPr lang="en-US" dirty="0"/>
          </a:p>
        </p:txBody>
      </p:sp>
    </p:spTree>
    <p:extLst>
      <p:ext uri="{BB962C8B-B14F-4D97-AF65-F5344CB8AC3E}">
        <p14:creationId xmlns:p14="http://schemas.microsoft.com/office/powerpoint/2010/main" val="435782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a:t>
            </a:r>
            <a:r>
              <a:rPr lang="en-US" baseline="0" dirty="0"/>
              <a:t>resources from the Federal Highway Administration (FHWA) and Transportation Research Board address TSMO and freight. These can help find areas where TSMO and freight can work together to improve operations and goods movement. This is a sample of some of the relevant resources.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91</a:t>
            </a:fld>
            <a:endParaRPr lang="en-US" dirty="0"/>
          </a:p>
        </p:txBody>
      </p:sp>
    </p:spTree>
    <p:extLst>
      <p:ext uri="{BB962C8B-B14F-4D97-AF65-F5344CB8AC3E}">
        <p14:creationId xmlns:p14="http://schemas.microsoft.com/office/powerpoint/2010/main" val="56815508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05D884-5200-4648-B5D5-C23901A5AC21}" type="slidenum">
              <a:rPr lang="en-US" smtClean="0"/>
              <a:t>92</a:t>
            </a:fld>
            <a:endParaRPr lang="en-US" dirty="0"/>
          </a:p>
        </p:txBody>
      </p:sp>
    </p:spTree>
    <p:extLst>
      <p:ext uri="{BB962C8B-B14F-4D97-AF65-F5344CB8AC3E}">
        <p14:creationId xmlns:p14="http://schemas.microsoft.com/office/powerpoint/2010/main" val="4179828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64D3E-A214-9149-870C-9E435E3AFB43}"/>
              </a:ext>
            </a:extLst>
          </p:cNvPr>
          <p:cNvSpPr>
            <a:spLocks noGrp="1"/>
          </p:cNvSpPr>
          <p:nvPr>
            <p:ph type="title"/>
          </p:nvPr>
        </p:nvSpPr>
        <p:spPr>
          <a:xfrm>
            <a:off x="984244" y="702561"/>
            <a:ext cx="8997956" cy="504096"/>
          </a:xfrm>
          <a:prstGeom prst="rect">
            <a:avLst/>
          </a:prstGeom>
        </p:spPr>
        <p:txBody>
          <a:bodyPr/>
          <a:lstStyle>
            <a:lvl1pPr>
              <a:defRPr sz="3200"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520DB9A-9E53-F049-BFB3-FA0FB9688243}"/>
              </a:ext>
            </a:extLst>
          </p:cNvPr>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1059EA-0B1A-AE44-AAD4-B2D224C1F881}"/>
              </a:ext>
            </a:extLst>
          </p:cNvPr>
          <p:cNvSpPr>
            <a:spLocks noGrp="1"/>
          </p:cNvSpPr>
          <p:nvPr>
            <p:ph type="dt" sz="half" idx="10"/>
          </p:nvPr>
        </p:nvSpPr>
        <p:spPr/>
        <p:txBody>
          <a:bodyPr/>
          <a:lstStyle/>
          <a:p>
            <a:fld id="{06DBB9FE-579F-4F14-9908-9849BB28FE9F}" type="datetime1">
              <a:rPr lang="en-US" smtClean="0"/>
              <a:t>2/21/2023</a:t>
            </a:fld>
            <a:endParaRPr lang="en-US" dirty="0"/>
          </a:p>
        </p:txBody>
      </p:sp>
      <p:sp>
        <p:nvSpPr>
          <p:cNvPr id="6" name="Slide Number Placeholder 5">
            <a:extLst>
              <a:ext uri="{FF2B5EF4-FFF2-40B4-BE49-F238E27FC236}">
                <a16:creationId xmlns:a16="http://schemas.microsoft.com/office/drawing/2014/main" id="{DA50E46B-07A2-3E46-898A-0F61E41439F6}"/>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134361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4255B-C643-4941-80E6-B84632AA4E47}"/>
              </a:ext>
            </a:extLst>
          </p:cNvPr>
          <p:cNvSpPr>
            <a:spLocks noGrp="1"/>
          </p:cNvSpPr>
          <p:nvPr>
            <p:ph type="title"/>
          </p:nvPr>
        </p:nvSpPr>
        <p:spPr>
          <a:xfrm>
            <a:off x="831850" y="1709738"/>
            <a:ext cx="10515600" cy="2852737"/>
          </a:xfrm>
          <a:prstGeom prst="rect">
            <a:avLst/>
          </a:prstGeom>
        </p:spPr>
        <p:txBody>
          <a:bodyPr anchor="b"/>
          <a:lstStyle>
            <a:lvl1pPr>
              <a:defRPr sz="4400">
                <a:latin typeface="Arial Black" panose="020B0A04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EAEF2D48-AF4F-8E4C-ABA0-0AF9D4CAC79D}"/>
              </a:ext>
            </a:extLst>
          </p:cNvPr>
          <p:cNvSpPr>
            <a:spLocks noGrp="1"/>
          </p:cNvSpPr>
          <p:nvPr>
            <p:ph type="body" idx="1"/>
          </p:nvPr>
        </p:nvSpPr>
        <p:spPr>
          <a:xfrm>
            <a:off x="831850" y="4589463"/>
            <a:ext cx="10515600" cy="1500187"/>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3F4D72E-6872-014B-9689-AFD56685E31B}"/>
              </a:ext>
            </a:extLst>
          </p:cNvPr>
          <p:cNvSpPr>
            <a:spLocks noGrp="1"/>
          </p:cNvSpPr>
          <p:nvPr>
            <p:ph type="dt" sz="half" idx="10"/>
          </p:nvPr>
        </p:nvSpPr>
        <p:spPr/>
        <p:txBody>
          <a:bodyPr/>
          <a:lstStyle/>
          <a:p>
            <a:fld id="{752BDFD8-513D-413F-9690-D6DCC00ED4E9}" type="datetime1">
              <a:rPr lang="en-US" smtClean="0"/>
              <a:t>2/21/2023</a:t>
            </a:fld>
            <a:endParaRPr lang="en-US" dirty="0"/>
          </a:p>
        </p:txBody>
      </p:sp>
      <p:sp>
        <p:nvSpPr>
          <p:cNvPr id="6" name="Slide Number Placeholder 5">
            <a:extLst>
              <a:ext uri="{FF2B5EF4-FFF2-40B4-BE49-F238E27FC236}">
                <a16:creationId xmlns:a16="http://schemas.microsoft.com/office/drawing/2014/main" id="{88C0FEF7-64DA-074C-83C9-6AB886E71448}"/>
              </a:ext>
            </a:extLst>
          </p:cNvPr>
          <p:cNvSpPr>
            <a:spLocks noGrp="1"/>
          </p:cNvSpPr>
          <p:nvPr>
            <p:ph type="sldNum" sz="quarter" idx="12"/>
          </p:nvPr>
        </p:nvSpPr>
        <p:spPr/>
        <p:txBody>
          <a:bodyPr/>
          <a:lstStyle/>
          <a:p>
            <a:fld id="{37D4CC3B-F538-9046-9995-49EE0C980241}" type="slidenum">
              <a:rPr lang="en-US" smtClean="0"/>
              <a:t>‹#›</a:t>
            </a:fld>
            <a:endParaRPr lang="en-US" dirty="0"/>
          </a:p>
        </p:txBody>
      </p:sp>
    </p:spTree>
    <p:extLst>
      <p:ext uri="{BB962C8B-B14F-4D97-AF65-F5344CB8AC3E}">
        <p14:creationId xmlns:p14="http://schemas.microsoft.com/office/powerpoint/2010/main" val="3955903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3C577E-4C64-BC46-B56A-54291598C90F}"/>
              </a:ext>
            </a:extLst>
          </p:cNvPr>
          <p:cNvSpPr>
            <a:spLocks noGrp="1"/>
          </p:cNvSpPr>
          <p:nvPr>
            <p:ph type="dt" sz="half" idx="10"/>
          </p:nvPr>
        </p:nvSpPr>
        <p:spPr/>
        <p:txBody>
          <a:bodyPr/>
          <a:lstStyle/>
          <a:p>
            <a:fld id="{7A59B188-9100-46D2-B83C-C05191961220}" type="datetime1">
              <a:rPr lang="en-US" smtClean="0"/>
              <a:t>2/21/2023</a:t>
            </a:fld>
            <a:endParaRPr lang="en-US" dirty="0"/>
          </a:p>
        </p:txBody>
      </p:sp>
      <p:sp>
        <p:nvSpPr>
          <p:cNvPr id="4" name="Slide Number Placeholder 3">
            <a:extLst>
              <a:ext uri="{FF2B5EF4-FFF2-40B4-BE49-F238E27FC236}">
                <a16:creationId xmlns:a16="http://schemas.microsoft.com/office/drawing/2014/main" id="{975516CD-6701-C24D-B101-2DFCD7A75D1B}"/>
              </a:ext>
            </a:extLst>
          </p:cNvPr>
          <p:cNvSpPr>
            <a:spLocks noGrp="1"/>
          </p:cNvSpPr>
          <p:nvPr>
            <p:ph type="sldNum" sz="quarter" idx="12"/>
          </p:nvPr>
        </p:nvSpPr>
        <p:spPr/>
        <p:txBody>
          <a:bodyPr/>
          <a:lstStyle/>
          <a:p>
            <a:fld id="{37D4CC3B-F538-9046-9995-49EE0C980241}" type="slidenum">
              <a:rPr lang="en-US" smtClean="0"/>
              <a:t>‹#›</a:t>
            </a:fld>
            <a:endParaRPr lang="en-US" dirty="0"/>
          </a:p>
        </p:txBody>
      </p:sp>
      <p:sp>
        <p:nvSpPr>
          <p:cNvPr id="5" name="Content Placeholder 2">
            <a:extLst>
              <a:ext uri="{FF2B5EF4-FFF2-40B4-BE49-F238E27FC236}">
                <a16:creationId xmlns:a16="http://schemas.microsoft.com/office/drawing/2014/main" id="{B520DB9A-9E53-F049-BFB3-FA0FB9688243}"/>
              </a:ext>
            </a:extLst>
          </p:cNvPr>
          <p:cNvSpPr>
            <a:spLocks noGrp="1"/>
          </p:cNvSpPr>
          <p:nvPr>
            <p:ph idx="1"/>
          </p:nvPr>
        </p:nvSpPr>
        <p:spPr>
          <a:xfrm>
            <a:off x="984244" y="1596941"/>
            <a:ext cx="10369555" cy="4351338"/>
          </a:xfrm>
        </p:spPr>
        <p:txBody>
          <a:bodyPr>
            <a:normAutofit/>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553938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9B9A35-15A3-4DBE-B5AC-87576DB8D1BE}" type="datetime1">
              <a:rPr lang="en-US" smtClean="0"/>
              <a:t>2/21/2023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5563AE7-5B5B-458E-B3CA-08C369177B62}" type="slidenum">
              <a:rPr lang="en-US" smtClean="0"/>
              <a:t>‹#›</a:t>
            </a:fld>
            <a:endParaRPr lang="en-US" dirty="0"/>
          </a:p>
        </p:txBody>
      </p:sp>
    </p:spTree>
    <p:extLst>
      <p:ext uri="{BB962C8B-B14F-4D97-AF65-F5344CB8AC3E}">
        <p14:creationId xmlns:p14="http://schemas.microsoft.com/office/powerpoint/2010/main" val="2667734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516467" y="1592026"/>
            <a:ext cx="5486400" cy="45720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3"/>
          </p:nvPr>
        </p:nvSpPr>
        <p:spPr>
          <a:xfrm>
            <a:off x="6096000" y="1592645"/>
            <a:ext cx="5486400" cy="4572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4"/>
          </p:nvPr>
        </p:nvSpPr>
        <p:spPr>
          <a:xfrm>
            <a:off x="8610600" y="6356350"/>
            <a:ext cx="2743200" cy="365125"/>
          </a:xfrm>
        </p:spPr>
        <p:txBody>
          <a:bodyPr/>
          <a:lstStyle/>
          <a:p>
            <a:fld id="{65563AE7-5B5B-458E-B3CA-08C369177B62}" type="slidenum">
              <a:rPr lang="en-US" smtClean="0"/>
              <a:t>‹#›</a:t>
            </a:fld>
            <a:endParaRPr lang="en-US" dirty="0"/>
          </a:p>
        </p:txBody>
      </p:sp>
      <p:sp>
        <p:nvSpPr>
          <p:cNvPr id="9" name="Date Placeholder 6"/>
          <p:cNvSpPr>
            <a:spLocks noGrp="1"/>
          </p:cNvSpPr>
          <p:nvPr>
            <p:ph type="dt" sz="half" idx="10"/>
          </p:nvPr>
        </p:nvSpPr>
        <p:spPr>
          <a:xfrm>
            <a:off x="4870443" y="6356350"/>
            <a:ext cx="2597156" cy="365125"/>
          </a:xfrm>
        </p:spPr>
        <p:txBody>
          <a:bodyPr/>
          <a:lstStyle/>
          <a:p>
            <a:fld id="{B13530EB-BA21-4E67-96DE-DAF7993CAFA3}" type="datetime1">
              <a:rPr lang="en-US" smtClean="0"/>
              <a:t>2/21/2023</a:t>
            </a:fld>
            <a:endParaRPr lang="en-US" dirty="0"/>
          </a:p>
        </p:txBody>
      </p:sp>
    </p:spTree>
    <p:extLst>
      <p:ext uri="{BB962C8B-B14F-4D97-AF65-F5344CB8AC3E}">
        <p14:creationId xmlns:p14="http://schemas.microsoft.com/office/powerpoint/2010/main" val="1715454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0D34B-67FC-6843-9EC9-8CFA0A12458B}"/>
              </a:ext>
            </a:extLst>
          </p:cNvPr>
          <p:cNvSpPr>
            <a:spLocks noGrp="1"/>
          </p:cNvSpPr>
          <p:nvPr>
            <p:ph type="ctrTitle"/>
          </p:nvPr>
        </p:nvSpPr>
        <p:spPr>
          <a:xfrm>
            <a:off x="975360" y="1459818"/>
            <a:ext cx="9144000" cy="706440"/>
          </a:xfrm>
          <a:prstGeom prst="rect">
            <a:avLst/>
          </a:prstGeom>
        </p:spPr>
        <p:txBody>
          <a:bodyPr anchor="ctr"/>
          <a:lstStyle>
            <a:lvl1pPr algn="l">
              <a:defRPr sz="4400" b="1">
                <a:solidFill>
                  <a:schemeClr val="accent4">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8828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45C3F88-41E4-434A-837B-D8747417C81B}"/>
              </a:ext>
            </a:extLst>
          </p:cNvPr>
          <p:cNvSpPr>
            <a:spLocks noGrp="1"/>
          </p:cNvSpPr>
          <p:nvPr>
            <p:ph type="subTitle" idx="1"/>
          </p:nvPr>
        </p:nvSpPr>
        <p:spPr>
          <a:xfrm>
            <a:off x="975360" y="3856038"/>
            <a:ext cx="4582160" cy="165576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75360" y="797194"/>
            <a:ext cx="3523449" cy="408297"/>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975363" y="1664262"/>
            <a:ext cx="10292855" cy="587045"/>
          </a:xfrm>
          <a:prstGeom prst="rect">
            <a:avLst/>
          </a:prstGeom>
        </p:spPr>
      </p:pic>
    </p:spTree>
    <p:extLst>
      <p:ext uri="{BB962C8B-B14F-4D97-AF65-F5344CB8AC3E}">
        <p14:creationId xmlns:p14="http://schemas.microsoft.com/office/powerpoint/2010/main" val="2961664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C99432-1CB8-874D-B98A-5380D9120234}"/>
              </a:ext>
            </a:extLst>
          </p:cNvPr>
          <p:cNvSpPr>
            <a:spLocks noGrp="1"/>
          </p:cNvSpPr>
          <p:nvPr>
            <p:ph type="dt" sz="half" idx="10"/>
          </p:nvPr>
        </p:nvSpPr>
        <p:spPr>
          <a:xfrm>
            <a:off x="838200" y="6356350"/>
            <a:ext cx="2743200" cy="365125"/>
          </a:xfrm>
          <a:prstGeom prst="rect">
            <a:avLst/>
          </a:prstGeom>
        </p:spPr>
        <p:txBody>
          <a:bodyPr/>
          <a:lstStyle/>
          <a:p>
            <a:fld id="{D0789E4E-E87F-47FC-9DD9-16FC5408583B}" type="datetime1">
              <a:rPr lang="en-US" smtClean="0"/>
              <a:t>2/21/2023</a:t>
            </a:fld>
            <a:endParaRPr lang="en-US" dirty="0"/>
          </a:p>
        </p:txBody>
      </p:sp>
      <p:sp>
        <p:nvSpPr>
          <p:cNvPr id="3" name="Footer Placeholder 2">
            <a:extLst>
              <a:ext uri="{FF2B5EF4-FFF2-40B4-BE49-F238E27FC236}">
                <a16:creationId xmlns:a16="http://schemas.microsoft.com/office/drawing/2014/main" id="{B7FBA460-EC0A-424F-A7AD-1D2C51BAB43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132A7C1D-E6E8-B644-92F1-42A454AE4A3A}"/>
              </a:ext>
            </a:extLst>
          </p:cNvPr>
          <p:cNvSpPr>
            <a:spLocks noGrp="1"/>
          </p:cNvSpPr>
          <p:nvPr>
            <p:ph type="sldNum" sz="quarter" idx="12"/>
          </p:nvPr>
        </p:nvSpPr>
        <p:spPr>
          <a:xfrm>
            <a:off x="8610600" y="6356350"/>
            <a:ext cx="2743200" cy="365125"/>
          </a:xfrm>
          <a:prstGeom prst="rect">
            <a:avLst/>
          </a:prstGeom>
        </p:spPr>
        <p:txBody>
          <a:bodyPr/>
          <a:lstStyle/>
          <a:p>
            <a:fld id="{4BB18753-22B0-A84F-BCF9-E1401F8F93E4}" type="slidenum">
              <a:rPr lang="en-US" smtClean="0"/>
              <a:t>‹#›</a:t>
            </a:fld>
            <a:endParaRPr lang="en-US" dirty="0"/>
          </a:p>
        </p:txBody>
      </p:sp>
    </p:spTree>
    <p:extLst>
      <p:ext uri="{BB962C8B-B14F-4D97-AF65-F5344CB8AC3E}">
        <p14:creationId xmlns:p14="http://schemas.microsoft.com/office/powerpoint/2010/main" val="71146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4.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Photo shows tractor trailers driving down a two-lane highway.">
            <a:extLst>
              <a:ext uri="{FF2B5EF4-FFF2-40B4-BE49-F238E27FC236}">
                <a16:creationId xmlns:a16="http://schemas.microsoft.com/office/drawing/2014/main" id="{74B3FB9E-AE37-9A4D-AB63-FD7BE715AD39}"/>
              </a:ext>
            </a:extLst>
          </p:cNvPr>
          <p:cNvPicPr>
            <a:picLocks noChangeAspect="1"/>
          </p:cNvPicPr>
          <p:nvPr userDrawn="1"/>
        </p:nvPicPr>
        <p:blipFill>
          <a:blip r:embed="rId7" cstate="print">
            <a:extLst>
              <a:ext uri="{28A0092B-C50C-407E-A947-70E740481C1C}">
                <a14:useLocalDpi xmlns:a14="http://schemas.microsoft.com/office/drawing/2010/main"/>
              </a:ext>
            </a:extLst>
          </a:blip>
          <a:srcRect/>
          <a:stretch/>
        </p:blipFill>
        <p:spPr>
          <a:xfrm>
            <a:off x="10482486" y="406946"/>
            <a:ext cx="1702888" cy="926485"/>
          </a:xfrm>
          <a:prstGeom prst="rect">
            <a:avLst/>
          </a:prstGeom>
        </p:spPr>
      </p:pic>
      <p:sp>
        <p:nvSpPr>
          <p:cNvPr id="8" name="Parallelogram 7">
            <a:extLst>
              <a:ext uri="{FF2B5EF4-FFF2-40B4-BE49-F238E27FC236}">
                <a16:creationId xmlns:a16="http://schemas.microsoft.com/office/drawing/2014/main" id="{FD22B886-9045-C54A-A319-B60CCF20126A}"/>
              </a:ext>
            </a:extLst>
          </p:cNvPr>
          <p:cNvSpPr/>
          <p:nvPr userDrawn="1"/>
        </p:nvSpPr>
        <p:spPr>
          <a:xfrm>
            <a:off x="222617" y="406946"/>
            <a:ext cx="10692310" cy="926486"/>
          </a:xfrm>
          <a:prstGeom prst="parallelogram">
            <a:avLst/>
          </a:prstGeom>
          <a:solidFill>
            <a:srgbClr val="CFD0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C266B5E1-7B3A-D145-B5C0-7A442658009E}"/>
              </a:ext>
            </a:extLst>
          </p:cNvPr>
          <p:cNvSpPr>
            <a:spLocks noGrp="1"/>
          </p:cNvSpPr>
          <p:nvPr>
            <p:ph type="body" idx="1"/>
          </p:nvPr>
        </p:nvSpPr>
        <p:spPr>
          <a:xfrm>
            <a:off x="984244" y="1596941"/>
            <a:ext cx="1036955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CCB42C6-4012-9B47-BE06-9A694A969359}"/>
              </a:ext>
            </a:extLst>
          </p:cNvPr>
          <p:cNvSpPr>
            <a:spLocks noGrp="1"/>
          </p:cNvSpPr>
          <p:nvPr>
            <p:ph type="dt" sz="half" idx="2"/>
          </p:nvPr>
        </p:nvSpPr>
        <p:spPr>
          <a:xfrm>
            <a:off x="4870443" y="6356350"/>
            <a:ext cx="2597156"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3FBE9408-587B-4E1B-B0E1-DC301040FD91}" type="datetime1">
              <a:rPr lang="en-US" smtClean="0"/>
              <a:t>2/21/2023</a:t>
            </a:fld>
            <a:endParaRPr lang="en-US" dirty="0"/>
          </a:p>
        </p:txBody>
      </p:sp>
      <p:sp>
        <p:nvSpPr>
          <p:cNvPr id="6" name="Slide Number Placeholder 5">
            <a:extLst>
              <a:ext uri="{FF2B5EF4-FFF2-40B4-BE49-F238E27FC236}">
                <a16:creationId xmlns:a16="http://schemas.microsoft.com/office/drawing/2014/main" id="{406870AD-C09E-BC40-9830-3F7EF73A1C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D4CC3B-F538-9046-9995-49EE0C980241}" type="slidenum">
              <a:rPr lang="en-US" smtClean="0"/>
              <a:t>‹#›</a:t>
            </a:fld>
            <a:endParaRPr lang="en-US" dirty="0"/>
          </a:p>
        </p:txBody>
      </p:sp>
      <p:sp>
        <p:nvSpPr>
          <p:cNvPr id="7" name="Rectangle 6">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535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U.S. Department of Transportation Federal Highway Administration logo">
            <a:extLst>
              <a:ext uri="{FF2B5EF4-FFF2-40B4-BE49-F238E27FC236}">
                <a16:creationId xmlns:a16="http://schemas.microsoft.com/office/drawing/2014/main" id="{9A9813AD-66F3-454A-A40D-DFFCF49AE0FE}"/>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pic>
        <p:nvPicPr>
          <p:cNvPr id="2" name="Picture 1"/>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Tree>
    <p:extLst>
      <p:ext uri="{BB962C8B-B14F-4D97-AF65-F5344CB8AC3E}">
        <p14:creationId xmlns:p14="http://schemas.microsoft.com/office/powerpoint/2010/main" val="94825689"/>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5" r:id="rId3"/>
    <p:sldLayoutId id="2147483683" r:id="rId4"/>
    <p:sldLayoutId id="2147483684" r:id="rId5"/>
  </p:sldLayoutIdLst>
  <p:hf hdr="0" dt="0"/>
  <p:txStyles>
    <p:titleStyle>
      <a:lvl1pPr algn="l" defTabSz="914400" rtl="0" eaLnBrk="1" latinLnBrk="0" hangingPunct="1">
        <a:lnSpc>
          <a:spcPct val="90000"/>
        </a:lnSpc>
        <a:spcBef>
          <a:spcPct val="0"/>
        </a:spcBef>
        <a:buNone/>
        <a:defRPr lang="en-US" sz="2000" kern="1200" smtClean="0">
          <a:solidFill>
            <a:schemeClr val="tx1"/>
          </a:solidFill>
          <a:effectLst/>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Clr>
          <a:srgbClr val="53508A"/>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3508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3508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Photo shows tractor trailers driving down a two-lane highway.">
            <a:extLst>
              <a:ext uri="{FF2B5EF4-FFF2-40B4-BE49-F238E27FC236}">
                <a16:creationId xmlns:a16="http://schemas.microsoft.com/office/drawing/2014/main" id="{E04E9EB2-1DE1-7040-AA2C-3A625D878735}"/>
              </a:ext>
            </a:extLst>
          </p:cNvPr>
          <p:cNvPicPr>
            <a:picLocks noChangeAspect="1"/>
          </p:cNvPicPr>
          <p:nvPr userDrawn="1"/>
        </p:nvPicPr>
        <p:blipFill>
          <a:blip r:embed="rId5" cstate="print">
            <a:extLst>
              <a:ext uri="{28A0092B-C50C-407E-A947-70E740481C1C}">
                <a14:useLocalDpi xmlns:a14="http://schemas.microsoft.com/office/drawing/2010/main"/>
              </a:ext>
            </a:extLst>
          </a:blip>
          <a:srcRect/>
          <a:stretch/>
        </p:blipFill>
        <p:spPr>
          <a:xfrm>
            <a:off x="4082167" y="0"/>
            <a:ext cx="8971815" cy="6858000"/>
          </a:xfrm>
          <a:prstGeom prst="rect">
            <a:avLst/>
          </a:prstGeom>
        </p:spPr>
      </p:pic>
      <p:sp>
        <p:nvSpPr>
          <p:cNvPr id="33" name="Parallelogram 32">
            <a:extLst>
              <a:ext uri="{FF2B5EF4-FFF2-40B4-BE49-F238E27FC236}">
                <a16:creationId xmlns:a16="http://schemas.microsoft.com/office/drawing/2014/main" id="{2D3604D3-43D0-9447-92E6-9D16EC190BA5}"/>
              </a:ext>
            </a:extLst>
          </p:cNvPr>
          <p:cNvSpPr/>
          <p:nvPr userDrawn="1"/>
        </p:nvSpPr>
        <p:spPr>
          <a:xfrm>
            <a:off x="0" y="0"/>
            <a:ext cx="7313899" cy="68580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9A9813AD-66F3-454A-A40D-DFFCF49AE0F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984245" y="5961614"/>
            <a:ext cx="1687704" cy="670118"/>
          </a:xfrm>
          <a:prstGeom prst="rect">
            <a:avLst/>
          </a:prstGeom>
        </p:spPr>
      </p:pic>
      <p:sp>
        <p:nvSpPr>
          <p:cNvPr id="9" name="Rectangle 8">
            <a:extLst>
              <a:ext uri="{FF2B5EF4-FFF2-40B4-BE49-F238E27FC236}">
                <a16:creationId xmlns:a16="http://schemas.microsoft.com/office/drawing/2014/main" id="{FFA2DDA6-80EF-9F47-B242-A09ED7C50E7B}"/>
              </a:ext>
            </a:extLst>
          </p:cNvPr>
          <p:cNvSpPr/>
          <p:nvPr userDrawn="1"/>
        </p:nvSpPr>
        <p:spPr>
          <a:xfrm>
            <a:off x="0" y="0"/>
            <a:ext cx="696686" cy="6858000"/>
          </a:xfrm>
          <a:prstGeom prst="rect">
            <a:avLst/>
          </a:prstGeom>
          <a:solidFill>
            <a:srgbClr val="5350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rot="16200000">
            <a:off x="-2574896" y="3236540"/>
            <a:ext cx="6087723" cy="384920"/>
          </a:xfrm>
          <a:prstGeom prst="rect">
            <a:avLst/>
          </a:prstGeom>
        </p:spPr>
      </p:pic>
      <p:sp>
        <p:nvSpPr>
          <p:cNvPr id="13" name="Rectangle 12">
            <a:extLst>
              <a:ext uri="{FF2B5EF4-FFF2-40B4-BE49-F238E27FC236}">
                <a16:creationId xmlns:a16="http://schemas.microsoft.com/office/drawing/2014/main" id="{6AAC7601-4662-CE4C-A4F5-27676A65B01C}"/>
              </a:ext>
            </a:extLst>
          </p:cNvPr>
          <p:cNvSpPr/>
          <p:nvPr userDrawn="1"/>
        </p:nvSpPr>
        <p:spPr>
          <a:xfrm>
            <a:off x="696686" y="1295148"/>
            <a:ext cx="11513939" cy="1393624"/>
          </a:xfrm>
          <a:prstGeom prst="rect">
            <a:avLst/>
          </a:prstGeom>
          <a:gradFill>
            <a:gsLst>
              <a:gs pos="100000">
                <a:schemeClr val="accent1">
                  <a:lumMod val="5000"/>
                  <a:lumOff val="95000"/>
                  <a:alpha val="50000"/>
                </a:schemeClr>
              </a:gs>
              <a:gs pos="0">
                <a:srgbClr val="CFD0E3"/>
              </a:gs>
            </a:gsLst>
            <a:lin ang="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4813712"/>
      </p:ext>
    </p:extLst>
  </p:cSld>
  <p:clrMap bg1="lt1" tx1="dk1" bg2="lt2" tx2="dk2" accent1="accent1" accent2="accent2" accent3="accent3" accent4="accent4" accent5="accent5" accent6="accent6" hlink="hlink" folHlink="folHlink"/>
  <p:sldLayoutIdLst>
    <p:sldLayoutId id="2147483673" r:id="rId1"/>
    <p:sldLayoutId id="2147483680" r:id="rId2"/>
    <p:sldLayoutId id="2147483679" r:id="rId3"/>
  </p:sldLayoutIdLst>
  <p:hf hdr="0" dt="0"/>
  <p:txStyles>
    <p:titleStyle>
      <a:lvl1pPr algn="l" defTabSz="914400" rtl="0" eaLnBrk="1" latinLnBrk="0" hangingPunct="1">
        <a:lnSpc>
          <a:spcPct val="90000"/>
        </a:lnSpc>
        <a:spcBef>
          <a:spcPct val="0"/>
        </a:spcBef>
        <a:buNone/>
        <a:defRPr sz="4400" kern="1200">
          <a:ln>
            <a:noFill/>
          </a:ln>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faf.ornl.gov/faf5/"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ops.fhwa.dot.gov/publications/fhwahop19062/"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ops.fhwa.dot.gov/publications/fhwahop19062/"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ops.fhwa.dot.gov/tsmo/"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https://www.wsdot.wa.gov/about/secretary/strategic-plan/"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https://www.codot.gov/about/mission-and-vision.html" TargetMode="Externa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ops.fhwa.dot.gov/tsmo" TargetMode="External"/><Relationship Id="rId7" Type="http://schemas.openxmlformats.org/officeDocument/2006/relationships/hyperlink" Target="https://ops.fhwa.dot.gov/publications/fhwahop18090/index.htm" TargetMode="External"/><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hyperlink" Target="https://www.transportationops.org/" TargetMode="External"/><Relationship Id="rId5" Type="http://schemas.openxmlformats.org/officeDocument/2006/relationships/hyperlink" Target="https://ops.fhwa.dot.gov/plan4ops/focus_areas/communicating_tsmo.htm" TargetMode="External"/><Relationship Id="rId4" Type="http://schemas.openxmlformats.org/officeDocument/2006/relationships/hyperlink" Target="https://ops.fhwa.dot.gov/plan4ops"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fhwa.dot.gov/policy/23cpr/chap11.cfm" TargetMode="External"/><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hyperlink" Target="https://www.michigan.gov/mdot/0,4616,7-151-9621_68051---,00.html" TargetMode="Externa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6.xml.rels><?xml version="1.0" encoding="UTF-8" standalone="yes"?>
<Relationships xmlns="http://schemas.openxmlformats.org/package/2006/relationships"><Relationship Id="rId3" Type="http://schemas.openxmlformats.org/officeDocument/2006/relationships/hyperlink" Target="https://wsdot.wa.gov/construction-planning/statewide-plans/freight-plans"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www.fdot.gov/rail/" TargetMode="Externa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hyperlink" Target="https://ops.fhwa.dot.gov/plan4ops/focus_areas/cmp.htm" TargetMode="External"/><Relationship Id="rId2" Type="http://schemas.openxmlformats.org/officeDocument/2006/relationships/notesSlide" Target="../notesSlides/notesSlide5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6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https://tsmowa.org/category/signal-operations/freight-or-truck-signal-priority" TargetMode="Externa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6.xml"/><Relationship Id="rId1" Type="http://schemas.openxmlformats.org/officeDocument/2006/relationships/slideLayout" Target="../slideLayouts/slideLayout4.xml"/><Relationship Id="rId4" Type="http://schemas.openxmlformats.org/officeDocument/2006/relationships/hyperlink" Target="https://ohdnyc.com/"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https://ohdnyc.com/" TargetMode="External"/><Relationship Id="rId2" Type="http://schemas.openxmlformats.org/officeDocument/2006/relationships/notesSlide" Target="../notesSlides/notesSlide67.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6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8.xml"/><Relationship Id="rId1" Type="http://schemas.openxmlformats.org/officeDocument/2006/relationships/slideLayout" Target="../slideLayouts/slideLayout4.xml"/><Relationship Id="rId4" Type="http://schemas.openxmlformats.org/officeDocument/2006/relationships/hyperlink" Target="https://nyc.gov/nlz"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ops.fhwa.dot.gov/publications/fhwahop19062/"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hyperlink" Target="https://www.nyc.gov/html/dot/html/bicyclists/commercial-cyclists.shtml#cargo-bicycle-pilot" TargetMode="External"/><Relationship Id="rId4" Type="http://schemas.openxmlformats.org/officeDocument/2006/relationships/image" Target="../media/image20.emf"/></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atlantaregional.org/transportation-mobility/freight/freight-advisory-taskforce/" TargetMode="External"/><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hyperlink" Target="https://atlantaregional.org/transportation-mobility/freight/freight-advisory-taskforce/" TargetMode="External"/><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27.emf"/></Relationships>
</file>

<file path=ppt/slides/_rels/slide8.xml.rels><?xml version="1.0" encoding="UTF-8" standalone="yes"?>
<Relationships xmlns="http://schemas.openxmlformats.org/package/2006/relationships"><Relationship Id="rId3" Type="http://schemas.openxmlformats.org/officeDocument/2006/relationships/hyperlink" Target="https://faf.ornl.gov/faf5/"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hyperlink" Target="https://ops.fhwa.dot.gov/plan4ops/index.htm" TargetMode="External"/><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www.trb.org/Main/Blurbs/172487.aspx" TargetMode="External"/><Relationship Id="rId2" Type="http://schemas.openxmlformats.org/officeDocument/2006/relationships/notesSlide" Target="../notesSlides/notesSlide84.xml"/><Relationship Id="rId1" Type="http://schemas.openxmlformats.org/officeDocument/2006/relationships/slideLayout" Target="../slideLayouts/slideLayout1.xml"/><Relationship Id="rId4" Type="http://schemas.openxmlformats.org/officeDocument/2006/relationships/hyperlink" Target="https://onlinepubs.trb.org/onlinepubs/circulars/ec146.pdf"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s://ops.fhwa.dot.gov/publications/fhwahop19017/index.htm#toc" TargetMode="External"/><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ops.fhwa.dot.gov/publications/fhwahop19062/"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hyperlink" Target="https://ops.fhwa.dot.gov/publications/fhwahop18046/" TargetMode="External"/><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hyperlink" Target="https://ops.fhwa.dot.gov/publications/fhwahop17021/" TargetMode="External"/><Relationship Id="rId5" Type="http://schemas.openxmlformats.org/officeDocument/2006/relationships/hyperlink" Target="https://ops.fhwa.dot.gov/publications/fhwahop17026/" TargetMode="External"/><Relationship Id="rId4" Type="http://schemas.openxmlformats.org/officeDocument/2006/relationships/hyperlink" Target="https://ops.fhwa.dot.gov/publications/fhwahop18020/"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ops.fhwa.dot.gov/publications/fhwahop09050/" TargetMode="External"/><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hyperlink" Target="http://www.trb.org/Main/Blurbs/172487.aspx" TargetMode="External"/><Relationship Id="rId5" Type="http://schemas.openxmlformats.org/officeDocument/2006/relationships/hyperlink" Target="https://ops.fhwa.dot.gov/publications/fhwahop16089/" TargetMode="External"/><Relationship Id="rId4" Type="http://schemas.openxmlformats.org/officeDocument/2006/relationships/hyperlink" Target="https://ops.fhwa.dot.gov/publications/fhwahop17013/" TargetMode="Externa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9B38AD-452C-F24E-9B01-D9C8DBF9FE0D}"/>
              </a:ext>
            </a:extLst>
          </p:cNvPr>
          <p:cNvSpPr txBox="1"/>
          <p:nvPr/>
        </p:nvSpPr>
        <p:spPr>
          <a:xfrm>
            <a:off x="925287" y="796943"/>
            <a:ext cx="6825354" cy="461665"/>
          </a:xfrm>
          <a:prstGeom prst="rect">
            <a:avLst/>
          </a:prstGeom>
          <a:noFill/>
        </p:spPr>
        <p:txBody>
          <a:bodyPr wrap="square" rtlCol="0">
            <a:spAutoFit/>
          </a:bodyPr>
          <a:lstStyle/>
          <a:p>
            <a:r>
              <a:rPr lang="en-US" sz="2400" b="1" dirty="0">
                <a:solidFill>
                  <a:schemeClr val="bg1">
                    <a:lumMod val="50000"/>
                  </a:schemeClr>
                </a:solidFill>
                <a:latin typeface="Arial" panose="020B0604020202020204" pitchFamily="34" charset="0"/>
                <a:ea typeface="Roboto" panose="02000000000000000000" pitchFamily="2" charset="0"/>
                <a:cs typeface="Arial" panose="020B0604020202020204" pitchFamily="34" charset="0"/>
              </a:rPr>
              <a:t>FREIGHT</a:t>
            </a:r>
          </a:p>
        </p:txBody>
      </p:sp>
      <p:sp>
        <p:nvSpPr>
          <p:cNvPr id="2" name="Title 1"/>
          <p:cNvSpPr>
            <a:spLocks noGrp="1"/>
          </p:cNvSpPr>
          <p:nvPr>
            <p:ph type="ctrTitle"/>
          </p:nvPr>
        </p:nvSpPr>
        <p:spPr>
          <a:xfrm>
            <a:off x="925287" y="1338944"/>
            <a:ext cx="5835731" cy="1255666"/>
          </a:xfrm>
        </p:spPr>
        <p:txBody>
          <a:bodyPr/>
          <a:lstStyle/>
          <a:p>
            <a:r>
              <a:rPr lang="en-US" dirty="0"/>
              <a:t>Connecting TSMO and Freight</a:t>
            </a:r>
          </a:p>
        </p:txBody>
      </p:sp>
      <p:sp>
        <p:nvSpPr>
          <p:cNvPr id="3" name="Subtitle 2"/>
          <p:cNvSpPr>
            <a:spLocks noGrp="1"/>
          </p:cNvSpPr>
          <p:nvPr>
            <p:ph type="subTitle" idx="1"/>
          </p:nvPr>
        </p:nvSpPr>
        <p:spPr>
          <a:xfrm>
            <a:off x="925287" y="4256313"/>
            <a:ext cx="4582160" cy="1124857"/>
          </a:xfrm>
        </p:spPr>
        <p:txBody>
          <a:bodyPr/>
          <a:lstStyle/>
          <a:p>
            <a:r>
              <a:rPr lang="en-US" sz="1800" dirty="0">
                <a:latin typeface="Arial" panose="020B0604020202020204" pitchFamily="34" charset="0"/>
                <a:cs typeface="Arial" panose="020B0604020202020204" pitchFamily="34" charset="0"/>
              </a:rPr>
              <a:t>Presenter Name</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Date</a:t>
            </a:r>
          </a:p>
        </p:txBody>
      </p:sp>
    </p:spTree>
    <p:extLst>
      <p:ext uri="{BB962C8B-B14F-4D97-AF65-F5344CB8AC3E}">
        <p14:creationId xmlns:p14="http://schemas.microsoft.com/office/powerpoint/2010/main" val="3850986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14400" y="365125"/>
            <a:ext cx="10515600" cy="1325563"/>
          </a:xfrm>
        </p:spPr>
        <p:txBody>
          <a:bodyPr>
            <a:noAutofit/>
          </a:bodyPr>
          <a:lstStyle/>
          <a:p>
            <a:r>
              <a:rPr lang="en-US" sz="3200" b="1" dirty="0">
                <a:latin typeface="Arial" panose="020B0604020202020204" pitchFamily="34" charset="0"/>
                <a:cs typeface="Arial" panose="020B0604020202020204" pitchFamily="34" charset="0"/>
              </a:rPr>
              <a:t>Public Sector (Agencies/Communities)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Priorities Regarding Freight</a:t>
            </a:r>
          </a:p>
        </p:txBody>
      </p:sp>
      <p:sp>
        <p:nvSpPr>
          <p:cNvPr id="4" name="Content Placeholder 3"/>
          <p:cNvSpPr>
            <a:spLocks noGrp="1"/>
          </p:cNvSpPr>
          <p:nvPr>
            <p:ph sz="half" idx="4294967295"/>
          </p:nvPr>
        </p:nvSpPr>
        <p:spPr>
          <a:xfrm>
            <a:off x="914400" y="1556131"/>
            <a:ext cx="5157788" cy="4328288"/>
          </a:xfrm>
        </p:spPr>
        <p:txBody>
          <a:bodyPr>
            <a:normAutofit fontScale="70000" lnSpcReduction="20000"/>
          </a:bodyPr>
          <a:lstStyle/>
          <a:p>
            <a:pPr>
              <a:lnSpc>
                <a:spcPct val="120000"/>
              </a:lnSpc>
              <a:spcBef>
                <a:spcPts val="600"/>
              </a:spcBef>
            </a:pPr>
            <a:r>
              <a:rPr lang="en-US" sz="3400" dirty="0"/>
              <a:t>Size/weight enforcement</a:t>
            </a:r>
          </a:p>
          <a:p>
            <a:pPr>
              <a:lnSpc>
                <a:spcPct val="120000"/>
              </a:lnSpc>
              <a:spcBef>
                <a:spcPts val="600"/>
              </a:spcBef>
            </a:pPr>
            <a:r>
              <a:rPr lang="en-US" sz="3400" dirty="0"/>
              <a:t>Hours of service compliance</a:t>
            </a:r>
          </a:p>
          <a:p>
            <a:pPr>
              <a:lnSpc>
                <a:spcPct val="120000"/>
              </a:lnSpc>
              <a:spcBef>
                <a:spcPts val="600"/>
              </a:spcBef>
            </a:pPr>
            <a:r>
              <a:rPr lang="en-US" sz="3400" dirty="0"/>
              <a:t>Curb management (pickup/delivery)</a:t>
            </a:r>
          </a:p>
          <a:p>
            <a:pPr>
              <a:lnSpc>
                <a:spcPct val="120000"/>
              </a:lnSpc>
              <a:spcBef>
                <a:spcPts val="600"/>
              </a:spcBef>
            </a:pPr>
            <a:r>
              <a:rPr lang="en-US" sz="3400" dirty="0"/>
              <a:t>Truck parking</a:t>
            </a:r>
          </a:p>
          <a:p>
            <a:pPr>
              <a:lnSpc>
                <a:spcPct val="120000"/>
              </a:lnSpc>
              <a:spcBef>
                <a:spcPts val="600"/>
              </a:spcBef>
            </a:pPr>
            <a:r>
              <a:rPr lang="en-US" sz="3400" dirty="0"/>
              <a:t>Economic development</a:t>
            </a:r>
          </a:p>
          <a:p>
            <a:pPr>
              <a:lnSpc>
                <a:spcPct val="120000"/>
              </a:lnSpc>
              <a:spcBef>
                <a:spcPts val="600"/>
              </a:spcBef>
            </a:pPr>
            <a:r>
              <a:rPr lang="en-US" sz="3400" dirty="0"/>
              <a:t>Work zone design/management</a:t>
            </a:r>
          </a:p>
          <a:p>
            <a:pPr>
              <a:lnSpc>
                <a:spcPct val="120000"/>
              </a:lnSpc>
              <a:spcBef>
                <a:spcPts val="600"/>
              </a:spcBef>
            </a:pPr>
            <a:r>
              <a:rPr lang="en-US" sz="3400" dirty="0"/>
              <a:t>Infrastructure protection (pavement, bridge strikes, and overweight vehicles on bridges)</a:t>
            </a:r>
          </a:p>
          <a:p>
            <a:pPr>
              <a:lnSpc>
                <a:spcPct val="110000"/>
              </a:lnSpc>
            </a:pPr>
            <a:endParaRPr lang="en-US" dirty="0"/>
          </a:p>
        </p:txBody>
      </p:sp>
      <p:sp>
        <p:nvSpPr>
          <p:cNvPr id="10" name="Content Placeholder 9"/>
          <p:cNvSpPr>
            <a:spLocks noGrp="1"/>
          </p:cNvSpPr>
          <p:nvPr>
            <p:ph sz="quarter" idx="4294967295"/>
          </p:nvPr>
        </p:nvSpPr>
        <p:spPr>
          <a:xfrm>
            <a:off x="6764973" y="1478152"/>
            <a:ext cx="5183187" cy="4211005"/>
          </a:xfrm>
          <a:solidFill>
            <a:schemeClr val="bg1"/>
          </a:solidFill>
        </p:spPr>
        <p:txBody>
          <a:bodyPr vert="horz" lIns="91440" tIns="45720" rIns="91440" bIns="45720" rtlCol="0">
            <a:noAutofit/>
          </a:bodyPr>
          <a:lstStyle/>
          <a:p>
            <a:pPr>
              <a:lnSpc>
                <a:spcPct val="100000"/>
              </a:lnSpc>
              <a:spcBef>
                <a:spcPts val="600"/>
              </a:spcBef>
            </a:pPr>
            <a:r>
              <a:rPr lang="en-US" sz="2400" dirty="0"/>
              <a:t>Freight planning</a:t>
            </a:r>
          </a:p>
          <a:p>
            <a:pPr>
              <a:lnSpc>
                <a:spcPct val="100000"/>
              </a:lnSpc>
              <a:spcBef>
                <a:spcPts val="600"/>
              </a:spcBef>
            </a:pPr>
            <a:r>
              <a:rPr lang="en-US" sz="2400" dirty="0"/>
              <a:t>Safety</a:t>
            </a:r>
          </a:p>
          <a:p>
            <a:pPr>
              <a:lnSpc>
                <a:spcPct val="100000"/>
              </a:lnSpc>
              <a:spcBef>
                <a:spcPts val="600"/>
              </a:spcBef>
            </a:pPr>
            <a:r>
              <a:rPr lang="en-US" sz="2400" dirty="0"/>
              <a:t>Air quality </a:t>
            </a:r>
          </a:p>
          <a:p>
            <a:pPr>
              <a:lnSpc>
                <a:spcPct val="100000"/>
              </a:lnSpc>
              <a:spcBef>
                <a:spcPts val="600"/>
              </a:spcBef>
            </a:pPr>
            <a:r>
              <a:rPr lang="en-US" sz="2400" dirty="0"/>
              <a:t>Noise abatement</a:t>
            </a:r>
          </a:p>
          <a:p>
            <a:pPr>
              <a:lnSpc>
                <a:spcPct val="100000"/>
              </a:lnSpc>
              <a:spcBef>
                <a:spcPts val="600"/>
              </a:spcBef>
            </a:pPr>
            <a:r>
              <a:rPr lang="en-US" sz="2400" dirty="0"/>
              <a:t>Community impact</a:t>
            </a:r>
          </a:p>
          <a:p>
            <a:pPr>
              <a:lnSpc>
                <a:spcPct val="100000"/>
              </a:lnSpc>
              <a:spcBef>
                <a:spcPts val="600"/>
              </a:spcBef>
            </a:pPr>
            <a:r>
              <a:rPr lang="en-US" sz="2400" dirty="0"/>
              <a:t>Lane management</a:t>
            </a:r>
          </a:p>
          <a:p>
            <a:pPr>
              <a:lnSpc>
                <a:spcPct val="100000"/>
              </a:lnSpc>
              <a:spcBef>
                <a:spcPts val="600"/>
              </a:spcBef>
            </a:pPr>
            <a:r>
              <a:rPr lang="en-US" sz="2400" dirty="0"/>
              <a:t>Congestion management</a:t>
            </a:r>
          </a:p>
          <a:p>
            <a:pPr>
              <a:lnSpc>
                <a:spcPct val="100000"/>
              </a:lnSpc>
              <a:spcBef>
                <a:spcPts val="600"/>
              </a:spcBef>
            </a:pPr>
            <a:r>
              <a:rPr lang="en-US" sz="2400" dirty="0"/>
              <a:t>Roadside weather information</a:t>
            </a:r>
          </a:p>
          <a:p>
            <a:pPr>
              <a:lnSpc>
                <a:spcPct val="100000"/>
              </a:lnSpc>
              <a:spcBef>
                <a:spcPts val="600"/>
              </a:spcBef>
            </a:pPr>
            <a:r>
              <a:rPr lang="en-US" sz="2400" dirty="0"/>
              <a:t>Incident management</a:t>
            </a:r>
          </a:p>
          <a:p>
            <a:pPr>
              <a:lnSpc>
                <a:spcPct val="100000"/>
              </a:lnSpc>
              <a:spcBef>
                <a:spcPts val="600"/>
              </a:spcBef>
            </a:pPr>
            <a:r>
              <a:rPr lang="en-US" sz="2400" dirty="0"/>
              <a:t>Oversize/overweight permits</a:t>
            </a:r>
          </a:p>
        </p:txBody>
      </p:sp>
      <p:sp>
        <p:nvSpPr>
          <p:cNvPr id="5" name="Slide Number Placeholder 4"/>
          <p:cNvSpPr>
            <a:spLocks noGrp="1"/>
          </p:cNvSpPr>
          <p:nvPr>
            <p:ph type="sldNum" sz="quarter" idx="12"/>
          </p:nvPr>
        </p:nvSpPr>
        <p:spPr/>
        <p:txBody>
          <a:bodyPr/>
          <a:lstStyle/>
          <a:p>
            <a:fld id="{964C510D-D580-43A2-9ABD-5D3EEA2F3D97}" type="slidenum">
              <a:rPr lang="en-US" smtClean="0">
                <a:solidFill>
                  <a:srgbClr val="5B616B"/>
                </a:solidFill>
              </a:rPr>
              <a:t>10</a:t>
            </a:fld>
            <a:endParaRPr lang="en-US" dirty="0">
              <a:solidFill>
                <a:srgbClr val="5B616B"/>
              </a:solidFill>
            </a:endParaRPr>
          </a:p>
        </p:txBody>
      </p:sp>
    </p:spTree>
    <p:extLst>
      <p:ext uri="{BB962C8B-B14F-4D97-AF65-F5344CB8AC3E}">
        <p14:creationId xmlns:p14="http://schemas.microsoft.com/office/powerpoint/2010/main" val="1521695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29640" y="392113"/>
            <a:ext cx="9586913" cy="635000"/>
          </a:xfrm>
        </p:spPr>
        <p:txBody>
          <a:bodyPr>
            <a:noAutofit/>
          </a:bodyPr>
          <a:lstStyle/>
          <a:p>
            <a:r>
              <a:rPr lang="en-US" sz="3200" b="1" dirty="0">
                <a:latin typeface="Arial" panose="020B0604020202020204" pitchFamily="34" charset="0"/>
                <a:cs typeface="Arial" panose="020B0604020202020204" pitchFamily="34" charset="0"/>
              </a:rPr>
              <a:t>Private Sector (Shippers/Carriers) </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Priorities Regarding Freight</a:t>
            </a:r>
          </a:p>
        </p:txBody>
      </p:sp>
      <p:sp>
        <p:nvSpPr>
          <p:cNvPr id="4" name="Content Placeholder 3"/>
          <p:cNvSpPr>
            <a:spLocks noGrp="1"/>
          </p:cNvSpPr>
          <p:nvPr>
            <p:ph sz="quarter" idx="4294967295"/>
          </p:nvPr>
        </p:nvSpPr>
        <p:spPr>
          <a:xfrm>
            <a:off x="914400" y="1755648"/>
            <a:ext cx="5183188" cy="4035552"/>
          </a:xfrm>
        </p:spPr>
        <p:txBody>
          <a:bodyPr>
            <a:normAutofit fontScale="92500" lnSpcReduction="20000"/>
          </a:bodyPr>
          <a:lstStyle/>
          <a:p>
            <a:pPr>
              <a:lnSpc>
                <a:spcPct val="110000"/>
              </a:lnSpc>
              <a:spcBef>
                <a:spcPts val="600"/>
              </a:spcBef>
            </a:pPr>
            <a:r>
              <a:rPr lang="en-US" sz="2600" dirty="0"/>
              <a:t>Logistics</a:t>
            </a:r>
          </a:p>
          <a:p>
            <a:pPr>
              <a:lnSpc>
                <a:spcPct val="110000"/>
              </a:lnSpc>
              <a:spcBef>
                <a:spcPts val="600"/>
              </a:spcBef>
            </a:pPr>
            <a:r>
              <a:rPr lang="en-US" sz="2600" dirty="0"/>
              <a:t>Safety (drivers and others, loss of cargo, damage to equipment, and liability)</a:t>
            </a:r>
          </a:p>
          <a:p>
            <a:pPr>
              <a:lnSpc>
                <a:spcPct val="110000"/>
              </a:lnSpc>
              <a:spcBef>
                <a:spcPts val="600"/>
              </a:spcBef>
            </a:pPr>
            <a:r>
              <a:rPr lang="en-US" sz="2600" dirty="0"/>
              <a:t>Cargo security</a:t>
            </a:r>
          </a:p>
          <a:p>
            <a:pPr>
              <a:lnSpc>
                <a:spcPct val="110000"/>
              </a:lnSpc>
              <a:spcBef>
                <a:spcPts val="600"/>
              </a:spcBef>
            </a:pPr>
            <a:r>
              <a:rPr lang="en-US" sz="2600" dirty="0"/>
              <a:t>Driver hiring and retention</a:t>
            </a:r>
          </a:p>
          <a:p>
            <a:pPr>
              <a:lnSpc>
                <a:spcPct val="110000"/>
              </a:lnSpc>
              <a:spcBef>
                <a:spcPts val="600"/>
              </a:spcBef>
            </a:pPr>
            <a:r>
              <a:rPr lang="en-US" sz="2600" dirty="0"/>
              <a:t>Hours of service compliance</a:t>
            </a:r>
          </a:p>
          <a:p>
            <a:pPr>
              <a:lnSpc>
                <a:spcPct val="110000"/>
              </a:lnSpc>
              <a:spcBef>
                <a:spcPts val="600"/>
              </a:spcBef>
            </a:pPr>
            <a:r>
              <a:rPr lang="en-US" sz="2600" dirty="0"/>
              <a:t>Equipment condition and maintenance</a:t>
            </a:r>
          </a:p>
          <a:p>
            <a:pPr>
              <a:lnSpc>
                <a:spcPct val="110000"/>
              </a:lnSpc>
              <a:spcBef>
                <a:spcPts val="600"/>
              </a:spcBef>
            </a:pPr>
            <a:r>
              <a:rPr lang="en-US" sz="2600" dirty="0"/>
              <a:t>In-vehicle visibility</a:t>
            </a:r>
          </a:p>
          <a:p>
            <a:endParaRPr lang="en-US" sz="2600" dirty="0"/>
          </a:p>
        </p:txBody>
      </p:sp>
      <p:sp>
        <p:nvSpPr>
          <p:cNvPr id="3" name="Text Placeholder 2"/>
          <p:cNvSpPr>
            <a:spLocks noGrp="1"/>
          </p:cNvSpPr>
          <p:nvPr>
            <p:ph type="body" sz="quarter" idx="4294967295"/>
          </p:nvPr>
        </p:nvSpPr>
        <p:spPr>
          <a:xfrm>
            <a:off x="6766560" y="1755648"/>
            <a:ext cx="5183187" cy="4451350"/>
          </a:xfrm>
        </p:spPr>
        <p:txBody>
          <a:bodyPr anchor="t" anchorCtr="0">
            <a:normAutofit/>
          </a:bodyPr>
          <a:lstStyle/>
          <a:p>
            <a:pPr marL="342900" indent="-342900">
              <a:lnSpc>
                <a:spcPct val="100000"/>
              </a:lnSpc>
              <a:spcBef>
                <a:spcPts val="600"/>
              </a:spcBef>
              <a:buFont typeface="Arial" panose="020B0604020202020204" pitchFamily="34" charset="0"/>
              <a:buChar char="•"/>
            </a:pPr>
            <a:r>
              <a:rPr lang="en-US" sz="2400" b="0" dirty="0"/>
              <a:t>Supply chain management</a:t>
            </a:r>
          </a:p>
          <a:p>
            <a:pPr marL="342900" indent="-342900">
              <a:lnSpc>
                <a:spcPct val="100000"/>
              </a:lnSpc>
              <a:spcBef>
                <a:spcPts val="600"/>
              </a:spcBef>
              <a:buFont typeface="Arial" panose="020B0604020202020204" pitchFamily="34" charset="0"/>
              <a:buChar char="•"/>
            </a:pPr>
            <a:r>
              <a:rPr lang="en-US" sz="2400" b="0" dirty="0"/>
              <a:t>Operating efficiency</a:t>
            </a:r>
          </a:p>
          <a:p>
            <a:pPr marL="342900" indent="-342900">
              <a:lnSpc>
                <a:spcPct val="100000"/>
              </a:lnSpc>
              <a:spcBef>
                <a:spcPts val="600"/>
              </a:spcBef>
              <a:buFont typeface="Arial" panose="020B0604020202020204" pitchFamily="34" charset="0"/>
              <a:buChar char="•"/>
            </a:pPr>
            <a:r>
              <a:rPr lang="en-US" sz="2400" b="0" dirty="0"/>
              <a:t>Efficient intermodal transfers</a:t>
            </a:r>
          </a:p>
          <a:p>
            <a:pPr marL="342900" indent="-342900">
              <a:lnSpc>
                <a:spcPct val="100000"/>
              </a:lnSpc>
              <a:spcBef>
                <a:spcPts val="600"/>
              </a:spcBef>
              <a:buFont typeface="Arial" panose="020B0604020202020204" pitchFamily="34" charset="0"/>
              <a:buChar char="•"/>
            </a:pPr>
            <a:r>
              <a:rPr lang="en-US" sz="2400" b="0" dirty="0"/>
              <a:t>On-time delivery</a:t>
            </a:r>
          </a:p>
          <a:p>
            <a:pPr marL="342900" indent="-342900">
              <a:lnSpc>
                <a:spcPct val="100000"/>
              </a:lnSpc>
              <a:spcBef>
                <a:spcPts val="600"/>
              </a:spcBef>
              <a:buFont typeface="Arial" panose="020B0604020202020204" pitchFamily="34" charset="0"/>
              <a:buChar char="•"/>
            </a:pPr>
            <a:r>
              <a:rPr lang="en-US" sz="2400" b="0" dirty="0"/>
              <a:t>Travel-time reliability</a:t>
            </a:r>
          </a:p>
          <a:p>
            <a:pPr marL="342900" indent="-342900">
              <a:lnSpc>
                <a:spcPct val="100000"/>
              </a:lnSpc>
              <a:spcBef>
                <a:spcPts val="600"/>
              </a:spcBef>
              <a:buFont typeface="Arial" panose="020B0604020202020204" pitchFamily="34" charset="0"/>
              <a:buChar char="•"/>
            </a:pPr>
            <a:r>
              <a:rPr lang="en-US" sz="2400" b="0" dirty="0"/>
              <a:t>Competitive advantage</a:t>
            </a:r>
          </a:p>
          <a:p>
            <a:pPr marL="342900" indent="-342900">
              <a:lnSpc>
                <a:spcPct val="100000"/>
              </a:lnSpc>
              <a:spcBef>
                <a:spcPts val="600"/>
              </a:spcBef>
              <a:buFont typeface="Arial" panose="020B0604020202020204" pitchFamily="34" charset="0"/>
              <a:buChar char="•"/>
            </a:pPr>
            <a:r>
              <a:rPr lang="en-US" sz="2400" b="0" dirty="0"/>
              <a:t>Parking/loading/unloading</a:t>
            </a:r>
          </a:p>
          <a:p>
            <a:pPr marL="342900" indent="-342900">
              <a:lnSpc>
                <a:spcPct val="100000"/>
              </a:lnSpc>
              <a:spcBef>
                <a:spcPts val="600"/>
              </a:spcBef>
              <a:buFont typeface="Arial" panose="020B0604020202020204" pitchFamily="34" charset="0"/>
              <a:buChar char="•"/>
            </a:pPr>
            <a:r>
              <a:rPr lang="en-US" sz="2400" dirty="0"/>
              <a:t>Automated oversize/overweight permits</a:t>
            </a:r>
            <a:endParaRPr lang="en-US" sz="2400" b="0" dirty="0"/>
          </a:p>
        </p:txBody>
      </p:sp>
      <p:sp>
        <p:nvSpPr>
          <p:cNvPr id="5" name="Slide Number Placeholder 4"/>
          <p:cNvSpPr>
            <a:spLocks noGrp="1"/>
          </p:cNvSpPr>
          <p:nvPr>
            <p:ph type="sldNum" sz="quarter" idx="12"/>
          </p:nvPr>
        </p:nvSpPr>
        <p:spPr/>
        <p:txBody>
          <a:bodyPr/>
          <a:lstStyle/>
          <a:p>
            <a:fld id="{964C510D-D580-43A2-9ABD-5D3EEA2F3D97}" type="slidenum">
              <a:rPr lang="en-US" smtClean="0">
                <a:solidFill>
                  <a:srgbClr val="5B616B"/>
                </a:solidFill>
              </a:rPr>
              <a:t>11</a:t>
            </a:fld>
            <a:endParaRPr lang="en-US" dirty="0">
              <a:solidFill>
                <a:srgbClr val="5B616B"/>
              </a:solidFill>
            </a:endParaRPr>
          </a:p>
        </p:txBody>
      </p:sp>
    </p:spTree>
    <p:extLst>
      <p:ext uri="{BB962C8B-B14F-4D97-AF65-F5344CB8AC3E}">
        <p14:creationId xmlns:p14="http://schemas.microsoft.com/office/powerpoint/2010/main" val="15221886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5152" y="444377"/>
            <a:ext cx="8997956" cy="894380"/>
          </a:xfrm>
        </p:spPr>
        <p:txBody>
          <a:bodyPr/>
          <a:lstStyle/>
          <a:p>
            <a:r>
              <a:rPr lang="en-US" dirty="0"/>
              <a:t>What Is Transportation Systems </a:t>
            </a:r>
            <a:br>
              <a:rPr lang="en-US" dirty="0"/>
            </a:br>
            <a:r>
              <a:rPr lang="en-US" dirty="0"/>
              <a:t>Management and Operations (TSMO)?</a:t>
            </a:r>
          </a:p>
        </p:txBody>
      </p:sp>
      <p:sp>
        <p:nvSpPr>
          <p:cNvPr id="3" name="Content Placeholder 2"/>
          <p:cNvSpPr>
            <a:spLocks noGrp="1"/>
          </p:cNvSpPr>
          <p:nvPr>
            <p:ph idx="1"/>
          </p:nvPr>
        </p:nvSpPr>
        <p:spPr/>
        <p:txBody>
          <a:bodyPr>
            <a:normAutofit/>
          </a:bodyPr>
          <a:lstStyle/>
          <a:p>
            <a:pPr>
              <a:lnSpc>
                <a:spcPct val="120000"/>
              </a:lnSpc>
            </a:pPr>
            <a:r>
              <a:rPr lang="en-US" sz="2600" dirty="0"/>
              <a:t>A set of strategies to maximize the operational performance of the existing transportation system</a:t>
            </a:r>
          </a:p>
          <a:p>
            <a:pPr>
              <a:lnSpc>
                <a:spcPct val="120000"/>
              </a:lnSpc>
            </a:pPr>
            <a:r>
              <a:rPr lang="en-US" sz="2600" dirty="0"/>
              <a:t>Approaches performance from a systems perspective that spans corridors, jurisdictions, modes, and agencies</a:t>
            </a:r>
            <a:endParaRPr lang="en-US" sz="2400" dirty="0"/>
          </a:p>
          <a:p>
            <a:pPr>
              <a:lnSpc>
                <a:spcPct val="120000"/>
              </a:lnSpc>
            </a:pPr>
            <a:r>
              <a:rPr lang="en-US" sz="2600" dirty="0"/>
              <a:t>Helps agencies balance supply and demand on the system and provide flexible solutions to manage dynamic conditions</a:t>
            </a:r>
          </a:p>
          <a:p>
            <a:pPr>
              <a:lnSpc>
                <a:spcPct val="120000"/>
              </a:lnSpc>
            </a:pPr>
            <a:r>
              <a:rPr lang="en-US" sz="2600" dirty="0"/>
              <a:t>Can complement capacity projects or provide lower cost, faster alternatives in some cases</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12</a:t>
            </a:fld>
            <a:endParaRPr lang="en-US" dirty="0">
              <a:solidFill>
                <a:srgbClr val="5B616B"/>
              </a:solidFill>
            </a:endParaRPr>
          </a:p>
        </p:txBody>
      </p:sp>
    </p:spTree>
    <p:extLst>
      <p:ext uri="{BB962C8B-B14F-4D97-AF65-F5344CB8AC3E}">
        <p14:creationId xmlns:p14="http://schemas.microsoft.com/office/powerpoint/2010/main" val="3518750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38" y="568643"/>
            <a:ext cx="9184814" cy="608401"/>
          </a:xfrm>
        </p:spPr>
        <p:txBody>
          <a:bodyPr>
            <a:normAutofit/>
          </a:bodyPr>
          <a:lstStyle/>
          <a:p>
            <a:r>
              <a:rPr lang="en-US" sz="3200" b="1" dirty="0">
                <a:latin typeface="Arial" panose="020B0604020202020204" pitchFamily="34" charset="0"/>
                <a:cs typeface="Arial" panose="020B0604020202020204" pitchFamily="34" charset="0"/>
              </a:rPr>
              <a:t>Intersections Between TSMO and Freight</a:t>
            </a:r>
          </a:p>
        </p:txBody>
      </p:sp>
      <p:sp>
        <p:nvSpPr>
          <p:cNvPr id="7" name="Content Placeholder 6"/>
          <p:cNvSpPr>
            <a:spLocks noGrp="1"/>
          </p:cNvSpPr>
          <p:nvPr>
            <p:ph sz="half" idx="2"/>
          </p:nvPr>
        </p:nvSpPr>
        <p:spPr>
          <a:xfrm>
            <a:off x="963038" y="1299857"/>
            <a:ext cx="5710137" cy="4258286"/>
          </a:xfrm>
          <a:noFill/>
        </p:spPr>
        <p:txBody>
          <a:bodyPr>
            <a:noAutofit/>
          </a:bodyPr>
          <a:lstStyle/>
          <a:p>
            <a:pPr>
              <a:lnSpc>
                <a:spcPct val="100000"/>
              </a:lnSpc>
            </a:pPr>
            <a:r>
              <a:rPr lang="en-US" sz="2400" dirty="0"/>
              <a:t>Road weather, work zone, and incident information and multijurisdictional coordination to manage delay</a:t>
            </a:r>
          </a:p>
          <a:p>
            <a:pPr>
              <a:lnSpc>
                <a:spcPct val="100000"/>
              </a:lnSpc>
            </a:pPr>
            <a:r>
              <a:rPr lang="en-US" sz="2400" dirty="0"/>
              <a:t>Work zone design and detours</a:t>
            </a:r>
          </a:p>
          <a:p>
            <a:pPr>
              <a:lnSpc>
                <a:spcPct val="100000"/>
              </a:lnSpc>
            </a:pPr>
            <a:r>
              <a:rPr lang="en-US" sz="2400" dirty="0"/>
              <a:t>Truck-specific traveler information (e.g., weather, size/weight restrictions, detours)</a:t>
            </a:r>
          </a:p>
          <a:p>
            <a:pPr>
              <a:lnSpc>
                <a:spcPct val="100000"/>
              </a:lnSpc>
            </a:pPr>
            <a:r>
              <a:rPr lang="en-US" sz="2400" dirty="0"/>
              <a:t>Signal delay/priority for heavy vehicles</a:t>
            </a:r>
          </a:p>
          <a:p>
            <a:pPr>
              <a:lnSpc>
                <a:spcPct val="100000"/>
              </a:lnSpc>
            </a:pPr>
            <a:r>
              <a:rPr lang="en-US" sz="2400" dirty="0"/>
              <a:t>Truck routing for fastest travel time and compliance with route restrictions and bridge capacity</a:t>
            </a:r>
          </a:p>
        </p:txBody>
      </p:sp>
      <p:sp>
        <p:nvSpPr>
          <p:cNvPr id="6" name="Content Placeholder 5"/>
          <p:cNvSpPr>
            <a:spLocks noGrp="1"/>
          </p:cNvSpPr>
          <p:nvPr>
            <p:ph sz="quarter" idx="4"/>
          </p:nvPr>
        </p:nvSpPr>
        <p:spPr>
          <a:xfrm>
            <a:off x="6903396" y="1342022"/>
            <a:ext cx="5130827" cy="3913384"/>
          </a:xfrm>
        </p:spPr>
        <p:txBody>
          <a:bodyPr>
            <a:noAutofit/>
          </a:bodyPr>
          <a:lstStyle/>
          <a:p>
            <a:pPr>
              <a:lnSpc>
                <a:spcPct val="100000"/>
              </a:lnSpc>
            </a:pPr>
            <a:r>
              <a:rPr lang="en-US" sz="2400" dirty="0"/>
              <a:t>Truck size/weight enforcement </a:t>
            </a:r>
          </a:p>
          <a:p>
            <a:pPr>
              <a:lnSpc>
                <a:spcPct val="100000"/>
              </a:lnSpc>
            </a:pPr>
            <a:r>
              <a:rPr lang="en-US" sz="2400" dirty="0"/>
              <a:t>Lane management </a:t>
            </a:r>
          </a:p>
          <a:p>
            <a:pPr>
              <a:lnSpc>
                <a:spcPct val="100000"/>
              </a:lnSpc>
            </a:pPr>
            <a:r>
              <a:rPr lang="en-US" sz="2400" dirty="0"/>
              <a:t>Truck queue management at intermodal facilities and ports </a:t>
            </a:r>
          </a:p>
          <a:p>
            <a:pPr>
              <a:lnSpc>
                <a:spcPct val="100000"/>
              </a:lnSpc>
            </a:pPr>
            <a:r>
              <a:rPr lang="en-US" sz="2400" dirty="0"/>
              <a:t>Truck travel-time reliability</a:t>
            </a:r>
          </a:p>
          <a:p>
            <a:pPr>
              <a:lnSpc>
                <a:spcPct val="100000"/>
              </a:lnSpc>
            </a:pPr>
            <a:r>
              <a:rPr lang="en-US" sz="2400" dirty="0"/>
              <a:t>Safe, secure truck parking</a:t>
            </a:r>
          </a:p>
          <a:p>
            <a:pPr>
              <a:lnSpc>
                <a:spcPct val="100000"/>
              </a:lnSpc>
            </a:pPr>
            <a:r>
              <a:rPr lang="en-US" sz="2400" dirty="0"/>
              <a:t>Urban goods movement/curb space management</a:t>
            </a:r>
          </a:p>
          <a:p>
            <a:pPr>
              <a:lnSpc>
                <a:spcPct val="100000"/>
              </a:lnSpc>
            </a:pPr>
            <a:r>
              <a:rPr lang="en-US" sz="2400" dirty="0"/>
              <a:t>Safety/crash avoidance/incident response and clearance</a:t>
            </a:r>
          </a:p>
        </p:txBody>
      </p:sp>
      <p:sp>
        <p:nvSpPr>
          <p:cNvPr id="5" name="Slide Number Placeholder 4"/>
          <p:cNvSpPr>
            <a:spLocks noGrp="1"/>
          </p:cNvSpPr>
          <p:nvPr>
            <p:ph type="sldNum" sz="quarter" idx="12"/>
          </p:nvPr>
        </p:nvSpPr>
        <p:spPr/>
        <p:txBody>
          <a:bodyPr/>
          <a:lstStyle/>
          <a:p>
            <a:fld id="{964C510D-D580-43A2-9ABD-5D3EEA2F3D97}" type="slidenum">
              <a:rPr lang="en-US" smtClean="0">
                <a:solidFill>
                  <a:srgbClr val="5B616B"/>
                </a:solidFill>
              </a:rPr>
              <a:t>13</a:t>
            </a:fld>
            <a:endParaRPr lang="en-US" dirty="0">
              <a:solidFill>
                <a:srgbClr val="5B616B"/>
              </a:solidFill>
            </a:endParaRPr>
          </a:p>
        </p:txBody>
      </p:sp>
    </p:spTree>
    <p:extLst>
      <p:ext uri="{BB962C8B-B14F-4D97-AF65-F5344CB8AC3E}">
        <p14:creationId xmlns:p14="http://schemas.microsoft.com/office/powerpoint/2010/main" val="2465512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Freight and TSMO Goals Are Connected</a:t>
            </a:r>
          </a:p>
        </p:txBody>
      </p:sp>
      <p:sp>
        <p:nvSpPr>
          <p:cNvPr id="3" name="Content Placeholder 2"/>
          <p:cNvSpPr>
            <a:spLocks noGrp="1"/>
          </p:cNvSpPr>
          <p:nvPr>
            <p:ph idx="1"/>
          </p:nvPr>
        </p:nvSpPr>
        <p:spPr>
          <a:xfrm>
            <a:off x="914400" y="1421105"/>
            <a:ext cx="10834862" cy="926367"/>
          </a:xfrm>
        </p:spPr>
        <p:txBody>
          <a:bodyPr>
            <a:normAutofit fontScale="70000" lnSpcReduction="20000"/>
          </a:bodyPr>
          <a:lstStyle/>
          <a:p>
            <a:pPr marL="0" indent="0">
              <a:lnSpc>
                <a:spcPct val="120000"/>
              </a:lnSpc>
              <a:buNone/>
            </a:pPr>
            <a:r>
              <a:rPr lang="en-US" sz="3100" dirty="0"/>
              <a:t>Coordinating TSMO and freight efforts accomplishes shared goals more efficiently. Accomplishing freight goals can support TSMO goals and vice versa. </a:t>
            </a:r>
          </a:p>
          <a:p>
            <a:pPr marL="0" indent="0">
              <a:buNone/>
            </a:pP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43911193"/>
              </p:ext>
            </p:extLst>
          </p:nvPr>
        </p:nvGraphicFramePr>
        <p:xfrm>
          <a:off x="984244" y="2347472"/>
          <a:ext cx="10834862" cy="3474720"/>
        </p:xfrm>
        <a:graphic>
          <a:graphicData uri="http://schemas.openxmlformats.org/drawingml/2006/table">
            <a:tbl>
              <a:tblPr firstRow="1" bandRow="1">
                <a:tableStyleId>{616DA210-FB5B-4158-B5E0-FEB733F419BA}</a:tableStyleId>
              </a:tblPr>
              <a:tblGrid>
                <a:gridCol w="3872236">
                  <a:extLst>
                    <a:ext uri="{9D8B030D-6E8A-4147-A177-3AD203B41FA5}">
                      <a16:colId xmlns:a16="http://schemas.microsoft.com/office/drawing/2014/main" val="3057363937"/>
                    </a:ext>
                  </a:extLst>
                </a:gridCol>
                <a:gridCol w="6962626">
                  <a:extLst>
                    <a:ext uri="{9D8B030D-6E8A-4147-A177-3AD203B41FA5}">
                      <a16:colId xmlns:a16="http://schemas.microsoft.com/office/drawing/2014/main" val="133149545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TSMO Goals</a:t>
                      </a:r>
                      <a:endParaRPr lang="en-US" sz="22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Freight Goals</a:t>
                      </a:r>
                      <a:endParaRPr lang="en-US" sz="2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33691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Reduce congestion</a:t>
                      </a:r>
                    </a:p>
                  </a:txBody>
                  <a:tcPr/>
                </a:tc>
                <a:tc>
                  <a:txBody>
                    <a:bodyPr/>
                    <a:lstStyle/>
                    <a:p>
                      <a:pPr marL="0" indent="0">
                        <a:buFont typeface="Arial" panose="020B0604020202020204" pitchFamily="34" charset="0"/>
                        <a:buNone/>
                      </a:pPr>
                      <a:r>
                        <a:rPr lang="en-US" sz="2200" dirty="0">
                          <a:latin typeface="Arial" panose="020B0604020202020204" pitchFamily="34" charset="0"/>
                          <a:cs typeface="Arial" panose="020B0604020202020204" pitchFamily="34" charset="0"/>
                        </a:rPr>
                        <a:t>Improve travel-time reliability and on-time delivery to maximize efficiency and minimize costs</a:t>
                      </a:r>
                    </a:p>
                  </a:txBody>
                  <a:tcPr/>
                </a:tc>
                <a:extLst>
                  <a:ext uri="{0D108BD9-81ED-4DB2-BD59-A6C34878D82A}">
                    <a16:rowId xmlns:a16="http://schemas.microsoft.com/office/drawing/2014/main" val="27533548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Leverage all modes to improve mobility and safety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Avoid conflicts between light and heavy vehicles; improve intermodal connections</a:t>
                      </a:r>
                    </a:p>
                  </a:txBody>
                  <a:tcPr/>
                </a:tc>
                <a:extLst>
                  <a:ext uri="{0D108BD9-81ED-4DB2-BD59-A6C34878D82A}">
                    <a16:rowId xmlns:a16="http://schemas.microsoft.com/office/drawing/2014/main" val="37035244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Improve availability</a:t>
                      </a:r>
                      <a:r>
                        <a:rPr lang="en-US" sz="2200" baseline="0" dirty="0">
                          <a:latin typeface="Arial" panose="020B0604020202020204" pitchFamily="34" charset="0"/>
                          <a:cs typeface="Arial" panose="020B0604020202020204" pitchFamily="34" charset="0"/>
                        </a:rPr>
                        <a:t> of and access to facilities</a:t>
                      </a:r>
                      <a:endParaRPr lang="en-US" sz="2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Provide</a:t>
                      </a:r>
                      <a:r>
                        <a:rPr lang="en-US" sz="2200" baseline="0" dirty="0">
                          <a:latin typeface="Arial" panose="020B0604020202020204" pitchFamily="34" charset="0"/>
                          <a:cs typeface="Arial" panose="020B0604020202020204" pitchFamily="34" charset="0"/>
                        </a:rPr>
                        <a:t> s</a:t>
                      </a:r>
                      <a:r>
                        <a:rPr lang="en-US" sz="2200" dirty="0">
                          <a:latin typeface="Arial" panose="020B0604020202020204" pitchFamily="34" charset="0"/>
                          <a:cs typeface="Arial" panose="020B0604020202020204" pitchFamily="34" charset="0"/>
                        </a:rPr>
                        <a:t>afe, secure truck parking, curb management</a:t>
                      </a:r>
                      <a:r>
                        <a:rPr lang="en-US" sz="2200" dirty="0">
                          <a:solidFill>
                            <a:srgbClr val="FF0000"/>
                          </a:solidFill>
                          <a:latin typeface="Arial" panose="020B0604020202020204" pitchFamily="34" charset="0"/>
                          <a:cs typeface="Arial" panose="020B0604020202020204" pitchFamily="34" charset="0"/>
                        </a:rPr>
                        <a:t>,</a:t>
                      </a:r>
                      <a:r>
                        <a:rPr lang="en-US" sz="2200" baseline="0" dirty="0">
                          <a:latin typeface="Arial" panose="020B0604020202020204" pitchFamily="34" charset="0"/>
                          <a:cs typeface="Arial" panose="020B0604020202020204" pitchFamily="34" charset="0"/>
                        </a:rPr>
                        <a:t> and </a:t>
                      </a:r>
                      <a:r>
                        <a:rPr lang="en-US" sz="2200" dirty="0">
                          <a:latin typeface="Arial" panose="020B0604020202020204" pitchFamily="34" charset="0"/>
                          <a:cs typeface="Arial" panose="020B0604020202020204" pitchFamily="34" charset="0"/>
                        </a:rPr>
                        <a:t>more accurate and relevant real-time information</a:t>
                      </a:r>
                    </a:p>
                  </a:txBody>
                  <a:tcPr/>
                </a:tc>
                <a:extLst>
                  <a:ext uri="{0D108BD9-81ED-4DB2-BD59-A6C34878D82A}">
                    <a16:rowId xmlns:a16="http://schemas.microsoft.com/office/drawing/2014/main" val="24910978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Safe and quick incident clearance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Minimize delays due to incidents; quick response for hazardous materials (HAZMAT) mitigation</a:t>
                      </a:r>
                    </a:p>
                  </a:txBody>
                  <a:tcPr/>
                </a:tc>
                <a:extLst>
                  <a:ext uri="{0D108BD9-81ED-4DB2-BD59-A6C34878D82A}">
                    <a16:rowId xmlns:a16="http://schemas.microsoft.com/office/drawing/2014/main" val="7502152"/>
                  </a:ext>
                </a:extLst>
              </a:tr>
            </a:tbl>
          </a:graphicData>
        </a:graphic>
      </p:graphicFrame>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14</a:t>
            </a:fld>
            <a:endParaRPr lang="en-US" dirty="0">
              <a:solidFill>
                <a:srgbClr val="5B616B"/>
              </a:solidFill>
            </a:endParaRPr>
          </a:p>
        </p:txBody>
      </p:sp>
    </p:spTree>
    <p:extLst>
      <p:ext uri="{BB962C8B-B14F-4D97-AF65-F5344CB8AC3E}">
        <p14:creationId xmlns:p14="http://schemas.microsoft.com/office/powerpoint/2010/main" val="2259416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TSMO Support Freight Goals? (1/2)</a:t>
            </a:r>
          </a:p>
        </p:txBody>
      </p:sp>
      <p:sp>
        <p:nvSpPr>
          <p:cNvPr id="3" name="Content Placeholder 2"/>
          <p:cNvSpPr>
            <a:spLocks noGrp="1"/>
          </p:cNvSpPr>
          <p:nvPr>
            <p:ph idx="1"/>
          </p:nvPr>
        </p:nvSpPr>
        <p:spPr>
          <a:xfrm>
            <a:off x="1231670" y="1596941"/>
            <a:ext cx="10369555" cy="4351338"/>
          </a:xfrm>
        </p:spPr>
        <p:txBody>
          <a:bodyPr>
            <a:noAutofit/>
          </a:bodyPr>
          <a:lstStyle/>
          <a:p>
            <a:pPr marL="0" indent="0">
              <a:lnSpc>
                <a:spcPct val="120000"/>
              </a:lnSpc>
              <a:spcBef>
                <a:spcPts val="300"/>
              </a:spcBef>
              <a:buNone/>
            </a:pPr>
            <a:r>
              <a:rPr lang="en-US" dirty="0"/>
              <a:t>Freight goal: Improve truck travel-time reliability:</a:t>
            </a:r>
          </a:p>
          <a:p>
            <a:pPr lvl="1">
              <a:lnSpc>
                <a:spcPct val="120000"/>
              </a:lnSpc>
              <a:spcBef>
                <a:spcPts val="300"/>
              </a:spcBef>
            </a:pPr>
            <a:r>
              <a:rPr lang="en-US" sz="2200" dirty="0"/>
              <a:t>TSMO strategies: Real-time, truck-specific traveler information; lane management; incident clearance; road weather management; work zone management; truck size and weight enforcement—weigh station bypass</a:t>
            </a:r>
          </a:p>
          <a:p>
            <a:pPr marL="0" indent="0">
              <a:lnSpc>
                <a:spcPct val="120000"/>
              </a:lnSpc>
              <a:spcBef>
                <a:spcPts val="300"/>
              </a:spcBef>
              <a:buNone/>
            </a:pPr>
            <a:r>
              <a:rPr lang="en-US" dirty="0"/>
              <a:t>Freight goal: Improve safety by separating light and heavy vehicles:</a:t>
            </a:r>
          </a:p>
          <a:p>
            <a:pPr lvl="1">
              <a:lnSpc>
                <a:spcPct val="120000"/>
              </a:lnSpc>
              <a:spcBef>
                <a:spcPts val="300"/>
              </a:spcBef>
            </a:pPr>
            <a:r>
              <a:rPr lang="en-US" sz="2200" dirty="0"/>
              <a:t>TSMO strategies: Dedicated lanes, restricted lanes, signal delay/priority</a:t>
            </a:r>
          </a:p>
          <a:p>
            <a:pPr marL="0" indent="0">
              <a:lnSpc>
                <a:spcPct val="120000"/>
              </a:lnSpc>
              <a:spcBef>
                <a:spcPts val="300"/>
              </a:spcBef>
              <a:buNone/>
            </a:pPr>
            <a:r>
              <a:rPr lang="en-US" dirty="0"/>
              <a:t>Freight goal: Improve intermodal connections:</a:t>
            </a:r>
          </a:p>
          <a:p>
            <a:pPr lvl="1">
              <a:lnSpc>
                <a:spcPct val="120000"/>
              </a:lnSpc>
              <a:spcBef>
                <a:spcPts val="300"/>
              </a:spcBef>
            </a:pPr>
            <a:r>
              <a:rPr lang="en-US" sz="2200" dirty="0"/>
              <a:t>TSMO strategies: Freight advanced traveler information systems, dynamic freight routing based on real-time traffic conditions, terminal queue status and wait times</a:t>
            </a:r>
          </a:p>
        </p:txBody>
      </p:sp>
      <p:sp>
        <p:nvSpPr>
          <p:cNvPr id="5" name="Curved Right Arrow 4">
            <a:extLst>
              <a:ext uri="{C183D7F6-B498-43B3-948B-1728B52AA6E4}">
                <adec:decorative xmlns:adec="http://schemas.microsoft.com/office/drawing/2017/decorative" val="1"/>
              </a:ext>
            </a:extLst>
          </p:cNvPr>
          <p:cNvSpPr/>
          <p:nvPr/>
        </p:nvSpPr>
        <p:spPr>
          <a:xfrm rot="20291833">
            <a:off x="953458" y="1757176"/>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a:extLst>
              <a:ext uri="{C183D7F6-B498-43B3-948B-1728B52AA6E4}">
                <adec:decorative xmlns:adec="http://schemas.microsoft.com/office/drawing/2017/decorative" val="1"/>
              </a:ext>
            </a:extLst>
          </p:cNvPr>
          <p:cNvSpPr/>
          <p:nvPr/>
        </p:nvSpPr>
        <p:spPr>
          <a:xfrm rot="20291833">
            <a:off x="992917" y="3474982"/>
            <a:ext cx="377946" cy="67674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8" name="Curved Right Arrow 6">
            <a:extLst>
              <a:ext uri="{FF2B5EF4-FFF2-40B4-BE49-F238E27FC236}">
                <a16:creationId xmlns:a16="http://schemas.microsoft.com/office/drawing/2014/main" id="{64502D6D-3399-4D9A-8BCE-BA70D169AC9F}"/>
              </a:ext>
              <a:ext uri="{C183D7F6-B498-43B3-948B-1728B52AA6E4}">
                <adec:decorative xmlns:adec="http://schemas.microsoft.com/office/drawing/2017/decorative" val="1"/>
              </a:ext>
            </a:extLst>
          </p:cNvPr>
          <p:cNvSpPr/>
          <p:nvPr/>
        </p:nvSpPr>
        <p:spPr>
          <a:xfrm rot="20291833">
            <a:off x="953460" y="4587713"/>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15</a:t>
            </a:fld>
            <a:endParaRPr lang="en-US" dirty="0">
              <a:solidFill>
                <a:srgbClr val="5B616B"/>
              </a:solidFill>
            </a:endParaRPr>
          </a:p>
        </p:txBody>
      </p:sp>
    </p:spTree>
    <p:extLst>
      <p:ext uri="{BB962C8B-B14F-4D97-AF65-F5344CB8AC3E}">
        <p14:creationId xmlns:p14="http://schemas.microsoft.com/office/powerpoint/2010/main" val="3500409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84244" y="716849"/>
            <a:ext cx="9659944" cy="504096"/>
          </a:xfrm>
        </p:spPr>
        <p:txBody>
          <a:bodyPr/>
          <a:lstStyle/>
          <a:p>
            <a:r>
              <a:rPr lang="en-US" dirty="0"/>
              <a:t>How Can TSMO Support Freight Goals? (2/2)</a:t>
            </a:r>
          </a:p>
        </p:txBody>
      </p:sp>
      <p:sp>
        <p:nvSpPr>
          <p:cNvPr id="3" name="Content Placeholder 2"/>
          <p:cNvSpPr>
            <a:spLocks noGrp="1"/>
          </p:cNvSpPr>
          <p:nvPr>
            <p:ph idx="1"/>
          </p:nvPr>
        </p:nvSpPr>
        <p:spPr>
          <a:xfrm>
            <a:off x="1324753" y="1593092"/>
            <a:ext cx="10369555" cy="4351338"/>
          </a:xfrm>
        </p:spPr>
        <p:txBody>
          <a:bodyPr>
            <a:normAutofit fontScale="92500" lnSpcReduction="10000"/>
          </a:bodyPr>
          <a:lstStyle/>
          <a:p>
            <a:pPr marL="0" indent="0">
              <a:lnSpc>
                <a:spcPct val="110000"/>
              </a:lnSpc>
              <a:spcBef>
                <a:spcPts val="300"/>
              </a:spcBef>
              <a:buNone/>
            </a:pPr>
            <a:r>
              <a:rPr lang="en-US" sz="2600" dirty="0"/>
              <a:t>Freight goal: Safe, secure truck parking, more accurate and relevant </a:t>
            </a:r>
            <a:br>
              <a:rPr lang="en-US" sz="2600" dirty="0"/>
            </a:br>
            <a:r>
              <a:rPr lang="en-US" sz="2600" dirty="0"/>
              <a:t>real-time information:</a:t>
            </a:r>
          </a:p>
          <a:p>
            <a:pPr lvl="1">
              <a:lnSpc>
                <a:spcPct val="110000"/>
              </a:lnSpc>
              <a:spcBef>
                <a:spcPts val="300"/>
              </a:spcBef>
            </a:pPr>
            <a:r>
              <a:rPr lang="en-US" sz="2400" dirty="0"/>
              <a:t>TSMO strategies: Truck parking information and management systems, road weather information systems, early access to truck-specific traveler information for use in route and schedule planning (e.g., parking availability/reservations, size/weight restricted routes) </a:t>
            </a:r>
          </a:p>
          <a:p>
            <a:pPr marL="457200" lvl="1" indent="0">
              <a:lnSpc>
                <a:spcPct val="110000"/>
              </a:lnSpc>
              <a:spcBef>
                <a:spcPts val="300"/>
              </a:spcBef>
              <a:buNone/>
            </a:pPr>
            <a:endParaRPr lang="en-US" sz="2400" dirty="0"/>
          </a:p>
          <a:p>
            <a:pPr marL="0" indent="0">
              <a:lnSpc>
                <a:spcPct val="110000"/>
              </a:lnSpc>
              <a:spcBef>
                <a:spcPts val="300"/>
              </a:spcBef>
              <a:buNone/>
            </a:pPr>
            <a:r>
              <a:rPr lang="en-US" sz="2600" dirty="0"/>
              <a:t>Freight goal: Minimize delays due to incidents:</a:t>
            </a:r>
          </a:p>
          <a:p>
            <a:pPr lvl="1">
              <a:lnSpc>
                <a:spcPct val="110000"/>
              </a:lnSpc>
              <a:spcBef>
                <a:spcPts val="300"/>
              </a:spcBef>
            </a:pPr>
            <a:r>
              <a:rPr lang="en-US" sz="2400" dirty="0"/>
              <a:t>TSMO strategies: Traffic management centers with freeway monitoring, incident response teams, HAZMAT cleanup teams, motorist assist patrols, prepositioned tow and recovery, restricted/dedicated lanes</a:t>
            </a:r>
          </a:p>
        </p:txBody>
      </p:sp>
      <p:sp>
        <p:nvSpPr>
          <p:cNvPr id="5" name="Curved Right Arrow 4">
            <a:extLst>
              <a:ext uri="{C183D7F6-B498-43B3-948B-1728B52AA6E4}">
                <adec:decorative xmlns:adec="http://schemas.microsoft.com/office/drawing/2017/decorative" val="1"/>
              </a:ext>
            </a:extLst>
          </p:cNvPr>
          <p:cNvSpPr/>
          <p:nvPr/>
        </p:nvSpPr>
        <p:spPr>
          <a:xfrm rot="20291833">
            <a:off x="957898" y="2038947"/>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a:extLst>
              <a:ext uri="{C183D7F6-B498-43B3-948B-1728B52AA6E4}">
                <adec:decorative xmlns:adec="http://schemas.microsoft.com/office/drawing/2017/decorative" val="1"/>
              </a:ext>
            </a:extLst>
          </p:cNvPr>
          <p:cNvSpPr/>
          <p:nvPr/>
        </p:nvSpPr>
        <p:spPr>
          <a:xfrm rot="20291833">
            <a:off x="957898" y="4518680"/>
            <a:ext cx="377758" cy="889253"/>
          </a:xfrm>
          <a:prstGeom prst="curvedRightArrow">
            <a:avLst>
              <a:gd name="adj1" fmla="val 22365"/>
              <a:gd name="adj2" fmla="val 50000"/>
              <a:gd name="adj3" fmla="val 327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Slide Number Placeholder 1"/>
          <p:cNvSpPr>
            <a:spLocks noGrp="1"/>
          </p:cNvSpPr>
          <p:nvPr>
            <p:ph type="sldNum" sz="quarter" idx="12"/>
          </p:nvPr>
        </p:nvSpPr>
        <p:spPr/>
        <p:txBody>
          <a:bodyPr/>
          <a:lstStyle/>
          <a:p>
            <a:fld id="{37D4CC3B-F538-9046-9995-49EE0C980241}" type="slidenum">
              <a:rPr lang="en-US" smtClean="0">
                <a:solidFill>
                  <a:srgbClr val="5B616B"/>
                </a:solidFill>
              </a:rPr>
              <a:t>16</a:t>
            </a:fld>
            <a:endParaRPr lang="en-US" dirty="0">
              <a:solidFill>
                <a:srgbClr val="5B616B"/>
              </a:solidFill>
            </a:endParaRPr>
          </a:p>
        </p:txBody>
      </p:sp>
    </p:spTree>
    <p:extLst>
      <p:ext uri="{BB962C8B-B14F-4D97-AF65-F5344CB8AC3E}">
        <p14:creationId xmlns:p14="http://schemas.microsoft.com/office/powerpoint/2010/main" val="3594834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Opportunities</a:t>
            </a:r>
          </a:p>
        </p:txBody>
      </p:sp>
      <p:sp>
        <p:nvSpPr>
          <p:cNvPr id="3" name="Content Placeholder 2"/>
          <p:cNvSpPr>
            <a:spLocks noGrp="1"/>
          </p:cNvSpPr>
          <p:nvPr>
            <p:ph idx="1"/>
          </p:nvPr>
        </p:nvSpPr>
        <p:spPr>
          <a:xfrm>
            <a:off x="984244" y="1411879"/>
            <a:ext cx="10811516" cy="1043389"/>
          </a:xfrm>
        </p:spPr>
        <p:txBody>
          <a:bodyPr>
            <a:normAutofit/>
          </a:bodyPr>
          <a:lstStyle/>
          <a:p>
            <a:pPr marL="0" indent="0">
              <a:lnSpc>
                <a:spcPct val="100000"/>
              </a:lnSpc>
              <a:spcAft>
                <a:spcPts val="1000"/>
              </a:spcAft>
              <a:buNone/>
            </a:pPr>
            <a:r>
              <a:rPr lang="en-US" sz="2600" dirty="0"/>
              <a:t>Areas where freight and TSMO staff can work together and capture benefits from collaboration:</a:t>
            </a:r>
          </a:p>
        </p:txBody>
      </p:sp>
      <p:sp>
        <p:nvSpPr>
          <p:cNvPr id="10" name="Content Placeholder 3"/>
          <p:cNvSpPr txBox="1">
            <a:spLocks/>
          </p:cNvSpPr>
          <p:nvPr/>
        </p:nvSpPr>
        <p:spPr>
          <a:xfrm>
            <a:off x="839789" y="2307561"/>
            <a:ext cx="5157787" cy="3684588"/>
          </a:xfrm>
          <a:prstGeom prst="rect">
            <a:avLst/>
          </a:prstGeom>
        </p:spPr>
        <p:txBody>
          <a:bodyPr>
            <a:normAutofit fontScale="92500"/>
          </a:bodyPr>
          <a:lstStyle>
            <a:lvl1pPr marL="228600" indent="-228600" algn="l" defTabSz="914400" rtl="0" eaLnBrk="1" latinLnBrk="0" hangingPunct="1">
              <a:lnSpc>
                <a:spcPct val="90000"/>
              </a:lnSpc>
              <a:spcBef>
                <a:spcPts val="1000"/>
              </a:spcBef>
              <a:buClr>
                <a:srgbClr val="53508A"/>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3508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3508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a:lnSpc>
                <a:spcPct val="100000"/>
              </a:lnSpc>
            </a:pPr>
            <a:r>
              <a:rPr lang="en-US" sz="2600" dirty="0"/>
              <a:t>Coordinated statewide freight planning and programming</a:t>
            </a:r>
          </a:p>
          <a:p>
            <a:pPr marL="744538">
              <a:lnSpc>
                <a:spcPct val="100000"/>
              </a:lnSpc>
            </a:pPr>
            <a:r>
              <a:rPr lang="en-US" sz="2600" dirty="0"/>
              <a:t>Road weather management</a:t>
            </a:r>
          </a:p>
          <a:p>
            <a:pPr marL="744538">
              <a:lnSpc>
                <a:spcPct val="100000"/>
              </a:lnSpc>
            </a:pPr>
            <a:r>
              <a:rPr lang="en-US" sz="2600" dirty="0"/>
              <a:t>Congestion management</a:t>
            </a:r>
          </a:p>
          <a:p>
            <a:pPr marL="744538">
              <a:lnSpc>
                <a:spcPct val="100000"/>
              </a:lnSpc>
            </a:pPr>
            <a:r>
              <a:rPr lang="en-US" sz="2600" dirty="0"/>
              <a:t>Dedicated/restricted lanes</a:t>
            </a:r>
          </a:p>
          <a:p>
            <a:pPr marL="744538">
              <a:lnSpc>
                <a:spcPct val="100000"/>
              </a:lnSpc>
            </a:pPr>
            <a:r>
              <a:rPr lang="en-US" sz="2600" dirty="0"/>
              <a:t>Truck size and weight enforcement</a:t>
            </a:r>
          </a:p>
          <a:p>
            <a:pPr marL="744538">
              <a:lnSpc>
                <a:spcPct val="100000"/>
              </a:lnSpc>
            </a:pPr>
            <a:r>
              <a:rPr lang="en-US" sz="2600" dirty="0"/>
              <a:t>Oversize/overweight permits</a:t>
            </a:r>
          </a:p>
          <a:p>
            <a:endParaRPr lang="en-US" sz="2600" dirty="0"/>
          </a:p>
        </p:txBody>
      </p:sp>
      <p:sp>
        <p:nvSpPr>
          <p:cNvPr id="11" name="Content Placeholder 5"/>
          <p:cNvSpPr txBox="1">
            <a:spLocks/>
          </p:cNvSpPr>
          <p:nvPr/>
        </p:nvSpPr>
        <p:spPr>
          <a:xfrm>
            <a:off x="6194426" y="2329333"/>
            <a:ext cx="5183188" cy="3684588"/>
          </a:xfrm>
          <a:prstGeom prst="rect">
            <a:avLst/>
          </a:prstGeom>
        </p:spPr>
        <p:txBody>
          <a:bodyPr/>
          <a:lstStyle>
            <a:lvl1pPr marL="228600" indent="-228600" algn="l" defTabSz="914400" rtl="0" eaLnBrk="1" latinLnBrk="0" hangingPunct="1">
              <a:lnSpc>
                <a:spcPct val="90000"/>
              </a:lnSpc>
              <a:spcBef>
                <a:spcPts val="1000"/>
              </a:spcBef>
              <a:buClr>
                <a:srgbClr val="53508A"/>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3508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3508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a:lnSpc>
                <a:spcPct val="100000"/>
              </a:lnSpc>
            </a:pPr>
            <a:r>
              <a:rPr lang="en-US" sz="2400" dirty="0"/>
              <a:t>Truck-specific traveler information (e.g., parking)</a:t>
            </a:r>
          </a:p>
          <a:p>
            <a:pPr marL="744538">
              <a:lnSpc>
                <a:spcPct val="100000"/>
              </a:lnSpc>
            </a:pPr>
            <a:r>
              <a:rPr lang="en-US" sz="2400" dirty="0"/>
              <a:t>Truck parking information and management systems</a:t>
            </a:r>
          </a:p>
          <a:p>
            <a:pPr marL="744538">
              <a:lnSpc>
                <a:spcPct val="100000"/>
              </a:lnSpc>
            </a:pPr>
            <a:r>
              <a:rPr lang="en-US" sz="2400" dirty="0"/>
              <a:t>Work zone design and management</a:t>
            </a:r>
          </a:p>
          <a:p>
            <a:pPr marL="744538">
              <a:lnSpc>
                <a:spcPct val="100000"/>
              </a:lnSpc>
            </a:pPr>
            <a:r>
              <a:rPr lang="en-US" sz="2400" dirty="0"/>
              <a:t>Traffic signal delay/priority</a:t>
            </a:r>
          </a:p>
          <a:p>
            <a:pPr marL="744538">
              <a:lnSpc>
                <a:spcPct val="100000"/>
              </a:lnSpc>
            </a:pPr>
            <a:r>
              <a:rPr lang="en-US" sz="2400" dirty="0"/>
              <a:t>Urban goods delivery</a:t>
            </a:r>
          </a:p>
          <a:p>
            <a:pPr marL="0" indent="0">
              <a:buFont typeface="Wingdings" panose="05000000000000000000" pitchFamily="2" charset="2"/>
              <a:buNone/>
            </a:pPr>
            <a:endParaRPr lang="en-US" sz="2600" dirty="0"/>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17</a:t>
            </a:fld>
            <a:endParaRPr lang="en-US" dirty="0">
              <a:solidFill>
                <a:srgbClr val="5B616B"/>
              </a:solidFill>
            </a:endParaRPr>
          </a:p>
        </p:txBody>
      </p:sp>
    </p:spTree>
    <p:extLst>
      <p:ext uri="{BB962C8B-B14F-4D97-AF65-F5344CB8AC3E}">
        <p14:creationId xmlns:p14="http://schemas.microsoft.com/office/powerpoint/2010/main" val="2086187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a:t>
            </a:r>
          </a:p>
        </p:txBody>
      </p:sp>
      <p:graphicFrame>
        <p:nvGraphicFramePr>
          <p:cNvPr id="4" name="Content Placeholder 3" descr="• Bring TSMO and freight leaders together within your agency to identify areas of common interest and mutual objectives&#10;• Find out how TSMO strategies are already supporting freight goals&#10;• Discuss how freight goals can be better supported by TSMO&#10;• Begin joint initiatives to improve goods movement and operations&#10;"/>
          <p:cNvGraphicFramePr>
            <a:graphicFrameLocks noGrp="1"/>
          </p:cNvGraphicFramePr>
          <p:nvPr>
            <p:ph idx="1"/>
            <p:extLst>
              <p:ext uri="{D42A27DB-BD31-4B8C-83A1-F6EECF244321}">
                <p14:modId xmlns:p14="http://schemas.microsoft.com/office/powerpoint/2010/main" val="3069830540"/>
              </p:ext>
            </p:extLst>
          </p:nvPr>
        </p:nvGraphicFramePr>
        <p:xfrm>
          <a:off x="984244" y="1596941"/>
          <a:ext cx="10369555" cy="42247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18</a:t>
            </a:fld>
            <a:endParaRPr lang="en-US" dirty="0">
              <a:solidFill>
                <a:srgbClr val="5B616B"/>
              </a:solidFill>
            </a:endParaRPr>
          </a:p>
        </p:txBody>
      </p:sp>
    </p:spTree>
    <p:extLst>
      <p:ext uri="{BB962C8B-B14F-4D97-AF65-F5344CB8AC3E}">
        <p14:creationId xmlns:p14="http://schemas.microsoft.com/office/powerpoint/2010/main" val="6751377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311705"/>
            <a:ext cx="10515600" cy="2852737"/>
          </a:xfrm>
        </p:spPr>
        <p:txBody>
          <a:bodyPr/>
          <a:lstStyle/>
          <a:p>
            <a:r>
              <a:rPr lang="en-US" dirty="0"/>
              <a:t>Thank you for Your Attention!</a:t>
            </a:r>
          </a:p>
        </p:txBody>
      </p:sp>
      <p:sp>
        <p:nvSpPr>
          <p:cNvPr id="3" name="Subtitle 2"/>
          <p:cNvSpPr>
            <a:spLocks noGrp="1"/>
          </p:cNvSpPr>
          <p:nvPr>
            <p:ph type="body" idx="1"/>
          </p:nvPr>
        </p:nvSpPr>
        <p:spPr>
          <a:xfrm>
            <a:off x="831850" y="4164442"/>
            <a:ext cx="10515600" cy="1500187"/>
          </a:xfrm>
        </p:spPr>
        <p:txBody>
          <a:bodyPr>
            <a:normAutofit/>
          </a:bodyPr>
          <a:lstStyle/>
          <a:p>
            <a:r>
              <a:rPr lang="en-US" sz="2400" dirty="0">
                <a:solidFill>
                  <a:schemeClr val="tx1"/>
                </a:solidFill>
              </a:rPr>
              <a:t>For more information please contact:</a:t>
            </a:r>
          </a:p>
          <a:p>
            <a:r>
              <a:rPr lang="en-US" b="1" dirty="0"/>
              <a:t>[INSERT CONTACT INFORMATION]</a:t>
            </a:r>
          </a:p>
          <a:p>
            <a:endParaRPr lang="en-US" dirty="0"/>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19</a:t>
            </a:fld>
            <a:endParaRPr lang="en-US" dirty="0">
              <a:solidFill>
                <a:srgbClr val="5B616B"/>
              </a:solidFill>
            </a:endParaRPr>
          </a:p>
        </p:txBody>
      </p:sp>
    </p:spTree>
    <p:extLst>
      <p:ext uri="{BB962C8B-B14F-4D97-AF65-F5344CB8AC3E}">
        <p14:creationId xmlns:p14="http://schemas.microsoft.com/office/powerpoint/2010/main" val="2030745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A075A-3E3E-4E68-A00E-AA1190A47E60}"/>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659A3ED5-5480-41C8-8429-EB9E27AFA00B}"/>
              </a:ext>
            </a:extLst>
          </p:cNvPr>
          <p:cNvSpPr>
            <a:spLocks noGrp="1"/>
          </p:cNvSpPr>
          <p:nvPr>
            <p:ph idx="1"/>
          </p:nvPr>
        </p:nvSpPr>
        <p:spPr/>
        <p:txBody>
          <a:bodyPr/>
          <a:lstStyle/>
          <a:p>
            <a:pPr marL="0" indent="0">
              <a:lnSpc>
                <a:spcPct val="100000"/>
              </a:lnSpc>
              <a:buNone/>
            </a:pPr>
            <a:r>
              <a:rPr lang="en-US" sz="2400" dirty="0">
                <a:effectLst/>
              </a:rPr>
              <a:t>The U.S. Government does not endorse products or manufacturers. Trademarks or manufacturers’ names appear in this presentation only because they are considered essential to the objective of the presentation. They are included for informational purposes only and are not intended to reflect a preference, approval, or endorsement of any one product or entity.</a:t>
            </a:r>
            <a:endParaRPr lang="en-US" sz="2400" dirty="0"/>
          </a:p>
        </p:txBody>
      </p:sp>
      <p:sp>
        <p:nvSpPr>
          <p:cNvPr id="4" name="Slide Number Placeholder 3">
            <a:extLst>
              <a:ext uri="{FF2B5EF4-FFF2-40B4-BE49-F238E27FC236}">
                <a16:creationId xmlns:a16="http://schemas.microsoft.com/office/drawing/2014/main" id="{B314B180-655D-4A20-8C74-D85B0AE74119}"/>
              </a:ext>
            </a:extLst>
          </p:cNvPr>
          <p:cNvSpPr>
            <a:spLocks noGrp="1"/>
          </p:cNvSpPr>
          <p:nvPr>
            <p:ph type="sldNum" sz="quarter" idx="12"/>
          </p:nvPr>
        </p:nvSpPr>
        <p:spPr/>
        <p:txBody>
          <a:bodyPr/>
          <a:lstStyle/>
          <a:p>
            <a:fld id="{37D4CC3B-F538-9046-9995-49EE0C980241}" type="slidenum">
              <a:rPr lang="en-US" smtClean="0"/>
              <a:t>2</a:t>
            </a:fld>
            <a:endParaRPr lang="en-US" dirty="0"/>
          </a:p>
        </p:txBody>
      </p:sp>
    </p:spTree>
    <p:extLst>
      <p:ext uri="{BB962C8B-B14F-4D97-AF65-F5344CB8AC3E}">
        <p14:creationId xmlns:p14="http://schemas.microsoft.com/office/powerpoint/2010/main" val="1738685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Executive Summary</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20</a:t>
            </a:fld>
            <a:endParaRPr lang="en-US" dirty="0">
              <a:solidFill>
                <a:srgbClr val="5B616B"/>
              </a:solidFill>
            </a:endParaRPr>
          </a:p>
        </p:txBody>
      </p:sp>
    </p:spTree>
    <p:extLst>
      <p:ext uri="{BB962C8B-B14F-4D97-AF65-F5344CB8AC3E}">
        <p14:creationId xmlns:p14="http://schemas.microsoft.com/office/powerpoint/2010/main" val="3056115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Goals of This Presentation</a:t>
            </a:r>
          </a:p>
        </p:txBody>
      </p:sp>
      <p:sp>
        <p:nvSpPr>
          <p:cNvPr id="3" name="Content Placeholder 2"/>
          <p:cNvSpPr>
            <a:spLocks noGrp="1"/>
          </p:cNvSpPr>
          <p:nvPr>
            <p:ph idx="1"/>
          </p:nvPr>
        </p:nvSpPr>
        <p:spPr/>
        <p:txBody>
          <a:bodyPr>
            <a:normAutofit fontScale="92500"/>
          </a:bodyPr>
          <a:lstStyle/>
          <a:p>
            <a:pPr>
              <a:lnSpc>
                <a:spcPct val="110000"/>
              </a:lnSpc>
            </a:pPr>
            <a:r>
              <a:rPr lang="en-US" sz="2600" dirty="0"/>
              <a:t>Create awareness of TSMO and freight strategies and goals </a:t>
            </a:r>
          </a:p>
          <a:p>
            <a:pPr>
              <a:lnSpc>
                <a:spcPct val="110000"/>
              </a:lnSpc>
            </a:pPr>
            <a:r>
              <a:rPr lang="en-US" sz="2600" dirty="0"/>
              <a:t>Demonstrate alignment between TSMO and freight strategies and goals:</a:t>
            </a:r>
          </a:p>
          <a:p>
            <a:pPr lvl="1">
              <a:lnSpc>
                <a:spcPct val="110000"/>
              </a:lnSpc>
            </a:pPr>
            <a:r>
              <a:rPr lang="en-US" sz="2400" dirty="0"/>
              <a:t>Drawing from research and interviews with freight management and operations staff from agencies across the country</a:t>
            </a:r>
          </a:p>
          <a:p>
            <a:pPr>
              <a:lnSpc>
                <a:spcPct val="110000"/>
              </a:lnSpc>
            </a:pPr>
            <a:r>
              <a:rPr lang="en-US" sz="2600" dirty="0"/>
              <a:t>Provide examples of benefits of TSMO to freight management and operations</a:t>
            </a:r>
          </a:p>
          <a:p>
            <a:pPr>
              <a:lnSpc>
                <a:spcPct val="110000"/>
              </a:lnSpc>
            </a:pPr>
            <a:r>
              <a:rPr lang="en-US" sz="2600" dirty="0"/>
              <a:t>Discuss ways for freight and TSMO programs to collaborate:</a:t>
            </a:r>
          </a:p>
          <a:p>
            <a:pPr lvl="1">
              <a:lnSpc>
                <a:spcPct val="110000"/>
              </a:lnSpc>
            </a:pPr>
            <a:r>
              <a:rPr lang="en-US" sz="2400" dirty="0"/>
              <a:t>Case studies</a:t>
            </a:r>
          </a:p>
          <a:p>
            <a:pPr lvl="1">
              <a:lnSpc>
                <a:spcPct val="110000"/>
              </a:lnSpc>
            </a:pPr>
            <a:r>
              <a:rPr lang="en-US" sz="2400" dirty="0"/>
              <a:t>Action items </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21</a:t>
            </a:fld>
            <a:endParaRPr lang="en-US" dirty="0">
              <a:solidFill>
                <a:srgbClr val="5B616B"/>
              </a:solidFill>
            </a:endParaRPr>
          </a:p>
        </p:txBody>
      </p:sp>
    </p:spTree>
    <p:extLst>
      <p:ext uri="{BB962C8B-B14F-4D97-AF65-F5344CB8AC3E}">
        <p14:creationId xmlns:p14="http://schemas.microsoft.com/office/powerpoint/2010/main" val="35957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z="3600" dirty="0"/>
              <a:t>Presentation Overview</a:t>
            </a:r>
          </a:p>
        </p:txBody>
      </p:sp>
      <p:sp>
        <p:nvSpPr>
          <p:cNvPr id="21" name="Content Placeholder 20"/>
          <p:cNvSpPr>
            <a:spLocks noGrp="1"/>
          </p:cNvSpPr>
          <p:nvPr>
            <p:ph idx="1"/>
          </p:nvPr>
        </p:nvSpPr>
        <p:spPr>
          <a:xfrm>
            <a:off x="984244" y="1605834"/>
            <a:ext cx="10369555" cy="4351338"/>
          </a:xfrm>
        </p:spPr>
        <p:txBody>
          <a:bodyPr>
            <a:normAutofit/>
          </a:bodyPr>
          <a:lstStyle/>
          <a:p>
            <a:pPr lvl="0">
              <a:lnSpc>
                <a:spcPct val="100000"/>
              </a:lnSpc>
            </a:pPr>
            <a:r>
              <a:rPr lang="en-US" sz="3200" dirty="0"/>
              <a:t>What is TSMO?</a:t>
            </a:r>
          </a:p>
          <a:p>
            <a:pPr lvl="0">
              <a:lnSpc>
                <a:spcPct val="100000"/>
              </a:lnSpc>
            </a:pPr>
            <a:r>
              <a:rPr lang="en-US" sz="3200" dirty="0"/>
              <a:t>What is Freight?</a:t>
            </a:r>
          </a:p>
          <a:p>
            <a:pPr lvl="0">
              <a:lnSpc>
                <a:spcPct val="100000"/>
              </a:lnSpc>
            </a:pPr>
            <a:r>
              <a:rPr lang="en-US" sz="3200" dirty="0"/>
              <a:t>Connecting TSMO and Freight Overview</a:t>
            </a:r>
          </a:p>
          <a:p>
            <a:pPr lvl="0">
              <a:lnSpc>
                <a:spcPct val="100000"/>
              </a:lnSpc>
            </a:pPr>
            <a:r>
              <a:rPr lang="en-US" sz="3200" dirty="0"/>
              <a:t>Opportunities for Collaboration</a:t>
            </a:r>
          </a:p>
          <a:p>
            <a:pPr lvl="0">
              <a:lnSpc>
                <a:spcPct val="100000"/>
              </a:lnSpc>
            </a:pPr>
            <a:r>
              <a:rPr lang="en-US" sz="3200" dirty="0"/>
              <a:t>Examples of Coordination Between TSMO and Freight</a:t>
            </a:r>
          </a:p>
          <a:p>
            <a:pPr lvl="0">
              <a:lnSpc>
                <a:spcPct val="100000"/>
              </a:lnSpc>
            </a:pPr>
            <a:r>
              <a:rPr lang="en-US" sz="3200" dirty="0"/>
              <a:t>Overcoming Challenges</a:t>
            </a:r>
          </a:p>
          <a:p>
            <a:pPr lvl="0">
              <a:lnSpc>
                <a:spcPct val="100000"/>
              </a:lnSpc>
            </a:pPr>
            <a:r>
              <a:rPr lang="en-US" sz="3200" dirty="0"/>
              <a:t>Where Do We Go From Here?</a:t>
            </a:r>
          </a:p>
        </p:txBody>
      </p:sp>
      <p:sp>
        <p:nvSpPr>
          <p:cNvPr id="16" name="Slide Number Placeholder 15"/>
          <p:cNvSpPr>
            <a:spLocks noGrp="1"/>
          </p:cNvSpPr>
          <p:nvPr>
            <p:ph type="sldNum" sz="quarter" idx="12"/>
          </p:nvPr>
        </p:nvSpPr>
        <p:spPr/>
        <p:txBody>
          <a:bodyPr/>
          <a:lstStyle/>
          <a:p>
            <a:fld id="{37D4CC3B-F538-9046-9995-49EE0C980241}" type="slidenum">
              <a:rPr lang="en-US" smtClean="0">
                <a:solidFill>
                  <a:srgbClr val="5B616B"/>
                </a:solidFill>
              </a:rPr>
              <a:pPr/>
              <a:t>22</a:t>
            </a:fld>
            <a:endParaRPr lang="en-US" dirty="0">
              <a:solidFill>
                <a:srgbClr val="5B616B"/>
              </a:solidFill>
            </a:endParaRPr>
          </a:p>
        </p:txBody>
      </p:sp>
    </p:spTree>
    <p:extLst>
      <p:ext uri="{BB962C8B-B14F-4D97-AF65-F5344CB8AC3E}">
        <p14:creationId xmlns:p14="http://schemas.microsoft.com/office/powerpoint/2010/main" val="2447790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Transportation Landscape Is Changing</a:t>
            </a:r>
          </a:p>
        </p:txBody>
      </p:sp>
      <p:sp>
        <p:nvSpPr>
          <p:cNvPr id="8" name="Content Placeholder 7"/>
          <p:cNvSpPr>
            <a:spLocks noGrp="1"/>
          </p:cNvSpPr>
          <p:nvPr>
            <p:ph idx="1"/>
          </p:nvPr>
        </p:nvSpPr>
        <p:spPr>
          <a:xfrm>
            <a:off x="911222" y="1398821"/>
            <a:ext cx="10888892" cy="4351338"/>
          </a:xfrm>
        </p:spPr>
        <p:txBody>
          <a:bodyPr>
            <a:noAutofit/>
          </a:bodyPr>
          <a:lstStyle/>
          <a:p>
            <a:pPr>
              <a:lnSpc>
                <a:spcPct val="100000"/>
              </a:lnSpc>
              <a:spcBef>
                <a:spcPts val="600"/>
              </a:spcBef>
            </a:pPr>
            <a:r>
              <a:rPr lang="en-US" sz="2300" dirty="0"/>
              <a:t>Global and interconnected economy and associated supply chains</a:t>
            </a:r>
          </a:p>
          <a:p>
            <a:pPr>
              <a:lnSpc>
                <a:spcPct val="100000"/>
              </a:lnSpc>
              <a:spcBef>
                <a:spcPts val="600"/>
              </a:spcBef>
            </a:pPr>
            <a:r>
              <a:rPr lang="en-US" sz="2300" dirty="0"/>
              <a:t>More data that is more precise, more accurate, and more timely (logistics, routing, and analytics that exploit real-time data)</a:t>
            </a:r>
          </a:p>
          <a:p>
            <a:pPr>
              <a:lnSpc>
                <a:spcPct val="100000"/>
              </a:lnSpc>
              <a:spcBef>
                <a:spcPts val="600"/>
              </a:spcBef>
            </a:pPr>
            <a:r>
              <a:rPr lang="en-US" sz="2300" dirty="0"/>
              <a:t>More online ordering and deliveries to retail and consumers</a:t>
            </a:r>
          </a:p>
          <a:p>
            <a:pPr>
              <a:lnSpc>
                <a:spcPct val="100000"/>
              </a:lnSpc>
              <a:spcBef>
                <a:spcPts val="600"/>
              </a:spcBef>
            </a:pPr>
            <a:r>
              <a:rPr lang="en-US" sz="2300" dirty="0"/>
              <a:t>Increased focus on shipper/carrier travel-time reliability</a:t>
            </a:r>
          </a:p>
          <a:p>
            <a:pPr>
              <a:lnSpc>
                <a:spcPct val="100000"/>
              </a:lnSpc>
              <a:spcBef>
                <a:spcPts val="600"/>
              </a:spcBef>
            </a:pPr>
            <a:r>
              <a:rPr lang="en-US" sz="2300" dirty="0"/>
              <a:t>Evolving customer needs and expectations (same-day delivery)</a:t>
            </a:r>
          </a:p>
          <a:p>
            <a:pPr>
              <a:lnSpc>
                <a:spcPct val="100000"/>
              </a:lnSpc>
              <a:spcBef>
                <a:spcPts val="600"/>
              </a:spcBef>
            </a:pPr>
            <a:r>
              <a:rPr lang="en-US" sz="2300" dirty="0"/>
              <a:t>Limited funds and tighter State and local transportation budgets</a:t>
            </a:r>
          </a:p>
          <a:p>
            <a:pPr>
              <a:lnSpc>
                <a:spcPct val="100000"/>
              </a:lnSpc>
              <a:spcBef>
                <a:spcPts val="600"/>
              </a:spcBef>
            </a:pPr>
            <a:r>
              <a:rPr lang="en-US" sz="2300" dirty="0"/>
              <a:t>Advances in technology (vehicles, connected and smart infrastructure, communications and tracking)</a:t>
            </a:r>
          </a:p>
          <a:p>
            <a:pPr>
              <a:lnSpc>
                <a:spcPct val="100000"/>
              </a:lnSpc>
              <a:spcBef>
                <a:spcPts val="600"/>
              </a:spcBef>
            </a:pPr>
            <a:r>
              <a:rPr lang="en-US" sz="2300" dirty="0"/>
              <a:t>More options and connections through multimodal and intermodal transport systems</a:t>
            </a:r>
          </a:p>
          <a:p>
            <a:pPr marL="0" indent="0">
              <a:lnSpc>
                <a:spcPct val="120000"/>
              </a:lnSpc>
              <a:spcBef>
                <a:spcPts val="600"/>
              </a:spcBef>
              <a:buNone/>
            </a:pPr>
            <a:endParaRPr lang="en-US" sz="2000" dirty="0"/>
          </a:p>
          <a:p>
            <a:pPr marL="0" indent="0">
              <a:lnSpc>
                <a:spcPct val="120000"/>
              </a:lnSpc>
              <a:spcBef>
                <a:spcPts val="600"/>
              </a:spcBef>
              <a:buNone/>
            </a:pPr>
            <a:endParaRPr lang="en-US" sz="2000" dirty="0"/>
          </a:p>
        </p:txBody>
      </p:sp>
      <p:sp>
        <p:nvSpPr>
          <p:cNvPr id="7" name="Slide Number Placeholder 6"/>
          <p:cNvSpPr>
            <a:spLocks noGrp="1"/>
          </p:cNvSpPr>
          <p:nvPr>
            <p:ph type="sldNum" sz="quarter" idx="12"/>
          </p:nvPr>
        </p:nvSpPr>
        <p:spPr/>
        <p:txBody>
          <a:bodyPr/>
          <a:lstStyle/>
          <a:p>
            <a:fld id="{37D4CC3B-F538-9046-9995-49EE0C980241}" type="slidenum">
              <a:rPr lang="en-US" smtClean="0">
                <a:solidFill>
                  <a:srgbClr val="5B616B"/>
                </a:solidFill>
              </a:rPr>
              <a:t>23</a:t>
            </a:fld>
            <a:endParaRPr lang="en-US" dirty="0">
              <a:solidFill>
                <a:srgbClr val="5B616B"/>
              </a:solidFill>
            </a:endParaRPr>
          </a:p>
        </p:txBody>
      </p:sp>
    </p:spTree>
    <p:extLst>
      <p:ext uri="{BB962C8B-B14F-4D97-AF65-F5344CB8AC3E}">
        <p14:creationId xmlns:p14="http://schemas.microsoft.com/office/powerpoint/2010/main" val="9203091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188"/>
            <a:ext cx="9682779" cy="925791"/>
          </a:xfrm>
        </p:spPr>
        <p:txBody>
          <a:bodyPr/>
          <a:lstStyle/>
          <a:p>
            <a:r>
              <a:rPr lang="en-US" dirty="0"/>
              <a:t>Goods Movement: Important to Local, Regional, and National Economies</a:t>
            </a:r>
          </a:p>
        </p:txBody>
      </p:sp>
      <p:sp>
        <p:nvSpPr>
          <p:cNvPr id="3" name="Content Placeholder 2"/>
          <p:cNvSpPr>
            <a:spLocks noGrp="1"/>
          </p:cNvSpPr>
          <p:nvPr>
            <p:ph idx="1"/>
          </p:nvPr>
        </p:nvSpPr>
        <p:spPr>
          <a:xfrm>
            <a:off x="984244" y="1540740"/>
            <a:ext cx="10369555" cy="4785415"/>
          </a:xfrm>
        </p:spPr>
        <p:txBody>
          <a:bodyPr>
            <a:noAutofit/>
          </a:bodyPr>
          <a:lstStyle/>
          <a:p>
            <a:pPr>
              <a:lnSpc>
                <a:spcPct val="100000"/>
              </a:lnSpc>
              <a:spcBef>
                <a:spcPts val="600"/>
              </a:spcBef>
            </a:pPr>
            <a:r>
              <a:rPr lang="en-US" sz="2800" dirty="0"/>
              <a:t>Urban goods movement increasingly important to local economy (retail and home delivery)</a:t>
            </a:r>
          </a:p>
          <a:p>
            <a:pPr>
              <a:lnSpc>
                <a:spcPct val="100000"/>
              </a:lnSpc>
              <a:spcBef>
                <a:spcPts val="600"/>
              </a:spcBef>
            </a:pPr>
            <a:r>
              <a:rPr lang="en-US" sz="2800" dirty="0"/>
              <a:t>Employment generator for manufacturers, shippers, carriers, and retailers</a:t>
            </a:r>
          </a:p>
          <a:p>
            <a:pPr>
              <a:lnSpc>
                <a:spcPct val="100000"/>
              </a:lnSpc>
              <a:spcBef>
                <a:spcPts val="600"/>
              </a:spcBef>
            </a:pPr>
            <a:r>
              <a:rPr lang="en-US" sz="2800" dirty="0"/>
              <a:t>Long-haul carriers sensitive to delays and related costs caused by weather, road work, incidents, and recurring congestion</a:t>
            </a:r>
          </a:p>
          <a:p>
            <a:pPr>
              <a:lnSpc>
                <a:spcPct val="100000"/>
              </a:lnSpc>
              <a:spcBef>
                <a:spcPts val="600"/>
              </a:spcBef>
            </a:pPr>
            <a:r>
              <a:rPr lang="en-US" sz="2800" dirty="0"/>
              <a:t>Dependence on time-certain delivery to maintain production schedules and related commitments</a:t>
            </a:r>
          </a:p>
        </p:txBody>
      </p:sp>
      <p:sp>
        <p:nvSpPr>
          <p:cNvPr id="9" name="Slide Number Placeholder 8"/>
          <p:cNvSpPr>
            <a:spLocks noGrp="1"/>
          </p:cNvSpPr>
          <p:nvPr>
            <p:ph type="sldNum" sz="quarter" idx="12"/>
          </p:nvPr>
        </p:nvSpPr>
        <p:spPr/>
        <p:txBody>
          <a:bodyPr/>
          <a:lstStyle/>
          <a:p>
            <a:fld id="{37D4CC3B-F538-9046-9995-49EE0C980241}" type="slidenum">
              <a:rPr lang="en-US" smtClean="0">
                <a:solidFill>
                  <a:srgbClr val="5B616B"/>
                </a:solidFill>
              </a:rPr>
              <a:t>24</a:t>
            </a:fld>
            <a:endParaRPr lang="en-US" dirty="0">
              <a:solidFill>
                <a:srgbClr val="5B616B"/>
              </a:solidFill>
            </a:endParaRPr>
          </a:p>
        </p:txBody>
      </p:sp>
    </p:spTree>
    <p:extLst>
      <p:ext uri="{BB962C8B-B14F-4D97-AF65-F5344CB8AC3E}">
        <p14:creationId xmlns:p14="http://schemas.microsoft.com/office/powerpoint/2010/main" val="279439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3042" y="436651"/>
            <a:ext cx="8650392" cy="930418"/>
          </a:xfrm>
        </p:spPr>
        <p:txBody>
          <a:bodyPr/>
          <a:lstStyle/>
          <a:p>
            <a:r>
              <a:rPr lang="en-US" dirty="0"/>
              <a:t>Demand for Goods Movement Is </a:t>
            </a:r>
            <a:br>
              <a:rPr lang="en-US" dirty="0"/>
            </a:br>
            <a:r>
              <a:rPr lang="en-US" dirty="0"/>
              <a:t>Growing, Especially on Highways</a:t>
            </a:r>
          </a:p>
        </p:txBody>
      </p:sp>
      <p:sp>
        <p:nvSpPr>
          <p:cNvPr id="6" name="Content Placeholder 5"/>
          <p:cNvSpPr>
            <a:spLocks noGrp="1"/>
          </p:cNvSpPr>
          <p:nvPr>
            <p:ph idx="1"/>
          </p:nvPr>
        </p:nvSpPr>
        <p:spPr>
          <a:xfrm>
            <a:off x="984245" y="1596940"/>
            <a:ext cx="11030971" cy="4529539"/>
          </a:xfrm>
        </p:spPr>
        <p:txBody>
          <a:bodyPr>
            <a:normAutofit fontScale="92500" lnSpcReduction="10000"/>
          </a:bodyPr>
          <a:lstStyle/>
          <a:p>
            <a:pPr>
              <a:lnSpc>
                <a:spcPct val="120000"/>
              </a:lnSpc>
            </a:pPr>
            <a:r>
              <a:rPr lang="en-US" sz="2800" dirty="0"/>
              <a:t>Trucks carry most of the tonnage and value of freight in the United </a:t>
            </a:r>
            <a:br>
              <a:rPr lang="en-US" sz="2800" dirty="0"/>
            </a:br>
            <a:r>
              <a:rPr lang="en-US" sz="2800" dirty="0"/>
              <a:t>States—67% of total domestic tonnage—and freight truck traffic is </a:t>
            </a:r>
            <a:br>
              <a:rPr lang="en-US" sz="2800" dirty="0"/>
            </a:br>
            <a:r>
              <a:rPr lang="en-US" sz="2800" dirty="0"/>
              <a:t>projected to increase dramatically. </a:t>
            </a:r>
          </a:p>
          <a:p>
            <a:pPr>
              <a:lnSpc>
                <a:spcPct val="120000"/>
              </a:lnSpc>
            </a:pPr>
            <a:r>
              <a:rPr lang="en-US" sz="2800" dirty="0"/>
              <a:t>Truck travel is projected to increase 60% between 2015 and 2045, from </a:t>
            </a:r>
            <a:br>
              <a:rPr lang="en-US" sz="2800" dirty="0"/>
            </a:br>
            <a:r>
              <a:rPr lang="en-US" sz="2800" dirty="0"/>
              <a:t>311 million to 488 million vehicle miles per day.</a:t>
            </a:r>
          </a:p>
          <a:p>
            <a:pPr>
              <a:lnSpc>
                <a:spcPct val="120000"/>
              </a:lnSpc>
              <a:spcAft>
                <a:spcPts val="1200"/>
              </a:spcAft>
            </a:pPr>
            <a:r>
              <a:rPr lang="en-US" sz="2800" dirty="0"/>
              <a:t>Segments with more than 8,500 trucks per day and where trucks are at </a:t>
            </a:r>
            <a:br>
              <a:rPr lang="en-US" sz="2800" dirty="0"/>
            </a:br>
            <a:r>
              <a:rPr lang="en-US" sz="2800" dirty="0"/>
              <a:t>least 25% of total traffic are estimated to grow from 6,229 miles in 2015 </a:t>
            </a:r>
            <a:br>
              <a:rPr lang="en-US" sz="2800" dirty="0"/>
            </a:br>
            <a:r>
              <a:rPr lang="en-US" sz="2800" dirty="0"/>
              <a:t>to 12,729 miles in 2045, an increase of 104%. </a:t>
            </a:r>
          </a:p>
          <a:p>
            <a:pPr marL="0" indent="0">
              <a:lnSpc>
                <a:spcPct val="120000"/>
              </a:lnSpc>
              <a:buNone/>
            </a:pPr>
            <a:r>
              <a:rPr lang="en-US" sz="1800" dirty="0"/>
              <a:t>Source: U.S. Department of Transportation, Bureau of Transportation Statistics. “Freight Facts and Figures”</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25</a:t>
            </a:fld>
            <a:endParaRPr lang="en-US" dirty="0">
              <a:solidFill>
                <a:srgbClr val="5B616B"/>
              </a:solidFill>
            </a:endParaRPr>
          </a:p>
        </p:txBody>
      </p:sp>
    </p:spTree>
    <p:extLst>
      <p:ext uri="{BB962C8B-B14F-4D97-AF65-F5344CB8AC3E}">
        <p14:creationId xmlns:p14="http://schemas.microsoft.com/office/powerpoint/2010/main" val="173550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422803"/>
            <a:ext cx="9546596" cy="504096"/>
          </a:xfrm>
        </p:spPr>
        <p:txBody>
          <a:bodyPr/>
          <a:lstStyle/>
          <a:p>
            <a:r>
              <a:rPr lang="en-US" dirty="0"/>
              <a:t>Long-Haul Freight Truck-Miles Traveled Continue To Grow</a:t>
            </a:r>
          </a:p>
        </p:txBody>
      </p:sp>
      <p:sp>
        <p:nvSpPr>
          <p:cNvPr id="7" name="Rectangle 6"/>
          <p:cNvSpPr/>
          <p:nvPr/>
        </p:nvSpPr>
        <p:spPr>
          <a:xfrm>
            <a:off x="984244" y="1471312"/>
            <a:ext cx="10881359"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Freight truck traffic on the National Highway System is projected to increase dramatically. </a:t>
            </a:r>
          </a:p>
        </p:txBody>
      </p:sp>
      <p:sp>
        <p:nvSpPr>
          <p:cNvPr id="13" name="Rectangle 12">
            <a:extLst>
              <a:ext uri="{FF2B5EF4-FFF2-40B4-BE49-F238E27FC236}">
                <a16:creationId xmlns:a16="http://schemas.microsoft.com/office/drawing/2014/main" id="{2DD72078-9FA1-FF18-90B8-BED41844FE1A}"/>
              </a:ext>
            </a:extLst>
          </p:cNvPr>
          <p:cNvSpPr/>
          <p:nvPr/>
        </p:nvSpPr>
        <p:spPr>
          <a:xfrm>
            <a:off x="3651243" y="2281270"/>
            <a:ext cx="5423483"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Changes in Freight Flow for Trucks </a:t>
            </a:r>
          </a:p>
        </p:txBody>
      </p:sp>
      <p:graphicFrame>
        <p:nvGraphicFramePr>
          <p:cNvPr id="4" name="Content Placeholder 10">
            <a:extLst>
              <a:ext uri="{FF2B5EF4-FFF2-40B4-BE49-F238E27FC236}">
                <a16:creationId xmlns:a16="http://schemas.microsoft.com/office/drawing/2014/main" id="{1404743D-2649-FF0C-23F4-B22A2A90CBB6}"/>
              </a:ext>
            </a:extLst>
          </p:cNvPr>
          <p:cNvGraphicFramePr>
            <a:graphicFrameLocks/>
          </p:cNvGraphicFramePr>
          <p:nvPr>
            <p:extLst>
              <p:ext uri="{D42A27DB-BD31-4B8C-83A1-F6EECF244321}">
                <p14:modId xmlns:p14="http://schemas.microsoft.com/office/powerpoint/2010/main" val="1928091992"/>
              </p:ext>
            </p:extLst>
          </p:nvPr>
        </p:nvGraphicFramePr>
        <p:xfrm>
          <a:off x="1219203" y="2838889"/>
          <a:ext cx="10134598" cy="2253099"/>
        </p:xfrm>
        <a:graphic>
          <a:graphicData uri="http://schemas.openxmlformats.org/drawingml/2006/table">
            <a:tbl>
              <a:tblPr firstRow="1" firstCol="1" bandRow="1"/>
              <a:tblGrid>
                <a:gridCol w="1828797">
                  <a:extLst>
                    <a:ext uri="{9D8B030D-6E8A-4147-A177-3AD203B41FA5}">
                      <a16:colId xmlns:a16="http://schemas.microsoft.com/office/drawing/2014/main" val="1666872273"/>
                    </a:ext>
                  </a:extLst>
                </a:gridCol>
                <a:gridCol w="2164080">
                  <a:extLst>
                    <a:ext uri="{9D8B030D-6E8A-4147-A177-3AD203B41FA5}">
                      <a16:colId xmlns:a16="http://schemas.microsoft.com/office/drawing/2014/main" val="2256449126"/>
                    </a:ext>
                  </a:extLst>
                </a:gridCol>
                <a:gridCol w="2047863">
                  <a:extLst>
                    <a:ext uri="{9D8B030D-6E8A-4147-A177-3AD203B41FA5}">
                      <a16:colId xmlns:a16="http://schemas.microsoft.com/office/drawing/2014/main" val="3592956279"/>
                    </a:ext>
                  </a:extLst>
                </a:gridCol>
                <a:gridCol w="2203788">
                  <a:extLst>
                    <a:ext uri="{9D8B030D-6E8A-4147-A177-3AD203B41FA5}">
                      <a16:colId xmlns:a16="http://schemas.microsoft.com/office/drawing/2014/main" val="2255634316"/>
                    </a:ext>
                  </a:extLst>
                </a:gridCol>
                <a:gridCol w="1890070">
                  <a:extLst>
                    <a:ext uri="{9D8B030D-6E8A-4147-A177-3AD203B41FA5}">
                      <a16:colId xmlns:a16="http://schemas.microsoft.com/office/drawing/2014/main" val="770527712"/>
                    </a:ext>
                  </a:extLst>
                </a:gridCol>
              </a:tblGrid>
              <a:tr h="592005">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rPr>
                        <a:t>Flow Period</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Calibri" panose="020F0502020204030204" pitchFamily="34" charset="0"/>
                          <a:ea typeface="Calibri" panose="020F0502020204030204" pitchFamily="34" charset="0"/>
                        </a:rPr>
                        <a:t>Values in Million Dollars</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2017</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Calibri" panose="020F0502020204030204" pitchFamily="34" charset="0"/>
                          <a:ea typeface="Calibri" panose="020F0502020204030204" pitchFamily="34" charset="0"/>
                        </a:rPr>
                        <a:t>Values in Million Dollars</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2050</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Calibri" panose="020F0502020204030204" pitchFamily="34" charset="0"/>
                          <a:ea typeface="Calibri" panose="020F0502020204030204" pitchFamily="34" charset="0"/>
                        </a:rPr>
                        <a:t>Ton-Miles in Million</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2017</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Calibri" panose="020F0502020204030204" pitchFamily="34" charset="0"/>
                          <a:ea typeface="Calibri" panose="020F0502020204030204" pitchFamily="34" charset="0"/>
                        </a:rPr>
                        <a:t>Ton-Miles in Million</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2050</a:t>
                      </a:r>
                      <a:endParaRPr lang="en-US" sz="2400" dirty="0">
                        <a:effectLst/>
                        <a:latin typeface="Calibri" panose="020F0502020204030204" pitchFamily="34" charset="0"/>
                        <a:ea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171474"/>
                  </a:ext>
                </a:extLst>
              </a:tr>
              <a:tr h="563814">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Annual </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13,689,920</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26,023,174</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2,396,577</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3,930,687</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861456"/>
                  </a:ext>
                </a:extLst>
              </a:tr>
              <a:tr h="592005">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Daily </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37,507</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71,296</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6,566</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10,769</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645715"/>
                  </a:ext>
                </a:extLst>
              </a:tr>
            </a:tbl>
          </a:graphicData>
        </a:graphic>
      </p:graphicFrame>
      <p:sp>
        <p:nvSpPr>
          <p:cNvPr id="14" name="Rectangle 13">
            <a:extLst>
              <a:ext uri="{FF2B5EF4-FFF2-40B4-BE49-F238E27FC236}">
                <a16:creationId xmlns:a16="http://schemas.microsoft.com/office/drawing/2014/main" id="{B5D31DD7-18E7-A23E-28A7-8B0F0CC2E9F5}"/>
              </a:ext>
            </a:extLst>
          </p:cNvPr>
          <p:cNvSpPr/>
          <p:nvPr/>
        </p:nvSpPr>
        <p:spPr>
          <a:xfrm>
            <a:off x="1494703" y="5246557"/>
            <a:ext cx="9202593" cy="61555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Based on the Freight Analysis Framework Version 5 (FAF5): Available at: </a:t>
            </a:r>
            <a:r>
              <a:rPr lang="en-US" sz="17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https://faf.ornl.gov/faf5/</a:t>
            </a:r>
            <a:r>
              <a:rPr lang="en-US" sz="1700" dirty="0">
                <a:solidFill>
                  <a:srgbClr val="002060"/>
                </a:solidFill>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pPr>
              <a:defRPr/>
            </a:pPr>
            <a:fld id="{30321210-57F0-47C6-8F1A-9170466EEBF4}" type="slidenum">
              <a:rPr lang="en-US" smtClean="0">
                <a:solidFill>
                  <a:srgbClr val="5B616B"/>
                </a:solidFill>
              </a:rPr>
              <a:pPr>
                <a:defRPr/>
              </a:pPr>
              <a:t>26</a:t>
            </a:fld>
            <a:endParaRPr lang="en-US" dirty="0">
              <a:solidFill>
                <a:srgbClr val="5B616B"/>
              </a:solidFill>
            </a:endParaRPr>
          </a:p>
        </p:txBody>
      </p:sp>
    </p:spTree>
    <p:extLst>
      <p:ext uri="{BB962C8B-B14F-4D97-AF65-F5344CB8AC3E}">
        <p14:creationId xmlns:p14="http://schemas.microsoft.com/office/powerpoint/2010/main" val="3550382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1987" y="432225"/>
            <a:ext cx="8946141" cy="504096"/>
          </a:xfrm>
        </p:spPr>
        <p:txBody>
          <a:bodyPr/>
          <a:lstStyle/>
          <a:p>
            <a:r>
              <a:rPr lang="en-US" dirty="0"/>
              <a:t>Travel-Time Reliability Is Critical </a:t>
            </a:r>
            <a:br>
              <a:rPr lang="en-US" dirty="0"/>
            </a:br>
            <a:r>
              <a:rPr lang="en-US" dirty="0"/>
              <a:t>to Carriers and Shippers</a:t>
            </a:r>
          </a:p>
        </p:txBody>
      </p:sp>
      <p:sp>
        <p:nvSpPr>
          <p:cNvPr id="6" name="Content Placeholder 5"/>
          <p:cNvSpPr>
            <a:spLocks noGrp="1"/>
          </p:cNvSpPr>
          <p:nvPr>
            <p:ph idx="1"/>
          </p:nvPr>
        </p:nvSpPr>
        <p:spPr>
          <a:xfrm>
            <a:off x="987552" y="1478280"/>
            <a:ext cx="10972799" cy="4759960"/>
          </a:xfrm>
        </p:spPr>
        <p:txBody>
          <a:bodyPr>
            <a:normAutofit fontScale="77500" lnSpcReduction="20000"/>
          </a:bodyPr>
          <a:lstStyle/>
          <a:p>
            <a:pPr>
              <a:lnSpc>
                <a:spcPct val="120000"/>
              </a:lnSpc>
            </a:pPr>
            <a:r>
              <a:rPr lang="en-US" sz="2600" dirty="0"/>
              <a:t>Shippers and carriers have difficulty hiring, training, and retaining enough drivers, which can contribute to delivery delays.</a:t>
            </a:r>
          </a:p>
          <a:p>
            <a:pPr>
              <a:lnSpc>
                <a:spcPct val="120000"/>
              </a:lnSpc>
            </a:pPr>
            <a:r>
              <a:rPr lang="en-US" sz="2600" dirty="0"/>
              <a:t>Travel time is critical to carriers and shippers because they value travel time at $25 to $200 per hour (depending on the product being carried).*</a:t>
            </a:r>
          </a:p>
          <a:p>
            <a:pPr>
              <a:lnSpc>
                <a:spcPct val="120000"/>
              </a:lnSpc>
            </a:pPr>
            <a:r>
              <a:rPr lang="en-US" sz="2600" dirty="0"/>
              <a:t>The value of travel time (VOT) ranges from $12.80 to $283 per shipment hour, and the average value is $37 per shipment hour.* </a:t>
            </a:r>
          </a:p>
          <a:p>
            <a:pPr>
              <a:lnSpc>
                <a:spcPct val="120000"/>
              </a:lnSpc>
            </a:pPr>
            <a:r>
              <a:rPr lang="en-US" sz="2600" dirty="0"/>
              <a:t>Carriers and shippers value travel-time </a:t>
            </a:r>
            <a:r>
              <a:rPr lang="en-US" sz="2600" i="1" dirty="0"/>
              <a:t>reliability</a:t>
            </a:r>
            <a:r>
              <a:rPr lang="en-US" sz="2600" dirty="0"/>
              <a:t> at between $51 and $290 per shipment hour, with the average value of reliability (VOR) being $55 per shipment hour.*</a:t>
            </a:r>
          </a:p>
          <a:p>
            <a:pPr>
              <a:lnSpc>
                <a:spcPct val="120000"/>
              </a:lnSpc>
              <a:spcAft>
                <a:spcPts val="1200"/>
              </a:spcAft>
            </a:pPr>
            <a:r>
              <a:rPr lang="en-US" sz="2600" i="1" dirty="0"/>
              <a:t>This indicates that freight shippers valued travel-time reliability 1.5 times as much as </a:t>
            </a:r>
            <a:br>
              <a:rPr lang="en-US" sz="2600" i="1" dirty="0"/>
            </a:br>
            <a:r>
              <a:rPr lang="en-US" sz="2600" i="1" dirty="0"/>
              <a:t>travel-time savings.</a:t>
            </a:r>
          </a:p>
          <a:p>
            <a:pPr marL="0" indent="0">
              <a:lnSpc>
                <a:spcPct val="120000"/>
              </a:lnSpc>
              <a:buNone/>
            </a:pPr>
            <a:r>
              <a:rPr lang="en-US" sz="2200" dirty="0"/>
              <a:t>*Source: 2019. </a:t>
            </a:r>
            <a:r>
              <a:rPr lang="en-US" sz="2200" i="1" dirty="0"/>
              <a:t>Does Travel Time Reliability Matter?</a:t>
            </a:r>
            <a:r>
              <a:rPr lang="en-US" sz="2200" dirty="0"/>
              <a:t> Report No. FHWA-HOP-19-062. </a:t>
            </a:r>
            <a:r>
              <a:rPr lang="en-US" sz="2200" dirty="0">
                <a:solidFill>
                  <a:srgbClr val="002060"/>
                </a:solidFill>
                <a:hlinkClick r:id="rId3">
                  <a:extLst>
                    <a:ext uri="{A12FA001-AC4F-418D-AE19-62706E023703}">
                      <ahyp:hlinkClr xmlns:ahyp="http://schemas.microsoft.com/office/drawing/2018/hyperlinkcolor" val="tx"/>
                    </a:ext>
                  </a:extLst>
                </a:hlinkClick>
              </a:rPr>
              <a:t>https://ops.fhwa.dot.gov/publications/fhwahop19062/</a:t>
            </a:r>
            <a:r>
              <a:rPr lang="en-US" sz="2200" dirty="0">
                <a:solidFill>
                  <a:srgbClr val="00206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27</a:t>
            </a:fld>
            <a:endParaRPr lang="en-US" dirty="0">
              <a:solidFill>
                <a:srgbClr val="5B616B"/>
              </a:solidFill>
            </a:endParaRPr>
          </a:p>
        </p:txBody>
      </p:sp>
    </p:spTree>
    <p:extLst>
      <p:ext uri="{BB962C8B-B14F-4D97-AF65-F5344CB8AC3E}">
        <p14:creationId xmlns:p14="http://schemas.microsoft.com/office/powerpoint/2010/main" val="2691009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6228" y="399632"/>
            <a:ext cx="10061708" cy="926247"/>
          </a:xfrm>
        </p:spPr>
        <p:txBody>
          <a:bodyPr/>
          <a:lstStyle/>
          <a:p>
            <a:r>
              <a:rPr lang="en-US" dirty="0"/>
              <a:t>And the Impact of Unreliable Travel Times Is Significant</a:t>
            </a:r>
          </a:p>
        </p:txBody>
      </p:sp>
      <p:sp>
        <p:nvSpPr>
          <p:cNvPr id="6" name="Content Placeholder 5"/>
          <p:cNvSpPr>
            <a:spLocks noGrp="1"/>
          </p:cNvSpPr>
          <p:nvPr>
            <p:ph idx="1"/>
          </p:nvPr>
        </p:nvSpPr>
        <p:spPr>
          <a:xfrm>
            <a:off x="984244" y="1498967"/>
            <a:ext cx="10728785" cy="4351338"/>
          </a:xfrm>
        </p:spPr>
        <p:txBody>
          <a:bodyPr>
            <a:normAutofit lnSpcReduction="10000"/>
          </a:bodyPr>
          <a:lstStyle/>
          <a:p>
            <a:pPr>
              <a:lnSpc>
                <a:spcPct val="110000"/>
              </a:lnSpc>
            </a:pPr>
            <a:r>
              <a:rPr lang="en-US" sz="2600" dirty="0"/>
              <a:t>Delays force businesses to increase inventories by as much as 5 to </a:t>
            </a:r>
            <a:br>
              <a:rPr lang="en-US" sz="2600" dirty="0"/>
            </a:br>
            <a:r>
              <a:rPr lang="en-US" sz="2600" dirty="0"/>
              <a:t>15 percent.</a:t>
            </a:r>
          </a:p>
          <a:p>
            <a:pPr>
              <a:lnSpc>
                <a:spcPct val="110000"/>
              </a:lnSpc>
            </a:pPr>
            <a:r>
              <a:rPr lang="en-US" sz="2600" dirty="0"/>
              <a:t>In the chemical industry, up to one-third of inventory is in transit at any point, so a decrease in reliability increases wait time, dead freight, and overall production costs in the industry. </a:t>
            </a:r>
          </a:p>
          <a:p>
            <a:pPr>
              <a:lnSpc>
                <a:spcPct val="110000"/>
              </a:lnSpc>
              <a:spcAft>
                <a:spcPts val="1200"/>
              </a:spcAft>
            </a:pPr>
            <a:r>
              <a:rPr lang="en-US" sz="2600" dirty="0"/>
              <a:t>Unreliable travel times mean firms are less able to ship and receive goods within specified timeframes, directly impacting customer satisfaction and overall profitability.</a:t>
            </a:r>
          </a:p>
          <a:p>
            <a:pPr marL="0" indent="0">
              <a:lnSpc>
                <a:spcPct val="110000"/>
              </a:lnSpc>
              <a:buNone/>
            </a:pPr>
            <a:r>
              <a:rPr lang="en-US" sz="1700" dirty="0"/>
              <a:t>Source: 2019. </a:t>
            </a:r>
            <a:r>
              <a:rPr lang="en-US" sz="1700" i="1" dirty="0"/>
              <a:t>Does Travel Time Reliability Matter?</a:t>
            </a:r>
            <a:r>
              <a:rPr lang="en-US" sz="1700" dirty="0"/>
              <a:t> Report No. FHWA-HOP-19-062. </a:t>
            </a:r>
            <a:r>
              <a:rPr lang="en-US" sz="1700" strike="sngStrike" dirty="0"/>
              <a:t> </a:t>
            </a:r>
            <a:r>
              <a:rPr lang="en-US" sz="1700" dirty="0">
                <a:solidFill>
                  <a:srgbClr val="002060"/>
                </a:solidFill>
                <a:hlinkClick r:id="rId3">
                  <a:extLst>
                    <a:ext uri="{A12FA001-AC4F-418D-AE19-62706E023703}">
                      <ahyp:hlinkClr xmlns:ahyp="http://schemas.microsoft.com/office/drawing/2018/hyperlinkcolor" val="tx"/>
                    </a:ext>
                  </a:extLst>
                </a:hlinkClick>
              </a:rPr>
              <a:t>https://ops.fhwa.dot.gov/publications/fhwahop19062/</a:t>
            </a:r>
            <a:r>
              <a:rPr lang="en-US" sz="1700" dirty="0">
                <a:solidFill>
                  <a:srgbClr val="00206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28</a:t>
            </a:fld>
            <a:endParaRPr lang="en-US" dirty="0">
              <a:solidFill>
                <a:srgbClr val="5B616B"/>
              </a:solidFill>
            </a:endParaRPr>
          </a:p>
        </p:txBody>
      </p:sp>
    </p:spTree>
    <p:extLst>
      <p:ext uri="{BB962C8B-B14F-4D97-AF65-F5344CB8AC3E}">
        <p14:creationId xmlns:p14="http://schemas.microsoft.com/office/powerpoint/2010/main" val="3736262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14400" y="365126"/>
            <a:ext cx="10515600" cy="994474"/>
          </a:xfrm>
        </p:spPr>
        <p:txBody>
          <a:bodyPr>
            <a:noAutofit/>
          </a:bodyPr>
          <a:lstStyle/>
          <a:p>
            <a:r>
              <a:rPr lang="en-US" sz="3200" b="1" dirty="0">
                <a:latin typeface="Arial" panose="020B0604020202020204" pitchFamily="34" charset="0"/>
                <a:cs typeface="Arial" panose="020B0604020202020204" pitchFamily="34" charset="0"/>
              </a:rPr>
              <a:t>Public Sector (Agencies/Communities) Freight Priorities</a:t>
            </a:r>
          </a:p>
        </p:txBody>
      </p:sp>
      <p:sp>
        <p:nvSpPr>
          <p:cNvPr id="4" name="Content Placeholder 3"/>
          <p:cNvSpPr>
            <a:spLocks noGrp="1"/>
          </p:cNvSpPr>
          <p:nvPr>
            <p:ph sz="half" idx="4294967295"/>
          </p:nvPr>
        </p:nvSpPr>
        <p:spPr>
          <a:xfrm>
            <a:off x="914400" y="1430381"/>
            <a:ext cx="5157788" cy="4693920"/>
          </a:xfrm>
        </p:spPr>
        <p:txBody>
          <a:bodyPr>
            <a:normAutofit fontScale="77500" lnSpcReduction="20000"/>
          </a:bodyPr>
          <a:lstStyle/>
          <a:p>
            <a:pPr>
              <a:lnSpc>
                <a:spcPct val="120000"/>
              </a:lnSpc>
            </a:pPr>
            <a:r>
              <a:rPr lang="en-US" sz="3100" dirty="0"/>
              <a:t>Size/weight enforcement</a:t>
            </a:r>
          </a:p>
          <a:p>
            <a:pPr>
              <a:lnSpc>
                <a:spcPct val="120000"/>
              </a:lnSpc>
            </a:pPr>
            <a:r>
              <a:rPr lang="en-US" sz="3100" dirty="0"/>
              <a:t>Hours of service compliance</a:t>
            </a:r>
          </a:p>
          <a:p>
            <a:pPr>
              <a:lnSpc>
                <a:spcPct val="120000"/>
              </a:lnSpc>
            </a:pPr>
            <a:r>
              <a:rPr lang="en-US" sz="3100" dirty="0"/>
              <a:t>Curb management (pickup/delivery)</a:t>
            </a:r>
          </a:p>
          <a:p>
            <a:pPr>
              <a:lnSpc>
                <a:spcPct val="120000"/>
              </a:lnSpc>
            </a:pPr>
            <a:r>
              <a:rPr lang="en-US" sz="3100" dirty="0"/>
              <a:t>Truck parking</a:t>
            </a:r>
          </a:p>
          <a:p>
            <a:pPr>
              <a:lnSpc>
                <a:spcPct val="120000"/>
              </a:lnSpc>
            </a:pPr>
            <a:r>
              <a:rPr lang="en-US" sz="3100" dirty="0"/>
              <a:t>Economic development</a:t>
            </a:r>
          </a:p>
          <a:p>
            <a:pPr>
              <a:lnSpc>
                <a:spcPct val="120000"/>
              </a:lnSpc>
            </a:pPr>
            <a:r>
              <a:rPr lang="en-US" sz="3100" dirty="0"/>
              <a:t>Work zone design/management</a:t>
            </a:r>
          </a:p>
          <a:p>
            <a:pPr>
              <a:lnSpc>
                <a:spcPct val="120000"/>
              </a:lnSpc>
            </a:pPr>
            <a:r>
              <a:rPr lang="en-US" sz="3100" dirty="0"/>
              <a:t>Infrastructure protection (pavement, bridge strikes, and overweight vehicles on bridges)</a:t>
            </a:r>
          </a:p>
          <a:p>
            <a:pPr>
              <a:lnSpc>
                <a:spcPct val="110000"/>
              </a:lnSpc>
            </a:pPr>
            <a:endParaRPr lang="en-US" dirty="0"/>
          </a:p>
        </p:txBody>
      </p:sp>
      <p:sp>
        <p:nvSpPr>
          <p:cNvPr id="10" name="Content Placeholder 9"/>
          <p:cNvSpPr>
            <a:spLocks noGrp="1"/>
          </p:cNvSpPr>
          <p:nvPr>
            <p:ph sz="quarter" idx="4294967295"/>
          </p:nvPr>
        </p:nvSpPr>
        <p:spPr>
          <a:xfrm>
            <a:off x="6764973" y="1419495"/>
            <a:ext cx="5183187" cy="4211005"/>
          </a:xfrm>
          <a:solidFill>
            <a:schemeClr val="bg1"/>
          </a:solidFill>
        </p:spPr>
        <p:txBody>
          <a:bodyPr vert="horz" lIns="91440" tIns="45720" rIns="91440" bIns="45720" rtlCol="0">
            <a:noAutofit/>
          </a:bodyPr>
          <a:lstStyle/>
          <a:p>
            <a:pPr>
              <a:lnSpc>
                <a:spcPct val="100000"/>
              </a:lnSpc>
              <a:spcBef>
                <a:spcPts val="600"/>
              </a:spcBef>
            </a:pPr>
            <a:r>
              <a:rPr lang="en-US" sz="2400" dirty="0"/>
              <a:t>Freight planning</a:t>
            </a:r>
          </a:p>
          <a:p>
            <a:pPr>
              <a:lnSpc>
                <a:spcPct val="100000"/>
              </a:lnSpc>
              <a:spcBef>
                <a:spcPts val="600"/>
              </a:spcBef>
            </a:pPr>
            <a:r>
              <a:rPr lang="en-US" sz="2400" dirty="0"/>
              <a:t>Safety</a:t>
            </a:r>
          </a:p>
          <a:p>
            <a:pPr>
              <a:lnSpc>
                <a:spcPct val="100000"/>
              </a:lnSpc>
              <a:spcBef>
                <a:spcPts val="600"/>
              </a:spcBef>
            </a:pPr>
            <a:r>
              <a:rPr lang="en-US" sz="2400" dirty="0"/>
              <a:t>Air quality </a:t>
            </a:r>
          </a:p>
          <a:p>
            <a:pPr>
              <a:lnSpc>
                <a:spcPct val="100000"/>
              </a:lnSpc>
              <a:spcBef>
                <a:spcPts val="600"/>
              </a:spcBef>
            </a:pPr>
            <a:r>
              <a:rPr lang="en-US" sz="2400" dirty="0"/>
              <a:t>Noise abatement</a:t>
            </a:r>
          </a:p>
          <a:p>
            <a:pPr>
              <a:lnSpc>
                <a:spcPct val="100000"/>
              </a:lnSpc>
              <a:spcBef>
                <a:spcPts val="600"/>
              </a:spcBef>
            </a:pPr>
            <a:r>
              <a:rPr lang="en-US" sz="2400" dirty="0"/>
              <a:t>Community impact</a:t>
            </a:r>
          </a:p>
          <a:p>
            <a:pPr>
              <a:lnSpc>
                <a:spcPct val="100000"/>
              </a:lnSpc>
              <a:spcBef>
                <a:spcPts val="600"/>
              </a:spcBef>
            </a:pPr>
            <a:r>
              <a:rPr lang="en-US" sz="2400" dirty="0"/>
              <a:t>Lane management</a:t>
            </a:r>
          </a:p>
          <a:p>
            <a:pPr>
              <a:lnSpc>
                <a:spcPct val="100000"/>
              </a:lnSpc>
              <a:spcBef>
                <a:spcPts val="600"/>
              </a:spcBef>
            </a:pPr>
            <a:r>
              <a:rPr lang="en-US" sz="2400" dirty="0"/>
              <a:t>Congestion management</a:t>
            </a:r>
          </a:p>
          <a:p>
            <a:pPr>
              <a:lnSpc>
                <a:spcPct val="100000"/>
              </a:lnSpc>
              <a:spcBef>
                <a:spcPts val="600"/>
              </a:spcBef>
            </a:pPr>
            <a:r>
              <a:rPr lang="en-US" sz="2400" dirty="0"/>
              <a:t>Roadside weather information</a:t>
            </a:r>
          </a:p>
          <a:p>
            <a:pPr>
              <a:lnSpc>
                <a:spcPct val="100000"/>
              </a:lnSpc>
              <a:spcBef>
                <a:spcPts val="600"/>
              </a:spcBef>
            </a:pPr>
            <a:r>
              <a:rPr lang="en-US" sz="2400" dirty="0"/>
              <a:t>Incident management</a:t>
            </a:r>
          </a:p>
          <a:p>
            <a:pPr>
              <a:lnSpc>
                <a:spcPct val="100000"/>
              </a:lnSpc>
              <a:spcBef>
                <a:spcPts val="600"/>
              </a:spcBef>
            </a:pPr>
            <a:r>
              <a:rPr lang="en-US" sz="2400" dirty="0"/>
              <a:t>Oversize/overweight permits</a:t>
            </a:r>
          </a:p>
        </p:txBody>
      </p:sp>
      <p:sp>
        <p:nvSpPr>
          <p:cNvPr id="5" name="Slide Number Placeholder 4"/>
          <p:cNvSpPr>
            <a:spLocks noGrp="1"/>
          </p:cNvSpPr>
          <p:nvPr>
            <p:ph type="sldNum" sz="quarter" idx="12"/>
          </p:nvPr>
        </p:nvSpPr>
        <p:spPr/>
        <p:txBody>
          <a:bodyPr/>
          <a:lstStyle/>
          <a:p>
            <a:fld id="{964C510D-D580-43A2-9ABD-5D3EEA2F3D97}" type="slidenum">
              <a:rPr lang="en-US" smtClean="0">
                <a:solidFill>
                  <a:srgbClr val="5B616B"/>
                </a:solidFill>
              </a:rPr>
              <a:t>29</a:t>
            </a:fld>
            <a:endParaRPr lang="en-US" dirty="0">
              <a:solidFill>
                <a:srgbClr val="5B616B"/>
              </a:solidFill>
            </a:endParaRPr>
          </a:p>
        </p:txBody>
      </p:sp>
    </p:spTree>
    <p:extLst>
      <p:ext uri="{BB962C8B-B14F-4D97-AF65-F5344CB8AC3E}">
        <p14:creationId xmlns:p14="http://schemas.microsoft.com/office/powerpoint/2010/main" val="1228259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Executive Summary</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3</a:t>
            </a:fld>
            <a:endParaRPr lang="en-US" dirty="0">
              <a:solidFill>
                <a:srgbClr val="5B616B"/>
              </a:solidFill>
            </a:endParaRPr>
          </a:p>
        </p:txBody>
      </p:sp>
    </p:spTree>
    <p:extLst>
      <p:ext uri="{BB962C8B-B14F-4D97-AF65-F5344CB8AC3E}">
        <p14:creationId xmlns:p14="http://schemas.microsoft.com/office/powerpoint/2010/main" val="15342838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idx="4294967295"/>
          </p:nvPr>
        </p:nvSpPr>
        <p:spPr>
          <a:xfrm>
            <a:off x="929640" y="392113"/>
            <a:ext cx="9586913" cy="635000"/>
          </a:xfrm>
        </p:spPr>
        <p:txBody>
          <a:bodyPr>
            <a:noAutofit/>
          </a:bodyPr>
          <a:lstStyle/>
          <a:p>
            <a:r>
              <a:rPr lang="en-US" sz="3200" b="1" dirty="0">
                <a:latin typeface="Arial" panose="020B0604020202020204" pitchFamily="34" charset="0"/>
                <a:cs typeface="Arial" panose="020B0604020202020204" pitchFamily="34" charset="0"/>
              </a:rPr>
              <a:t>Private Sector (Shippers/Carriers) Freight Priorities</a:t>
            </a:r>
          </a:p>
        </p:txBody>
      </p:sp>
      <p:sp>
        <p:nvSpPr>
          <p:cNvPr id="4" name="Content Placeholder 3"/>
          <p:cNvSpPr>
            <a:spLocks noGrp="1"/>
          </p:cNvSpPr>
          <p:nvPr>
            <p:ph sz="quarter" idx="4294967295"/>
          </p:nvPr>
        </p:nvSpPr>
        <p:spPr>
          <a:xfrm>
            <a:off x="914400" y="1416048"/>
            <a:ext cx="5183188" cy="4714748"/>
          </a:xfrm>
        </p:spPr>
        <p:txBody>
          <a:bodyPr>
            <a:normAutofit fontScale="85000" lnSpcReduction="20000"/>
          </a:bodyPr>
          <a:lstStyle/>
          <a:p>
            <a:pPr>
              <a:lnSpc>
                <a:spcPct val="120000"/>
              </a:lnSpc>
            </a:pPr>
            <a:r>
              <a:rPr lang="en-US" dirty="0"/>
              <a:t>Logistics</a:t>
            </a:r>
          </a:p>
          <a:p>
            <a:pPr>
              <a:lnSpc>
                <a:spcPct val="120000"/>
              </a:lnSpc>
            </a:pPr>
            <a:r>
              <a:rPr lang="en-US" dirty="0"/>
              <a:t>Safety (drivers and others, loss of cargo, damage to equipment, and liability)</a:t>
            </a:r>
          </a:p>
          <a:p>
            <a:pPr>
              <a:lnSpc>
                <a:spcPct val="120000"/>
              </a:lnSpc>
            </a:pPr>
            <a:r>
              <a:rPr lang="en-US" dirty="0"/>
              <a:t>Cargo security</a:t>
            </a:r>
          </a:p>
          <a:p>
            <a:pPr>
              <a:lnSpc>
                <a:spcPct val="120000"/>
              </a:lnSpc>
            </a:pPr>
            <a:r>
              <a:rPr lang="en-US" dirty="0"/>
              <a:t>Driver hiring and retention</a:t>
            </a:r>
          </a:p>
          <a:p>
            <a:pPr>
              <a:lnSpc>
                <a:spcPct val="120000"/>
              </a:lnSpc>
            </a:pPr>
            <a:r>
              <a:rPr lang="en-US" dirty="0"/>
              <a:t>Hours of service compliance</a:t>
            </a:r>
          </a:p>
          <a:p>
            <a:pPr>
              <a:lnSpc>
                <a:spcPct val="120000"/>
              </a:lnSpc>
            </a:pPr>
            <a:r>
              <a:rPr lang="en-US" dirty="0"/>
              <a:t>Equipment condition and maintenance</a:t>
            </a:r>
          </a:p>
          <a:p>
            <a:pPr>
              <a:lnSpc>
                <a:spcPct val="120000"/>
              </a:lnSpc>
            </a:pPr>
            <a:r>
              <a:rPr lang="en-US" dirty="0"/>
              <a:t>In-vehicle visibility</a:t>
            </a:r>
          </a:p>
          <a:p>
            <a:endParaRPr lang="en-US" sz="2600" dirty="0"/>
          </a:p>
        </p:txBody>
      </p:sp>
      <p:sp>
        <p:nvSpPr>
          <p:cNvPr id="3" name="Text Placeholder 2"/>
          <p:cNvSpPr>
            <a:spLocks noGrp="1"/>
          </p:cNvSpPr>
          <p:nvPr>
            <p:ph type="body" sz="quarter" idx="4294967295"/>
          </p:nvPr>
        </p:nvSpPr>
        <p:spPr>
          <a:xfrm>
            <a:off x="6766560" y="1436444"/>
            <a:ext cx="5183187" cy="4451350"/>
          </a:xfrm>
        </p:spPr>
        <p:txBody>
          <a:bodyPr anchor="t" anchorCtr="0">
            <a:normAutofit fontScale="92500" lnSpcReduction="10000"/>
          </a:bodyPr>
          <a:lstStyle/>
          <a:p>
            <a:pPr marL="342900" indent="-342900">
              <a:lnSpc>
                <a:spcPct val="110000"/>
              </a:lnSpc>
              <a:buFont typeface="Arial" panose="020B0604020202020204" pitchFamily="34" charset="0"/>
              <a:buChar char="•"/>
            </a:pPr>
            <a:r>
              <a:rPr lang="en-US" sz="2600" b="0" dirty="0"/>
              <a:t>Supply chain management</a:t>
            </a:r>
          </a:p>
          <a:p>
            <a:pPr marL="342900" indent="-342900">
              <a:lnSpc>
                <a:spcPct val="110000"/>
              </a:lnSpc>
              <a:buFont typeface="Arial" panose="020B0604020202020204" pitchFamily="34" charset="0"/>
              <a:buChar char="•"/>
            </a:pPr>
            <a:r>
              <a:rPr lang="en-US" sz="2600" b="0" dirty="0"/>
              <a:t>Operating efficiency</a:t>
            </a:r>
          </a:p>
          <a:p>
            <a:pPr marL="342900" indent="-342900">
              <a:lnSpc>
                <a:spcPct val="110000"/>
              </a:lnSpc>
              <a:buFont typeface="Arial" panose="020B0604020202020204" pitchFamily="34" charset="0"/>
              <a:buChar char="•"/>
            </a:pPr>
            <a:r>
              <a:rPr lang="en-US" sz="2600" b="0" dirty="0"/>
              <a:t>Efficient intermodal transfers</a:t>
            </a:r>
          </a:p>
          <a:p>
            <a:pPr marL="342900" indent="-342900">
              <a:lnSpc>
                <a:spcPct val="110000"/>
              </a:lnSpc>
              <a:buFont typeface="Arial" panose="020B0604020202020204" pitchFamily="34" charset="0"/>
              <a:buChar char="•"/>
            </a:pPr>
            <a:r>
              <a:rPr lang="en-US" sz="2600" b="0" dirty="0"/>
              <a:t>On-time delivery</a:t>
            </a:r>
          </a:p>
          <a:p>
            <a:pPr marL="342900" indent="-342900">
              <a:lnSpc>
                <a:spcPct val="110000"/>
              </a:lnSpc>
              <a:buFont typeface="Arial" panose="020B0604020202020204" pitchFamily="34" charset="0"/>
              <a:buChar char="•"/>
            </a:pPr>
            <a:r>
              <a:rPr lang="en-US" sz="2600" b="0" dirty="0"/>
              <a:t>Travel-time reliability</a:t>
            </a:r>
          </a:p>
          <a:p>
            <a:pPr marL="342900" indent="-342900">
              <a:lnSpc>
                <a:spcPct val="110000"/>
              </a:lnSpc>
              <a:buFont typeface="Arial" panose="020B0604020202020204" pitchFamily="34" charset="0"/>
              <a:buChar char="•"/>
            </a:pPr>
            <a:r>
              <a:rPr lang="en-US" sz="2600" b="0" dirty="0"/>
              <a:t>Competitive advantage</a:t>
            </a:r>
          </a:p>
          <a:p>
            <a:pPr marL="342900" indent="-342900">
              <a:lnSpc>
                <a:spcPct val="110000"/>
              </a:lnSpc>
              <a:buFont typeface="Arial" panose="020B0604020202020204" pitchFamily="34" charset="0"/>
              <a:buChar char="•"/>
            </a:pPr>
            <a:r>
              <a:rPr lang="en-US" sz="2600" b="0" dirty="0"/>
              <a:t>Parking/loading/unloading</a:t>
            </a:r>
          </a:p>
          <a:p>
            <a:pPr marL="342900" indent="-342900">
              <a:lnSpc>
                <a:spcPct val="110000"/>
              </a:lnSpc>
              <a:buFont typeface="Arial" panose="020B0604020202020204" pitchFamily="34" charset="0"/>
              <a:buChar char="•"/>
            </a:pPr>
            <a:r>
              <a:rPr lang="en-US" sz="2600" dirty="0"/>
              <a:t>Automated oversize/overweight permits</a:t>
            </a:r>
            <a:endParaRPr lang="en-US" sz="2600" b="0" dirty="0"/>
          </a:p>
        </p:txBody>
      </p:sp>
      <p:sp>
        <p:nvSpPr>
          <p:cNvPr id="5" name="Slide Number Placeholder 4"/>
          <p:cNvSpPr>
            <a:spLocks noGrp="1"/>
          </p:cNvSpPr>
          <p:nvPr>
            <p:ph type="sldNum" sz="quarter" idx="12"/>
          </p:nvPr>
        </p:nvSpPr>
        <p:spPr/>
        <p:txBody>
          <a:bodyPr/>
          <a:lstStyle/>
          <a:p>
            <a:fld id="{964C510D-D580-43A2-9ABD-5D3EEA2F3D97}" type="slidenum">
              <a:rPr lang="en-US" smtClean="0">
                <a:solidFill>
                  <a:srgbClr val="5B616B"/>
                </a:solidFill>
              </a:rPr>
              <a:t>30</a:t>
            </a:fld>
            <a:endParaRPr lang="en-US" dirty="0">
              <a:solidFill>
                <a:srgbClr val="5B616B"/>
              </a:solidFill>
            </a:endParaRPr>
          </a:p>
        </p:txBody>
      </p:sp>
    </p:spTree>
    <p:extLst>
      <p:ext uri="{BB962C8B-B14F-4D97-AF65-F5344CB8AC3E}">
        <p14:creationId xmlns:p14="http://schemas.microsoft.com/office/powerpoint/2010/main" val="953057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TSMO?</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31</a:t>
            </a:fld>
            <a:endParaRPr lang="en-US" dirty="0">
              <a:solidFill>
                <a:srgbClr val="5B616B"/>
              </a:solidFill>
            </a:endParaRPr>
          </a:p>
        </p:txBody>
      </p:sp>
    </p:spTree>
    <p:extLst>
      <p:ext uri="{BB962C8B-B14F-4D97-AF65-F5344CB8AC3E}">
        <p14:creationId xmlns:p14="http://schemas.microsoft.com/office/powerpoint/2010/main" val="19178966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Definition of TSMO</a:t>
            </a:r>
          </a:p>
        </p:txBody>
      </p:sp>
      <p:sp>
        <p:nvSpPr>
          <p:cNvPr id="5" name="Content Placeholder 2"/>
          <p:cNvSpPr>
            <a:spLocks noGrp="1"/>
          </p:cNvSpPr>
          <p:nvPr>
            <p:ph idx="1"/>
          </p:nvPr>
        </p:nvSpPr>
        <p:spPr>
          <a:xfrm>
            <a:off x="984244" y="1596941"/>
            <a:ext cx="10369555" cy="2578819"/>
          </a:xfrm>
        </p:spPr>
        <p:txBody>
          <a:bodyPr>
            <a:noAutofit/>
          </a:bodyPr>
          <a:lstStyle/>
          <a:p>
            <a:pPr marL="0" indent="0">
              <a:lnSpc>
                <a:spcPct val="100000"/>
              </a:lnSpc>
              <a:buNone/>
            </a:pPr>
            <a:r>
              <a:rPr lang="en-US" sz="2800" dirty="0"/>
              <a:t>Integrated [set of] strategies to optimize the performance of existing infrastructure through implementation multimodal and intermodal, cross-jurisdictional systems, services, and projects designed to preserve capacity and improve security, safety, and reliability of the transportation system.*</a:t>
            </a:r>
            <a:r>
              <a:rPr lang="en-US" sz="2800" baseline="30000" dirty="0"/>
              <a:t>,</a:t>
            </a:r>
            <a:r>
              <a:rPr lang="en-US" sz="2800" dirty="0"/>
              <a:t>**</a:t>
            </a:r>
          </a:p>
        </p:txBody>
      </p:sp>
      <p:sp>
        <p:nvSpPr>
          <p:cNvPr id="8" name="TextBox 7"/>
          <p:cNvSpPr txBox="1"/>
          <p:nvPr/>
        </p:nvSpPr>
        <p:spPr>
          <a:xfrm>
            <a:off x="984244" y="4762076"/>
            <a:ext cx="9904206" cy="584775"/>
          </a:xfrm>
          <a:prstGeom prst="rect">
            <a:avLst/>
          </a:prstGeom>
          <a:noFill/>
        </p:spPr>
        <p:txBody>
          <a:bodyPr wrap="square" rtlCol="0">
            <a:spAutoFit/>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*Title 23 of the U.S. Code § 101 (a)(30)(A) </a:t>
            </a:r>
            <a:r>
              <a:rPr kumimoji="0" lang="en-US" sz="1600" b="0" i="1"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Definitions and Declarations of Policy</a:t>
            </a:r>
            <a:endParaRPr kumimoji="0" lang="en-US" sz="1600" b="0" i="0" u="none" strike="sng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**FHWA. (website). </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https://ops.fhwa.dot.gov/tsmo/</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1762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984244" y="405625"/>
            <a:ext cx="8997956" cy="504096"/>
          </a:xfrm>
        </p:spPr>
        <p:txBody>
          <a:bodyPr/>
          <a:lstStyle/>
          <a:p>
            <a:r>
              <a:rPr lang="en-US" dirty="0"/>
              <a:t>Characteristics of Transportation Systems Management and Operations (TSMO)</a:t>
            </a:r>
          </a:p>
        </p:txBody>
      </p:sp>
      <p:sp>
        <p:nvSpPr>
          <p:cNvPr id="3" name="Content Placeholder 2"/>
          <p:cNvSpPr>
            <a:spLocks noGrp="1"/>
          </p:cNvSpPr>
          <p:nvPr>
            <p:ph idx="1"/>
          </p:nvPr>
        </p:nvSpPr>
        <p:spPr/>
        <p:txBody>
          <a:bodyPr/>
          <a:lstStyle/>
          <a:p>
            <a:pPr>
              <a:lnSpc>
                <a:spcPct val="100000"/>
              </a:lnSpc>
            </a:pPr>
            <a:r>
              <a:rPr lang="en-US" sz="2800" dirty="0"/>
              <a:t>Offers an integrated set of strategies to optimize operational performance of the existing transportation system</a:t>
            </a:r>
          </a:p>
          <a:p>
            <a:pPr>
              <a:lnSpc>
                <a:spcPct val="100000"/>
              </a:lnSpc>
            </a:pPr>
            <a:r>
              <a:rPr lang="en-US" sz="2800" dirty="0"/>
              <a:t>Approaches performance from a systems perspective that spans corridors, jurisdictions, modes, and agencies</a:t>
            </a:r>
          </a:p>
          <a:p>
            <a:pPr>
              <a:lnSpc>
                <a:spcPct val="100000"/>
              </a:lnSpc>
            </a:pPr>
            <a:r>
              <a:rPr lang="en-US" sz="2800" dirty="0"/>
              <a:t>Helps agencies balance supply and demand on the system and provide flexible solutions to manage dynamic conditions</a:t>
            </a:r>
          </a:p>
          <a:p>
            <a:pPr>
              <a:lnSpc>
                <a:spcPct val="100000"/>
              </a:lnSpc>
            </a:pPr>
            <a:r>
              <a:rPr lang="en-US" sz="2800" dirty="0"/>
              <a:t>Can complement capacity projects, or in some cases can provide lower cost, faster alternatives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499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Examples of TSMO Strategies</a:t>
            </a:r>
          </a:p>
        </p:txBody>
      </p:sp>
      <p:pic>
        <p:nvPicPr>
          <p:cNvPr id="17" name="Picture 16" descr="Icons representing freeway management, arterial management, integrated corridor management, travel demand management, traveler information, freight management, work zone management, traffic incident and emergency transportation operations, road weather management, planned special events management, public transportation and ridesharing management, and parking management."/>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95400" y="1793508"/>
            <a:ext cx="10058400" cy="399524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63073B-250E-43D2-AB62-2D61C2B5B286}"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39767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984244" y="626562"/>
            <a:ext cx="8997956" cy="504096"/>
          </a:xfrm>
        </p:spPr>
        <p:txBody>
          <a:bodyPr/>
          <a:lstStyle/>
          <a:p>
            <a:r>
              <a:rPr lang="en-US" sz="3600" dirty="0"/>
              <a:t>Incident/Event Management Strategies</a:t>
            </a:r>
          </a:p>
        </p:txBody>
      </p:sp>
      <p:pic>
        <p:nvPicPr>
          <p:cNvPr id="4" name="Content Placeholder 3" descr="Incident/Event Management Addresses incidents and events. This includes: Road Weather Management, Traffic Incident Management and Emergency Transportation Operations, Work Zone Management, and Planned Special Event Management."/>
          <p:cNvPicPr>
            <a:picLocks noGrp="1" noChangeAspect="1"/>
          </p:cNvPicPr>
          <p:nvPr>
            <p:ph idx="1"/>
          </p:nvPr>
        </p:nvPicPr>
        <p:blipFill>
          <a:blip r:embed="rId3"/>
          <a:srcRect/>
          <a:stretch/>
        </p:blipFill>
        <p:spPr>
          <a:xfrm>
            <a:off x="794365" y="2046641"/>
            <a:ext cx="11258534" cy="2649622"/>
          </a:xfrm>
        </p:spPr>
      </p:pic>
      <p:sp>
        <p:nvSpPr>
          <p:cNvPr id="7" name="TextBox 6"/>
          <p:cNvSpPr txBox="1"/>
          <p:nvPr/>
        </p:nvSpPr>
        <p:spPr>
          <a:xfrm>
            <a:off x="9589982" y="4683905"/>
            <a:ext cx="2177278"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1568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984244" y="626562"/>
            <a:ext cx="8997956" cy="504096"/>
          </a:xfrm>
        </p:spPr>
        <p:txBody>
          <a:bodyPr/>
          <a:lstStyle/>
          <a:p>
            <a:r>
              <a:rPr lang="en-US" sz="3600" dirty="0"/>
              <a:t>Traffic Management Strategies</a:t>
            </a:r>
          </a:p>
        </p:txBody>
      </p:sp>
      <p:pic>
        <p:nvPicPr>
          <p:cNvPr id="9" name="Picture 3" descr="Traffic Management manages movement of people and goods during typical conditions. This includes: freeway management, active traffic management, integrated corridor management, freight management, and arterial management.">
            <a:extLst>
              <a:ext uri="{FF2B5EF4-FFF2-40B4-BE49-F238E27FC236}">
                <a16:creationId xmlns:a16="http://schemas.microsoft.com/office/drawing/2014/main" id="{39971F8F-8AE2-4FA7-83B7-7B070D5250EF}"/>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718457" y="2255401"/>
            <a:ext cx="11207932" cy="1871331"/>
          </a:xfrm>
          <a:prstGeom prst="rect">
            <a:avLst/>
          </a:prstGeom>
        </p:spPr>
      </p:pic>
      <p:sp>
        <p:nvSpPr>
          <p:cNvPr id="7" name="TextBox 6"/>
          <p:cNvSpPr txBox="1"/>
          <p:nvPr/>
        </p:nvSpPr>
        <p:spPr>
          <a:xfrm>
            <a:off x="9493729" y="4058263"/>
            <a:ext cx="2177278"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527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84244" y="626562"/>
            <a:ext cx="8997956" cy="504096"/>
          </a:xfrm>
        </p:spPr>
        <p:txBody>
          <a:bodyPr/>
          <a:lstStyle/>
          <a:p>
            <a:r>
              <a:rPr lang="en-US" sz="3600" dirty="0"/>
              <a:t>Demand Management Strategies</a:t>
            </a:r>
          </a:p>
        </p:txBody>
      </p:sp>
      <p:pic>
        <p:nvPicPr>
          <p:cNvPr id="3" name="Content Placeholder 2" descr="Demand Management avoids trips or changes trip mode, time, or route. This includes: congestion pricing, parking management, and public transportation and ridesharing management."/>
          <p:cNvPicPr>
            <a:picLocks noGrp="1" noChangeAspect="1"/>
          </p:cNvPicPr>
          <p:nvPr>
            <p:ph idx="1"/>
          </p:nvPr>
        </p:nvPicPr>
        <p:blipFill>
          <a:blip r:embed="rId3"/>
          <a:srcRect/>
          <a:stretch/>
        </p:blipFill>
        <p:spPr>
          <a:xfrm>
            <a:off x="968336" y="2071824"/>
            <a:ext cx="10742333" cy="2692719"/>
          </a:xfrm>
        </p:spPr>
      </p:pic>
      <p:sp>
        <p:nvSpPr>
          <p:cNvPr id="6" name="TextBox 5"/>
          <p:cNvSpPr txBox="1"/>
          <p:nvPr/>
        </p:nvSpPr>
        <p:spPr>
          <a:xfrm>
            <a:off x="9361382" y="4828284"/>
            <a:ext cx="2177278"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Source: Federal Highway Administration.</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4877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7994" y="449179"/>
            <a:ext cx="9922054" cy="823331"/>
          </a:xfrm>
        </p:spPr>
        <p:txBody>
          <a:bodyPr/>
          <a:lstStyle/>
          <a:p>
            <a:r>
              <a:rPr lang="en-US" dirty="0"/>
              <a:t>TSMO Is a “Way of Thinking” That Supports State Departments of Transportation’s (DOTs’) Missions</a:t>
            </a:r>
          </a:p>
        </p:txBody>
      </p:sp>
      <p:sp>
        <p:nvSpPr>
          <p:cNvPr id="9" name="Content Placeholder 2"/>
          <p:cNvSpPr>
            <a:spLocks noGrp="1"/>
          </p:cNvSpPr>
          <p:nvPr>
            <p:ph idx="1"/>
          </p:nvPr>
        </p:nvSpPr>
        <p:spPr>
          <a:xfrm>
            <a:off x="901336" y="1438644"/>
            <a:ext cx="11009309" cy="4829175"/>
          </a:xfrm>
        </p:spPr>
        <p:txBody>
          <a:bodyPr>
            <a:normAutofit/>
          </a:bodyPr>
          <a:lstStyle/>
          <a:p>
            <a:pPr marL="0" indent="0">
              <a:lnSpc>
                <a:spcPct val="100000"/>
              </a:lnSpc>
              <a:buNone/>
            </a:pPr>
            <a:endParaRPr lang="en-US" sz="1050" i="1" dirty="0"/>
          </a:p>
          <a:p>
            <a:pPr marL="0" indent="0">
              <a:lnSpc>
                <a:spcPct val="100000"/>
              </a:lnSpc>
              <a:buNone/>
            </a:pPr>
            <a:r>
              <a:rPr lang="en-US" i="1" dirty="0"/>
              <a:t>“We provide safe, reliable and cost-effective transportation options to improve communities and economic vitality for people and businesses.”</a:t>
            </a:r>
          </a:p>
          <a:p>
            <a:pPr marL="0" indent="0" algn="r">
              <a:lnSpc>
                <a:spcPct val="100000"/>
              </a:lnSpc>
              <a:buNone/>
            </a:pPr>
            <a:r>
              <a:rPr lang="en-US" dirty="0"/>
              <a:t>Washington State DOT (WSDOT) mission</a:t>
            </a:r>
            <a:r>
              <a:rPr lang="en-US" baseline="30000" dirty="0"/>
              <a:t>1</a:t>
            </a:r>
          </a:p>
          <a:p>
            <a:pPr marL="0" indent="0" algn="r">
              <a:lnSpc>
                <a:spcPct val="100000"/>
              </a:lnSpc>
              <a:buNone/>
            </a:pPr>
            <a:endParaRPr lang="en-US" i="1" dirty="0"/>
          </a:p>
          <a:p>
            <a:pPr marL="0" indent="0">
              <a:lnSpc>
                <a:spcPct val="100000"/>
              </a:lnSpc>
              <a:buNone/>
            </a:pPr>
            <a:r>
              <a:rPr lang="en-US" i="1" dirty="0"/>
              <a:t>“To provide the best multi-modal transportation system for Colorado that most effectively and safely moves people, goods, and information.”</a:t>
            </a:r>
          </a:p>
          <a:p>
            <a:pPr marL="0" indent="0" algn="r">
              <a:lnSpc>
                <a:spcPct val="100000"/>
              </a:lnSpc>
              <a:buNone/>
            </a:pPr>
            <a:r>
              <a:rPr lang="en-US" dirty="0"/>
              <a:t>Colorado DOT mission</a:t>
            </a:r>
            <a:r>
              <a:rPr lang="en-US" baseline="30000" dirty="0"/>
              <a:t>2</a:t>
            </a:r>
          </a:p>
          <a:p>
            <a:pPr marL="0" indent="0">
              <a:lnSpc>
                <a:spcPct val="100000"/>
              </a:lnSpc>
              <a:buNone/>
            </a:pPr>
            <a:endParaRPr lang="en-US" sz="1600" baseline="30000" dirty="0"/>
          </a:p>
          <a:p>
            <a:pPr marL="0" indent="0">
              <a:lnSpc>
                <a:spcPct val="100000"/>
              </a:lnSpc>
              <a:buNone/>
            </a:pPr>
            <a:r>
              <a:rPr lang="en-US" sz="1600" baseline="30000" dirty="0"/>
              <a:t>1</a:t>
            </a:r>
            <a:r>
              <a:rPr lang="en-US" sz="1600" dirty="0"/>
              <a:t>WSDOT. “Our Strategic Plan”. </a:t>
            </a:r>
            <a:r>
              <a:rPr lang="en-US" sz="1600" dirty="0">
                <a:solidFill>
                  <a:srgbClr val="002060"/>
                </a:solidFill>
                <a:hlinkClick r:id="rId3">
                  <a:extLst>
                    <a:ext uri="{A12FA001-AC4F-418D-AE19-62706E023703}">
                      <ahyp:hlinkClr xmlns:ahyp="http://schemas.microsoft.com/office/drawing/2018/hyperlinkcolor" val="tx"/>
                    </a:ext>
                  </a:extLst>
                </a:hlinkClick>
              </a:rPr>
              <a:t>https://www.wsdot.wa.gov/about/secretary/strategic-plan/</a:t>
            </a:r>
            <a:endParaRPr lang="en-US" sz="1600" dirty="0">
              <a:solidFill>
                <a:srgbClr val="002060"/>
              </a:solidFill>
            </a:endParaRPr>
          </a:p>
          <a:p>
            <a:pPr marL="0" indent="0">
              <a:lnSpc>
                <a:spcPct val="100000"/>
              </a:lnSpc>
              <a:buNone/>
            </a:pPr>
            <a:r>
              <a:rPr lang="en-US" sz="1600" baseline="30000" dirty="0"/>
              <a:t>2</a:t>
            </a:r>
            <a:r>
              <a:rPr lang="en-US" sz="1600" dirty="0"/>
              <a:t>Colorado DOT. “Mission, Vision &amp; Values”. </a:t>
            </a:r>
            <a:r>
              <a:rPr lang="en-US" sz="1600" dirty="0">
                <a:solidFill>
                  <a:srgbClr val="002060"/>
                </a:solidFill>
                <a:hlinkClick r:id="rId4">
                  <a:extLst>
                    <a:ext uri="{A12FA001-AC4F-418D-AE19-62706E023703}">
                      <ahyp:hlinkClr xmlns:ahyp="http://schemas.microsoft.com/office/drawing/2018/hyperlinkcolor" val="tx"/>
                    </a:ext>
                  </a:extLst>
                </a:hlinkClick>
              </a:rPr>
              <a:t>https://www.codot.gov/about/mission-and-vision.html</a:t>
            </a:r>
            <a:endParaRPr lang="en-US" sz="1600" baseline="30000" dirty="0">
              <a:solidFill>
                <a:srgbClr val="00206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7121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50" y="460402"/>
            <a:ext cx="8997956" cy="504096"/>
          </a:xfrm>
        </p:spPr>
        <p:txBody>
          <a:bodyPr/>
          <a:lstStyle/>
          <a:p>
            <a:r>
              <a:rPr lang="en-US" dirty="0"/>
              <a:t>TSMO Supports Many State </a:t>
            </a:r>
            <a:br>
              <a:rPr lang="en-US" dirty="0"/>
            </a:br>
            <a:r>
              <a:rPr lang="en-US" dirty="0"/>
              <a:t>and Local DOT Goals </a:t>
            </a:r>
          </a:p>
        </p:txBody>
      </p:sp>
      <p:graphicFrame>
        <p:nvGraphicFramePr>
          <p:cNvPr id="5" name="Content Placeholder 4" descr="List of transportation goals: &#10;Reduced congestion&#10;Smoother and more reliable traffic flow&#10;Improved safety&#10;More efficient use of resources&#10;Less wasted fuel and cleaner air&#10;Increased economic vitality&#10;Improved quality of life"/>
          <p:cNvGraphicFramePr>
            <a:graphicFrameLocks noGrp="1"/>
          </p:cNvGraphicFramePr>
          <p:nvPr>
            <p:ph idx="1"/>
            <p:extLst>
              <p:ext uri="{D42A27DB-BD31-4B8C-83A1-F6EECF244321}">
                <p14:modId xmlns:p14="http://schemas.microsoft.com/office/powerpoint/2010/main" val="1641993557"/>
              </p:ext>
            </p:extLst>
          </p:nvPr>
        </p:nvGraphicFramePr>
        <p:xfrm>
          <a:off x="984250" y="1597025"/>
          <a:ext cx="1036955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0266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628" y="504192"/>
            <a:ext cx="9622971" cy="504096"/>
          </a:xfrm>
        </p:spPr>
        <p:txBody>
          <a:bodyPr/>
          <a:lstStyle/>
          <a:p>
            <a:r>
              <a:rPr lang="en-US" sz="3600" dirty="0"/>
              <a:t>The Transportation Landscape Is Changing</a:t>
            </a:r>
          </a:p>
        </p:txBody>
      </p:sp>
      <p:sp>
        <p:nvSpPr>
          <p:cNvPr id="8" name="Content Placeholder 7"/>
          <p:cNvSpPr>
            <a:spLocks noGrp="1"/>
          </p:cNvSpPr>
          <p:nvPr>
            <p:ph idx="1"/>
          </p:nvPr>
        </p:nvSpPr>
        <p:spPr>
          <a:xfrm>
            <a:off x="892629" y="1253331"/>
            <a:ext cx="10929257" cy="4058898"/>
          </a:xfrm>
        </p:spPr>
        <p:txBody>
          <a:bodyPr>
            <a:noAutofit/>
          </a:bodyPr>
          <a:lstStyle/>
          <a:p>
            <a:pPr>
              <a:lnSpc>
                <a:spcPct val="120000"/>
              </a:lnSpc>
              <a:spcBef>
                <a:spcPts val="0"/>
              </a:spcBef>
            </a:pPr>
            <a:r>
              <a:rPr lang="en-US" sz="2300" dirty="0"/>
              <a:t>Global and interconnected economy and associated supply chains</a:t>
            </a:r>
          </a:p>
          <a:p>
            <a:pPr>
              <a:lnSpc>
                <a:spcPct val="120000"/>
              </a:lnSpc>
              <a:spcBef>
                <a:spcPts val="0"/>
              </a:spcBef>
            </a:pPr>
            <a:r>
              <a:rPr lang="en-US" sz="2300" dirty="0"/>
              <a:t>More data that is more precise, more accurate, and more timely (logistics, routing, and analytics that exploit real-time data)</a:t>
            </a:r>
          </a:p>
          <a:p>
            <a:pPr>
              <a:lnSpc>
                <a:spcPct val="120000"/>
              </a:lnSpc>
              <a:spcBef>
                <a:spcPts val="0"/>
              </a:spcBef>
            </a:pPr>
            <a:r>
              <a:rPr lang="en-US" sz="2300" dirty="0"/>
              <a:t>More online ordering and deliveries to retail and consumers</a:t>
            </a:r>
          </a:p>
          <a:p>
            <a:pPr>
              <a:lnSpc>
                <a:spcPct val="120000"/>
              </a:lnSpc>
              <a:spcBef>
                <a:spcPts val="0"/>
              </a:spcBef>
            </a:pPr>
            <a:r>
              <a:rPr lang="en-US" sz="2300" dirty="0"/>
              <a:t>Increased focus on shipper/carrier travel-time reliability</a:t>
            </a:r>
          </a:p>
          <a:p>
            <a:pPr>
              <a:lnSpc>
                <a:spcPct val="120000"/>
              </a:lnSpc>
              <a:spcBef>
                <a:spcPts val="0"/>
              </a:spcBef>
            </a:pPr>
            <a:r>
              <a:rPr lang="en-US" sz="2300" dirty="0"/>
              <a:t>Evolving customer needs and expectations (same-day delivery)</a:t>
            </a:r>
          </a:p>
          <a:p>
            <a:pPr>
              <a:lnSpc>
                <a:spcPct val="120000"/>
              </a:lnSpc>
              <a:spcBef>
                <a:spcPts val="0"/>
              </a:spcBef>
            </a:pPr>
            <a:r>
              <a:rPr lang="en-US" sz="2300" dirty="0"/>
              <a:t>Limited funds and tighter State and local transportation budgets</a:t>
            </a:r>
          </a:p>
          <a:p>
            <a:pPr>
              <a:lnSpc>
                <a:spcPct val="120000"/>
              </a:lnSpc>
              <a:spcBef>
                <a:spcPts val="0"/>
              </a:spcBef>
            </a:pPr>
            <a:r>
              <a:rPr lang="en-US" sz="2300" dirty="0"/>
              <a:t>Advances in technology (vehicles, connected and smart infrastructure, communications and tracking)</a:t>
            </a:r>
          </a:p>
          <a:p>
            <a:pPr>
              <a:lnSpc>
                <a:spcPct val="120000"/>
              </a:lnSpc>
              <a:spcBef>
                <a:spcPts val="0"/>
              </a:spcBef>
            </a:pPr>
            <a:r>
              <a:rPr lang="en-US" sz="2300" dirty="0"/>
              <a:t>More options and connections through multimodal and intermodal transport systems</a:t>
            </a:r>
          </a:p>
          <a:p>
            <a:pPr marL="0" indent="0">
              <a:lnSpc>
                <a:spcPct val="120000"/>
              </a:lnSpc>
              <a:spcBef>
                <a:spcPts val="600"/>
              </a:spcBef>
              <a:buNone/>
            </a:pPr>
            <a:endParaRPr lang="en-US" sz="2000" dirty="0"/>
          </a:p>
          <a:p>
            <a:pPr marL="0" indent="0">
              <a:lnSpc>
                <a:spcPct val="120000"/>
              </a:lnSpc>
              <a:spcBef>
                <a:spcPts val="600"/>
              </a:spcBef>
              <a:buNone/>
            </a:pPr>
            <a:endParaRPr lang="en-US" sz="2000" dirty="0"/>
          </a:p>
        </p:txBody>
      </p:sp>
      <p:sp>
        <p:nvSpPr>
          <p:cNvPr id="7" name="Slide Number Placeholder 6"/>
          <p:cNvSpPr>
            <a:spLocks noGrp="1"/>
          </p:cNvSpPr>
          <p:nvPr>
            <p:ph type="sldNum" sz="quarter" idx="12"/>
          </p:nvPr>
        </p:nvSpPr>
        <p:spPr/>
        <p:txBody>
          <a:bodyPr/>
          <a:lstStyle/>
          <a:p>
            <a:fld id="{37D4CC3B-F538-9046-9995-49EE0C980241}" type="slidenum">
              <a:rPr lang="en-US" smtClean="0">
                <a:solidFill>
                  <a:srgbClr val="5B616B"/>
                </a:solidFill>
              </a:rPr>
              <a:t>4</a:t>
            </a:fld>
            <a:endParaRPr lang="en-US" dirty="0">
              <a:solidFill>
                <a:srgbClr val="5B616B"/>
              </a:solidFill>
            </a:endParaRPr>
          </a:p>
        </p:txBody>
      </p:sp>
    </p:spTree>
    <p:extLst>
      <p:ext uri="{BB962C8B-B14F-4D97-AF65-F5344CB8AC3E}">
        <p14:creationId xmlns:p14="http://schemas.microsoft.com/office/powerpoint/2010/main" val="77766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1071330" y="361841"/>
            <a:ext cx="8997956" cy="943360"/>
          </a:xfrm>
        </p:spPr>
        <p:txBody>
          <a:bodyPr/>
          <a:lstStyle/>
          <a:p>
            <a:r>
              <a:rPr lang="en-US" dirty="0"/>
              <a:t>Example TSMO Strategies That </a:t>
            </a:r>
            <a:br>
              <a:rPr lang="en-US" dirty="0"/>
            </a:br>
            <a:r>
              <a:rPr lang="en-US" dirty="0"/>
              <a:t>Support Transportation Agency Goals</a:t>
            </a:r>
          </a:p>
        </p:txBody>
      </p:sp>
      <p:graphicFrame>
        <p:nvGraphicFramePr>
          <p:cNvPr id="9" name="Content Placeholder 6">
            <a:extLst>
              <a:ext uri="{FF2B5EF4-FFF2-40B4-BE49-F238E27FC236}">
                <a16:creationId xmlns:a16="http://schemas.microsoft.com/office/drawing/2014/main" id="{DCBD15E4-1B40-4DD8-B0C5-0E87E8DAAA97}"/>
              </a:ext>
            </a:extLst>
          </p:cNvPr>
          <p:cNvGraphicFramePr>
            <a:graphicFrameLocks noGrp="1"/>
          </p:cNvGraphicFramePr>
          <p:nvPr>
            <p:ph idx="1"/>
            <p:extLst>
              <p:ext uri="{D42A27DB-BD31-4B8C-83A1-F6EECF244321}">
                <p14:modId xmlns:p14="http://schemas.microsoft.com/office/powerpoint/2010/main" val="2682353390"/>
              </p:ext>
            </p:extLst>
          </p:nvPr>
        </p:nvGraphicFramePr>
        <p:xfrm>
          <a:off x="1491915" y="1396541"/>
          <a:ext cx="10453037" cy="4582754"/>
        </p:xfrm>
        <a:graphic>
          <a:graphicData uri="http://schemas.openxmlformats.org/drawingml/2006/table">
            <a:tbl>
              <a:tblPr firstRow="1" bandRow="1">
                <a:tableStyleId>{5C22544A-7EE6-4342-B048-85BDC9FD1C3A}</a:tableStyleId>
              </a:tblPr>
              <a:tblGrid>
                <a:gridCol w="5034192">
                  <a:extLst>
                    <a:ext uri="{9D8B030D-6E8A-4147-A177-3AD203B41FA5}">
                      <a16:colId xmlns:a16="http://schemas.microsoft.com/office/drawing/2014/main" val="2848779837"/>
                    </a:ext>
                  </a:extLst>
                </a:gridCol>
                <a:gridCol w="910438">
                  <a:extLst>
                    <a:ext uri="{9D8B030D-6E8A-4147-A177-3AD203B41FA5}">
                      <a16:colId xmlns:a16="http://schemas.microsoft.com/office/drawing/2014/main" val="4147345675"/>
                    </a:ext>
                  </a:extLst>
                </a:gridCol>
                <a:gridCol w="4508407">
                  <a:extLst>
                    <a:ext uri="{9D8B030D-6E8A-4147-A177-3AD203B41FA5}">
                      <a16:colId xmlns:a16="http://schemas.microsoft.com/office/drawing/2014/main" val="2084944413"/>
                    </a:ext>
                  </a:extLst>
                </a:gridCol>
              </a:tblGrid>
              <a:tr h="499998">
                <a:tc>
                  <a:txBody>
                    <a:bodyPr/>
                    <a:lstStyle/>
                    <a:p>
                      <a:pPr algn="ctr"/>
                      <a:r>
                        <a:rPr lang="en-US" sz="2800" dirty="0">
                          <a:solidFill>
                            <a:schemeClr val="tx1"/>
                          </a:solidFill>
                          <a:latin typeface="Arial" panose="020B0604020202020204" pitchFamily="34" charset="0"/>
                          <a:cs typeface="Arial" panose="020B0604020202020204" pitchFamily="34" charset="0"/>
                        </a:rPr>
                        <a:t>TSMO Strategies</a:t>
                      </a:r>
                    </a:p>
                  </a:txBody>
                  <a:tcPr anchor="ctr">
                    <a:noFill/>
                  </a:tcPr>
                </a:tc>
                <a:tc>
                  <a:txBody>
                    <a:bodyPr/>
                    <a:lstStyle/>
                    <a:p>
                      <a:pPr algn="ctr"/>
                      <a:endParaRPr lang="en-US" sz="2800" dirty="0">
                        <a:solidFill>
                          <a:schemeClr val="tx1"/>
                        </a:solidFill>
                        <a:latin typeface="Arial" panose="020B0604020202020204" pitchFamily="34" charset="0"/>
                        <a:cs typeface="Arial" panose="020B0604020202020204" pitchFamily="34" charset="0"/>
                      </a:endParaRPr>
                    </a:p>
                  </a:txBody>
                  <a:tcPr anchor="ctr">
                    <a:noFill/>
                  </a:tcPr>
                </a:tc>
                <a:tc>
                  <a:txBody>
                    <a:bodyPr/>
                    <a:lstStyle/>
                    <a:p>
                      <a:pPr algn="ctr"/>
                      <a:r>
                        <a:rPr lang="en-US" sz="2800" dirty="0">
                          <a:solidFill>
                            <a:schemeClr val="tx1"/>
                          </a:solidFill>
                          <a:latin typeface="Arial" panose="020B0604020202020204" pitchFamily="34" charset="0"/>
                          <a:cs typeface="Arial" panose="020B0604020202020204" pitchFamily="34" charset="0"/>
                        </a:rPr>
                        <a:t>Goals</a:t>
                      </a:r>
                    </a:p>
                  </a:txBody>
                  <a:tcPr anchor="ctr">
                    <a:noFill/>
                  </a:tcPr>
                </a:tc>
                <a:extLst>
                  <a:ext uri="{0D108BD9-81ED-4DB2-BD59-A6C34878D82A}">
                    <a16:rowId xmlns:a16="http://schemas.microsoft.com/office/drawing/2014/main" val="3289981911"/>
                  </a:ext>
                </a:extLst>
              </a:tr>
              <a:tr h="1499994">
                <a:tc>
                  <a:txBody>
                    <a:bodyPr/>
                    <a:lstStyle/>
                    <a:p>
                      <a:r>
                        <a:rPr lang="en-US" sz="2400" dirty="0">
                          <a:latin typeface="Arial" panose="020B0604020202020204" pitchFamily="34" charset="0"/>
                          <a:cs typeface="Arial" panose="020B0604020202020204" pitchFamily="34" charset="0"/>
                        </a:rPr>
                        <a:t>Traffic signal coordination, congestion pricing, demand management </a:t>
                      </a:r>
                    </a:p>
                    <a:p>
                      <a:endParaRPr lang="en-US" sz="2400" dirty="0">
                        <a:latin typeface="Arial" panose="020B0604020202020204" pitchFamily="34" charset="0"/>
                        <a:cs typeface="Arial" panose="020B0604020202020204" pitchFamily="34" charset="0"/>
                      </a:endParaRP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1200"/>
                        </a:spcBef>
                        <a:spcAft>
                          <a:spcPts val="0"/>
                        </a:spcAft>
                        <a:buClrTx/>
                        <a:buSzTx/>
                        <a:buFontTx/>
                        <a:buNone/>
                        <a:tabLst/>
                        <a:defRPr/>
                      </a:pPr>
                      <a:r>
                        <a:rPr lang="en-US" sz="2400" dirty="0">
                          <a:latin typeface="Arial" panose="020B0604020202020204" pitchFamily="34" charset="0"/>
                          <a:cs typeface="Arial" panose="020B0604020202020204" pitchFamily="34" charset="0"/>
                        </a:rPr>
                        <a:t>Reduced congestion</a:t>
                      </a:r>
                    </a:p>
                    <a:p>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2011573952"/>
                  </a:ext>
                </a:extLst>
              </a:tr>
              <a:tr h="1499994">
                <a:tc>
                  <a:txBody>
                    <a:bodyPr/>
                    <a:lstStyle/>
                    <a:p>
                      <a:r>
                        <a:rPr lang="en-US" sz="2400" dirty="0">
                          <a:latin typeface="Arial" panose="020B0604020202020204" pitchFamily="34" charset="0"/>
                          <a:cs typeface="Arial" panose="020B0604020202020204" pitchFamily="34" charset="0"/>
                        </a:rPr>
                        <a:t>Manage nonrecurring events (incidents, weather), managed lanes, traveler information</a:t>
                      </a:r>
                    </a:p>
                    <a:p>
                      <a:endParaRPr lang="en-US" sz="2400" dirty="0">
                        <a:latin typeface="Arial" panose="020B0604020202020204" pitchFamily="34" charset="0"/>
                        <a:cs typeface="Arial" panose="020B0604020202020204" pitchFamily="34" charset="0"/>
                      </a:endParaRP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Smoother and more reliable traffic flow</a:t>
                      </a:r>
                    </a:p>
                    <a:p>
                      <a:endParaRPr lang="en-US" sz="2400" dirty="0">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549502240"/>
                  </a:ext>
                </a:extLst>
              </a:tr>
              <a:tr h="9556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Utilize the full system</a:t>
                      </a:r>
                      <a:r>
                        <a:rPr lang="en-US" sz="2400" dirty="0">
                          <a:solidFill>
                            <a:schemeClr val="tx1"/>
                          </a:solidFill>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coordinate all modes, transit signal priority</a:t>
                      </a:r>
                    </a:p>
                  </a:txBody>
                  <a:tcPr>
                    <a:noFill/>
                  </a:tcPr>
                </a:tc>
                <a:tc>
                  <a:txBody>
                    <a:bodyPr/>
                    <a:lstStyle/>
                    <a:p>
                      <a:endParaRPr lang="en-US" sz="2400" dirty="0">
                        <a:latin typeface="Arial" panose="020B0604020202020204" pitchFamily="34" charset="0"/>
                        <a:cs typeface="Arial" panose="020B0604020202020204" pitchFamily="34" charset="0"/>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latin typeface="Arial" panose="020B0604020202020204" pitchFamily="34" charset="0"/>
                          <a:cs typeface="Arial" panose="020B0604020202020204" pitchFamily="34" charset="0"/>
                        </a:rPr>
                        <a:t>More efficient use of resources and existing facilities</a:t>
                      </a:r>
                    </a:p>
                  </a:txBody>
                  <a:tcPr>
                    <a:noFill/>
                  </a:tcPr>
                </a:tc>
                <a:extLst>
                  <a:ext uri="{0D108BD9-81ED-4DB2-BD59-A6C34878D82A}">
                    <a16:rowId xmlns:a16="http://schemas.microsoft.com/office/drawing/2014/main" val="2995504119"/>
                  </a:ext>
                </a:extLst>
              </a:tr>
            </a:tbl>
          </a:graphicData>
        </a:graphic>
      </p:graphicFrame>
      <p:sp>
        <p:nvSpPr>
          <p:cNvPr id="8" name="Arrow: Right 7">
            <a:extLst>
              <a:ext uri="{FF2B5EF4-FFF2-40B4-BE49-F238E27FC236}">
                <a16:creationId xmlns:a16="http://schemas.microsoft.com/office/drawing/2014/main" id="{4DA8150D-5E55-4329-A661-1D0C5AB8B128}"/>
              </a:ext>
              <a:ext uri="{C183D7F6-B498-43B3-948B-1728B52AA6E4}">
                <adec:decorative xmlns:adec="http://schemas.microsoft.com/office/drawing/2017/decorative" val="1"/>
              </a:ext>
            </a:extLst>
          </p:cNvPr>
          <p:cNvSpPr/>
          <p:nvPr/>
        </p:nvSpPr>
        <p:spPr>
          <a:xfrm>
            <a:off x="6356465" y="2291247"/>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Arrow: Right 13">
            <a:extLst>
              <a:ext uri="{FF2B5EF4-FFF2-40B4-BE49-F238E27FC236}">
                <a16:creationId xmlns:a16="http://schemas.microsoft.com/office/drawing/2014/main" id="{696D22BD-B7E2-4563-A0AC-4E7FD7A39519}"/>
              </a:ext>
              <a:ext uri="{C183D7F6-B498-43B3-948B-1728B52AA6E4}">
                <adec:decorative xmlns:adec="http://schemas.microsoft.com/office/drawing/2017/decorative" val="1"/>
              </a:ext>
            </a:extLst>
          </p:cNvPr>
          <p:cNvSpPr/>
          <p:nvPr/>
        </p:nvSpPr>
        <p:spPr>
          <a:xfrm>
            <a:off x="6356464" y="5417901"/>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Arrow: Right 12">
            <a:extLst>
              <a:ext uri="{FF2B5EF4-FFF2-40B4-BE49-F238E27FC236}">
                <a16:creationId xmlns:a16="http://schemas.microsoft.com/office/drawing/2014/main" id="{2D617FF5-9911-4810-B0B6-BACE786ED89C}"/>
              </a:ext>
              <a:ext uri="{C183D7F6-B498-43B3-948B-1728B52AA6E4}">
                <adec:decorative xmlns:adec="http://schemas.microsoft.com/office/drawing/2017/decorative" val="1"/>
              </a:ext>
            </a:extLst>
          </p:cNvPr>
          <p:cNvSpPr/>
          <p:nvPr/>
        </p:nvSpPr>
        <p:spPr>
          <a:xfrm>
            <a:off x="6356465" y="3854574"/>
            <a:ext cx="897775" cy="249381"/>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355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TSMO State of the Practice</a:t>
            </a:r>
          </a:p>
        </p:txBody>
      </p:sp>
      <p:sp>
        <p:nvSpPr>
          <p:cNvPr id="3" name="Content Placeholder 2"/>
          <p:cNvSpPr>
            <a:spLocks noGrp="1"/>
          </p:cNvSpPr>
          <p:nvPr>
            <p:ph idx="1"/>
          </p:nvPr>
        </p:nvSpPr>
        <p:spPr>
          <a:xfrm>
            <a:off x="984244" y="1596941"/>
            <a:ext cx="10476236" cy="4558498"/>
          </a:xfrm>
        </p:spPr>
        <p:txBody>
          <a:bodyPr>
            <a:normAutofit/>
          </a:bodyPr>
          <a:lstStyle/>
          <a:p>
            <a:pPr>
              <a:lnSpc>
                <a:spcPct val="100000"/>
              </a:lnSpc>
            </a:pPr>
            <a:r>
              <a:rPr lang="en-US" dirty="0"/>
              <a:t>Application of TSMO has accelerated in agencies across the country over the past 5–10 years</a:t>
            </a:r>
          </a:p>
          <a:p>
            <a:pPr>
              <a:lnSpc>
                <a:spcPct val="100000"/>
              </a:lnSpc>
            </a:pPr>
            <a:r>
              <a:rPr lang="en-US" dirty="0"/>
              <a:t>Recognition of TSMO’s value has grown, leading to a variety of approaches for advancing TSMO in agencies. For example:</a:t>
            </a:r>
          </a:p>
          <a:p>
            <a:pPr lvl="1">
              <a:lnSpc>
                <a:spcPct val="100000"/>
              </a:lnSpc>
            </a:pPr>
            <a:r>
              <a:rPr lang="en-US" dirty="0"/>
              <a:t>Establishing a TSMO division or office</a:t>
            </a:r>
          </a:p>
          <a:p>
            <a:pPr lvl="1">
              <a:lnSpc>
                <a:spcPct val="100000"/>
              </a:lnSpc>
            </a:pPr>
            <a:r>
              <a:rPr lang="en-US" dirty="0"/>
              <a:t>Formalizing a TSMO program</a:t>
            </a:r>
          </a:p>
          <a:p>
            <a:pPr lvl="1">
              <a:lnSpc>
                <a:spcPct val="100000"/>
              </a:lnSpc>
            </a:pPr>
            <a:r>
              <a:rPr lang="en-US" dirty="0"/>
              <a:t>Integrating TSMO throughout the agency</a:t>
            </a:r>
          </a:p>
          <a:p>
            <a:pPr lvl="1">
              <a:lnSpc>
                <a:spcPct val="100000"/>
              </a:lnSpc>
            </a:pPr>
            <a:r>
              <a:rPr lang="en-US" dirty="0"/>
              <a:t>Establishing a TSMO committee</a:t>
            </a:r>
          </a:p>
          <a:p>
            <a:pPr lvl="1">
              <a:lnSpc>
                <a:spcPct val="100000"/>
              </a:lnSpc>
            </a:pPr>
            <a:r>
              <a:rPr lang="en-US" dirty="0"/>
              <a:t>Identifying TSMO champions or liaisons</a:t>
            </a:r>
          </a:p>
          <a:p>
            <a:pPr lvl="1">
              <a:lnSpc>
                <a:spcPct val="100000"/>
              </a:lnSpc>
            </a:pPr>
            <a:r>
              <a:rPr lang="en-US" dirty="0"/>
              <a:t>Conducting a TSMO capability maturity model (CMM) self-assessment</a:t>
            </a:r>
          </a:p>
          <a:p>
            <a:pPr lvl="1">
              <a:lnSpc>
                <a:spcPct val="100000"/>
              </a:lnSpc>
            </a:pPr>
            <a:r>
              <a:rPr lang="en-US" dirty="0"/>
              <a:t>Developing a TSMO program plan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1691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Resources on TSMO</a:t>
            </a:r>
          </a:p>
        </p:txBody>
      </p:sp>
      <p:sp>
        <p:nvSpPr>
          <p:cNvPr id="3" name="Content Placeholder 2"/>
          <p:cNvSpPr>
            <a:spLocks noGrp="1"/>
          </p:cNvSpPr>
          <p:nvPr>
            <p:ph idx="1"/>
          </p:nvPr>
        </p:nvSpPr>
        <p:spPr>
          <a:xfrm>
            <a:off x="984244" y="1596940"/>
            <a:ext cx="10369555" cy="4759410"/>
          </a:xfrm>
        </p:spPr>
        <p:txBody>
          <a:bodyPr>
            <a:normAutofit fontScale="85000" lnSpcReduction="10000"/>
          </a:bodyPr>
          <a:lstStyle/>
          <a:p>
            <a:pPr>
              <a:lnSpc>
                <a:spcPct val="110000"/>
              </a:lnSpc>
            </a:pPr>
            <a:r>
              <a:rPr lang="en-US" sz="2800" dirty="0"/>
              <a:t>What is TSMO? (frequently asked questions) </a:t>
            </a:r>
            <a:r>
              <a:rPr lang="en-US" sz="2800" dirty="0">
                <a:solidFill>
                  <a:srgbClr val="516A89"/>
                </a:solidFill>
                <a:hlinkClick r:id="rId3">
                  <a:extLst>
                    <a:ext uri="{A12FA001-AC4F-418D-AE19-62706E023703}">
                      <ahyp:hlinkClr xmlns:ahyp="http://schemas.microsoft.com/office/drawing/2018/hyperlinkcolor" val="tx"/>
                    </a:ext>
                  </a:extLst>
                </a:hlinkClick>
              </a:rPr>
              <a:t>https://ops.fhwa.dot.gov/tsmo</a:t>
            </a:r>
            <a:endParaRPr lang="en-US" sz="2800" dirty="0">
              <a:solidFill>
                <a:srgbClr val="516A89"/>
              </a:solidFill>
            </a:endParaRPr>
          </a:p>
          <a:p>
            <a:pPr>
              <a:lnSpc>
                <a:spcPct val="110000"/>
              </a:lnSpc>
            </a:pPr>
            <a:r>
              <a:rPr lang="en-US" sz="2800" dirty="0"/>
              <a:t>Organizing and Planning for Operations web page </a:t>
            </a:r>
            <a:r>
              <a:rPr lang="en-US" sz="2800" dirty="0">
                <a:solidFill>
                  <a:srgbClr val="516A89"/>
                </a:solidFill>
                <a:hlinkClick r:id="rId4">
                  <a:extLst>
                    <a:ext uri="{A12FA001-AC4F-418D-AE19-62706E023703}">
                      <ahyp:hlinkClr xmlns:ahyp="http://schemas.microsoft.com/office/drawing/2018/hyperlinkcolor" val="tx"/>
                    </a:ext>
                  </a:extLst>
                </a:hlinkClick>
              </a:rPr>
              <a:t>https://ops.fhwa.dot.gov/plan4ops</a:t>
            </a:r>
            <a:endParaRPr lang="en-US" sz="2800" dirty="0">
              <a:solidFill>
                <a:srgbClr val="516A89"/>
              </a:solidFill>
            </a:endParaRPr>
          </a:p>
          <a:p>
            <a:pPr>
              <a:lnSpc>
                <a:spcPct val="110000"/>
              </a:lnSpc>
            </a:pPr>
            <a:r>
              <a:rPr lang="en-US" sz="2800" dirty="0"/>
              <a:t>Communicating TSMO web page </a:t>
            </a:r>
            <a:r>
              <a:rPr lang="en-US" sz="2800" dirty="0">
                <a:solidFill>
                  <a:srgbClr val="516A89"/>
                </a:solidFill>
                <a:hlinkClick r:id="rId5">
                  <a:extLst>
                    <a:ext uri="{A12FA001-AC4F-418D-AE19-62706E023703}">
                      <ahyp:hlinkClr xmlns:ahyp="http://schemas.microsoft.com/office/drawing/2018/hyperlinkcolor" val="tx"/>
                    </a:ext>
                  </a:extLst>
                </a:hlinkClick>
              </a:rPr>
              <a:t>https://ops.fhwa.dot.gov/plan4ops/focus_areas/communicating_tsmo.htm</a:t>
            </a:r>
            <a:endParaRPr lang="en-US" sz="2800" dirty="0">
              <a:solidFill>
                <a:srgbClr val="516A89"/>
              </a:solidFill>
            </a:endParaRPr>
          </a:p>
          <a:p>
            <a:pPr>
              <a:lnSpc>
                <a:spcPct val="110000"/>
              </a:lnSpc>
            </a:pPr>
            <a:r>
              <a:rPr lang="en-US" sz="2800" dirty="0"/>
              <a:t>National Operations Center of Excellence (NOCoE) website </a:t>
            </a:r>
            <a:r>
              <a:rPr lang="en-US" sz="2800" dirty="0">
                <a:solidFill>
                  <a:srgbClr val="516A89"/>
                </a:solidFill>
                <a:hlinkClick r:id="rId6">
                  <a:extLst>
                    <a:ext uri="{A12FA001-AC4F-418D-AE19-62706E023703}">
                      <ahyp:hlinkClr xmlns:ahyp="http://schemas.microsoft.com/office/drawing/2018/hyperlinkcolor" val="tx"/>
                    </a:ext>
                  </a:extLst>
                </a:hlinkClick>
              </a:rPr>
              <a:t>https://www.transportationops.org/</a:t>
            </a:r>
            <a:endParaRPr lang="en-US" sz="2800" dirty="0">
              <a:solidFill>
                <a:srgbClr val="516A89"/>
              </a:solidFill>
            </a:endParaRPr>
          </a:p>
          <a:p>
            <a:pPr>
              <a:lnSpc>
                <a:spcPct val="110000"/>
              </a:lnSpc>
            </a:pPr>
            <a:r>
              <a:rPr lang="en-US" sz="2800" dirty="0"/>
              <a:t>Enhancing Transportation: Connecting TSMO and Maintenance fact sheet, </a:t>
            </a:r>
            <a:r>
              <a:rPr lang="en-US" sz="2800" dirty="0">
                <a:solidFill>
                  <a:srgbClr val="516A89"/>
                </a:solidFill>
                <a:hlinkClick r:id="rId7">
                  <a:extLst>
                    <a:ext uri="{A12FA001-AC4F-418D-AE19-62706E023703}">
                      <ahyp:hlinkClr xmlns:ahyp="http://schemas.microsoft.com/office/drawing/2018/hyperlinkcolor" val="tx"/>
                    </a:ext>
                  </a:extLst>
                </a:hlinkClick>
              </a:rPr>
              <a:t>https://ops.fhwa.dot.gov/publications/fhwahop18090/index.htm</a:t>
            </a:r>
            <a:r>
              <a:rPr lang="en-US" sz="2800" dirty="0">
                <a:solidFill>
                  <a:srgbClr val="516A89"/>
                </a:solidFill>
              </a:rPr>
              <a:t> </a:t>
            </a:r>
          </a:p>
          <a:p>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89375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Freight? </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43</a:t>
            </a:fld>
            <a:endParaRPr lang="en-US" dirty="0">
              <a:solidFill>
                <a:srgbClr val="5B616B"/>
              </a:solidFill>
            </a:endParaRPr>
          </a:p>
        </p:txBody>
      </p:sp>
    </p:spTree>
    <p:extLst>
      <p:ext uri="{BB962C8B-B14F-4D97-AF65-F5344CB8AC3E}">
        <p14:creationId xmlns:p14="http://schemas.microsoft.com/office/powerpoint/2010/main" val="14618186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What Do We Mean by Freight?</a:t>
            </a:r>
          </a:p>
        </p:txBody>
      </p:sp>
      <p:sp>
        <p:nvSpPr>
          <p:cNvPr id="12" name="Content Placeholder 2"/>
          <p:cNvSpPr>
            <a:spLocks noGrp="1"/>
          </p:cNvSpPr>
          <p:nvPr>
            <p:ph sz="half" idx="1"/>
          </p:nvPr>
        </p:nvSpPr>
        <p:spPr>
          <a:xfrm>
            <a:off x="1108953" y="1601768"/>
            <a:ext cx="10573966" cy="4020918"/>
          </a:xfrm>
          <a:ln w="28575">
            <a:noFill/>
          </a:ln>
        </p:spPr>
        <p:txBody>
          <a:bodyPr>
            <a:noAutofit/>
          </a:bodyPr>
          <a:lstStyle/>
          <a:p>
            <a:pPr marL="0" indent="0">
              <a:lnSpc>
                <a:spcPct val="100000"/>
              </a:lnSpc>
              <a:buNone/>
            </a:pPr>
            <a:r>
              <a:rPr lang="en-US" i="1" dirty="0"/>
              <a:t>Freight </a:t>
            </a:r>
            <a:r>
              <a:rPr lang="en-US" dirty="0"/>
              <a:t>is “merchandise or commodities that are moved by a mode of transportation, such as a truck, ship, aircraft, pipeline, or train.”</a:t>
            </a:r>
            <a:r>
              <a:rPr lang="en-US" baseline="30000" dirty="0"/>
              <a:t>1</a:t>
            </a:r>
            <a:r>
              <a:rPr lang="en-US" dirty="0"/>
              <a:t> </a:t>
            </a:r>
          </a:p>
          <a:p>
            <a:pPr marL="0" indent="0">
              <a:lnSpc>
                <a:spcPct val="100000"/>
              </a:lnSpc>
              <a:spcBef>
                <a:spcPts val="1800"/>
              </a:spcBef>
              <a:buNone/>
            </a:pPr>
            <a:r>
              <a:rPr lang="en-US" i="1" dirty="0"/>
              <a:t>Freight operations </a:t>
            </a:r>
            <a:r>
              <a:rPr lang="en-US" dirty="0"/>
              <a:t>include all functions needed to support the movement of cargo by air, highway, marine, pipeline, and rail modes of transportation, including the interconnection of such modes.</a:t>
            </a:r>
            <a:r>
              <a:rPr lang="en-US" baseline="30000" dirty="0"/>
              <a:t>2</a:t>
            </a:r>
          </a:p>
          <a:p>
            <a:pPr marL="0" indent="0">
              <a:buNone/>
            </a:pPr>
            <a:endParaRPr lang="en-US" sz="1800" dirty="0"/>
          </a:p>
        </p:txBody>
      </p:sp>
      <p:sp>
        <p:nvSpPr>
          <p:cNvPr id="13" name="TextBox 12"/>
          <p:cNvSpPr txBox="1"/>
          <p:nvPr/>
        </p:nvSpPr>
        <p:spPr>
          <a:xfrm>
            <a:off x="1058925" y="4201915"/>
            <a:ext cx="10294875" cy="1077218"/>
          </a:xfrm>
          <a:prstGeom prst="rect">
            <a:avLst/>
          </a:prstGeom>
          <a:noFill/>
        </p:spPr>
        <p:txBody>
          <a:bodyPr wrap="square" rtlCol="0">
            <a:spAutoFit/>
          </a:bodyPr>
          <a:lstStyle/>
          <a:p>
            <a:pPr marL="228600" indent="-228600">
              <a:defRPr/>
            </a:pPr>
            <a:r>
              <a:rPr lang="en-US" sz="2000" baseline="30000" dirty="0"/>
              <a:t>1</a:t>
            </a:r>
            <a:r>
              <a:rPr lang="en-US" sz="1600" dirty="0">
                <a:latin typeface="Arial" panose="020B0604020202020204" pitchFamily="34" charset="0"/>
                <a:cs typeface="Arial" panose="020B0604020202020204" pitchFamily="34" charset="0"/>
              </a:rPr>
              <a:t>FHWA. 2018. </a:t>
            </a:r>
            <a:r>
              <a:rPr kumimoji="0" lang="en-US" sz="1600" b="0" i="1" u="none" strike="noStrike" kern="1200" cap="none" spc="0" normalizeH="0" baseline="0" noProof="0" dirty="0">
                <a:ln>
                  <a:noFill/>
                </a:ln>
                <a:effectLst/>
                <a:uLnTx/>
                <a:uFillTx/>
                <a:latin typeface="Arial" panose="020B0604020202020204" pitchFamily="34" charset="0"/>
                <a:cs typeface="Arial" panose="020B0604020202020204" pitchFamily="34" charset="0"/>
              </a:rPr>
              <a:t>Status of the Nation’s Highways, Bridges, and Transit: Conditions and Performance: 23rd Edition</a:t>
            </a: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 Part III: Highway Freight Transportation </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https://www.fhwa.dot.gov/policy/23cpr/chap11.cfm</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p>
          <a:p>
            <a:pPr marL="228600" indent="-228600">
              <a:defRPr/>
            </a:pPr>
            <a:r>
              <a:rPr lang="en-US" sz="2000" baseline="30000" dirty="0"/>
              <a:t>2</a:t>
            </a:r>
            <a:r>
              <a:rPr kumimoji="0" lang="en-US" sz="1600" b="0" i="0" u="none" strike="noStrike" kern="1200" cap="none" spc="0" normalizeH="0" baseline="0" noProof="0" dirty="0">
                <a:ln>
                  <a:noFill/>
                </a:ln>
                <a:effectLst/>
                <a:uLnTx/>
                <a:uFillTx/>
                <a:latin typeface="Arial" panose="020B0604020202020204" pitchFamily="34" charset="0"/>
                <a:cs typeface="Arial" panose="020B0604020202020204" pitchFamily="34" charset="0"/>
              </a:rPr>
              <a:t>Adapted from: Michigan DOT. “Maritime and Port Facility Assistance Office” (web page). </a:t>
            </a:r>
            <a:r>
              <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https://www.michigan.gov/mdot/0,4616,7-151-9621_68051---,00.html</a:t>
            </a:r>
            <a:endParaRPr kumimoji="0" lang="en-US" sz="1600" b="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37D4CC3B-F538-9046-9995-49EE0C980241}" type="slidenum">
              <a:rPr lang="en-US" smtClean="0">
                <a:solidFill>
                  <a:srgbClr val="5B616B"/>
                </a:solidFill>
              </a:rPr>
              <a:t>44</a:t>
            </a:fld>
            <a:endParaRPr lang="en-US" dirty="0">
              <a:solidFill>
                <a:srgbClr val="5B616B"/>
              </a:solidFill>
            </a:endParaRPr>
          </a:p>
        </p:txBody>
      </p:sp>
    </p:spTree>
    <p:extLst>
      <p:ext uri="{BB962C8B-B14F-4D97-AF65-F5344CB8AC3E}">
        <p14:creationId xmlns:p14="http://schemas.microsoft.com/office/powerpoint/2010/main" val="40339376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388" y="702561"/>
            <a:ext cx="10031086" cy="504096"/>
          </a:xfrm>
        </p:spPr>
        <p:txBody>
          <a:bodyPr/>
          <a:lstStyle/>
          <a:p>
            <a:r>
              <a:rPr lang="en-US" sz="3600" dirty="0"/>
              <a:t>Example Freight Goals</a:t>
            </a:r>
          </a:p>
        </p:txBody>
      </p:sp>
      <p:graphicFrame>
        <p:nvGraphicFramePr>
          <p:cNvPr id="5" name="Content Placeholder 4" descr="Safety, on-time pickup and delivery, infrastructure preservation, efficient fuel consumption, reliable travel times, safe and secure parking, cargo security, and efficient operations."/>
          <p:cNvGraphicFramePr>
            <a:graphicFrameLocks noGrp="1"/>
          </p:cNvGraphicFramePr>
          <p:nvPr>
            <p:ph idx="1"/>
            <p:extLst>
              <p:ext uri="{D42A27DB-BD31-4B8C-83A1-F6EECF244321}">
                <p14:modId xmlns:p14="http://schemas.microsoft.com/office/powerpoint/2010/main" val="2135567471"/>
              </p:ext>
            </p:extLst>
          </p:nvPr>
        </p:nvGraphicFramePr>
        <p:xfrm>
          <a:off x="1130300" y="1526244"/>
          <a:ext cx="10553700" cy="4830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45</a:t>
            </a:fld>
            <a:endParaRPr lang="en-US" dirty="0">
              <a:solidFill>
                <a:srgbClr val="5B616B"/>
              </a:solidFill>
            </a:endParaRPr>
          </a:p>
        </p:txBody>
      </p:sp>
    </p:spTree>
    <p:extLst>
      <p:ext uri="{BB962C8B-B14F-4D97-AF65-F5344CB8AC3E}">
        <p14:creationId xmlns:p14="http://schemas.microsoft.com/office/powerpoint/2010/main" val="9311990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530811"/>
            <a:ext cx="10186018" cy="1041754"/>
          </a:xfrm>
        </p:spPr>
        <p:txBody>
          <a:bodyPr/>
          <a:lstStyle/>
          <a:p>
            <a:r>
              <a:rPr lang="en-US" dirty="0"/>
              <a:t>Example: WSDOT—Freight Transportation</a:t>
            </a:r>
          </a:p>
        </p:txBody>
      </p:sp>
      <p:sp>
        <p:nvSpPr>
          <p:cNvPr id="6" name="Content Placeholder 5"/>
          <p:cNvSpPr>
            <a:spLocks noGrp="1"/>
          </p:cNvSpPr>
          <p:nvPr>
            <p:ph idx="1"/>
          </p:nvPr>
        </p:nvSpPr>
        <p:spPr>
          <a:xfrm>
            <a:off x="984245" y="1908480"/>
            <a:ext cx="10369555" cy="3776040"/>
          </a:xfrm>
        </p:spPr>
        <p:txBody>
          <a:bodyPr>
            <a:normAutofit/>
          </a:bodyPr>
          <a:lstStyle/>
          <a:p>
            <a:pPr marL="0" indent="0">
              <a:lnSpc>
                <a:spcPct val="100000"/>
              </a:lnSpc>
              <a:spcAft>
                <a:spcPts val="1000"/>
              </a:spcAft>
              <a:buNone/>
            </a:pPr>
            <a:r>
              <a:rPr lang="en-US" dirty="0"/>
              <a:t>“The state’s multimodal freight transportation system allows business in Washington to effectively compete in regional and global markets.</a:t>
            </a:r>
          </a:p>
          <a:p>
            <a:pPr marL="0" indent="0">
              <a:lnSpc>
                <a:spcPct val="100000"/>
              </a:lnSpc>
              <a:spcAft>
                <a:spcPts val="1000"/>
              </a:spcAft>
              <a:buNone/>
            </a:pPr>
            <a:r>
              <a:rPr lang="en-US" dirty="0"/>
              <a:t>Freight transportation is critical to supporting and growing jobs, more regional domestic product, as well as ensuring residents have the goods they need in their daily lives.”</a:t>
            </a:r>
          </a:p>
          <a:p>
            <a:pPr marL="0" indent="0">
              <a:lnSpc>
                <a:spcPct val="100000"/>
              </a:lnSpc>
              <a:spcAft>
                <a:spcPts val="1000"/>
              </a:spcAft>
              <a:buNone/>
            </a:pPr>
            <a:endParaRPr lang="en-US" sz="1800" dirty="0"/>
          </a:p>
          <a:p>
            <a:pPr marL="0" indent="0">
              <a:lnSpc>
                <a:spcPct val="100000"/>
              </a:lnSpc>
              <a:spcAft>
                <a:spcPts val="1000"/>
              </a:spcAft>
              <a:buNone/>
            </a:pPr>
            <a:r>
              <a:rPr lang="en-US" sz="1800" dirty="0"/>
              <a:t>WSDOT. “Freight Plans” (website). </a:t>
            </a:r>
            <a:r>
              <a:rPr lang="en-US" sz="1800" dirty="0">
                <a:solidFill>
                  <a:srgbClr val="002060"/>
                </a:solidFill>
                <a:hlinkClick r:id="rId3">
                  <a:extLst>
                    <a:ext uri="{A12FA001-AC4F-418D-AE19-62706E023703}">
                      <ahyp:hlinkClr xmlns:ahyp="http://schemas.microsoft.com/office/drawing/2018/hyperlinkcolor" val="tx"/>
                    </a:ext>
                  </a:extLst>
                </a:hlinkClick>
              </a:rPr>
              <a:t>https://wsdot.wa.gov/construction-planning/statewide-plans/freight-plans</a:t>
            </a:r>
            <a:endParaRPr lang="en-US" sz="1800" dirty="0">
              <a:solidFill>
                <a:srgbClr val="002060"/>
              </a:solidFill>
            </a:endParaRPr>
          </a:p>
          <a:p>
            <a:pPr marL="0" indent="0">
              <a:lnSpc>
                <a:spcPct val="100000"/>
              </a:lnSpc>
              <a:spcAft>
                <a:spcPts val="1000"/>
              </a:spcAft>
              <a:buNone/>
            </a:pPr>
            <a:endParaRPr lang="en-US" dirty="0"/>
          </a:p>
          <a:p>
            <a:pPr marL="0" indent="0">
              <a:lnSpc>
                <a:spcPct val="100000"/>
              </a:lnSpc>
              <a:spcAft>
                <a:spcPts val="1000"/>
              </a:spcAft>
              <a:buNone/>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8377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53763" y="611027"/>
            <a:ext cx="9484059" cy="807823"/>
          </a:xfrm>
        </p:spPr>
        <p:txBody>
          <a:bodyPr/>
          <a:lstStyle/>
          <a:p>
            <a:r>
              <a:rPr lang="en-US" dirty="0"/>
              <a:t>Example: Florida DOT Freight and Rail Office</a:t>
            </a:r>
          </a:p>
        </p:txBody>
      </p:sp>
      <p:sp>
        <p:nvSpPr>
          <p:cNvPr id="7" name="Content Placeholder 6"/>
          <p:cNvSpPr>
            <a:spLocks noGrp="1"/>
          </p:cNvSpPr>
          <p:nvPr>
            <p:ph idx="1"/>
          </p:nvPr>
        </p:nvSpPr>
        <p:spPr>
          <a:xfrm>
            <a:off x="984243" y="1732326"/>
            <a:ext cx="10290113" cy="3393348"/>
          </a:xfrm>
        </p:spPr>
        <p:txBody>
          <a:bodyPr>
            <a:normAutofit/>
          </a:bodyPr>
          <a:lstStyle/>
          <a:p>
            <a:pPr marL="457200" indent="-457200">
              <a:lnSpc>
                <a:spcPct val="100000"/>
              </a:lnSpc>
              <a:spcAft>
                <a:spcPts val="1000"/>
              </a:spcAft>
            </a:pPr>
            <a:r>
              <a:rPr lang="en-US" dirty="0"/>
              <a:t>“The Freight and Rail Office (FRO) enhances Florida’s economy and communities.</a:t>
            </a:r>
          </a:p>
          <a:p>
            <a:pPr marL="457200" indent="-457200">
              <a:lnSpc>
                <a:spcPct val="100000"/>
              </a:lnSpc>
              <a:spcAft>
                <a:spcPts val="1000"/>
              </a:spcAft>
            </a:pPr>
            <a:r>
              <a:rPr lang="en-US" dirty="0"/>
              <a:t>FRO is committed to providing quality transportation networks that drive commerce, bringing freight into your everyday life.</a:t>
            </a:r>
          </a:p>
          <a:p>
            <a:pPr marL="0" indent="0">
              <a:lnSpc>
                <a:spcPct val="100000"/>
              </a:lnSpc>
              <a:spcAft>
                <a:spcPts val="1000"/>
              </a:spcAft>
              <a:buNone/>
            </a:pPr>
            <a:endParaRPr lang="en-US" dirty="0"/>
          </a:p>
          <a:p>
            <a:pPr marL="0" indent="0">
              <a:lnSpc>
                <a:spcPct val="100000"/>
              </a:lnSpc>
              <a:spcAft>
                <a:spcPts val="1000"/>
              </a:spcAft>
              <a:buNone/>
            </a:pPr>
            <a:r>
              <a:rPr lang="en-US" sz="2000" dirty="0"/>
              <a:t>Florida DOT. “Freight and Rail Office” (web page). </a:t>
            </a:r>
            <a:r>
              <a:rPr lang="en-US" sz="2000" dirty="0">
                <a:solidFill>
                  <a:srgbClr val="002060"/>
                </a:solidFill>
                <a:hlinkClick r:id="rId3">
                  <a:extLst>
                    <a:ext uri="{A12FA001-AC4F-418D-AE19-62706E023703}">
                      <ahyp:hlinkClr xmlns:ahyp="http://schemas.microsoft.com/office/drawing/2018/hyperlinkcolor" val="tx"/>
                    </a:ext>
                  </a:extLst>
                </a:hlinkClick>
              </a:rPr>
              <a:t>https://www.fdot.gov/rail/</a:t>
            </a:r>
            <a:endParaRPr lang="en-US" sz="2000" dirty="0">
              <a:solidFill>
                <a:srgbClr val="002060"/>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1498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44" y="397933"/>
            <a:ext cx="9912356" cy="939800"/>
          </a:xfrm>
        </p:spPr>
        <p:txBody>
          <a:bodyPr/>
          <a:lstStyle/>
          <a:p>
            <a:r>
              <a:rPr lang="en-US" sz="3200" dirty="0"/>
              <a:t>What Do Freight Staff at a State DOT or Metropolitan Planning Organization (MPO) Do?</a:t>
            </a:r>
          </a:p>
        </p:txBody>
      </p:sp>
      <p:sp>
        <p:nvSpPr>
          <p:cNvPr id="8" name="Content Placeholder 7"/>
          <p:cNvSpPr>
            <a:spLocks noGrp="1"/>
          </p:cNvSpPr>
          <p:nvPr>
            <p:ph idx="1"/>
          </p:nvPr>
        </p:nvSpPr>
        <p:spPr>
          <a:xfrm>
            <a:off x="984244" y="1408852"/>
            <a:ext cx="10991856" cy="4264838"/>
          </a:xfrm>
        </p:spPr>
        <p:txBody>
          <a:bodyPr>
            <a:noAutofit/>
          </a:bodyPr>
          <a:lstStyle/>
          <a:p>
            <a:pPr>
              <a:lnSpc>
                <a:spcPct val="100000"/>
              </a:lnSpc>
              <a:spcBef>
                <a:spcPts val="600"/>
              </a:spcBef>
            </a:pPr>
            <a:r>
              <a:rPr lang="en-US" dirty="0"/>
              <a:t>Identify projects and policies that complement TSMO but on a longer timeline and with a focus on modal freight connections</a:t>
            </a:r>
          </a:p>
          <a:p>
            <a:pPr>
              <a:lnSpc>
                <a:spcPct val="100000"/>
              </a:lnSpc>
              <a:spcBef>
                <a:spcPts val="600"/>
              </a:spcBef>
            </a:pPr>
            <a:r>
              <a:rPr lang="en-US" dirty="0"/>
              <a:t>Advise decisionmakers on public- and private-sector freight issues</a:t>
            </a:r>
          </a:p>
          <a:p>
            <a:pPr>
              <a:lnSpc>
                <a:spcPct val="100000"/>
              </a:lnSpc>
              <a:spcBef>
                <a:spcPts val="600"/>
              </a:spcBef>
            </a:pPr>
            <a:r>
              <a:rPr lang="en-US" dirty="0"/>
              <a:t>Work on freight performance, analyzing baseline freight travel and future conditions/barriers to freight movement</a:t>
            </a:r>
          </a:p>
          <a:p>
            <a:pPr>
              <a:lnSpc>
                <a:spcPct val="100000"/>
              </a:lnSpc>
              <a:spcBef>
                <a:spcPts val="600"/>
              </a:spcBef>
            </a:pPr>
            <a:r>
              <a:rPr lang="en-US" dirty="0"/>
              <a:t>Maintain the freight plan, move freight improvements forward, and maintain communication with the freight community</a:t>
            </a:r>
          </a:p>
          <a:p>
            <a:pPr>
              <a:lnSpc>
                <a:spcPct val="100000"/>
              </a:lnSpc>
              <a:spcBef>
                <a:spcPts val="600"/>
              </a:spcBef>
            </a:pPr>
            <a:r>
              <a:rPr lang="en-US" dirty="0"/>
              <a:t>Develop freight performance measures and targets; identify freight projects and prioritize how to spend national freight funds</a:t>
            </a:r>
          </a:p>
          <a:p>
            <a:pPr>
              <a:lnSpc>
                <a:spcPct val="100000"/>
              </a:lnSpc>
              <a:spcBef>
                <a:spcPts val="600"/>
              </a:spcBef>
            </a:pPr>
            <a:r>
              <a:rPr lang="en-US" dirty="0"/>
              <a:t>Improve freight movement on the road network and to other modes </a:t>
            </a:r>
          </a:p>
          <a:p>
            <a:pPr>
              <a:lnSpc>
                <a:spcPct val="100000"/>
              </a:lnSpc>
              <a:spcBef>
                <a:spcPts val="600"/>
              </a:spcBef>
            </a:pPr>
            <a:r>
              <a:rPr lang="en-US" dirty="0"/>
              <a:t>Fulfill Federal requirements for freight funding </a:t>
            </a:r>
          </a:p>
        </p:txBody>
      </p:sp>
      <p:sp>
        <p:nvSpPr>
          <p:cNvPr id="5" name="Content Placeholder 7"/>
          <p:cNvSpPr txBox="1">
            <a:spLocks/>
          </p:cNvSpPr>
          <p:nvPr/>
        </p:nvSpPr>
        <p:spPr>
          <a:xfrm>
            <a:off x="6021617" y="5971657"/>
            <a:ext cx="5954483" cy="56725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53508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3508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3508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3508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700" dirty="0"/>
              <a:t>Source: FHWA listening session with State DOT and MPO freight staff representatives, February 24, 2021. </a:t>
            </a:r>
          </a:p>
        </p:txBody>
      </p:sp>
      <p:sp>
        <p:nvSpPr>
          <p:cNvPr id="7" name="Slide Number Placeholder 6"/>
          <p:cNvSpPr>
            <a:spLocks noGrp="1"/>
          </p:cNvSpPr>
          <p:nvPr>
            <p:ph type="sldNum" sz="quarter" idx="12"/>
          </p:nvPr>
        </p:nvSpPr>
        <p:spPr/>
        <p:txBody>
          <a:bodyPr/>
          <a:lstStyle/>
          <a:p>
            <a:fld id="{65563AE7-5B5B-458E-B3CA-08C369177B62}" type="slidenum">
              <a:rPr lang="en-US" smtClean="0">
                <a:solidFill>
                  <a:srgbClr val="5B616B"/>
                </a:solidFill>
              </a:rPr>
              <a:t>48</a:t>
            </a:fld>
            <a:endParaRPr lang="en-US" dirty="0">
              <a:solidFill>
                <a:srgbClr val="5B616B"/>
              </a:solidFill>
            </a:endParaRPr>
          </a:p>
        </p:txBody>
      </p:sp>
    </p:spTree>
    <p:extLst>
      <p:ext uri="{BB962C8B-B14F-4D97-AF65-F5344CB8AC3E}">
        <p14:creationId xmlns:p14="http://schemas.microsoft.com/office/powerpoint/2010/main" val="1882870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Connecting TSMO and Freight Overview</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49</a:t>
            </a:fld>
            <a:endParaRPr lang="en-US" dirty="0">
              <a:solidFill>
                <a:srgbClr val="5B616B"/>
              </a:solidFill>
            </a:endParaRPr>
          </a:p>
        </p:txBody>
      </p:sp>
    </p:spTree>
    <p:extLst>
      <p:ext uri="{BB962C8B-B14F-4D97-AF65-F5344CB8AC3E}">
        <p14:creationId xmlns:p14="http://schemas.microsoft.com/office/powerpoint/2010/main" val="236463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1188"/>
            <a:ext cx="9682779" cy="925791"/>
          </a:xfrm>
        </p:spPr>
        <p:txBody>
          <a:bodyPr>
            <a:noAutofit/>
          </a:bodyPr>
          <a:lstStyle/>
          <a:p>
            <a:r>
              <a:rPr lang="en-US" dirty="0"/>
              <a:t>Goods Movement Is Important to Local, Regional, and National Economies</a:t>
            </a:r>
          </a:p>
        </p:txBody>
      </p:sp>
      <p:sp>
        <p:nvSpPr>
          <p:cNvPr id="3" name="Content Placeholder 2"/>
          <p:cNvSpPr>
            <a:spLocks noGrp="1"/>
          </p:cNvSpPr>
          <p:nvPr>
            <p:ph idx="1"/>
          </p:nvPr>
        </p:nvSpPr>
        <p:spPr>
          <a:xfrm>
            <a:off x="984244" y="1540740"/>
            <a:ext cx="10369555" cy="4785415"/>
          </a:xfrm>
        </p:spPr>
        <p:txBody>
          <a:bodyPr>
            <a:noAutofit/>
          </a:bodyPr>
          <a:lstStyle/>
          <a:p>
            <a:pPr>
              <a:lnSpc>
                <a:spcPct val="100000"/>
              </a:lnSpc>
              <a:spcBef>
                <a:spcPts val="600"/>
              </a:spcBef>
            </a:pPr>
            <a:r>
              <a:rPr lang="en-US" sz="2800" dirty="0"/>
              <a:t>Urban goods movement increasingly important to local economy (retail and home delivery)</a:t>
            </a:r>
          </a:p>
          <a:p>
            <a:pPr>
              <a:lnSpc>
                <a:spcPct val="100000"/>
              </a:lnSpc>
              <a:spcBef>
                <a:spcPts val="600"/>
              </a:spcBef>
            </a:pPr>
            <a:r>
              <a:rPr lang="en-US" sz="2800" dirty="0"/>
              <a:t>Employment generator for manufacturers, shippers, carriers, and retailers</a:t>
            </a:r>
          </a:p>
          <a:p>
            <a:pPr>
              <a:lnSpc>
                <a:spcPct val="100000"/>
              </a:lnSpc>
              <a:spcBef>
                <a:spcPts val="600"/>
              </a:spcBef>
            </a:pPr>
            <a:r>
              <a:rPr lang="en-US" sz="2800" dirty="0"/>
              <a:t>Long-haul carriers sensitive to delays and related costs caused by weather, road work, incidents, and recurring congestion</a:t>
            </a:r>
          </a:p>
          <a:p>
            <a:pPr>
              <a:lnSpc>
                <a:spcPct val="100000"/>
              </a:lnSpc>
              <a:spcBef>
                <a:spcPts val="600"/>
              </a:spcBef>
            </a:pPr>
            <a:r>
              <a:rPr lang="en-US" sz="2800" dirty="0"/>
              <a:t>Dependence on time-certain delivery to maintain production schedules and related commitments</a:t>
            </a:r>
          </a:p>
        </p:txBody>
      </p:sp>
      <p:sp>
        <p:nvSpPr>
          <p:cNvPr id="9" name="Slide Number Placeholder 8"/>
          <p:cNvSpPr>
            <a:spLocks noGrp="1"/>
          </p:cNvSpPr>
          <p:nvPr>
            <p:ph type="sldNum" sz="quarter" idx="12"/>
          </p:nvPr>
        </p:nvSpPr>
        <p:spPr/>
        <p:txBody>
          <a:bodyPr/>
          <a:lstStyle/>
          <a:p>
            <a:fld id="{37D4CC3B-F538-9046-9995-49EE0C980241}" type="slidenum">
              <a:rPr lang="en-US" smtClean="0">
                <a:solidFill>
                  <a:srgbClr val="5B616B"/>
                </a:solidFill>
              </a:rPr>
              <a:t>5</a:t>
            </a:fld>
            <a:endParaRPr lang="en-US" dirty="0">
              <a:solidFill>
                <a:srgbClr val="5B616B"/>
              </a:solidFill>
            </a:endParaRPr>
          </a:p>
        </p:txBody>
      </p:sp>
    </p:spTree>
    <p:extLst>
      <p:ext uri="{BB962C8B-B14F-4D97-AF65-F5344CB8AC3E}">
        <p14:creationId xmlns:p14="http://schemas.microsoft.com/office/powerpoint/2010/main" val="10414963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4244" y="374309"/>
            <a:ext cx="8997956" cy="957047"/>
          </a:xfrm>
        </p:spPr>
        <p:txBody>
          <a:bodyPr/>
          <a:lstStyle/>
          <a:p>
            <a:r>
              <a:rPr lang="en-US" dirty="0"/>
              <a:t>Freight and TSMO Goals </a:t>
            </a:r>
            <a:br>
              <a:rPr lang="en-US" dirty="0"/>
            </a:br>
            <a:r>
              <a:rPr lang="en-US" dirty="0"/>
              <a:t>and Priorities That Overlap</a:t>
            </a:r>
          </a:p>
        </p:txBody>
      </p:sp>
      <p:sp>
        <p:nvSpPr>
          <p:cNvPr id="11" name="Content Placeholder 6"/>
          <p:cNvSpPr txBox="1">
            <a:spLocks/>
          </p:cNvSpPr>
          <p:nvPr/>
        </p:nvSpPr>
        <p:spPr>
          <a:xfrm>
            <a:off x="984245" y="1331356"/>
            <a:ext cx="5991908" cy="3948896"/>
          </a:xfrm>
          <a:prstGeom prst="rect">
            <a:avLst/>
          </a:prstGeom>
          <a:noFill/>
        </p:spPr>
        <p:txBody>
          <a:bodyPr>
            <a:noAutofit/>
          </a:bodyPr>
          <a:lstStyle>
            <a:lvl1pPr marL="228600" indent="-228600" algn="l" defTabSz="914400" rtl="0" eaLnBrk="1" latinLnBrk="0" hangingPunct="1">
              <a:lnSpc>
                <a:spcPct val="90000"/>
              </a:lnSpc>
              <a:spcBef>
                <a:spcPts val="1000"/>
              </a:spcBef>
              <a:buClr>
                <a:srgbClr val="53508A"/>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3508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3508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lvl="1">
              <a:lnSpc>
                <a:spcPct val="100000"/>
              </a:lnSpc>
              <a:spcBef>
                <a:spcPts val="0"/>
              </a:spcBef>
              <a:spcAft>
                <a:spcPts val="600"/>
              </a:spcAft>
            </a:pPr>
            <a:r>
              <a:rPr lang="en-US" sz="2300" dirty="0"/>
              <a:t>Real-time information to commercial vehicle community about roadway network disruptions </a:t>
            </a:r>
          </a:p>
          <a:p>
            <a:pPr marL="228600" lvl="1">
              <a:lnSpc>
                <a:spcPct val="100000"/>
              </a:lnSpc>
              <a:spcBef>
                <a:spcPts val="0"/>
              </a:spcBef>
              <a:spcAft>
                <a:spcPts val="600"/>
              </a:spcAft>
            </a:pPr>
            <a:r>
              <a:rPr lang="en-US" sz="2300" dirty="0"/>
              <a:t>Incident management strategies to clear commercial motor vehicle crashes </a:t>
            </a:r>
          </a:p>
          <a:p>
            <a:pPr marL="228600" lvl="1">
              <a:lnSpc>
                <a:spcPct val="100000"/>
              </a:lnSpc>
              <a:spcBef>
                <a:spcPts val="0"/>
              </a:spcBef>
              <a:spcAft>
                <a:spcPts val="600"/>
              </a:spcAft>
            </a:pPr>
            <a:r>
              <a:rPr lang="en-US" sz="2300" dirty="0"/>
              <a:t>Sharing oversize/overweight (OS/OW) permit requirements with traveler information systems </a:t>
            </a:r>
          </a:p>
          <a:p>
            <a:pPr marL="228600" lvl="1">
              <a:lnSpc>
                <a:spcPct val="100000"/>
              </a:lnSpc>
              <a:spcBef>
                <a:spcPts val="0"/>
              </a:spcBef>
              <a:spcAft>
                <a:spcPts val="600"/>
              </a:spcAft>
            </a:pPr>
            <a:r>
              <a:rPr lang="en-US" sz="2300" dirty="0"/>
              <a:t>Travel time and planning time reliability, safety, and communications</a:t>
            </a:r>
          </a:p>
          <a:p>
            <a:pPr marL="234950" lvl="1">
              <a:lnSpc>
                <a:spcPct val="100000"/>
              </a:lnSpc>
              <a:spcBef>
                <a:spcPts val="0"/>
              </a:spcBef>
              <a:spcAft>
                <a:spcPts val="600"/>
              </a:spcAft>
            </a:pPr>
            <a:r>
              <a:rPr lang="en-US" sz="2300" dirty="0"/>
              <a:t>Congestion management and freight traffic routing </a:t>
            </a:r>
          </a:p>
        </p:txBody>
      </p:sp>
      <p:sp>
        <p:nvSpPr>
          <p:cNvPr id="12" name="Content Placeholder 6"/>
          <p:cNvSpPr>
            <a:spLocks noGrp="1"/>
          </p:cNvSpPr>
          <p:nvPr>
            <p:ph sz="half" idx="4294967295"/>
          </p:nvPr>
        </p:nvSpPr>
        <p:spPr>
          <a:xfrm>
            <a:off x="6857881" y="1331356"/>
            <a:ext cx="5139296" cy="3948896"/>
          </a:xfrm>
          <a:prstGeom prst="rect">
            <a:avLst/>
          </a:prstGeom>
          <a:noFill/>
        </p:spPr>
        <p:txBody>
          <a:bodyPr>
            <a:noAutofit/>
          </a:bodyPr>
          <a:lstStyle/>
          <a:p>
            <a:pPr marL="234950" lvl="1">
              <a:lnSpc>
                <a:spcPct val="100000"/>
              </a:lnSpc>
              <a:spcBef>
                <a:spcPts val="0"/>
              </a:spcBef>
              <a:spcAft>
                <a:spcPts val="600"/>
              </a:spcAft>
            </a:pPr>
            <a:r>
              <a:rPr lang="en-US" sz="2300" dirty="0"/>
              <a:t>Managing OS/OW vehicles </a:t>
            </a:r>
          </a:p>
          <a:p>
            <a:pPr marL="234950" lvl="1">
              <a:lnSpc>
                <a:spcPct val="100000"/>
              </a:lnSpc>
              <a:spcBef>
                <a:spcPts val="0"/>
              </a:spcBef>
              <a:spcAft>
                <a:spcPts val="600"/>
              </a:spcAft>
            </a:pPr>
            <a:r>
              <a:rPr lang="en-US" sz="2300" dirty="0"/>
              <a:t>Responding to crashes and disasters </a:t>
            </a:r>
          </a:p>
          <a:p>
            <a:pPr marL="234950" lvl="1">
              <a:lnSpc>
                <a:spcPct val="100000"/>
              </a:lnSpc>
              <a:spcBef>
                <a:spcPts val="0"/>
              </a:spcBef>
              <a:spcAft>
                <a:spcPts val="600"/>
              </a:spcAft>
            </a:pPr>
            <a:r>
              <a:rPr lang="en-US" sz="2300" dirty="0"/>
              <a:t>Operating delivery vehicles and large trucks in urban areas</a:t>
            </a:r>
          </a:p>
          <a:p>
            <a:pPr marL="234950" lvl="1">
              <a:lnSpc>
                <a:spcPct val="100000"/>
              </a:lnSpc>
              <a:spcBef>
                <a:spcPts val="0"/>
              </a:spcBef>
              <a:spcAft>
                <a:spcPts val="600"/>
              </a:spcAft>
            </a:pPr>
            <a:r>
              <a:rPr lang="en-US" sz="2300" dirty="0"/>
              <a:t>Long-range plan for incorporating TSMO into regional investment packages, including TSMO strategies to maximize regional movement of freight</a:t>
            </a:r>
          </a:p>
        </p:txBody>
      </p:sp>
      <p:sp>
        <p:nvSpPr>
          <p:cNvPr id="9" name="Content Placeholder 7"/>
          <p:cNvSpPr txBox="1">
            <a:spLocks/>
          </p:cNvSpPr>
          <p:nvPr/>
        </p:nvSpPr>
        <p:spPr>
          <a:xfrm>
            <a:off x="7258005" y="5143772"/>
            <a:ext cx="4629196" cy="84698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53508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3508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3508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3508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US" sz="1700" dirty="0"/>
              <a:t>Source: FHWA listening session with State DOT and MPO freight staff representatives, February 24, 2021. </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50</a:t>
            </a:fld>
            <a:endParaRPr lang="en-US" dirty="0">
              <a:solidFill>
                <a:srgbClr val="5B616B"/>
              </a:solidFill>
            </a:endParaRPr>
          </a:p>
        </p:txBody>
      </p:sp>
    </p:spTree>
    <p:extLst>
      <p:ext uri="{BB962C8B-B14F-4D97-AF65-F5344CB8AC3E}">
        <p14:creationId xmlns:p14="http://schemas.microsoft.com/office/powerpoint/2010/main" val="1019105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3038" y="568643"/>
            <a:ext cx="7584917" cy="608401"/>
          </a:xfrm>
        </p:spPr>
        <p:txBody>
          <a:bodyPr>
            <a:normAutofit/>
          </a:bodyPr>
          <a:lstStyle/>
          <a:p>
            <a:r>
              <a:rPr lang="en-US" sz="3200" b="1" dirty="0">
                <a:latin typeface="Arial" panose="020B0604020202020204" pitchFamily="34" charset="0"/>
                <a:cs typeface="Arial" panose="020B0604020202020204" pitchFamily="34" charset="0"/>
              </a:rPr>
              <a:t>Intersections of TSMO and Freight</a:t>
            </a:r>
          </a:p>
        </p:txBody>
      </p:sp>
      <p:sp>
        <p:nvSpPr>
          <p:cNvPr id="7" name="Content Placeholder 6"/>
          <p:cNvSpPr>
            <a:spLocks noGrp="1"/>
          </p:cNvSpPr>
          <p:nvPr>
            <p:ph sz="half" idx="2"/>
          </p:nvPr>
        </p:nvSpPr>
        <p:spPr>
          <a:xfrm>
            <a:off x="963038" y="1339342"/>
            <a:ext cx="5710137" cy="4179315"/>
          </a:xfrm>
          <a:noFill/>
        </p:spPr>
        <p:txBody>
          <a:bodyPr>
            <a:noAutofit/>
          </a:bodyPr>
          <a:lstStyle/>
          <a:p>
            <a:pPr>
              <a:lnSpc>
                <a:spcPct val="100000"/>
              </a:lnSpc>
            </a:pPr>
            <a:r>
              <a:rPr lang="en-US" sz="2400" dirty="0"/>
              <a:t>Road weather, work zone, and incident information and multijurisdictional coordination to manage delay</a:t>
            </a:r>
          </a:p>
          <a:p>
            <a:pPr>
              <a:lnSpc>
                <a:spcPct val="100000"/>
              </a:lnSpc>
            </a:pPr>
            <a:r>
              <a:rPr lang="en-US" sz="2400" dirty="0"/>
              <a:t>Work zone design and detours</a:t>
            </a:r>
          </a:p>
          <a:p>
            <a:pPr>
              <a:lnSpc>
                <a:spcPct val="100000"/>
              </a:lnSpc>
            </a:pPr>
            <a:r>
              <a:rPr lang="en-US" sz="2400" dirty="0"/>
              <a:t>Truck-specific traveler information (e.g., weather, size/weight restrictions, detours)</a:t>
            </a:r>
          </a:p>
          <a:p>
            <a:pPr>
              <a:lnSpc>
                <a:spcPct val="100000"/>
              </a:lnSpc>
            </a:pPr>
            <a:r>
              <a:rPr lang="en-US" sz="2400" dirty="0"/>
              <a:t>Signal delay/priority for heavy vehicles</a:t>
            </a:r>
          </a:p>
          <a:p>
            <a:pPr>
              <a:lnSpc>
                <a:spcPct val="100000"/>
              </a:lnSpc>
            </a:pPr>
            <a:r>
              <a:rPr lang="en-US" sz="2400" dirty="0"/>
              <a:t>Truck routing for fastest travel time and compliance with route restrictions and bridge capacity</a:t>
            </a:r>
          </a:p>
        </p:txBody>
      </p:sp>
      <p:sp>
        <p:nvSpPr>
          <p:cNvPr id="6" name="Content Placeholder 5"/>
          <p:cNvSpPr>
            <a:spLocks noGrp="1"/>
          </p:cNvSpPr>
          <p:nvPr>
            <p:ph sz="quarter" idx="4"/>
          </p:nvPr>
        </p:nvSpPr>
        <p:spPr>
          <a:xfrm>
            <a:off x="6872916" y="1339342"/>
            <a:ext cx="5130827" cy="3913384"/>
          </a:xfrm>
        </p:spPr>
        <p:txBody>
          <a:bodyPr>
            <a:noAutofit/>
          </a:bodyPr>
          <a:lstStyle/>
          <a:p>
            <a:pPr>
              <a:lnSpc>
                <a:spcPct val="100000"/>
              </a:lnSpc>
            </a:pPr>
            <a:r>
              <a:rPr lang="en-US" sz="2400" dirty="0"/>
              <a:t>Truck size/weight enforcement </a:t>
            </a:r>
          </a:p>
          <a:p>
            <a:pPr>
              <a:lnSpc>
                <a:spcPct val="100000"/>
              </a:lnSpc>
            </a:pPr>
            <a:r>
              <a:rPr lang="en-US" sz="2400" dirty="0"/>
              <a:t>Lane management </a:t>
            </a:r>
          </a:p>
          <a:p>
            <a:pPr>
              <a:lnSpc>
                <a:spcPct val="100000"/>
              </a:lnSpc>
            </a:pPr>
            <a:r>
              <a:rPr lang="en-US" sz="2400" dirty="0"/>
              <a:t>Truck queue management at intermodal facilities and ports </a:t>
            </a:r>
          </a:p>
          <a:p>
            <a:pPr>
              <a:lnSpc>
                <a:spcPct val="100000"/>
              </a:lnSpc>
            </a:pPr>
            <a:r>
              <a:rPr lang="en-US" sz="2400" dirty="0"/>
              <a:t>Truck travel-time reliability</a:t>
            </a:r>
          </a:p>
          <a:p>
            <a:pPr>
              <a:lnSpc>
                <a:spcPct val="100000"/>
              </a:lnSpc>
            </a:pPr>
            <a:r>
              <a:rPr lang="en-US" sz="2400" dirty="0"/>
              <a:t>Safe, secure truck parking</a:t>
            </a:r>
          </a:p>
          <a:p>
            <a:pPr>
              <a:lnSpc>
                <a:spcPct val="100000"/>
              </a:lnSpc>
            </a:pPr>
            <a:r>
              <a:rPr lang="en-US" sz="2400" dirty="0"/>
              <a:t>Urban goods movement/curb space management</a:t>
            </a:r>
          </a:p>
          <a:p>
            <a:pPr>
              <a:lnSpc>
                <a:spcPct val="100000"/>
              </a:lnSpc>
            </a:pPr>
            <a:r>
              <a:rPr lang="en-US" sz="2400" dirty="0"/>
              <a:t>Safety/crash avoidance/incident response and clearance</a:t>
            </a:r>
          </a:p>
        </p:txBody>
      </p:sp>
      <p:sp>
        <p:nvSpPr>
          <p:cNvPr id="5" name="Slide Number Placeholder 4"/>
          <p:cNvSpPr>
            <a:spLocks noGrp="1"/>
          </p:cNvSpPr>
          <p:nvPr>
            <p:ph type="sldNum" sz="quarter" idx="12"/>
          </p:nvPr>
        </p:nvSpPr>
        <p:spPr/>
        <p:txBody>
          <a:bodyPr/>
          <a:lstStyle/>
          <a:p>
            <a:fld id="{964C510D-D580-43A2-9ABD-5D3EEA2F3D97}" type="slidenum">
              <a:rPr lang="en-US" smtClean="0">
                <a:solidFill>
                  <a:srgbClr val="5B616B"/>
                </a:solidFill>
              </a:rPr>
              <a:t>51</a:t>
            </a:fld>
            <a:endParaRPr lang="en-US" dirty="0">
              <a:solidFill>
                <a:srgbClr val="5B616B"/>
              </a:solidFill>
            </a:endParaRPr>
          </a:p>
        </p:txBody>
      </p:sp>
    </p:spTree>
    <p:extLst>
      <p:ext uri="{BB962C8B-B14F-4D97-AF65-F5344CB8AC3E}">
        <p14:creationId xmlns:p14="http://schemas.microsoft.com/office/powerpoint/2010/main" val="14613500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517428"/>
            <a:ext cx="9881876" cy="965947"/>
          </a:xfrm>
        </p:spPr>
        <p:txBody>
          <a:bodyPr/>
          <a:lstStyle/>
          <a:p>
            <a:r>
              <a:rPr lang="en-US" sz="3600" dirty="0"/>
              <a:t>TSMO Can Support Freight Goals (1/2)</a:t>
            </a:r>
          </a:p>
        </p:txBody>
      </p:sp>
      <p:sp>
        <p:nvSpPr>
          <p:cNvPr id="3" name="Content Placeholder 2"/>
          <p:cNvSpPr>
            <a:spLocks noGrp="1"/>
          </p:cNvSpPr>
          <p:nvPr>
            <p:ph idx="1"/>
          </p:nvPr>
        </p:nvSpPr>
        <p:spPr>
          <a:xfrm>
            <a:off x="1231670" y="1596939"/>
            <a:ext cx="10369555" cy="5124535"/>
          </a:xfrm>
        </p:spPr>
        <p:txBody>
          <a:bodyPr>
            <a:noAutofit/>
          </a:bodyPr>
          <a:lstStyle/>
          <a:p>
            <a:pPr marL="0" indent="0">
              <a:lnSpc>
                <a:spcPct val="100000"/>
              </a:lnSpc>
              <a:spcBef>
                <a:spcPts val="300"/>
              </a:spcBef>
              <a:buNone/>
            </a:pPr>
            <a:r>
              <a:rPr lang="en-US" sz="2600" dirty="0"/>
              <a:t>Freight goal: Improve truck travel-time reliability:</a:t>
            </a:r>
          </a:p>
          <a:p>
            <a:pPr lvl="1">
              <a:lnSpc>
                <a:spcPct val="100000"/>
              </a:lnSpc>
              <a:spcBef>
                <a:spcPts val="300"/>
              </a:spcBef>
            </a:pPr>
            <a:r>
              <a:rPr lang="en-US" sz="2300" dirty="0"/>
              <a:t>TSMO strategies: Real-time, truck-specific traveler information; lane management; incident clearance; road weather management; work zone management; truck size and weight enforcement—weigh station bypass</a:t>
            </a:r>
          </a:p>
          <a:p>
            <a:pPr marL="0" indent="0">
              <a:lnSpc>
                <a:spcPct val="100000"/>
              </a:lnSpc>
              <a:buNone/>
            </a:pPr>
            <a:r>
              <a:rPr lang="en-US" sz="2600" dirty="0"/>
              <a:t>Freight goal: Improve safety by separating light and heavy vehicles:</a:t>
            </a:r>
          </a:p>
          <a:p>
            <a:pPr lvl="1">
              <a:lnSpc>
                <a:spcPct val="100000"/>
              </a:lnSpc>
              <a:spcBef>
                <a:spcPts val="300"/>
              </a:spcBef>
            </a:pPr>
            <a:r>
              <a:rPr lang="en-US" sz="2300" dirty="0"/>
              <a:t>TSMO strategies: Dedicated lanes, restricted lanes, signal delay/priority</a:t>
            </a:r>
          </a:p>
          <a:p>
            <a:pPr marL="0" indent="0">
              <a:lnSpc>
                <a:spcPct val="100000"/>
              </a:lnSpc>
              <a:buNone/>
            </a:pPr>
            <a:r>
              <a:rPr lang="en-US" sz="2600" dirty="0"/>
              <a:t>Freight goal: Improve intermodal connections:</a:t>
            </a:r>
          </a:p>
          <a:p>
            <a:pPr lvl="1">
              <a:lnSpc>
                <a:spcPct val="100000"/>
              </a:lnSpc>
              <a:spcBef>
                <a:spcPts val="300"/>
              </a:spcBef>
            </a:pPr>
            <a:r>
              <a:rPr lang="en-US" sz="2300" dirty="0"/>
              <a:t>TSMO strategies: Freight advanced traveler information systems, dynamic freight routing based on real-time traffic conditions, terminal queue status and wait times</a:t>
            </a:r>
          </a:p>
        </p:txBody>
      </p:sp>
      <p:sp>
        <p:nvSpPr>
          <p:cNvPr id="5" name="Curved Right Arrow 4">
            <a:extLst>
              <a:ext uri="{C183D7F6-B498-43B3-948B-1728B52AA6E4}">
                <adec:decorative xmlns:adec="http://schemas.microsoft.com/office/drawing/2017/decorative" val="1"/>
              </a:ext>
            </a:extLst>
          </p:cNvPr>
          <p:cNvSpPr/>
          <p:nvPr/>
        </p:nvSpPr>
        <p:spPr>
          <a:xfrm rot="20291833">
            <a:off x="953458" y="1757176"/>
            <a:ext cx="377758" cy="889253"/>
          </a:xfrm>
          <a:prstGeom prst="curvedRightArrow">
            <a:avLst>
              <a:gd name="adj1" fmla="val 22365"/>
              <a:gd name="adj2" fmla="val 50000"/>
              <a:gd name="adj3" fmla="val 32780"/>
            </a:avLst>
          </a:prstGeom>
          <a:solidFill>
            <a:srgbClr val="53508A"/>
          </a:solidFill>
          <a:ln>
            <a:solidFill>
              <a:srgbClr val="53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Curved Right Arrow 6">
            <a:extLst>
              <a:ext uri="{C183D7F6-B498-43B3-948B-1728B52AA6E4}">
                <adec:decorative xmlns:adec="http://schemas.microsoft.com/office/drawing/2017/decorative" val="1"/>
              </a:ext>
            </a:extLst>
          </p:cNvPr>
          <p:cNvSpPr/>
          <p:nvPr/>
        </p:nvSpPr>
        <p:spPr>
          <a:xfrm rot="20291833">
            <a:off x="976984" y="3392256"/>
            <a:ext cx="409812" cy="756401"/>
          </a:xfrm>
          <a:prstGeom prst="curvedRightArrow">
            <a:avLst>
              <a:gd name="adj1" fmla="val 22365"/>
              <a:gd name="adj2" fmla="val 50000"/>
              <a:gd name="adj3" fmla="val 32780"/>
            </a:avLst>
          </a:prstGeom>
          <a:solidFill>
            <a:srgbClr val="5350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Curved Right Arrow 6">
            <a:extLst>
              <a:ext uri="{FF2B5EF4-FFF2-40B4-BE49-F238E27FC236}">
                <a16:creationId xmlns:a16="http://schemas.microsoft.com/office/drawing/2014/main" id="{AB4360D4-F96B-7FD5-41F1-491D696F6C41}"/>
              </a:ext>
              <a:ext uri="{C183D7F6-B498-43B3-948B-1728B52AA6E4}">
                <adec:decorative xmlns:adec="http://schemas.microsoft.com/office/drawing/2017/decorative" val="1"/>
              </a:ext>
            </a:extLst>
          </p:cNvPr>
          <p:cNvSpPr/>
          <p:nvPr/>
        </p:nvSpPr>
        <p:spPr>
          <a:xfrm rot="20291833">
            <a:off x="1042792" y="4388997"/>
            <a:ext cx="377758" cy="889253"/>
          </a:xfrm>
          <a:prstGeom prst="curvedRightArrow">
            <a:avLst>
              <a:gd name="adj1" fmla="val 22365"/>
              <a:gd name="adj2" fmla="val 50000"/>
              <a:gd name="adj3" fmla="val 32780"/>
            </a:avLst>
          </a:prstGeom>
          <a:solidFill>
            <a:srgbClr val="5350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52</a:t>
            </a:fld>
            <a:endParaRPr lang="en-US" dirty="0">
              <a:solidFill>
                <a:srgbClr val="5B616B"/>
              </a:solidFill>
            </a:endParaRPr>
          </a:p>
        </p:txBody>
      </p:sp>
    </p:spTree>
    <p:extLst>
      <p:ext uri="{BB962C8B-B14F-4D97-AF65-F5344CB8AC3E}">
        <p14:creationId xmlns:p14="http://schemas.microsoft.com/office/powerpoint/2010/main" val="36519648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984243" y="574232"/>
            <a:ext cx="9659944" cy="504096"/>
          </a:xfrm>
        </p:spPr>
        <p:txBody>
          <a:bodyPr/>
          <a:lstStyle/>
          <a:p>
            <a:r>
              <a:rPr lang="en-US" dirty="0"/>
              <a:t>TSMO Can Support Freight Goals (2/2)</a:t>
            </a:r>
          </a:p>
        </p:txBody>
      </p:sp>
      <p:sp>
        <p:nvSpPr>
          <p:cNvPr id="3" name="Content Placeholder 2"/>
          <p:cNvSpPr>
            <a:spLocks noGrp="1"/>
          </p:cNvSpPr>
          <p:nvPr>
            <p:ph idx="1"/>
          </p:nvPr>
        </p:nvSpPr>
        <p:spPr>
          <a:xfrm>
            <a:off x="1324753" y="1593092"/>
            <a:ext cx="10369555" cy="4351338"/>
          </a:xfrm>
        </p:spPr>
        <p:txBody>
          <a:bodyPr>
            <a:normAutofit fontScale="92500"/>
          </a:bodyPr>
          <a:lstStyle/>
          <a:p>
            <a:pPr marL="0" indent="0">
              <a:lnSpc>
                <a:spcPct val="100000"/>
              </a:lnSpc>
              <a:spcBef>
                <a:spcPts val="300"/>
              </a:spcBef>
              <a:buNone/>
            </a:pPr>
            <a:r>
              <a:rPr lang="en-US" sz="2800" dirty="0"/>
              <a:t>Freight goal: Safe, secure truck parking, more accurate and relevant </a:t>
            </a:r>
            <a:br>
              <a:rPr lang="en-US" sz="2800" dirty="0"/>
            </a:br>
            <a:r>
              <a:rPr lang="en-US" sz="2800" dirty="0"/>
              <a:t>real-time information:</a:t>
            </a:r>
          </a:p>
          <a:p>
            <a:pPr lvl="1">
              <a:lnSpc>
                <a:spcPct val="100000"/>
              </a:lnSpc>
              <a:spcBef>
                <a:spcPts val="300"/>
              </a:spcBef>
            </a:pPr>
            <a:r>
              <a:rPr lang="en-US" sz="2500" dirty="0"/>
              <a:t>TSMO strategies: Truck parking information and management systems, </a:t>
            </a:r>
            <a:br>
              <a:rPr lang="en-US" sz="2500" dirty="0"/>
            </a:br>
            <a:r>
              <a:rPr lang="en-US" sz="2500" dirty="0"/>
              <a:t>road weather information systems, early access to truck-specific traveler information for use in route and schedule planning (e.g., parking availability/reservations, size/weight restricted routes) </a:t>
            </a:r>
          </a:p>
          <a:p>
            <a:pPr marL="457200" lvl="1" indent="0">
              <a:lnSpc>
                <a:spcPct val="100000"/>
              </a:lnSpc>
              <a:spcBef>
                <a:spcPts val="300"/>
              </a:spcBef>
              <a:buNone/>
            </a:pPr>
            <a:endParaRPr lang="en-US" sz="2400" dirty="0"/>
          </a:p>
          <a:p>
            <a:pPr marL="0" indent="0">
              <a:lnSpc>
                <a:spcPct val="100000"/>
              </a:lnSpc>
              <a:spcBef>
                <a:spcPts val="300"/>
              </a:spcBef>
              <a:buNone/>
            </a:pPr>
            <a:r>
              <a:rPr lang="en-US" dirty="0"/>
              <a:t>Fr</a:t>
            </a:r>
            <a:r>
              <a:rPr lang="en-US" sz="2800" dirty="0"/>
              <a:t>eight goal: Minimize delays due to incidents:</a:t>
            </a:r>
          </a:p>
          <a:p>
            <a:pPr lvl="1">
              <a:lnSpc>
                <a:spcPct val="100000"/>
              </a:lnSpc>
              <a:spcBef>
                <a:spcPts val="300"/>
              </a:spcBef>
            </a:pPr>
            <a:r>
              <a:rPr lang="en-US" sz="2500" dirty="0"/>
              <a:t>TSMO strategies: Traffic management centers with freeway monitoring, incident response teams, HAZMAT cleanup teams, motorist assist patrols, prepositioned tow and recovery, restricted/dedicated lanes</a:t>
            </a:r>
          </a:p>
        </p:txBody>
      </p:sp>
      <p:sp>
        <p:nvSpPr>
          <p:cNvPr id="9" name="Curved Right Arrow 4">
            <a:extLst>
              <a:ext uri="{FF2B5EF4-FFF2-40B4-BE49-F238E27FC236}">
                <a16:creationId xmlns:a16="http://schemas.microsoft.com/office/drawing/2014/main" id="{864D0549-E071-4B8E-E601-E37C8790FD16}"/>
              </a:ext>
              <a:ext uri="{C183D7F6-B498-43B3-948B-1728B52AA6E4}">
                <adec:decorative xmlns:adec="http://schemas.microsoft.com/office/drawing/2017/decorative" val="1"/>
              </a:ext>
            </a:extLst>
          </p:cNvPr>
          <p:cNvSpPr/>
          <p:nvPr/>
        </p:nvSpPr>
        <p:spPr>
          <a:xfrm rot="20291833">
            <a:off x="1135873" y="4420128"/>
            <a:ext cx="377758" cy="889253"/>
          </a:xfrm>
          <a:prstGeom prst="curvedRightArrow">
            <a:avLst>
              <a:gd name="adj1" fmla="val 22365"/>
              <a:gd name="adj2" fmla="val 50000"/>
              <a:gd name="adj3" fmla="val 32780"/>
            </a:avLst>
          </a:prstGeom>
          <a:solidFill>
            <a:srgbClr val="53508A"/>
          </a:solidFill>
          <a:ln>
            <a:solidFill>
              <a:srgbClr val="53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Curved Right Arrow 4">
            <a:extLst>
              <a:ext uri="{FF2B5EF4-FFF2-40B4-BE49-F238E27FC236}">
                <a16:creationId xmlns:a16="http://schemas.microsoft.com/office/drawing/2014/main" id="{8D2E1A45-F799-B145-1E00-4B5AFBDBB7B3}"/>
              </a:ext>
              <a:ext uri="{C183D7F6-B498-43B3-948B-1728B52AA6E4}">
                <adec:decorative xmlns:adec="http://schemas.microsoft.com/office/drawing/2017/decorative" val="1"/>
              </a:ext>
            </a:extLst>
          </p:cNvPr>
          <p:cNvSpPr/>
          <p:nvPr/>
        </p:nvSpPr>
        <p:spPr>
          <a:xfrm rot="20291833">
            <a:off x="974739" y="1920557"/>
            <a:ext cx="377758" cy="889253"/>
          </a:xfrm>
          <a:prstGeom prst="curvedRightArrow">
            <a:avLst>
              <a:gd name="adj1" fmla="val 22365"/>
              <a:gd name="adj2" fmla="val 50000"/>
              <a:gd name="adj3" fmla="val 32780"/>
            </a:avLst>
          </a:prstGeom>
          <a:solidFill>
            <a:srgbClr val="53508A"/>
          </a:solidFill>
          <a:ln>
            <a:solidFill>
              <a:srgbClr val="535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Slide Number Placeholder 1"/>
          <p:cNvSpPr>
            <a:spLocks noGrp="1"/>
          </p:cNvSpPr>
          <p:nvPr>
            <p:ph type="sldNum" sz="quarter" idx="12"/>
          </p:nvPr>
        </p:nvSpPr>
        <p:spPr/>
        <p:txBody>
          <a:bodyPr/>
          <a:lstStyle/>
          <a:p>
            <a:fld id="{37D4CC3B-F538-9046-9995-49EE0C980241}" type="slidenum">
              <a:rPr lang="en-US" smtClean="0">
                <a:solidFill>
                  <a:srgbClr val="5B616B"/>
                </a:solidFill>
              </a:rPr>
              <a:t>53</a:t>
            </a:fld>
            <a:endParaRPr lang="en-US" dirty="0">
              <a:solidFill>
                <a:srgbClr val="5B616B"/>
              </a:solidFill>
            </a:endParaRPr>
          </a:p>
        </p:txBody>
      </p:sp>
    </p:spTree>
    <p:extLst>
      <p:ext uri="{BB962C8B-B14F-4D97-AF65-F5344CB8AC3E}">
        <p14:creationId xmlns:p14="http://schemas.microsoft.com/office/powerpoint/2010/main" val="24568827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Opportunities for Collaboration</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54</a:t>
            </a:fld>
            <a:endParaRPr lang="en-US" dirty="0">
              <a:solidFill>
                <a:srgbClr val="5B616B"/>
              </a:solidFill>
            </a:endParaRPr>
          </a:p>
        </p:txBody>
      </p:sp>
    </p:spTree>
    <p:extLst>
      <p:ext uri="{BB962C8B-B14F-4D97-AF65-F5344CB8AC3E}">
        <p14:creationId xmlns:p14="http://schemas.microsoft.com/office/powerpoint/2010/main" val="21551706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TSMO and Freight Goals Are Connected</a:t>
            </a:r>
          </a:p>
        </p:txBody>
      </p:sp>
      <p:sp>
        <p:nvSpPr>
          <p:cNvPr id="3" name="Content Placeholder 2"/>
          <p:cNvSpPr>
            <a:spLocks noGrp="1"/>
          </p:cNvSpPr>
          <p:nvPr>
            <p:ph idx="1"/>
          </p:nvPr>
        </p:nvSpPr>
        <p:spPr>
          <a:xfrm>
            <a:off x="914400" y="1421105"/>
            <a:ext cx="10834862" cy="926367"/>
          </a:xfrm>
        </p:spPr>
        <p:txBody>
          <a:bodyPr>
            <a:normAutofit fontScale="92500"/>
          </a:bodyPr>
          <a:lstStyle/>
          <a:p>
            <a:pPr marL="0" indent="0">
              <a:lnSpc>
                <a:spcPct val="100000"/>
              </a:lnSpc>
              <a:buNone/>
            </a:pPr>
            <a:r>
              <a:rPr lang="en-US" dirty="0"/>
              <a:t>Coordinating TSMO and freight efforts accomplishes shared goals more efficiently. Accomplishing freight goals can support TSMO goals and vice versa. </a:t>
            </a:r>
          </a:p>
          <a:p>
            <a:pPr marL="0" indent="0">
              <a:buNone/>
            </a:pPr>
            <a:endParaRPr lang="en-US" dirty="0"/>
          </a:p>
        </p:txBody>
      </p:sp>
      <p:graphicFrame>
        <p:nvGraphicFramePr>
          <p:cNvPr id="6" name="Table 5"/>
          <p:cNvGraphicFramePr>
            <a:graphicFrameLocks noGrp="1"/>
          </p:cNvGraphicFramePr>
          <p:nvPr/>
        </p:nvGraphicFramePr>
        <p:xfrm>
          <a:off x="984244" y="2203093"/>
          <a:ext cx="10834862" cy="3474720"/>
        </p:xfrm>
        <a:graphic>
          <a:graphicData uri="http://schemas.openxmlformats.org/drawingml/2006/table">
            <a:tbl>
              <a:tblPr firstRow="1" bandRow="1">
                <a:tableStyleId>{616DA210-FB5B-4158-B5E0-FEB733F419BA}</a:tableStyleId>
              </a:tblPr>
              <a:tblGrid>
                <a:gridCol w="3872236">
                  <a:extLst>
                    <a:ext uri="{9D8B030D-6E8A-4147-A177-3AD203B41FA5}">
                      <a16:colId xmlns:a16="http://schemas.microsoft.com/office/drawing/2014/main" val="3057363937"/>
                    </a:ext>
                  </a:extLst>
                </a:gridCol>
                <a:gridCol w="6962626">
                  <a:extLst>
                    <a:ext uri="{9D8B030D-6E8A-4147-A177-3AD203B41FA5}">
                      <a16:colId xmlns:a16="http://schemas.microsoft.com/office/drawing/2014/main" val="133149545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TSMO Goals</a:t>
                      </a:r>
                      <a:endParaRPr lang="en-US" sz="2200" b="1"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Freight Goals</a:t>
                      </a:r>
                      <a:endParaRPr lang="en-US" sz="22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033691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Reduce congestion</a:t>
                      </a:r>
                    </a:p>
                  </a:txBody>
                  <a:tcPr/>
                </a:tc>
                <a:tc>
                  <a:txBody>
                    <a:bodyPr/>
                    <a:lstStyle/>
                    <a:p>
                      <a:pPr marL="0" indent="0">
                        <a:buFont typeface="Arial" panose="020B0604020202020204" pitchFamily="34" charset="0"/>
                        <a:buNone/>
                      </a:pPr>
                      <a:r>
                        <a:rPr lang="en-US" sz="2200" dirty="0">
                          <a:latin typeface="Arial" panose="020B0604020202020204" pitchFamily="34" charset="0"/>
                          <a:cs typeface="Arial" panose="020B0604020202020204" pitchFamily="34" charset="0"/>
                        </a:rPr>
                        <a:t>Improve travel-time reliability and on-time delivery to maximize efficiency and minimize costs</a:t>
                      </a:r>
                    </a:p>
                  </a:txBody>
                  <a:tcPr/>
                </a:tc>
                <a:extLst>
                  <a:ext uri="{0D108BD9-81ED-4DB2-BD59-A6C34878D82A}">
                    <a16:rowId xmlns:a16="http://schemas.microsoft.com/office/drawing/2014/main" val="275335489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Leverage all modes to improve mobility and safety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Avoid conflicts between light and heavy vehicles; improve intermodal connections</a:t>
                      </a:r>
                    </a:p>
                  </a:txBody>
                  <a:tcPr/>
                </a:tc>
                <a:extLst>
                  <a:ext uri="{0D108BD9-81ED-4DB2-BD59-A6C34878D82A}">
                    <a16:rowId xmlns:a16="http://schemas.microsoft.com/office/drawing/2014/main" val="370352443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Improve availability</a:t>
                      </a:r>
                      <a:r>
                        <a:rPr lang="en-US" sz="2200" baseline="0" dirty="0">
                          <a:latin typeface="Arial" panose="020B0604020202020204" pitchFamily="34" charset="0"/>
                          <a:cs typeface="Arial" panose="020B0604020202020204" pitchFamily="34" charset="0"/>
                        </a:rPr>
                        <a:t> of and access to facilities</a:t>
                      </a:r>
                      <a:endParaRPr lang="en-US" sz="22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Provide</a:t>
                      </a:r>
                      <a:r>
                        <a:rPr lang="en-US" sz="2200" baseline="0" dirty="0">
                          <a:latin typeface="Arial" panose="020B0604020202020204" pitchFamily="34" charset="0"/>
                          <a:cs typeface="Arial" panose="020B0604020202020204" pitchFamily="34" charset="0"/>
                        </a:rPr>
                        <a:t> s</a:t>
                      </a:r>
                      <a:r>
                        <a:rPr lang="en-US" sz="2200" dirty="0">
                          <a:latin typeface="Arial" panose="020B0604020202020204" pitchFamily="34" charset="0"/>
                          <a:cs typeface="Arial" panose="020B0604020202020204" pitchFamily="34" charset="0"/>
                        </a:rPr>
                        <a:t>afe, secure truck parking, curb management</a:t>
                      </a:r>
                      <a:r>
                        <a:rPr lang="en-US" sz="2200" baseline="0" dirty="0">
                          <a:latin typeface="Arial" panose="020B0604020202020204" pitchFamily="34" charset="0"/>
                          <a:cs typeface="Arial" panose="020B0604020202020204" pitchFamily="34" charset="0"/>
                        </a:rPr>
                        <a:t> and </a:t>
                      </a:r>
                      <a:r>
                        <a:rPr lang="en-US" sz="2200" dirty="0">
                          <a:latin typeface="Arial" panose="020B0604020202020204" pitchFamily="34" charset="0"/>
                          <a:cs typeface="Arial" panose="020B0604020202020204" pitchFamily="34" charset="0"/>
                        </a:rPr>
                        <a:t>more accurate and relevant real-time information</a:t>
                      </a:r>
                    </a:p>
                  </a:txBody>
                  <a:tcPr/>
                </a:tc>
                <a:extLst>
                  <a:ext uri="{0D108BD9-81ED-4DB2-BD59-A6C34878D82A}">
                    <a16:rowId xmlns:a16="http://schemas.microsoft.com/office/drawing/2014/main" val="249109781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Safe and quick incident clearance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latin typeface="Arial" panose="020B0604020202020204" pitchFamily="34" charset="0"/>
                          <a:cs typeface="Arial" panose="020B0604020202020204" pitchFamily="34" charset="0"/>
                        </a:rPr>
                        <a:t>Minimize delays due to incidents; quick response for hazardous materials (HAZMAT) mitigation</a:t>
                      </a:r>
                    </a:p>
                  </a:txBody>
                  <a:tcPr/>
                </a:tc>
                <a:extLst>
                  <a:ext uri="{0D108BD9-81ED-4DB2-BD59-A6C34878D82A}">
                    <a16:rowId xmlns:a16="http://schemas.microsoft.com/office/drawing/2014/main" val="7502152"/>
                  </a:ext>
                </a:extLst>
              </a:tr>
            </a:tbl>
          </a:graphicData>
        </a:graphic>
      </p:graphicFrame>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55</a:t>
            </a:fld>
            <a:endParaRPr lang="en-US" dirty="0">
              <a:solidFill>
                <a:srgbClr val="5B616B"/>
              </a:solidFill>
            </a:endParaRPr>
          </a:p>
        </p:txBody>
      </p:sp>
    </p:spTree>
    <p:extLst>
      <p:ext uri="{BB962C8B-B14F-4D97-AF65-F5344CB8AC3E}">
        <p14:creationId xmlns:p14="http://schemas.microsoft.com/office/powerpoint/2010/main" val="1795189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9923" y="636762"/>
            <a:ext cx="10184499" cy="504096"/>
          </a:xfrm>
        </p:spPr>
        <p:txBody>
          <a:bodyPr/>
          <a:lstStyle/>
          <a:p>
            <a:r>
              <a:rPr lang="en-US" dirty="0"/>
              <a:t>Change Creates New Opportunities To Collaborate</a:t>
            </a:r>
          </a:p>
        </p:txBody>
      </p:sp>
      <p:sp>
        <p:nvSpPr>
          <p:cNvPr id="3" name="Content Placeholder 2"/>
          <p:cNvSpPr>
            <a:spLocks noGrp="1"/>
          </p:cNvSpPr>
          <p:nvPr>
            <p:ph idx="1"/>
          </p:nvPr>
        </p:nvSpPr>
        <p:spPr/>
        <p:txBody>
          <a:bodyPr>
            <a:normAutofit/>
          </a:bodyPr>
          <a:lstStyle/>
          <a:p>
            <a:pPr marL="0" indent="0">
              <a:lnSpc>
                <a:spcPct val="100000"/>
              </a:lnSpc>
              <a:spcAft>
                <a:spcPts val="1000"/>
              </a:spcAft>
              <a:buNone/>
            </a:pPr>
            <a:r>
              <a:rPr lang="en-US" dirty="0"/>
              <a:t>TSMO and freight programs both seek to:</a:t>
            </a:r>
          </a:p>
          <a:p>
            <a:pPr lvl="1">
              <a:lnSpc>
                <a:spcPct val="100000"/>
              </a:lnSpc>
            </a:pPr>
            <a:r>
              <a:rPr lang="en-US" sz="2400" dirty="0"/>
              <a:t>Enhance existing system versus expand the system</a:t>
            </a:r>
          </a:p>
          <a:p>
            <a:pPr lvl="1">
              <a:lnSpc>
                <a:spcPct val="100000"/>
              </a:lnSpc>
            </a:pPr>
            <a:r>
              <a:rPr lang="en-US" sz="2400" dirty="0"/>
              <a:t>Do more with less by investing in low-cost, near-term improvements that can enhance freight mobility and safety</a:t>
            </a:r>
          </a:p>
          <a:p>
            <a:pPr lvl="1">
              <a:lnSpc>
                <a:spcPct val="100000"/>
              </a:lnSpc>
            </a:pPr>
            <a:r>
              <a:rPr lang="en-US" sz="2400" dirty="0"/>
              <a:t>Leverage new data to plan and operate smarter through real-time information dissemination and evidenced-based planning and investments in freight management and operations</a:t>
            </a:r>
          </a:p>
          <a:p>
            <a:pPr lvl="1">
              <a:lnSpc>
                <a:spcPct val="100000"/>
              </a:lnSpc>
            </a:pPr>
            <a:r>
              <a:rPr lang="en-US" sz="2400" dirty="0"/>
              <a:t>Maximize the efficiency and effectiveness of the transportation system through collaborative planning, programming, and design for TSMO that focuses on freight mobility needs</a:t>
            </a:r>
            <a:endParaRPr lang="en-US" sz="2400" strike="sngStrike" dirty="0">
              <a:solidFill>
                <a:srgbClr val="FF0000"/>
              </a:solidFill>
            </a:endParaRPr>
          </a:p>
          <a:p>
            <a:pPr lvl="1"/>
            <a:endParaRPr lang="en-US" sz="2400" dirty="0"/>
          </a:p>
        </p:txBody>
      </p:sp>
      <p:sp>
        <p:nvSpPr>
          <p:cNvPr id="2" name="Slide Number Placeholder 1"/>
          <p:cNvSpPr>
            <a:spLocks noGrp="1"/>
          </p:cNvSpPr>
          <p:nvPr>
            <p:ph type="sldNum" sz="quarter" idx="12"/>
          </p:nvPr>
        </p:nvSpPr>
        <p:spPr/>
        <p:txBody>
          <a:bodyPr/>
          <a:lstStyle/>
          <a:p>
            <a:fld id="{37D4CC3B-F538-9046-9995-49EE0C980241}" type="slidenum">
              <a:rPr lang="en-US" smtClean="0">
                <a:solidFill>
                  <a:srgbClr val="5B616B"/>
                </a:solidFill>
              </a:rPr>
              <a:t>56</a:t>
            </a:fld>
            <a:endParaRPr lang="en-US" dirty="0">
              <a:solidFill>
                <a:srgbClr val="5B616B"/>
              </a:solidFill>
            </a:endParaRPr>
          </a:p>
        </p:txBody>
      </p:sp>
    </p:spTree>
    <p:extLst>
      <p:ext uri="{BB962C8B-B14F-4D97-AF65-F5344CB8AC3E}">
        <p14:creationId xmlns:p14="http://schemas.microsoft.com/office/powerpoint/2010/main" val="213242046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4" y="349643"/>
            <a:ext cx="8997956" cy="504096"/>
          </a:xfrm>
        </p:spPr>
        <p:txBody>
          <a:bodyPr/>
          <a:lstStyle/>
          <a:p>
            <a:r>
              <a:rPr lang="en-US" sz="3600" dirty="0"/>
              <a:t>Collaboration Opportunities for Freight and TSMO</a:t>
            </a:r>
          </a:p>
        </p:txBody>
      </p:sp>
      <p:sp>
        <p:nvSpPr>
          <p:cNvPr id="3" name="Content Placeholder 2"/>
          <p:cNvSpPr>
            <a:spLocks noGrp="1"/>
          </p:cNvSpPr>
          <p:nvPr>
            <p:ph idx="1"/>
          </p:nvPr>
        </p:nvSpPr>
        <p:spPr>
          <a:xfrm>
            <a:off x="984244" y="1341121"/>
            <a:ext cx="10369556" cy="894079"/>
          </a:xfrm>
        </p:spPr>
        <p:txBody>
          <a:bodyPr>
            <a:normAutofit lnSpcReduction="10000"/>
          </a:bodyPr>
          <a:lstStyle/>
          <a:p>
            <a:pPr marL="0" indent="0">
              <a:lnSpc>
                <a:spcPct val="120000"/>
              </a:lnSpc>
              <a:spcAft>
                <a:spcPts val="1000"/>
              </a:spcAft>
              <a:buNone/>
            </a:pPr>
            <a:r>
              <a:rPr lang="en-US" dirty="0"/>
              <a:t>Areas where freight and TSMO staff can work together and capture new benefits from collaboration include:</a:t>
            </a:r>
          </a:p>
        </p:txBody>
      </p:sp>
      <p:sp>
        <p:nvSpPr>
          <p:cNvPr id="5" name="Content Placeholder 2">
            <a:extLst>
              <a:ext uri="{FF2B5EF4-FFF2-40B4-BE49-F238E27FC236}">
                <a16:creationId xmlns:a16="http://schemas.microsoft.com/office/drawing/2014/main" id="{6B5D101A-273C-461C-A410-AB1E25AB1A38}"/>
              </a:ext>
            </a:extLst>
          </p:cNvPr>
          <p:cNvSpPr txBox="1">
            <a:spLocks/>
          </p:cNvSpPr>
          <p:nvPr/>
        </p:nvSpPr>
        <p:spPr>
          <a:xfrm>
            <a:off x="598784" y="2235200"/>
            <a:ext cx="11148716" cy="3708400"/>
          </a:xfrm>
          <a:prstGeom prst="rect">
            <a:avLst/>
          </a:prstGeom>
        </p:spPr>
        <p:txBody>
          <a:bodyPr vert="horz" lIns="91440" tIns="45720" rIns="91440" bIns="45720" numCol="2" rtlCol="0">
            <a:noAutofit/>
          </a:bodyPr>
          <a:lstStyle>
            <a:lvl1pPr marL="228600" indent="-228600" algn="l" defTabSz="914400" rtl="0" eaLnBrk="1" latinLnBrk="0" hangingPunct="1">
              <a:lnSpc>
                <a:spcPct val="90000"/>
              </a:lnSpc>
              <a:spcBef>
                <a:spcPts val="1000"/>
              </a:spcBef>
              <a:buClr>
                <a:srgbClr val="53508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3508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3508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3508A"/>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44538">
              <a:lnSpc>
                <a:spcPct val="120000"/>
              </a:lnSpc>
            </a:pPr>
            <a:r>
              <a:rPr lang="en-US" dirty="0"/>
              <a:t>Coordinated State freight plan development</a:t>
            </a:r>
          </a:p>
          <a:p>
            <a:pPr marL="744538">
              <a:lnSpc>
                <a:spcPct val="120000"/>
              </a:lnSpc>
            </a:pPr>
            <a:r>
              <a:rPr lang="en-US" dirty="0"/>
              <a:t>Road weather management</a:t>
            </a:r>
          </a:p>
          <a:p>
            <a:pPr marL="744538">
              <a:lnSpc>
                <a:spcPct val="120000"/>
              </a:lnSpc>
            </a:pPr>
            <a:r>
              <a:rPr lang="en-US" dirty="0"/>
              <a:t>Congestion management</a:t>
            </a:r>
          </a:p>
          <a:p>
            <a:pPr marL="744538">
              <a:lnSpc>
                <a:spcPct val="120000"/>
              </a:lnSpc>
            </a:pPr>
            <a:r>
              <a:rPr lang="en-US" dirty="0"/>
              <a:t>Work zone design and management</a:t>
            </a:r>
          </a:p>
          <a:p>
            <a:pPr marL="744538">
              <a:lnSpc>
                <a:spcPct val="120000"/>
              </a:lnSpc>
            </a:pPr>
            <a:r>
              <a:rPr lang="en-US" dirty="0"/>
              <a:t>Truck-specific traveler information </a:t>
            </a:r>
          </a:p>
          <a:p>
            <a:pPr marL="744538">
              <a:lnSpc>
                <a:spcPct val="120000"/>
              </a:lnSpc>
            </a:pPr>
            <a:r>
              <a:rPr lang="en-US" dirty="0"/>
              <a:t>Truck parking information and management systems</a:t>
            </a:r>
          </a:p>
          <a:p>
            <a:pPr marL="744538">
              <a:lnSpc>
                <a:spcPct val="120000"/>
              </a:lnSpc>
            </a:pPr>
            <a:r>
              <a:rPr lang="en-US" dirty="0"/>
              <a:t>Dedicated/restricted lanes</a:t>
            </a:r>
          </a:p>
          <a:p>
            <a:pPr marL="744538">
              <a:lnSpc>
                <a:spcPct val="120000"/>
              </a:lnSpc>
            </a:pPr>
            <a:r>
              <a:rPr lang="en-US" dirty="0"/>
              <a:t>Traffic signal delay/priority</a:t>
            </a:r>
          </a:p>
          <a:p>
            <a:pPr marL="744538">
              <a:lnSpc>
                <a:spcPct val="120000"/>
              </a:lnSpc>
            </a:pPr>
            <a:r>
              <a:rPr lang="en-US" dirty="0"/>
              <a:t>Urban goods delivery</a:t>
            </a:r>
          </a:p>
          <a:p>
            <a:pPr marL="744538">
              <a:lnSpc>
                <a:spcPct val="120000"/>
              </a:lnSpc>
            </a:pPr>
            <a:r>
              <a:rPr lang="en-US" dirty="0"/>
              <a:t>Truck size and weight enforcement</a:t>
            </a:r>
          </a:p>
          <a:p>
            <a:pPr marL="744538">
              <a:lnSpc>
                <a:spcPct val="120000"/>
              </a:lnSpc>
            </a:pPr>
            <a:r>
              <a:rPr lang="en-US" dirty="0"/>
              <a:t>Oversize/overweight permits</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57</a:t>
            </a:fld>
            <a:endParaRPr lang="en-US" dirty="0">
              <a:solidFill>
                <a:srgbClr val="5B616B"/>
              </a:solidFill>
            </a:endParaRPr>
          </a:p>
        </p:txBody>
      </p:sp>
    </p:spTree>
    <p:extLst>
      <p:ext uri="{BB962C8B-B14F-4D97-AF65-F5344CB8AC3E}">
        <p14:creationId xmlns:p14="http://schemas.microsoft.com/office/powerpoint/2010/main" val="11897472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Road Weather Management </a:t>
            </a:r>
          </a:p>
        </p:txBody>
      </p:sp>
      <p:sp>
        <p:nvSpPr>
          <p:cNvPr id="3" name="Content Placeholder 2"/>
          <p:cNvSpPr>
            <a:spLocks noGrp="1"/>
          </p:cNvSpPr>
          <p:nvPr>
            <p:ph idx="1"/>
          </p:nvPr>
        </p:nvSpPr>
        <p:spPr>
          <a:xfrm>
            <a:off x="838201" y="1596941"/>
            <a:ext cx="6927572" cy="4558497"/>
          </a:xfrm>
        </p:spPr>
        <p:txBody>
          <a:bodyPr>
            <a:normAutofit fontScale="92500" lnSpcReduction="10000"/>
          </a:bodyPr>
          <a:lstStyle/>
          <a:p>
            <a:pPr>
              <a:lnSpc>
                <a:spcPct val="110000"/>
              </a:lnSpc>
            </a:pPr>
            <a:r>
              <a:rPr lang="en-US" dirty="0"/>
              <a:t>Coordinate planning, mitigation, and response to all weather events</a:t>
            </a:r>
          </a:p>
          <a:p>
            <a:pPr>
              <a:lnSpc>
                <a:spcPct val="110000"/>
              </a:lnSpc>
            </a:pPr>
            <a:r>
              <a:rPr lang="en-US" dirty="0"/>
              <a:t>Identify and communicate freight-specific road closures and freight-friendly alternative routes</a:t>
            </a:r>
          </a:p>
          <a:p>
            <a:pPr>
              <a:lnSpc>
                <a:spcPct val="110000"/>
              </a:lnSpc>
            </a:pPr>
            <a:r>
              <a:rPr lang="en-US" dirty="0"/>
              <a:t>Share road weather information system resources for proactive storm management and freight route and schedule planning</a:t>
            </a:r>
          </a:p>
          <a:p>
            <a:pPr>
              <a:lnSpc>
                <a:spcPct val="110000"/>
              </a:lnSpc>
            </a:pPr>
            <a:r>
              <a:rPr lang="en-US" dirty="0"/>
              <a:t>Optimize road treatments ahead of winter weather</a:t>
            </a:r>
          </a:p>
          <a:p>
            <a:pPr>
              <a:lnSpc>
                <a:spcPct val="110000"/>
              </a:lnSpc>
            </a:pPr>
            <a:r>
              <a:rPr lang="en-US" dirty="0"/>
              <a:t>Prevent infrastructure and environmental degradation in areas with repeat weather problems (e.g., damage and erosion from repeat flooding)</a:t>
            </a:r>
          </a:p>
          <a:p>
            <a:pPr marL="0" indent="0">
              <a:buNone/>
            </a:pPr>
            <a:endParaRPr lang="en-US" dirty="0"/>
          </a:p>
        </p:txBody>
      </p:sp>
      <p:pic>
        <p:nvPicPr>
          <p:cNvPr id="5" name="Picture 2" descr="A snow plow removes snow on a wooded street."/>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765773" y="1596942"/>
            <a:ext cx="3890746" cy="25938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819576" y="4209463"/>
            <a:ext cx="2836943"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Getty Images.</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58</a:t>
            </a:fld>
            <a:endParaRPr lang="en-US" dirty="0">
              <a:solidFill>
                <a:srgbClr val="5B616B"/>
              </a:solidFill>
            </a:endParaRPr>
          </a:p>
        </p:txBody>
      </p:sp>
    </p:spTree>
    <p:extLst>
      <p:ext uri="{BB962C8B-B14F-4D97-AF65-F5344CB8AC3E}">
        <p14:creationId xmlns:p14="http://schemas.microsoft.com/office/powerpoint/2010/main" val="543604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837" y="734707"/>
            <a:ext cx="10009832" cy="568391"/>
          </a:xfrm>
        </p:spPr>
        <p:txBody>
          <a:bodyPr/>
          <a:lstStyle/>
          <a:p>
            <a:r>
              <a:rPr lang="en-US" sz="3600" dirty="0"/>
              <a:t>Congestion Management: Managing Demand</a:t>
            </a:r>
          </a:p>
        </p:txBody>
      </p:sp>
      <p:sp>
        <p:nvSpPr>
          <p:cNvPr id="3" name="Content Placeholder 2"/>
          <p:cNvSpPr>
            <a:spLocks noGrp="1"/>
          </p:cNvSpPr>
          <p:nvPr>
            <p:ph idx="1"/>
          </p:nvPr>
        </p:nvSpPr>
        <p:spPr>
          <a:xfrm>
            <a:off x="880237" y="1616607"/>
            <a:ext cx="11023946" cy="4331806"/>
          </a:xfrm>
        </p:spPr>
        <p:txBody>
          <a:bodyPr>
            <a:normAutofit/>
          </a:bodyPr>
          <a:lstStyle/>
          <a:p>
            <a:pPr>
              <a:lnSpc>
                <a:spcPct val="100000"/>
              </a:lnSpc>
            </a:pPr>
            <a:r>
              <a:rPr lang="en-US" sz="2800" dirty="0"/>
              <a:t>Congestion pricing/time of day restrictions </a:t>
            </a:r>
            <a:br>
              <a:rPr lang="en-US" sz="2800" dirty="0"/>
            </a:br>
            <a:r>
              <a:rPr lang="en-US" sz="2800" dirty="0"/>
              <a:t>(e.g., off-hours delivery)</a:t>
            </a:r>
          </a:p>
          <a:p>
            <a:pPr>
              <a:lnSpc>
                <a:spcPct val="100000"/>
              </a:lnSpc>
            </a:pPr>
            <a:r>
              <a:rPr lang="en-US" sz="2800" dirty="0"/>
              <a:t>Active transportation and demand </a:t>
            </a:r>
            <a:br>
              <a:rPr lang="en-US" sz="2800" dirty="0"/>
            </a:br>
            <a:r>
              <a:rPr lang="en-US" sz="2800" dirty="0"/>
              <a:t>management (signals, lane controls)</a:t>
            </a:r>
          </a:p>
          <a:p>
            <a:pPr>
              <a:lnSpc>
                <a:spcPct val="100000"/>
              </a:lnSpc>
            </a:pPr>
            <a:r>
              <a:rPr lang="en-US" sz="2800" dirty="0"/>
              <a:t>Dedicated/restricted lanes to avoid </a:t>
            </a:r>
            <a:br>
              <a:rPr lang="en-US" sz="2800" dirty="0"/>
            </a:br>
            <a:r>
              <a:rPr lang="en-US" sz="2800" dirty="0"/>
              <a:t>heavy/light vehicle conflicts</a:t>
            </a:r>
          </a:p>
          <a:p>
            <a:pPr>
              <a:lnSpc>
                <a:spcPct val="100000"/>
              </a:lnSpc>
            </a:pPr>
            <a:r>
              <a:rPr lang="en-US" sz="2800" dirty="0"/>
              <a:t>Truck parking and related information systems that align with high volume pickup/delivery locations</a:t>
            </a:r>
          </a:p>
          <a:p>
            <a:pPr>
              <a:lnSpc>
                <a:spcPct val="100000"/>
              </a:lnSpc>
            </a:pPr>
            <a:endParaRPr lang="en-US" sz="2800" dirty="0"/>
          </a:p>
        </p:txBody>
      </p:sp>
      <p:pic>
        <p:nvPicPr>
          <p:cNvPr id="8194" name="Picture 2" descr="A rear view of closely spaced vehicles on a congested multilane highway."/>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974126" y="1723096"/>
            <a:ext cx="3930057" cy="262003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5485" y="4341383"/>
            <a:ext cx="275869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Getty Images.</a:t>
            </a:r>
          </a:p>
        </p:txBody>
      </p:sp>
      <p:sp>
        <p:nvSpPr>
          <p:cNvPr id="5" name="Slide Number Placeholder 4"/>
          <p:cNvSpPr>
            <a:spLocks noGrp="1"/>
          </p:cNvSpPr>
          <p:nvPr>
            <p:ph type="sldNum" sz="quarter" idx="12"/>
          </p:nvPr>
        </p:nvSpPr>
        <p:spPr/>
        <p:txBody>
          <a:bodyPr/>
          <a:lstStyle/>
          <a:p>
            <a:fld id="{37D4CC3B-F538-9046-9995-49EE0C980241}" type="slidenum">
              <a:rPr lang="en-US" smtClean="0">
                <a:solidFill>
                  <a:srgbClr val="5B616B"/>
                </a:solidFill>
              </a:rPr>
              <a:t>59</a:t>
            </a:fld>
            <a:endParaRPr lang="en-US" dirty="0">
              <a:solidFill>
                <a:srgbClr val="5B616B"/>
              </a:solidFill>
            </a:endParaRPr>
          </a:p>
        </p:txBody>
      </p:sp>
    </p:spTree>
    <p:extLst>
      <p:ext uri="{BB962C8B-B14F-4D97-AF65-F5344CB8AC3E}">
        <p14:creationId xmlns:p14="http://schemas.microsoft.com/office/powerpoint/2010/main" val="1606782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63042" y="436651"/>
            <a:ext cx="8650392" cy="930418"/>
          </a:xfrm>
        </p:spPr>
        <p:txBody>
          <a:bodyPr/>
          <a:lstStyle/>
          <a:p>
            <a:r>
              <a:rPr lang="en-US" dirty="0"/>
              <a:t>Demand for Goods Movement Is </a:t>
            </a:r>
            <a:br>
              <a:rPr lang="en-US" dirty="0"/>
            </a:br>
            <a:r>
              <a:rPr lang="en-US" dirty="0"/>
              <a:t>Growing, Especially on Highways!</a:t>
            </a:r>
          </a:p>
        </p:txBody>
      </p:sp>
      <p:sp>
        <p:nvSpPr>
          <p:cNvPr id="6" name="Content Placeholder 5"/>
          <p:cNvSpPr>
            <a:spLocks noGrp="1"/>
          </p:cNvSpPr>
          <p:nvPr>
            <p:ph idx="1"/>
          </p:nvPr>
        </p:nvSpPr>
        <p:spPr>
          <a:xfrm>
            <a:off x="984245" y="1596940"/>
            <a:ext cx="11030971" cy="4529539"/>
          </a:xfrm>
        </p:spPr>
        <p:txBody>
          <a:bodyPr>
            <a:normAutofit fontScale="85000" lnSpcReduction="10000"/>
          </a:bodyPr>
          <a:lstStyle/>
          <a:p>
            <a:pPr>
              <a:lnSpc>
                <a:spcPct val="120000"/>
              </a:lnSpc>
            </a:pPr>
            <a:r>
              <a:rPr lang="en-US" sz="2800" dirty="0"/>
              <a:t>Trucks carry most of the tonnage and value of freight in the United </a:t>
            </a:r>
            <a:br>
              <a:rPr lang="en-US" sz="2800" dirty="0"/>
            </a:br>
            <a:r>
              <a:rPr lang="en-US" sz="2800" dirty="0"/>
              <a:t>States—67% of total domestic tonnage—and freight truck traffic is projected to increase dramatically. </a:t>
            </a:r>
          </a:p>
          <a:p>
            <a:pPr>
              <a:lnSpc>
                <a:spcPct val="120000"/>
              </a:lnSpc>
            </a:pPr>
            <a:r>
              <a:rPr lang="en-US" sz="2800" dirty="0"/>
              <a:t>Truck travel is projected to increase 60% between 2015 and 2045, from </a:t>
            </a:r>
            <a:br>
              <a:rPr lang="en-US" sz="2800" dirty="0"/>
            </a:br>
            <a:r>
              <a:rPr lang="en-US" sz="2800" dirty="0"/>
              <a:t>311 million to 488 million vehicle miles per day.</a:t>
            </a:r>
          </a:p>
          <a:p>
            <a:pPr>
              <a:lnSpc>
                <a:spcPct val="120000"/>
              </a:lnSpc>
              <a:spcAft>
                <a:spcPts val="1200"/>
              </a:spcAft>
            </a:pPr>
            <a:r>
              <a:rPr lang="en-US" sz="2800" dirty="0"/>
              <a:t>Segments with more than 8,500 trucks per day and where trucks are at least 25% of total traffic are estimated to grow from 6,229 miles in 2015 to </a:t>
            </a:r>
            <a:br>
              <a:rPr lang="en-US" sz="2800" dirty="0"/>
            </a:br>
            <a:r>
              <a:rPr lang="en-US" sz="2800" dirty="0"/>
              <a:t>12,729 miles in 2045, an increase of 104%. </a:t>
            </a:r>
          </a:p>
          <a:p>
            <a:pPr marL="0" indent="0">
              <a:lnSpc>
                <a:spcPct val="120000"/>
              </a:lnSpc>
              <a:buNone/>
            </a:pPr>
            <a:r>
              <a:rPr lang="en-US" sz="2000" dirty="0"/>
              <a:t>Source: U.S. Department of Transportation, Bureau of Transportation Statistics. “Freight Facts and Figures.”</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6</a:t>
            </a:fld>
            <a:endParaRPr lang="en-US" dirty="0">
              <a:solidFill>
                <a:srgbClr val="5B616B"/>
              </a:solidFill>
            </a:endParaRPr>
          </a:p>
        </p:txBody>
      </p:sp>
    </p:spTree>
    <p:extLst>
      <p:ext uri="{BB962C8B-B14F-4D97-AF65-F5344CB8AC3E}">
        <p14:creationId xmlns:p14="http://schemas.microsoft.com/office/powerpoint/2010/main" val="37445296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4243" y="404792"/>
            <a:ext cx="9570545" cy="1106837"/>
          </a:xfrm>
        </p:spPr>
        <p:txBody>
          <a:bodyPr/>
          <a:lstStyle/>
          <a:p>
            <a:r>
              <a:rPr lang="en-US" dirty="0"/>
              <a:t>Congestion Management: Highways, </a:t>
            </a:r>
            <a:br>
              <a:rPr lang="en-US" dirty="0"/>
            </a:br>
            <a:r>
              <a:rPr lang="en-US" dirty="0"/>
              <a:t>Ports, Intermodal Transfer Points </a:t>
            </a:r>
          </a:p>
        </p:txBody>
      </p:sp>
      <p:sp>
        <p:nvSpPr>
          <p:cNvPr id="3" name="Content Placeholder 2"/>
          <p:cNvSpPr>
            <a:spLocks noGrp="1"/>
          </p:cNvSpPr>
          <p:nvPr>
            <p:ph idx="1"/>
          </p:nvPr>
        </p:nvSpPr>
        <p:spPr>
          <a:xfrm>
            <a:off x="727837" y="1511629"/>
            <a:ext cx="7423385" cy="2746860"/>
          </a:xfrm>
        </p:spPr>
        <p:txBody>
          <a:bodyPr>
            <a:normAutofit/>
          </a:bodyPr>
          <a:lstStyle/>
          <a:p>
            <a:pPr>
              <a:lnSpc>
                <a:spcPct val="100000"/>
              </a:lnSpc>
              <a:spcBef>
                <a:spcPts val="600"/>
              </a:spcBef>
            </a:pPr>
            <a:r>
              <a:rPr lang="en-US" sz="2300" dirty="0"/>
              <a:t>Consider eligible TSMO projects to reduce freight congestion for Congestion Mitigation Air Quality program funds and Federal grants</a:t>
            </a:r>
          </a:p>
          <a:p>
            <a:pPr>
              <a:lnSpc>
                <a:spcPct val="100000"/>
              </a:lnSpc>
              <a:spcBef>
                <a:spcPts val="600"/>
              </a:spcBef>
            </a:pPr>
            <a:r>
              <a:rPr lang="en-US" sz="2300" dirty="0"/>
              <a:t>Collaborate to identify high benefit/cost ratio TSMO strategies to reduce freight congestion and emissions as part of the congestion management process (CMP)*</a:t>
            </a:r>
          </a:p>
        </p:txBody>
      </p:sp>
      <p:sp>
        <p:nvSpPr>
          <p:cNvPr id="4" name="TextBox 3"/>
          <p:cNvSpPr txBox="1"/>
          <p:nvPr/>
        </p:nvSpPr>
        <p:spPr>
          <a:xfrm>
            <a:off x="675966" y="4078870"/>
            <a:ext cx="11359988" cy="190821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300" dirty="0">
                <a:latin typeface="Arial" panose="020B0604020202020204" pitchFamily="34" charset="0"/>
                <a:cs typeface="Arial" panose="020B0604020202020204" pitchFamily="34" charset="0"/>
              </a:rPr>
              <a:t>Electronic screening and electronic toll collection to reduce delays at weigh stations and on toll roads</a:t>
            </a:r>
          </a:p>
          <a:p>
            <a:pPr marL="285750" indent="-285750">
              <a:spcBef>
                <a:spcPts val="600"/>
              </a:spcBef>
              <a:spcAft>
                <a:spcPts val="600"/>
              </a:spcAft>
              <a:buFont typeface="Arial" panose="020B0604020202020204" pitchFamily="34" charset="0"/>
              <a:buChar char="•"/>
            </a:pPr>
            <a:r>
              <a:rPr lang="en-US" sz="2300" dirty="0">
                <a:latin typeface="Arial" panose="020B0604020202020204" pitchFamily="34" charset="0"/>
                <a:cs typeface="Arial" panose="020B0604020202020204" pitchFamily="34" charset="0"/>
              </a:rPr>
              <a:t>Provide real-time traffic conditions (incidents, weather, wait time) at or near intermodal transfer points, e.g., Freight Advanced Traveler Information System </a:t>
            </a:r>
          </a:p>
          <a:p>
            <a:r>
              <a:rPr lang="en-US" sz="1600" dirty="0">
                <a:latin typeface="Arial" panose="020B0604020202020204" pitchFamily="34" charset="0"/>
                <a:cs typeface="Arial" panose="020B0604020202020204" pitchFamily="34" charset="0"/>
              </a:rPr>
              <a:t>		*Additional resources on TSMO and CMPs: </a:t>
            </a:r>
            <a:r>
              <a:rPr lang="en-US" sz="16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https://ops.fhwa.dot.gov/plan4ops/focus_areas/cmp.htm</a:t>
            </a:r>
            <a:endParaRPr lang="en-US" sz="1600" dirty="0">
              <a:solidFill>
                <a:srgbClr val="002060"/>
              </a:solidFill>
              <a:latin typeface="Arial" panose="020B0604020202020204" pitchFamily="34" charset="0"/>
              <a:cs typeface="Arial" panose="020B0604020202020204" pitchFamily="34" charset="0"/>
            </a:endParaRPr>
          </a:p>
        </p:txBody>
      </p:sp>
      <p:pic>
        <p:nvPicPr>
          <p:cNvPr id="1028" name="Picture 4" descr="A tractor trailer parks at a shipping port while a crane loads cargo behind it."/>
          <p:cNvPicPr>
            <a:picLocks noChangeAspect="1" noChangeArrowheads="1"/>
          </p:cNvPicPr>
          <p:nvPr/>
        </p:nvPicPr>
        <p:blipFill>
          <a:blip r:embed="rId4" cstate="screen">
            <a:extLst>
              <a:ext uri="{28A0092B-C50C-407E-A947-70E740481C1C}">
                <a14:useLocalDpi xmlns:a14="http://schemas.microsoft.com/office/drawing/2010/main"/>
              </a:ext>
            </a:extLst>
          </a:blip>
          <a:stretch>
            <a:fillRect/>
          </a:stretch>
        </p:blipFill>
        <p:spPr bwMode="auto">
          <a:xfrm>
            <a:off x="8321039" y="1557350"/>
            <a:ext cx="3545097" cy="237226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107438" y="3929610"/>
            <a:ext cx="275869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Getty Images.</a:t>
            </a:r>
          </a:p>
        </p:txBody>
      </p:sp>
      <p:sp>
        <p:nvSpPr>
          <p:cNvPr id="5" name="Slide Number Placeholder 4"/>
          <p:cNvSpPr>
            <a:spLocks noGrp="1"/>
          </p:cNvSpPr>
          <p:nvPr>
            <p:ph type="sldNum" sz="quarter" idx="12"/>
          </p:nvPr>
        </p:nvSpPr>
        <p:spPr/>
        <p:txBody>
          <a:bodyPr/>
          <a:lstStyle/>
          <a:p>
            <a:fld id="{37D4CC3B-F538-9046-9995-49EE0C980241}" type="slidenum">
              <a:rPr lang="en-US" smtClean="0">
                <a:solidFill>
                  <a:srgbClr val="5B616B"/>
                </a:solidFill>
              </a:rPr>
              <a:t>60</a:t>
            </a:fld>
            <a:endParaRPr lang="en-US" dirty="0">
              <a:solidFill>
                <a:srgbClr val="5B616B"/>
              </a:solidFill>
            </a:endParaRPr>
          </a:p>
        </p:txBody>
      </p:sp>
    </p:spTree>
    <p:extLst>
      <p:ext uri="{BB962C8B-B14F-4D97-AF65-F5344CB8AC3E}">
        <p14:creationId xmlns:p14="http://schemas.microsoft.com/office/powerpoint/2010/main" val="9763866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Urban Goods Delivery </a:t>
            </a:r>
          </a:p>
        </p:txBody>
      </p:sp>
      <p:sp>
        <p:nvSpPr>
          <p:cNvPr id="3" name="Content Placeholder 2"/>
          <p:cNvSpPr>
            <a:spLocks noGrp="1"/>
          </p:cNvSpPr>
          <p:nvPr>
            <p:ph idx="1"/>
          </p:nvPr>
        </p:nvSpPr>
        <p:spPr>
          <a:xfrm>
            <a:off x="838200" y="1689370"/>
            <a:ext cx="5444067" cy="4351338"/>
          </a:xfrm>
        </p:spPr>
        <p:txBody>
          <a:bodyPr>
            <a:normAutofit fontScale="92500"/>
          </a:bodyPr>
          <a:lstStyle/>
          <a:p>
            <a:pPr>
              <a:lnSpc>
                <a:spcPct val="110000"/>
              </a:lnSpc>
            </a:pPr>
            <a:r>
              <a:rPr lang="en-US" dirty="0"/>
              <a:t>Off-peak delivery to avoid congestion and conflicts with other vehicles</a:t>
            </a:r>
          </a:p>
          <a:p>
            <a:pPr>
              <a:lnSpc>
                <a:spcPct val="110000"/>
              </a:lnSpc>
            </a:pPr>
            <a:r>
              <a:rPr lang="en-US" dirty="0"/>
              <a:t>Dedicated loading/unloading zones to facilitate urban delivery without blocking travel lanes</a:t>
            </a:r>
          </a:p>
          <a:p>
            <a:pPr>
              <a:lnSpc>
                <a:spcPct val="110000"/>
              </a:lnSpc>
            </a:pPr>
            <a:r>
              <a:rPr lang="en-US" dirty="0"/>
              <a:t>Safe and secure parking while waiting for scheduled pickup and delivery times</a:t>
            </a:r>
          </a:p>
          <a:p>
            <a:pPr>
              <a:lnSpc>
                <a:spcPct val="110000"/>
              </a:lnSpc>
            </a:pPr>
            <a:r>
              <a:rPr lang="en-US" dirty="0"/>
              <a:t>Designated distribution/collection centers to consolidate deliveries to minimize trips and travel time</a:t>
            </a:r>
          </a:p>
        </p:txBody>
      </p:sp>
      <p:pic>
        <p:nvPicPr>
          <p:cNvPr id="6" name="Picture 5" descr="A truck is parked along a curb in an urban area next to a sign that reads 30 minute load and unload only, 8 am through 8 pm, except Sunday, holiday. Pay at pay station. A towing graphic is shown on the bottom of the sign."/>
          <p:cNvPicPr>
            <a:picLocks noChangeAspect="1"/>
          </p:cNvPicPr>
          <p:nvPr/>
        </p:nvPicPr>
        <p:blipFill>
          <a:blip r:embed="rId3"/>
          <a:stretch>
            <a:fillRect/>
          </a:stretch>
        </p:blipFill>
        <p:spPr>
          <a:xfrm>
            <a:off x="6414737" y="1689370"/>
            <a:ext cx="5610056" cy="3728509"/>
          </a:xfrm>
          <a:prstGeom prst="rect">
            <a:avLst/>
          </a:prstGeom>
        </p:spPr>
      </p:pic>
      <p:sp>
        <p:nvSpPr>
          <p:cNvPr id="7" name="TextBox 6"/>
          <p:cNvSpPr txBox="1"/>
          <p:nvPr/>
        </p:nvSpPr>
        <p:spPr>
          <a:xfrm>
            <a:off x="6396776" y="5468233"/>
            <a:ext cx="5610055"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Barb Ivanov, University of Washington College of Engineering, Supply Chain Transportation &amp; Logistics Center.</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61</a:t>
            </a:fld>
            <a:endParaRPr lang="en-US" dirty="0">
              <a:solidFill>
                <a:srgbClr val="5B616B"/>
              </a:solidFill>
            </a:endParaRPr>
          </a:p>
        </p:txBody>
      </p:sp>
    </p:spTree>
    <p:extLst>
      <p:ext uri="{BB962C8B-B14F-4D97-AF65-F5344CB8AC3E}">
        <p14:creationId xmlns:p14="http://schemas.microsoft.com/office/powerpoint/2010/main" val="35944988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dirty="0"/>
              <a:t>Truck Parking</a:t>
            </a:r>
          </a:p>
        </p:txBody>
      </p:sp>
      <p:sp>
        <p:nvSpPr>
          <p:cNvPr id="8" name="Content Placeholder 7"/>
          <p:cNvSpPr>
            <a:spLocks noGrp="1"/>
          </p:cNvSpPr>
          <p:nvPr>
            <p:ph idx="1"/>
          </p:nvPr>
        </p:nvSpPr>
        <p:spPr>
          <a:xfrm>
            <a:off x="764112" y="1740478"/>
            <a:ext cx="5955188" cy="4351338"/>
          </a:xfrm>
        </p:spPr>
        <p:txBody>
          <a:bodyPr>
            <a:normAutofit/>
          </a:bodyPr>
          <a:lstStyle/>
          <a:p>
            <a:pPr>
              <a:lnSpc>
                <a:spcPct val="100000"/>
              </a:lnSpc>
            </a:pPr>
            <a:r>
              <a:rPr lang="en-US" dirty="0"/>
              <a:t>Real-time data sharing for parking availability and multijurisdictional coordination</a:t>
            </a:r>
          </a:p>
          <a:p>
            <a:pPr>
              <a:lnSpc>
                <a:spcPct val="100000"/>
              </a:lnSpc>
            </a:pPr>
            <a:r>
              <a:rPr lang="en-US" dirty="0"/>
              <a:t>Real-time truck parking information availability notification (511, dynamic message signs, smartphone applications)</a:t>
            </a:r>
          </a:p>
          <a:p>
            <a:pPr>
              <a:lnSpc>
                <a:spcPct val="100000"/>
              </a:lnSpc>
            </a:pPr>
            <a:r>
              <a:rPr lang="en-US" dirty="0"/>
              <a:t>Truck parking reservation systems</a:t>
            </a:r>
          </a:p>
          <a:p>
            <a:pPr>
              <a:lnSpc>
                <a:spcPct val="100000"/>
              </a:lnSpc>
            </a:pPr>
            <a:r>
              <a:rPr lang="en-US" dirty="0"/>
              <a:t>Safe and secure truck parking on highways and near destinations </a:t>
            </a:r>
          </a:p>
        </p:txBody>
      </p:sp>
      <p:pic>
        <p:nvPicPr>
          <p:cNvPr id="11" name="Picture 10" descr="Sign reads Available Truck Parking. Rest Area: 20, Exit 112: 53, Exit 110: 50."/>
          <p:cNvPicPr>
            <a:picLocks noChangeAspect="1"/>
          </p:cNvPicPr>
          <p:nvPr/>
        </p:nvPicPr>
        <p:blipFill>
          <a:blip r:embed="rId3"/>
          <a:srcRect/>
          <a:stretch/>
        </p:blipFill>
        <p:spPr>
          <a:xfrm>
            <a:off x="6457918" y="1740478"/>
            <a:ext cx="5453325" cy="3966055"/>
          </a:xfrm>
          <a:prstGeom prst="rect">
            <a:avLst/>
          </a:prstGeom>
        </p:spPr>
      </p:pic>
      <p:sp>
        <p:nvSpPr>
          <p:cNvPr id="10" name="TextBox 9"/>
          <p:cNvSpPr txBox="1"/>
          <p:nvPr/>
        </p:nvSpPr>
        <p:spPr>
          <a:xfrm>
            <a:off x="6457917" y="5718440"/>
            <a:ext cx="5734082"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“Inside the MAASTO Truck Parking Info Management Project.” Webinar from </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I–95 Corridor Coalition, March 13, 2020.</a:t>
            </a:r>
          </a:p>
        </p:txBody>
      </p:sp>
      <p:sp>
        <p:nvSpPr>
          <p:cNvPr id="4" name="Slide Number Placeholder 3"/>
          <p:cNvSpPr>
            <a:spLocks noGrp="1"/>
          </p:cNvSpPr>
          <p:nvPr>
            <p:ph type="sldNum" sz="quarter" idx="12"/>
          </p:nvPr>
        </p:nvSpPr>
        <p:spPr>
          <a:xfrm>
            <a:off x="8128000" y="6173787"/>
            <a:ext cx="2743200" cy="365125"/>
          </a:xfrm>
        </p:spPr>
        <p:txBody>
          <a:bodyPr/>
          <a:lstStyle/>
          <a:p>
            <a:fld id="{37D4CC3B-F538-9046-9995-49EE0C980241}" type="slidenum">
              <a:rPr lang="en-US" smtClean="0">
                <a:solidFill>
                  <a:srgbClr val="5B616B"/>
                </a:solidFill>
              </a:rPr>
              <a:t>62</a:t>
            </a:fld>
            <a:endParaRPr lang="en-US" dirty="0">
              <a:solidFill>
                <a:srgbClr val="5B616B"/>
              </a:solidFill>
            </a:endParaRPr>
          </a:p>
        </p:txBody>
      </p:sp>
    </p:spTree>
    <p:extLst>
      <p:ext uri="{BB962C8B-B14F-4D97-AF65-F5344CB8AC3E}">
        <p14:creationId xmlns:p14="http://schemas.microsoft.com/office/powerpoint/2010/main" val="1834689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02561"/>
            <a:ext cx="8997956" cy="504096"/>
          </a:xfrm>
        </p:spPr>
        <p:txBody>
          <a:bodyPr/>
          <a:lstStyle/>
          <a:p>
            <a:r>
              <a:rPr lang="en-US" sz="3600" dirty="0"/>
              <a:t>Traffic Incident Management</a:t>
            </a:r>
          </a:p>
        </p:txBody>
      </p:sp>
      <p:sp>
        <p:nvSpPr>
          <p:cNvPr id="3" name="Content Placeholder 2"/>
          <p:cNvSpPr>
            <a:spLocks noGrp="1"/>
          </p:cNvSpPr>
          <p:nvPr>
            <p:ph idx="1"/>
          </p:nvPr>
        </p:nvSpPr>
        <p:spPr>
          <a:xfrm>
            <a:off x="838199" y="1690690"/>
            <a:ext cx="6543907" cy="4608510"/>
          </a:xfrm>
        </p:spPr>
        <p:txBody>
          <a:bodyPr>
            <a:normAutofit/>
          </a:bodyPr>
          <a:lstStyle/>
          <a:p>
            <a:pPr>
              <a:lnSpc>
                <a:spcPct val="100000"/>
              </a:lnSpc>
            </a:pPr>
            <a:r>
              <a:rPr lang="en-US" dirty="0"/>
              <a:t>Mitigate impacts of incidents involving hazardous materials and pollutants</a:t>
            </a:r>
          </a:p>
          <a:p>
            <a:pPr>
              <a:lnSpc>
                <a:spcPct val="100000"/>
              </a:lnSpc>
            </a:pPr>
            <a:r>
              <a:rPr lang="en-US" dirty="0"/>
              <a:t>Incident management training with first responders</a:t>
            </a:r>
          </a:p>
          <a:p>
            <a:pPr>
              <a:lnSpc>
                <a:spcPct val="100000"/>
              </a:lnSpc>
            </a:pPr>
            <a:r>
              <a:rPr lang="en-US" dirty="0"/>
              <a:t>Quick clearance programs and incentives to detect and respond to incidents and reopen travel lanes as quickly as possible</a:t>
            </a:r>
            <a:endParaRPr lang="en-US" strike="sngStrike" dirty="0">
              <a:solidFill>
                <a:srgbClr val="FF0000"/>
              </a:solidFill>
            </a:endParaRPr>
          </a:p>
          <a:p>
            <a:pPr>
              <a:lnSpc>
                <a:spcPct val="100000"/>
              </a:lnSpc>
            </a:pPr>
            <a:r>
              <a:rPr lang="en-US" dirty="0"/>
              <a:t>Prepositioned tow and recovery during peak periods to clear travel lanes safely, quickly and readily available heavy towers</a:t>
            </a:r>
            <a:endParaRPr lang="en-US" strike="sngStrike" dirty="0">
              <a:solidFill>
                <a:srgbClr val="FF0000"/>
              </a:solidFill>
            </a:endParaRPr>
          </a:p>
        </p:txBody>
      </p:sp>
      <p:pic>
        <p:nvPicPr>
          <p:cNvPr id="4" name="Picture 3" descr="An ambulance is parked near construction equipment. The ambulance reads Severe Incident Response Vehicle FDOT District IV."/>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56557" y="1690690"/>
            <a:ext cx="4359198" cy="2906132"/>
          </a:xfrm>
          <a:prstGeom prst="rect">
            <a:avLst/>
          </a:prstGeom>
        </p:spPr>
      </p:pic>
      <p:sp>
        <p:nvSpPr>
          <p:cNvPr id="5" name="TextBox 4"/>
          <p:cNvSpPr txBox="1"/>
          <p:nvPr/>
        </p:nvSpPr>
        <p:spPr>
          <a:xfrm>
            <a:off x="7656557" y="4608920"/>
            <a:ext cx="4345562"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Florida Department of Transportation.</a:t>
            </a:r>
          </a:p>
        </p:txBody>
      </p:sp>
      <p:sp>
        <p:nvSpPr>
          <p:cNvPr id="6" name="Slide Number Placeholder 5"/>
          <p:cNvSpPr>
            <a:spLocks noGrp="1"/>
          </p:cNvSpPr>
          <p:nvPr>
            <p:ph type="sldNum" sz="quarter" idx="12"/>
          </p:nvPr>
        </p:nvSpPr>
        <p:spPr/>
        <p:txBody>
          <a:bodyPr/>
          <a:lstStyle/>
          <a:p>
            <a:fld id="{37D4CC3B-F538-9046-9995-49EE0C980241}" type="slidenum">
              <a:rPr lang="en-US" smtClean="0">
                <a:solidFill>
                  <a:srgbClr val="5B616B"/>
                </a:solidFill>
              </a:rPr>
              <a:t>63</a:t>
            </a:fld>
            <a:endParaRPr lang="en-US" dirty="0">
              <a:solidFill>
                <a:srgbClr val="5B616B"/>
              </a:solidFill>
            </a:endParaRPr>
          </a:p>
        </p:txBody>
      </p:sp>
    </p:spTree>
    <p:extLst>
      <p:ext uri="{BB962C8B-B14F-4D97-AF65-F5344CB8AC3E}">
        <p14:creationId xmlns:p14="http://schemas.microsoft.com/office/powerpoint/2010/main" val="281452427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600" dirty="0"/>
              <a:t>Freight Signal Priority (FSP)</a:t>
            </a:r>
          </a:p>
        </p:txBody>
      </p:sp>
      <p:sp>
        <p:nvSpPr>
          <p:cNvPr id="6" name="Content Placeholder 5"/>
          <p:cNvSpPr>
            <a:spLocks noGrp="1"/>
          </p:cNvSpPr>
          <p:nvPr>
            <p:ph idx="1"/>
          </p:nvPr>
        </p:nvSpPr>
        <p:spPr>
          <a:xfrm>
            <a:off x="831844" y="1414451"/>
            <a:ext cx="11097397" cy="4293330"/>
          </a:xfrm>
        </p:spPr>
        <p:txBody>
          <a:bodyPr>
            <a:noAutofit/>
          </a:bodyPr>
          <a:lstStyle/>
          <a:p>
            <a:r>
              <a:rPr lang="en-US" dirty="0"/>
              <a:t>Goal is to reduce stops and delays, increase freight travel-time reliability, and enhance intersection safety</a:t>
            </a:r>
          </a:p>
          <a:p>
            <a:r>
              <a:rPr lang="en-US" dirty="0"/>
              <a:t>Makes sense for:</a:t>
            </a:r>
          </a:p>
          <a:p>
            <a:pPr lvl="1"/>
            <a:r>
              <a:rPr lang="en-US" dirty="0"/>
              <a:t>Corridors that are important freight routes</a:t>
            </a:r>
          </a:p>
          <a:p>
            <a:pPr lvl="1"/>
            <a:r>
              <a:rPr lang="en-US" dirty="0"/>
              <a:t>Approach to traffic signal is uphill</a:t>
            </a:r>
          </a:p>
          <a:p>
            <a:pPr lvl="1"/>
            <a:r>
              <a:rPr lang="en-US" dirty="0"/>
              <a:t>Approach to traffic signal is downhill</a:t>
            </a:r>
          </a:p>
          <a:p>
            <a:r>
              <a:rPr lang="en-US" dirty="0"/>
              <a:t>Strategy benefits:</a:t>
            </a:r>
          </a:p>
          <a:p>
            <a:pPr lvl="1"/>
            <a:r>
              <a:rPr lang="en-US" dirty="0"/>
              <a:t>Improves safety—reduces collisions at intersections </a:t>
            </a:r>
          </a:p>
          <a:p>
            <a:pPr lvl="1"/>
            <a:r>
              <a:rPr lang="en-US" dirty="0"/>
              <a:t>Reduces congestion—keeps trucks moving through a green light</a:t>
            </a:r>
          </a:p>
          <a:p>
            <a:pPr lvl="1"/>
            <a:r>
              <a:rPr lang="en-US" dirty="0"/>
              <a:t>Reduces road maintenance—limits stop-and-go conditions and related pavement damage due to friction</a:t>
            </a:r>
          </a:p>
          <a:p>
            <a:pPr lvl="1"/>
            <a:r>
              <a:rPr lang="en-US" dirty="0"/>
              <a:t>Reduces emissions</a:t>
            </a:r>
          </a:p>
        </p:txBody>
      </p:sp>
      <p:sp>
        <p:nvSpPr>
          <p:cNvPr id="7" name="Rectangle 6"/>
          <p:cNvSpPr/>
          <p:nvPr/>
        </p:nvSpPr>
        <p:spPr>
          <a:xfrm>
            <a:off x="3048000" y="5707781"/>
            <a:ext cx="8466666" cy="35394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Source: </a:t>
            </a:r>
            <a:r>
              <a:rPr lang="en-US" sz="17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https://tsmowa.org/category/signal-operations/freight-or-truck-signal-priority</a:t>
            </a:r>
            <a:r>
              <a:rPr lang="en-US" sz="1700" dirty="0">
                <a:solidFill>
                  <a:srgbClr val="516A89"/>
                </a:solidFill>
                <a:latin typeface="Arial" panose="020B0604020202020204" pitchFamily="34" charset="0"/>
                <a:cs typeface="Arial" panose="020B0604020202020204" pitchFamily="34" charset="0"/>
              </a:rPr>
              <a:t>.</a:t>
            </a:r>
            <a:endParaRPr lang="en-US" sz="17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186041" y="6284080"/>
            <a:ext cx="2743200" cy="365125"/>
          </a:xfrm>
        </p:spPr>
        <p:txBody>
          <a:bodyPr/>
          <a:lstStyle/>
          <a:p>
            <a:fld id="{37D4CC3B-F538-9046-9995-49EE0C980241}" type="slidenum">
              <a:rPr lang="en-US" smtClean="0">
                <a:solidFill>
                  <a:srgbClr val="5B616B"/>
                </a:solidFill>
              </a:rPr>
              <a:t>64</a:t>
            </a:fld>
            <a:endParaRPr lang="en-US" dirty="0">
              <a:solidFill>
                <a:srgbClr val="5B616B"/>
              </a:solidFill>
            </a:endParaRPr>
          </a:p>
        </p:txBody>
      </p:sp>
    </p:spTree>
    <p:extLst>
      <p:ext uri="{BB962C8B-B14F-4D97-AF65-F5344CB8AC3E}">
        <p14:creationId xmlns:p14="http://schemas.microsoft.com/office/powerpoint/2010/main" val="2236916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Examples of Coordination Between TSMO and Freight</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65</a:t>
            </a:fld>
            <a:endParaRPr lang="en-US" dirty="0">
              <a:solidFill>
                <a:srgbClr val="5B616B"/>
              </a:solidFill>
            </a:endParaRPr>
          </a:p>
        </p:txBody>
      </p:sp>
    </p:spTree>
    <p:extLst>
      <p:ext uri="{BB962C8B-B14F-4D97-AF65-F5344CB8AC3E}">
        <p14:creationId xmlns:p14="http://schemas.microsoft.com/office/powerpoint/2010/main" val="18655788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84740" y="375821"/>
            <a:ext cx="9672672" cy="894408"/>
          </a:xfrm>
        </p:spPr>
        <p:txBody>
          <a:bodyPr/>
          <a:lstStyle/>
          <a:p>
            <a:r>
              <a:rPr lang="en-US" sz="2800" dirty="0"/>
              <a:t>Iowa DOT Council Bluffs Interstate “Getting You There” —Heavy Trucks and Work Zone Management </a:t>
            </a:r>
          </a:p>
        </p:txBody>
      </p:sp>
      <p:sp>
        <p:nvSpPr>
          <p:cNvPr id="9" name="TextBox 8"/>
          <p:cNvSpPr txBox="1"/>
          <p:nvPr/>
        </p:nvSpPr>
        <p:spPr>
          <a:xfrm>
            <a:off x="784740" y="1458496"/>
            <a:ext cx="9978198" cy="5047536"/>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Construction ingress/egress included in traffic operations plan for intelligent work zones</a:t>
            </a:r>
          </a:p>
          <a:p>
            <a:pPr marL="285750"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Road closures are scheduled/restricted based on sensor data</a:t>
            </a:r>
          </a:p>
          <a:p>
            <a:pPr marL="285750"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Intelligent work zone sensors detect queues and truck egress from work zones </a:t>
            </a:r>
          </a:p>
          <a:p>
            <a:pPr marL="285750"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511 system informs commercial vehicle drivers of restrictions, axle load limits, parking areas, and weigh stations</a:t>
            </a:r>
          </a:p>
          <a:p>
            <a:pPr marL="285750"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511 system provides detailed information regarding lane closures/restrictions and size/weight limits.</a:t>
            </a:r>
          </a:p>
          <a:p>
            <a:pPr marL="285750" indent="-28575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Information available to drivers using Iowa 511 truck mobile app</a:t>
            </a:r>
          </a:p>
          <a:p>
            <a:pPr>
              <a:spcBef>
                <a:spcPts val="1200"/>
              </a:spcBef>
            </a:pPr>
            <a:endParaRPr lang="en-US" sz="2200" dirty="0"/>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66</a:t>
            </a:fld>
            <a:endParaRPr lang="en-US" dirty="0">
              <a:solidFill>
                <a:srgbClr val="5B616B"/>
              </a:solidFill>
            </a:endParaRPr>
          </a:p>
        </p:txBody>
      </p:sp>
    </p:spTree>
    <p:extLst>
      <p:ext uri="{BB962C8B-B14F-4D97-AF65-F5344CB8AC3E}">
        <p14:creationId xmlns:p14="http://schemas.microsoft.com/office/powerpoint/2010/main" val="42673959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616918"/>
            <a:ext cx="10515600" cy="509515"/>
          </a:xfrm>
        </p:spPr>
        <p:txBody>
          <a:bodyPr/>
          <a:lstStyle/>
          <a:p>
            <a:r>
              <a:rPr lang="en-US" sz="3200" b="1" dirty="0">
                <a:latin typeface="Arial" panose="020B0604020202020204" pitchFamily="34" charset="0"/>
                <a:cs typeface="Arial" panose="020B0604020202020204" pitchFamily="34" charset="0"/>
              </a:rPr>
              <a:t>Off-Hour Deliveries in New York City (NYC) (1/2)</a:t>
            </a:r>
          </a:p>
        </p:txBody>
      </p:sp>
      <p:sp>
        <p:nvSpPr>
          <p:cNvPr id="8" name="Content Placeholder 7"/>
          <p:cNvSpPr>
            <a:spLocks noGrp="1"/>
          </p:cNvSpPr>
          <p:nvPr>
            <p:ph sz="half" idx="2"/>
          </p:nvPr>
        </p:nvSpPr>
        <p:spPr>
          <a:xfrm>
            <a:off x="778923" y="1577592"/>
            <a:ext cx="7296297" cy="4244087"/>
          </a:xfrm>
        </p:spPr>
        <p:txBody>
          <a:bodyPr>
            <a:noAutofit/>
          </a:bodyPr>
          <a:lstStyle/>
          <a:p>
            <a:pPr>
              <a:lnSpc>
                <a:spcPct val="100000"/>
              </a:lnSpc>
              <a:spcBef>
                <a:spcPts val="600"/>
              </a:spcBef>
              <a:spcAft>
                <a:spcPts val="600"/>
              </a:spcAft>
            </a:pPr>
            <a:r>
              <a:rPr lang="en-US" sz="2400" dirty="0"/>
              <a:t>Increasing demand on the NYC transportation system has caused congestion, less economic productivity, and lower quality of life. </a:t>
            </a:r>
          </a:p>
          <a:p>
            <a:pPr>
              <a:lnSpc>
                <a:spcPct val="100000"/>
              </a:lnSpc>
              <a:spcBef>
                <a:spcPts val="600"/>
              </a:spcBef>
              <a:spcAft>
                <a:spcPts val="600"/>
              </a:spcAft>
            </a:pPr>
            <a:r>
              <a:rPr lang="en-US" sz="2400" dirty="0"/>
              <a:t>NYC DOT partnered with Rensselaer Polytechnic Institute to implement an Off-Hour Delivery (OHD) pilot program from 2007 to 2010, funded by the USDOT.</a:t>
            </a:r>
          </a:p>
          <a:p>
            <a:pPr>
              <a:lnSpc>
                <a:spcPct val="100000"/>
              </a:lnSpc>
              <a:spcBef>
                <a:spcPts val="600"/>
              </a:spcBef>
              <a:spcAft>
                <a:spcPts val="600"/>
              </a:spcAft>
            </a:pPr>
            <a:r>
              <a:rPr lang="en-US" sz="2400" dirty="0"/>
              <a:t>The OHD program, now permanent, shifts deliveries to the off-hours (7 p.m.–6 a.m.) and has expanded to 1,100 locations citywide (as of April 2022). </a:t>
            </a:r>
          </a:p>
        </p:txBody>
      </p:sp>
      <p:pic>
        <p:nvPicPr>
          <p:cNvPr id="13" name="Google Shape;111;p18" descr="A truck driver closing the door of a box truck in front of a storefront of a local retailer at night.">
            <a:extLst>
              <a:ext uri="{FF2B5EF4-FFF2-40B4-BE49-F238E27FC236}">
                <a16:creationId xmlns:a16="http://schemas.microsoft.com/office/drawing/2014/main" id="{D9B13BDE-D39E-4A1E-BF89-E3EF661B2DB1}"/>
              </a:ext>
            </a:extLst>
          </p:cNvPr>
          <p:cNvPicPr preferRelativeResize="0"/>
          <p:nvPr/>
        </p:nvPicPr>
        <p:blipFill>
          <a:blip r:embed="rId3"/>
          <a:srcRect/>
          <a:stretch/>
        </p:blipFill>
        <p:spPr>
          <a:xfrm>
            <a:off x="8297056" y="1396667"/>
            <a:ext cx="3665476" cy="2370657"/>
          </a:xfrm>
          <a:prstGeom prst="rect">
            <a:avLst/>
          </a:prstGeom>
          <a:noFill/>
          <a:ln>
            <a:noFill/>
          </a:ln>
        </p:spPr>
      </p:pic>
      <p:sp>
        <p:nvSpPr>
          <p:cNvPr id="9" name="Rectangle 8">
            <a:extLst>
              <a:ext uri="{FF2B5EF4-FFF2-40B4-BE49-F238E27FC236}">
                <a16:creationId xmlns:a16="http://schemas.microsoft.com/office/drawing/2014/main" id="{8A43FB47-065D-4626-826D-0C55D268B12D}"/>
              </a:ext>
            </a:extLst>
          </p:cNvPr>
          <p:cNvSpPr/>
          <p:nvPr/>
        </p:nvSpPr>
        <p:spPr>
          <a:xfrm>
            <a:off x="8201905" y="3771902"/>
            <a:ext cx="406393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a:ea typeface="+mn-ea"/>
                <a:cs typeface="+mn-cs"/>
              </a:rPr>
              <a:t>A local retailer, a </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program participant, conducts off-hour deliveries.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New York City Department of Transportation.</a:t>
            </a:r>
          </a:p>
        </p:txBody>
      </p:sp>
      <p:sp>
        <p:nvSpPr>
          <p:cNvPr id="12" name="Rectangle 11"/>
          <p:cNvSpPr/>
          <p:nvPr/>
        </p:nvSpPr>
        <p:spPr>
          <a:xfrm>
            <a:off x="4540386" y="5612511"/>
            <a:ext cx="7069667" cy="3539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a:t>
            </a: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“Off-Hour</a:t>
            </a:r>
            <a:r>
              <a:rPr kumimoji="0" lang="en-US" sz="1700" i="0" u="none" strike="sngStrike" kern="1200" cap="none" spc="0" normalizeH="0" baseline="0" noProof="0" dirty="0">
                <a:ln>
                  <a:noFill/>
                </a:ln>
                <a:effectLst/>
                <a:uLnTx/>
                <a:uFillTx/>
                <a:latin typeface="Arial" panose="020B0604020202020204" pitchFamily="34" charset="0"/>
                <a:cs typeface="Arial" panose="020B0604020202020204" pitchFamily="34" charset="0"/>
              </a:rPr>
              <a:t>s</a:t>
            </a: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 Deliveries: New York City DOT” </a:t>
            </a:r>
            <a:r>
              <a:rPr kumimoji="0" lang="en-US" sz="17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https://ohdnyc.com/</a:t>
            </a:r>
            <a:r>
              <a:rPr kumimoji="0" lang="en-US" sz="17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34456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616918"/>
            <a:ext cx="10515600" cy="509515"/>
          </a:xfrm>
        </p:spPr>
        <p:txBody>
          <a:bodyPr/>
          <a:lstStyle/>
          <a:p>
            <a:r>
              <a:rPr lang="en-US" sz="3200" b="1" dirty="0">
                <a:latin typeface="Arial" panose="020B0604020202020204" pitchFamily="34" charset="0"/>
                <a:cs typeface="Arial" panose="020B0604020202020204" pitchFamily="34" charset="0"/>
              </a:rPr>
              <a:t>Off-Hour Deliveries in New York City (NYC) (2/2)</a:t>
            </a:r>
          </a:p>
        </p:txBody>
      </p:sp>
      <p:sp>
        <p:nvSpPr>
          <p:cNvPr id="8" name="Content Placeholder 7"/>
          <p:cNvSpPr>
            <a:spLocks noGrp="1"/>
          </p:cNvSpPr>
          <p:nvPr>
            <p:ph sz="half" idx="2"/>
          </p:nvPr>
        </p:nvSpPr>
        <p:spPr>
          <a:xfrm>
            <a:off x="778923" y="1577593"/>
            <a:ext cx="7296297" cy="2605042"/>
          </a:xfrm>
        </p:spPr>
        <p:txBody>
          <a:bodyPr>
            <a:noAutofit/>
          </a:bodyPr>
          <a:lstStyle/>
          <a:p>
            <a:pPr marL="228600" marR="0" lvl="0" indent="-228600" algn="l" defTabSz="914400" rtl="0" eaLnBrk="1" fontAlgn="auto" latinLnBrk="0" hangingPunct="1">
              <a:lnSpc>
                <a:spcPct val="100000"/>
              </a:lnSpc>
              <a:spcBef>
                <a:spcPts val="600"/>
              </a:spcBef>
              <a:spcAft>
                <a:spcPts val="600"/>
              </a:spcAft>
              <a:buClr>
                <a:srgbClr val="53508A"/>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NYC DOT seeks to continue collaborating with freight, retail, and food sectors to educate businesses on the benefits of moving deliveries to the off-hour period, such as reduced road conflicts and increased efficiency and reliability of deliveries, and the importance of protecting residents and visitors from noise intrusion.</a:t>
            </a:r>
          </a:p>
          <a:p>
            <a:pPr marL="228600" marR="0" lvl="0" indent="-228600" algn="l" defTabSz="914400" rtl="0" eaLnBrk="1" fontAlgn="auto" latinLnBrk="0" hangingPunct="1">
              <a:lnSpc>
                <a:spcPct val="100000"/>
              </a:lnSpc>
              <a:spcBef>
                <a:spcPts val="600"/>
              </a:spcBef>
              <a:spcAft>
                <a:spcPts val="600"/>
              </a:spcAft>
              <a:buClr>
                <a:srgbClr val="53508A"/>
              </a:buClr>
              <a:buSzTx/>
              <a:buFont typeface="Wingdings" panose="05000000000000000000" pitchFamily="2" charset="2"/>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agency is exploring several incentives to help companies investigate and ultimately move to </a:t>
            </a:r>
            <a:b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off-hour deliveries. </a:t>
            </a:r>
          </a:p>
          <a:p>
            <a:pPr>
              <a:lnSpc>
                <a:spcPct val="100000"/>
              </a:lnSpc>
              <a:spcBef>
                <a:spcPts val="600"/>
              </a:spcBef>
              <a:spcAft>
                <a:spcPts val="600"/>
              </a:spcAft>
            </a:pPr>
            <a:endParaRPr lang="en-US" sz="1800" dirty="0"/>
          </a:p>
        </p:txBody>
      </p:sp>
      <p:sp>
        <p:nvSpPr>
          <p:cNvPr id="12" name="Rectangle 11"/>
          <p:cNvSpPr/>
          <p:nvPr/>
        </p:nvSpPr>
        <p:spPr>
          <a:xfrm>
            <a:off x="4353011" y="5163955"/>
            <a:ext cx="7697788" cy="61555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a:t>
            </a: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The City of New York. 2022. “Off-Hour</a:t>
            </a:r>
            <a:r>
              <a:rPr kumimoji="0" lang="en-US" sz="1700" i="0" u="none" strike="sngStrike" kern="1200" cap="none" spc="0" normalizeH="0" baseline="0" noProof="0" dirty="0">
                <a:ln>
                  <a:noFill/>
                </a:ln>
                <a:effectLst/>
                <a:uLnTx/>
                <a:uFillTx/>
                <a:latin typeface="Arial" panose="020B0604020202020204" pitchFamily="34" charset="0"/>
                <a:cs typeface="Arial" panose="020B0604020202020204" pitchFamily="34" charset="0"/>
              </a:rPr>
              <a:t>s</a:t>
            </a: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 Deliveries: New York City DOT” (web page). </a:t>
            </a:r>
            <a:r>
              <a:rPr kumimoji="0" lang="en-US" sz="17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https://ohdnyc.com/</a:t>
            </a:r>
            <a:r>
              <a:rPr kumimoji="0" lang="en-US" sz="17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 </a:t>
            </a: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last accessed December 28, 2022.</a:t>
            </a:r>
          </a:p>
        </p:txBody>
      </p:sp>
      <p:pic>
        <p:nvPicPr>
          <p:cNvPr id="13" name="Google Shape;111;p18" descr="A truck driver closing the door of a box truck in front of a storefront of a local retailer at night.">
            <a:extLst>
              <a:ext uri="{FF2B5EF4-FFF2-40B4-BE49-F238E27FC236}">
                <a16:creationId xmlns:a16="http://schemas.microsoft.com/office/drawing/2014/main" id="{D9B13BDE-D39E-4A1E-BF89-E3EF661B2DB1}"/>
              </a:ext>
            </a:extLst>
          </p:cNvPr>
          <p:cNvPicPr preferRelativeResize="0"/>
          <p:nvPr/>
        </p:nvPicPr>
        <p:blipFill>
          <a:blip r:embed="rId4"/>
          <a:srcRect/>
          <a:stretch/>
        </p:blipFill>
        <p:spPr>
          <a:xfrm>
            <a:off x="8297056" y="1396667"/>
            <a:ext cx="3665476" cy="2370657"/>
          </a:xfrm>
          <a:prstGeom prst="rect">
            <a:avLst/>
          </a:prstGeom>
          <a:noFill/>
          <a:ln>
            <a:noFill/>
          </a:ln>
        </p:spPr>
      </p:pic>
      <p:sp>
        <p:nvSpPr>
          <p:cNvPr id="9" name="Rectangle 8">
            <a:extLst>
              <a:ext uri="{FF2B5EF4-FFF2-40B4-BE49-F238E27FC236}">
                <a16:creationId xmlns:a16="http://schemas.microsoft.com/office/drawing/2014/main" id="{8A43FB47-065D-4626-826D-0C55D268B12D}"/>
              </a:ext>
            </a:extLst>
          </p:cNvPr>
          <p:cNvSpPr/>
          <p:nvPr/>
        </p:nvSpPr>
        <p:spPr>
          <a:xfrm>
            <a:off x="8201905" y="3771902"/>
            <a:ext cx="4063933" cy="43088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Calibri" panose="020F0502020204030204"/>
                <a:ea typeface="+mn-ea"/>
                <a:cs typeface="+mn-cs"/>
              </a:rPr>
              <a:t>A local retailer, a program participant, conducts off-hour deliveries.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Source: New York City Department of Transportation.</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070163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616918"/>
            <a:ext cx="10515600" cy="509515"/>
          </a:xfrm>
        </p:spPr>
        <p:txBody>
          <a:bodyPr/>
          <a:lstStyle/>
          <a:p>
            <a:r>
              <a:rPr lang="en-US" sz="3600" b="1" dirty="0">
                <a:latin typeface="Arial" panose="020B0604020202020204" pitchFamily="34" charset="0"/>
                <a:cs typeface="Arial" panose="020B0604020202020204" pitchFamily="34" charset="0"/>
              </a:rPr>
              <a:t>Neighborhood Loading Zones in NYC</a:t>
            </a:r>
            <a:endParaRPr lang="en-US" sz="3600" b="1" strike="sngStrike"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65F5078-B217-496A-9476-C050105F1325}"/>
              </a:ext>
            </a:extLst>
          </p:cNvPr>
          <p:cNvSpPr>
            <a:spLocks noGrp="1"/>
          </p:cNvSpPr>
          <p:nvPr>
            <p:ph sz="half" idx="2"/>
          </p:nvPr>
        </p:nvSpPr>
        <p:spPr>
          <a:xfrm>
            <a:off x="941908" y="1449706"/>
            <a:ext cx="7317396" cy="3958587"/>
          </a:xfrm>
        </p:spPr>
        <p:txBody>
          <a:bodyPr>
            <a:noAutofit/>
          </a:bodyPr>
          <a:lstStyle/>
          <a:p>
            <a:r>
              <a:rPr lang="en-US" sz="1800" dirty="0"/>
              <a:t>Shift in e-commerce increased demand on freight deliveries and ride-hailing services</a:t>
            </a:r>
          </a:p>
          <a:p>
            <a:r>
              <a:rPr lang="en-US" sz="1800" dirty="0"/>
              <a:t>Increased need for dedicated loading space in residential neighborhoods</a:t>
            </a:r>
            <a:r>
              <a:rPr lang="en-US" sz="1800" strike="sngStrike" dirty="0">
                <a:solidFill>
                  <a:srgbClr val="FF0000"/>
                </a:solidFill>
              </a:rPr>
              <a:t>.</a:t>
            </a:r>
          </a:p>
          <a:p>
            <a:r>
              <a:rPr lang="en-US" sz="1800" dirty="0"/>
              <a:t>NYCDOT launched in 2019 the Neighborhood Loading Zone (NLZ) program to provide curb space for:</a:t>
            </a:r>
          </a:p>
          <a:p>
            <a:pPr lvl="1"/>
            <a:r>
              <a:rPr lang="en-US" sz="1600" dirty="0"/>
              <a:t>Package deliveries by commercial vehicles</a:t>
            </a:r>
          </a:p>
          <a:p>
            <a:pPr lvl="1"/>
            <a:r>
              <a:rPr lang="en-US" sz="1600" dirty="0"/>
              <a:t>Taxi and car service pickup and dropoff</a:t>
            </a:r>
          </a:p>
          <a:p>
            <a:pPr lvl="1"/>
            <a:r>
              <a:rPr lang="en-US" sz="1600" dirty="0"/>
              <a:t>Active loading and unloading of personal vehicles</a:t>
            </a:r>
          </a:p>
          <a:p>
            <a:r>
              <a:rPr lang="en-US" sz="1800" dirty="0"/>
              <a:t>As of April 2022, NYCDOT installed 185 loading zones within 20 community board boundaries citywide, with a goal of 800 zones by 2026</a:t>
            </a:r>
            <a:r>
              <a:rPr lang="en-US" sz="1800" strike="sngStrike" dirty="0"/>
              <a:t>.</a:t>
            </a:r>
            <a:r>
              <a:rPr lang="en-US" sz="1800" dirty="0"/>
              <a:t> </a:t>
            </a:r>
          </a:p>
        </p:txBody>
      </p:sp>
      <p:sp>
        <p:nvSpPr>
          <p:cNvPr id="10" name="Content Placeholder 4">
            <a:extLst>
              <a:ext uri="{FF2B5EF4-FFF2-40B4-BE49-F238E27FC236}">
                <a16:creationId xmlns:a16="http://schemas.microsoft.com/office/drawing/2014/main" id="{2E6A0C41-B9E1-401B-80F1-C57B3842533B}"/>
              </a:ext>
            </a:extLst>
          </p:cNvPr>
          <p:cNvSpPr txBox="1">
            <a:spLocks/>
          </p:cNvSpPr>
          <p:nvPr/>
        </p:nvSpPr>
        <p:spPr>
          <a:xfrm>
            <a:off x="941908" y="5025327"/>
            <a:ext cx="6766832" cy="163405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rgbClr val="53508A"/>
              </a:buClr>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53508A"/>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53508A"/>
              </a:buClr>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53508A"/>
              </a:buClr>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
                <a:srgbClr val="53508A"/>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NLZs average up to 600 vehicles per space per month, dwelling for about 26 minutes at a time </a:t>
            </a:r>
          </a:p>
          <a:p>
            <a:pPr marL="228600" marR="0" lvl="0" indent="-228600" algn="l" defTabSz="914400" rtl="0" eaLnBrk="1" fontAlgn="auto" latinLnBrk="0" hangingPunct="1">
              <a:lnSpc>
                <a:spcPct val="90000"/>
              </a:lnSpc>
              <a:spcBef>
                <a:spcPts val="1000"/>
              </a:spcBef>
              <a:spcAft>
                <a:spcPts val="0"/>
              </a:spcAft>
              <a:buClr>
                <a:srgbClr val="53508A"/>
              </a:buClr>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Saw up to a 70%</a:t>
            </a:r>
            <a:r>
              <a:rPr kumimoji="0" lang="en-US" sz="18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reduction in double-parking</a:t>
            </a:r>
            <a:endParaRPr kumimoji="0" lang="en-US" sz="1800" b="0" i="0" u="none" strike="sng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
                <a:srgbClr val="53508A"/>
              </a:buClr>
              <a:buSzTx/>
              <a:buFont typeface="Wingdings" panose="05000000000000000000" pitchFamily="2" charset="2"/>
              <a:buChar char="§"/>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Picture 5" descr="Neighborhood loading zone sign and letter. Sign for no parking Monday - Friday 7 am - 7 pm. Photo of yellow delivery van parked on street in front of building.">
            <a:extLst>
              <a:ext uri="{FF2B5EF4-FFF2-40B4-BE49-F238E27FC236}">
                <a16:creationId xmlns:a16="http://schemas.microsoft.com/office/drawing/2014/main" id="{BCE1BDB3-0BD4-4484-B90E-7D8DB381FE13}"/>
              </a:ext>
            </a:extLst>
          </p:cNvPr>
          <p:cNvPicPr>
            <a:picLocks noChangeAspect="1"/>
          </p:cNvPicPr>
          <p:nvPr/>
        </p:nvPicPr>
        <p:blipFill>
          <a:blip r:embed="rId3"/>
          <a:srcRect/>
          <a:stretch/>
        </p:blipFill>
        <p:spPr>
          <a:xfrm>
            <a:off x="8278631" y="1618029"/>
            <a:ext cx="3683357" cy="3302649"/>
          </a:xfrm>
          <a:prstGeom prst="rect">
            <a:avLst/>
          </a:prstGeom>
        </p:spPr>
      </p:pic>
      <p:sp>
        <p:nvSpPr>
          <p:cNvPr id="11" name="Rectangle 10"/>
          <p:cNvSpPr/>
          <p:nvPr/>
        </p:nvSpPr>
        <p:spPr>
          <a:xfrm>
            <a:off x="8167693" y="4920678"/>
            <a:ext cx="4142481" cy="6001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 local delivery service uses a neighborhood loading zone to conduct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deliveries in Queens.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New York City Department of Transportation.</a:t>
            </a:r>
          </a:p>
        </p:txBody>
      </p:sp>
      <p:sp>
        <p:nvSpPr>
          <p:cNvPr id="8" name="Rectangle 7"/>
          <p:cNvSpPr/>
          <p:nvPr/>
        </p:nvSpPr>
        <p:spPr>
          <a:xfrm>
            <a:off x="8259304" y="5664464"/>
            <a:ext cx="3707699" cy="87716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7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a:t>
            </a:r>
            <a:r>
              <a:rPr kumimoji="0" lang="en-US" sz="1700" i="0" u="none" strike="noStrike" kern="1200" cap="none" spc="0" normalizeH="0" baseline="0" noProof="0" dirty="0">
                <a:ln>
                  <a:noFill/>
                </a:ln>
                <a:effectLst/>
                <a:uLnTx/>
                <a:uFillTx/>
                <a:latin typeface="Arial" panose="020B0604020202020204" pitchFamily="34" charset="0"/>
                <a:cs typeface="Arial" panose="020B0604020202020204" pitchFamily="34" charset="0"/>
              </a:rPr>
              <a:t>The City of New York. “Neighborhood Loading Zones”</a:t>
            </a:r>
            <a:r>
              <a:rPr kumimoji="0" lang="en-US" sz="1700" i="0" u="none" kern="1200" cap="none" spc="0" normalizeH="0" baseline="0" noProof="0" dirty="0">
                <a:ln>
                  <a:noFill/>
                </a:ln>
                <a:effectLst/>
                <a:uLnTx/>
                <a:uFillTx/>
                <a:latin typeface="Arial" panose="020B0604020202020204" pitchFamily="34" charset="0"/>
                <a:cs typeface="Arial" panose="020B0604020202020204" pitchFamily="34" charset="0"/>
              </a:rPr>
              <a:t>  </a:t>
            </a:r>
            <a:r>
              <a:rPr kumimoji="0" lang="en-US" sz="17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https://nyc.gov/nlz</a:t>
            </a:r>
            <a:r>
              <a:rPr kumimoji="0" lang="en-US" sz="1700" i="0"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4673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21987" y="432225"/>
            <a:ext cx="8946141" cy="504096"/>
          </a:xfrm>
        </p:spPr>
        <p:txBody>
          <a:bodyPr/>
          <a:lstStyle/>
          <a:p>
            <a:r>
              <a:rPr lang="en-US" dirty="0"/>
              <a:t>Travel-Time Reliability Is Critical </a:t>
            </a:r>
            <a:br>
              <a:rPr lang="en-US" dirty="0"/>
            </a:br>
            <a:r>
              <a:rPr lang="en-US" dirty="0"/>
              <a:t>to Carriers and Shippers . . .</a:t>
            </a:r>
          </a:p>
        </p:txBody>
      </p:sp>
      <p:sp>
        <p:nvSpPr>
          <p:cNvPr id="6" name="Content Placeholder 5"/>
          <p:cNvSpPr>
            <a:spLocks noGrp="1"/>
          </p:cNvSpPr>
          <p:nvPr>
            <p:ph idx="1"/>
          </p:nvPr>
        </p:nvSpPr>
        <p:spPr>
          <a:xfrm>
            <a:off x="987552" y="1478280"/>
            <a:ext cx="10972799" cy="4759960"/>
          </a:xfrm>
        </p:spPr>
        <p:txBody>
          <a:bodyPr>
            <a:normAutofit fontScale="77500" lnSpcReduction="20000"/>
          </a:bodyPr>
          <a:lstStyle/>
          <a:p>
            <a:pPr>
              <a:lnSpc>
                <a:spcPct val="120000"/>
              </a:lnSpc>
            </a:pPr>
            <a:r>
              <a:rPr lang="en-US" sz="2600" dirty="0"/>
              <a:t>Shippers and carriers have difficulty hiring, training, and retaining enough drivers, which can contribute to delivery delays.</a:t>
            </a:r>
          </a:p>
          <a:p>
            <a:pPr>
              <a:lnSpc>
                <a:spcPct val="120000"/>
              </a:lnSpc>
            </a:pPr>
            <a:r>
              <a:rPr lang="en-US" sz="2600" dirty="0"/>
              <a:t>Travel time is critical to carriers and shippers because they value travel time at $25 to $200 per hour (depending on the product being carried).*</a:t>
            </a:r>
          </a:p>
          <a:p>
            <a:pPr>
              <a:lnSpc>
                <a:spcPct val="120000"/>
              </a:lnSpc>
            </a:pPr>
            <a:r>
              <a:rPr lang="en-US" sz="2600" dirty="0"/>
              <a:t>The value of travel time (VOT) ranges from $12.80 to $283 per shipment hour, and the average value is $37 per shipment hour.* </a:t>
            </a:r>
          </a:p>
          <a:p>
            <a:pPr>
              <a:lnSpc>
                <a:spcPct val="120000"/>
              </a:lnSpc>
            </a:pPr>
            <a:r>
              <a:rPr lang="en-US" sz="2600" dirty="0"/>
              <a:t>Carriers and shippers value travel-time </a:t>
            </a:r>
            <a:r>
              <a:rPr lang="en-US" sz="2600" i="1" dirty="0"/>
              <a:t>reliability</a:t>
            </a:r>
            <a:r>
              <a:rPr lang="en-US" sz="2600" dirty="0"/>
              <a:t> at between $51 and $290 per shipment hour, with the average value of reliability (VOR) being $55 per shipment hour.*</a:t>
            </a:r>
          </a:p>
          <a:p>
            <a:pPr>
              <a:lnSpc>
                <a:spcPct val="120000"/>
              </a:lnSpc>
              <a:spcAft>
                <a:spcPts val="1200"/>
              </a:spcAft>
            </a:pPr>
            <a:r>
              <a:rPr lang="en-US" sz="2600" i="1" dirty="0"/>
              <a:t>This indicates that freight shippers valued travel-time reliability 1.5 times as much as </a:t>
            </a:r>
            <a:br>
              <a:rPr lang="en-US" sz="2600" i="1" dirty="0"/>
            </a:br>
            <a:r>
              <a:rPr lang="en-US" sz="2600" i="1" dirty="0"/>
              <a:t>travel-time savings.</a:t>
            </a:r>
            <a:endParaRPr lang="en-US" i="1" dirty="0"/>
          </a:p>
          <a:p>
            <a:pPr marL="0" indent="0">
              <a:lnSpc>
                <a:spcPct val="120000"/>
              </a:lnSpc>
              <a:buNone/>
            </a:pPr>
            <a:r>
              <a:rPr lang="en-US" sz="2200" dirty="0"/>
              <a:t>*Source: 2019. </a:t>
            </a:r>
            <a:r>
              <a:rPr lang="en-US" sz="2200" i="1" dirty="0"/>
              <a:t>Does Travel Time Reliability Matter? </a:t>
            </a:r>
            <a:r>
              <a:rPr lang="en-US" sz="2200" dirty="0"/>
              <a:t>Report No. FHWA-HOP-19-062. </a:t>
            </a:r>
            <a:r>
              <a:rPr lang="en-US" sz="2200" dirty="0">
                <a:solidFill>
                  <a:srgbClr val="002060"/>
                </a:solidFill>
                <a:hlinkClick r:id="rId3">
                  <a:extLst>
                    <a:ext uri="{A12FA001-AC4F-418D-AE19-62706E023703}">
                      <ahyp:hlinkClr xmlns:ahyp="http://schemas.microsoft.com/office/drawing/2018/hyperlinkcolor" val="tx"/>
                    </a:ext>
                  </a:extLst>
                </a:hlinkClick>
              </a:rPr>
              <a:t>https://ops.fhwa.dot.gov/publications/fhwahop19062/</a:t>
            </a:r>
            <a:r>
              <a:rPr lang="en-US" sz="2200" dirty="0">
                <a:solidFill>
                  <a:srgbClr val="00206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7</a:t>
            </a:fld>
            <a:endParaRPr lang="en-US" dirty="0">
              <a:solidFill>
                <a:srgbClr val="5B616B"/>
              </a:solidFill>
            </a:endParaRPr>
          </a:p>
        </p:txBody>
      </p:sp>
    </p:spTree>
    <p:extLst>
      <p:ext uri="{BB962C8B-B14F-4D97-AF65-F5344CB8AC3E}">
        <p14:creationId xmlns:p14="http://schemas.microsoft.com/office/powerpoint/2010/main" val="149494487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616918"/>
            <a:ext cx="10515600" cy="509515"/>
          </a:xfrm>
        </p:spPr>
        <p:txBody>
          <a:bodyPr/>
          <a:lstStyle/>
          <a:p>
            <a:r>
              <a:rPr lang="en-US" sz="3600" b="1" dirty="0">
                <a:latin typeface="Arial" panose="020B0604020202020204" pitchFamily="34" charset="0"/>
                <a:cs typeface="Arial" panose="020B0604020202020204" pitchFamily="34" charset="0"/>
              </a:rPr>
              <a:t>Cargo Bikes Program in NYC</a:t>
            </a:r>
            <a:endParaRPr lang="en-US" sz="3600" b="1" strike="sngStrike" dirty="0">
              <a:solidFill>
                <a:srgbClr val="FF000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F65F5078-B217-496A-9476-C050105F1325}"/>
              </a:ext>
            </a:extLst>
          </p:cNvPr>
          <p:cNvSpPr>
            <a:spLocks noGrp="1"/>
          </p:cNvSpPr>
          <p:nvPr>
            <p:ph sz="half" idx="2"/>
          </p:nvPr>
        </p:nvSpPr>
        <p:spPr>
          <a:xfrm>
            <a:off x="839788" y="1309291"/>
            <a:ext cx="7174054" cy="4681933"/>
          </a:xfrm>
        </p:spPr>
        <p:txBody>
          <a:bodyPr>
            <a:noAutofit/>
          </a:bodyPr>
          <a:lstStyle/>
          <a:p>
            <a:pPr>
              <a:lnSpc>
                <a:spcPct val="100000"/>
              </a:lnSpc>
              <a:spcBef>
                <a:spcPts val="600"/>
              </a:spcBef>
            </a:pPr>
            <a:r>
              <a:rPr lang="en-US" sz="1900" dirty="0"/>
              <a:t>In December 2019, NYC announced a commercial cargo bicycle pilot concentrated in Manhattan</a:t>
            </a:r>
            <a:r>
              <a:rPr lang="en-US" sz="1900" dirty="0">
                <a:solidFill>
                  <a:srgbClr val="FF0000"/>
                </a:solidFill>
              </a:rPr>
              <a:t>’</a:t>
            </a:r>
            <a:r>
              <a:rPr lang="en-US" sz="1900" dirty="0"/>
              <a:t>s central business district. </a:t>
            </a:r>
          </a:p>
          <a:p>
            <a:pPr>
              <a:lnSpc>
                <a:spcPct val="100000"/>
              </a:lnSpc>
              <a:spcBef>
                <a:spcPts val="600"/>
              </a:spcBef>
            </a:pPr>
            <a:r>
              <a:rPr lang="en-US" sz="1900" dirty="0"/>
              <a:t>The Commercial Cargo Bike Program (largest in the nation) aims to reduce congestion, enhance safety, and cut greenhouse gas emissions by replacing trucks and vans with cargo bikes.</a:t>
            </a:r>
          </a:p>
          <a:p>
            <a:pPr>
              <a:lnSpc>
                <a:spcPct val="100000"/>
              </a:lnSpc>
              <a:spcBef>
                <a:spcPts val="600"/>
              </a:spcBef>
            </a:pPr>
            <a:r>
              <a:rPr lang="en-US" sz="1900" dirty="0"/>
              <a:t>Cargo bikes can load/unload wherever commercial vehicles can park and are exempt from meter payments, which is a powerful incentive for businesses. </a:t>
            </a:r>
          </a:p>
          <a:p>
            <a:pPr>
              <a:lnSpc>
                <a:spcPct val="100000"/>
              </a:lnSpc>
              <a:spcBef>
                <a:spcPts val="600"/>
              </a:spcBef>
            </a:pPr>
            <a:r>
              <a:rPr lang="en-US" sz="1900" dirty="0"/>
              <a:t>Number of participants has doubled since launch and the number of cargo bikes (over 400 bikes) has quadrupled. </a:t>
            </a:r>
          </a:p>
          <a:p>
            <a:pPr>
              <a:lnSpc>
                <a:spcPct val="100000"/>
              </a:lnSpc>
              <a:spcBef>
                <a:spcPts val="600"/>
              </a:spcBef>
            </a:pPr>
            <a:r>
              <a:rPr lang="en-US" sz="1900" dirty="0"/>
              <a:t>DOT seeks to enroll over 2,500 cargo bikes by 2026 through a permanent program.</a:t>
            </a:r>
            <a:endParaRPr lang="en-US" sz="1900" b="1" dirty="0"/>
          </a:p>
        </p:txBody>
      </p:sp>
      <p:pic>
        <p:nvPicPr>
          <p:cNvPr id="12" name="Google Shape;1034;p126" descr="Cargo delivery bike"/>
          <p:cNvPicPr preferRelativeResize="0"/>
          <p:nvPr/>
        </p:nvPicPr>
        <p:blipFill>
          <a:blip r:embed="rId3" cstate="print">
            <a:extLst>
              <a:ext uri="{28A0092B-C50C-407E-A947-70E740481C1C}">
                <a14:useLocalDpi xmlns:a14="http://schemas.microsoft.com/office/drawing/2010/main"/>
              </a:ext>
            </a:extLst>
          </a:blip>
          <a:srcRect/>
          <a:stretch/>
        </p:blipFill>
        <p:spPr>
          <a:xfrm>
            <a:off x="8017315" y="1373021"/>
            <a:ext cx="3858254" cy="2122211"/>
          </a:xfrm>
          <a:prstGeom prst="rect">
            <a:avLst/>
          </a:prstGeom>
          <a:noFill/>
          <a:ln>
            <a:noFill/>
          </a:ln>
        </p:spPr>
      </p:pic>
      <p:sp>
        <p:nvSpPr>
          <p:cNvPr id="11" name="Rectangle 10"/>
          <p:cNvSpPr/>
          <p:nvPr/>
        </p:nvSpPr>
        <p:spPr>
          <a:xfrm>
            <a:off x="8356390" y="3495232"/>
            <a:ext cx="3515706" cy="600164"/>
          </a:xfrm>
          <a:prstGeom prst="rect">
            <a:avLst/>
          </a:prstGeom>
        </p:spPr>
        <p:txBody>
          <a:bodyPr wrap="non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solidFill>
                  <a:prstClr val="black"/>
                </a:solidFill>
                <a:latin typeface="Calibri" panose="020F0502020204030204"/>
              </a:rPr>
              <a:t>Top: Pilot participants at launch </a:t>
            </a:r>
            <a:r>
              <a:rPr lang="en-US" sz="1100" dirty="0">
                <a:latin typeface="Calibri" panose="020F0502020204030204"/>
              </a:rPr>
              <a:t>event.</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100" dirty="0">
                <a:latin typeface="Calibri" panose="020F0502020204030204"/>
              </a:rPr>
              <a:t>Bottom: Warren Street commercial cargo bike corral.</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Source: New York City Department of Transportation</a:t>
            </a: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9" name="Picture 8" descr="Cargo bikes parked in a designated loading area."/>
          <p:cNvPicPr>
            <a:picLocks noChangeAspect="1"/>
          </p:cNvPicPr>
          <p:nvPr/>
        </p:nvPicPr>
        <p:blipFill>
          <a:blip r:embed="rId4"/>
          <a:srcRect/>
          <a:stretch/>
        </p:blipFill>
        <p:spPr>
          <a:xfrm>
            <a:off x="8017315" y="4085317"/>
            <a:ext cx="3851308" cy="2168144"/>
          </a:xfrm>
          <a:prstGeom prst="rect">
            <a:avLst/>
          </a:prstGeom>
        </p:spPr>
      </p:pic>
      <p:sp>
        <p:nvSpPr>
          <p:cNvPr id="3" name="Rectangle 2"/>
          <p:cNvSpPr/>
          <p:nvPr/>
        </p:nvSpPr>
        <p:spPr>
          <a:xfrm>
            <a:off x="3837020" y="5577117"/>
            <a:ext cx="4020441" cy="61555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Source:  The City of New York. “</a:t>
            </a:r>
            <a:r>
              <a:rPr lang="en-US" sz="17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Commercial Cargo Bike Program</a:t>
            </a:r>
            <a:r>
              <a:rPr lang="en-US" sz="1700" dirty="0">
                <a:latin typeface="Arial" panose="020B0604020202020204" pitchFamily="34" charset="0"/>
                <a:cs typeface="Arial" panose="020B0604020202020204" pitchFamily="34" charset="0"/>
              </a:rPr>
              <a:t>.”</a:t>
            </a:r>
            <a:endParaRPr lang="en-US" sz="1700"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128897" y="64258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D4CC3B-F538-9046-9995-49EE0C980241}" type="slidenum">
              <a:rPr kumimoji="0" lang="en-US" sz="1200" b="0" i="0" u="none" strike="noStrike" kern="1200" cap="none" spc="0" normalizeH="0" baseline="0" noProof="0" smtClean="0">
                <a:ln>
                  <a:noFill/>
                </a:ln>
                <a:solidFill>
                  <a:srgbClr val="5B616B"/>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srgbClr val="5B616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72794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408472"/>
            <a:ext cx="9673246" cy="1029927"/>
          </a:xfrm>
        </p:spPr>
        <p:txBody>
          <a:bodyPr/>
          <a:lstStyle/>
          <a:p>
            <a:r>
              <a:rPr lang="en-US" dirty="0"/>
              <a:t>Los Angeles Metro Drayage, Freight, and Logistics Exchange (DrayFLEX)</a:t>
            </a:r>
          </a:p>
        </p:txBody>
      </p:sp>
      <p:sp>
        <p:nvSpPr>
          <p:cNvPr id="6" name="Content Placeholder 5"/>
          <p:cNvSpPr>
            <a:spLocks noGrp="1"/>
          </p:cNvSpPr>
          <p:nvPr>
            <p:ph idx="1"/>
          </p:nvPr>
        </p:nvSpPr>
        <p:spPr>
          <a:xfrm>
            <a:off x="976359" y="1495267"/>
            <a:ext cx="6517223" cy="4562122"/>
          </a:xfrm>
        </p:spPr>
        <p:txBody>
          <a:bodyPr>
            <a:normAutofit fontScale="92500" lnSpcReduction="10000"/>
          </a:bodyPr>
          <a:lstStyle/>
          <a:p>
            <a:pPr>
              <a:lnSpc>
                <a:spcPct val="110000"/>
              </a:lnSpc>
            </a:pPr>
            <a:r>
              <a:rPr lang="en-US" dirty="0"/>
              <a:t>Provides freight-specific dynamic travel planning information</a:t>
            </a:r>
          </a:p>
          <a:p>
            <a:pPr>
              <a:lnSpc>
                <a:spcPct val="110000"/>
              </a:lnSpc>
            </a:pPr>
            <a:r>
              <a:rPr lang="en-US" dirty="0"/>
              <a:t>Improves container movement for the ports of Los Angeles and Long Beach</a:t>
            </a:r>
          </a:p>
          <a:p>
            <a:pPr>
              <a:lnSpc>
                <a:spcPct val="110000"/>
              </a:lnSpc>
            </a:pPr>
            <a:r>
              <a:rPr lang="en-US" dirty="0"/>
              <a:t>Uses information from marine terminal operators, trucking companies, and traveler information systems</a:t>
            </a:r>
          </a:p>
          <a:p>
            <a:pPr>
              <a:lnSpc>
                <a:spcPct val="110000"/>
              </a:lnSpc>
            </a:pPr>
            <a:r>
              <a:rPr lang="en-US" dirty="0"/>
              <a:t>Integrates trucking dispatch system with terminal appointment systems</a:t>
            </a:r>
          </a:p>
          <a:p>
            <a:pPr>
              <a:lnSpc>
                <a:spcPct val="110000"/>
              </a:lnSpc>
            </a:pPr>
            <a:r>
              <a:rPr lang="en-US" dirty="0"/>
              <a:t>Provides updates on container availability and provides best routes to use to and from the ports </a:t>
            </a:r>
          </a:p>
        </p:txBody>
      </p:sp>
      <p:pic>
        <p:nvPicPr>
          <p:cNvPr id="2050" name="Picture 2" descr="Rows of closely spaced shipping containers at a freight yard."/>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543997" y="1878311"/>
            <a:ext cx="4428262" cy="294410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493583" y="4822414"/>
            <a:ext cx="4478675" cy="430887"/>
          </a:xfrm>
          <a:prstGeom prst="rect">
            <a:avLst/>
          </a:prstGeom>
          <a:noFill/>
        </p:spPr>
        <p:txBody>
          <a:bodyPr wrap="square" rtlCol="0">
            <a:spAutoFit/>
          </a:bodyPr>
          <a:lstStyle/>
          <a:p>
            <a:r>
              <a:rPr lang="en-US" sz="1100" dirty="0">
                <a:latin typeface="Arial" panose="020B0604020202020204" pitchFamily="34" charset="0"/>
                <a:cs typeface="Arial" panose="020B0604020202020204" pitchFamily="34" charset="0"/>
              </a:rPr>
              <a:t>Source: Charles Csavossy. </a:t>
            </a:r>
            <a:r>
              <a:rPr lang="en-US" sz="1100" i="1" dirty="0">
                <a:latin typeface="Arial" panose="020B0604020202020204" pitchFamily="34" charset="0"/>
                <a:cs typeface="Arial" panose="020B0604020202020204" pitchFamily="34" charset="0"/>
              </a:rPr>
              <a:t>Port of Long Beach</a:t>
            </a:r>
            <a:r>
              <a:rPr lang="en-US" sz="1100" dirty="0">
                <a:latin typeface="Arial" panose="020B0604020202020204" pitchFamily="34" charset="0"/>
                <a:cs typeface="Arial" panose="020B0604020202020204" pitchFamily="34" charset="0"/>
              </a:rPr>
              <a:t>, </a:t>
            </a:r>
            <a:r>
              <a:rPr lang="en-US" sz="1100" i="1" dirty="0">
                <a:latin typeface="Arial" panose="020B0604020202020204" pitchFamily="34" charset="0"/>
                <a:cs typeface="Arial" panose="020B0604020202020204" pitchFamily="34" charset="0"/>
              </a:rPr>
              <a:t>California</a:t>
            </a:r>
            <a:r>
              <a:rPr lang="en-US" sz="1100" dirty="0">
                <a:latin typeface="Arial" panose="020B0604020202020204" pitchFamily="34" charset="0"/>
                <a:cs typeface="Arial" panose="020B0604020202020204" pitchFamily="34" charset="0"/>
              </a:rPr>
              <a:t>. 2006. Public domain via Wikimedia Commons.</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71</a:t>
            </a:fld>
            <a:endParaRPr lang="en-US" dirty="0">
              <a:solidFill>
                <a:srgbClr val="5B616B"/>
              </a:solidFill>
            </a:endParaRPr>
          </a:p>
        </p:txBody>
      </p:sp>
    </p:spTree>
    <p:extLst>
      <p:ext uri="{BB962C8B-B14F-4D97-AF65-F5344CB8AC3E}">
        <p14:creationId xmlns:p14="http://schemas.microsoft.com/office/powerpoint/2010/main" val="6038727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430853"/>
            <a:ext cx="8769356" cy="504096"/>
          </a:xfrm>
        </p:spPr>
        <p:txBody>
          <a:bodyPr/>
          <a:lstStyle/>
          <a:p>
            <a:r>
              <a:rPr lang="en-US" dirty="0"/>
              <a:t>Truck Parking Information </a:t>
            </a:r>
            <a:br>
              <a:rPr lang="en-US" dirty="0"/>
            </a:br>
            <a:r>
              <a:rPr lang="en-US" dirty="0"/>
              <a:t>Management System (TPIMS) </a:t>
            </a:r>
          </a:p>
        </p:txBody>
      </p:sp>
      <p:sp>
        <p:nvSpPr>
          <p:cNvPr id="6" name="Content Placeholder 5"/>
          <p:cNvSpPr>
            <a:spLocks noGrp="1"/>
          </p:cNvSpPr>
          <p:nvPr>
            <p:ph idx="1"/>
          </p:nvPr>
        </p:nvSpPr>
        <p:spPr>
          <a:xfrm>
            <a:off x="961487" y="1458481"/>
            <a:ext cx="6686556" cy="4185523"/>
          </a:xfrm>
        </p:spPr>
        <p:txBody>
          <a:bodyPr>
            <a:noAutofit/>
          </a:bodyPr>
          <a:lstStyle/>
          <a:p>
            <a:pPr>
              <a:lnSpc>
                <a:spcPct val="100000"/>
              </a:lnSpc>
            </a:pPr>
            <a:r>
              <a:rPr lang="en-US" sz="2100" dirty="0"/>
              <a:t>Mid-America Association of State Transportation Officials (MAASTO) implemented TPIMS to address truck parking safety and efficiency </a:t>
            </a:r>
          </a:p>
          <a:p>
            <a:pPr>
              <a:lnSpc>
                <a:spcPct val="100000"/>
              </a:lnSpc>
            </a:pPr>
            <a:r>
              <a:rPr lang="en-US" sz="2100" dirty="0"/>
              <a:t>Reduces time searching for parking; provides safe parking alternatives</a:t>
            </a:r>
          </a:p>
          <a:p>
            <a:pPr>
              <a:lnSpc>
                <a:spcPct val="100000"/>
              </a:lnSpc>
            </a:pPr>
            <a:r>
              <a:rPr lang="en-US" sz="2100" dirty="0"/>
              <a:t>Monitors parking availability and provides </a:t>
            </a:r>
            <a:br>
              <a:rPr lang="en-US" sz="2100" dirty="0"/>
            </a:br>
            <a:r>
              <a:rPr lang="en-US" sz="2100" dirty="0"/>
              <a:t>real-time information to drivers</a:t>
            </a:r>
          </a:p>
          <a:p>
            <a:pPr>
              <a:lnSpc>
                <a:spcPct val="100000"/>
              </a:lnSpc>
            </a:pPr>
            <a:r>
              <a:rPr lang="en-US" sz="2100" dirty="0"/>
              <a:t>Provides information through dynamic signs, smartphone applications, and traveler information websites</a:t>
            </a:r>
          </a:p>
          <a:p>
            <a:pPr>
              <a:lnSpc>
                <a:spcPct val="100000"/>
              </a:lnSpc>
            </a:pPr>
            <a:r>
              <a:rPr lang="en-US" sz="2100" dirty="0"/>
              <a:t>Provides a safer, more efficient, and competitive freight system</a:t>
            </a:r>
          </a:p>
          <a:p>
            <a:endParaRPr lang="en-US" sz="2200" dirty="0"/>
          </a:p>
        </p:txBody>
      </p:sp>
      <p:pic>
        <p:nvPicPr>
          <p:cNvPr id="3074" name="Picture 2" descr="Seven tractor trailers parked next to each other."/>
          <p:cNvPicPr>
            <a:picLocks noChangeAspect="1" noChangeArrowheads="1"/>
          </p:cNvPicPr>
          <p:nvPr/>
        </p:nvPicPr>
        <p:blipFill>
          <a:blip r:embed="rId3" cstate="print">
            <a:extLst>
              <a:ext uri="{28A0092B-C50C-407E-A947-70E740481C1C}">
                <a14:useLocalDpi xmlns:a14="http://schemas.microsoft.com/office/drawing/2010/main"/>
              </a:ext>
            </a:extLst>
          </a:blip>
          <a:srcRect/>
          <a:stretch/>
        </p:blipFill>
        <p:spPr bwMode="auto">
          <a:xfrm>
            <a:off x="7664184" y="1688690"/>
            <a:ext cx="4178831" cy="27777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563959" y="4527698"/>
            <a:ext cx="4279056" cy="430887"/>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Source: Minnesota Department of Transportation. “Truck Parking in Minnesota.”</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72</a:t>
            </a:fld>
            <a:endParaRPr lang="en-US" dirty="0">
              <a:solidFill>
                <a:srgbClr val="5B616B"/>
              </a:solidFill>
            </a:endParaRPr>
          </a:p>
        </p:txBody>
      </p:sp>
    </p:spTree>
    <p:extLst>
      <p:ext uri="{BB962C8B-B14F-4D97-AF65-F5344CB8AC3E}">
        <p14:creationId xmlns:p14="http://schemas.microsoft.com/office/powerpoint/2010/main" val="260431478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948164-E6BA-0A7F-A290-142C8C7E7B65}"/>
              </a:ext>
            </a:extLst>
          </p:cNvPr>
          <p:cNvSpPr>
            <a:spLocks noGrp="1"/>
          </p:cNvSpPr>
          <p:nvPr>
            <p:ph type="title"/>
          </p:nvPr>
        </p:nvSpPr>
        <p:spPr>
          <a:xfrm>
            <a:off x="984244" y="405624"/>
            <a:ext cx="8997956" cy="908825"/>
          </a:xfrm>
        </p:spPr>
        <p:txBody>
          <a:bodyPr/>
          <a:lstStyle/>
          <a:p>
            <a:r>
              <a:rPr lang="en-US" dirty="0"/>
              <a:t>Florida DOT’s Truck Parking </a:t>
            </a:r>
            <a:br>
              <a:rPr lang="en-US" dirty="0"/>
            </a:br>
            <a:r>
              <a:rPr lang="en-US" dirty="0"/>
              <a:t>Availability System (TPAS)</a:t>
            </a:r>
          </a:p>
        </p:txBody>
      </p:sp>
      <p:sp>
        <p:nvSpPr>
          <p:cNvPr id="6" name="Content Placeholder 5">
            <a:extLst>
              <a:ext uri="{FF2B5EF4-FFF2-40B4-BE49-F238E27FC236}">
                <a16:creationId xmlns:a16="http://schemas.microsoft.com/office/drawing/2014/main" id="{3E7E0420-DE83-5D37-1933-3FBB0C724A08}"/>
              </a:ext>
            </a:extLst>
          </p:cNvPr>
          <p:cNvSpPr>
            <a:spLocks noGrp="1"/>
          </p:cNvSpPr>
          <p:nvPr>
            <p:ph idx="1"/>
          </p:nvPr>
        </p:nvSpPr>
        <p:spPr>
          <a:xfrm>
            <a:off x="984244" y="1596940"/>
            <a:ext cx="10369555" cy="4590499"/>
          </a:xfrm>
        </p:spPr>
        <p:txBody>
          <a:bodyPr>
            <a:normAutofit fontScale="92500" lnSpcReduction="20000"/>
          </a:bodyPr>
          <a:lstStyle/>
          <a:p>
            <a:pPr>
              <a:lnSpc>
                <a:spcPct val="110000"/>
              </a:lnSpc>
            </a:pPr>
            <a:r>
              <a:rPr lang="en-US" dirty="0"/>
              <a:t>In 2013, truck driver survey revealed that 83% of drivers spend more than </a:t>
            </a:r>
            <a:br>
              <a:rPr lang="en-US" dirty="0"/>
            </a:br>
            <a:r>
              <a:rPr lang="en-US" dirty="0"/>
              <a:t>30 minutes to find parking, and 39% take more than 1 hour. </a:t>
            </a:r>
          </a:p>
          <a:p>
            <a:pPr>
              <a:lnSpc>
                <a:spcPct val="110000"/>
              </a:lnSpc>
            </a:pPr>
            <a:r>
              <a:rPr lang="en-US" dirty="0"/>
              <a:t>This leads to a safety issue with fatigued drivers and unsafe parking</a:t>
            </a:r>
          </a:p>
          <a:p>
            <a:pPr>
              <a:lnSpc>
                <a:spcPct val="110000"/>
              </a:lnSpc>
            </a:pPr>
            <a:r>
              <a:rPr lang="en-US" dirty="0"/>
              <a:t>Florida DOT developed a TSMO solution (TPAS) to notify truck drivers about parking availability at public facilities along the interstates including welcome centers, rest areas and weigh stations.</a:t>
            </a:r>
          </a:p>
          <a:p>
            <a:pPr>
              <a:lnSpc>
                <a:spcPct val="110000"/>
              </a:lnSpc>
            </a:pPr>
            <a:r>
              <a:rPr lang="en-US" dirty="0"/>
              <a:t>TPAS was deployed in‐ground space detection at the rest areas and welcome centers, and microwave detection for ingress/egress monitoring at the weigh stations to gather real‐time parking availability information.</a:t>
            </a:r>
          </a:p>
          <a:p>
            <a:pPr>
              <a:lnSpc>
                <a:spcPct val="110000"/>
              </a:lnSpc>
            </a:pPr>
            <a:r>
              <a:rPr lang="en-US" dirty="0"/>
              <a:t>Uses dynamic message signs, FL511.com and stakeholder engagement through partnerships with the Florida Trucking Association, to successfully provide the information to the commercial vehicle operators.</a:t>
            </a:r>
          </a:p>
        </p:txBody>
      </p:sp>
      <p:sp>
        <p:nvSpPr>
          <p:cNvPr id="4" name="Slide Number Placeholder 3">
            <a:extLst>
              <a:ext uri="{FF2B5EF4-FFF2-40B4-BE49-F238E27FC236}">
                <a16:creationId xmlns:a16="http://schemas.microsoft.com/office/drawing/2014/main" id="{B7E3D6FC-853E-E3A4-D239-A4BCE8E23419}"/>
              </a:ext>
            </a:extLst>
          </p:cNvPr>
          <p:cNvSpPr>
            <a:spLocks noGrp="1"/>
          </p:cNvSpPr>
          <p:nvPr>
            <p:ph type="sldNum" sz="quarter" idx="12"/>
          </p:nvPr>
        </p:nvSpPr>
        <p:spPr/>
        <p:txBody>
          <a:bodyPr/>
          <a:lstStyle/>
          <a:p>
            <a:fld id="{37D4CC3B-F538-9046-9995-49EE0C980241}" type="slidenum">
              <a:rPr lang="en-US" smtClean="0">
                <a:solidFill>
                  <a:srgbClr val="5B616B"/>
                </a:solidFill>
              </a:rPr>
              <a:t>73</a:t>
            </a:fld>
            <a:endParaRPr lang="en-US" dirty="0">
              <a:solidFill>
                <a:srgbClr val="5B616B"/>
              </a:solidFill>
            </a:endParaRPr>
          </a:p>
        </p:txBody>
      </p:sp>
    </p:spTree>
    <p:extLst>
      <p:ext uri="{BB962C8B-B14F-4D97-AF65-F5344CB8AC3E}">
        <p14:creationId xmlns:p14="http://schemas.microsoft.com/office/powerpoint/2010/main" val="120179920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795867" y="642730"/>
            <a:ext cx="9805676" cy="504096"/>
          </a:xfrm>
        </p:spPr>
        <p:txBody>
          <a:bodyPr/>
          <a:lstStyle/>
          <a:p>
            <a:r>
              <a:rPr lang="en-US" dirty="0"/>
              <a:t>New Jersey Truck Safety Warning System (TSWS)</a:t>
            </a:r>
          </a:p>
        </p:txBody>
      </p:sp>
      <p:sp>
        <p:nvSpPr>
          <p:cNvPr id="11" name="Content Placeholder 10"/>
          <p:cNvSpPr>
            <a:spLocks noGrp="1"/>
          </p:cNvSpPr>
          <p:nvPr>
            <p:ph idx="1"/>
          </p:nvPr>
        </p:nvSpPr>
        <p:spPr>
          <a:xfrm>
            <a:off x="795867" y="1487323"/>
            <a:ext cx="7191995" cy="4152053"/>
          </a:xfrm>
        </p:spPr>
        <p:txBody>
          <a:bodyPr>
            <a:noAutofit/>
          </a:bodyPr>
          <a:lstStyle/>
          <a:p>
            <a:pPr>
              <a:lnSpc>
                <a:spcPct val="100000"/>
              </a:lnSpc>
              <a:spcBef>
                <a:spcPts val="0"/>
              </a:spcBef>
              <a:spcAft>
                <a:spcPts val="1000"/>
              </a:spcAft>
            </a:pPr>
            <a:r>
              <a:rPr lang="en-US" dirty="0"/>
              <a:t>Is an automated warning system led by the New Jersey DOT</a:t>
            </a:r>
          </a:p>
          <a:p>
            <a:pPr>
              <a:lnSpc>
                <a:spcPct val="100000"/>
              </a:lnSpc>
              <a:spcBef>
                <a:spcPts val="0"/>
              </a:spcBef>
              <a:spcAft>
                <a:spcPts val="1000"/>
              </a:spcAft>
            </a:pPr>
            <a:r>
              <a:rPr lang="en-US" dirty="0"/>
              <a:t>Determines potential tractor trailer rollover conditions based on real-time speed, weight, superelevation, and curvature </a:t>
            </a:r>
          </a:p>
          <a:p>
            <a:pPr>
              <a:lnSpc>
                <a:spcPct val="100000"/>
              </a:lnSpc>
              <a:spcBef>
                <a:spcPts val="0"/>
              </a:spcBef>
              <a:spcAft>
                <a:spcPts val="1000"/>
              </a:spcAft>
            </a:pPr>
            <a:r>
              <a:rPr lang="en-US" dirty="0"/>
              <a:t>Alerts drivers to critical situations using warning signals and messages via variable message sign located just before the ramp’s critical area of curvature </a:t>
            </a:r>
          </a:p>
          <a:p>
            <a:pPr>
              <a:lnSpc>
                <a:spcPct val="100000"/>
              </a:lnSpc>
              <a:spcBef>
                <a:spcPts val="0"/>
              </a:spcBef>
              <a:spcAft>
                <a:spcPts val="1000"/>
              </a:spcAft>
            </a:pPr>
            <a:r>
              <a:rPr lang="en-US" dirty="0"/>
              <a:t>Alerts traffic operations staff to incidents using real-time on-screen alerts with an audio alarm </a:t>
            </a:r>
          </a:p>
        </p:txBody>
      </p:sp>
      <p:pic>
        <p:nvPicPr>
          <p:cNvPr id="12" name="Picture 11" descr="A variable roadway sign at a curve reads Slow Down in the first image, and Too Fast For Curve in the second image. A second temporary sign reads Ramp Narrows."/>
          <p:cNvPicPr>
            <a:picLocks noChangeAspect="1"/>
          </p:cNvPicPr>
          <p:nvPr/>
        </p:nvPicPr>
        <p:blipFill>
          <a:blip r:embed="rId3"/>
          <a:stretch>
            <a:fillRect/>
          </a:stretch>
        </p:blipFill>
        <p:spPr>
          <a:xfrm>
            <a:off x="8271962" y="1855260"/>
            <a:ext cx="3420476" cy="3087980"/>
          </a:xfrm>
          <a:prstGeom prst="rect">
            <a:avLst/>
          </a:prstGeom>
        </p:spPr>
      </p:pic>
      <p:sp>
        <p:nvSpPr>
          <p:cNvPr id="13" name="Rectangle 12"/>
          <p:cNvSpPr/>
          <p:nvPr/>
        </p:nvSpPr>
        <p:spPr>
          <a:xfrm>
            <a:off x="8236312" y="4943240"/>
            <a:ext cx="3491776" cy="261610"/>
          </a:xfrm>
          <a:prstGeom prst="rect">
            <a:avLst/>
          </a:prstGeom>
        </p:spPr>
        <p:txBody>
          <a:bodyPr wrap="square">
            <a:spAutoFit/>
          </a:bodyPr>
          <a:lstStyle/>
          <a:p>
            <a:pPr algn="r"/>
            <a:r>
              <a:rPr lang="en-US" sz="1100" dirty="0">
                <a:latin typeface="Arial" panose="020B0604020202020204" pitchFamily="34" charset="0"/>
                <a:cs typeface="Arial" panose="020B0604020202020204" pitchFamily="34" charset="0"/>
              </a:rPr>
              <a:t>Source: New Jersey Department of Transportation.</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74</a:t>
            </a:fld>
            <a:endParaRPr lang="en-US" dirty="0">
              <a:solidFill>
                <a:srgbClr val="5B616B"/>
              </a:solidFill>
            </a:endParaRPr>
          </a:p>
        </p:txBody>
      </p:sp>
    </p:spTree>
    <p:extLst>
      <p:ext uri="{BB962C8B-B14F-4D97-AF65-F5344CB8AC3E}">
        <p14:creationId xmlns:p14="http://schemas.microsoft.com/office/powerpoint/2010/main" val="17901135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409903"/>
            <a:ext cx="9757328" cy="796754"/>
          </a:xfrm>
        </p:spPr>
        <p:txBody>
          <a:bodyPr/>
          <a:lstStyle/>
          <a:p>
            <a:r>
              <a:rPr lang="en-US" dirty="0"/>
              <a:t>Delaware Valley Regional Planning </a:t>
            </a:r>
            <a:br>
              <a:rPr lang="en-US" dirty="0"/>
            </a:br>
            <a:r>
              <a:rPr lang="en-US" dirty="0"/>
              <a:t>Commission PhillyFreightFinder</a:t>
            </a:r>
          </a:p>
        </p:txBody>
      </p:sp>
      <p:sp>
        <p:nvSpPr>
          <p:cNvPr id="6" name="Content Placeholder 5"/>
          <p:cNvSpPr>
            <a:spLocks noGrp="1"/>
          </p:cNvSpPr>
          <p:nvPr>
            <p:ph idx="1"/>
          </p:nvPr>
        </p:nvSpPr>
        <p:spPr>
          <a:xfrm>
            <a:off x="812801" y="1618987"/>
            <a:ext cx="6807199" cy="3886588"/>
          </a:xfrm>
        </p:spPr>
        <p:txBody>
          <a:bodyPr>
            <a:normAutofit fontScale="92500"/>
          </a:bodyPr>
          <a:lstStyle/>
          <a:p>
            <a:pPr>
              <a:lnSpc>
                <a:spcPct val="110000"/>
              </a:lnSpc>
            </a:pPr>
            <a:r>
              <a:rPr lang="en-US" dirty="0"/>
              <a:t>Is a freight data portal for the Delaware Valley that uses data from TSMO sensors</a:t>
            </a:r>
          </a:p>
          <a:p>
            <a:pPr>
              <a:lnSpc>
                <a:spcPct val="110000"/>
              </a:lnSpc>
            </a:pPr>
            <a:r>
              <a:rPr lang="en-US" dirty="0"/>
              <a:t>Enables exploring and tracking the regional freight network</a:t>
            </a:r>
          </a:p>
          <a:p>
            <a:pPr>
              <a:lnSpc>
                <a:spcPct val="110000"/>
              </a:lnSpc>
            </a:pPr>
            <a:r>
              <a:rPr lang="en-US" dirty="0"/>
              <a:t>Provides interactive graphics and maps of freight infrastructure and freight performance measures (e.g., travel-time reliability) across multiple modes</a:t>
            </a:r>
          </a:p>
          <a:p>
            <a:pPr>
              <a:lnSpc>
                <a:spcPct val="110000"/>
              </a:lnSpc>
            </a:pPr>
            <a:r>
              <a:rPr lang="en-US" dirty="0"/>
              <a:t>Shows regional employment and economic impact of freight in the Delaware Valley</a:t>
            </a:r>
          </a:p>
        </p:txBody>
      </p:sp>
      <p:pic>
        <p:nvPicPr>
          <p:cNvPr id="7" name="Picture 6" descr="A map shows an area with hotspots circled throughout, with most of the hot spots in the central part of the map."/>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620000" y="1788999"/>
            <a:ext cx="4184808" cy="2979907"/>
          </a:xfrm>
          <a:prstGeom prst="rect">
            <a:avLst/>
          </a:prstGeom>
        </p:spPr>
      </p:pic>
      <p:sp>
        <p:nvSpPr>
          <p:cNvPr id="8" name="Rectangle 7"/>
          <p:cNvSpPr/>
          <p:nvPr/>
        </p:nvSpPr>
        <p:spPr>
          <a:xfrm>
            <a:off x="7535917" y="4829582"/>
            <a:ext cx="4184808" cy="430887"/>
          </a:xfrm>
          <a:prstGeom prst="rect">
            <a:avLst/>
          </a:prstGeom>
        </p:spPr>
        <p:txBody>
          <a:bodyPr wrap="square">
            <a:spAutoFit/>
          </a:bodyPr>
          <a:lstStyle/>
          <a:p>
            <a:r>
              <a:rPr lang="en-US" sz="1100" dirty="0">
                <a:latin typeface="Arial" panose="020B0604020202020204" pitchFamily="34" charset="0"/>
                <a:cs typeface="Arial" panose="020B0604020202020204" pitchFamily="34" charset="0"/>
              </a:rPr>
              <a:t>Source: Delaware Valley Regional Planning Commission. 2022. “PhillyFreightFinder.”</a:t>
            </a:r>
            <a:endParaRPr lang="en-US" sz="1100" strike="sngStrike"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75</a:t>
            </a:fld>
            <a:endParaRPr lang="en-US" dirty="0">
              <a:solidFill>
                <a:srgbClr val="5B616B"/>
              </a:solidFill>
            </a:endParaRPr>
          </a:p>
        </p:txBody>
      </p:sp>
    </p:spTree>
    <p:extLst>
      <p:ext uri="{BB962C8B-B14F-4D97-AF65-F5344CB8AC3E}">
        <p14:creationId xmlns:p14="http://schemas.microsoft.com/office/powerpoint/2010/main" val="21497223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21080" y="383133"/>
            <a:ext cx="9429206" cy="1143000"/>
          </a:xfrm>
        </p:spPr>
        <p:txBody>
          <a:bodyPr/>
          <a:lstStyle/>
          <a:p>
            <a:r>
              <a:rPr lang="en-US" dirty="0"/>
              <a:t>Atlanta Regional Commission (ARC) Freight Advisory Task Force (1/3)</a:t>
            </a:r>
          </a:p>
        </p:txBody>
      </p:sp>
      <p:sp>
        <p:nvSpPr>
          <p:cNvPr id="14" name="Content Placeholder 13"/>
          <p:cNvSpPr>
            <a:spLocks noGrp="1"/>
          </p:cNvSpPr>
          <p:nvPr>
            <p:ph idx="1"/>
          </p:nvPr>
        </p:nvSpPr>
        <p:spPr>
          <a:xfrm>
            <a:off x="1214269" y="1507499"/>
            <a:ext cx="10725181" cy="4710351"/>
          </a:xfrm>
        </p:spPr>
        <p:txBody>
          <a:bodyPr>
            <a:normAutofit/>
          </a:bodyPr>
          <a:lstStyle/>
          <a:p>
            <a:pPr marL="0" indent="0">
              <a:lnSpc>
                <a:spcPct val="110000"/>
              </a:lnSpc>
              <a:buNone/>
            </a:pPr>
            <a:r>
              <a:rPr lang="en-US" sz="2800" dirty="0"/>
              <a:t>Task force characteristics:</a:t>
            </a:r>
          </a:p>
          <a:p>
            <a:pPr>
              <a:lnSpc>
                <a:spcPct val="110000"/>
              </a:lnSpc>
            </a:pPr>
            <a:r>
              <a:rPr lang="en-US" sz="2800" dirty="0"/>
              <a:t>Established in 2003 to support regional planning process</a:t>
            </a:r>
            <a:endParaRPr lang="en-US" sz="2800" strike="sngStrike" dirty="0">
              <a:solidFill>
                <a:srgbClr val="FF0000"/>
              </a:solidFill>
            </a:endParaRPr>
          </a:p>
          <a:p>
            <a:pPr>
              <a:lnSpc>
                <a:spcPct val="110000"/>
              </a:lnSpc>
            </a:pPr>
            <a:r>
              <a:rPr lang="en-US" sz="2800" dirty="0"/>
              <a:t>Serves as forum for freight community and public sector</a:t>
            </a:r>
            <a:endParaRPr lang="en-US" sz="2800" strike="sngStrike" dirty="0">
              <a:solidFill>
                <a:srgbClr val="FF0000"/>
              </a:solidFill>
            </a:endParaRPr>
          </a:p>
          <a:p>
            <a:pPr>
              <a:lnSpc>
                <a:spcPct val="110000"/>
              </a:lnSpc>
            </a:pPr>
            <a:r>
              <a:rPr lang="en-US" sz="2800" dirty="0"/>
              <a:t>Includes representatives from railroads, trucking, airport, chambers of commerce, and others</a:t>
            </a:r>
            <a:endParaRPr lang="en-US" sz="2800" b="1" strike="sngStrike" dirty="0">
              <a:solidFill>
                <a:srgbClr val="FF0000"/>
              </a:solidFill>
            </a:endParaRPr>
          </a:p>
          <a:p>
            <a:pPr marL="0" indent="0">
              <a:buNone/>
            </a:pPr>
            <a:endParaRPr lang="en-US" dirty="0"/>
          </a:p>
        </p:txBody>
      </p:sp>
      <p:sp>
        <p:nvSpPr>
          <p:cNvPr id="15" name="Rectangle 14"/>
          <p:cNvSpPr/>
          <p:nvPr/>
        </p:nvSpPr>
        <p:spPr>
          <a:xfrm>
            <a:off x="2062716" y="4958597"/>
            <a:ext cx="9199054" cy="35394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Source: </a:t>
            </a:r>
            <a:r>
              <a:rPr lang="en-US" sz="17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https://atlantaregional.org/transportation-mobility/freight/freight-advisory-taskforce/</a:t>
            </a:r>
            <a:r>
              <a:rPr lang="en-US" sz="1700" dirty="0">
                <a:solidFill>
                  <a:srgbClr val="00206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a:xfrm>
            <a:off x="11035936" y="6217850"/>
            <a:ext cx="903514" cy="365125"/>
          </a:xfrm>
        </p:spPr>
        <p:txBody>
          <a:bodyPr/>
          <a:lstStyle/>
          <a:p>
            <a:pPr>
              <a:defRPr/>
            </a:pPr>
            <a:fld id="{30321210-57F0-47C6-8F1A-9170466EEBF4}" type="slidenum">
              <a:rPr lang="en-US" smtClean="0">
                <a:solidFill>
                  <a:srgbClr val="5B616B"/>
                </a:solidFill>
              </a:rPr>
              <a:pPr>
                <a:defRPr/>
              </a:pPr>
              <a:t>76</a:t>
            </a:fld>
            <a:endParaRPr lang="en-US" dirty="0">
              <a:solidFill>
                <a:srgbClr val="5B616B"/>
              </a:solidFill>
            </a:endParaRPr>
          </a:p>
        </p:txBody>
      </p:sp>
    </p:spTree>
    <p:extLst>
      <p:ext uri="{BB962C8B-B14F-4D97-AF65-F5344CB8AC3E}">
        <p14:creationId xmlns:p14="http://schemas.microsoft.com/office/powerpoint/2010/main" val="321456442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021080" y="383133"/>
            <a:ext cx="9429206" cy="1143000"/>
          </a:xfrm>
        </p:spPr>
        <p:txBody>
          <a:bodyPr/>
          <a:lstStyle/>
          <a:p>
            <a:r>
              <a:rPr lang="en-US" dirty="0"/>
              <a:t>Atlanta Regional Commission (ARC) Freight Advisory Task Force (2/3)</a:t>
            </a:r>
          </a:p>
        </p:txBody>
      </p:sp>
      <p:sp>
        <p:nvSpPr>
          <p:cNvPr id="14" name="Content Placeholder 13"/>
          <p:cNvSpPr>
            <a:spLocks noGrp="1"/>
          </p:cNvSpPr>
          <p:nvPr>
            <p:ph idx="1"/>
          </p:nvPr>
        </p:nvSpPr>
        <p:spPr>
          <a:xfrm>
            <a:off x="1214269" y="1507499"/>
            <a:ext cx="10725181" cy="4710351"/>
          </a:xfrm>
        </p:spPr>
        <p:txBody>
          <a:bodyPr>
            <a:normAutofit/>
          </a:bodyPr>
          <a:lstStyle/>
          <a:p>
            <a:pPr marL="0" indent="0">
              <a:lnSpc>
                <a:spcPct val="110000"/>
              </a:lnSpc>
              <a:buNone/>
            </a:pPr>
            <a:r>
              <a:rPr lang="en-US" sz="2800" dirty="0"/>
              <a:t>Goals:</a:t>
            </a:r>
          </a:p>
          <a:p>
            <a:pPr>
              <a:lnSpc>
                <a:spcPct val="110000"/>
              </a:lnSpc>
            </a:pPr>
            <a:r>
              <a:rPr lang="en-US" sz="2800" dirty="0"/>
              <a:t>Improve goods </a:t>
            </a:r>
            <a:r>
              <a:rPr lang="en-US" sz="2800" dirty="0" err="1"/>
              <a:t>aSnd</a:t>
            </a:r>
            <a:r>
              <a:rPr lang="en-US" sz="2800" dirty="0"/>
              <a:t> services movement in the region</a:t>
            </a:r>
          </a:p>
          <a:p>
            <a:pPr>
              <a:lnSpc>
                <a:spcPct val="110000"/>
              </a:lnSpc>
            </a:pPr>
            <a:r>
              <a:rPr lang="en-US" sz="2800" dirty="0"/>
              <a:t>Improve reliability of goods movement</a:t>
            </a:r>
          </a:p>
          <a:p>
            <a:pPr>
              <a:lnSpc>
                <a:spcPct val="110000"/>
              </a:lnSpc>
            </a:pPr>
            <a:r>
              <a:rPr lang="en-US" sz="2800" dirty="0"/>
              <a:t>Minimize the cost of goods movement</a:t>
            </a:r>
          </a:p>
          <a:p>
            <a:pPr>
              <a:lnSpc>
                <a:spcPct val="110000"/>
              </a:lnSpc>
            </a:pPr>
            <a:r>
              <a:rPr lang="en-US" sz="2800" dirty="0"/>
              <a:t>Improve characteristics of transportation system for freight movement</a:t>
            </a:r>
          </a:p>
          <a:p>
            <a:endParaRPr lang="en-US" dirty="0"/>
          </a:p>
        </p:txBody>
      </p:sp>
      <p:sp>
        <p:nvSpPr>
          <p:cNvPr id="15" name="Rectangle 14"/>
          <p:cNvSpPr/>
          <p:nvPr/>
        </p:nvSpPr>
        <p:spPr>
          <a:xfrm>
            <a:off x="2190307" y="5196612"/>
            <a:ext cx="9050198" cy="353943"/>
          </a:xfrm>
          <a:prstGeom prst="rect">
            <a:avLst/>
          </a:prstGeom>
        </p:spPr>
        <p:txBody>
          <a:bodyPr wrap="square">
            <a:spAutoFit/>
          </a:bodyPr>
          <a:lstStyle/>
          <a:p>
            <a:r>
              <a:rPr lang="en-US" sz="1700" dirty="0">
                <a:latin typeface="Arial" panose="020B0604020202020204" pitchFamily="34" charset="0"/>
                <a:cs typeface="Arial" panose="020B0604020202020204" pitchFamily="34" charset="0"/>
              </a:rPr>
              <a:t>Source: </a:t>
            </a:r>
            <a:r>
              <a:rPr lang="en-US" sz="17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https://atlantaregional.org/transportation-mobility/freight/freight-advisory-taskforce/</a:t>
            </a:r>
            <a:r>
              <a:rPr lang="en-US" sz="1700" dirty="0">
                <a:solidFill>
                  <a:srgbClr val="002060"/>
                </a:solidFill>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2"/>
          </p:nvPr>
        </p:nvSpPr>
        <p:spPr>
          <a:xfrm>
            <a:off x="11035936" y="6217850"/>
            <a:ext cx="903514" cy="365125"/>
          </a:xfrm>
        </p:spPr>
        <p:txBody>
          <a:bodyPr/>
          <a:lstStyle/>
          <a:p>
            <a:pPr>
              <a:defRPr/>
            </a:pPr>
            <a:fld id="{30321210-57F0-47C6-8F1A-9170466EEBF4}" type="slidenum">
              <a:rPr lang="en-US" smtClean="0">
                <a:solidFill>
                  <a:srgbClr val="5B616B"/>
                </a:solidFill>
              </a:rPr>
              <a:pPr>
                <a:defRPr/>
              </a:pPr>
              <a:t>77</a:t>
            </a:fld>
            <a:endParaRPr lang="en-US" dirty="0">
              <a:solidFill>
                <a:srgbClr val="5B616B"/>
              </a:solidFill>
            </a:endParaRPr>
          </a:p>
        </p:txBody>
      </p:sp>
    </p:spTree>
    <p:extLst>
      <p:ext uri="{BB962C8B-B14F-4D97-AF65-F5344CB8AC3E}">
        <p14:creationId xmlns:p14="http://schemas.microsoft.com/office/powerpoint/2010/main" val="16260263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6577" y="431333"/>
            <a:ext cx="9450210" cy="1143000"/>
          </a:xfrm>
        </p:spPr>
        <p:txBody>
          <a:bodyPr/>
          <a:lstStyle/>
          <a:p>
            <a:r>
              <a:rPr lang="en-US" dirty="0"/>
              <a:t>Atlanta Regional Commission (ARC) Freight Advisory Task Force (3/3)</a:t>
            </a:r>
          </a:p>
        </p:txBody>
      </p:sp>
      <p:sp>
        <p:nvSpPr>
          <p:cNvPr id="3" name="Content Placeholder 2"/>
          <p:cNvSpPr>
            <a:spLocks noGrp="1"/>
          </p:cNvSpPr>
          <p:nvPr>
            <p:ph idx="1"/>
          </p:nvPr>
        </p:nvSpPr>
        <p:spPr>
          <a:xfrm>
            <a:off x="818949" y="1574333"/>
            <a:ext cx="6613209" cy="3206673"/>
          </a:xfrm>
        </p:spPr>
        <p:txBody>
          <a:bodyPr>
            <a:noAutofit/>
          </a:bodyPr>
          <a:lstStyle/>
          <a:p>
            <a:pPr marL="0" indent="0">
              <a:lnSpc>
                <a:spcPct val="100000"/>
              </a:lnSpc>
              <a:buNone/>
            </a:pPr>
            <a:r>
              <a:rPr lang="en-US" sz="2800" dirty="0"/>
              <a:t>Task Force activities include:</a:t>
            </a:r>
          </a:p>
          <a:p>
            <a:pPr>
              <a:lnSpc>
                <a:spcPct val="100000"/>
              </a:lnSpc>
            </a:pPr>
            <a:r>
              <a:rPr lang="en-US" sz="2600" dirty="0"/>
              <a:t>Providing input to ongoing ARC TSMO </a:t>
            </a:r>
            <a:br>
              <a:rPr lang="en-US" sz="2600" dirty="0"/>
            </a:br>
            <a:r>
              <a:rPr lang="en-US" sz="2600" dirty="0"/>
              <a:t>Plan and intelligent transportation system (ITS) architecture development:</a:t>
            </a:r>
          </a:p>
          <a:p>
            <a:pPr lvl="1">
              <a:lnSpc>
                <a:spcPct val="100000"/>
              </a:lnSpc>
            </a:pPr>
            <a:r>
              <a:rPr lang="en-US" sz="2400" dirty="0"/>
              <a:t>Types of transportation technology to </a:t>
            </a:r>
            <a:br>
              <a:rPr lang="en-US" sz="2400" dirty="0"/>
            </a:br>
            <a:r>
              <a:rPr lang="en-US" sz="2400" dirty="0"/>
              <a:t>support freight movement</a:t>
            </a:r>
          </a:p>
          <a:p>
            <a:pPr lvl="1">
              <a:lnSpc>
                <a:spcPct val="100000"/>
              </a:lnSpc>
            </a:pPr>
            <a:r>
              <a:rPr lang="en-US" sz="2400" dirty="0"/>
              <a:t>Freight operational needs</a:t>
            </a:r>
          </a:p>
        </p:txBody>
      </p:sp>
      <p:sp>
        <p:nvSpPr>
          <p:cNvPr id="10" name="TextBox 9">
            <a:extLst>
              <a:ext uri="{FF2B5EF4-FFF2-40B4-BE49-F238E27FC236}">
                <a16:creationId xmlns:a16="http://schemas.microsoft.com/office/drawing/2014/main" id="{2308F827-08A3-418D-8E19-7A5F5115D73E}"/>
              </a:ext>
            </a:extLst>
          </p:cNvPr>
          <p:cNvSpPr txBox="1"/>
          <p:nvPr/>
        </p:nvSpPr>
        <p:spPr>
          <a:xfrm>
            <a:off x="1014761" y="4741449"/>
            <a:ext cx="10976877" cy="1292662"/>
          </a:xfrm>
          <a:prstGeom prst="rect">
            <a:avLst/>
          </a:prstGeom>
          <a:noFill/>
        </p:spPr>
        <p:txBody>
          <a:bodyPr wrap="square" numCol="1">
            <a:spAutoFit/>
          </a:bodyPr>
          <a:lstStyle/>
          <a:p>
            <a:pPr marL="228600" indent="-228600">
              <a:lnSpc>
                <a:spcPct val="100000"/>
              </a:lnSpc>
              <a:spcBef>
                <a:spcPts val="1000"/>
              </a:spcBef>
              <a:buFont typeface="Wingdings" panose="05000000000000000000" pitchFamily="2" charset="2"/>
              <a:buChar char="§"/>
            </a:pPr>
            <a:r>
              <a:rPr lang="en-US" sz="2600" dirty="0">
                <a:latin typeface="Arial" panose="020B0604020202020204" pitchFamily="34" charset="0"/>
                <a:cs typeface="Arial" panose="020B0604020202020204" pitchFamily="34" charset="0"/>
              </a:rPr>
              <a:t>In 2019, ARC began developing “Freight Cluster Plans” focused on local industrial areas and multimodal recommendations, including TSMO and ITS</a:t>
            </a:r>
          </a:p>
        </p:txBody>
      </p:sp>
      <p:pic>
        <p:nvPicPr>
          <p:cNvPr id="1026" name="Picture 2" descr="A timelapse photo of an interstate highway with a city skyline in the background."/>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7570149" y="1574333"/>
            <a:ext cx="4421489" cy="295134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9145485" y="4534785"/>
            <a:ext cx="2758698"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Getty Images.</a:t>
            </a:r>
          </a:p>
        </p:txBody>
      </p:sp>
      <p:sp>
        <p:nvSpPr>
          <p:cNvPr id="4" name="Slide Number Placeholder 3"/>
          <p:cNvSpPr>
            <a:spLocks noGrp="1"/>
          </p:cNvSpPr>
          <p:nvPr>
            <p:ph type="sldNum" sz="quarter" idx="12"/>
          </p:nvPr>
        </p:nvSpPr>
        <p:spPr/>
        <p:txBody>
          <a:bodyPr/>
          <a:lstStyle/>
          <a:p>
            <a:pPr>
              <a:defRPr/>
            </a:pPr>
            <a:fld id="{30321210-57F0-47C6-8F1A-9170466EEBF4}" type="slidenum">
              <a:rPr lang="en-US" smtClean="0">
                <a:solidFill>
                  <a:srgbClr val="5B616B"/>
                </a:solidFill>
              </a:rPr>
              <a:pPr>
                <a:defRPr/>
              </a:pPr>
              <a:t>78</a:t>
            </a:fld>
            <a:endParaRPr lang="en-US" dirty="0">
              <a:solidFill>
                <a:srgbClr val="5B616B"/>
              </a:solidFill>
            </a:endParaRPr>
          </a:p>
        </p:txBody>
      </p:sp>
    </p:spTree>
    <p:extLst>
      <p:ext uri="{BB962C8B-B14F-4D97-AF65-F5344CB8AC3E}">
        <p14:creationId xmlns:p14="http://schemas.microsoft.com/office/powerpoint/2010/main" val="40840157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B4D2C-4A84-1C09-7FEA-82204E510C00}"/>
              </a:ext>
            </a:extLst>
          </p:cNvPr>
          <p:cNvSpPr>
            <a:spLocks noGrp="1"/>
          </p:cNvSpPr>
          <p:nvPr>
            <p:ph type="title"/>
          </p:nvPr>
        </p:nvSpPr>
        <p:spPr>
          <a:xfrm>
            <a:off x="892804" y="398085"/>
            <a:ext cx="8997956" cy="504096"/>
          </a:xfrm>
        </p:spPr>
        <p:txBody>
          <a:bodyPr/>
          <a:lstStyle/>
          <a:p>
            <a:r>
              <a:rPr lang="en-US" dirty="0"/>
              <a:t>Travel-Time Reliability in the Illinois State Freight Plan (1/2)</a:t>
            </a:r>
            <a:br>
              <a:rPr lang="en-US" dirty="0"/>
            </a:br>
            <a:endParaRPr lang="en-US" dirty="0"/>
          </a:p>
        </p:txBody>
      </p:sp>
      <p:sp>
        <p:nvSpPr>
          <p:cNvPr id="13" name="TextBox 12"/>
          <p:cNvSpPr txBox="1"/>
          <p:nvPr/>
        </p:nvSpPr>
        <p:spPr>
          <a:xfrm>
            <a:off x="841006" y="1546768"/>
            <a:ext cx="6970795" cy="4031873"/>
          </a:xfrm>
          <a:prstGeom prst="rect">
            <a:avLst/>
          </a:prstGeom>
          <a:noFill/>
        </p:spPr>
        <p:txBody>
          <a:bodyPr wrap="square" rtlCol="0">
            <a:spAutoFit/>
          </a:bodyPr>
          <a:lstStyle/>
          <a:p>
            <a:pPr marL="228600" indent="-2286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National freight crossroads</a:t>
            </a:r>
          </a:p>
          <a:p>
            <a:pPr marL="228600" indent="-2286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Plan developed in 2017, amended in 2018</a:t>
            </a:r>
          </a:p>
          <a:p>
            <a:pPr marL="228600" indent="-2286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Identified major truck bottlenecks on roads based on unreliability and delay</a:t>
            </a:r>
          </a:p>
          <a:p>
            <a:pPr marL="228600" indent="-2286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Used NPMRDS data including trucks instrumented with GPS</a:t>
            </a:r>
          </a:p>
          <a:p>
            <a:pPr marL="228600" indent="-228600">
              <a:spcBef>
                <a:spcPts val="1200"/>
              </a:spcBef>
              <a:buFont typeface="Arial" panose="020B0604020202020204" pitchFamily="34" charset="0"/>
              <a:buChar char="•"/>
            </a:pPr>
            <a:r>
              <a:rPr lang="en-US" sz="2400" dirty="0">
                <a:latin typeface="Arial" panose="020B0604020202020204" pitchFamily="34" charset="0"/>
                <a:cs typeface="Arial" panose="020B0604020202020204" pitchFamily="34" charset="0"/>
              </a:rPr>
              <a:t>Used measures of Average Truck Delay per Segment and Reliability Index (95thTT%/50th TT%) * Truck AADT </a:t>
            </a:r>
          </a:p>
        </p:txBody>
      </p:sp>
      <p:sp>
        <p:nvSpPr>
          <p:cNvPr id="11" name="TextBox 10"/>
          <p:cNvSpPr txBox="1"/>
          <p:nvPr/>
        </p:nvSpPr>
        <p:spPr>
          <a:xfrm>
            <a:off x="7523903" y="1464778"/>
            <a:ext cx="4254872" cy="276999"/>
          </a:xfrm>
          <a:prstGeom prst="rect">
            <a:avLst/>
          </a:prstGeom>
          <a:noFill/>
        </p:spPr>
        <p:txBody>
          <a:bodyPr wrap="square" rtlCol="0">
            <a:spAutoFit/>
          </a:bodyPr>
          <a:lstStyle/>
          <a:p>
            <a:r>
              <a:rPr lang="en-US" sz="1200" i="1" dirty="0"/>
              <a:t>Truck Travel Time Unreliability, Northbound and Eastbound </a:t>
            </a:r>
            <a:endParaRPr lang="en-US" sz="1200" dirty="0"/>
          </a:p>
        </p:txBody>
      </p:sp>
      <p:pic>
        <p:nvPicPr>
          <p:cNvPr id="3" name="Picture 2" descr="A highway map of the Chicago, IL, area in which the cities of Elgin, Chicago, Naperville, and Joliet are shown, as well as U.S. Route 41, state highways 120 and 47 and interstates 94, 90, 294, 290, and 355. The vast majority of the map indicates a travel time index truck volume of between 0 and 3,000, with the next highest amount between 3,001 and 6,000, followed by 6,001 to 9,000, 9,001 to 12,000, and greater than 12,000.">
            <a:extLst>
              <a:ext uri="{FF2B5EF4-FFF2-40B4-BE49-F238E27FC236}">
                <a16:creationId xmlns:a16="http://schemas.microsoft.com/office/drawing/2014/main" id="{05229306-6DD0-4687-869A-5B06F172E43A}"/>
              </a:ext>
            </a:extLst>
          </p:cNvPr>
          <p:cNvPicPr>
            <a:picLocks noChangeAspect="1"/>
          </p:cNvPicPr>
          <p:nvPr/>
        </p:nvPicPr>
        <p:blipFill>
          <a:blip r:embed="rId3"/>
          <a:stretch>
            <a:fillRect/>
          </a:stretch>
        </p:blipFill>
        <p:spPr>
          <a:xfrm>
            <a:off x="8111139" y="2112068"/>
            <a:ext cx="3368298" cy="2707037"/>
          </a:xfrm>
          <a:prstGeom prst="rect">
            <a:avLst/>
          </a:prstGeom>
        </p:spPr>
      </p:pic>
      <p:pic>
        <p:nvPicPr>
          <p:cNvPr id="6" name="Picture 5">
            <a:extLst>
              <a:ext uri="{FF2B5EF4-FFF2-40B4-BE49-F238E27FC236}">
                <a16:creationId xmlns:a16="http://schemas.microsoft.com/office/drawing/2014/main" id="{715DC907-3EA5-4D89-A7BA-A6DB3AD16F25}"/>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699060" y="1981309"/>
            <a:ext cx="1079715" cy="1260529"/>
          </a:xfrm>
          <a:prstGeom prst="rect">
            <a:avLst/>
          </a:prstGeom>
        </p:spPr>
      </p:pic>
      <p:sp>
        <p:nvSpPr>
          <p:cNvPr id="12" name="TextBox 11"/>
          <p:cNvSpPr txBox="1"/>
          <p:nvPr/>
        </p:nvSpPr>
        <p:spPr>
          <a:xfrm>
            <a:off x="8957410" y="5058591"/>
            <a:ext cx="3105150" cy="261610"/>
          </a:xfrm>
          <a:prstGeom prst="rect">
            <a:avLst/>
          </a:prstGeom>
          <a:noFill/>
        </p:spPr>
        <p:txBody>
          <a:bodyPr wrap="square" rtlCol="0">
            <a:spAutoFit/>
          </a:bodyPr>
          <a:lstStyle/>
          <a:p>
            <a:pPr algn="r"/>
            <a:r>
              <a:rPr lang="en-US" sz="1100" dirty="0">
                <a:latin typeface="Arial" panose="020B0604020202020204" pitchFamily="34" charset="0"/>
                <a:cs typeface="Arial" panose="020B0604020202020204" pitchFamily="34" charset="0"/>
              </a:rPr>
              <a:t>Source: Illinois State Freight Plan.</a:t>
            </a:r>
          </a:p>
        </p:txBody>
      </p:sp>
      <p:sp>
        <p:nvSpPr>
          <p:cNvPr id="4" name="Slide Number Placeholder 3"/>
          <p:cNvSpPr>
            <a:spLocks noGrp="1"/>
          </p:cNvSpPr>
          <p:nvPr>
            <p:ph type="sldNum" sz="quarter" idx="12"/>
          </p:nvPr>
        </p:nvSpPr>
        <p:spPr/>
        <p:txBody>
          <a:bodyPr/>
          <a:lstStyle/>
          <a:p>
            <a:pPr>
              <a:defRPr/>
            </a:pPr>
            <a:fld id="{30321210-57F0-47C6-8F1A-9170466EEBF4}" type="slidenum">
              <a:rPr lang="en-US" smtClean="0">
                <a:solidFill>
                  <a:srgbClr val="5B616B"/>
                </a:solidFill>
              </a:rPr>
              <a:pPr>
                <a:defRPr/>
              </a:pPr>
              <a:t>79</a:t>
            </a:fld>
            <a:endParaRPr lang="en-US" dirty="0">
              <a:solidFill>
                <a:srgbClr val="5B616B"/>
              </a:solidFill>
            </a:endParaRPr>
          </a:p>
        </p:txBody>
      </p:sp>
    </p:spTree>
    <p:extLst>
      <p:ext uri="{BB962C8B-B14F-4D97-AF65-F5344CB8AC3E}">
        <p14:creationId xmlns:p14="http://schemas.microsoft.com/office/powerpoint/2010/main" val="4024654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422803"/>
            <a:ext cx="8997956" cy="504096"/>
          </a:xfrm>
        </p:spPr>
        <p:txBody>
          <a:bodyPr/>
          <a:lstStyle/>
          <a:p>
            <a:r>
              <a:rPr lang="en-US" dirty="0"/>
              <a:t>Long-Haul Freight Truck-Miles </a:t>
            </a:r>
            <a:br>
              <a:rPr lang="en-US" dirty="0"/>
            </a:br>
            <a:r>
              <a:rPr lang="en-US" dirty="0"/>
              <a:t>Traveled Continue to Grow</a:t>
            </a:r>
          </a:p>
        </p:txBody>
      </p:sp>
      <p:sp>
        <p:nvSpPr>
          <p:cNvPr id="7" name="Rectangle 6"/>
          <p:cNvSpPr/>
          <p:nvPr/>
        </p:nvSpPr>
        <p:spPr>
          <a:xfrm>
            <a:off x="984244" y="1533231"/>
            <a:ext cx="10881359" cy="830997"/>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Freight truck traffic on the National Highway System is projected to increase dramatically. </a:t>
            </a:r>
          </a:p>
        </p:txBody>
      </p:sp>
      <p:sp>
        <p:nvSpPr>
          <p:cNvPr id="13" name="Rectangle 12">
            <a:extLst>
              <a:ext uri="{FF2B5EF4-FFF2-40B4-BE49-F238E27FC236}">
                <a16:creationId xmlns:a16="http://schemas.microsoft.com/office/drawing/2014/main" id="{2DD72078-9FA1-FF18-90B8-BED41844FE1A}"/>
              </a:ext>
            </a:extLst>
          </p:cNvPr>
          <p:cNvSpPr/>
          <p:nvPr/>
        </p:nvSpPr>
        <p:spPr>
          <a:xfrm>
            <a:off x="3651243" y="2370726"/>
            <a:ext cx="5423483" cy="461665"/>
          </a:xfrm>
          <a:prstGeom prst="rect">
            <a:avLst/>
          </a:prstGeom>
        </p:spPr>
        <p:txBody>
          <a:bodyPr wrap="square">
            <a:spAutoFit/>
          </a:bodyPr>
          <a:lstStyle/>
          <a:p>
            <a:r>
              <a:rPr lang="en-US" sz="2400" b="1" dirty="0">
                <a:latin typeface="Arial" panose="020B0604020202020204" pitchFamily="34" charset="0"/>
                <a:cs typeface="Arial" panose="020B0604020202020204" pitchFamily="34" charset="0"/>
              </a:rPr>
              <a:t>Changes in Freight Flow for Trucks </a:t>
            </a:r>
          </a:p>
        </p:txBody>
      </p:sp>
      <p:graphicFrame>
        <p:nvGraphicFramePr>
          <p:cNvPr id="11" name="Content Placeholder 10">
            <a:extLst>
              <a:ext uri="{FF2B5EF4-FFF2-40B4-BE49-F238E27FC236}">
                <a16:creationId xmlns:a16="http://schemas.microsoft.com/office/drawing/2014/main" id="{B05E2379-B1AF-9F47-1A22-029087F37052}"/>
              </a:ext>
            </a:extLst>
          </p:cNvPr>
          <p:cNvGraphicFramePr>
            <a:graphicFrameLocks noGrp="1"/>
          </p:cNvGraphicFramePr>
          <p:nvPr>
            <p:ph idx="1"/>
            <p:extLst>
              <p:ext uri="{D42A27DB-BD31-4B8C-83A1-F6EECF244321}">
                <p14:modId xmlns:p14="http://schemas.microsoft.com/office/powerpoint/2010/main" val="422822694"/>
              </p:ext>
            </p:extLst>
          </p:nvPr>
        </p:nvGraphicFramePr>
        <p:xfrm>
          <a:off x="1219203" y="2838889"/>
          <a:ext cx="10134598" cy="2253099"/>
        </p:xfrm>
        <a:graphic>
          <a:graphicData uri="http://schemas.openxmlformats.org/drawingml/2006/table">
            <a:tbl>
              <a:tblPr firstRow="1" firstCol="1" bandRow="1"/>
              <a:tblGrid>
                <a:gridCol w="1828797">
                  <a:extLst>
                    <a:ext uri="{9D8B030D-6E8A-4147-A177-3AD203B41FA5}">
                      <a16:colId xmlns:a16="http://schemas.microsoft.com/office/drawing/2014/main" val="1666872273"/>
                    </a:ext>
                  </a:extLst>
                </a:gridCol>
                <a:gridCol w="2164080">
                  <a:extLst>
                    <a:ext uri="{9D8B030D-6E8A-4147-A177-3AD203B41FA5}">
                      <a16:colId xmlns:a16="http://schemas.microsoft.com/office/drawing/2014/main" val="2256449126"/>
                    </a:ext>
                  </a:extLst>
                </a:gridCol>
                <a:gridCol w="2047863">
                  <a:extLst>
                    <a:ext uri="{9D8B030D-6E8A-4147-A177-3AD203B41FA5}">
                      <a16:colId xmlns:a16="http://schemas.microsoft.com/office/drawing/2014/main" val="3592956279"/>
                    </a:ext>
                  </a:extLst>
                </a:gridCol>
                <a:gridCol w="2203788">
                  <a:extLst>
                    <a:ext uri="{9D8B030D-6E8A-4147-A177-3AD203B41FA5}">
                      <a16:colId xmlns:a16="http://schemas.microsoft.com/office/drawing/2014/main" val="2255634316"/>
                    </a:ext>
                  </a:extLst>
                </a:gridCol>
                <a:gridCol w="1890070">
                  <a:extLst>
                    <a:ext uri="{9D8B030D-6E8A-4147-A177-3AD203B41FA5}">
                      <a16:colId xmlns:a16="http://schemas.microsoft.com/office/drawing/2014/main" val="770527712"/>
                    </a:ext>
                  </a:extLst>
                </a:gridCol>
              </a:tblGrid>
              <a:tr h="592005">
                <a:tc>
                  <a:txBody>
                    <a:bodyPr/>
                    <a:lstStyle/>
                    <a:p>
                      <a:pPr marL="0" marR="0" algn="ctr">
                        <a:spcBef>
                          <a:spcPts val="0"/>
                        </a:spcBef>
                        <a:spcAft>
                          <a:spcPts val="0"/>
                        </a:spcAft>
                      </a:pPr>
                      <a:r>
                        <a:rPr lang="en-US" sz="2400" b="1" dirty="0">
                          <a:solidFill>
                            <a:srgbClr val="000000"/>
                          </a:solidFill>
                          <a:effectLst/>
                          <a:latin typeface="Calibri" panose="020F0502020204030204" pitchFamily="34" charset="0"/>
                          <a:ea typeface="Calibri" panose="020F0502020204030204" pitchFamily="34" charset="0"/>
                        </a:rPr>
                        <a:t>Flow Period</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Calibri" panose="020F0502020204030204" pitchFamily="34" charset="0"/>
                          <a:ea typeface="Calibri" panose="020F0502020204030204" pitchFamily="34" charset="0"/>
                        </a:rPr>
                        <a:t>Values in Million Dollars</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2017</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Calibri" panose="020F0502020204030204" pitchFamily="34" charset="0"/>
                          <a:ea typeface="Calibri" panose="020F0502020204030204" pitchFamily="34" charset="0"/>
                        </a:rPr>
                        <a:t>Values in Million Dollars</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2050</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Calibri" panose="020F0502020204030204" pitchFamily="34" charset="0"/>
                          <a:ea typeface="Calibri" panose="020F0502020204030204" pitchFamily="34" charset="0"/>
                        </a:rPr>
                        <a:t>Ton-Miles in Million</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2017</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srgbClr val="000000"/>
                          </a:solidFill>
                          <a:effectLst/>
                          <a:latin typeface="Calibri" panose="020F0502020204030204" pitchFamily="34" charset="0"/>
                          <a:ea typeface="Calibri" panose="020F0502020204030204" pitchFamily="34" charset="0"/>
                        </a:rPr>
                        <a:t>Ton-Miles in Million</a:t>
                      </a:r>
                      <a:endParaRPr lang="en-US" sz="2400" dirty="0">
                        <a:effectLst/>
                        <a:latin typeface="Calibri" panose="020F0502020204030204" pitchFamily="34" charset="0"/>
                        <a:ea typeface="Calibri" panose="020F0502020204030204" pitchFamily="34" charset="0"/>
                      </a:endParaRPr>
                    </a:p>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2050</a:t>
                      </a:r>
                      <a:endParaRPr lang="en-US" sz="2400" dirty="0">
                        <a:effectLst/>
                        <a:latin typeface="Calibri" panose="020F0502020204030204" pitchFamily="34" charset="0"/>
                        <a:ea typeface="Calibri" panose="020F0502020204030204" pitchFamily="34" charset="0"/>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9171474"/>
                  </a:ext>
                </a:extLst>
              </a:tr>
              <a:tr h="563814">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Annual </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13,689,920</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26,023,174</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2,396,577</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3,930,687</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861456"/>
                  </a:ext>
                </a:extLst>
              </a:tr>
              <a:tr h="592005">
                <a:tc>
                  <a:txBody>
                    <a:bodyPr/>
                    <a:lstStyle/>
                    <a:p>
                      <a:pPr marL="0" marR="0">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Daily </a:t>
                      </a:r>
                      <a:endParaRPr lang="en-US" sz="2400" dirty="0">
                        <a:effectLst/>
                        <a:latin typeface="Calibri" panose="020F0502020204030204" pitchFamily="34" charset="0"/>
                        <a:ea typeface="Calibri" panose="020F0502020204030204" pitchFamily="34"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37,507</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71,296</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6,566</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Calibri" panose="020F0502020204030204" pitchFamily="34" charset="0"/>
                          <a:ea typeface="Calibri" panose="020F0502020204030204" pitchFamily="34" charset="0"/>
                        </a:rPr>
                        <a:t>10,769</a:t>
                      </a:r>
                      <a:endParaRPr lang="en-US" sz="24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2645715"/>
                  </a:ext>
                </a:extLst>
              </a:tr>
            </a:tbl>
          </a:graphicData>
        </a:graphic>
      </p:graphicFrame>
      <p:sp>
        <p:nvSpPr>
          <p:cNvPr id="14" name="Rectangle 13">
            <a:extLst>
              <a:ext uri="{FF2B5EF4-FFF2-40B4-BE49-F238E27FC236}">
                <a16:creationId xmlns:a16="http://schemas.microsoft.com/office/drawing/2014/main" id="{B5D31DD7-18E7-A23E-28A7-8B0F0CC2E9F5}"/>
              </a:ext>
            </a:extLst>
          </p:cNvPr>
          <p:cNvSpPr/>
          <p:nvPr/>
        </p:nvSpPr>
        <p:spPr>
          <a:xfrm>
            <a:off x="1295684" y="5651572"/>
            <a:ext cx="10134599" cy="369332"/>
          </a:xfrm>
          <a:prstGeom prst="rect">
            <a:avLst/>
          </a:prstGeom>
        </p:spPr>
        <p:txBody>
          <a:bodyPr wrap="square">
            <a:spAutoFit/>
          </a:bodyPr>
          <a:lstStyle/>
          <a:p>
            <a:r>
              <a:rPr lang="en-US" dirty="0">
                <a:latin typeface="Arial" panose="020B0604020202020204" pitchFamily="34" charset="0"/>
                <a:cs typeface="Arial" panose="020B0604020202020204" pitchFamily="34" charset="0"/>
              </a:rPr>
              <a:t>Based on the Freight Analysis Framework Version 5 (FAF5): Available at: </a:t>
            </a:r>
            <a:r>
              <a:rPr lang="en-US"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https://faf.ornl.gov/faf5/</a:t>
            </a:r>
            <a:r>
              <a:rPr lang="en-US" dirty="0">
                <a:solidFill>
                  <a:srgbClr val="002060"/>
                </a:solidFill>
                <a:latin typeface="Arial" panose="020B0604020202020204" pitchFamily="34" charset="0"/>
                <a:cs typeface="Arial" panose="020B0604020202020204" pitchFamily="34" charset="0"/>
              </a:rPr>
              <a:t>.  </a:t>
            </a:r>
          </a:p>
        </p:txBody>
      </p:sp>
      <p:sp>
        <p:nvSpPr>
          <p:cNvPr id="2" name="Slide Number Placeholder 1"/>
          <p:cNvSpPr>
            <a:spLocks noGrp="1"/>
          </p:cNvSpPr>
          <p:nvPr>
            <p:ph type="sldNum" sz="quarter" idx="12"/>
          </p:nvPr>
        </p:nvSpPr>
        <p:spPr/>
        <p:txBody>
          <a:bodyPr/>
          <a:lstStyle/>
          <a:p>
            <a:pPr>
              <a:defRPr/>
            </a:pPr>
            <a:fld id="{30321210-57F0-47C6-8F1A-9170466EEBF4}" type="slidenum">
              <a:rPr lang="en-US" smtClean="0">
                <a:solidFill>
                  <a:srgbClr val="5B616B"/>
                </a:solidFill>
              </a:rPr>
              <a:pPr>
                <a:defRPr/>
              </a:pPr>
              <a:t>8</a:t>
            </a:fld>
            <a:endParaRPr lang="en-US" dirty="0">
              <a:solidFill>
                <a:srgbClr val="5B616B"/>
              </a:solidFill>
            </a:endParaRPr>
          </a:p>
        </p:txBody>
      </p:sp>
    </p:spTree>
    <p:extLst>
      <p:ext uri="{BB962C8B-B14F-4D97-AF65-F5344CB8AC3E}">
        <p14:creationId xmlns:p14="http://schemas.microsoft.com/office/powerpoint/2010/main" val="34642593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84244" y="388627"/>
            <a:ext cx="9648922" cy="1143000"/>
          </a:xfrm>
        </p:spPr>
        <p:txBody>
          <a:bodyPr/>
          <a:lstStyle/>
          <a:p>
            <a:r>
              <a:rPr lang="en-US" dirty="0"/>
              <a:t>Travel-Time Reliability in the Illinois State Freight Plan (2/2)</a:t>
            </a:r>
          </a:p>
        </p:txBody>
      </p:sp>
      <p:sp>
        <p:nvSpPr>
          <p:cNvPr id="6" name="Content Placeholder 5"/>
          <p:cNvSpPr>
            <a:spLocks noGrp="1"/>
          </p:cNvSpPr>
          <p:nvPr>
            <p:ph idx="1"/>
          </p:nvPr>
        </p:nvSpPr>
        <p:spPr>
          <a:xfrm>
            <a:off x="984244" y="1621985"/>
            <a:ext cx="10693950" cy="4351338"/>
          </a:xfrm>
        </p:spPr>
        <p:txBody>
          <a:bodyPr>
            <a:normAutofit/>
          </a:bodyPr>
          <a:lstStyle/>
          <a:p>
            <a:pPr>
              <a:lnSpc>
                <a:spcPct val="100000"/>
              </a:lnSpc>
            </a:pPr>
            <a:r>
              <a:rPr lang="en-US" sz="3200" dirty="0"/>
              <a:t>Freight Investment Plan and Priority Projects:</a:t>
            </a:r>
          </a:p>
          <a:p>
            <a:pPr lvl="1">
              <a:lnSpc>
                <a:spcPct val="100000"/>
              </a:lnSpc>
              <a:spcAft>
                <a:spcPts val="500"/>
              </a:spcAft>
            </a:pPr>
            <a:r>
              <a:rPr lang="en-US" sz="2800" dirty="0"/>
              <a:t>Used competitive program to obligate majority of FAST Act freight formula funds.</a:t>
            </a:r>
          </a:p>
          <a:p>
            <a:pPr lvl="1">
              <a:lnSpc>
                <a:spcPct val="100000"/>
              </a:lnSpc>
              <a:spcAft>
                <a:spcPts val="500"/>
              </a:spcAft>
            </a:pPr>
            <a:r>
              <a:rPr lang="en-US" sz="2800" dirty="0"/>
              <a:t>Bottleneck reduction (including truck travel-time reliability) one of the scoring criteria for freight projects.</a:t>
            </a:r>
          </a:p>
          <a:p>
            <a:pPr lvl="1">
              <a:lnSpc>
                <a:spcPct val="100000"/>
              </a:lnSpc>
              <a:spcAft>
                <a:spcPts val="500"/>
              </a:spcAft>
            </a:pPr>
            <a:r>
              <a:rPr lang="en-US" sz="2800" dirty="0"/>
              <a:t>Selected projects include an Illinois DOT Intelligent Truck Parking Availability Information System for more than </a:t>
            </a:r>
            <a:br>
              <a:rPr lang="en-US" sz="2800" dirty="0"/>
            </a:br>
            <a:r>
              <a:rPr lang="en-US" sz="2800" dirty="0"/>
              <a:t>$14 million</a:t>
            </a:r>
          </a:p>
        </p:txBody>
      </p:sp>
      <p:sp>
        <p:nvSpPr>
          <p:cNvPr id="4" name="Slide Number Placeholder 3"/>
          <p:cNvSpPr>
            <a:spLocks noGrp="1"/>
          </p:cNvSpPr>
          <p:nvPr>
            <p:ph type="sldNum" sz="quarter" idx="12"/>
          </p:nvPr>
        </p:nvSpPr>
        <p:spPr/>
        <p:txBody>
          <a:bodyPr/>
          <a:lstStyle/>
          <a:p>
            <a:pPr>
              <a:defRPr/>
            </a:pPr>
            <a:fld id="{30321210-57F0-47C6-8F1A-9170466EEBF4}" type="slidenum">
              <a:rPr lang="en-US" smtClean="0">
                <a:solidFill>
                  <a:srgbClr val="5B616B"/>
                </a:solidFill>
              </a:rPr>
              <a:pPr>
                <a:defRPr/>
              </a:pPr>
              <a:t>80</a:t>
            </a:fld>
            <a:endParaRPr lang="en-US" dirty="0">
              <a:solidFill>
                <a:srgbClr val="5B616B"/>
              </a:solidFill>
            </a:endParaRPr>
          </a:p>
        </p:txBody>
      </p:sp>
    </p:spTree>
    <p:extLst>
      <p:ext uri="{BB962C8B-B14F-4D97-AF65-F5344CB8AC3E}">
        <p14:creationId xmlns:p14="http://schemas.microsoft.com/office/powerpoint/2010/main" val="26296014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410" y="371938"/>
            <a:ext cx="9773587" cy="1143000"/>
          </a:xfrm>
        </p:spPr>
        <p:txBody>
          <a:bodyPr/>
          <a:lstStyle/>
          <a:p>
            <a:r>
              <a:rPr lang="en-US" dirty="0"/>
              <a:t>I–10 Corridor Coalition’s Western Connected Freight Corridor Concept of Operations (1/2)</a:t>
            </a:r>
          </a:p>
        </p:txBody>
      </p:sp>
      <p:sp>
        <p:nvSpPr>
          <p:cNvPr id="3" name="Content Placeholder 2"/>
          <p:cNvSpPr>
            <a:spLocks noGrp="1"/>
          </p:cNvSpPr>
          <p:nvPr>
            <p:ph idx="1"/>
          </p:nvPr>
        </p:nvSpPr>
        <p:spPr>
          <a:xfrm>
            <a:off x="1064302" y="1467469"/>
            <a:ext cx="10852878" cy="617277"/>
          </a:xfrm>
        </p:spPr>
        <p:txBody>
          <a:bodyPr/>
          <a:lstStyle/>
          <a:p>
            <a:pPr>
              <a:lnSpc>
                <a:spcPct val="100000"/>
              </a:lnSpc>
            </a:pPr>
            <a:r>
              <a:rPr lang="en-US" sz="2800" dirty="0"/>
              <a:t>I-10 Corridor Coalition formed in 2016 by:</a:t>
            </a:r>
          </a:p>
          <a:p>
            <a:pPr marL="457200" lvl="1" indent="0">
              <a:lnSpc>
                <a:spcPct val="100000"/>
              </a:lnSpc>
              <a:buNone/>
            </a:pPr>
            <a:endParaRPr lang="en-US" sz="2400" dirty="0"/>
          </a:p>
        </p:txBody>
      </p:sp>
      <p:sp>
        <p:nvSpPr>
          <p:cNvPr id="5" name="TextBox 4">
            <a:extLst>
              <a:ext uri="{FF2B5EF4-FFF2-40B4-BE49-F238E27FC236}">
                <a16:creationId xmlns:a16="http://schemas.microsoft.com/office/drawing/2014/main" id="{ADB5EF2C-AC41-4A82-A697-C66AB83FD31A}"/>
              </a:ext>
            </a:extLst>
          </p:cNvPr>
          <p:cNvSpPr txBox="1"/>
          <p:nvPr/>
        </p:nvSpPr>
        <p:spPr>
          <a:xfrm>
            <a:off x="1354111" y="2176453"/>
            <a:ext cx="9773587" cy="830997"/>
          </a:xfrm>
          <a:prstGeom prst="rect">
            <a:avLst/>
          </a:prstGeom>
          <a:noFill/>
        </p:spPr>
        <p:txBody>
          <a:bodyPr wrap="square" numCol="2" rtlCol="0">
            <a:spAutoFit/>
          </a:bodyPr>
          <a:lstStyle/>
          <a:p>
            <a:pPr marL="742950" lvl="1" indent="-285750">
              <a:lnSpc>
                <a:spcPct val="100000"/>
              </a:lnSpc>
              <a:buFont typeface="Wingdings" panose="05000000000000000000" pitchFamily="2" charset="2"/>
              <a:buChar char="§"/>
            </a:pPr>
            <a:r>
              <a:rPr lang="en-US" sz="2400" dirty="0"/>
              <a:t>Arizona</a:t>
            </a:r>
          </a:p>
          <a:p>
            <a:pPr marL="742950" lvl="1" indent="-285750">
              <a:lnSpc>
                <a:spcPct val="100000"/>
              </a:lnSpc>
              <a:buFont typeface="Wingdings" panose="05000000000000000000" pitchFamily="2" charset="2"/>
              <a:buChar char="§"/>
            </a:pPr>
            <a:r>
              <a:rPr lang="en-US" sz="2400" dirty="0"/>
              <a:t>California</a:t>
            </a:r>
          </a:p>
          <a:p>
            <a:pPr marL="742950" lvl="1" indent="-285750">
              <a:lnSpc>
                <a:spcPct val="100000"/>
              </a:lnSpc>
              <a:buFont typeface="Wingdings" panose="05000000000000000000" pitchFamily="2" charset="2"/>
              <a:buChar char="§"/>
            </a:pPr>
            <a:r>
              <a:rPr lang="en-US" sz="2400" dirty="0"/>
              <a:t>New Mexico</a:t>
            </a:r>
          </a:p>
          <a:p>
            <a:pPr marL="742950" lvl="1" indent="-285750">
              <a:lnSpc>
                <a:spcPct val="100000"/>
              </a:lnSpc>
              <a:buFont typeface="Wingdings" panose="05000000000000000000" pitchFamily="2" charset="2"/>
              <a:buChar char="§"/>
            </a:pPr>
            <a:r>
              <a:rPr lang="en-US" sz="2400" dirty="0"/>
              <a:t>Texas</a:t>
            </a:r>
          </a:p>
        </p:txBody>
      </p:sp>
      <p:sp>
        <p:nvSpPr>
          <p:cNvPr id="8" name="TextBox 7">
            <a:extLst>
              <a:ext uri="{FF2B5EF4-FFF2-40B4-BE49-F238E27FC236}">
                <a16:creationId xmlns:a16="http://schemas.microsoft.com/office/drawing/2014/main" id="{2005C466-4DC9-4B60-ABD6-7D745700B261}"/>
              </a:ext>
            </a:extLst>
          </p:cNvPr>
          <p:cNvSpPr txBox="1"/>
          <p:nvPr/>
        </p:nvSpPr>
        <p:spPr>
          <a:xfrm>
            <a:off x="1064302" y="3175869"/>
            <a:ext cx="10063396" cy="2652008"/>
          </a:xfrm>
          <a:prstGeom prst="rect">
            <a:avLst/>
          </a:prstGeom>
          <a:noFill/>
        </p:spPr>
        <p:txBody>
          <a:bodyPr wrap="square" rtlCol="0">
            <a:spAutoFit/>
          </a:bodyPr>
          <a:lstStyle/>
          <a:p>
            <a:pPr marL="228600" indent="-228600">
              <a:spcBef>
                <a:spcPts val="1000"/>
              </a:spcBef>
              <a:buClr>
                <a:srgbClr val="53508A"/>
              </a:buClr>
              <a:buFont typeface="Wingdings" panose="05000000000000000000" pitchFamily="2" charset="2"/>
              <a:buChar char="§"/>
            </a:pPr>
            <a:r>
              <a:rPr lang="en-US" sz="2800" dirty="0">
                <a:latin typeface="Arial" panose="020B0604020202020204" pitchFamily="34" charset="0"/>
                <a:cs typeface="Arial" panose="020B0604020202020204" pitchFamily="34" charset="0"/>
              </a:rPr>
              <a:t>Goal of working together “to create safer and more efficient travel, both commercial and personal, along this corridor stretching from coast to coast.” </a:t>
            </a:r>
          </a:p>
          <a:p>
            <a:pPr marL="228600" indent="-228600">
              <a:spcBef>
                <a:spcPts val="1000"/>
              </a:spcBef>
              <a:buClr>
                <a:srgbClr val="53508A"/>
              </a:buClr>
              <a:buFont typeface="Wingdings" panose="05000000000000000000" pitchFamily="2" charset="2"/>
              <a:buChar char="§"/>
            </a:pPr>
            <a:r>
              <a:rPr lang="en-US" sz="2800" dirty="0">
                <a:latin typeface="Arial" panose="020B0604020202020204" pitchFamily="34" charset="0"/>
                <a:cs typeface="Arial" panose="020B0604020202020204" pitchFamily="34" charset="0"/>
              </a:rPr>
              <a:t>Corridor extends from Ports of Long Beach and Los Angeles, CA, to Port of Beaumont, TX.</a:t>
            </a:r>
          </a:p>
          <a:p>
            <a:endParaRPr lang="en-US" dirty="0"/>
          </a:p>
        </p:txBody>
      </p:sp>
      <p:sp>
        <p:nvSpPr>
          <p:cNvPr id="4" name="Slide Number Placeholder 3"/>
          <p:cNvSpPr>
            <a:spLocks noGrp="1"/>
          </p:cNvSpPr>
          <p:nvPr>
            <p:ph type="sldNum" sz="quarter" idx="12"/>
          </p:nvPr>
        </p:nvSpPr>
        <p:spPr/>
        <p:txBody>
          <a:bodyPr/>
          <a:lstStyle/>
          <a:p>
            <a:pPr>
              <a:defRPr/>
            </a:pPr>
            <a:fld id="{30321210-57F0-47C6-8F1A-9170466EEBF4}" type="slidenum">
              <a:rPr lang="en-US" smtClean="0">
                <a:solidFill>
                  <a:srgbClr val="5B616B"/>
                </a:solidFill>
              </a:rPr>
              <a:pPr>
                <a:defRPr/>
              </a:pPr>
              <a:t>81</a:t>
            </a:fld>
            <a:endParaRPr lang="en-US" dirty="0">
              <a:solidFill>
                <a:srgbClr val="5B616B"/>
              </a:solidFill>
            </a:endParaRPr>
          </a:p>
        </p:txBody>
      </p:sp>
    </p:spTree>
    <p:extLst>
      <p:ext uri="{BB962C8B-B14F-4D97-AF65-F5344CB8AC3E}">
        <p14:creationId xmlns:p14="http://schemas.microsoft.com/office/powerpoint/2010/main" val="418523681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3169" y="356705"/>
            <a:ext cx="9774837" cy="1143000"/>
          </a:xfrm>
        </p:spPr>
        <p:txBody>
          <a:bodyPr/>
          <a:lstStyle/>
          <a:p>
            <a:r>
              <a:rPr lang="en-US" dirty="0"/>
              <a:t>I–10 Corridor Coalition’s Western Connected Freight Corridor Concept of Operations (2/2)</a:t>
            </a:r>
          </a:p>
        </p:txBody>
      </p:sp>
      <p:sp>
        <p:nvSpPr>
          <p:cNvPr id="3" name="Content Placeholder 2"/>
          <p:cNvSpPr>
            <a:spLocks noGrp="1"/>
          </p:cNvSpPr>
          <p:nvPr>
            <p:ph idx="1"/>
          </p:nvPr>
        </p:nvSpPr>
        <p:spPr>
          <a:xfrm>
            <a:off x="989351" y="1482216"/>
            <a:ext cx="10987790" cy="4953000"/>
          </a:xfrm>
        </p:spPr>
        <p:txBody>
          <a:bodyPr/>
          <a:lstStyle/>
          <a:p>
            <a:pPr>
              <a:lnSpc>
                <a:spcPct val="100000"/>
              </a:lnSpc>
              <a:spcBef>
                <a:spcPts val="600"/>
              </a:spcBef>
              <a:spcAft>
                <a:spcPts val="200"/>
              </a:spcAft>
            </a:pPr>
            <a:r>
              <a:rPr lang="en-US" sz="2800" dirty="0"/>
              <a:t>Developed a Connected Freight Corridor Concept of Operations from 2016 to 2019 through a pooled-fund study project.</a:t>
            </a:r>
          </a:p>
          <a:p>
            <a:pPr>
              <a:lnSpc>
                <a:spcPct val="100000"/>
              </a:lnSpc>
              <a:spcBef>
                <a:spcPts val="600"/>
              </a:spcBef>
              <a:spcAft>
                <a:spcPts val="200"/>
              </a:spcAft>
            </a:pPr>
            <a:r>
              <a:rPr lang="en-US" sz="2800" dirty="0"/>
              <a:t>Identified five strategies to improve freight mobility on corridor, use cases, and a planning framework. The strategies are:</a:t>
            </a:r>
          </a:p>
          <a:p>
            <a:pPr marL="914400" lvl="1" indent="-457200">
              <a:lnSpc>
                <a:spcPct val="100000"/>
              </a:lnSpc>
              <a:spcBef>
                <a:spcPts val="600"/>
              </a:spcBef>
              <a:spcAft>
                <a:spcPts val="200"/>
              </a:spcAft>
              <a:buFont typeface="+mj-lt"/>
              <a:buAutoNum type="arabicPeriod"/>
            </a:pPr>
            <a:r>
              <a:rPr lang="en-US" sz="2400" dirty="0"/>
              <a:t>Truck parking availability systems</a:t>
            </a:r>
          </a:p>
          <a:p>
            <a:pPr marL="914400" lvl="1" indent="-457200">
              <a:lnSpc>
                <a:spcPct val="100000"/>
              </a:lnSpc>
              <a:spcBef>
                <a:spcPts val="600"/>
              </a:spcBef>
              <a:spcAft>
                <a:spcPts val="200"/>
              </a:spcAft>
              <a:buFont typeface="+mj-lt"/>
              <a:buAutoNum type="arabicPeriod"/>
            </a:pPr>
            <a:r>
              <a:rPr lang="en-US" sz="2400" dirty="0"/>
              <a:t>Freight traveler information systems</a:t>
            </a:r>
          </a:p>
          <a:p>
            <a:pPr marL="914400" lvl="1" indent="-457200">
              <a:lnSpc>
                <a:spcPct val="100000"/>
              </a:lnSpc>
              <a:spcBef>
                <a:spcPts val="600"/>
              </a:spcBef>
              <a:spcAft>
                <a:spcPts val="200"/>
              </a:spcAft>
              <a:buFont typeface="+mj-lt"/>
              <a:buAutoNum type="arabicPeriod"/>
            </a:pPr>
            <a:r>
              <a:rPr lang="en-US" sz="2400" dirty="0"/>
              <a:t>Freight technology environment</a:t>
            </a:r>
          </a:p>
          <a:p>
            <a:pPr marL="914400" lvl="1" indent="-457200">
              <a:lnSpc>
                <a:spcPct val="100000"/>
              </a:lnSpc>
              <a:spcBef>
                <a:spcPts val="600"/>
              </a:spcBef>
              <a:spcAft>
                <a:spcPts val="200"/>
              </a:spcAft>
              <a:buFont typeface="+mj-lt"/>
              <a:buAutoNum type="arabicPeriod"/>
            </a:pPr>
            <a:r>
              <a:rPr lang="en-US" sz="2400" dirty="0"/>
              <a:t>Roadside safety communication</a:t>
            </a:r>
          </a:p>
          <a:p>
            <a:pPr marL="914400" lvl="1" indent="-457200">
              <a:lnSpc>
                <a:spcPct val="100000"/>
              </a:lnSpc>
              <a:spcBef>
                <a:spcPts val="600"/>
              </a:spcBef>
              <a:spcAft>
                <a:spcPts val="200"/>
              </a:spcAft>
              <a:buFont typeface="+mj-lt"/>
              <a:buAutoNum type="arabicPeriod"/>
            </a:pPr>
            <a:r>
              <a:rPr lang="en-US" sz="2400" dirty="0"/>
              <a:t>Oversize/overweight permit standardization</a:t>
            </a:r>
          </a:p>
          <a:p>
            <a:endParaRPr lang="en-US" sz="2800" dirty="0"/>
          </a:p>
        </p:txBody>
      </p:sp>
      <p:sp>
        <p:nvSpPr>
          <p:cNvPr id="4" name="Slide Number Placeholder 3"/>
          <p:cNvSpPr>
            <a:spLocks noGrp="1"/>
          </p:cNvSpPr>
          <p:nvPr>
            <p:ph type="sldNum" sz="quarter" idx="12"/>
          </p:nvPr>
        </p:nvSpPr>
        <p:spPr/>
        <p:txBody>
          <a:bodyPr/>
          <a:lstStyle/>
          <a:p>
            <a:pPr>
              <a:defRPr/>
            </a:pPr>
            <a:fld id="{30321210-57F0-47C6-8F1A-9170466EEBF4}" type="slidenum">
              <a:rPr lang="en-US" smtClean="0">
                <a:solidFill>
                  <a:srgbClr val="5B616B"/>
                </a:solidFill>
              </a:rPr>
              <a:pPr>
                <a:defRPr/>
              </a:pPr>
              <a:t>82</a:t>
            </a:fld>
            <a:endParaRPr lang="en-US" dirty="0">
              <a:solidFill>
                <a:srgbClr val="5B616B"/>
              </a:solidFill>
            </a:endParaRPr>
          </a:p>
        </p:txBody>
      </p:sp>
    </p:spTree>
    <p:extLst>
      <p:ext uri="{BB962C8B-B14F-4D97-AF65-F5344CB8AC3E}">
        <p14:creationId xmlns:p14="http://schemas.microsoft.com/office/powerpoint/2010/main" val="155314818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Overcoming Challenges</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83</a:t>
            </a:fld>
            <a:endParaRPr lang="en-US" dirty="0">
              <a:solidFill>
                <a:srgbClr val="5B616B"/>
              </a:solidFill>
            </a:endParaRPr>
          </a:p>
        </p:txBody>
      </p:sp>
    </p:spTree>
    <p:extLst>
      <p:ext uri="{BB962C8B-B14F-4D97-AF65-F5344CB8AC3E}">
        <p14:creationId xmlns:p14="http://schemas.microsoft.com/office/powerpoint/2010/main" val="270199627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Potential Challenges…and Solutions (1/4)</a:t>
            </a:r>
          </a:p>
        </p:txBody>
      </p:sp>
      <p:sp>
        <p:nvSpPr>
          <p:cNvPr id="6" name="Text Placeholder 5"/>
          <p:cNvSpPr>
            <a:spLocks noGrp="1"/>
          </p:cNvSpPr>
          <p:nvPr>
            <p:ph idx="1"/>
          </p:nvPr>
        </p:nvSpPr>
        <p:spPr/>
        <p:txBody>
          <a:bodyPr>
            <a:normAutofit/>
          </a:bodyPr>
          <a:lstStyle/>
          <a:p>
            <a:pPr marL="0" indent="0">
              <a:buNone/>
            </a:pPr>
            <a:r>
              <a:rPr lang="en-US" sz="2800" b="1" dirty="0"/>
              <a:t>       Challenge</a:t>
            </a:r>
          </a:p>
        </p:txBody>
      </p:sp>
      <p:sp>
        <p:nvSpPr>
          <p:cNvPr id="7" name="Content Placeholder 6"/>
          <p:cNvSpPr>
            <a:spLocks noGrp="1"/>
          </p:cNvSpPr>
          <p:nvPr>
            <p:ph sz="half" idx="4294967295"/>
          </p:nvPr>
        </p:nvSpPr>
        <p:spPr>
          <a:xfrm>
            <a:off x="984244" y="2263691"/>
            <a:ext cx="4084156" cy="3684588"/>
          </a:xfrm>
        </p:spPr>
        <p:txBody>
          <a:bodyPr>
            <a:normAutofit/>
          </a:bodyPr>
          <a:lstStyle/>
          <a:p>
            <a:pPr>
              <a:lnSpc>
                <a:spcPct val="100000"/>
              </a:lnSpc>
            </a:pPr>
            <a:r>
              <a:rPr lang="en-US" sz="2400" dirty="0"/>
              <a:t>Limited awareness and understanding of TSMO</a:t>
            </a:r>
          </a:p>
        </p:txBody>
      </p:sp>
      <p:sp>
        <p:nvSpPr>
          <p:cNvPr id="8" name="Text Placeholder 7"/>
          <p:cNvSpPr>
            <a:spLocks noGrp="1"/>
          </p:cNvSpPr>
          <p:nvPr>
            <p:ph type="body" sz="quarter" idx="4294967295"/>
          </p:nvPr>
        </p:nvSpPr>
        <p:spPr>
          <a:xfrm>
            <a:off x="7389014" y="1614728"/>
            <a:ext cx="2059786" cy="823912"/>
          </a:xfrm>
        </p:spPr>
        <p:txBody>
          <a:bodyPr/>
          <a:lstStyle/>
          <a:p>
            <a:pPr marL="0" indent="0">
              <a:buNone/>
            </a:pPr>
            <a:r>
              <a:rPr lang="en-US" b="1" dirty="0"/>
              <a:t>Solutions </a:t>
            </a:r>
          </a:p>
        </p:txBody>
      </p:sp>
      <p:sp>
        <p:nvSpPr>
          <p:cNvPr id="9" name="Content Placeholder 8"/>
          <p:cNvSpPr>
            <a:spLocks noGrp="1"/>
          </p:cNvSpPr>
          <p:nvPr>
            <p:ph sz="quarter" idx="4294967295"/>
          </p:nvPr>
        </p:nvSpPr>
        <p:spPr>
          <a:xfrm>
            <a:off x="5736257" y="2263691"/>
            <a:ext cx="5617542" cy="3684588"/>
          </a:xfrm>
        </p:spPr>
        <p:txBody>
          <a:bodyPr>
            <a:normAutofit/>
          </a:bodyPr>
          <a:lstStyle/>
          <a:p>
            <a:r>
              <a:rPr lang="en-US" sz="2400" dirty="0"/>
              <a:t>Many agencies are already working to increase TSMO awareness. Your TSMO program/champion may be able to help.</a:t>
            </a:r>
          </a:p>
          <a:p>
            <a:r>
              <a:rPr lang="en-US" sz="2400" dirty="0"/>
              <a:t>Federal TSMO resources: </a:t>
            </a:r>
            <a:r>
              <a:rPr lang="en-US" sz="2400" dirty="0">
                <a:solidFill>
                  <a:srgbClr val="002060"/>
                </a:solidFill>
                <a:hlinkClick r:id="rId3">
                  <a:extLst>
                    <a:ext uri="{A12FA001-AC4F-418D-AE19-62706E023703}">
                      <ahyp:hlinkClr xmlns:ahyp="http://schemas.microsoft.com/office/drawing/2018/hyperlinkcolor" val="tx"/>
                    </a:ext>
                  </a:extLst>
                </a:hlinkClick>
              </a:rPr>
              <a:t>https://ops.fhwa.dot.gov/plan4ops/index.htm</a:t>
            </a:r>
            <a:r>
              <a:rPr lang="en-US" sz="2400" dirty="0">
                <a:solidFill>
                  <a:srgbClr val="002060"/>
                </a:solidFill>
              </a:rPr>
              <a:t> </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84</a:t>
            </a:fld>
            <a:endParaRPr lang="en-US" dirty="0">
              <a:solidFill>
                <a:srgbClr val="5B616B"/>
              </a:solidFill>
            </a:endParaRPr>
          </a:p>
        </p:txBody>
      </p:sp>
    </p:spTree>
    <p:extLst>
      <p:ext uri="{BB962C8B-B14F-4D97-AF65-F5344CB8AC3E}">
        <p14:creationId xmlns:p14="http://schemas.microsoft.com/office/powerpoint/2010/main" val="267712519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7945" y="607245"/>
            <a:ext cx="9912356" cy="535029"/>
          </a:xfrm>
        </p:spPr>
        <p:txBody>
          <a:bodyPr>
            <a:normAutofit fontScale="90000"/>
          </a:bodyPr>
          <a:lstStyle/>
          <a:p>
            <a:r>
              <a:rPr lang="en-US" sz="3600" dirty="0"/>
              <a:t>Potential Challenges…and Solutions (2/4)</a:t>
            </a:r>
          </a:p>
        </p:txBody>
      </p:sp>
      <p:sp>
        <p:nvSpPr>
          <p:cNvPr id="6" name="Text Placeholder 5"/>
          <p:cNvSpPr>
            <a:spLocks noGrp="1"/>
          </p:cNvSpPr>
          <p:nvPr>
            <p:ph idx="1"/>
          </p:nvPr>
        </p:nvSpPr>
        <p:spPr>
          <a:xfrm>
            <a:off x="1509309" y="1591480"/>
            <a:ext cx="2445027" cy="439546"/>
          </a:xfrm>
        </p:spPr>
        <p:txBody>
          <a:bodyPr>
            <a:normAutofit lnSpcReduction="10000"/>
          </a:bodyPr>
          <a:lstStyle/>
          <a:p>
            <a:pPr marL="0" indent="0" algn="ctr">
              <a:buNone/>
            </a:pPr>
            <a:r>
              <a:rPr lang="en-US" sz="2800" b="1" dirty="0"/>
              <a:t>Challenge</a:t>
            </a:r>
          </a:p>
        </p:txBody>
      </p:sp>
      <p:sp>
        <p:nvSpPr>
          <p:cNvPr id="7" name="Content Placeholder 6"/>
          <p:cNvSpPr>
            <a:spLocks noGrp="1"/>
          </p:cNvSpPr>
          <p:nvPr>
            <p:ph sz="half" idx="4294967295"/>
          </p:nvPr>
        </p:nvSpPr>
        <p:spPr>
          <a:xfrm>
            <a:off x="937945" y="2203168"/>
            <a:ext cx="3587756" cy="3684588"/>
          </a:xfrm>
        </p:spPr>
        <p:txBody>
          <a:bodyPr>
            <a:normAutofit/>
          </a:bodyPr>
          <a:lstStyle/>
          <a:p>
            <a:pPr>
              <a:lnSpc>
                <a:spcPct val="100000"/>
              </a:lnSpc>
            </a:pPr>
            <a:r>
              <a:rPr lang="en-US" sz="2400" dirty="0"/>
              <a:t>TSMO professionals not familiar with freight needs and issues (e.g., economic impacts, driver safety/security, delivery schedules, parking shortages)</a:t>
            </a:r>
          </a:p>
        </p:txBody>
      </p:sp>
      <p:sp>
        <p:nvSpPr>
          <p:cNvPr id="8" name="Text Placeholder 7"/>
          <p:cNvSpPr>
            <a:spLocks noGrp="1"/>
          </p:cNvSpPr>
          <p:nvPr>
            <p:ph type="body" sz="quarter" idx="4294967295"/>
          </p:nvPr>
        </p:nvSpPr>
        <p:spPr>
          <a:xfrm>
            <a:off x="6877652" y="1589348"/>
            <a:ext cx="3035883" cy="479849"/>
          </a:xfrm>
        </p:spPr>
        <p:txBody>
          <a:bodyPr/>
          <a:lstStyle/>
          <a:p>
            <a:pPr marL="0" indent="0" algn="ctr">
              <a:buNone/>
            </a:pPr>
            <a:r>
              <a:rPr lang="en-US" b="1" dirty="0"/>
              <a:t>Solutions</a:t>
            </a:r>
            <a:r>
              <a:rPr lang="en-US" dirty="0"/>
              <a:t> </a:t>
            </a:r>
          </a:p>
        </p:txBody>
      </p:sp>
      <p:sp>
        <p:nvSpPr>
          <p:cNvPr id="9" name="Content Placeholder 8"/>
          <p:cNvSpPr>
            <a:spLocks noGrp="1"/>
          </p:cNvSpPr>
          <p:nvPr>
            <p:ph sz="quarter" idx="4294967295"/>
          </p:nvPr>
        </p:nvSpPr>
        <p:spPr>
          <a:xfrm>
            <a:off x="4572001" y="2203168"/>
            <a:ext cx="7388771" cy="4219617"/>
          </a:xfrm>
        </p:spPr>
        <p:txBody>
          <a:bodyPr>
            <a:noAutofit/>
          </a:bodyPr>
          <a:lstStyle/>
          <a:p>
            <a:r>
              <a:rPr lang="en-US" sz="2400" dirty="0"/>
              <a:t>Organize an event or “lunch and learn” session with TSMO staff to educate them on freight priorities</a:t>
            </a:r>
          </a:p>
          <a:p>
            <a:r>
              <a:rPr lang="en-US" sz="2400" dirty="0"/>
              <a:t>Discuss freight programs, objectives, and issues with TSMO staff; identify potential TSMO strategies to address freight needs and concerns</a:t>
            </a:r>
          </a:p>
          <a:p>
            <a:r>
              <a:rPr lang="en-US" sz="2400" dirty="0"/>
              <a:t>Resources for TSMO staff:</a:t>
            </a:r>
          </a:p>
          <a:p>
            <a:pPr lvl="1">
              <a:spcBef>
                <a:spcPts val="1000"/>
              </a:spcBef>
            </a:pPr>
            <a:r>
              <a:rPr lang="en-US" sz="2000" i="1" dirty="0"/>
              <a:t>Improving Freight System Performance in Metropolitan Areas: A Planning Guide </a:t>
            </a:r>
            <a:r>
              <a:rPr lang="en-US" sz="2000" dirty="0"/>
              <a:t>(</a:t>
            </a:r>
            <a:r>
              <a:rPr lang="en-US" sz="2000" dirty="0">
                <a:solidFill>
                  <a:srgbClr val="002060"/>
                </a:solidFill>
                <a:hlinkClick r:id="rId3">
                  <a:extLst>
                    <a:ext uri="{A12FA001-AC4F-418D-AE19-62706E023703}">
                      <ahyp:hlinkClr xmlns:ahyp="http://schemas.microsoft.com/office/drawing/2018/hyperlinkcolor" val="tx"/>
                    </a:ext>
                  </a:extLst>
                </a:hlinkClick>
              </a:rPr>
              <a:t>http://www.trb.org/Main/Blurbs/172487.aspx</a:t>
            </a:r>
            <a:r>
              <a:rPr lang="en-US" sz="2000" dirty="0"/>
              <a:t>)</a:t>
            </a:r>
          </a:p>
          <a:p>
            <a:pPr lvl="1">
              <a:spcBef>
                <a:spcPts val="1000"/>
              </a:spcBef>
            </a:pPr>
            <a:r>
              <a:rPr lang="en-US" sz="2000" i="1" dirty="0"/>
              <a:t>Trucking 101 </a:t>
            </a:r>
            <a:r>
              <a:rPr lang="en-US" sz="2000" dirty="0"/>
              <a:t>(</a:t>
            </a:r>
            <a:r>
              <a:rPr lang="en-US" sz="2000" dirty="0">
                <a:solidFill>
                  <a:srgbClr val="002060"/>
                </a:solidFill>
                <a:hlinkClick r:id="rId4">
                  <a:extLst>
                    <a:ext uri="{A12FA001-AC4F-418D-AE19-62706E023703}">
                      <ahyp:hlinkClr xmlns:ahyp="http://schemas.microsoft.com/office/drawing/2018/hyperlinkcolor" val="tx"/>
                    </a:ext>
                  </a:extLst>
                </a:hlinkClick>
              </a:rPr>
              <a:t>https://onlinepubs.trb.org/onlinepubs/circulars/ec146.pdf</a:t>
            </a:r>
            <a:r>
              <a:rPr lang="en-US" sz="2000" dirty="0"/>
              <a:t>)</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85</a:t>
            </a:fld>
            <a:endParaRPr lang="en-US" dirty="0">
              <a:solidFill>
                <a:srgbClr val="5B616B"/>
              </a:solidFill>
            </a:endParaRPr>
          </a:p>
        </p:txBody>
      </p:sp>
    </p:spTree>
    <p:extLst>
      <p:ext uri="{BB962C8B-B14F-4D97-AF65-F5344CB8AC3E}">
        <p14:creationId xmlns:p14="http://schemas.microsoft.com/office/powerpoint/2010/main" val="411876782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Potential Challenges…and Solutions (3/4)</a:t>
            </a:r>
          </a:p>
        </p:txBody>
      </p:sp>
      <p:sp>
        <p:nvSpPr>
          <p:cNvPr id="6" name="Text Placeholder 5"/>
          <p:cNvSpPr>
            <a:spLocks noGrp="1"/>
          </p:cNvSpPr>
          <p:nvPr>
            <p:ph idx="1"/>
          </p:nvPr>
        </p:nvSpPr>
        <p:spPr>
          <a:xfrm>
            <a:off x="1011233" y="1596941"/>
            <a:ext cx="2216156" cy="470398"/>
          </a:xfrm>
        </p:spPr>
        <p:txBody>
          <a:bodyPr>
            <a:normAutofit lnSpcReduction="10000"/>
          </a:bodyPr>
          <a:lstStyle/>
          <a:p>
            <a:pPr marL="0" indent="0" algn="ctr">
              <a:buNone/>
            </a:pPr>
            <a:r>
              <a:rPr lang="en-US" sz="2800" b="1" dirty="0"/>
              <a:t>Challenge</a:t>
            </a:r>
          </a:p>
        </p:txBody>
      </p:sp>
      <p:sp>
        <p:nvSpPr>
          <p:cNvPr id="7" name="Content Placeholder 6"/>
          <p:cNvSpPr>
            <a:spLocks noGrp="1"/>
          </p:cNvSpPr>
          <p:nvPr>
            <p:ph sz="half" idx="4294967295"/>
          </p:nvPr>
        </p:nvSpPr>
        <p:spPr>
          <a:xfrm>
            <a:off x="1011232" y="2084787"/>
            <a:ext cx="2467463" cy="3684588"/>
          </a:xfrm>
        </p:spPr>
        <p:txBody>
          <a:bodyPr>
            <a:normAutofit/>
          </a:bodyPr>
          <a:lstStyle/>
          <a:p>
            <a:pPr>
              <a:lnSpc>
                <a:spcPct val="100000"/>
              </a:lnSpc>
            </a:pPr>
            <a:r>
              <a:rPr lang="en-US" sz="2400" dirty="0"/>
              <a:t>Collaborating can add work for both TSMO and freight professionals. Why do it?</a:t>
            </a:r>
          </a:p>
        </p:txBody>
      </p:sp>
      <p:sp>
        <p:nvSpPr>
          <p:cNvPr id="8" name="Text Placeholder 7"/>
          <p:cNvSpPr>
            <a:spLocks noGrp="1"/>
          </p:cNvSpPr>
          <p:nvPr>
            <p:ph type="body" sz="quarter" idx="4294967295"/>
          </p:nvPr>
        </p:nvSpPr>
        <p:spPr>
          <a:xfrm>
            <a:off x="6696578" y="1427007"/>
            <a:ext cx="1910709" cy="518196"/>
          </a:xfrm>
        </p:spPr>
        <p:txBody>
          <a:bodyPr/>
          <a:lstStyle/>
          <a:p>
            <a:pPr marL="0" indent="0" algn="ctr">
              <a:buNone/>
            </a:pPr>
            <a:r>
              <a:rPr lang="en-US" b="1" dirty="0"/>
              <a:t>Solutions</a:t>
            </a:r>
            <a:endParaRPr lang="en-US" dirty="0"/>
          </a:p>
        </p:txBody>
      </p:sp>
      <p:sp>
        <p:nvSpPr>
          <p:cNvPr id="9" name="Content Placeholder 8"/>
          <p:cNvSpPr>
            <a:spLocks noGrp="1"/>
          </p:cNvSpPr>
          <p:nvPr>
            <p:ph sz="quarter" idx="4294967295"/>
          </p:nvPr>
        </p:nvSpPr>
        <p:spPr>
          <a:xfrm>
            <a:off x="3478695" y="1945203"/>
            <a:ext cx="8547651" cy="4263233"/>
          </a:xfrm>
        </p:spPr>
        <p:txBody>
          <a:bodyPr>
            <a:noAutofit/>
          </a:bodyPr>
          <a:lstStyle/>
          <a:p>
            <a:pPr>
              <a:lnSpc>
                <a:spcPct val="100000"/>
              </a:lnSpc>
            </a:pPr>
            <a:r>
              <a:rPr lang="en-US" sz="2200" dirty="0"/>
              <a:t>Freight professionals can provide insights to TSMO professionals that are less obvious or do not apply to passenger car drivers, especially on routes that handle high truck traffic volumes.</a:t>
            </a:r>
          </a:p>
          <a:p>
            <a:pPr>
              <a:lnSpc>
                <a:spcPct val="100000"/>
              </a:lnSpc>
            </a:pPr>
            <a:r>
              <a:rPr lang="en-US" sz="2200" dirty="0"/>
              <a:t>Well-informed TSMO staff can help reach freight goals and create a greater impact when working with the freight community.</a:t>
            </a:r>
          </a:p>
          <a:p>
            <a:pPr>
              <a:lnSpc>
                <a:spcPct val="100000"/>
              </a:lnSpc>
            </a:pPr>
            <a:r>
              <a:rPr lang="en-US" sz="2200" dirty="0"/>
              <a:t>Better understanding of freight needs can lead to reduced congestion and better system operations.</a:t>
            </a:r>
          </a:p>
          <a:p>
            <a:pPr>
              <a:lnSpc>
                <a:spcPct val="100000"/>
              </a:lnSpc>
            </a:pPr>
            <a:r>
              <a:rPr lang="en-US" sz="2200" dirty="0"/>
              <a:t>Resources on making the business case for TSMO:</a:t>
            </a:r>
          </a:p>
          <a:p>
            <a:pPr lvl="1">
              <a:lnSpc>
                <a:spcPct val="100000"/>
              </a:lnSpc>
            </a:pPr>
            <a:r>
              <a:rPr lang="en-US" sz="2000" i="1" dirty="0"/>
              <a:t>Advancing TSMO: Making the Business Case for Institutional, Organizational, and Procedural Changes </a:t>
            </a:r>
            <a:r>
              <a:rPr lang="en-US" sz="2000" dirty="0"/>
              <a:t>(</a:t>
            </a:r>
            <a:r>
              <a:rPr lang="en-US" sz="2000" dirty="0">
                <a:solidFill>
                  <a:srgbClr val="002060"/>
                </a:solidFill>
                <a:hlinkClick r:id="rId3">
                  <a:extLst>
                    <a:ext uri="{A12FA001-AC4F-418D-AE19-62706E023703}">
                      <ahyp:hlinkClr xmlns:ahyp="http://schemas.microsoft.com/office/drawing/2018/hyperlinkcolor" val="tx"/>
                    </a:ext>
                  </a:extLst>
                </a:hlinkClick>
              </a:rPr>
              <a:t>https://ops.fhwa.dot.gov/publications/fhwahop19017/index.htm#toc</a:t>
            </a:r>
            <a:r>
              <a:rPr lang="en-US" sz="2000" dirty="0"/>
              <a:t>)</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86</a:t>
            </a:fld>
            <a:endParaRPr lang="en-US" dirty="0">
              <a:solidFill>
                <a:srgbClr val="5B616B"/>
              </a:solidFill>
            </a:endParaRPr>
          </a:p>
        </p:txBody>
      </p:sp>
    </p:spTree>
    <p:extLst>
      <p:ext uri="{BB962C8B-B14F-4D97-AF65-F5344CB8AC3E}">
        <p14:creationId xmlns:p14="http://schemas.microsoft.com/office/powerpoint/2010/main" val="28714872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Potential Challenges…and Solutions (4/4)</a:t>
            </a:r>
          </a:p>
        </p:txBody>
      </p:sp>
      <p:sp>
        <p:nvSpPr>
          <p:cNvPr id="6" name="Text Placeholder 5"/>
          <p:cNvSpPr>
            <a:spLocks noGrp="1"/>
          </p:cNvSpPr>
          <p:nvPr>
            <p:ph idx="1"/>
          </p:nvPr>
        </p:nvSpPr>
        <p:spPr>
          <a:xfrm>
            <a:off x="1540836" y="1603621"/>
            <a:ext cx="1957739" cy="530033"/>
          </a:xfrm>
        </p:spPr>
        <p:txBody>
          <a:bodyPr>
            <a:normAutofit/>
          </a:bodyPr>
          <a:lstStyle/>
          <a:p>
            <a:pPr marL="0" indent="0">
              <a:buNone/>
            </a:pPr>
            <a:r>
              <a:rPr lang="en-US" sz="2800" b="1" dirty="0"/>
              <a:t>Challenge</a:t>
            </a:r>
          </a:p>
        </p:txBody>
      </p:sp>
      <p:sp>
        <p:nvSpPr>
          <p:cNvPr id="7" name="Content Placeholder 6"/>
          <p:cNvSpPr>
            <a:spLocks noGrp="1"/>
          </p:cNvSpPr>
          <p:nvPr>
            <p:ph sz="half" idx="4294967295"/>
          </p:nvPr>
        </p:nvSpPr>
        <p:spPr>
          <a:xfrm>
            <a:off x="984244" y="2384383"/>
            <a:ext cx="3846173" cy="3684588"/>
          </a:xfrm>
        </p:spPr>
        <p:txBody>
          <a:bodyPr>
            <a:normAutofit/>
          </a:bodyPr>
          <a:lstStyle/>
          <a:p>
            <a:pPr>
              <a:lnSpc>
                <a:spcPct val="100000"/>
              </a:lnSpc>
            </a:pPr>
            <a:r>
              <a:rPr lang="en-US" sz="2400" dirty="0"/>
              <a:t>Engaging private sector stakeholders (shippers, carriers, service providers, logistics firms, distribution centers, port authorities) in discussions with public agencies</a:t>
            </a:r>
          </a:p>
        </p:txBody>
      </p:sp>
      <p:sp>
        <p:nvSpPr>
          <p:cNvPr id="8" name="Text Placeholder 7"/>
          <p:cNvSpPr>
            <a:spLocks noGrp="1"/>
          </p:cNvSpPr>
          <p:nvPr>
            <p:ph type="body" sz="quarter" idx="4294967295"/>
          </p:nvPr>
        </p:nvSpPr>
        <p:spPr>
          <a:xfrm>
            <a:off x="7008813" y="1681163"/>
            <a:ext cx="5183187" cy="823912"/>
          </a:xfrm>
        </p:spPr>
        <p:txBody>
          <a:bodyPr/>
          <a:lstStyle/>
          <a:p>
            <a:pPr marL="0" indent="0">
              <a:buNone/>
            </a:pPr>
            <a:r>
              <a:rPr lang="en-US" b="1" dirty="0"/>
              <a:t>Solutions</a:t>
            </a:r>
            <a:r>
              <a:rPr lang="en-US" dirty="0"/>
              <a:t> </a:t>
            </a:r>
          </a:p>
        </p:txBody>
      </p:sp>
      <p:sp>
        <p:nvSpPr>
          <p:cNvPr id="9" name="Content Placeholder 8"/>
          <p:cNvSpPr>
            <a:spLocks noGrp="1"/>
          </p:cNvSpPr>
          <p:nvPr>
            <p:ph sz="quarter" idx="4294967295"/>
          </p:nvPr>
        </p:nvSpPr>
        <p:spPr>
          <a:xfrm>
            <a:off x="5227983" y="2384383"/>
            <a:ext cx="6796749" cy="3954180"/>
          </a:xfrm>
        </p:spPr>
        <p:txBody>
          <a:bodyPr>
            <a:normAutofit lnSpcReduction="10000"/>
          </a:bodyPr>
          <a:lstStyle/>
          <a:p>
            <a:pPr marL="285750" indent="-285750">
              <a:lnSpc>
                <a:spcPct val="100000"/>
              </a:lnSpc>
              <a:spcAft>
                <a:spcPts val="600"/>
              </a:spcAft>
              <a:buFont typeface="Arial" panose="020B0604020202020204" pitchFamily="34" charset="0"/>
              <a:buChar char="•"/>
            </a:pPr>
            <a:r>
              <a:rPr lang="en-US" sz="2400" dirty="0"/>
              <a:t>Identify issues with near-term solutions (often TSMO) that address both public- and private- sector issues</a:t>
            </a:r>
          </a:p>
          <a:p>
            <a:pPr marL="285750" indent="-285750">
              <a:lnSpc>
                <a:spcPct val="100000"/>
              </a:lnSpc>
              <a:spcAft>
                <a:spcPts val="600"/>
              </a:spcAft>
              <a:buFont typeface="Arial" panose="020B0604020202020204" pitchFamily="34" charset="0"/>
              <a:buChar char="•"/>
            </a:pPr>
            <a:r>
              <a:rPr lang="en-US" sz="2400" dirty="0"/>
              <a:t>Engage private-sector stakeholders in longer term planning efforts that affect goods movement and related land use and economic issues</a:t>
            </a:r>
          </a:p>
          <a:p>
            <a:pPr marL="285750" indent="-285750">
              <a:lnSpc>
                <a:spcPct val="100000"/>
              </a:lnSpc>
              <a:spcAft>
                <a:spcPts val="600"/>
              </a:spcAft>
              <a:buFont typeface="Arial" panose="020B0604020202020204" pitchFamily="34" charset="0"/>
              <a:buChar char="•"/>
            </a:pPr>
            <a:r>
              <a:rPr lang="en-US" sz="2400" dirty="0"/>
              <a:t>Engage State freight advisory committees, which are made up of freight industry stakeholders that advise the DOT.</a:t>
            </a:r>
          </a:p>
        </p:txBody>
      </p:sp>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87</a:t>
            </a:fld>
            <a:endParaRPr lang="en-US" dirty="0">
              <a:solidFill>
                <a:srgbClr val="5B616B"/>
              </a:solidFill>
            </a:endParaRPr>
          </a:p>
        </p:txBody>
      </p:sp>
    </p:spTree>
    <p:extLst>
      <p:ext uri="{BB962C8B-B14F-4D97-AF65-F5344CB8AC3E}">
        <p14:creationId xmlns:p14="http://schemas.microsoft.com/office/powerpoint/2010/main" val="66134426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We Go From Here?</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88</a:t>
            </a:fld>
            <a:endParaRPr lang="en-US" dirty="0">
              <a:solidFill>
                <a:srgbClr val="5B616B"/>
              </a:solidFill>
            </a:endParaRPr>
          </a:p>
        </p:txBody>
      </p:sp>
    </p:spTree>
    <p:extLst>
      <p:ext uri="{BB962C8B-B14F-4D97-AF65-F5344CB8AC3E}">
        <p14:creationId xmlns:p14="http://schemas.microsoft.com/office/powerpoint/2010/main" val="32855183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Next Steps</a:t>
            </a:r>
          </a:p>
        </p:txBody>
      </p:sp>
      <p:graphicFrame>
        <p:nvGraphicFramePr>
          <p:cNvPr id="4" name="Content Placeholder 3" descr="• Bring TSMO and freight leaders together within your agency to identify areas of common interest and mutual objectives&#10;• Find out how TSMO strategies are already supporting freight goals&#10;• Discuss how freight goals can be better supported by TSMO&#10;• Begin joint initiatives to improve goods movement and operations&#10;"/>
          <p:cNvGraphicFramePr>
            <a:graphicFrameLocks noGrp="1"/>
          </p:cNvGraphicFramePr>
          <p:nvPr>
            <p:ph idx="1"/>
            <p:extLst>
              <p:ext uri="{D42A27DB-BD31-4B8C-83A1-F6EECF244321}">
                <p14:modId xmlns:p14="http://schemas.microsoft.com/office/powerpoint/2010/main" val="1903768415"/>
              </p:ext>
            </p:extLst>
          </p:nvPr>
        </p:nvGraphicFramePr>
        <p:xfrm>
          <a:off x="984244" y="1596941"/>
          <a:ext cx="1036955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37D4CC3B-F538-9046-9995-49EE0C980241}" type="slidenum">
              <a:rPr lang="en-US" smtClean="0">
                <a:solidFill>
                  <a:srgbClr val="5B616B"/>
                </a:solidFill>
              </a:rPr>
              <a:t>89</a:t>
            </a:fld>
            <a:endParaRPr lang="en-US" dirty="0">
              <a:solidFill>
                <a:srgbClr val="5B616B"/>
              </a:solidFill>
            </a:endParaRPr>
          </a:p>
        </p:txBody>
      </p:sp>
    </p:spTree>
    <p:extLst>
      <p:ext uri="{BB962C8B-B14F-4D97-AF65-F5344CB8AC3E}">
        <p14:creationId xmlns:p14="http://schemas.microsoft.com/office/powerpoint/2010/main" val="303888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56228" y="399633"/>
            <a:ext cx="10061708" cy="504096"/>
          </a:xfrm>
        </p:spPr>
        <p:txBody>
          <a:bodyPr/>
          <a:lstStyle/>
          <a:p>
            <a:r>
              <a:rPr lang="en-US" dirty="0"/>
              <a:t>And the Impact of Unreliable </a:t>
            </a:r>
            <a:br>
              <a:rPr lang="en-US" dirty="0"/>
            </a:br>
            <a:r>
              <a:rPr lang="en-US" dirty="0"/>
              <a:t>Travel Times Is Significant . . .</a:t>
            </a:r>
          </a:p>
        </p:txBody>
      </p:sp>
      <p:sp>
        <p:nvSpPr>
          <p:cNvPr id="6" name="Content Placeholder 5"/>
          <p:cNvSpPr>
            <a:spLocks noGrp="1"/>
          </p:cNvSpPr>
          <p:nvPr>
            <p:ph idx="1"/>
          </p:nvPr>
        </p:nvSpPr>
        <p:spPr/>
        <p:txBody>
          <a:bodyPr>
            <a:normAutofit lnSpcReduction="10000"/>
          </a:bodyPr>
          <a:lstStyle/>
          <a:p>
            <a:pPr>
              <a:lnSpc>
                <a:spcPct val="110000"/>
              </a:lnSpc>
            </a:pPr>
            <a:r>
              <a:rPr lang="en-US" dirty="0"/>
              <a:t>Delays force businesses to increase inventories by as much as 5 to 15 percent.</a:t>
            </a:r>
          </a:p>
          <a:p>
            <a:pPr>
              <a:lnSpc>
                <a:spcPct val="110000"/>
              </a:lnSpc>
            </a:pPr>
            <a:r>
              <a:rPr lang="en-US" dirty="0"/>
              <a:t>In the chemical industry, up to one-third of inventory is in transit at any point, so a decrease in reliability increases wait time, dead freight, and overall production costs in the industry. </a:t>
            </a:r>
          </a:p>
          <a:p>
            <a:pPr>
              <a:lnSpc>
                <a:spcPct val="110000"/>
              </a:lnSpc>
              <a:spcAft>
                <a:spcPts val="1200"/>
              </a:spcAft>
            </a:pPr>
            <a:r>
              <a:rPr lang="en-US" dirty="0"/>
              <a:t>Unreliable travel times mean firms are less able to ship and receive goods within specified timeframes, directly impacting customer satisfaction and overall profitability.</a:t>
            </a:r>
          </a:p>
          <a:p>
            <a:pPr marL="0" indent="0">
              <a:lnSpc>
                <a:spcPct val="110000"/>
              </a:lnSpc>
              <a:buNone/>
            </a:pPr>
            <a:r>
              <a:rPr lang="en-US" sz="1700" dirty="0"/>
              <a:t>Source: 2019. </a:t>
            </a:r>
            <a:r>
              <a:rPr lang="en-US" sz="1700" i="1" dirty="0"/>
              <a:t>Does Travel Time Reliability Matter?  </a:t>
            </a:r>
            <a:r>
              <a:rPr lang="en-US" sz="1700" dirty="0"/>
              <a:t>Report No. FHWA-HOP-19-062. </a:t>
            </a:r>
            <a:r>
              <a:rPr lang="en-US" sz="1700" dirty="0">
                <a:solidFill>
                  <a:srgbClr val="002060"/>
                </a:solidFill>
                <a:hlinkClick r:id="rId3">
                  <a:extLst>
                    <a:ext uri="{A12FA001-AC4F-418D-AE19-62706E023703}">
                      <ahyp:hlinkClr xmlns:ahyp="http://schemas.microsoft.com/office/drawing/2018/hyperlinkcolor" val="tx"/>
                    </a:ext>
                  </a:extLst>
                </a:hlinkClick>
              </a:rPr>
              <a:t>https://ops.fhwa.dot.gov/publications/fhwahop19062/</a:t>
            </a:r>
            <a:r>
              <a:rPr lang="en-US" sz="1700" dirty="0">
                <a:solidFill>
                  <a:srgbClr val="002060"/>
                </a:solidFill>
              </a:rPr>
              <a:t>.</a:t>
            </a: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9</a:t>
            </a:fld>
            <a:endParaRPr lang="en-US" dirty="0">
              <a:solidFill>
                <a:srgbClr val="5B616B"/>
              </a:solidFill>
            </a:endParaRPr>
          </a:p>
        </p:txBody>
      </p:sp>
    </p:spTree>
    <p:extLst>
      <p:ext uri="{BB962C8B-B14F-4D97-AF65-F5344CB8AC3E}">
        <p14:creationId xmlns:p14="http://schemas.microsoft.com/office/powerpoint/2010/main" val="24536142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Resources</a:t>
            </a:r>
          </a:p>
        </p:txBody>
      </p:sp>
      <p:sp>
        <p:nvSpPr>
          <p:cNvPr id="7" name="Content Placeholder 6">
            <a:extLst>
              <a:ext uri="{FF2B5EF4-FFF2-40B4-BE49-F238E27FC236}">
                <a16:creationId xmlns:a16="http://schemas.microsoft.com/office/drawing/2014/main" id="{24FDED59-EA9C-D93D-0666-2E32EAEC45ED}"/>
              </a:ext>
            </a:extLst>
          </p:cNvPr>
          <p:cNvSpPr>
            <a:spLocks noGrp="1"/>
          </p:cNvSpPr>
          <p:nvPr>
            <p:ph idx="1"/>
          </p:nvPr>
        </p:nvSpPr>
        <p:spPr>
          <a:xfrm>
            <a:off x="984244" y="1596941"/>
            <a:ext cx="10369555" cy="4759410"/>
          </a:xfrm>
        </p:spPr>
        <p:txBody>
          <a:bodyPr>
            <a:normAutofit fontScale="92500" lnSpcReduction="10000"/>
          </a:bodyPr>
          <a:lstStyle/>
          <a:p>
            <a:pPr marL="285750" indent="-285750">
              <a:lnSpc>
                <a:spcPct val="120000"/>
              </a:lnSpc>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Downtown/Regional Freight Delivery Symposium: Baltimore, MD – March 2017: Executive Summary. </a:t>
            </a:r>
            <a:r>
              <a:rPr lang="en-US" sz="2400" dirty="0">
                <a:latin typeface="Arial" panose="020B0604020202020204" pitchFamily="34" charset="0"/>
                <a:cs typeface="Arial" panose="020B0604020202020204" pitchFamily="34" charset="0"/>
              </a:rPr>
              <a:t>Report No. FHWA-HOP-18-046.</a:t>
            </a:r>
            <a:r>
              <a:rPr lang="en-US" sz="2400" strike="sngStrike" dirty="0">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https://ops.fhwa.dot.gov/publications/fhwahop18046/</a:t>
            </a:r>
            <a:endParaRPr lang="en-US" sz="2400" dirty="0">
              <a:solidFill>
                <a:srgbClr val="002060"/>
              </a:solidFill>
              <a:latin typeface="Arial" panose="020B0604020202020204" pitchFamily="34" charset="0"/>
              <a:cs typeface="Arial" panose="020B0604020202020204" pitchFamily="34" charset="0"/>
            </a:endParaRPr>
          </a:p>
          <a:p>
            <a:pPr marL="285750" indent="-285750">
              <a:lnSpc>
                <a:spcPct val="120000"/>
              </a:lnSpc>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Primer for Improved Urban Freight Mobility and Delivery: Operations, Logistics, and Technology Strategies</a:t>
            </a:r>
            <a:r>
              <a:rPr lang="en-US" sz="2400" dirty="0">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https://ops.fhwa.dot.gov/publications/fhwahop18020/</a:t>
            </a:r>
            <a:endParaRPr lang="en-US" sz="2400" dirty="0">
              <a:solidFill>
                <a:srgbClr val="002060"/>
              </a:solidFill>
              <a:latin typeface="Arial" panose="020B0604020202020204" pitchFamily="34" charset="0"/>
              <a:cs typeface="Arial" panose="020B0604020202020204" pitchFamily="34" charset="0"/>
            </a:endParaRPr>
          </a:p>
          <a:p>
            <a:pPr marL="285750" indent="-285750">
              <a:lnSpc>
                <a:spcPct val="120000"/>
              </a:lnSpc>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National Coalition on Truck Parking: Activity Report, 2015–2016</a:t>
            </a:r>
            <a:r>
              <a:rPr lang="en-US" sz="2400" dirty="0">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https://ops.fhwa.dot.gov/publications/fhwahop17026/</a:t>
            </a:r>
            <a:endParaRPr lang="en-US" sz="2400" dirty="0">
              <a:solidFill>
                <a:srgbClr val="002060"/>
              </a:solidFill>
              <a:latin typeface="Arial" panose="020B0604020202020204" pitchFamily="34" charset="0"/>
              <a:cs typeface="Arial" panose="020B0604020202020204" pitchFamily="34" charset="0"/>
            </a:endParaRPr>
          </a:p>
          <a:p>
            <a:pPr marL="285750" indent="-285750">
              <a:lnSpc>
                <a:spcPct val="120000"/>
              </a:lnSpc>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Regional Coordination for Truck Network Efficiency: New York, New York</a:t>
            </a:r>
            <a:r>
              <a:rPr lang="en-US" sz="2400" dirty="0">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https://ops.fhwa.dot.gov/publications/fhwahop17021/</a:t>
            </a:r>
            <a:endParaRPr lang="en-US" sz="2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90</a:t>
            </a:fld>
            <a:endParaRPr lang="en-US" dirty="0">
              <a:solidFill>
                <a:srgbClr val="5B616B"/>
              </a:solidFill>
            </a:endParaRPr>
          </a:p>
        </p:txBody>
      </p:sp>
    </p:spTree>
    <p:extLst>
      <p:ext uri="{BB962C8B-B14F-4D97-AF65-F5344CB8AC3E}">
        <p14:creationId xmlns:p14="http://schemas.microsoft.com/office/powerpoint/2010/main" val="10318108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Resources (cont’d)</a:t>
            </a:r>
          </a:p>
        </p:txBody>
      </p:sp>
      <p:sp>
        <p:nvSpPr>
          <p:cNvPr id="3" name="Content Placeholder 2"/>
          <p:cNvSpPr>
            <a:spLocks noGrp="1"/>
          </p:cNvSpPr>
          <p:nvPr>
            <p:ph idx="1"/>
          </p:nvPr>
        </p:nvSpPr>
        <p:spPr>
          <a:xfrm>
            <a:off x="984244" y="1596941"/>
            <a:ext cx="10369555" cy="4558498"/>
          </a:xfrm>
        </p:spPr>
        <p:txBody>
          <a:bodyPr>
            <a:normAutofit lnSpcReduction="10000"/>
          </a:bodyPr>
          <a:lstStyle/>
          <a:p>
            <a:pPr marL="285750" indent="-285750">
              <a:lnSpc>
                <a:spcPct val="120000"/>
              </a:lnSpc>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Truck Size and Weight Enforcement Technologies: State of the Practice</a:t>
            </a:r>
            <a:r>
              <a:rPr lang="en-US" sz="2400" dirty="0">
                <a:latin typeface="Arial" panose="020B0604020202020204" pitchFamily="34" charset="0"/>
                <a:cs typeface="Arial" panose="020B0604020202020204" pitchFamily="34" charset="0"/>
              </a:rPr>
              <a:t>.</a:t>
            </a:r>
            <a:r>
              <a:rPr lang="en-US" sz="2400" i="1" dirty="0">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https://ops.fhwa.dot.gov/publications/fhwahop09050/</a:t>
            </a:r>
            <a:endParaRPr lang="en-US" sz="2400" dirty="0">
              <a:solidFill>
                <a:srgbClr val="002060"/>
              </a:solidFill>
              <a:latin typeface="Arial" panose="020B0604020202020204" pitchFamily="34" charset="0"/>
              <a:cs typeface="Arial" panose="020B0604020202020204" pitchFamily="34" charset="0"/>
            </a:endParaRPr>
          </a:p>
          <a:p>
            <a:pPr marL="285750" indent="-285750">
              <a:lnSpc>
                <a:spcPct val="120000"/>
              </a:lnSpc>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The Cost of Congestion: An Innovative Approach to Utilizing Waybill Data to Support Freight Transportation Planning and Analysis</a:t>
            </a:r>
            <a:r>
              <a:rPr lang="en-US" sz="2400" dirty="0">
                <a:latin typeface="Arial" panose="020B0604020202020204" pitchFamily="34" charset="0"/>
                <a:cs typeface="Arial" panose="020B0604020202020204" pitchFamily="34" charset="0"/>
              </a:rPr>
              <a:t>.</a:t>
            </a:r>
            <a:r>
              <a:rPr lang="en-US" sz="2400" dirty="0">
                <a:solidFill>
                  <a:srgbClr val="FF0000"/>
                </a:solidFill>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https://ops.fhwa.dot.gov/publications/fhwahop17013/</a:t>
            </a:r>
            <a:endParaRPr lang="en-US" sz="2400" dirty="0">
              <a:solidFill>
                <a:srgbClr val="002060"/>
              </a:solidFill>
              <a:latin typeface="Arial" panose="020B0604020202020204" pitchFamily="34" charset="0"/>
              <a:cs typeface="Arial" panose="020B0604020202020204" pitchFamily="34" charset="0"/>
            </a:endParaRPr>
          </a:p>
          <a:p>
            <a:pPr marL="285750" indent="-285750">
              <a:lnSpc>
                <a:spcPct val="120000"/>
              </a:lnSpc>
              <a:spcAft>
                <a:spcPts val="600"/>
              </a:spcAft>
              <a:buFont typeface="Arial" panose="020B0604020202020204" pitchFamily="34" charset="0"/>
              <a:buChar char="•"/>
            </a:pPr>
            <a:r>
              <a:rPr lang="en-US" sz="2400" i="1" dirty="0">
                <a:latin typeface="Arial" panose="020B0604020202020204" pitchFamily="34" charset="0"/>
                <a:cs typeface="Arial" panose="020B0604020202020204" pitchFamily="34" charset="0"/>
              </a:rPr>
              <a:t>Freight Performance Measure Primer</a:t>
            </a:r>
            <a:r>
              <a:rPr lang="en-US" sz="2400" dirty="0">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https://ops.fhwa.dot.gov/publications/fhwahop16089/</a:t>
            </a:r>
            <a:endParaRPr lang="en-US" sz="2400" dirty="0">
              <a:solidFill>
                <a:srgbClr val="002060"/>
              </a:solidFill>
              <a:latin typeface="Arial" panose="020B0604020202020204" pitchFamily="34" charset="0"/>
              <a:cs typeface="Arial" panose="020B0604020202020204" pitchFamily="34" charset="0"/>
            </a:endParaRPr>
          </a:p>
          <a:p>
            <a:pPr marL="285750" indent="-285750">
              <a:lnSpc>
                <a:spcPct val="120000"/>
              </a:lnSpc>
              <a:spcAft>
                <a:spcPts val="600"/>
              </a:spcAft>
              <a:buFont typeface="Arial" panose="020B0604020202020204" pitchFamily="34" charset="0"/>
              <a:buChar char="•"/>
            </a:pPr>
            <a:r>
              <a:rPr lang="en-US" sz="2400" dirty="0">
                <a:latin typeface="Arial" panose="020B0604020202020204" pitchFamily="34" charset="0"/>
                <a:cs typeface="Arial" panose="020B0604020202020204" pitchFamily="34" charset="0"/>
              </a:rPr>
              <a:t>2015. </a:t>
            </a:r>
            <a:r>
              <a:rPr lang="en-US" sz="2400" i="1" dirty="0">
                <a:latin typeface="Arial" panose="020B0604020202020204" pitchFamily="34" charset="0"/>
                <a:cs typeface="Arial" panose="020B0604020202020204" pitchFamily="34" charset="0"/>
              </a:rPr>
              <a:t>Improving Freight System Performance in Metropolitan Areas: A Planning Guide</a:t>
            </a:r>
            <a:r>
              <a:rPr lang="en-US" sz="2400" dirty="0">
                <a:latin typeface="Arial" panose="020B0604020202020204" pitchFamily="34" charset="0"/>
                <a:cs typeface="Arial" panose="020B0604020202020204" pitchFamily="34" charset="0"/>
              </a:rPr>
              <a:t>. </a:t>
            </a:r>
            <a:r>
              <a:rPr lang="en-US" sz="2400" dirty="0">
                <a:solidFill>
                  <a:srgbClr val="002060"/>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http://www.trb.org/Main/Blurbs/172487.aspx</a:t>
            </a:r>
            <a:endParaRPr lang="en-US" sz="2400" dirty="0">
              <a:solidFill>
                <a:srgbClr val="00206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91</a:t>
            </a:fld>
            <a:endParaRPr lang="en-US" dirty="0">
              <a:solidFill>
                <a:srgbClr val="5B616B"/>
              </a:solidFill>
            </a:endParaRPr>
          </a:p>
        </p:txBody>
      </p:sp>
    </p:spTree>
    <p:extLst>
      <p:ext uri="{BB962C8B-B14F-4D97-AF65-F5344CB8AC3E}">
        <p14:creationId xmlns:p14="http://schemas.microsoft.com/office/powerpoint/2010/main" val="22692755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850" y="1430039"/>
            <a:ext cx="10515600" cy="2852737"/>
          </a:xfrm>
        </p:spPr>
        <p:txBody>
          <a:bodyPr/>
          <a:lstStyle/>
          <a:p>
            <a:r>
              <a:rPr lang="en-US" dirty="0"/>
              <a:t>Thank you!</a:t>
            </a:r>
          </a:p>
        </p:txBody>
      </p:sp>
      <p:sp>
        <p:nvSpPr>
          <p:cNvPr id="3" name="Subtitle 2"/>
          <p:cNvSpPr>
            <a:spLocks noGrp="1"/>
          </p:cNvSpPr>
          <p:nvPr>
            <p:ph type="body" idx="1"/>
          </p:nvPr>
        </p:nvSpPr>
        <p:spPr/>
        <p:txBody>
          <a:bodyPr>
            <a:normAutofit/>
          </a:bodyPr>
          <a:lstStyle/>
          <a:p>
            <a:r>
              <a:rPr lang="en-US" sz="2400" dirty="0">
                <a:solidFill>
                  <a:schemeClr val="tx1"/>
                </a:solidFill>
              </a:rPr>
              <a:t>For more information please contact:</a:t>
            </a:r>
          </a:p>
          <a:p>
            <a:r>
              <a:rPr lang="en-US" sz="2400" dirty="0">
                <a:solidFill>
                  <a:schemeClr val="tx1"/>
                </a:solidFill>
              </a:rPr>
              <a:t>[INSERT CONTACT INFORMATION]</a:t>
            </a:r>
          </a:p>
          <a:p>
            <a:endParaRPr lang="en-US" b="1" dirty="0"/>
          </a:p>
          <a:p>
            <a:endParaRPr lang="en-US" dirty="0"/>
          </a:p>
          <a:p>
            <a:endParaRPr lang="en-US" dirty="0"/>
          </a:p>
        </p:txBody>
      </p:sp>
      <p:sp>
        <p:nvSpPr>
          <p:cNvPr id="4" name="Slide Number Placeholder 3"/>
          <p:cNvSpPr>
            <a:spLocks noGrp="1"/>
          </p:cNvSpPr>
          <p:nvPr>
            <p:ph type="sldNum" sz="quarter" idx="12"/>
          </p:nvPr>
        </p:nvSpPr>
        <p:spPr/>
        <p:txBody>
          <a:bodyPr/>
          <a:lstStyle/>
          <a:p>
            <a:fld id="{37D4CC3B-F538-9046-9995-49EE0C980241}" type="slidenum">
              <a:rPr lang="en-US" smtClean="0">
                <a:solidFill>
                  <a:srgbClr val="5B616B"/>
                </a:solidFill>
              </a:rPr>
              <a:t>92</a:t>
            </a:fld>
            <a:endParaRPr lang="en-US" dirty="0">
              <a:solidFill>
                <a:srgbClr val="5B616B"/>
              </a:solidFill>
            </a:endParaRPr>
          </a:p>
        </p:txBody>
      </p:sp>
    </p:spTree>
    <p:extLst>
      <p:ext uri="{BB962C8B-B14F-4D97-AF65-F5344CB8AC3E}">
        <p14:creationId xmlns:p14="http://schemas.microsoft.com/office/powerpoint/2010/main" val="2449218289"/>
      </p:ext>
    </p:extLst>
  </p:cSld>
  <p:clrMapOvr>
    <a:masterClrMapping/>
  </p:clrMapOvr>
</p:sld>
</file>

<file path=ppt/theme/theme1.xml><?xml version="1.0" encoding="utf-8"?>
<a:theme xmlns:a="http://schemas.openxmlformats.org/drawingml/2006/main" name="Office Theme">
  <a:themeElements>
    <a:clrScheme name="Custom 20">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2060"/>
      </a:hlink>
      <a:folHlink>
        <a:srgbClr val="00206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Custom 3">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36FE91"/>
      </a:accent5>
      <a:accent6>
        <a:srgbClr val="00843B"/>
      </a:accent6>
      <a:hlink>
        <a:srgbClr val="00B050"/>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WrappedLabelHistory xmlns:xsi="http://www.w3.org/2001/XMLSchema-instance" xmlns:xsd="http://www.w3.org/2001/XMLSchema" xmlns="http://www.boldonjames.com/2016/02/Classifier/internal/wrappedLabelHistory">
  <Value>PD94bWwgdmVyc2lvbj0iMS4wIiBlbmNvZGluZz0idXMtYXNjaWkiPz48bGFiZWxIaXN0b3J5IHhtbG5zOnhzaT0iaHR0cDovL3d3dy53My5vcmcvMjAwMS9YTUxTY2hlbWEtaW5zdGFuY2UiIHhtbG5zOnhzZD0iaHR0cDovL3d3dy53My5vcmcvMjAwMS9YTUxTY2hlbWEiIHhtbG5zPSJodHRwOi8vd3d3LmJvbGRvbmphbWVzLmNvbS8yMDE2LzAyL0NsYXNzaWZpZXIvaW50ZXJuYWwvbGFiZWxIaXN0b3J5Ij48aXRlbT48c2lzbCBzaXNsVmVyc2lvbj0iMCIgcG9saWN5PSJjOGQ1NzYwZS02MzhhLTQ3ZTgtOWUyZS0xMjI2YzJjYjI2OGQiIG9yaWdpbj0idXNlclNlbGVjdGVkIj48ZWxlbWVudCB1aWQ9IjQyODM0YmZiLTFlYzEtNGJlYi1iZDY0LWViODNmYjNjYjNmMyIgdmFsdWU9IiIgeG1sbnM9Imh0dHA6Ly93d3cuYm9sZG9uamFtZXMuY29tLzIwMDgvMDEvc2llL2ludGVybmFsL2xhYmVsIiAvPjwvc2lzbD48VXNlck5hbWU+TEVJRE9TLUNPUlBcbWFubmluZ2E8L1VzZXJOYW1lPjxEYXRlVGltZT4xLzIxLzIwMjEgNzozNTozOCBQTTwvRGF0ZVRpbWU+PExhYmVsU3RyaW5nPlVucmVzdHJpY3RlZDwvTGFiZWxTdHJpbmc+PC9pdGVtPjwvbGFiZWxIaXN0b3J5Pg==</Value>
</WrappedLabelHistory>
</file>

<file path=customXml/item2.xml><?xml version="1.0" encoding="utf-8"?>
<sisl xmlns:xsd="http://www.w3.org/2001/XMLSchema" xmlns:xsi="http://www.w3.org/2001/XMLSchema-instance" xmlns="http://www.boldonjames.com/2008/01/sie/internal/label" sislVersion="0" policy="c8d5760e-638a-47e8-9e2e-1226c2cb268d" origin="userSelected">
  <element uid="42834bfb-1ec1-4beb-bd64-eb83fb3cb3f3" value=""/>
</sisl>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0B2EF3D-9539-460A-9CD0-BE0CD508E248}">
  <ds:schemaRefs>
    <ds:schemaRef ds:uri="http://www.w3.org/2001/XMLSchema"/>
    <ds:schemaRef ds:uri="http://www.boldonjames.com/2016/02/Classifier/internal/wrappedLabelHistory"/>
  </ds:schemaRefs>
</ds:datastoreItem>
</file>

<file path=customXml/itemProps2.xml><?xml version="1.0" encoding="utf-8"?>
<ds:datastoreItem xmlns:ds="http://schemas.openxmlformats.org/officeDocument/2006/customXml" ds:itemID="{7241F27F-0EEF-47E9-B969-DC7EB81059AF}">
  <ds:schemaRefs>
    <ds:schemaRef ds:uri="http://www.w3.org/2001/XMLSchema"/>
    <ds:schemaRef ds:uri="http://www.boldonjames.com/2008/01/sie/internal/label"/>
  </ds:schemaRefs>
</ds:datastoreItem>
</file>

<file path=customXml/itemProps3.xml><?xml version="1.0" encoding="utf-8"?>
<ds:datastoreItem xmlns:ds="http://schemas.openxmlformats.org/officeDocument/2006/customXml" ds:itemID="{B8AD21A0-D9A1-43AE-AB01-7D62C7BF6AF2}"/>
</file>

<file path=customXml/itemProps4.xml><?xml version="1.0" encoding="utf-8"?>
<ds:datastoreItem xmlns:ds="http://schemas.openxmlformats.org/officeDocument/2006/customXml" ds:itemID="{317F7864-E1EB-425E-A920-AC34DA96D0B5}"/>
</file>

<file path=customXml/itemProps5.xml><?xml version="1.0" encoding="utf-8"?>
<ds:datastoreItem xmlns:ds="http://schemas.openxmlformats.org/officeDocument/2006/customXml" ds:itemID="{BF87BDC2-1D33-48E1-91E3-5A85B0BA4016}"/>
</file>

<file path=docProps/app.xml><?xml version="1.0" encoding="utf-8"?>
<Properties xmlns="http://schemas.openxmlformats.org/officeDocument/2006/extended-properties" xmlns:vt="http://schemas.openxmlformats.org/officeDocument/2006/docPropsVTypes">
  <TotalTime>26806</TotalTime>
  <Words>18172</Words>
  <Application>Microsoft Office PowerPoint</Application>
  <PresentationFormat>Widescreen</PresentationFormat>
  <Paragraphs>1371</Paragraphs>
  <Slides>92</Slides>
  <Notes>91</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92</vt:i4>
      </vt:variant>
    </vt:vector>
  </HeadingPairs>
  <TitlesOfParts>
    <vt:vector size="102" baseType="lpstr">
      <vt:lpstr>Arial</vt:lpstr>
      <vt:lpstr>Arial Black</vt:lpstr>
      <vt:lpstr>Calibri</vt:lpstr>
      <vt:lpstr>Helvetica Neue</vt:lpstr>
      <vt:lpstr>Open Sans</vt:lpstr>
      <vt:lpstr>Roboto Slab</vt:lpstr>
      <vt:lpstr>Segoe UI</vt:lpstr>
      <vt:lpstr>Wingdings</vt:lpstr>
      <vt:lpstr>Office Theme</vt:lpstr>
      <vt:lpstr>1_Custom Design</vt:lpstr>
      <vt:lpstr>Connecting TSMO and Freight</vt:lpstr>
      <vt:lpstr>Disclaimer</vt:lpstr>
      <vt:lpstr>Executive Summary</vt:lpstr>
      <vt:lpstr>The Transportation Landscape Is Changing</vt:lpstr>
      <vt:lpstr>Goods Movement Is Important to Local, Regional, and National Economies</vt:lpstr>
      <vt:lpstr>Demand for Goods Movement Is  Growing, Especially on Highways!</vt:lpstr>
      <vt:lpstr>Travel-Time Reliability Is Critical  to Carriers and Shippers . . .</vt:lpstr>
      <vt:lpstr>Long-Haul Freight Truck-Miles  Traveled Continue to Grow</vt:lpstr>
      <vt:lpstr>And the Impact of Unreliable  Travel Times Is Significant . . .</vt:lpstr>
      <vt:lpstr>Public Sector (Agencies/Communities)  Priorities Regarding Freight</vt:lpstr>
      <vt:lpstr>Private Sector (Shippers/Carriers)  Priorities Regarding Freight</vt:lpstr>
      <vt:lpstr>What Is Transportation Systems  Management and Operations (TSMO)?</vt:lpstr>
      <vt:lpstr>Intersections Between TSMO and Freight</vt:lpstr>
      <vt:lpstr>Freight and TSMO Goals Are Connected</vt:lpstr>
      <vt:lpstr>How Can TSMO Support Freight Goals? (1/2)</vt:lpstr>
      <vt:lpstr>How Can TSMO Support Freight Goals? (2/2)</vt:lpstr>
      <vt:lpstr>Collaboration Opportunities</vt:lpstr>
      <vt:lpstr>Take Action</vt:lpstr>
      <vt:lpstr>Thank you for Your Attention!</vt:lpstr>
      <vt:lpstr>End of Executive Summary</vt:lpstr>
      <vt:lpstr>Goals of This Presentation</vt:lpstr>
      <vt:lpstr>Presentation Overview</vt:lpstr>
      <vt:lpstr>Transportation Landscape Is Changing</vt:lpstr>
      <vt:lpstr>Goods Movement: Important to Local, Regional, and National Economies</vt:lpstr>
      <vt:lpstr>Demand for Goods Movement Is  Growing, Especially on Highways</vt:lpstr>
      <vt:lpstr>Long-Haul Freight Truck-Miles Traveled Continue To Grow</vt:lpstr>
      <vt:lpstr>Travel-Time Reliability Is Critical  to Carriers and Shippers</vt:lpstr>
      <vt:lpstr>And the Impact of Unreliable Travel Times Is Significant</vt:lpstr>
      <vt:lpstr>Public Sector (Agencies/Communities) Freight Priorities</vt:lpstr>
      <vt:lpstr>Private Sector (Shippers/Carriers) Freight Priorities</vt:lpstr>
      <vt:lpstr>What Is TSMO?</vt:lpstr>
      <vt:lpstr>Definition of TSMO</vt:lpstr>
      <vt:lpstr>Characteristics of Transportation Systems Management and Operations (TSMO)</vt:lpstr>
      <vt:lpstr>Examples of TSMO Strategies</vt:lpstr>
      <vt:lpstr>Incident/Event Management Strategies</vt:lpstr>
      <vt:lpstr>Traffic Management Strategies</vt:lpstr>
      <vt:lpstr>Demand Management Strategies</vt:lpstr>
      <vt:lpstr>TSMO Is a “Way of Thinking” That Supports State Departments of Transportation’s (DOTs’) Missions</vt:lpstr>
      <vt:lpstr>TSMO Supports Many State  and Local DOT Goals </vt:lpstr>
      <vt:lpstr>Example TSMO Strategies That  Support Transportation Agency Goals</vt:lpstr>
      <vt:lpstr>TSMO State of the Practice</vt:lpstr>
      <vt:lpstr>Resources on TSMO</vt:lpstr>
      <vt:lpstr>What Is Freight? </vt:lpstr>
      <vt:lpstr>What Do We Mean by Freight?</vt:lpstr>
      <vt:lpstr>Example Freight Goals</vt:lpstr>
      <vt:lpstr>Example: WSDOT—Freight Transportation</vt:lpstr>
      <vt:lpstr>Example: Florida DOT Freight and Rail Office</vt:lpstr>
      <vt:lpstr>What Do Freight Staff at a State DOT or Metropolitan Planning Organization (MPO) Do?</vt:lpstr>
      <vt:lpstr>Connecting TSMO and Freight Overview</vt:lpstr>
      <vt:lpstr>Freight and TSMO Goals  and Priorities That Overlap</vt:lpstr>
      <vt:lpstr>Intersections of TSMO and Freight</vt:lpstr>
      <vt:lpstr>TSMO Can Support Freight Goals (1/2)</vt:lpstr>
      <vt:lpstr>TSMO Can Support Freight Goals (2/2)</vt:lpstr>
      <vt:lpstr>Opportunities for Collaboration</vt:lpstr>
      <vt:lpstr>TSMO and Freight Goals Are Connected</vt:lpstr>
      <vt:lpstr>Change Creates New Opportunities To Collaborate</vt:lpstr>
      <vt:lpstr>Collaboration Opportunities for Freight and TSMO</vt:lpstr>
      <vt:lpstr>Road Weather Management </vt:lpstr>
      <vt:lpstr>Congestion Management: Managing Demand</vt:lpstr>
      <vt:lpstr>Congestion Management: Highways,  Ports, Intermodal Transfer Points </vt:lpstr>
      <vt:lpstr>Urban Goods Delivery </vt:lpstr>
      <vt:lpstr>Truck Parking</vt:lpstr>
      <vt:lpstr>Traffic Incident Management</vt:lpstr>
      <vt:lpstr>Freight Signal Priority (FSP)</vt:lpstr>
      <vt:lpstr>Examples of Coordination Between TSMO and Freight</vt:lpstr>
      <vt:lpstr>Iowa DOT Council Bluffs Interstate “Getting You There” —Heavy Trucks and Work Zone Management </vt:lpstr>
      <vt:lpstr>Off-Hour Deliveries in New York City (NYC) (1/2)</vt:lpstr>
      <vt:lpstr>Off-Hour Deliveries in New York City (NYC) (2/2)</vt:lpstr>
      <vt:lpstr>Neighborhood Loading Zones in NYC</vt:lpstr>
      <vt:lpstr>Cargo Bikes Program in NYC</vt:lpstr>
      <vt:lpstr>Los Angeles Metro Drayage, Freight, and Logistics Exchange (DrayFLEX)</vt:lpstr>
      <vt:lpstr>Truck Parking Information  Management System (TPIMS) </vt:lpstr>
      <vt:lpstr>Florida DOT’s Truck Parking  Availability System (TPAS)</vt:lpstr>
      <vt:lpstr>New Jersey Truck Safety Warning System (TSWS)</vt:lpstr>
      <vt:lpstr>Delaware Valley Regional Planning  Commission PhillyFreightFinder</vt:lpstr>
      <vt:lpstr>Atlanta Regional Commission (ARC) Freight Advisory Task Force (1/3)</vt:lpstr>
      <vt:lpstr>Atlanta Regional Commission (ARC) Freight Advisory Task Force (2/3)</vt:lpstr>
      <vt:lpstr>Atlanta Regional Commission (ARC) Freight Advisory Task Force (3/3)</vt:lpstr>
      <vt:lpstr>Travel-Time Reliability in the Illinois State Freight Plan (1/2) </vt:lpstr>
      <vt:lpstr>Travel-Time Reliability in the Illinois State Freight Plan (2/2)</vt:lpstr>
      <vt:lpstr>I–10 Corridor Coalition’s Western Connected Freight Corridor Concept of Operations (1/2)</vt:lpstr>
      <vt:lpstr>I–10 Corridor Coalition’s Western Connected Freight Corridor Concept of Operations (2/2)</vt:lpstr>
      <vt:lpstr>Overcoming Challenges</vt:lpstr>
      <vt:lpstr>Potential Challenges…and Solutions (1/4)</vt:lpstr>
      <vt:lpstr>Potential Challenges…and Solutions (2/4)</vt:lpstr>
      <vt:lpstr>Potential Challenges…and Solutions (3/4)</vt:lpstr>
      <vt:lpstr>Potential Challenges…and Solutions (4/4)</vt:lpstr>
      <vt:lpstr>Where Do We Go From Here?</vt:lpstr>
      <vt:lpstr>Next Steps</vt:lpstr>
      <vt:lpstr>Resources</vt:lpstr>
      <vt:lpstr>Resources (cont’d)</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Connecting TSMO and Freight</dc:title>
  <dc:creator>FHWA</dc:creator>
  <cp:lastModifiedBy>Bauer, Jocelyn K. [US-US]</cp:lastModifiedBy>
  <cp:revision>857</cp:revision>
  <cp:lastPrinted>2020-11-17T18:55:35Z</cp:lastPrinted>
  <dcterms:created xsi:type="dcterms:W3CDTF">2020-11-17T15:20:11Z</dcterms:created>
  <dcterms:modified xsi:type="dcterms:W3CDTF">2023-02-21T15:43:24Z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c037224f-0a8a-447b-8fca-c5adb5445d0d</vt:lpwstr>
  </property>
  <property fmtid="{D5CDD505-2E9C-101B-9397-08002B2CF9AE}" pid="3" name="bjSaver">
    <vt:lpwstr>nTZIZikKtGi03X0C48Q2AA8QXsSHzaW5</vt:lpwstr>
  </property>
  <property fmtid="{D5CDD505-2E9C-101B-9397-08002B2CF9AE}" pid="4" name="bjDocumentSecurityLabel">
    <vt:lpwstr>Unrestricted</vt:lpwstr>
  </property>
  <property fmtid="{D5CDD505-2E9C-101B-9397-08002B2CF9AE}" pid="5" name="bjLabelHistoryID">
    <vt:lpwstr>{20B2EF3D-9539-460A-9CD0-BE0CD508E248}</vt:lpwstr>
  </property>
  <property fmtid="{D5CDD505-2E9C-101B-9397-08002B2CF9AE}" pid="6" name="bjDocumentLabelXML">
    <vt:lpwstr>&lt;?xml version="1.0" encoding="us-ascii"?&gt;&lt;sisl xmlns:xsd="http://www.w3.org/2001/XMLSchema" xmlns:xsi="http://www.w3.org/2001/XMLSchema-instance" sislVersion="0" policy="c8d5760e-638a-47e8-9e2e-1226c2cb268d" origin="userSelected" xmlns="http://www.boldonj</vt:lpwstr>
  </property>
  <property fmtid="{D5CDD505-2E9C-101B-9397-08002B2CF9AE}" pid="7" name="bjDocumentLabelXML-0">
    <vt:lpwstr>ames.com/2008/01/sie/internal/label"&gt;&lt;element uid="42834bfb-1ec1-4beb-bd64-eb83fb3cb3f3" value="" /&gt;&lt;/sisl&gt;</vt:lpwstr>
  </property>
  <property fmtid="{D5CDD505-2E9C-101B-9397-08002B2CF9AE}" pid="8" name="MSIP_Label_c968a81f-7ed4-4faa-9408-9652e001dd96_Enabled">
    <vt:lpwstr>true</vt:lpwstr>
  </property>
  <property fmtid="{D5CDD505-2E9C-101B-9397-08002B2CF9AE}" pid="9" name="MSIP_Label_c968a81f-7ed4-4faa-9408-9652e001dd96_SetDate">
    <vt:lpwstr>2022-07-26T23:05:46Z</vt:lpwstr>
  </property>
  <property fmtid="{D5CDD505-2E9C-101B-9397-08002B2CF9AE}" pid="10" name="MSIP_Label_c968a81f-7ed4-4faa-9408-9652e001dd96_Method">
    <vt:lpwstr>Standard</vt:lpwstr>
  </property>
  <property fmtid="{D5CDD505-2E9C-101B-9397-08002B2CF9AE}" pid="11" name="MSIP_Label_c968a81f-7ed4-4faa-9408-9652e001dd96_Name">
    <vt:lpwstr>Unrestricted</vt:lpwstr>
  </property>
  <property fmtid="{D5CDD505-2E9C-101B-9397-08002B2CF9AE}" pid="12" name="MSIP_Label_c968a81f-7ed4-4faa-9408-9652e001dd96_SiteId">
    <vt:lpwstr>b64da4ac-e800-4cfc-8931-e607f720a1b8</vt:lpwstr>
  </property>
  <property fmtid="{D5CDD505-2E9C-101B-9397-08002B2CF9AE}" pid="13" name="MSIP_Label_c968a81f-7ed4-4faa-9408-9652e001dd96_ActionId">
    <vt:lpwstr>71d81e74-7d72-4cc1-855a-0a7486c4c6c6</vt:lpwstr>
  </property>
  <property fmtid="{D5CDD505-2E9C-101B-9397-08002B2CF9AE}" pid="14" name="MSIP_Label_c968a81f-7ed4-4faa-9408-9652e001dd96_ContentBits">
    <vt:lpwstr>0</vt:lpwstr>
  </property>
</Properties>
</file>