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drawing2.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72" r:id="rId4"/>
  </p:sldMasterIdLst>
  <p:notesMasterIdLst>
    <p:notesMasterId r:id="rId97"/>
  </p:notesMasterIdLst>
  <p:handoutMasterIdLst>
    <p:handoutMasterId r:id="rId98"/>
  </p:handoutMasterIdLst>
  <p:sldIdLst>
    <p:sldId id="301" r:id="rId5"/>
    <p:sldId id="409" r:id="rId6"/>
    <p:sldId id="300" r:id="rId7"/>
    <p:sldId id="392" r:id="rId8"/>
    <p:sldId id="361" r:id="rId9"/>
    <p:sldId id="393" r:id="rId10"/>
    <p:sldId id="391" r:id="rId11"/>
    <p:sldId id="337" r:id="rId12"/>
    <p:sldId id="260" r:id="rId13"/>
    <p:sldId id="261" r:id="rId14"/>
    <p:sldId id="262" r:id="rId15"/>
    <p:sldId id="263" r:id="rId16"/>
    <p:sldId id="264" r:id="rId17"/>
    <p:sldId id="338" r:id="rId18"/>
    <p:sldId id="339" r:id="rId19"/>
    <p:sldId id="354" r:id="rId20"/>
    <p:sldId id="345" r:id="rId21"/>
    <p:sldId id="355" r:id="rId22"/>
    <p:sldId id="347" r:id="rId23"/>
    <p:sldId id="385" r:id="rId24"/>
    <p:sldId id="349" r:id="rId25"/>
    <p:sldId id="386" r:id="rId26"/>
    <p:sldId id="387" r:id="rId27"/>
    <p:sldId id="388" r:id="rId28"/>
    <p:sldId id="389" r:id="rId29"/>
    <p:sldId id="390" r:id="rId30"/>
    <p:sldId id="299" r:id="rId31"/>
    <p:sldId id="272" r:id="rId32"/>
    <p:sldId id="273" r:id="rId33"/>
    <p:sldId id="274" r:id="rId34"/>
    <p:sldId id="275" r:id="rId35"/>
    <p:sldId id="405" r:id="rId36"/>
    <p:sldId id="396" r:id="rId37"/>
    <p:sldId id="397" r:id="rId38"/>
    <p:sldId id="398" r:id="rId39"/>
    <p:sldId id="399" r:id="rId40"/>
    <p:sldId id="400" r:id="rId41"/>
    <p:sldId id="401" r:id="rId42"/>
    <p:sldId id="403" r:id="rId43"/>
    <p:sldId id="402" r:id="rId44"/>
    <p:sldId id="404" r:id="rId45"/>
    <p:sldId id="277" r:id="rId46"/>
    <p:sldId id="282" r:id="rId47"/>
    <p:sldId id="283" r:id="rId48"/>
    <p:sldId id="340" r:id="rId49"/>
    <p:sldId id="278" r:id="rId50"/>
    <p:sldId id="279" r:id="rId51"/>
    <p:sldId id="306" r:id="rId52"/>
    <p:sldId id="307" r:id="rId53"/>
    <p:sldId id="305"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280" r:id="rId71"/>
    <p:sldId id="330" r:id="rId72"/>
    <p:sldId id="331" r:id="rId73"/>
    <p:sldId id="332" r:id="rId74"/>
    <p:sldId id="324" r:id="rId75"/>
    <p:sldId id="325" r:id="rId76"/>
    <p:sldId id="328" r:id="rId77"/>
    <p:sldId id="326" r:id="rId78"/>
    <p:sldId id="284" r:id="rId79"/>
    <p:sldId id="285" r:id="rId80"/>
    <p:sldId id="286" r:id="rId81"/>
    <p:sldId id="287" r:id="rId82"/>
    <p:sldId id="410" r:id="rId83"/>
    <p:sldId id="288" r:id="rId84"/>
    <p:sldId id="406" r:id="rId85"/>
    <p:sldId id="289" r:id="rId86"/>
    <p:sldId id="407" r:id="rId87"/>
    <p:sldId id="290" r:id="rId88"/>
    <p:sldId id="292" r:id="rId89"/>
    <p:sldId id="293" r:id="rId90"/>
    <p:sldId id="294" r:id="rId91"/>
    <p:sldId id="295" r:id="rId92"/>
    <p:sldId id="296" r:id="rId93"/>
    <p:sldId id="336" r:id="rId94"/>
    <p:sldId id="408" r:id="rId95"/>
    <p:sldId id="353"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63041-C7E7-78ED-0D85-DDC0F637D8D5}" name="Vanworth, Amanda D. [US-US]" initials="VAD[U" userId="S::gratea@leidos.com::40649043-096f-4606-b7e5-561d66789c8a" providerId="AD"/>
  <p188:author id="{88CCAF9C-3AAB-8899-2D4D-8A9D7B95CACB}" name="Bauer, Jocelyn K. [US-US]" initials="BJK[U" userId="S::bauerjoc@leidos.com::d5feee51-d3eb-4a2d-bdb1-aea057722499" providerId="AD"/>
  <p188:author id="{7764D0CB-6A8E-1BAE-4254-23D61CEFB7A7}" name="Gregory, Joseph (FHWA)" initials="GJ(" userId="S::Joseph.Gregory@ad.dot.gov::b1cb4778-47bc-43b6-a9b0-f05e6d0c0c55" providerId="AD"/>
  <p188:author id="{D106B3CF-6BE1-BF0D-5445-CCCFAE3C137C}" name="Walsh, Christine CTR (FHWA)" initials="WCC(" userId="S::christine.walsh.ctr@ad.dot.gov::cd67b5f8-8590-487a-a187-4bee2d06cc98" providerId="AD"/>
  <p188:author id="{F503ABD8-41A3-4BBA-29B2-FD66953DF8B6}" name="Adrienne Young" initials="AY" userId="Adrienne Youn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edsole, Lisa K. [US-US]" initials="BLK[" lastIdx="11" clrIdx="7">
    <p:extLst>
      <p:ext uri="{19B8F6BF-5375-455C-9EA6-DF929625EA0E}">
        <p15:presenceInfo xmlns:p15="http://schemas.microsoft.com/office/powerpoint/2012/main" userId="S-1-5-21-727274380-931424960-1827182208-1618035" providerId="AD"/>
      </p:ext>
    </p:extLst>
  </p:cmAuthor>
  <p:cmAuthor id="1" name="Brooke Seldin" initials="BGS" lastIdx="2" clrIdx="0">
    <p:extLst>
      <p:ext uri="{19B8F6BF-5375-455C-9EA6-DF929625EA0E}">
        <p15:presenceInfo xmlns:p15="http://schemas.microsoft.com/office/powerpoint/2012/main" userId="Brooke Seldin" providerId="None"/>
      </p:ext>
    </p:extLst>
  </p:cmAuthor>
  <p:cmAuthor id="8" name="Gregory, Joseph (FHWA)" initials="GJ( [2]" lastIdx="39" clrIdx="8">
    <p:extLst>
      <p:ext uri="{19B8F6BF-5375-455C-9EA6-DF929625EA0E}">
        <p15:presenceInfo xmlns:p15="http://schemas.microsoft.com/office/powerpoint/2012/main" userId="S::Joseph.Gregory@ad.dot.gov::b1cb4778-47bc-43b6-a9b0-f05e6d0c0c55" providerId="AD"/>
      </p:ext>
    </p:extLst>
  </p:cmAuthor>
  <p:cmAuthor id="9" name="Hunt, Jim (FHWA)" initials="HJ(" lastIdx="9" clrIdx="9">
    <p:extLst>
      <p:ext uri="{19B8F6BF-5375-455C-9EA6-DF929625EA0E}">
        <p15:presenceInfo xmlns:p15="http://schemas.microsoft.com/office/powerpoint/2012/main" userId="S::Jim.Hunt@ad.dot.gov::429f64bd-317e-4c41-9143-38e4f06327f9" providerId="AD"/>
      </p:ext>
    </p:extLst>
  </p:cmAuthor>
  <p:cmAuthor id="3" name="tas" initials="TS" lastIdx="92" clrIdx="2">
    <p:extLst>
      <p:ext uri="{19B8F6BF-5375-455C-9EA6-DF929625EA0E}">
        <p15:presenceInfo xmlns:p15="http://schemas.microsoft.com/office/powerpoint/2012/main" userId="tas" providerId="None"/>
      </p:ext>
    </p:extLst>
  </p:cmAuthor>
  <p:cmAuthor id="10" name="Bauer, Jocelyn K. [US-US]" initials="BJK[U" lastIdx="76" clrIdx="10">
    <p:extLst>
      <p:ext uri="{19B8F6BF-5375-455C-9EA6-DF929625EA0E}">
        <p15:presenceInfo xmlns:p15="http://schemas.microsoft.com/office/powerpoint/2012/main" userId="S::bauerjoc@leidos.com::d5feee51-d3eb-4a2d-bdb1-aea057722499" providerId="AD"/>
      </p:ext>
    </p:extLst>
  </p:cmAuthor>
  <p:cmAuthor id="4" name="Gregory, Joseph (FHWA)" initials="GJ(" lastIdx="69" clrIdx="1">
    <p:extLst>
      <p:ext uri="{19B8F6BF-5375-455C-9EA6-DF929625EA0E}">
        <p15:presenceInfo xmlns:p15="http://schemas.microsoft.com/office/powerpoint/2012/main" userId="S-1-5-21-982035342-1880134254-310265210-54904" providerId="AD"/>
      </p:ext>
    </p:extLst>
  </p:cmAuthor>
  <p:cmAuthor id="11" name="Holman, Ryan CTR (FHWA)" initials="HRC(" lastIdx="10" clrIdx="11">
    <p:extLst>
      <p:ext uri="{19B8F6BF-5375-455C-9EA6-DF929625EA0E}">
        <p15:presenceInfo xmlns:p15="http://schemas.microsoft.com/office/powerpoint/2012/main" userId="S::ryan.holman.ctr@ad.dot.gov::0fc017ee-e4ab-43f4-9808-8d60bc93e039" providerId="AD"/>
      </p:ext>
    </p:extLst>
  </p:cmAuthor>
  <p:cmAuthor id="5" name="Neuner, Michelle L. [US-US]" initials="NML[" lastIdx="53" clrIdx="6">
    <p:extLst>
      <p:ext uri="{19B8F6BF-5375-455C-9EA6-DF929625EA0E}">
        <p15:presenceInfo xmlns:p15="http://schemas.microsoft.com/office/powerpoint/2012/main" userId="S-1-5-21-727274380-931424960-1827182208-1244247" providerId="AD"/>
      </p:ext>
    </p:extLst>
  </p:cmAuthor>
  <p:cmAuthor id="12" name="Bedsole, Elisabeth CTR (FHWA)" initials="BEC(" lastIdx="4" clrIdx="12">
    <p:extLst>
      <p:ext uri="{19B8F6BF-5375-455C-9EA6-DF929625EA0E}">
        <p15:presenceInfo xmlns:p15="http://schemas.microsoft.com/office/powerpoint/2012/main" userId="S-1-5-21-982035342-1880134254-310265210-794656" providerId="AD"/>
      </p:ext>
    </p:extLst>
  </p:cmAuthor>
  <p:cmAuthor id="6" name="Bauer, Jocelyn K. [US-US]" initials="BJK[" lastIdx="54" clrIdx="5">
    <p:extLst>
      <p:ext uri="{19B8F6BF-5375-455C-9EA6-DF929625EA0E}">
        <p15:presenceInfo xmlns:p15="http://schemas.microsoft.com/office/powerpoint/2012/main" userId="S-1-5-21-727274380-931424960-1827182208-77606" providerId="AD"/>
      </p:ext>
    </p:extLst>
  </p:cmAuthor>
  <p:cmAuthor id="13" name="Pat Noyes" initials="PN" lastIdx="34" clrIdx="13">
    <p:extLst>
      <p:ext uri="{19B8F6BF-5375-455C-9EA6-DF929625EA0E}">
        <p15:presenceInfo xmlns:p15="http://schemas.microsoft.com/office/powerpoint/2012/main" userId="c215523d0e6c5f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609D"/>
    <a:srgbClr val="386BAE"/>
    <a:srgbClr val="608ECC"/>
    <a:srgbClr val="7A8C8E"/>
    <a:srgbClr val="C2D4EC"/>
    <a:srgbClr val="B3C9E7"/>
    <a:srgbClr val="579C87"/>
    <a:srgbClr val="D6EEC4"/>
    <a:srgbClr val="E7EE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83" autoAdjust="0"/>
    <p:restoredTop sz="84615" autoAdjust="0"/>
  </p:normalViewPr>
  <p:slideViewPr>
    <p:cSldViewPr snapToGrid="0" snapToObjects="1">
      <p:cViewPr varScale="1">
        <p:scale>
          <a:sx n="48" d="100"/>
          <a:sy n="48" d="100"/>
        </p:scale>
        <p:origin x="196" y="52"/>
      </p:cViewPr>
      <p:guideLst>
        <p:guide orient="horz" pos="2160"/>
        <p:guide pos="3840"/>
      </p:guideLst>
    </p:cSldViewPr>
  </p:slideViewPr>
  <p:outlineViewPr>
    <p:cViewPr>
      <p:scale>
        <a:sx n="33" d="100"/>
        <a:sy n="33" d="100"/>
      </p:scale>
      <p:origin x="0" y="-11006"/>
    </p:cViewPr>
  </p:outlineViewPr>
  <p:notesTextViewPr>
    <p:cViewPr>
      <p:scale>
        <a:sx n="125" d="100"/>
        <a:sy n="125" d="100"/>
      </p:scale>
      <p:origin x="0" y="0"/>
    </p:cViewPr>
  </p:notesTextViewPr>
  <p:sorterViewPr>
    <p:cViewPr>
      <p:scale>
        <a:sx n="100" d="100"/>
        <a:sy n="100" d="100"/>
      </p:scale>
      <p:origin x="0" y="-4099"/>
    </p:cViewPr>
  </p:sorterViewPr>
  <p:notesViewPr>
    <p:cSldViewPr snapToGrid="0" snapToObjects="1">
      <p:cViewPr varScale="1">
        <p:scale>
          <a:sx n="63" d="100"/>
          <a:sy n="63" d="100"/>
        </p:scale>
        <p:origin x="265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customXml" Target="../customXml/item5.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customXml" Target="../customXml/item4.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105"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slideMaster" Target="slideMasters/slide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FA05F-F120-44FA-BFFE-DE7F5D1D3E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20F9E6B-C07E-4F52-A1E2-B09AA4BFDBD9}">
      <dgm:prSet custT="1"/>
      <dgm:spPr>
        <a:solidFill>
          <a:srgbClr val="33609D"/>
        </a:solidFill>
        <a:ln>
          <a:solidFill>
            <a:srgbClr val="608ECC"/>
          </a:solidFill>
        </a:ln>
      </dgm:spPr>
      <dgm:t>
        <a:bodyPr/>
        <a:lstStyle/>
        <a:p>
          <a:pPr rtl="0"/>
          <a:r>
            <a:rPr lang="en-US" sz="2400" dirty="0">
              <a:latin typeface="Arial" panose="020B0604020202020204" pitchFamily="34" charset="0"/>
              <a:cs typeface="Arial" panose="020B0604020202020204" pitchFamily="34" charset="0"/>
            </a:rPr>
            <a:t>Reduced congestion</a:t>
          </a:r>
        </a:p>
      </dgm:t>
    </dgm:pt>
    <dgm:pt modelId="{93A58B2D-A398-4B7E-BB60-5D8BAABB2E8B}" type="parTrans" cxnId="{A5B4405D-4CBC-479B-9561-C25C53882A3D}">
      <dgm:prSet/>
      <dgm:spPr/>
      <dgm:t>
        <a:bodyPr/>
        <a:lstStyle/>
        <a:p>
          <a:endParaRPr lang="en-US" sz="2400">
            <a:latin typeface="Arial" panose="020B0604020202020204" pitchFamily="34" charset="0"/>
            <a:cs typeface="Arial" panose="020B0604020202020204" pitchFamily="34" charset="0"/>
          </a:endParaRPr>
        </a:p>
      </dgm:t>
    </dgm:pt>
    <dgm:pt modelId="{8C6337EA-73E2-40CF-8E3F-8AF1D7708F07}" type="sibTrans" cxnId="{A5B4405D-4CBC-479B-9561-C25C53882A3D}">
      <dgm:prSet/>
      <dgm:spPr/>
      <dgm:t>
        <a:bodyPr/>
        <a:lstStyle/>
        <a:p>
          <a:endParaRPr lang="en-US" sz="2400">
            <a:latin typeface="Arial" panose="020B0604020202020204" pitchFamily="34" charset="0"/>
            <a:cs typeface="Arial" panose="020B0604020202020204" pitchFamily="34" charset="0"/>
          </a:endParaRPr>
        </a:p>
      </dgm:t>
    </dgm:pt>
    <dgm:pt modelId="{C4EF04C6-4C46-493B-BBB0-169C25112F8D}">
      <dgm:prSet custT="1"/>
      <dgm:spPr>
        <a:solidFill>
          <a:srgbClr val="33609D"/>
        </a:solidFill>
        <a:ln>
          <a:solidFill>
            <a:srgbClr val="608ECC"/>
          </a:solidFill>
        </a:ln>
      </dgm:spPr>
      <dgm:t>
        <a:bodyPr/>
        <a:lstStyle/>
        <a:p>
          <a:pPr rtl="0"/>
          <a:r>
            <a:rPr lang="en-US" sz="2400" dirty="0">
              <a:latin typeface="Arial" panose="020B0604020202020204" pitchFamily="34" charset="0"/>
              <a:cs typeface="Arial" panose="020B0604020202020204" pitchFamily="34" charset="0"/>
            </a:rPr>
            <a:t>Smoother and more reliable traffic flow</a:t>
          </a:r>
        </a:p>
      </dgm:t>
    </dgm:pt>
    <dgm:pt modelId="{8856EBA3-869C-428B-9E10-7C8C92BA2C71}" type="par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C9D5845D-E240-4389-90BC-CF2F1655BB63}" type="sib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25A15FCD-59D0-423C-9DD3-A4D2BC15C78D}">
      <dgm:prSet custT="1"/>
      <dgm:spPr>
        <a:solidFill>
          <a:srgbClr val="33609D"/>
        </a:solidFill>
        <a:ln>
          <a:solidFill>
            <a:srgbClr val="608ECC"/>
          </a:solidFill>
        </a:ln>
      </dgm:spPr>
      <dgm:t>
        <a:bodyPr/>
        <a:lstStyle/>
        <a:p>
          <a:pPr rtl="0"/>
          <a:r>
            <a:rPr lang="en-US" sz="2400" dirty="0">
              <a:latin typeface="Arial" panose="020B0604020202020204" pitchFamily="34" charset="0"/>
              <a:cs typeface="Arial" panose="020B0604020202020204" pitchFamily="34" charset="0"/>
            </a:rPr>
            <a:t>Improved safety</a:t>
          </a:r>
        </a:p>
      </dgm:t>
    </dgm:pt>
    <dgm:pt modelId="{41F10322-9C33-4EA8-972B-44CC9A5CF0F6}" type="par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B919F580-EEA6-4850-A7FE-74EB19F0ED1D}" type="sib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83BAE06E-5C44-44B8-9E87-FE68C75ECA21}">
      <dgm:prSet custT="1"/>
      <dgm:spPr>
        <a:solidFill>
          <a:srgbClr val="33609D"/>
        </a:solidFill>
        <a:ln>
          <a:solidFill>
            <a:srgbClr val="608ECC"/>
          </a:solidFill>
        </a:ln>
      </dgm:spPr>
      <dgm:t>
        <a:bodyPr/>
        <a:lstStyle/>
        <a:p>
          <a:pPr rtl="0"/>
          <a:r>
            <a:rPr lang="en-US" sz="2400" dirty="0">
              <a:latin typeface="Arial" panose="020B0604020202020204" pitchFamily="34" charset="0"/>
              <a:cs typeface="Arial" panose="020B0604020202020204" pitchFamily="34" charset="0"/>
            </a:rPr>
            <a:t>Cleaner air and less wasted fuel </a:t>
          </a:r>
        </a:p>
      </dgm:t>
    </dgm:pt>
    <dgm:pt modelId="{D165BF41-2267-4AB8-BA78-701D1414B3E1}" type="par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80EE546E-F7B6-40BE-BF26-63EB34DA3F9B}" type="sib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A415CD3D-5A70-4D6D-BEE9-DD27AD046B81}">
      <dgm:prSet custT="1"/>
      <dgm:spPr>
        <a:solidFill>
          <a:srgbClr val="33609D"/>
        </a:solidFill>
        <a:ln>
          <a:solidFill>
            <a:srgbClr val="608ECC"/>
          </a:solidFill>
        </a:ln>
      </dgm:spPr>
      <dgm:t>
        <a:bodyPr/>
        <a:lstStyle/>
        <a:p>
          <a:pPr rtl="0"/>
          <a:r>
            <a:rPr lang="en-US" sz="2400" dirty="0">
              <a:latin typeface="Arial" panose="020B0604020202020204" pitchFamily="34" charset="0"/>
              <a:cs typeface="Arial" panose="020B0604020202020204" pitchFamily="34" charset="0"/>
            </a:rPr>
            <a:t>More efficient use of resources and existing facilities</a:t>
          </a:r>
        </a:p>
      </dgm:t>
    </dgm:pt>
    <dgm:pt modelId="{01EFFC5A-2C42-40DC-976A-FF9F9CEBE7E1}" type="par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0F96876B-BC2C-486F-808F-D7217D89DB2F}" type="sib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EC3D97D7-0888-40C6-B376-50407B6D64F0}">
      <dgm:prSet custT="1"/>
      <dgm:spPr>
        <a:solidFill>
          <a:srgbClr val="33609D"/>
        </a:solidFill>
        <a:ln>
          <a:solidFill>
            <a:srgbClr val="608ECC"/>
          </a:solidFill>
        </a:ln>
      </dgm:spPr>
      <dgm:t>
        <a:bodyPr/>
        <a:lstStyle/>
        <a:p>
          <a:pPr rtl="0"/>
          <a:r>
            <a:rPr lang="en-US" sz="2400" dirty="0">
              <a:latin typeface="Arial" panose="020B0604020202020204" pitchFamily="34" charset="0"/>
              <a:cs typeface="Arial" panose="020B0604020202020204" pitchFamily="34" charset="0"/>
            </a:rPr>
            <a:t>Increased economic vitality</a:t>
          </a:r>
        </a:p>
      </dgm:t>
    </dgm:pt>
    <dgm:pt modelId="{1A4E6E81-1D28-4ED3-93DD-AAA148F316DA}" type="par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6048F4A8-E3F6-4EDD-81F1-90F5779A2616}" type="sib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97B237F3-5021-468F-95BB-C7E6C0BE5504}">
      <dgm:prSet custT="1"/>
      <dgm:spPr>
        <a:solidFill>
          <a:srgbClr val="33609D"/>
        </a:solidFill>
        <a:ln>
          <a:solidFill>
            <a:srgbClr val="608ECC"/>
          </a:solidFill>
        </a:ln>
      </dgm:spPr>
      <dgm:t>
        <a:bodyPr/>
        <a:lstStyle/>
        <a:p>
          <a:pPr rtl="0"/>
          <a:r>
            <a:rPr lang="en-US" sz="2400" dirty="0">
              <a:latin typeface="Arial" panose="020B0604020202020204" pitchFamily="34" charset="0"/>
              <a:cs typeface="Arial" panose="020B0604020202020204" pitchFamily="34" charset="0"/>
            </a:rPr>
            <a:t>Improved quality of life</a:t>
          </a:r>
        </a:p>
      </dgm:t>
    </dgm:pt>
    <dgm:pt modelId="{58FE4EDF-F460-4928-B2EE-25D314043C4A}" type="par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6FB2D978-567C-4342-84A6-684D605CE84D}" type="sib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0DE66488-B3F7-4C45-8EFA-23D4BC153968}" type="pres">
      <dgm:prSet presAssocID="{4D2FA05F-F120-44FA-BFFE-DE7F5D1D3E24}" presName="Name0" presStyleCnt="0">
        <dgm:presLayoutVars>
          <dgm:chMax val="7"/>
          <dgm:chPref val="7"/>
          <dgm:dir/>
        </dgm:presLayoutVars>
      </dgm:prSet>
      <dgm:spPr/>
    </dgm:pt>
    <dgm:pt modelId="{25D2F6B6-0901-4202-A50A-4BFF5974847F}" type="pres">
      <dgm:prSet presAssocID="{4D2FA05F-F120-44FA-BFFE-DE7F5D1D3E24}" presName="Name1" presStyleCnt="0"/>
      <dgm:spPr/>
    </dgm:pt>
    <dgm:pt modelId="{8AF072F3-5A47-439D-AB17-B5958166AD1D}" type="pres">
      <dgm:prSet presAssocID="{4D2FA05F-F120-44FA-BFFE-DE7F5D1D3E24}" presName="cycle" presStyleCnt="0"/>
      <dgm:spPr/>
    </dgm:pt>
    <dgm:pt modelId="{B6A8A1E8-B163-4246-9557-35DE06009BC0}" type="pres">
      <dgm:prSet presAssocID="{4D2FA05F-F120-44FA-BFFE-DE7F5D1D3E24}" presName="srcNode" presStyleLbl="node1" presStyleIdx="0" presStyleCnt="7"/>
      <dgm:spPr/>
    </dgm:pt>
    <dgm:pt modelId="{AB348B67-590A-4100-A067-F93C0A02C238}" type="pres">
      <dgm:prSet presAssocID="{4D2FA05F-F120-44FA-BFFE-DE7F5D1D3E24}" presName="conn" presStyleLbl="parChTrans1D2" presStyleIdx="0" presStyleCnt="1"/>
      <dgm:spPr/>
    </dgm:pt>
    <dgm:pt modelId="{F922EC87-0F87-4F19-BBCB-5D92671FAE2F}" type="pres">
      <dgm:prSet presAssocID="{4D2FA05F-F120-44FA-BFFE-DE7F5D1D3E24}" presName="extraNode" presStyleLbl="node1" presStyleIdx="0" presStyleCnt="7"/>
      <dgm:spPr/>
    </dgm:pt>
    <dgm:pt modelId="{1A8091ED-06AA-4B6A-AC4E-96F069B70940}" type="pres">
      <dgm:prSet presAssocID="{4D2FA05F-F120-44FA-BFFE-DE7F5D1D3E24}" presName="dstNode" presStyleLbl="node1" presStyleIdx="0" presStyleCnt="7"/>
      <dgm:spPr/>
    </dgm:pt>
    <dgm:pt modelId="{C4C9FFFC-C4E5-4E19-8415-057E5A70EA5A}" type="pres">
      <dgm:prSet presAssocID="{820F9E6B-C07E-4F52-A1E2-B09AA4BFDBD9}" presName="text_1" presStyleLbl="node1" presStyleIdx="0" presStyleCnt="7">
        <dgm:presLayoutVars>
          <dgm:bulletEnabled val="1"/>
        </dgm:presLayoutVars>
      </dgm:prSet>
      <dgm:spPr/>
    </dgm:pt>
    <dgm:pt modelId="{59E9D12B-2198-4F9A-9036-183A935231AD}" type="pres">
      <dgm:prSet presAssocID="{820F9E6B-C07E-4F52-A1E2-B09AA4BFDBD9}" presName="accent_1" presStyleCnt="0"/>
      <dgm:spPr/>
    </dgm:pt>
    <dgm:pt modelId="{ABBED389-510F-43A7-B75C-461F1E2B9DD3}" type="pres">
      <dgm:prSet presAssocID="{820F9E6B-C07E-4F52-A1E2-B09AA4BFDBD9}" presName="accentRepeatNode" presStyleLbl="solidFgAcc1" presStyleIdx="0" presStyleCnt="7"/>
      <dgm:spPr/>
    </dgm:pt>
    <dgm:pt modelId="{C442EB8D-E2A7-4737-8835-6E4B452AA09D}" type="pres">
      <dgm:prSet presAssocID="{C4EF04C6-4C46-493B-BBB0-169C25112F8D}" presName="text_2" presStyleLbl="node1" presStyleIdx="1" presStyleCnt="7">
        <dgm:presLayoutVars>
          <dgm:bulletEnabled val="1"/>
        </dgm:presLayoutVars>
      </dgm:prSet>
      <dgm:spPr/>
    </dgm:pt>
    <dgm:pt modelId="{C36AD7DE-D4FE-4096-B782-E5E816820ADA}" type="pres">
      <dgm:prSet presAssocID="{C4EF04C6-4C46-493B-BBB0-169C25112F8D}" presName="accent_2" presStyleCnt="0"/>
      <dgm:spPr/>
    </dgm:pt>
    <dgm:pt modelId="{2A174F75-140E-47DB-9079-8BED4FD643DE}" type="pres">
      <dgm:prSet presAssocID="{C4EF04C6-4C46-493B-BBB0-169C25112F8D}" presName="accentRepeatNode" presStyleLbl="solidFgAcc1" presStyleIdx="1" presStyleCnt="7"/>
      <dgm:spPr/>
    </dgm:pt>
    <dgm:pt modelId="{20D6BD72-176B-4DF7-A5C4-031325D0F650}" type="pres">
      <dgm:prSet presAssocID="{25A15FCD-59D0-423C-9DD3-A4D2BC15C78D}" presName="text_3" presStyleLbl="node1" presStyleIdx="2" presStyleCnt="7">
        <dgm:presLayoutVars>
          <dgm:bulletEnabled val="1"/>
        </dgm:presLayoutVars>
      </dgm:prSet>
      <dgm:spPr/>
    </dgm:pt>
    <dgm:pt modelId="{06340D50-4DC2-4268-B1F1-6366E2D3A4B4}" type="pres">
      <dgm:prSet presAssocID="{25A15FCD-59D0-423C-9DD3-A4D2BC15C78D}" presName="accent_3" presStyleCnt="0"/>
      <dgm:spPr/>
    </dgm:pt>
    <dgm:pt modelId="{37F5F748-F774-4AF8-AD49-B0E9FDC9BA94}" type="pres">
      <dgm:prSet presAssocID="{25A15FCD-59D0-423C-9DD3-A4D2BC15C78D}" presName="accentRepeatNode" presStyleLbl="solidFgAcc1" presStyleIdx="2" presStyleCnt="7"/>
      <dgm:spPr/>
    </dgm:pt>
    <dgm:pt modelId="{DBED1680-4031-469A-A7C9-46F8F60A1432}" type="pres">
      <dgm:prSet presAssocID="{83BAE06E-5C44-44B8-9E87-FE68C75ECA21}" presName="text_4" presStyleLbl="node1" presStyleIdx="3" presStyleCnt="7">
        <dgm:presLayoutVars>
          <dgm:bulletEnabled val="1"/>
        </dgm:presLayoutVars>
      </dgm:prSet>
      <dgm:spPr/>
    </dgm:pt>
    <dgm:pt modelId="{A716C444-DEF7-45DE-AB30-70BDFBCA4AFC}" type="pres">
      <dgm:prSet presAssocID="{83BAE06E-5C44-44B8-9E87-FE68C75ECA21}" presName="accent_4" presStyleCnt="0"/>
      <dgm:spPr/>
    </dgm:pt>
    <dgm:pt modelId="{01FFECB0-2307-4EF1-B71E-DEFA65463B1E}" type="pres">
      <dgm:prSet presAssocID="{83BAE06E-5C44-44B8-9E87-FE68C75ECA21}" presName="accentRepeatNode" presStyleLbl="solidFgAcc1" presStyleIdx="3" presStyleCnt="7"/>
      <dgm:spPr/>
    </dgm:pt>
    <dgm:pt modelId="{45C1661B-7250-4804-99C7-07D19EA49E20}" type="pres">
      <dgm:prSet presAssocID="{A415CD3D-5A70-4D6D-BEE9-DD27AD046B81}" presName="text_5" presStyleLbl="node1" presStyleIdx="4" presStyleCnt="7">
        <dgm:presLayoutVars>
          <dgm:bulletEnabled val="1"/>
        </dgm:presLayoutVars>
      </dgm:prSet>
      <dgm:spPr/>
    </dgm:pt>
    <dgm:pt modelId="{4AFFCD51-C253-471E-A0E1-A760C949B931}" type="pres">
      <dgm:prSet presAssocID="{A415CD3D-5A70-4D6D-BEE9-DD27AD046B81}" presName="accent_5" presStyleCnt="0"/>
      <dgm:spPr/>
    </dgm:pt>
    <dgm:pt modelId="{3F1B5CC2-381B-4399-B886-1F1ED1C02685}" type="pres">
      <dgm:prSet presAssocID="{A415CD3D-5A70-4D6D-BEE9-DD27AD046B81}" presName="accentRepeatNode" presStyleLbl="solidFgAcc1" presStyleIdx="4" presStyleCnt="7"/>
      <dgm:spPr/>
    </dgm:pt>
    <dgm:pt modelId="{DAE29D1B-390C-49A5-805E-EF88C8508009}" type="pres">
      <dgm:prSet presAssocID="{EC3D97D7-0888-40C6-B376-50407B6D64F0}" presName="text_6" presStyleLbl="node1" presStyleIdx="5" presStyleCnt="7">
        <dgm:presLayoutVars>
          <dgm:bulletEnabled val="1"/>
        </dgm:presLayoutVars>
      </dgm:prSet>
      <dgm:spPr/>
    </dgm:pt>
    <dgm:pt modelId="{AA80C274-427B-4771-9E79-0CDF91BE053E}" type="pres">
      <dgm:prSet presAssocID="{EC3D97D7-0888-40C6-B376-50407B6D64F0}" presName="accent_6" presStyleCnt="0"/>
      <dgm:spPr/>
    </dgm:pt>
    <dgm:pt modelId="{342FF504-67FE-40E0-B1DD-BD8CFD2A7703}" type="pres">
      <dgm:prSet presAssocID="{EC3D97D7-0888-40C6-B376-50407B6D64F0}" presName="accentRepeatNode" presStyleLbl="solidFgAcc1" presStyleIdx="5" presStyleCnt="7"/>
      <dgm:spPr/>
    </dgm:pt>
    <dgm:pt modelId="{461CD9F3-A26C-413D-9AC9-7492F4AEFC7C}" type="pres">
      <dgm:prSet presAssocID="{97B237F3-5021-468F-95BB-C7E6C0BE5504}" presName="text_7" presStyleLbl="node1" presStyleIdx="6" presStyleCnt="7">
        <dgm:presLayoutVars>
          <dgm:bulletEnabled val="1"/>
        </dgm:presLayoutVars>
      </dgm:prSet>
      <dgm:spPr/>
    </dgm:pt>
    <dgm:pt modelId="{99EC61A6-B50E-481A-A334-D8C9CBC3CFC8}" type="pres">
      <dgm:prSet presAssocID="{97B237F3-5021-468F-95BB-C7E6C0BE5504}" presName="accent_7" presStyleCnt="0"/>
      <dgm:spPr/>
    </dgm:pt>
    <dgm:pt modelId="{04BBC0A3-BF46-426A-8351-D9A9EB39FCCD}" type="pres">
      <dgm:prSet presAssocID="{97B237F3-5021-468F-95BB-C7E6C0BE5504}" presName="accentRepeatNode" presStyleLbl="solidFgAcc1" presStyleIdx="6" presStyleCnt="7"/>
      <dgm:spPr/>
    </dgm:pt>
  </dgm:ptLst>
  <dgm:cxnLst>
    <dgm:cxn modelId="{D93DDD18-95EA-4D47-9CDD-483FD9195E0A}" type="presOf" srcId="{83BAE06E-5C44-44B8-9E87-FE68C75ECA21}" destId="{DBED1680-4031-469A-A7C9-46F8F60A1432}" srcOrd="0" destOrd="0" presId="urn:microsoft.com/office/officeart/2008/layout/VerticalCurvedList"/>
    <dgm:cxn modelId="{D3063940-3047-4CAF-B6CB-3E412EE9A470}" type="presOf" srcId="{97B237F3-5021-468F-95BB-C7E6C0BE5504}" destId="{461CD9F3-A26C-413D-9AC9-7492F4AEFC7C}" srcOrd="0" destOrd="0" presId="urn:microsoft.com/office/officeart/2008/layout/VerticalCurvedList"/>
    <dgm:cxn modelId="{A5B4405D-4CBC-479B-9561-C25C53882A3D}" srcId="{4D2FA05F-F120-44FA-BFFE-DE7F5D1D3E24}" destId="{820F9E6B-C07E-4F52-A1E2-B09AA4BFDBD9}" srcOrd="0" destOrd="0" parTransId="{93A58B2D-A398-4B7E-BB60-5D8BAABB2E8B}" sibTransId="{8C6337EA-73E2-40CF-8E3F-8AF1D7708F07}"/>
    <dgm:cxn modelId="{3218BC41-27A1-4B9E-AD7C-44E572F6B65E}" type="presOf" srcId="{A415CD3D-5A70-4D6D-BEE9-DD27AD046B81}" destId="{45C1661B-7250-4804-99C7-07D19EA49E20}" srcOrd="0" destOrd="0" presId="urn:microsoft.com/office/officeart/2008/layout/VerticalCurvedList"/>
    <dgm:cxn modelId="{A5389268-B4C7-46D5-85C6-3F57E50C311D}" srcId="{4D2FA05F-F120-44FA-BFFE-DE7F5D1D3E24}" destId="{25A15FCD-59D0-423C-9DD3-A4D2BC15C78D}" srcOrd="2" destOrd="0" parTransId="{41F10322-9C33-4EA8-972B-44CC9A5CF0F6}" sibTransId="{B919F580-EEA6-4850-A7FE-74EB19F0ED1D}"/>
    <dgm:cxn modelId="{C3966172-A3CC-4D49-9C0A-AA8B32A78D43}" srcId="{4D2FA05F-F120-44FA-BFFE-DE7F5D1D3E24}" destId="{A415CD3D-5A70-4D6D-BEE9-DD27AD046B81}" srcOrd="4" destOrd="0" parTransId="{01EFFC5A-2C42-40DC-976A-FF9F9CEBE7E1}" sibTransId="{0F96876B-BC2C-486F-808F-D7217D89DB2F}"/>
    <dgm:cxn modelId="{D9221577-F5E1-4ED4-A730-06274289E00A}" type="presOf" srcId="{820F9E6B-C07E-4F52-A1E2-B09AA4BFDBD9}" destId="{C4C9FFFC-C4E5-4E19-8415-057E5A70EA5A}" srcOrd="0" destOrd="0" presId="urn:microsoft.com/office/officeart/2008/layout/VerticalCurvedList"/>
    <dgm:cxn modelId="{3ED0817B-8F74-4774-9A2B-26B4C90980A0}" srcId="{4D2FA05F-F120-44FA-BFFE-DE7F5D1D3E24}" destId="{83BAE06E-5C44-44B8-9E87-FE68C75ECA21}" srcOrd="3" destOrd="0" parTransId="{D165BF41-2267-4AB8-BA78-701D1414B3E1}" sibTransId="{80EE546E-F7B6-40BE-BF26-63EB34DA3F9B}"/>
    <dgm:cxn modelId="{5DA82A81-284C-4AF8-9084-78A86867F9D3}" type="presOf" srcId="{4D2FA05F-F120-44FA-BFFE-DE7F5D1D3E24}" destId="{0DE66488-B3F7-4C45-8EFA-23D4BC153968}" srcOrd="0" destOrd="0" presId="urn:microsoft.com/office/officeart/2008/layout/VerticalCurvedList"/>
    <dgm:cxn modelId="{40195684-3C6B-43B4-A993-C32387755B04}" type="presOf" srcId="{8C6337EA-73E2-40CF-8E3F-8AF1D7708F07}" destId="{AB348B67-590A-4100-A067-F93C0A02C238}" srcOrd="0" destOrd="0" presId="urn:microsoft.com/office/officeart/2008/layout/VerticalCurvedList"/>
    <dgm:cxn modelId="{A14714A8-030B-4F4E-A5C9-13EE346CBA19}" srcId="{4D2FA05F-F120-44FA-BFFE-DE7F5D1D3E24}" destId="{EC3D97D7-0888-40C6-B376-50407B6D64F0}" srcOrd="5" destOrd="0" parTransId="{1A4E6E81-1D28-4ED3-93DD-AAA148F316DA}" sibTransId="{6048F4A8-E3F6-4EDD-81F1-90F5779A2616}"/>
    <dgm:cxn modelId="{05ADB8AF-7AB2-4CFA-8627-552A1A218619}" srcId="{4D2FA05F-F120-44FA-BFFE-DE7F5D1D3E24}" destId="{C4EF04C6-4C46-493B-BBB0-169C25112F8D}" srcOrd="1" destOrd="0" parTransId="{8856EBA3-869C-428B-9E10-7C8C92BA2C71}" sibTransId="{C9D5845D-E240-4389-90BC-CF2F1655BB63}"/>
    <dgm:cxn modelId="{69A228B3-7CBB-4366-B999-1598166B3CE6}" srcId="{4D2FA05F-F120-44FA-BFFE-DE7F5D1D3E24}" destId="{97B237F3-5021-468F-95BB-C7E6C0BE5504}" srcOrd="6" destOrd="0" parTransId="{58FE4EDF-F460-4928-B2EE-25D314043C4A}" sibTransId="{6FB2D978-567C-4342-84A6-684D605CE84D}"/>
    <dgm:cxn modelId="{FE38F4B7-3338-46AC-8B94-F7DD8E7CB109}" type="presOf" srcId="{25A15FCD-59D0-423C-9DD3-A4D2BC15C78D}" destId="{20D6BD72-176B-4DF7-A5C4-031325D0F650}" srcOrd="0" destOrd="0" presId="urn:microsoft.com/office/officeart/2008/layout/VerticalCurvedList"/>
    <dgm:cxn modelId="{C26357F4-B454-4EF9-90DD-787F0EE0D12F}" type="presOf" srcId="{C4EF04C6-4C46-493B-BBB0-169C25112F8D}" destId="{C442EB8D-E2A7-4737-8835-6E4B452AA09D}" srcOrd="0" destOrd="0" presId="urn:microsoft.com/office/officeart/2008/layout/VerticalCurvedList"/>
    <dgm:cxn modelId="{678F14FD-8FC8-4399-AE30-6752D5322E58}" type="presOf" srcId="{EC3D97D7-0888-40C6-B376-50407B6D64F0}" destId="{DAE29D1B-390C-49A5-805E-EF88C8508009}" srcOrd="0" destOrd="0" presId="urn:microsoft.com/office/officeart/2008/layout/VerticalCurvedList"/>
    <dgm:cxn modelId="{78D1B8A8-396E-4976-A5F8-B1C54A54D491}" type="presParOf" srcId="{0DE66488-B3F7-4C45-8EFA-23D4BC153968}" destId="{25D2F6B6-0901-4202-A50A-4BFF5974847F}" srcOrd="0" destOrd="0" presId="urn:microsoft.com/office/officeart/2008/layout/VerticalCurvedList"/>
    <dgm:cxn modelId="{EC15C824-459D-430B-B281-D86AABDDE43B}" type="presParOf" srcId="{25D2F6B6-0901-4202-A50A-4BFF5974847F}" destId="{8AF072F3-5A47-439D-AB17-B5958166AD1D}" srcOrd="0" destOrd="0" presId="urn:microsoft.com/office/officeart/2008/layout/VerticalCurvedList"/>
    <dgm:cxn modelId="{EF36E2B8-4EA6-4334-A034-C084A2E53A3B}" type="presParOf" srcId="{8AF072F3-5A47-439D-AB17-B5958166AD1D}" destId="{B6A8A1E8-B163-4246-9557-35DE06009BC0}" srcOrd="0" destOrd="0" presId="urn:microsoft.com/office/officeart/2008/layout/VerticalCurvedList"/>
    <dgm:cxn modelId="{D20EA35D-542F-4262-9313-2009A8B4DE38}" type="presParOf" srcId="{8AF072F3-5A47-439D-AB17-B5958166AD1D}" destId="{AB348B67-590A-4100-A067-F93C0A02C238}" srcOrd="1" destOrd="0" presId="urn:microsoft.com/office/officeart/2008/layout/VerticalCurvedList"/>
    <dgm:cxn modelId="{0AF24BAE-AC37-481F-927C-5A83F2A83340}" type="presParOf" srcId="{8AF072F3-5A47-439D-AB17-B5958166AD1D}" destId="{F922EC87-0F87-4F19-BBCB-5D92671FAE2F}" srcOrd="2" destOrd="0" presId="urn:microsoft.com/office/officeart/2008/layout/VerticalCurvedList"/>
    <dgm:cxn modelId="{3D3BB291-F698-4D8F-9A3F-1344C6C66646}" type="presParOf" srcId="{8AF072F3-5A47-439D-AB17-B5958166AD1D}" destId="{1A8091ED-06AA-4B6A-AC4E-96F069B70940}" srcOrd="3" destOrd="0" presId="urn:microsoft.com/office/officeart/2008/layout/VerticalCurvedList"/>
    <dgm:cxn modelId="{144B301E-F1B1-43A2-B8DD-6165D35396A1}" type="presParOf" srcId="{25D2F6B6-0901-4202-A50A-4BFF5974847F}" destId="{C4C9FFFC-C4E5-4E19-8415-057E5A70EA5A}" srcOrd="1" destOrd="0" presId="urn:microsoft.com/office/officeart/2008/layout/VerticalCurvedList"/>
    <dgm:cxn modelId="{BE737FF7-130E-4023-A115-CCB6DB20439E}" type="presParOf" srcId="{25D2F6B6-0901-4202-A50A-4BFF5974847F}" destId="{59E9D12B-2198-4F9A-9036-183A935231AD}" srcOrd="2" destOrd="0" presId="urn:microsoft.com/office/officeart/2008/layout/VerticalCurvedList"/>
    <dgm:cxn modelId="{B875AECB-327E-4DC6-A37E-0D59EC39D12C}" type="presParOf" srcId="{59E9D12B-2198-4F9A-9036-183A935231AD}" destId="{ABBED389-510F-43A7-B75C-461F1E2B9DD3}" srcOrd="0" destOrd="0" presId="urn:microsoft.com/office/officeart/2008/layout/VerticalCurvedList"/>
    <dgm:cxn modelId="{CD881057-5EB4-43AF-A2DF-39EE7E65D6A6}" type="presParOf" srcId="{25D2F6B6-0901-4202-A50A-4BFF5974847F}" destId="{C442EB8D-E2A7-4737-8835-6E4B452AA09D}" srcOrd="3" destOrd="0" presId="urn:microsoft.com/office/officeart/2008/layout/VerticalCurvedList"/>
    <dgm:cxn modelId="{3CB2FB3F-9B47-4294-B5D7-37BA7A3EFDE9}" type="presParOf" srcId="{25D2F6B6-0901-4202-A50A-4BFF5974847F}" destId="{C36AD7DE-D4FE-4096-B782-E5E816820ADA}" srcOrd="4" destOrd="0" presId="urn:microsoft.com/office/officeart/2008/layout/VerticalCurvedList"/>
    <dgm:cxn modelId="{B51E3B2F-0000-4D79-9A4F-2F82E7069CBF}" type="presParOf" srcId="{C36AD7DE-D4FE-4096-B782-E5E816820ADA}" destId="{2A174F75-140E-47DB-9079-8BED4FD643DE}" srcOrd="0" destOrd="0" presId="urn:microsoft.com/office/officeart/2008/layout/VerticalCurvedList"/>
    <dgm:cxn modelId="{DE1DBF00-FD46-4A0C-9FBB-F03543EF3D49}" type="presParOf" srcId="{25D2F6B6-0901-4202-A50A-4BFF5974847F}" destId="{20D6BD72-176B-4DF7-A5C4-031325D0F650}" srcOrd="5" destOrd="0" presId="urn:microsoft.com/office/officeart/2008/layout/VerticalCurvedList"/>
    <dgm:cxn modelId="{A593F7B8-9B06-47BC-A2B6-83D9D5D2DA86}" type="presParOf" srcId="{25D2F6B6-0901-4202-A50A-4BFF5974847F}" destId="{06340D50-4DC2-4268-B1F1-6366E2D3A4B4}" srcOrd="6" destOrd="0" presId="urn:microsoft.com/office/officeart/2008/layout/VerticalCurvedList"/>
    <dgm:cxn modelId="{D3BD8EBE-1675-4650-8EE0-7F3CE5E529F1}" type="presParOf" srcId="{06340D50-4DC2-4268-B1F1-6366E2D3A4B4}" destId="{37F5F748-F774-4AF8-AD49-B0E9FDC9BA94}" srcOrd="0" destOrd="0" presId="urn:microsoft.com/office/officeart/2008/layout/VerticalCurvedList"/>
    <dgm:cxn modelId="{2FB47491-FC39-4F0A-8850-32D1756DFB12}" type="presParOf" srcId="{25D2F6B6-0901-4202-A50A-4BFF5974847F}" destId="{DBED1680-4031-469A-A7C9-46F8F60A1432}" srcOrd="7" destOrd="0" presId="urn:microsoft.com/office/officeart/2008/layout/VerticalCurvedList"/>
    <dgm:cxn modelId="{5A4D120E-BA54-49B1-AAD7-BE9C6F1D55DC}" type="presParOf" srcId="{25D2F6B6-0901-4202-A50A-4BFF5974847F}" destId="{A716C444-DEF7-45DE-AB30-70BDFBCA4AFC}" srcOrd="8" destOrd="0" presId="urn:microsoft.com/office/officeart/2008/layout/VerticalCurvedList"/>
    <dgm:cxn modelId="{43305E43-88F3-44EC-962F-5AFE6D4D15E9}" type="presParOf" srcId="{A716C444-DEF7-45DE-AB30-70BDFBCA4AFC}" destId="{01FFECB0-2307-4EF1-B71E-DEFA65463B1E}" srcOrd="0" destOrd="0" presId="urn:microsoft.com/office/officeart/2008/layout/VerticalCurvedList"/>
    <dgm:cxn modelId="{56DBD976-E78B-41D2-987B-2549C6D8CC3C}" type="presParOf" srcId="{25D2F6B6-0901-4202-A50A-4BFF5974847F}" destId="{45C1661B-7250-4804-99C7-07D19EA49E20}" srcOrd="9" destOrd="0" presId="urn:microsoft.com/office/officeart/2008/layout/VerticalCurvedList"/>
    <dgm:cxn modelId="{103574A2-D2E0-4327-B0E0-96E2C20643E8}" type="presParOf" srcId="{25D2F6B6-0901-4202-A50A-4BFF5974847F}" destId="{4AFFCD51-C253-471E-A0E1-A760C949B931}" srcOrd="10" destOrd="0" presId="urn:microsoft.com/office/officeart/2008/layout/VerticalCurvedList"/>
    <dgm:cxn modelId="{1179E564-A213-439A-A1D5-D2ED33B9C168}" type="presParOf" srcId="{4AFFCD51-C253-471E-A0E1-A760C949B931}" destId="{3F1B5CC2-381B-4399-B886-1F1ED1C02685}" srcOrd="0" destOrd="0" presId="urn:microsoft.com/office/officeart/2008/layout/VerticalCurvedList"/>
    <dgm:cxn modelId="{F491C4A2-AF82-4091-8E5A-729BEA56B8F6}" type="presParOf" srcId="{25D2F6B6-0901-4202-A50A-4BFF5974847F}" destId="{DAE29D1B-390C-49A5-805E-EF88C8508009}" srcOrd="11" destOrd="0" presId="urn:microsoft.com/office/officeart/2008/layout/VerticalCurvedList"/>
    <dgm:cxn modelId="{F659EABF-FB15-4B31-9E8D-548CD20230EF}" type="presParOf" srcId="{25D2F6B6-0901-4202-A50A-4BFF5974847F}" destId="{AA80C274-427B-4771-9E79-0CDF91BE053E}" srcOrd="12" destOrd="0" presId="urn:microsoft.com/office/officeart/2008/layout/VerticalCurvedList"/>
    <dgm:cxn modelId="{D8316D88-82AC-4DA6-A5AA-865BED0D3A82}" type="presParOf" srcId="{AA80C274-427B-4771-9E79-0CDF91BE053E}" destId="{342FF504-67FE-40E0-B1DD-BD8CFD2A7703}" srcOrd="0" destOrd="0" presId="urn:microsoft.com/office/officeart/2008/layout/VerticalCurvedList"/>
    <dgm:cxn modelId="{376C9F1B-F9D7-42DE-86D5-814C05308F3C}" type="presParOf" srcId="{25D2F6B6-0901-4202-A50A-4BFF5974847F}" destId="{461CD9F3-A26C-413D-9AC9-7492F4AEFC7C}" srcOrd="13" destOrd="0" presId="urn:microsoft.com/office/officeart/2008/layout/VerticalCurvedList"/>
    <dgm:cxn modelId="{99CAA1EF-2121-4C52-B9FD-D4F36436B782}" type="presParOf" srcId="{25D2F6B6-0901-4202-A50A-4BFF5974847F}" destId="{99EC61A6-B50E-481A-A334-D8C9CBC3CFC8}" srcOrd="14" destOrd="0" presId="urn:microsoft.com/office/officeart/2008/layout/VerticalCurvedList"/>
    <dgm:cxn modelId="{3155251F-97C6-419A-A46A-647E04BBE6D4}" type="presParOf" srcId="{99EC61A6-B50E-481A-A334-D8C9CBC3CFC8}" destId="{04BBC0A3-BF46-426A-8351-D9A9EB39FCCD}" srcOrd="0" destOrd="0" presId="urn:microsoft.com/office/officeart/2008/layout/VerticalCurvedList"/>
  </dgm:cxnLst>
  <dgm:bg/>
  <dgm:whole>
    <a:ln>
      <a:solidFill>
        <a:srgbClr val="608ECC"/>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D2FA05F-F120-44FA-BFFE-DE7F5D1D3E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20F9E6B-C07E-4F52-A1E2-B09AA4BFDBD9}">
      <dgm:prSet custT="1"/>
      <dgm:spPr>
        <a:solidFill>
          <a:srgbClr val="33609D"/>
        </a:solidFill>
      </dgm:spPr>
      <dgm:t>
        <a:bodyPr/>
        <a:lstStyle/>
        <a:p>
          <a:pPr rtl="0"/>
          <a:r>
            <a:rPr lang="en-US" sz="2400" dirty="0">
              <a:latin typeface="Arial" panose="020B0604020202020204" pitchFamily="34" charset="0"/>
              <a:cs typeface="Arial" panose="020B0604020202020204" pitchFamily="34" charset="0"/>
            </a:rPr>
            <a:t>Reduced congestion</a:t>
          </a:r>
        </a:p>
      </dgm:t>
    </dgm:pt>
    <dgm:pt modelId="{93A58B2D-A398-4B7E-BB60-5D8BAABB2E8B}" type="parTrans" cxnId="{A5B4405D-4CBC-479B-9561-C25C53882A3D}">
      <dgm:prSet/>
      <dgm:spPr/>
      <dgm:t>
        <a:bodyPr/>
        <a:lstStyle/>
        <a:p>
          <a:endParaRPr lang="en-US" sz="2400">
            <a:latin typeface="Arial" panose="020B0604020202020204" pitchFamily="34" charset="0"/>
            <a:cs typeface="Arial" panose="020B0604020202020204" pitchFamily="34" charset="0"/>
          </a:endParaRPr>
        </a:p>
      </dgm:t>
    </dgm:pt>
    <dgm:pt modelId="{8C6337EA-73E2-40CF-8E3F-8AF1D7708F07}" type="sibTrans" cxnId="{A5B4405D-4CBC-479B-9561-C25C53882A3D}">
      <dgm:prSet/>
      <dgm:spPr/>
      <dgm:t>
        <a:bodyPr/>
        <a:lstStyle/>
        <a:p>
          <a:endParaRPr lang="en-US" sz="2400">
            <a:latin typeface="Arial" panose="020B0604020202020204" pitchFamily="34" charset="0"/>
            <a:cs typeface="Arial" panose="020B0604020202020204" pitchFamily="34" charset="0"/>
          </a:endParaRPr>
        </a:p>
      </dgm:t>
    </dgm:pt>
    <dgm:pt modelId="{C4EF04C6-4C46-493B-BBB0-169C25112F8D}">
      <dgm:prSet custT="1"/>
      <dgm:spPr>
        <a:solidFill>
          <a:srgbClr val="33609D"/>
        </a:solidFill>
      </dgm:spPr>
      <dgm:t>
        <a:bodyPr/>
        <a:lstStyle/>
        <a:p>
          <a:pPr rtl="0"/>
          <a:r>
            <a:rPr lang="en-US" sz="2400" dirty="0">
              <a:latin typeface="Arial" panose="020B0604020202020204" pitchFamily="34" charset="0"/>
              <a:cs typeface="Arial" panose="020B0604020202020204" pitchFamily="34" charset="0"/>
            </a:rPr>
            <a:t>Smoother and more reliable traffic flow</a:t>
          </a:r>
        </a:p>
      </dgm:t>
    </dgm:pt>
    <dgm:pt modelId="{8856EBA3-869C-428B-9E10-7C8C92BA2C71}" type="par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C9D5845D-E240-4389-90BC-CF2F1655BB63}" type="sib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25A15FCD-59D0-423C-9DD3-A4D2BC15C78D}">
      <dgm:prSet custT="1"/>
      <dgm:spPr>
        <a:solidFill>
          <a:srgbClr val="33609D"/>
        </a:solidFill>
      </dgm:spPr>
      <dgm:t>
        <a:bodyPr/>
        <a:lstStyle/>
        <a:p>
          <a:pPr rtl="0"/>
          <a:r>
            <a:rPr lang="en-US" sz="2400" dirty="0">
              <a:latin typeface="Arial" panose="020B0604020202020204" pitchFamily="34" charset="0"/>
              <a:cs typeface="Arial" panose="020B0604020202020204" pitchFamily="34" charset="0"/>
            </a:rPr>
            <a:t>Improved safety</a:t>
          </a:r>
        </a:p>
      </dgm:t>
    </dgm:pt>
    <dgm:pt modelId="{41F10322-9C33-4EA8-972B-44CC9A5CF0F6}" type="par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B919F580-EEA6-4850-A7FE-74EB19F0ED1D}" type="sib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83BAE06E-5C44-44B8-9E87-FE68C75ECA21}">
      <dgm:prSet custT="1"/>
      <dgm:spPr>
        <a:solidFill>
          <a:srgbClr val="33609D"/>
        </a:solidFill>
      </dgm:spPr>
      <dgm:t>
        <a:bodyPr/>
        <a:lstStyle/>
        <a:p>
          <a:pPr rtl="0"/>
          <a:r>
            <a:rPr lang="en-US" sz="2400" dirty="0">
              <a:latin typeface="Arial" panose="020B0604020202020204" pitchFamily="34" charset="0"/>
              <a:cs typeface="Arial" panose="020B0604020202020204" pitchFamily="34" charset="0"/>
            </a:rPr>
            <a:t>Cleaner air and less wasted fuel </a:t>
          </a:r>
        </a:p>
      </dgm:t>
    </dgm:pt>
    <dgm:pt modelId="{D165BF41-2267-4AB8-BA78-701D1414B3E1}" type="par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80EE546E-F7B6-40BE-BF26-63EB34DA3F9B}" type="sib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A415CD3D-5A70-4D6D-BEE9-DD27AD046B81}">
      <dgm:prSet custT="1"/>
      <dgm:spPr>
        <a:solidFill>
          <a:srgbClr val="33609D"/>
        </a:solidFill>
      </dgm:spPr>
      <dgm:t>
        <a:bodyPr/>
        <a:lstStyle/>
        <a:p>
          <a:pPr rtl="0"/>
          <a:r>
            <a:rPr lang="en-US" sz="2400" dirty="0">
              <a:latin typeface="Arial" panose="020B0604020202020204" pitchFamily="34" charset="0"/>
              <a:cs typeface="Arial" panose="020B0604020202020204" pitchFamily="34" charset="0"/>
            </a:rPr>
            <a:t>More efficient use of resources and existing facilities</a:t>
          </a:r>
        </a:p>
      </dgm:t>
    </dgm:pt>
    <dgm:pt modelId="{01EFFC5A-2C42-40DC-976A-FF9F9CEBE7E1}" type="par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0F96876B-BC2C-486F-808F-D7217D89DB2F}" type="sib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EC3D97D7-0888-40C6-B376-50407B6D64F0}">
      <dgm:prSet custT="1"/>
      <dgm:spPr>
        <a:solidFill>
          <a:srgbClr val="33609D"/>
        </a:solidFill>
      </dgm:spPr>
      <dgm:t>
        <a:bodyPr/>
        <a:lstStyle/>
        <a:p>
          <a:pPr rtl="0"/>
          <a:r>
            <a:rPr lang="en-US" sz="2400" dirty="0">
              <a:latin typeface="Arial" panose="020B0604020202020204" pitchFamily="34" charset="0"/>
              <a:cs typeface="Arial" panose="020B0604020202020204" pitchFamily="34" charset="0"/>
            </a:rPr>
            <a:t>Increased economic vitality</a:t>
          </a:r>
        </a:p>
      </dgm:t>
    </dgm:pt>
    <dgm:pt modelId="{1A4E6E81-1D28-4ED3-93DD-AAA148F316DA}" type="par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6048F4A8-E3F6-4EDD-81F1-90F5779A2616}" type="sib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97B237F3-5021-468F-95BB-C7E6C0BE5504}">
      <dgm:prSet custT="1"/>
      <dgm:spPr>
        <a:solidFill>
          <a:srgbClr val="33609D"/>
        </a:solidFill>
      </dgm:spPr>
      <dgm:t>
        <a:bodyPr/>
        <a:lstStyle/>
        <a:p>
          <a:pPr rtl="0"/>
          <a:r>
            <a:rPr lang="en-US" sz="2400" dirty="0">
              <a:latin typeface="Arial" panose="020B0604020202020204" pitchFamily="34" charset="0"/>
              <a:cs typeface="Arial" panose="020B0604020202020204" pitchFamily="34" charset="0"/>
            </a:rPr>
            <a:t>Improved quality of life</a:t>
          </a:r>
        </a:p>
      </dgm:t>
    </dgm:pt>
    <dgm:pt modelId="{58FE4EDF-F460-4928-B2EE-25D314043C4A}" type="par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6FB2D978-567C-4342-84A6-684D605CE84D}" type="sib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0DE66488-B3F7-4C45-8EFA-23D4BC153968}" type="pres">
      <dgm:prSet presAssocID="{4D2FA05F-F120-44FA-BFFE-DE7F5D1D3E24}" presName="Name0" presStyleCnt="0">
        <dgm:presLayoutVars>
          <dgm:chMax val="7"/>
          <dgm:chPref val="7"/>
          <dgm:dir/>
        </dgm:presLayoutVars>
      </dgm:prSet>
      <dgm:spPr/>
    </dgm:pt>
    <dgm:pt modelId="{25D2F6B6-0901-4202-A50A-4BFF5974847F}" type="pres">
      <dgm:prSet presAssocID="{4D2FA05F-F120-44FA-BFFE-DE7F5D1D3E24}" presName="Name1" presStyleCnt="0"/>
      <dgm:spPr/>
    </dgm:pt>
    <dgm:pt modelId="{8AF072F3-5A47-439D-AB17-B5958166AD1D}" type="pres">
      <dgm:prSet presAssocID="{4D2FA05F-F120-44FA-BFFE-DE7F5D1D3E24}" presName="cycle" presStyleCnt="0"/>
      <dgm:spPr/>
    </dgm:pt>
    <dgm:pt modelId="{B6A8A1E8-B163-4246-9557-35DE06009BC0}" type="pres">
      <dgm:prSet presAssocID="{4D2FA05F-F120-44FA-BFFE-DE7F5D1D3E24}" presName="srcNode" presStyleLbl="node1" presStyleIdx="0" presStyleCnt="7"/>
      <dgm:spPr/>
    </dgm:pt>
    <dgm:pt modelId="{AB348B67-590A-4100-A067-F93C0A02C238}" type="pres">
      <dgm:prSet presAssocID="{4D2FA05F-F120-44FA-BFFE-DE7F5D1D3E24}" presName="conn" presStyleLbl="parChTrans1D2" presStyleIdx="0" presStyleCnt="1"/>
      <dgm:spPr/>
    </dgm:pt>
    <dgm:pt modelId="{F922EC87-0F87-4F19-BBCB-5D92671FAE2F}" type="pres">
      <dgm:prSet presAssocID="{4D2FA05F-F120-44FA-BFFE-DE7F5D1D3E24}" presName="extraNode" presStyleLbl="node1" presStyleIdx="0" presStyleCnt="7"/>
      <dgm:spPr/>
    </dgm:pt>
    <dgm:pt modelId="{1A8091ED-06AA-4B6A-AC4E-96F069B70940}" type="pres">
      <dgm:prSet presAssocID="{4D2FA05F-F120-44FA-BFFE-DE7F5D1D3E24}" presName="dstNode" presStyleLbl="node1" presStyleIdx="0" presStyleCnt="7"/>
      <dgm:spPr/>
    </dgm:pt>
    <dgm:pt modelId="{C4C9FFFC-C4E5-4E19-8415-057E5A70EA5A}" type="pres">
      <dgm:prSet presAssocID="{820F9E6B-C07E-4F52-A1E2-B09AA4BFDBD9}" presName="text_1" presStyleLbl="node1" presStyleIdx="0" presStyleCnt="7">
        <dgm:presLayoutVars>
          <dgm:bulletEnabled val="1"/>
        </dgm:presLayoutVars>
      </dgm:prSet>
      <dgm:spPr/>
    </dgm:pt>
    <dgm:pt modelId="{59E9D12B-2198-4F9A-9036-183A935231AD}" type="pres">
      <dgm:prSet presAssocID="{820F9E6B-C07E-4F52-A1E2-B09AA4BFDBD9}" presName="accent_1" presStyleCnt="0"/>
      <dgm:spPr/>
    </dgm:pt>
    <dgm:pt modelId="{ABBED389-510F-43A7-B75C-461F1E2B9DD3}" type="pres">
      <dgm:prSet presAssocID="{820F9E6B-C07E-4F52-A1E2-B09AA4BFDBD9}" presName="accentRepeatNode" presStyleLbl="solidFgAcc1" presStyleIdx="0" presStyleCnt="7"/>
      <dgm:spPr>
        <a:ln>
          <a:solidFill>
            <a:srgbClr val="33609D"/>
          </a:solidFill>
        </a:ln>
      </dgm:spPr>
    </dgm:pt>
    <dgm:pt modelId="{C442EB8D-E2A7-4737-8835-6E4B452AA09D}" type="pres">
      <dgm:prSet presAssocID="{C4EF04C6-4C46-493B-BBB0-169C25112F8D}" presName="text_2" presStyleLbl="node1" presStyleIdx="1" presStyleCnt="7">
        <dgm:presLayoutVars>
          <dgm:bulletEnabled val="1"/>
        </dgm:presLayoutVars>
      </dgm:prSet>
      <dgm:spPr/>
    </dgm:pt>
    <dgm:pt modelId="{C36AD7DE-D4FE-4096-B782-E5E816820ADA}" type="pres">
      <dgm:prSet presAssocID="{C4EF04C6-4C46-493B-BBB0-169C25112F8D}" presName="accent_2" presStyleCnt="0"/>
      <dgm:spPr/>
    </dgm:pt>
    <dgm:pt modelId="{2A174F75-140E-47DB-9079-8BED4FD643DE}" type="pres">
      <dgm:prSet presAssocID="{C4EF04C6-4C46-493B-BBB0-169C25112F8D}" presName="accentRepeatNode" presStyleLbl="solidFgAcc1" presStyleIdx="1" presStyleCnt="7"/>
      <dgm:spPr>
        <a:ln>
          <a:solidFill>
            <a:srgbClr val="33609D"/>
          </a:solidFill>
        </a:ln>
      </dgm:spPr>
    </dgm:pt>
    <dgm:pt modelId="{20D6BD72-176B-4DF7-A5C4-031325D0F650}" type="pres">
      <dgm:prSet presAssocID="{25A15FCD-59D0-423C-9DD3-A4D2BC15C78D}" presName="text_3" presStyleLbl="node1" presStyleIdx="2" presStyleCnt="7">
        <dgm:presLayoutVars>
          <dgm:bulletEnabled val="1"/>
        </dgm:presLayoutVars>
      </dgm:prSet>
      <dgm:spPr/>
    </dgm:pt>
    <dgm:pt modelId="{06340D50-4DC2-4268-B1F1-6366E2D3A4B4}" type="pres">
      <dgm:prSet presAssocID="{25A15FCD-59D0-423C-9DD3-A4D2BC15C78D}" presName="accent_3" presStyleCnt="0"/>
      <dgm:spPr/>
    </dgm:pt>
    <dgm:pt modelId="{37F5F748-F774-4AF8-AD49-B0E9FDC9BA94}" type="pres">
      <dgm:prSet presAssocID="{25A15FCD-59D0-423C-9DD3-A4D2BC15C78D}" presName="accentRepeatNode" presStyleLbl="solidFgAcc1" presStyleIdx="2" presStyleCnt="7"/>
      <dgm:spPr>
        <a:ln>
          <a:solidFill>
            <a:srgbClr val="33609D"/>
          </a:solidFill>
        </a:ln>
      </dgm:spPr>
    </dgm:pt>
    <dgm:pt modelId="{DBED1680-4031-469A-A7C9-46F8F60A1432}" type="pres">
      <dgm:prSet presAssocID="{83BAE06E-5C44-44B8-9E87-FE68C75ECA21}" presName="text_4" presStyleLbl="node1" presStyleIdx="3" presStyleCnt="7">
        <dgm:presLayoutVars>
          <dgm:bulletEnabled val="1"/>
        </dgm:presLayoutVars>
      </dgm:prSet>
      <dgm:spPr/>
    </dgm:pt>
    <dgm:pt modelId="{A716C444-DEF7-45DE-AB30-70BDFBCA4AFC}" type="pres">
      <dgm:prSet presAssocID="{83BAE06E-5C44-44B8-9E87-FE68C75ECA21}" presName="accent_4" presStyleCnt="0"/>
      <dgm:spPr/>
    </dgm:pt>
    <dgm:pt modelId="{01FFECB0-2307-4EF1-B71E-DEFA65463B1E}" type="pres">
      <dgm:prSet presAssocID="{83BAE06E-5C44-44B8-9E87-FE68C75ECA21}" presName="accentRepeatNode" presStyleLbl="solidFgAcc1" presStyleIdx="3" presStyleCnt="7"/>
      <dgm:spPr>
        <a:ln>
          <a:solidFill>
            <a:srgbClr val="33609D"/>
          </a:solidFill>
        </a:ln>
      </dgm:spPr>
    </dgm:pt>
    <dgm:pt modelId="{45C1661B-7250-4804-99C7-07D19EA49E20}" type="pres">
      <dgm:prSet presAssocID="{A415CD3D-5A70-4D6D-BEE9-DD27AD046B81}" presName="text_5" presStyleLbl="node1" presStyleIdx="4" presStyleCnt="7">
        <dgm:presLayoutVars>
          <dgm:bulletEnabled val="1"/>
        </dgm:presLayoutVars>
      </dgm:prSet>
      <dgm:spPr/>
    </dgm:pt>
    <dgm:pt modelId="{4AFFCD51-C253-471E-A0E1-A760C949B931}" type="pres">
      <dgm:prSet presAssocID="{A415CD3D-5A70-4D6D-BEE9-DD27AD046B81}" presName="accent_5" presStyleCnt="0"/>
      <dgm:spPr/>
    </dgm:pt>
    <dgm:pt modelId="{3F1B5CC2-381B-4399-B886-1F1ED1C02685}" type="pres">
      <dgm:prSet presAssocID="{A415CD3D-5A70-4D6D-BEE9-DD27AD046B81}" presName="accentRepeatNode" presStyleLbl="solidFgAcc1" presStyleIdx="4" presStyleCnt="7"/>
      <dgm:spPr>
        <a:ln>
          <a:solidFill>
            <a:srgbClr val="33609D"/>
          </a:solidFill>
        </a:ln>
      </dgm:spPr>
    </dgm:pt>
    <dgm:pt modelId="{DAE29D1B-390C-49A5-805E-EF88C8508009}" type="pres">
      <dgm:prSet presAssocID="{EC3D97D7-0888-40C6-B376-50407B6D64F0}" presName="text_6" presStyleLbl="node1" presStyleIdx="5" presStyleCnt="7">
        <dgm:presLayoutVars>
          <dgm:bulletEnabled val="1"/>
        </dgm:presLayoutVars>
      </dgm:prSet>
      <dgm:spPr/>
    </dgm:pt>
    <dgm:pt modelId="{AA80C274-427B-4771-9E79-0CDF91BE053E}" type="pres">
      <dgm:prSet presAssocID="{EC3D97D7-0888-40C6-B376-50407B6D64F0}" presName="accent_6" presStyleCnt="0"/>
      <dgm:spPr/>
    </dgm:pt>
    <dgm:pt modelId="{342FF504-67FE-40E0-B1DD-BD8CFD2A7703}" type="pres">
      <dgm:prSet presAssocID="{EC3D97D7-0888-40C6-B376-50407B6D64F0}" presName="accentRepeatNode" presStyleLbl="solidFgAcc1" presStyleIdx="5" presStyleCnt="7"/>
      <dgm:spPr>
        <a:ln>
          <a:solidFill>
            <a:srgbClr val="33609D"/>
          </a:solidFill>
        </a:ln>
      </dgm:spPr>
    </dgm:pt>
    <dgm:pt modelId="{461CD9F3-A26C-413D-9AC9-7492F4AEFC7C}" type="pres">
      <dgm:prSet presAssocID="{97B237F3-5021-468F-95BB-C7E6C0BE5504}" presName="text_7" presStyleLbl="node1" presStyleIdx="6" presStyleCnt="7">
        <dgm:presLayoutVars>
          <dgm:bulletEnabled val="1"/>
        </dgm:presLayoutVars>
      </dgm:prSet>
      <dgm:spPr/>
    </dgm:pt>
    <dgm:pt modelId="{99EC61A6-B50E-481A-A334-D8C9CBC3CFC8}" type="pres">
      <dgm:prSet presAssocID="{97B237F3-5021-468F-95BB-C7E6C0BE5504}" presName="accent_7" presStyleCnt="0"/>
      <dgm:spPr/>
    </dgm:pt>
    <dgm:pt modelId="{04BBC0A3-BF46-426A-8351-D9A9EB39FCCD}" type="pres">
      <dgm:prSet presAssocID="{97B237F3-5021-468F-95BB-C7E6C0BE5504}" presName="accentRepeatNode" presStyleLbl="solidFgAcc1" presStyleIdx="6" presStyleCnt="7"/>
      <dgm:spPr>
        <a:ln>
          <a:solidFill>
            <a:srgbClr val="33609D"/>
          </a:solidFill>
        </a:ln>
      </dgm:spPr>
    </dgm:pt>
  </dgm:ptLst>
  <dgm:cxnLst>
    <dgm:cxn modelId="{D93DDD18-95EA-4D47-9CDD-483FD9195E0A}" type="presOf" srcId="{83BAE06E-5C44-44B8-9E87-FE68C75ECA21}" destId="{DBED1680-4031-469A-A7C9-46F8F60A1432}" srcOrd="0" destOrd="0" presId="urn:microsoft.com/office/officeart/2008/layout/VerticalCurvedList"/>
    <dgm:cxn modelId="{D3063940-3047-4CAF-B6CB-3E412EE9A470}" type="presOf" srcId="{97B237F3-5021-468F-95BB-C7E6C0BE5504}" destId="{461CD9F3-A26C-413D-9AC9-7492F4AEFC7C}" srcOrd="0" destOrd="0" presId="urn:microsoft.com/office/officeart/2008/layout/VerticalCurvedList"/>
    <dgm:cxn modelId="{A5B4405D-4CBC-479B-9561-C25C53882A3D}" srcId="{4D2FA05F-F120-44FA-BFFE-DE7F5D1D3E24}" destId="{820F9E6B-C07E-4F52-A1E2-B09AA4BFDBD9}" srcOrd="0" destOrd="0" parTransId="{93A58B2D-A398-4B7E-BB60-5D8BAABB2E8B}" sibTransId="{8C6337EA-73E2-40CF-8E3F-8AF1D7708F07}"/>
    <dgm:cxn modelId="{3218BC41-27A1-4B9E-AD7C-44E572F6B65E}" type="presOf" srcId="{A415CD3D-5A70-4D6D-BEE9-DD27AD046B81}" destId="{45C1661B-7250-4804-99C7-07D19EA49E20}" srcOrd="0" destOrd="0" presId="urn:microsoft.com/office/officeart/2008/layout/VerticalCurvedList"/>
    <dgm:cxn modelId="{A5389268-B4C7-46D5-85C6-3F57E50C311D}" srcId="{4D2FA05F-F120-44FA-BFFE-DE7F5D1D3E24}" destId="{25A15FCD-59D0-423C-9DD3-A4D2BC15C78D}" srcOrd="2" destOrd="0" parTransId="{41F10322-9C33-4EA8-972B-44CC9A5CF0F6}" sibTransId="{B919F580-EEA6-4850-A7FE-74EB19F0ED1D}"/>
    <dgm:cxn modelId="{C3966172-A3CC-4D49-9C0A-AA8B32A78D43}" srcId="{4D2FA05F-F120-44FA-BFFE-DE7F5D1D3E24}" destId="{A415CD3D-5A70-4D6D-BEE9-DD27AD046B81}" srcOrd="4" destOrd="0" parTransId="{01EFFC5A-2C42-40DC-976A-FF9F9CEBE7E1}" sibTransId="{0F96876B-BC2C-486F-808F-D7217D89DB2F}"/>
    <dgm:cxn modelId="{D9221577-F5E1-4ED4-A730-06274289E00A}" type="presOf" srcId="{820F9E6B-C07E-4F52-A1E2-B09AA4BFDBD9}" destId="{C4C9FFFC-C4E5-4E19-8415-057E5A70EA5A}" srcOrd="0" destOrd="0" presId="urn:microsoft.com/office/officeart/2008/layout/VerticalCurvedList"/>
    <dgm:cxn modelId="{3ED0817B-8F74-4774-9A2B-26B4C90980A0}" srcId="{4D2FA05F-F120-44FA-BFFE-DE7F5D1D3E24}" destId="{83BAE06E-5C44-44B8-9E87-FE68C75ECA21}" srcOrd="3" destOrd="0" parTransId="{D165BF41-2267-4AB8-BA78-701D1414B3E1}" sibTransId="{80EE546E-F7B6-40BE-BF26-63EB34DA3F9B}"/>
    <dgm:cxn modelId="{5DA82A81-284C-4AF8-9084-78A86867F9D3}" type="presOf" srcId="{4D2FA05F-F120-44FA-BFFE-DE7F5D1D3E24}" destId="{0DE66488-B3F7-4C45-8EFA-23D4BC153968}" srcOrd="0" destOrd="0" presId="urn:microsoft.com/office/officeart/2008/layout/VerticalCurvedList"/>
    <dgm:cxn modelId="{40195684-3C6B-43B4-A993-C32387755B04}" type="presOf" srcId="{8C6337EA-73E2-40CF-8E3F-8AF1D7708F07}" destId="{AB348B67-590A-4100-A067-F93C0A02C238}" srcOrd="0" destOrd="0" presId="urn:microsoft.com/office/officeart/2008/layout/VerticalCurvedList"/>
    <dgm:cxn modelId="{A14714A8-030B-4F4E-A5C9-13EE346CBA19}" srcId="{4D2FA05F-F120-44FA-BFFE-DE7F5D1D3E24}" destId="{EC3D97D7-0888-40C6-B376-50407B6D64F0}" srcOrd="5" destOrd="0" parTransId="{1A4E6E81-1D28-4ED3-93DD-AAA148F316DA}" sibTransId="{6048F4A8-E3F6-4EDD-81F1-90F5779A2616}"/>
    <dgm:cxn modelId="{05ADB8AF-7AB2-4CFA-8627-552A1A218619}" srcId="{4D2FA05F-F120-44FA-BFFE-DE7F5D1D3E24}" destId="{C4EF04C6-4C46-493B-BBB0-169C25112F8D}" srcOrd="1" destOrd="0" parTransId="{8856EBA3-869C-428B-9E10-7C8C92BA2C71}" sibTransId="{C9D5845D-E240-4389-90BC-CF2F1655BB63}"/>
    <dgm:cxn modelId="{69A228B3-7CBB-4366-B999-1598166B3CE6}" srcId="{4D2FA05F-F120-44FA-BFFE-DE7F5D1D3E24}" destId="{97B237F3-5021-468F-95BB-C7E6C0BE5504}" srcOrd="6" destOrd="0" parTransId="{58FE4EDF-F460-4928-B2EE-25D314043C4A}" sibTransId="{6FB2D978-567C-4342-84A6-684D605CE84D}"/>
    <dgm:cxn modelId="{FE38F4B7-3338-46AC-8B94-F7DD8E7CB109}" type="presOf" srcId="{25A15FCD-59D0-423C-9DD3-A4D2BC15C78D}" destId="{20D6BD72-176B-4DF7-A5C4-031325D0F650}" srcOrd="0" destOrd="0" presId="urn:microsoft.com/office/officeart/2008/layout/VerticalCurvedList"/>
    <dgm:cxn modelId="{C26357F4-B454-4EF9-90DD-787F0EE0D12F}" type="presOf" srcId="{C4EF04C6-4C46-493B-BBB0-169C25112F8D}" destId="{C442EB8D-E2A7-4737-8835-6E4B452AA09D}" srcOrd="0" destOrd="0" presId="urn:microsoft.com/office/officeart/2008/layout/VerticalCurvedList"/>
    <dgm:cxn modelId="{678F14FD-8FC8-4399-AE30-6752D5322E58}" type="presOf" srcId="{EC3D97D7-0888-40C6-B376-50407B6D64F0}" destId="{DAE29D1B-390C-49A5-805E-EF88C8508009}" srcOrd="0" destOrd="0" presId="urn:microsoft.com/office/officeart/2008/layout/VerticalCurvedList"/>
    <dgm:cxn modelId="{78D1B8A8-396E-4976-A5F8-B1C54A54D491}" type="presParOf" srcId="{0DE66488-B3F7-4C45-8EFA-23D4BC153968}" destId="{25D2F6B6-0901-4202-A50A-4BFF5974847F}" srcOrd="0" destOrd="0" presId="urn:microsoft.com/office/officeart/2008/layout/VerticalCurvedList"/>
    <dgm:cxn modelId="{EC15C824-459D-430B-B281-D86AABDDE43B}" type="presParOf" srcId="{25D2F6B6-0901-4202-A50A-4BFF5974847F}" destId="{8AF072F3-5A47-439D-AB17-B5958166AD1D}" srcOrd="0" destOrd="0" presId="urn:microsoft.com/office/officeart/2008/layout/VerticalCurvedList"/>
    <dgm:cxn modelId="{EF36E2B8-4EA6-4334-A034-C084A2E53A3B}" type="presParOf" srcId="{8AF072F3-5A47-439D-AB17-B5958166AD1D}" destId="{B6A8A1E8-B163-4246-9557-35DE06009BC0}" srcOrd="0" destOrd="0" presId="urn:microsoft.com/office/officeart/2008/layout/VerticalCurvedList"/>
    <dgm:cxn modelId="{D20EA35D-542F-4262-9313-2009A8B4DE38}" type="presParOf" srcId="{8AF072F3-5A47-439D-AB17-B5958166AD1D}" destId="{AB348B67-590A-4100-A067-F93C0A02C238}" srcOrd="1" destOrd="0" presId="urn:microsoft.com/office/officeart/2008/layout/VerticalCurvedList"/>
    <dgm:cxn modelId="{0AF24BAE-AC37-481F-927C-5A83F2A83340}" type="presParOf" srcId="{8AF072F3-5A47-439D-AB17-B5958166AD1D}" destId="{F922EC87-0F87-4F19-BBCB-5D92671FAE2F}" srcOrd="2" destOrd="0" presId="urn:microsoft.com/office/officeart/2008/layout/VerticalCurvedList"/>
    <dgm:cxn modelId="{3D3BB291-F698-4D8F-9A3F-1344C6C66646}" type="presParOf" srcId="{8AF072F3-5A47-439D-AB17-B5958166AD1D}" destId="{1A8091ED-06AA-4B6A-AC4E-96F069B70940}" srcOrd="3" destOrd="0" presId="urn:microsoft.com/office/officeart/2008/layout/VerticalCurvedList"/>
    <dgm:cxn modelId="{144B301E-F1B1-43A2-B8DD-6165D35396A1}" type="presParOf" srcId="{25D2F6B6-0901-4202-A50A-4BFF5974847F}" destId="{C4C9FFFC-C4E5-4E19-8415-057E5A70EA5A}" srcOrd="1" destOrd="0" presId="urn:microsoft.com/office/officeart/2008/layout/VerticalCurvedList"/>
    <dgm:cxn modelId="{BE737FF7-130E-4023-A115-CCB6DB20439E}" type="presParOf" srcId="{25D2F6B6-0901-4202-A50A-4BFF5974847F}" destId="{59E9D12B-2198-4F9A-9036-183A935231AD}" srcOrd="2" destOrd="0" presId="urn:microsoft.com/office/officeart/2008/layout/VerticalCurvedList"/>
    <dgm:cxn modelId="{B875AECB-327E-4DC6-A37E-0D59EC39D12C}" type="presParOf" srcId="{59E9D12B-2198-4F9A-9036-183A935231AD}" destId="{ABBED389-510F-43A7-B75C-461F1E2B9DD3}" srcOrd="0" destOrd="0" presId="urn:microsoft.com/office/officeart/2008/layout/VerticalCurvedList"/>
    <dgm:cxn modelId="{CD881057-5EB4-43AF-A2DF-39EE7E65D6A6}" type="presParOf" srcId="{25D2F6B6-0901-4202-A50A-4BFF5974847F}" destId="{C442EB8D-E2A7-4737-8835-6E4B452AA09D}" srcOrd="3" destOrd="0" presId="urn:microsoft.com/office/officeart/2008/layout/VerticalCurvedList"/>
    <dgm:cxn modelId="{3CB2FB3F-9B47-4294-B5D7-37BA7A3EFDE9}" type="presParOf" srcId="{25D2F6B6-0901-4202-A50A-4BFF5974847F}" destId="{C36AD7DE-D4FE-4096-B782-E5E816820ADA}" srcOrd="4" destOrd="0" presId="urn:microsoft.com/office/officeart/2008/layout/VerticalCurvedList"/>
    <dgm:cxn modelId="{B51E3B2F-0000-4D79-9A4F-2F82E7069CBF}" type="presParOf" srcId="{C36AD7DE-D4FE-4096-B782-E5E816820ADA}" destId="{2A174F75-140E-47DB-9079-8BED4FD643DE}" srcOrd="0" destOrd="0" presId="urn:microsoft.com/office/officeart/2008/layout/VerticalCurvedList"/>
    <dgm:cxn modelId="{DE1DBF00-FD46-4A0C-9FBB-F03543EF3D49}" type="presParOf" srcId="{25D2F6B6-0901-4202-A50A-4BFF5974847F}" destId="{20D6BD72-176B-4DF7-A5C4-031325D0F650}" srcOrd="5" destOrd="0" presId="urn:microsoft.com/office/officeart/2008/layout/VerticalCurvedList"/>
    <dgm:cxn modelId="{A593F7B8-9B06-47BC-A2B6-83D9D5D2DA86}" type="presParOf" srcId="{25D2F6B6-0901-4202-A50A-4BFF5974847F}" destId="{06340D50-4DC2-4268-B1F1-6366E2D3A4B4}" srcOrd="6" destOrd="0" presId="urn:microsoft.com/office/officeart/2008/layout/VerticalCurvedList"/>
    <dgm:cxn modelId="{D3BD8EBE-1675-4650-8EE0-7F3CE5E529F1}" type="presParOf" srcId="{06340D50-4DC2-4268-B1F1-6366E2D3A4B4}" destId="{37F5F748-F774-4AF8-AD49-B0E9FDC9BA94}" srcOrd="0" destOrd="0" presId="urn:microsoft.com/office/officeart/2008/layout/VerticalCurvedList"/>
    <dgm:cxn modelId="{2FB47491-FC39-4F0A-8850-32D1756DFB12}" type="presParOf" srcId="{25D2F6B6-0901-4202-A50A-4BFF5974847F}" destId="{DBED1680-4031-469A-A7C9-46F8F60A1432}" srcOrd="7" destOrd="0" presId="urn:microsoft.com/office/officeart/2008/layout/VerticalCurvedList"/>
    <dgm:cxn modelId="{5A4D120E-BA54-49B1-AAD7-BE9C6F1D55DC}" type="presParOf" srcId="{25D2F6B6-0901-4202-A50A-4BFF5974847F}" destId="{A716C444-DEF7-45DE-AB30-70BDFBCA4AFC}" srcOrd="8" destOrd="0" presId="urn:microsoft.com/office/officeart/2008/layout/VerticalCurvedList"/>
    <dgm:cxn modelId="{43305E43-88F3-44EC-962F-5AFE6D4D15E9}" type="presParOf" srcId="{A716C444-DEF7-45DE-AB30-70BDFBCA4AFC}" destId="{01FFECB0-2307-4EF1-B71E-DEFA65463B1E}" srcOrd="0" destOrd="0" presId="urn:microsoft.com/office/officeart/2008/layout/VerticalCurvedList"/>
    <dgm:cxn modelId="{56DBD976-E78B-41D2-987B-2549C6D8CC3C}" type="presParOf" srcId="{25D2F6B6-0901-4202-A50A-4BFF5974847F}" destId="{45C1661B-7250-4804-99C7-07D19EA49E20}" srcOrd="9" destOrd="0" presId="urn:microsoft.com/office/officeart/2008/layout/VerticalCurvedList"/>
    <dgm:cxn modelId="{103574A2-D2E0-4327-B0E0-96E2C20643E8}" type="presParOf" srcId="{25D2F6B6-0901-4202-A50A-4BFF5974847F}" destId="{4AFFCD51-C253-471E-A0E1-A760C949B931}" srcOrd="10" destOrd="0" presId="urn:microsoft.com/office/officeart/2008/layout/VerticalCurvedList"/>
    <dgm:cxn modelId="{1179E564-A213-439A-A1D5-D2ED33B9C168}" type="presParOf" srcId="{4AFFCD51-C253-471E-A0E1-A760C949B931}" destId="{3F1B5CC2-381B-4399-B886-1F1ED1C02685}" srcOrd="0" destOrd="0" presId="urn:microsoft.com/office/officeart/2008/layout/VerticalCurvedList"/>
    <dgm:cxn modelId="{F491C4A2-AF82-4091-8E5A-729BEA56B8F6}" type="presParOf" srcId="{25D2F6B6-0901-4202-A50A-4BFF5974847F}" destId="{DAE29D1B-390C-49A5-805E-EF88C8508009}" srcOrd="11" destOrd="0" presId="urn:microsoft.com/office/officeart/2008/layout/VerticalCurvedList"/>
    <dgm:cxn modelId="{F659EABF-FB15-4B31-9E8D-548CD20230EF}" type="presParOf" srcId="{25D2F6B6-0901-4202-A50A-4BFF5974847F}" destId="{AA80C274-427B-4771-9E79-0CDF91BE053E}" srcOrd="12" destOrd="0" presId="urn:microsoft.com/office/officeart/2008/layout/VerticalCurvedList"/>
    <dgm:cxn modelId="{D8316D88-82AC-4DA6-A5AA-865BED0D3A82}" type="presParOf" srcId="{AA80C274-427B-4771-9E79-0CDF91BE053E}" destId="{342FF504-67FE-40E0-B1DD-BD8CFD2A7703}" srcOrd="0" destOrd="0" presId="urn:microsoft.com/office/officeart/2008/layout/VerticalCurvedList"/>
    <dgm:cxn modelId="{376C9F1B-F9D7-42DE-86D5-814C05308F3C}" type="presParOf" srcId="{25D2F6B6-0901-4202-A50A-4BFF5974847F}" destId="{461CD9F3-A26C-413D-9AC9-7492F4AEFC7C}" srcOrd="13" destOrd="0" presId="urn:microsoft.com/office/officeart/2008/layout/VerticalCurvedList"/>
    <dgm:cxn modelId="{99CAA1EF-2121-4C52-B9FD-D4F36436B782}" type="presParOf" srcId="{25D2F6B6-0901-4202-A50A-4BFF5974847F}" destId="{99EC61A6-B50E-481A-A334-D8C9CBC3CFC8}" srcOrd="14" destOrd="0" presId="urn:microsoft.com/office/officeart/2008/layout/VerticalCurvedList"/>
    <dgm:cxn modelId="{3155251F-97C6-419A-A46A-647E04BBE6D4}" type="presParOf" srcId="{99EC61A6-B50E-481A-A334-D8C9CBC3CFC8}" destId="{04BBC0A3-BF46-426A-8351-D9A9EB39FC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B67-590A-4100-A067-F93C0A02C238}">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9FFFC-C4E5-4E19-8415-057E5A70EA5A}">
      <dsp:nvSpPr>
        <dsp:cNvPr id="0" name=""/>
        <dsp:cNvSpPr/>
      </dsp:nvSpPr>
      <dsp:spPr>
        <a:xfrm>
          <a:off x="305246" y="197811"/>
          <a:ext cx="10006213" cy="395449"/>
        </a:xfrm>
        <a:prstGeom prst="rect">
          <a:avLst/>
        </a:prstGeom>
        <a:solidFill>
          <a:srgbClr val="33609D"/>
        </a:solidFill>
        <a:ln w="12700" cap="flat" cmpd="sng" algn="ctr">
          <a:solidFill>
            <a:srgbClr val="608E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Reduced congestion</a:t>
          </a:r>
        </a:p>
      </dsp:txBody>
      <dsp:txXfrm>
        <a:off x="305246" y="197811"/>
        <a:ext cx="10006213" cy="395449"/>
      </dsp:txXfrm>
    </dsp:sp>
    <dsp:sp modelId="{ABBED389-510F-43A7-B75C-461F1E2B9DD3}">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2EB8D-E2A7-4737-8835-6E4B452AA09D}">
      <dsp:nvSpPr>
        <dsp:cNvPr id="0" name=""/>
        <dsp:cNvSpPr/>
      </dsp:nvSpPr>
      <dsp:spPr>
        <a:xfrm>
          <a:off x="663361" y="791334"/>
          <a:ext cx="9648098" cy="395449"/>
        </a:xfrm>
        <a:prstGeom prst="rect">
          <a:avLst/>
        </a:prstGeom>
        <a:solidFill>
          <a:srgbClr val="33609D"/>
        </a:solidFill>
        <a:ln w="12700" cap="flat" cmpd="sng" algn="ctr">
          <a:solidFill>
            <a:srgbClr val="608E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Smoother and more reliable traffic flow</a:t>
          </a:r>
        </a:p>
      </dsp:txBody>
      <dsp:txXfrm>
        <a:off x="663361" y="791334"/>
        <a:ext cx="9648098" cy="395449"/>
      </dsp:txXfrm>
    </dsp:sp>
    <dsp:sp modelId="{2A174F75-140E-47DB-9079-8BED4FD643DE}">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6BD72-176B-4DF7-A5C4-031325D0F650}">
      <dsp:nvSpPr>
        <dsp:cNvPr id="0" name=""/>
        <dsp:cNvSpPr/>
      </dsp:nvSpPr>
      <dsp:spPr>
        <a:xfrm>
          <a:off x="859606" y="1384421"/>
          <a:ext cx="9451852" cy="395449"/>
        </a:xfrm>
        <a:prstGeom prst="rect">
          <a:avLst/>
        </a:prstGeom>
        <a:solidFill>
          <a:srgbClr val="33609D"/>
        </a:solidFill>
        <a:ln w="12700" cap="flat" cmpd="sng" algn="ctr">
          <a:solidFill>
            <a:srgbClr val="608E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safety</a:t>
          </a:r>
        </a:p>
      </dsp:txBody>
      <dsp:txXfrm>
        <a:off x="859606" y="1384421"/>
        <a:ext cx="9451852" cy="395449"/>
      </dsp:txXfrm>
    </dsp:sp>
    <dsp:sp modelId="{37F5F748-F774-4AF8-AD49-B0E9FDC9BA94}">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ED1680-4031-469A-A7C9-46F8F60A1432}">
      <dsp:nvSpPr>
        <dsp:cNvPr id="0" name=""/>
        <dsp:cNvSpPr/>
      </dsp:nvSpPr>
      <dsp:spPr>
        <a:xfrm>
          <a:off x="922266" y="1977944"/>
          <a:ext cx="9389193" cy="395449"/>
        </a:xfrm>
        <a:prstGeom prst="rect">
          <a:avLst/>
        </a:prstGeom>
        <a:solidFill>
          <a:srgbClr val="33609D"/>
        </a:solidFill>
        <a:ln w="12700" cap="flat" cmpd="sng" algn="ctr">
          <a:solidFill>
            <a:srgbClr val="608E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Cleaner air and less wasted fuel </a:t>
          </a:r>
        </a:p>
      </dsp:txBody>
      <dsp:txXfrm>
        <a:off x="922266" y="1977944"/>
        <a:ext cx="9389193" cy="395449"/>
      </dsp:txXfrm>
    </dsp:sp>
    <dsp:sp modelId="{01FFECB0-2307-4EF1-B71E-DEFA65463B1E}">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C1661B-7250-4804-99C7-07D19EA49E20}">
      <dsp:nvSpPr>
        <dsp:cNvPr id="0" name=""/>
        <dsp:cNvSpPr/>
      </dsp:nvSpPr>
      <dsp:spPr>
        <a:xfrm>
          <a:off x="859606" y="2571466"/>
          <a:ext cx="9451852" cy="395449"/>
        </a:xfrm>
        <a:prstGeom prst="rect">
          <a:avLst/>
        </a:prstGeom>
        <a:solidFill>
          <a:srgbClr val="33609D"/>
        </a:solidFill>
        <a:ln w="12700" cap="flat" cmpd="sng" algn="ctr">
          <a:solidFill>
            <a:srgbClr val="608E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More efficient use of resources and existing facilities</a:t>
          </a:r>
        </a:p>
      </dsp:txBody>
      <dsp:txXfrm>
        <a:off x="859606" y="2571466"/>
        <a:ext cx="9451852" cy="395449"/>
      </dsp:txXfrm>
    </dsp:sp>
    <dsp:sp modelId="{3F1B5CC2-381B-4399-B886-1F1ED1C02685}">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29D1B-390C-49A5-805E-EF88C8508009}">
      <dsp:nvSpPr>
        <dsp:cNvPr id="0" name=""/>
        <dsp:cNvSpPr/>
      </dsp:nvSpPr>
      <dsp:spPr>
        <a:xfrm>
          <a:off x="663361" y="3164554"/>
          <a:ext cx="9648098" cy="395449"/>
        </a:xfrm>
        <a:prstGeom prst="rect">
          <a:avLst/>
        </a:prstGeom>
        <a:solidFill>
          <a:srgbClr val="33609D"/>
        </a:solidFill>
        <a:ln w="12700" cap="flat" cmpd="sng" algn="ctr">
          <a:solidFill>
            <a:srgbClr val="608E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Increased economic vitality</a:t>
          </a:r>
        </a:p>
      </dsp:txBody>
      <dsp:txXfrm>
        <a:off x="663361" y="3164554"/>
        <a:ext cx="9648098" cy="395449"/>
      </dsp:txXfrm>
    </dsp:sp>
    <dsp:sp modelId="{342FF504-67FE-40E0-B1DD-BD8CFD2A7703}">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1CD9F3-A26C-413D-9AC9-7492F4AEFC7C}">
      <dsp:nvSpPr>
        <dsp:cNvPr id="0" name=""/>
        <dsp:cNvSpPr/>
      </dsp:nvSpPr>
      <dsp:spPr>
        <a:xfrm>
          <a:off x="305246" y="3758076"/>
          <a:ext cx="10006213" cy="395449"/>
        </a:xfrm>
        <a:prstGeom prst="rect">
          <a:avLst/>
        </a:prstGeom>
        <a:solidFill>
          <a:srgbClr val="33609D"/>
        </a:solidFill>
        <a:ln w="12700" cap="flat" cmpd="sng" algn="ctr">
          <a:solidFill>
            <a:srgbClr val="608E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quality of life</a:t>
          </a:r>
        </a:p>
      </dsp:txBody>
      <dsp:txXfrm>
        <a:off x="305246" y="3758076"/>
        <a:ext cx="10006213" cy="395449"/>
      </dsp:txXfrm>
    </dsp:sp>
    <dsp:sp modelId="{04BBC0A3-BF46-426A-8351-D9A9EB39FCCD}">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B67-590A-4100-A067-F93C0A02C238}">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9FFFC-C4E5-4E19-8415-057E5A70EA5A}">
      <dsp:nvSpPr>
        <dsp:cNvPr id="0" name=""/>
        <dsp:cNvSpPr/>
      </dsp:nvSpPr>
      <dsp:spPr>
        <a:xfrm>
          <a:off x="305246" y="197811"/>
          <a:ext cx="10006213" cy="395449"/>
        </a:xfrm>
        <a:prstGeom prst="rect">
          <a:avLst/>
        </a:prstGeom>
        <a:solidFill>
          <a:srgbClr val="336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Reduced congestion</a:t>
          </a:r>
        </a:p>
      </dsp:txBody>
      <dsp:txXfrm>
        <a:off x="305246" y="197811"/>
        <a:ext cx="10006213" cy="395449"/>
      </dsp:txXfrm>
    </dsp:sp>
    <dsp:sp modelId="{ABBED389-510F-43A7-B75C-461F1E2B9DD3}">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rgbClr val="33609D"/>
          </a:solidFill>
          <a:prstDash val="solid"/>
          <a:miter lim="800000"/>
        </a:ln>
        <a:effectLst/>
      </dsp:spPr>
      <dsp:style>
        <a:lnRef idx="2">
          <a:scrgbClr r="0" g="0" b="0"/>
        </a:lnRef>
        <a:fillRef idx="1">
          <a:scrgbClr r="0" g="0" b="0"/>
        </a:fillRef>
        <a:effectRef idx="0">
          <a:scrgbClr r="0" g="0" b="0"/>
        </a:effectRef>
        <a:fontRef idx="minor"/>
      </dsp:style>
    </dsp:sp>
    <dsp:sp modelId="{C442EB8D-E2A7-4737-8835-6E4B452AA09D}">
      <dsp:nvSpPr>
        <dsp:cNvPr id="0" name=""/>
        <dsp:cNvSpPr/>
      </dsp:nvSpPr>
      <dsp:spPr>
        <a:xfrm>
          <a:off x="663361" y="791334"/>
          <a:ext cx="9648098" cy="395449"/>
        </a:xfrm>
        <a:prstGeom prst="rect">
          <a:avLst/>
        </a:prstGeom>
        <a:solidFill>
          <a:srgbClr val="336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Smoother and more reliable traffic flow</a:t>
          </a:r>
        </a:p>
      </dsp:txBody>
      <dsp:txXfrm>
        <a:off x="663361" y="791334"/>
        <a:ext cx="9648098" cy="395449"/>
      </dsp:txXfrm>
    </dsp:sp>
    <dsp:sp modelId="{2A174F75-140E-47DB-9079-8BED4FD643DE}">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rgbClr val="33609D"/>
          </a:solidFill>
          <a:prstDash val="solid"/>
          <a:miter lim="800000"/>
        </a:ln>
        <a:effectLst/>
      </dsp:spPr>
      <dsp:style>
        <a:lnRef idx="2">
          <a:scrgbClr r="0" g="0" b="0"/>
        </a:lnRef>
        <a:fillRef idx="1">
          <a:scrgbClr r="0" g="0" b="0"/>
        </a:fillRef>
        <a:effectRef idx="0">
          <a:scrgbClr r="0" g="0" b="0"/>
        </a:effectRef>
        <a:fontRef idx="minor"/>
      </dsp:style>
    </dsp:sp>
    <dsp:sp modelId="{20D6BD72-176B-4DF7-A5C4-031325D0F650}">
      <dsp:nvSpPr>
        <dsp:cNvPr id="0" name=""/>
        <dsp:cNvSpPr/>
      </dsp:nvSpPr>
      <dsp:spPr>
        <a:xfrm>
          <a:off x="859606" y="1384421"/>
          <a:ext cx="9451852" cy="395449"/>
        </a:xfrm>
        <a:prstGeom prst="rect">
          <a:avLst/>
        </a:prstGeom>
        <a:solidFill>
          <a:srgbClr val="336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safety</a:t>
          </a:r>
        </a:p>
      </dsp:txBody>
      <dsp:txXfrm>
        <a:off x="859606" y="1384421"/>
        <a:ext cx="9451852" cy="395449"/>
      </dsp:txXfrm>
    </dsp:sp>
    <dsp:sp modelId="{37F5F748-F774-4AF8-AD49-B0E9FDC9BA94}">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rgbClr val="33609D"/>
          </a:solidFill>
          <a:prstDash val="solid"/>
          <a:miter lim="800000"/>
        </a:ln>
        <a:effectLst/>
      </dsp:spPr>
      <dsp:style>
        <a:lnRef idx="2">
          <a:scrgbClr r="0" g="0" b="0"/>
        </a:lnRef>
        <a:fillRef idx="1">
          <a:scrgbClr r="0" g="0" b="0"/>
        </a:fillRef>
        <a:effectRef idx="0">
          <a:scrgbClr r="0" g="0" b="0"/>
        </a:effectRef>
        <a:fontRef idx="minor"/>
      </dsp:style>
    </dsp:sp>
    <dsp:sp modelId="{DBED1680-4031-469A-A7C9-46F8F60A1432}">
      <dsp:nvSpPr>
        <dsp:cNvPr id="0" name=""/>
        <dsp:cNvSpPr/>
      </dsp:nvSpPr>
      <dsp:spPr>
        <a:xfrm>
          <a:off x="922266" y="1977944"/>
          <a:ext cx="9389193" cy="395449"/>
        </a:xfrm>
        <a:prstGeom prst="rect">
          <a:avLst/>
        </a:prstGeom>
        <a:solidFill>
          <a:srgbClr val="336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Cleaner air and less wasted fuel </a:t>
          </a:r>
        </a:p>
      </dsp:txBody>
      <dsp:txXfrm>
        <a:off x="922266" y="1977944"/>
        <a:ext cx="9389193" cy="395449"/>
      </dsp:txXfrm>
    </dsp:sp>
    <dsp:sp modelId="{01FFECB0-2307-4EF1-B71E-DEFA65463B1E}">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rgbClr val="33609D"/>
          </a:solidFill>
          <a:prstDash val="solid"/>
          <a:miter lim="800000"/>
        </a:ln>
        <a:effectLst/>
      </dsp:spPr>
      <dsp:style>
        <a:lnRef idx="2">
          <a:scrgbClr r="0" g="0" b="0"/>
        </a:lnRef>
        <a:fillRef idx="1">
          <a:scrgbClr r="0" g="0" b="0"/>
        </a:fillRef>
        <a:effectRef idx="0">
          <a:scrgbClr r="0" g="0" b="0"/>
        </a:effectRef>
        <a:fontRef idx="minor"/>
      </dsp:style>
    </dsp:sp>
    <dsp:sp modelId="{45C1661B-7250-4804-99C7-07D19EA49E20}">
      <dsp:nvSpPr>
        <dsp:cNvPr id="0" name=""/>
        <dsp:cNvSpPr/>
      </dsp:nvSpPr>
      <dsp:spPr>
        <a:xfrm>
          <a:off x="859606" y="2571466"/>
          <a:ext cx="9451852" cy="395449"/>
        </a:xfrm>
        <a:prstGeom prst="rect">
          <a:avLst/>
        </a:prstGeom>
        <a:solidFill>
          <a:srgbClr val="336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More efficient use of resources and existing facilities</a:t>
          </a:r>
        </a:p>
      </dsp:txBody>
      <dsp:txXfrm>
        <a:off x="859606" y="2571466"/>
        <a:ext cx="9451852" cy="395449"/>
      </dsp:txXfrm>
    </dsp:sp>
    <dsp:sp modelId="{3F1B5CC2-381B-4399-B886-1F1ED1C02685}">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rgbClr val="33609D"/>
          </a:solidFill>
          <a:prstDash val="solid"/>
          <a:miter lim="800000"/>
        </a:ln>
        <a:effectLst/>
      </dsp:spPr>
      <dsp:style>
        <a:lnRef idx="2">
          <a:scrgbClr r="0" g="0" b="0"/>
        </a:lnRef>
        <a:fillRef idx="1">
          <a:scrgbClr r="0" g="0" b="0"/>
        </a:fillRef>
        <a:effectRef idx="0">
          <a:scrgbClr r="0" g="0" b="0"/>
        </a:effectRef>
        <a:fontRef idx="minor"/>
      </dsp:style>
    </dsp:sp>
    <dsp:sp modelId="{DAE29D1B-390C-49A5-805E-EF88C8508009}">
      <dsp:nvSpPr>
        <dsp:cNvPr id="0" name=""/>
        <dsp:cNvSpPr/>
      </dsp:nvSpPr>
      <dsp:spPr>
        <a:xfrm>
          <a:off x="663361" y="3164554"/>
          <a:ext cx="9648098" cy="395449"/>
        </a:xfrm>
        <a:prstGeom prst="rect">
          <a:avLst/>
        </a:prstGeom>
        <a:solidFill>
          <a:srgbClr val="336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Increased economic vitality</a:t>
          </a:r>
        </a:p>
      </dsp:txBody>
      <dsp:txXfrm>
        <a:off x="663361" y="3164554"/>
        <a:ext cx="9648098" cy="395449"/>
      </dsp:txXfrm>
    </dsp:sp>
    <dsp:sp modelId="{342FF504-67FE-40E0-B1DD-BD8CFD2A7703}">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rgbClr val="33609D"/>
          </a:solidFill>
          <a:prstDash val="solid"/>
          <a:miter lim="800000"/>
        </a:ln>
        <a:effectLst/>
      </dsp:spPr>
      <dsp:style>
        <a:lnRef idx="2">
          <a:scrgbClr r="0" g="0" b="0"/>
        </a:lnRef>
        <a:fillRef idx="1">
          <a:scrgbClr r="0" g="0" b="0"/>
        </a:fillRef>
        <a:effectRef idx="0">
          <a:scrgbClr r="0" g="0" b="0"/>
        </a:effectRef>
        <a:fontRef idx="minor"/>
      </dsp:style>
    </dsp:sp>
    <dsp:sp modelId="{461CD9F3-A26C-413D-9AC9-7492F4AEFC7C}">
      <dsp:nvSpPr>
        <dsp:cNvPr id="0" name=""/>
        <dsp:cNvSpPr/>
      </dsp:nvSpPr>
      <dsp:spPr>
        <a:xfrm>
          <a:off x="305246" y="3758076"/>
          <a:ext cx="10006213" cy="395449"/>
        </a:xfrm>
        <a:prstGeom prst="rect">
          <a:avLst/>
        </a:prstGeom>
        <a:solidFill>
          <a:srgbClr val="336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quality of life</a:t>
          </a:r>
        </a:p>
      </dsp:txBody>
      <dsp:txXfrm>
        <a:off x="305246" y="3758076"/>
        <a:ext cx="10006213" cy="395449"/>
      </dsp:txXfrm>
    </dsp:sp>
    <dsp:sp modelId="{04BBC0A3-BF46-426A-8351-D9A9EB39FCCD}">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rgbClr val="33609D"/>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8F1B8-E224-4F87-AF2D-B4DDA227E52A}" type="datetimeFigureOut">
              <a:rPr lang="en-US" smtClean="0"/>
              <a:t>2/27/2023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4CA667-4A5F-4D4C-82C4-EF483CB8B087}" type="slidenum">
              <a:rPr lang="en-US" smtClean="0"/>
              <a:t>‹#›</a:t>
            </a:fld>
            <a:endParaRPr lang="en-US" dirty="0"/>
          </a:p>
        </p:txBody>
      </p:sp>
    </p:spTree>
    <p:extLst>
      <p:ext uri="{BB962C8B-B14F-4D97-AF65-F5344CB8AC3E}">
        <p14:creationId xmlns:p14="http://schemas.microsoft.com/office/powerpoint/2010/main" val="204090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1B20A-F952-4B0B-958E-D70212B0E7BB}" type="datetimeFigureOut">
              <a:rPr lang="en-US" smtClean="0"/>
              <a:t>2/27/2023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4AA66-0D37-48CF-BD10-10F249B45A89}" type="slidenum">
              <a:rPr lang="en-US" smtClean="0"/>
              <a:t>‹#›</a:t>
            </a:fld>
            <a:endParaRPr lang="en-US" dirty="0"/>
          </a:p>
        </p:txBody>
      </p:sp>
    </p:spTree>
    <p:extLst>
      <p:ext uri="{BB962C8B-B14F-4D97-AF65-F5344CB8AC3E}">
        <p14:creationId xmlns:p14="http://schemas.microsoft.com/office/powerpoint/2010/main" val="49877594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gao.gov/products/GAO-21-197"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transportationops.org/case-studies/maintenance-staff-training-increasing-internal-tsmo-knowledge"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a:t>
            </a:fld>
            <a:endParaRPr lang="en-US" dirty="0"/>
          </a:p>
        </p:txBody>
      </p:sp>
    </p:spTree>
    <p:extLst>
      <p:ext uri="{BB962C8B-B14F-4D97-AF65-F5344CB8AC3E}">
        <p14:creationId xmlns:p14="http://schemas.microsoft.com/office/powerpoint/2010/main" val="3197771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 has a critical role in advancing TSMO (and the agency’s goals) throughout a DOT by developing a workforce that supports TSMO capabilities</a:t>
            </a:r>
            <a:r>
              <a:rPr lang="en-US" baseline="0" dirty="0"/>
              <a:t> and KSAs</a:t>
            </a:r>
            <a:r>
              <a:rPr lang="en-US" dirty="0"/>
              <a:t>. HR and TSMO professionals can collaborate to identify critical KSAs</a:t>
            </a:r>
            <a:r>
              <a:rPr lang="en-US" baseline="0" dirty="0"/>
              <a:t> and </a:t>
            </a:r>
            <a:r>
              <a:rPr lang="en-US" dirty="0"/>
              <a:t>current needs and gaps; develop TSMO career paths; and modify positions, policies, and practices to strengthen TSMO.  The more HR professionals understand the evolving capabilities needed to support TSMO, the easier it is to bring the expertise of HR to meet the challenges and opportunities presented by TSMO applications and strategies.</a:t>
            </a:r>
          </a:p>
          <a:p>
            <a:endParaRPr lang="en-US" dirty="0"/>
          </a:p>
          <a:p>
            <a:pPr marL="171450" indent="-171450">
              <a:buFont typeface="Arial" panose="020B0604020202020204" pitchFamily="34" charset="0"/>
              <a:buChar char="•"/>
            </a:pPr>
            <a:r>
              <a:rPr lang="en-US" dirty="0"/>
              <a:t>Identify gaps in workforce KSAs.  TSMO often requires new technical, data management, and analytics capabilities.  Agencies must identify and document the specific needs and assess gaps in current capabilities.</a:t>
            </a:r>
          </a:p>
          <a:p>
            <a:pPr marL="171450" indent="-171450">
              <a:buFont typeface="Arial" panose="020B0604020202020204" pitchFamily="34" charset="0"/>
              <a:buChar char="•"/>
            </a:pPr>
            <a:r>
              <a:rPr lang="en-US" dirty="0"/>
              <a:t>Understand and promote new skill sets.  New areas of expertise such as statistical and data analysis, weather and climate forecasting, communications, and connect vehicle technology require hiring or developing new skill sets.  Promoting the development of these skills can enhance worker satisfaction and support workforce development among existing personnel.</a:t>
            </a:r>
          </a:p>
          <a:p>
            <a:pPr marL="171450" indent="-171450">
              <a:buFont typeface="Arial" panose="020B0604020202020204" pitchFamily="34" charset="0"/>
              <a:buChar char="•"/>
            </a:pPr>
            <a:r>
              <a:rPr lang="en-US" dirty="0"/>
              <a:t>Determine TSMO career paths.  A TSMO career path or paths may not follow traditional DOT career paths.  Clearly defined career paths that show how TSMO personnel can grow and advance in the organization support TSMO in general and recruiting and retaining skilled TSMO professionals.</a:t>
            </a:r>
          </a:p>
          <a:p>
            <a:pPr marL="171450" indent="-171450">
              <a:buFont typeface="Arial" panose="020B0604020202020204" pitchFamily="34" charset="0"/>
              <a:buChar char="•"/>
            </a:pPr>
            <a:r>
              <a:rPr lang="en-US" dirty="0"/>
              <a:t>Develop and integrate new job classifications and position descriptions.  HR professionals have the expertise in developing new positions and job classifications to appropriately reflect the duties and requirements of emerging job capabilities.  </a:t>
            </a:r>
          </a:p>
          <a:p>
            <a:pPr marL="171450" indent="-171450">
              <a:buFont typeface="Arial" panose="020B0604020202020204" pitchFamily="34" charset="0"/>
              <a:buChar char="•"/>
            </a:pPr>
            <a:r>
              <a:rPr lang="en-US" dirty="0"/>
              <a:t>Implement new recruitment approaches.  Creative recruitment practices may be needed to attract the kinds of KSAs needed for emerging TSMO positions and HR personnel have the expertise to develop and implement these new practices.</a:t>
            </a:r>
          </a:p>
          <a:p>
            <a:pPr marL="171450" indent="-171450">
              <a:buFont typeface="Arial" panose="020B0604020202020204" pitchFamily="34" charset="0"/>
              <a:buChar char="•"/>
            </a:pPr>
            <a:r>
              <a:rPr lang="en-US" dirty="0"/>
              <a:t>Create training and career development opportunities for TSMO KSAs.  TMSO capabilities can be included as part of an agency’s training and workforce development program.  HR can work with TSMO professionals to identify the best way to integrate TSMO across the agency’s training program.</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11</a:t>
            </a:fld>
            <a:endParaRPr lang="en-US" dirty="0"/>
          </a:p>
        </p:txBody>
      </p:sp>
    </p:spTree>
    <p:extLst>
      <p:ext uri="{BB962C8B-B14F-4D97-AF65-F5344CB8AC3E}">
        <p14:creationId xmlns:p14="http://schemas.microsoft.com/office/powerpoint/2010/main" val="226011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12</a:t>
            </a:fld>
            <a:endParaRPr lang="en-US" dirty="0"/>
          </a:p>
        </p:txBody>
      </p:sp>
    </p:spTree>
    <p:extLst>
      <p:ext uri="{BB962C8B-B14F-4D97-AF65-F5344CB8AC3E}">
        <p14:creationId xmlns:p14="http://schemas.microsoft.com/office/powerpoint/2010/main" val="96102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increased focus on TSMO within transportation agencies has implications for HR and its role in developing a workforce that supports TSMO capabilities and KSAs. This presentation is intended to enhance HR professionals’ understanding of TSMO and the potential impact it has on HR policies and practices.  It will also discuss opportunities for collaboration between TSMO and HR and present some examples of what agencies have done to address some of the challenges presented by advancing TSMO in their organizations.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13</a:t>
            </a:fld>
            <a:endParaRPr lang="en-US" dirty="0"/>
          </a:p>
        </p:txBody>
      </p:sp>
    </p:spTree>
    <p:extLst>
      <p:ext uri="{BB962C8B-B14F-4D97-AF65-F5344CB8AC3E}">
        <p14:creationId xmlns:p14="http://schemas.microsoft.com/office/powerpoint/2010/main" val="3858578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begin this presentation by </a:t>
            </a:r>
            <a:r>
              <a:rPr lang="en-US" sz="1200" baseline="0" dirty="0"/>
              <a:t>describing transportation systems management and operations, or TSMO.</a:t>
            </a:r>
          </a:p>
          <a:p>
            <a:endParaRPr lang="en-US" dirty="0"/>
          </a:p>
          <a:p>
            <a:r>
              <a:rPr lang="en-US" dirty="0"/>
              <a:t>We’ll then discuss connecting TSMO and HR</a:t>
            </a:r>
            <a:r>
              <a:rPr lang="en-US" baseline="0" dirty="0"/>
              <a:t> and review several evolving and emerging staff positions within a DOT to support TSMO. Then we will review specific examples of collaboration. </a:t>
            </a:r>
            <a:endParaRPr lang="en-US" dirty="0"/>
          </a:p>
          <a:p>
            <a:endParaRPr lang="en-US" sz="1200" dirty="0"/>
          </a:p>
          <a:p>
            <a:r>
              <a:rPr lang="en-US" dirty="0"/>
              <a:t>Next, we’ll conclude by discussing ways to overcome common challenges and next steps in connecting TSMO and HR.</a:t>
            </a:r>
            <a:endParaRPr lang="en-US" sz="120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14</a:t>
            </a:fld>
            <a:endParaRPr lang="en-US" dirty="0"/>
          </a:p>
        </p:txBody>
      </p:sp>
    </p:spTree>
    <p:extLst>
      <p:ext uri="{BB962C8B-B14F-4D97-AF65-F5344CB8AC3E}">
        <p14:creationId xmlns:p14="http://schemas.microsoft.com/office/powerpoint/2010/main" val="116502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15</a:t>
            </a:fld>
            <a:endParaRPr lang="en-US" dirty="0"/>
          </a:p>
        </p:txBody>
      </p:sp>
    </p:spTree>
    <p:extLst>
      <p:ext uri="{BB962C8B-B14F-4D97-AF65-F5344CB8AC3E}">
        <p14:creationId xmlns:p14="http://schemas.microsoft.com/office/powerpoint/2010/main" val="1145624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Before going further, it is important to define </a:t>
            </a:r>
            <a:r>
              <a:rPr lang="en-US" baseline="0" dirty="0"/>
              <a:t>TSMO for new audiences:</a:t>
            </a:r>
            <a:endParaRPr lang="en-US" dirty="0"/>
          </a:p>
          <a:p>
            <a:pPr marL="0" indent="0">
              <a:lnSpc>
                <a:spcPct val="120000"/>
              </a:lnSpc>
              <a:buNone/>
            </a:pPr>
            <a:endParaRPr lang="en-US" dirty="0"/>
          </a:p>
          <a:p>
            <a:pPr marL="0" indent="0">
              <a:lnSpc>
                <a:spcPct val="120000"/>
              </a:lnSpc>
              <a:buNone/>
            </a:pPr>
            <a:r>
              <a:rPr lang="en-US" u="none" dirty="0"/>
              <a:t>TSMO is an integrated set of strategies to optimize the performance of existing infrastructure through the implementation of multimodal and multi-jurisdictional systems, services, and projects designed to preserve capacity and improve security, safety, and reliability of the transportation system.</a:t>
            </a:r>
          </a:p>
          <a:p>
            <a:endParaRPr lang="en-US" baseline="0" dirty="0"/>
          </a:p>
          <a:p>
            <a:r>
              <a:rPr lang="en-US" baseline="0" dirty="0"/>
              <a:t>The goal here is to get the most performance out of the transportation facilities we already have. TSMO is the use of strategies, technologies, mobility services, and programs to optimize the safety, mobility, and reliability of the existing and planned transportation system.</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13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TSMO is an integrated set of strategies to optimize the operational performance of the existing transportation system. </a:t>
            </a:r>
          </a:p>
          <a:p>
            <a:pPr marL="171450" indent="-171450">
              <a:lnSpc>
                <a:spcPct val="120000"/>
              </a:lnSpc>
              <a:buFont typeface="Arial" panose="020B0604020202020204" pitchFamily="34" charset="0"/>
              <a:buChar char="•"/>
            </a:pPr>
            <a:r>
              <a:rPr lang="en-US" dirty="0"/>
              <a:t>Note: The</a:t>
            </a:r>
            <a:r>
              <a:rPr lang="en-US" baseline="0" dirty="0"/>
              <a:t> definition at the top of the slide is an abridged version of the Federal Highway Administration’s (FHWA) TSMO definition found here: </a:t>
            </a:r>
            <a:r>
              <a:rPr lang="en-US" dirty="0">
                <a:hlinkClick r:id="rId3"/>
              </a:rPr>
              <a:t>https://ops.fhwa.dot.gov/tsmo</a:t>
            </a:r>
            <a:r>
              <a:rPr lang="en-US" dirty="0"/>
              <a:t> and at </a:t>
            </a:r>
            <a:r>
              <a:rPr lang="it-IT" sz="1200" b="0" i="0" kern="1200" dirty="0">
                <a:solidFill>
                  <a:schemeClr val="tx1"/>
                </a:solidFill>
                <a:effectLst/>
                <a:latin typeface="+mn-lt"/>
                <a:ea typeface="+mn-ea"/>
                <a:cs typeface="+mn-cs"/>
              </a:rPr>
              <a:t>23 USC 101 (a) (30). </a:t>
            </a:r>
            <a:endParaRPr lang="en-US" dirty="0"/>
          </a:p>
          <a:p>
            <a:pPr marL="0" indent="0">
              <a:lnSpc>
                <a:spcPct val="120000"/>
              </a:lnSpc>
              <a:buFont typeface="Arial" panose="020B0604020202020204" pitchFamily="34" charset="0"/>
              <a:buNone/>
            </a:pPr>
            <a:endParaRPr lang="en-US" dirty="0"/>
          </a:p>
          <a:p>
            <a:pPr>
              <a:lnSpc>
                <a:spcPct val="120000"/>
              </a:lnSpc>
            </a:pPr>
            <a:r>
              <a:rPr lang="en-US" dirty="0"/>
              <a:t>TSMO approaches performance from a systems perspective.</a:t>
            </a:r>
          </a:p>
          <a:p>
            <a:pPr marL="171450" indent="-171450">
              <a:lnSpc>
                <a:spcPct val="120000"/>
              </a:lnSpc>
              <a:buFont typeface="Arial" panose="020B0604020202020204" pitchFamily="34" charset="0"/>
              <a:buChar char="•"/>
            </a:pPr>
            <a:r>
              <a:rPr lang="en-US" dirty="0"/>
              <a:t>Spans corridors, facilities, jurisdictions, modes, and agencies</a:t>
            </a:r>
          </a:p>
          <a:p>
            <a:pPr marL="171450" indent="-171450">
              <a:lnSpc>
                <a:spcPct val="120000"/>
              </a:lnSpc>
              <a:buFont typeface="Arial" panose="020B0604020202020204" pitchFamily="34" charset="0"/>
              <a:buChar char="•"/>
            </a:pPr>
            <a:r>
              <a:rPr lang="en-US" dirty="0"/>
              <a:t>TSMO</a:t>
            </a:r>
            <a:r>
              <a:rPr lang="en-US" baseline="0" dirty="0"/>
              <a:t> takes a holistic approach to managing performance that looks beyond a single corridor (e.g., are changes to a specific corridor causing a mobility issue nearby?), jurisdiction (e.g., are management systems coordinated across jurisdictional boundaries?), mode (e.g., are we using all modes optimally to meet our performance goals?), and agency (e.g., how can we improve collaboration with law enforcement or transit agencies to improve performance?). </a:t>
            </a:r>
          </a:p>
          <a:p>
            <a:pPr marL="171450" indent="-171450">
              <a:lnSpc>
                <a:spcPct val="120000"/>
              </a:lnSpc>
              <a:buFont typeface="Arial" panose="020B0604020202020204" pitchFamily="34" charset="0"/>
              <a:buChar char="•"/>
            </a:pPr>
            <a:endParaRPr lang="en-US" dirty="0"/>
          </a:p>
          <a:p>
            <a:pPr>
              <a:lnSpc>
                <a:spcPct val="120000"/>
              </a:lnSpc>
            </a:pPr>
            <a:r>
              <a:rPr lang="en-US" dirty="0"/>
              <a:t>Helps agencies balance supply and demand on the system and provide flexible solutions to manage dynamic conditions.</a:t>
            </a:r>
          </a:p>
          <a:p>
            <a:pPr marL="171450" indent="-171450">
              <a:lnSpc>
                <a:spcPct val="120000"/>
              </a:lnSpc>
              <a:buFont typeface="Arial" panose="020B0604020202020204" pitchFamily="34" charset="0"/>
              <a:buChar char="•"/>
            </a:pPr>
            <a:r>
              <a:rPr lang="en-US" dirty="0"/>
              <a:t>Example</a:t>
            </a:r>
            <a:r>
              <a:rPr lang="en-US" baseline="0" dirty="0"/>
              <a:t> TSMO strategies include ramp metering, managed lanes, and congestion pricing. </a:t>
            </a:r>
          </a:p>
          <a:p>
            <a:pPr marL="171450" indent="-171450">
              <a:lnSpc>
                <a:spcPct val="120000"/>
              </a:lnSpc>
              <a:buFont typeface="Arial" panose="020B0604020202020204" pitchFamily="34" charset="0"/>
              <a:buChar char="•"/>
            </a:pPr>
            <a:endParaRPr lang="en-US" dirty="0"/>
          </a:p>
          <a:p>
            <a:pPr>
              <a:lnSpc>
                <a:spcPct val="120000"/>
              </a:lnSpc>
            </a:pPr>
            <a:r>
              <a:rPr lang="en-US" dirty="0"/>
              <a:t>TSMO can complement capacity projects or can provide lower-cost, faster alternatives in some cases.</a:t>
            </a:r>
          </a:p>
          <a:p>
            <a:pPr marL="171450" indent="-171450">
              <a:lnSpc>
                <a:spcPct val="120000"/>
              </a:lnSpc>
              <a:buFont typeface="Arial" panose="020B0604020202020204" pitchFamily="34" charset="0"/>
              <a:buChar char="•"/>
            </a:pPr>
            <a:r>
              <a:rPr lang="en-US" dirty="0"/>
              <a:t>TSMO seeks</a:t>
            </a:r>
            <a:r>
              <a:rPr lang="en-US" baseline="0" dirty="0"/>
              <a:t> to provide lower-cost alternatives to capacity projects when operational strategies may produce equal or better results – or when operational strategies may be able to produce results faster. It does not seek to eliminate capacity projects in cases where a capacity project is the best solution. Rather, TSMO provides agencies with more options. </a:t>
            </a: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0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illustrates</a:t>
            </a:r>
            <a:r>
              <a:rPr lang="en-US" baseline="0" dirty="0"/>
              <a:t> the array of operational strategies that fall under the TSMO umbrella that can be used individually or in combination with each other. This list is not exhaustive, but it highlights the key buckets of strategies that are priorities for many agencies. </a:t>
            </a:r>
          </a:p>
          <a:p>
            <a:endParaRPr lang="en-US" baseline="0" dirty="0"/>
          </a:p>
          <a:p>
            <a:r>
              <a:rPr lang="en-US" baseline="0" dirty="0"/>
              <a:t>Examples of other TSMO strategies include:</a:t>
            </a:r>
          </a:p>
          <a:p>
            <a:endParaRPr lang="en-US" baseline="0" dirty="0"/>
          </a:p>
          <a:p>
            <a:pPr marL="171450" indent="-171450">
              <a:spcBef>
                <a:spcPts val="600"/>
              </a:spcBef>
              <a:buFont typeface="Arial" panose="020B0604020202020204" pitchFamily="34" charset="0"/>
              <a:buChar char="•"/>
            </a:pPr>
            <a:r>
              <a:rPr lang="en-US" sz="1200" dirty="0"/>
              <a:t>Traffic signal coordination</a:t>
            </a:r>
          </a:p>
          <a:p>
            <a:pPr marL="171450" indent="-171450">
              <a:spcBef>
                <a:spcPts val="600"/>
              </a:spcBef>
              <a:buFont typeface="Arial" panose="020B0604020202020204" pitchFamily="34" charset="0"/>
              <a:buChar char="•"/>
            </a:pPr>
            <a:r>
              <a:rPr lang="en-US" sz="1200" dirty="0"/>
              <a:t>Transit signal priority</a:t>
            </a:r>
          </a:p>
          <a:p>
            <a:pPr marL="171450" indent="-171450">
              <a:spcBef>
                <a:spcPts val="600"/>
              </a:spcBef>
              <a:buFont typeface="Arial" panose="020B0604020202020204" pitchFamily="34" charset="0"/>
              <a:buChar char="•"/>
            </a:pPr>
            <a:r>
              <a:rPr lang="en-US" sz="1200" dirty="0"/>
              <a:t>Special event management</a:t>
            </a:r>
          </a:p>
          <a:p>
            <a:pPr marL="171450" indent="-171450">
              <a:spcBef>
                <a:spcPts val="600"/>
              </a:spcBef>
              <a:buFont typeface="Arial" panose="020B0604020202020204" pitchFamily="34" charset="0"/>
              <a:buChar char="•"/>
            </a:pPr>
            <a:r>
              <a:rPr lang="en-US" sz="1200" dirty="0"/>
              <a:t>Congestion pricing</a:t>
            </a:r>
          </a:p>
          <a:p>
            <a:pPr marL="171450" indent="-171450">
              <a:spcBef>
                <a:spcPts val="600"/>
              </a:spcBef>
              <a:buFont typeface="Arial" panose="020B0604020202020204" pitchFamily="34" charset="0"/>
              <a:buChar char="•"/>
            </a:pPr>
            <a:r>
              <a:rPr lang="en-US" sz="1200" dirty="0"/>
              <a:t>Active transportation and demand management</a:t>
            </a:r>
          </a:p>
          <a:p>
            <a:pPr marL="171450" indent="-171450">
              <a:spcBef>
                <a:spcPts val="600"/>
              </a:spcBef>
              <a:buFont typeface="Arial" panose="020B0604020202020204" pitchFamily="34" charset="0"/>
              <a:buChar char="•"/>
            </a:pPr>
            <a:r>
              <a:rPr lang="en-US" sz="1200" dirty="0"/>
              <a:t>Connected/automated vehicles</a:t>
            </a:r>
          </a:p>
          <a:p>
            <a:pPr marL="171450" indent="-171450">
              <a:spcBef>
                <a:spcPts val="600"/>
              </a:spcBef>
              <a:buFont typeface="Arial" panose="020B0604020202020204" pitchFamily="34" charset="0"/>
              <a:buChar char="•"/>
            </a:pPr>
            <a:r>
              <a:rPr lang="en-US" sz="1200" dirty="0"/>
              <a:t>Completing multimodal networks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Intelligent transportation systems (ITS) components can support all these TSMO strategies. ITS </a:t>
            </a:r>
            <a:r>
              <a:rPr lang="en-US" sz="1800" b="0" i="0" dirty="0">
                <a:solidFill>
                  <a:srgbClr val="333333"/>
                </a:solidFill>
                <a:effectLst/>
                <a:latin typeface="Helvetica Neue"/>
              </a:rPr>
              <a:t>covers a variety of technologies to monitor, evaluate, and manage transportation systems to enhance efficiency and safety. </a:t>
            </a:r>
            <a:r>
              <a:rPr lang="en-US" sz="1200" dirty="0">
                <a:effectLst/>
                <a:latin typeface="Segoe UI" panose="020B0502040204020203" pitchFamily="34" charset="0"/>
              </a:rPr>
              <a:t>It should be noted that TSMO does not equate to ITS; many strategies support TSMO that do not involve an ITS component.</a:t>
            </a:r>
            <a:r>
              <a:rPr lang="en-US" sz="1200" dirty="0">
                <a:effectLst/>
                <a:latin typeface="Arial" panose="020B0604020202020204" pitchFamily="34" charset="0"/>
              </a:rPr>
              <a:t> </a:t>
            </a:r>
            <a:r>
              <a:rPr lang="en-US" sz="1800" dirty="0">
                <a:effectLst/>
                <a:latin typeface="Segoe UI" panose="020B0502040204020203" pitchFamily="34" charset="0"/>
              </a:rPr>
              <a:t>TSMO efforts often mean that agencies will have new partners, new stakeholders, and new technology procurements that will benefit from a more formalized way of doing business. </a:t>
            </a:r>
            <a:endParaRPr lang="en-US" sz="12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TSMO</a:t>
            </a:r>
            <a:r>
              <a:rPr lang="en-US" sz="1200" kern="1200" baseline="0" dirty="0">
                <a:solidFill>
                  <a:schemeClr val="tx1"/>
                </a:solidFill>
                <a:effectLst/>
                <a:latin typeface="+mn-lt"/>
                <a:ea typeface="+mn-ea"/>
                <a:cs typeface="+mn-cs"/>
              </a:rPr>
              <a:t> strategies can be categorized into three overarching areas: incident or event management, traffic management, and demand management strategies. The next three slides highlight strategies in each of these areas.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057A9C-CD79-4263-BA8E-680E013CF3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93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Incident and event management includes several strategies that address major sources of travel-time unreliability.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Incident and event management strategies include road weather management, traffic incident management and emergency transportation operations, work zone management, and planned special event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Road weather management activities include creating hazardous weather traffic operations response plans, implementing variable speed limits, detecting hazardous weather conditions, disseminating weather and warnings to travelers through dynamic signs and systems, providing emergency truck and parking facilities and emergency parking information, and implementing vehicle restrictions.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Traffic incident management and emergency transportation operations activities include establishing traffic incident management teams, conducting after action reviews, staging tow trucks in strategic areas, providing roadway safety patrols, integrating computer</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aided dispatch into transportation management centers, pre-establishing towing service agreements, co-locating dispatching units, developing quick clearance goals, pre-planning detour routes, implementing shoulder running, deploying adaptive ramp metering, providing variable speed limits, implementing dynamic lane-use controls, deploying network surveillance cameras or detectors, implementing incident traffic signal timing plans, enacting legislation, and integrating traffic management centers with law enforcement dispatch and emergency centers.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Work zone management activities include coordinating maintenance and construction activities, implementing queue length detection, deploying network surveillance cameras or detectors, implementing variable speed limits, supporting dynamic lane merging, implementing dynamic lane-use controls, deploying temporary ramp metering, and implementing dynamic warning systems.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Planned special event management activities include activating special event timing plans, deploying adaptive ramp metering, implementing variable speed limits, using hard shoulder running, activating dynamic transit fare reduction, implementing reversible lanes, supporting dynamic lane-use controls, establishing dynamic pricing, deploying network surveillance cameras or detectors, activating dynamic wayfinding, and conducting after action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9056A-3525-4431-85A4-075B9677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39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incident or event management strategies address atypical events that cause travel-time unreliability, traffic management strategies manage the movement of people and goods during everyday conditions. Even during typical conditions, fluctuations in travel demand can lead to unreliable travel conditions. Traffic management strategies allow the transportation network to adapt to unreliability, including variations in travel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Traffic management strategies include freeway management, active traffic management, integrated corridor management, freight management, and arterial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Freeway management activities include implementing traffic surveillance cameras or detectors, using high-occupancy lanes, implementing adaptive ramp metering, deploying hard shoulder running, implementing variable speed limits, deploying dynamic lane-use controls, and constructing physical operations improvements such as overpass widening, curve corrections, or adding auxiliary lanes.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Active traffic management activities include adopting adaptive ramp metering, implementing adaptive traffic signal control, using dynamic lane reversal, implementing dynamic lane-use controls, deploying dynamic merge control, implementing temporary shoulder running, using variable speed limits, deploying queue length detection, providing transit signal priority, and implementing dynamic warning signs.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Integrated corridor management activities include implementing network surveillance cameras or detectors, conducting access management and driveway access controls, implementing adaptive ramp metering, deploying adaptive signal control, deploying transit signal priority, installing queue jumping lanes, providing traveler information for alternative modes, and deploying emergency vehicle preemption.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Freight management activities include implementing roadside truck electronic screening and clearance, implementing truck signal priority, using truck parking management systems, installing truck climbing lanes, and implementing freight loading zone policies.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Arterial management activities include installing queue jumping lanes, deploying transit signal priority, supporting emergency vehicle preemption, implementing network surveillance cameras or detectors, implementing access management and driveway access controls, providing enhanced bicycle and pedestrian crossings, establishing a transportation management center, deploying enhanced traffic signal operations, implementing transit-only lanes, implementing truck traffic signal priority, designing for complete streets, adding capacity for critical movements, reducing travel speeds, providing automated enforcement, and conducting operations asset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9056A-3525-4431-85A4-075B9677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58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a:t>
            </a:fld>
            <a:endParaRPr lang="en-US" dirty="0"/>
          </a:p>
        </p:txBody>
      </p:sp>
    </p:spTree>
    <p:extLst>
      <p:ext uri="{BB962C8B-B14F-4D97-AF65-F5344CB8AC3E}">
        <p14:creationId xmlns:p14="http://schemas.microsoft.com/office/powerpoint/2010/main" val="591007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 management strategies reduce underlying demand by helping travelers avoid trips or change the mode, timing, or route of trips. This makes nonrecurring congestion less likely to occur and improves travel-time reliability.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Demand management strategies include congestion pricing, parking management, and public transportation and rideshare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Congestion pricing activities include implementing dynamic pricing, variable pricing by lane, segment, and time of day or day of week; establishing dynamic transit fare reductions; and deploying managed lanes for high occupancy.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Parking management activities include deploying dynamically priced parking; implementing dynamic parking, wayfinding, reservations, and capacity; deploying dynamic overflow transit parking; implementing electronic payment systems</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shared-use parking; and providing incentives to use underutilized parking facilities.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Public transportation and ridesharing management activities include implementing dynamic ridesharing, implementing transit signal priority, using queue-jump lanes at signalized intersections, deploying electronic fare collection and integration, and implementing dynamic surveillance and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9056A-3525-4431-85A4-075B9677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535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TSMO leverages technology, a toolbox of strategies, and engineering solutions to maximize system performance; however, TSMO ultimately involves a way of </a:t>
            </a:r>
            <a:r>
              <a:rPr lang="en-US" u="none" dirty="0"/>
              <a:t>thinking or a mindset </a:t>
            </a:r>
            <a:r>
              <a:rPr lang="en-US" dirty="0"/>
              <a:t>focused</a:t>
            </a:r>
            <a:r>
              <a:rPr lang="en-US" baseline="0" dirty="0"/>
              <a:t> on</a:t>
            </a:r>
            <a:r>
              <a:rPr lang="en-US" dirty="0"/>
              <a:t> determining the best way to optimize the mobility and reliability of the existing system with limited resources.</a:t>
            </a:r>
          </a:p>
          <a:p>
            <a:endParaRPr lang="en-US" dirty="0"/>
          </a:p>
          <a:p>
            <a:r>
              <a:rPr lang="en-US" dirty="0"/>
              <a:t>TSMO can be thought</a:t>
            </a:r>
            <a:r>
              <a:rPr lang="en-US" baseline="0" dirty="0"/>
              <a:t> of as </a:t>
            </a:r>
            <a:r>
              <a:rPr lang="en-US" dirty="0"/>
              <a:t>a way of thinking and operating in order to get the most performance out of the transportation network</a:t>
            </a:r>
            <a:r>
              <a:rPr lang="en-US" baseline="0" dirty="0"/>
              <a:t> while only building as much as is needed. </a:t>
            </a:r>
          </a:p>
          <a:p>
            <a:endParaRPr lang="en-US" baseline="0" dirty="0"/>
          </a:p>
          <a:p>
            <a:r>
              <a:rPr lang="en-US" baseline="0" dirty="0"/>
              <a:t>The principles of TSMO directly support the missions of many State DOTs, as these examples show. </a:t>
            </a:r>
          </a:p>
          <a:p>
            <a:endParaRPr lang="en-US" dirty="0"/>
          </a:p>
          <a:p>
            <a:r>
              <a:rPr lang="en-US" baseline="0" dirty="0"/>
              <a:t>NOTES: </a:t>
            </a:r>
          </a:p>
          <a:p>
            <a:pPr marL="171450" indent="-171450">
              <a:buFont typeface="Arial" panose="020B0604020202020204" pitchFamily="34" charset="0"/>
              <a:buChar char="•"/>
            </a:pPr>
            <a:r>
              <a:rPr lang="en-US" baseline="0" dirty="0"/>
              <a:t>States can insert their own mission statement here for effect or can leave these in.</a:t>
            </a:r>
            <a:endParaRPr lang="en-US" dirty="0"/>
          </a:p>
          <a:p>
            <a:pPr marL="171450" indent="-171450">
              <a:buFont typeface="Arial" panose="020B0604020202020204" pitchFamily="34" charset="0"/>
              <a:buChar char="•"/>
            </a:pPr>
            <a:r>
              <a:rPr lang="en-US" dirty="0"/>
              <a:t>Presenters</a:t>
            </a:r>
            <a:r>
              <a:rPr lang="en-US" baseline="0" dirty="0"/>
              <a:t> can emphasize the connections between TSMO definition and their specific Mission statement, such as safety, reliability, cost-effective, multimodal, customer’s needs/satisfaction, etc.</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559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goals in state and local transportation agencies that TSMO strategies</a:t>
            </a:r>
            <a:r>
              <a:rPr lang="en-US" baseline="0" dirty="0"/>
              <a:t> support. This list is not exhaustive, but intended to show that TSMO support a range of mission-critical goals. Examples of how TSMO supports these goals are shown on the next slide.  </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948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TSMO strategies that support some common transportation agency goals are shown here. Many of these strategies support more than one goal, but here are some key examples.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628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TSMO as a more formal discipline has gained momentum in recent years. Recognition of the importance of TSMO has accelerated in the past five to ten years (as of year of publication of this presentation, 2022). </a:t>
            </a:r>
          </a:p>
          <a:p>
            <a:pPr lvl="0">
              <a:defRPr/>
            </a:pPr>
            <a:endParaRPr lang="en-US" dirty="0"/>
          </a:p>
          <a:p>
            <a:pPr lvl="0">
              <a:defRPr/>
            </a:pPr>
            <a:r>
              <a:rPr lang="en-US" dirty="0"/>
              <a:t>Key focus areas for agencies during this time have been adapting their culture, processes, expertise, and, in some cases, organizational structures to promote TSMO and a more operationally focused mindset. Agencies approach this differently depending on their unique context and needs. Several examples of key strategies agencies have used to advance TSMO within their organizations are shown here. </a:t>
            </a:r>
          </a:p>
          <a:p>
            <a:pPr lvl="0">
              <a:defRPr/>
            </a:pPr>
            <a:endParaRPr lang="en-US" dirty="0"/>
          </a:p>
          <a:p>
            <a:pPr lvl="0">
              <a:defRPr/>
            </a:pPr>
            <a:r>
              <a:rPr lang="en-US" dirty="0"/>
              <a:t>Central to all of these organizational approaches is 1) strong support from senior leadership, 2) a champion or champions who understand and promote TSMO throughout the agency, and 3) an openness to learning and cooperation among functions or divisions within an agency.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TSMO capability maturity model self assessment is a framework developed to help agencies evaluate their current capabilities in the area of TSMO and identify steps for improving their TSMO capabilities. The self-assessment can be accessed at: http://aashtotsmoguidance.org/. There are also other capability maturity frameworks that FHWA has developed to support the implementation of TSMO. More can be learned about those frameworks at: https://ops.fhwa.dot.gov/tsmoframeworktool/index.htm.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246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slides provide a comprehensive, high-level summary of TSMO,</a:t>
            </a:r>
            <a:r>
              <a:rPr lang="en-US" baseline="0" dirty="0"/>
              <a:t> participants who are looking for more details and information to share with their staff can visit these virtual resources. </a:t>
            </a:r>
          </a:p>
          <a:p>
            <a:endParaRPr lang="en-US" baseline="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82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27</a:t>
            </a:fld>
            <a:endParaRPr lang="en-US" dirty="0"/>
          </a:p>
        </p:txBody>
      </p:sp>
    </p:spTree>
    <p:extLst>
      <p:ext uri="{BB962C8B-B14F-4D97-AF65-F5344CB8AC3E}">
        <p14:creationId xmlns:p14="http://schemas.microsoft.com/office/powerpoint/2010/main" val="1732069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agencies are changing to meet the opportunities provided through new technologies and expanded data sources and to meet funding limitations and changing customer expectations.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Expanded use of and advances in technology. </a:t>
            </a:r>
            <a:r>
              <a:rPr lang="en-US" sz="1200" b="0" kern="1200" baseline="0" dirty="0">
                <a:solidFill>
                  <a:schemeClr val="tx1"/>
                </a:solidFill>
                <a:effectLst/>
                <a:latin typeface="+mn-lt"/>
                <a:ea typeface="+mn-ea"/>
                <a:cs typeface="+mn-cs"/>
              </a:rPr>
              <a:t>N</a:t>
            </a:r>
            <a:r>
              <a:rPr lang="en-US" sz="1200" kern="1200" baseline="0" dirty="0">
                <a:solidFill>
                  <a:schemeClr val="tx1"/>
                </a:solidFill>
                <a:effectLst/>
                <a:latin typeface="+mn-lt"/>
                <a:ea typeface="+mn-ea"/>
                <a:cs typeface="+mn-cs"/>
              </a:rPr>
              <a:t>ew and emerging modes create a more complex transportation network, which has great potential to improve performance when coupled with the right operational strategies. These include: electric and hybrid vehicles, connected and automated vehicles, ride-hailing and ride-sharing services, and e-scooters. </a:t>
            </a:r>
            <a:endParaRPr lang="en-US" dirty="0"/>
          </a:p>
          <a:p>
            <a:pPr marL="171450" indent="-171450">
              <a:buFont typeface="Arial" panose="020B0604020202020204" pitchFamily="34" charset="0"/>
              <a:buChar char="•"/>
            </a:pPr>
            <a:r>
              <a:rPr lang="en-US" dirty="0"/>
              <a:t>Limited funding for traditional construction projects. </a:t>
            </a:r>
            <a:r>
              <a:rPr lang="en-US" sz="1200" kern="1200" dirty="0">
                <a:solidFill>
                  <a:schemeClr val="tx1"/>
                </a:solidFill>
                <a:effectLst/>
                <a:latin typeface="+mn-lt"/>
                <a:ea typeface="+mn-ea"/>
                <a:cs typeface="+mn-cs"/>
              </a:rPr>
              <a:t>Transportation agencies on the Federal, State, and local levels have for years been tasked with doing more with limited resources. State departments of transportation (DOT) are always looking for innovative, lower-cost ways to get people and goods to their destinations more safely and reliably. Operational solutions often meet this challenge. </a:t>
            </a:r>
            <a:endParaRPr lang="en-US" dirty="0"/>
          </a:p>
          <a:p>
            <a:pPr marL="171450" indent="-171450">
              <a:buFont typeface="Arial" panose="020B0604020202020204" pitchFamily="34" charset="0"/>
              <a:buChar char="•"/>
            </a:pPr>
            <a:r>
              <a:rPr lang="en-US" dirty="0"/>
              <a:t>Changing customer needs and expectations.  As customers become more tech-savvy in other areas of their lives, they expect better information and more effective uses of data and technology to improve their driving experience. </a:t>
            </a:r>
          </a:p>
          <a:p>
            <a:pPr marL="171450" indent="-171450">
              <a:buFont typeface="Arial" panose="020B0604020202020204" pitchFamily="34" charset="0"/>
              <a:buChar char="•"/>
            </a:pPr>
            <a:r>
              <a:rPr lang="en-US" dirty="0"/>
              <a:t>Improved understanding of the causes of congestion.  Recent research in the transportation field has enhanced our understanding of the relationships between design, operations, driver behavior, traffic and incident management, and TSMO strategies to address congestion.</a:t>
            </a:r>
          </a:p>
          <a:p>
            <a:pPr marL="171450" indent="-171450">
              <a:buFont typeface="Arial" panose="020B0604020202020204" pitchFamily="34" charset="0"/>
              <a:buChar char="•"/>
            </a:pPr>
            <a:r>
              <a:rPr lang="en-US" dirty="0"/>
              <a:t>Expanded use of data to support system management and operations. </a:t>
            </a:r>
            <a:r>
              <a:rPr lang="en-US" sz="1200" b="0" kern="1200" dirty="0">
                <a:solidFill>
                  <a:schemeClr val="tx1"/>
                </a:solidFill>
                <a:effectLst/>
                <a:latin typeface="+mn-lt"/>
                <a:ea typeface="+mn-ea"/>
                <a:cs typeface="+mn-cs"/>
              </a:rPr>
              <a:t>N</a:t>
            </a:r>
            <a:r>
              <a:rPr lang="en-US" sz="1200" kern="1200" baseline="0" dirty="0">
                <a:solidFill>
                  <a:schemeClr val="tx1"/>
                </a:solidFill>
                <a:effectLst/>
                <a:latin typeface="+mn-lt"/>
                <a:ea typeface="+mn-ea"/>
                <a:cs typeface="+mn-cs"/>
              </a:rPr>
              <a:t>ew technologies and emerging modes come with a lot of new data. This offers the potential to understand and monitor transportation systems in more detail and in real time. These data create the opportunity to deploy advanced management and operations strategies.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 MoDOT </a:t>
            </a:r>
            <a:r>
              <a:rPr kumimoji="0" lang="en-US" sz="1200" b="0" i="0" u="none" strike="noStrike" kern="1200" cap="none" spc="0" normalizeH="0" baseline="0" noProof="0" dirty="0" err="1">
                <a:ln>
                  <a:noFill/>
                </a:ln>
                <a:solidFill>
                  <a:prstClr val="black"/>
                </a:solidFill>
                <a:effectLst/>
                <a:uLnTx/>
                <a:uFillTx/>
                <a:latin typeface="+mn-lt"/>
                <a:ea typeface="+mn-ea"/>
                <a:cs typeface="+mn-cs"/>
              </a:rPr>
              <a:t>flickr</a:t>
            </a:r>
            <a:r>
              <a:rPr kumimoji="0" lang="en-US" sz="1200" b="0" i="0" u="none" strike="noStrike" kern="1200" cap="none" spc="0" normalizeH="0" baseline="0" noProof="0" dirty="0">
                <a:ln>
                  <a:noFill/>
                </a:ln>
                <a:solidFill>
                  <a:prstClr val="black"/>
                </a:solidFill>
                <a:effectLst/>
                <a:uLnTx/>
                <a:uFillTx/>
                <a:latin typeface="+mn-lt"/>
                <a:ea typeface="+mn-ea"/>
                <a:cs typeface="+mn-cs"/>
              </a:rPr>
              <a:t> -https://flic.kr/p/</a:t>
            </a:r>
            <a:r>
              <a:rPr kumimoji="0" lang="en-US" sz="1200" b="0" i="0" u="none" strike="noStrike" kern="1200" cap="none" spc="0" normalizeH="0" baseline="0" noProof="0" dirty="0" err="1">
                <a:ln>
                  <a:noFill/>
                </a:ln>
                <a:solidFill>
                  <a:prstClr val="black"/>
                </a:solidFill>
                <a:effectLst/>
                <a:uLnTx/>
                <a:uFillTx/>
                <a:latin typeface="+mn-lt"/>
                <a:ea typeface="+mn-ea"/>
                <a:cs typeface="+mn-cs"/>
              </a:rPr>
              <a:t>QNwCuy</a:t>
            </a:r>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28</a:t>
            </a:fld>
            <a:endParaRPr lang="en-US" dirty="0"/>
          </a:p>
        </p:txBody>
      </p:sp>
    </p:spTree>
    <p:extLst>
      <p:ext uri="{BB962C8B-B14F-4D97-AF65-F5344CB8AC3E}">
        <p14:creationId xmlns:p14="http://schemas.microsoft.com/office/powerpoint/2010/main" val="3988890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 professionals provide an important service in DOTs. This list includes the most common HR activities within an agency to support employees.  During an FHWA listening session with State DOT HR and TSMO professionals, these areas were identified as primary roles for HR in State DOTs. </a:t>
            </a:r>
          </a:p>
          <a:p>
            <a:endParaRPr lang="en-US" dirty="0"/>
          </a:p>
          <a:p>
            <a:r>
              <a:rPr lang="en-US" dirty="0"/>
              <a:t>(</a:t>
            </a:r>
            <a:r>
              <a:rPr lang="en-US" b="1" dirty="0"/>
              <a:t>Presenter note</a:t>
            </a:r>
            <a:r>
              <a:rPr lang="en-US" dirty="0"/>
              <a:t>: the purpose of this slide is to encourage participant engagement and discussion on this topic.  Presenter is encouraged to ask participants to share their experience and knowledge of the role of HR in each of the bulleted areas.  Some potential questions are provided below to start the conversation.)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 see these reflected in your responsibilities as a State DOT HR professional? </a:t>
            </a:r>
          </a:p>
          <a:p>
            <a:endParaRPr lang="en-US" dirty="0"/>
          </a:p>
          <a:p>
            <a:r>
              <a:rPr lang="en-US" dirty="0"/>
              <a:t>How are these responsibilities tailored to the different disciplines or units in the DOT?</a:t>
            </a:r>
          </a:p>
          <a:p>
            <a:endParaRPr lang="en-US" dirty="0"/>
          </a:p>
          <a:p>
            <a:r>
              <a:rPr lang="en-US" dirty="0"/>
              <a:t>What else is important to include here?  </a:t>
            </a:r>
          </a:p>
          <a:p>
            <a:endParaRPr lang="en-US" dirty="0"/>
          </a:p>
          <a:p>
            <a:r>
              <a:rPr lang="en-US" dirty="0"/>
              <a:t>Are there shifts occurring in focus or priorities as DOTs change and evolve?</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29</a:t>
            </a:fld>
            <a:endParaRPr lang="en-US" dirty="0"/>
          </a:p>
        </p:txBody>
      </p:sp>
    </p:spTree>
    <p:extLst>
      <p:ext uri="{BB962C8B-B14F-4D97-AF65-F5344CB8AC3E}">
        <p14:creationId xmlns:p14="http://schemas.microsoft.com/office/powerpoint/2010/main" val="2136970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TSMO strategies are bringing new applications to DOTs. This creates new workforce needs and capabilities to implement and advance TSMO.</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30</a:t>
            </a:fld>
            <a:endParaRPr lang="en-US" dirty="0"/>
          </a:p>
        </p:txBody>
      </p:sp>
    </p:spTree>
    <p:extLst>
      <p:ext uri="{BB962C8B-B14F-4D97-AF65-F5344CB8AC3E}">
        <p14:creationId xmlns:p14="http://schemas.microsoft.com/office/powerpoint/2010/main" val="5548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Changes in the landscape, or context, in which transportation exists have increased the need for transportation systems management and operations (TSMO), and the need for all transportation disciplines to collaborate on operational solutions. D</a:t>
            </a:r>
            <a:r>
              <a:rPr lang="en-US" sz="1200" kern="1200" dirty="0">
                <a:solidFill>
                  <a:schemeClr val="tx1"/>
                </a:solidFill>
                <a:effectLst/>
                <a:latin typeface="+mn-lt"/>
                <a:ea typeface="+mn-ea"/>
                <a:cs typeface="+mn-cs"/>
              </a:rPr>
              <a:t>oing business the way it was done in the past is no longer as effective. But the changing landscape also creates opportunities</a:t>
            </a:r>
            <a:r>
              <a:rPr lang="en-US" sz="1200" kern="1200" baseline="0" dirty="0">
                <a:solidFill>
                  <a:schemeClr val="tx1"/>
                </a:solidFill>
                <a:effectLst/>
                <a:latin typeface="+mn-lt"/>
                <a:ea typeface="+mn-ea"/>
                <a:cs typeface="+mn-cs"/>
              </a:rPr>
              <a:t> for collaboration and rethinking how we manage the transportation system to improve efficiency, safety, and sustainability. Some of these key changes include: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Advances in technology. </a:t>
            </a:r>
            <a:r>
              <a:rPr lang="en-US" sz="1200" kern="1200" dirty="0">
                <a:solidFill>
                  <a:schemeClr val="tx1"/>
                </a:solidFill>
                <a:effectLst/>
                <a:latin typeface="+mn-lt"/>
                <a:ea typeface="+mn-ea"/>
                <a:cs typeface="+mn-cs"/>
              </a:rPr>
              <a:t>Transportation agencies can leverage new technologies to develop operational solutions to manage congestion,</a:t>
            </a:r>
            <a:r>
              <a:rPr lang="en-US" sz="1200" kern="1200" baseline="0" dirty="0">
                <a:solidFill>
                  <a:schemeClr val="tx1"/>
                </a:solidFill>
                <a:effectLst/>
                <a:latin typeface="+mn-lt"/>
                <a:ea typeface="+mn-ea"/>
                <a:cs typeface="+mn-cs"/>
              </a:rPr>
              <a:t> reliability, and safety</a:t>
            </a:r>
            <a:r>
              <a:rPr lang="en-US" sz="1200" kern="1200" dirty="0">
                <a:solidFill>
                  <a:schemeClr val="tx1"/>
                </a:solidFill>
                <a:effectLst/>
                <a:latin typeface="+mn-lt"/>
                <a:ea typeface="+mn-ea"/>
                <a:cs typeface="+mn-cs"/>
              </a:rPr>
              <a:t> issues. Key</a:t>
            </a:r>
            <a:r>
              <a:rPr lang="en-US" sz="1200" kern="1200" baseline="0" dirty="0">
                <a:solidFill>
                  <a:schemeClr val="tx1"/>
                </a:solidFill>
                <a:effectLst/>
                <a:latin typeface="+mn-lt"/>
                <a:ea typeface="+mn-ea"/>
                <a:cs typeface="+mn-cs"/>
              </a:rPr>
              <a:t> emerging technologies in this space include connected and smart infrastructure, infrastructure-to-vehicle communications, and advancements in traveler information systems and delivery 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a:solidFill>
                  <a:schemeClr val="tx1"/>
                </a:solidFill>
                <a:effectLst/>
                <a:latin typeface="+mn-lt"/>
                <a:ea typeface="+mn-ea"/>
                <a:cs typeface="+mn-cs"/>
              </a:rPr>
              <a:t>Emerging modes. </a:t>
            </a:r>
            <a:r>
              <a:rPr lang="en-US" sz="1200" b="0" kern="1200" baseline="0" dirty="0">
                <a:solidFill>
                  <a:schemeClr val="tx1"/>
                </a:solidFill>
                <a:effectLst/>
                <a:latin typeface="+mn-lt"/>
                <a:ea typeface="+mn-ea"/>
                <a:cs typeface="+mn-cs"/>
              </a:rPr>
              <a:t>E</a:t>
            </a:r>
            <a:r>
              <a:rPr lang="en-US" sz="1200" kern="1200" baseline="0" dirty="0">
                <a:solidFill>
                  <a:schemeClr val="tx1"/>
                </a:solidFill>
                <a:effectLst/>
                <a:latin typeface="+mn-lt"/>
                <a:ea typeface="+mn-ea"/>
                <a:cs typeface="+mn-cs"/>
              </a:rPr>
              <a:t>merging modes create a transportation network that is more complex but has great potential to improve performance, when coupled with the right operational strategies. Key emerging modes in this space include electric and hybrid vehicles, connected vehicles, ride-hailing and ride-sharing services, and e-scooters.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Better data. </a:t>
            </a:r>
            <a:r>
              <a:rPr lang="en-US" sz="1200" kern="1200" dirty="0">
                <a:solidFill>
                  <a:schemeClr val="tx1"/>
                </a:solidFill>
                <a:effectLst/>
                <a:latin typeface="+mn-lt"/>
                <a:ea typeface="+mn-ea"/>
                <a:cs typeface="+mn-cs"/>
              </a:rPr>
              <a:t>Almost</a:t>
            </a:r>
            <a:r>
              <a:rPr lang="en-US" sz="1200" kern="1200" baseline="0" dirty="0">
                <a:solidFill>
                  <a:schemeClr val="tx1"/>
                </a:solidFill>
                <a:effectLst/>
                <a:latin typeface="+mn-lt"/>
                <a:ea typeface="+mn-ea"/>
                <a:cs typeface="+mn-cs"/>
              </a:rPr>
              <a:t> all of these new technologies and emerging modes come with a lot of new data, with the potential to understand and monitor transportation systems in more detail and in real time. These data create the opportunity to deploy advanced management and operations strategies that we’ll talk about more in this presentation. </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Evolving customer needs and expectations. </a:t>
            </a:r>
            <a:r>
              <a:rPr lang="en-US" sz="1200" kern="1200" dirty="0">
                <a:solidFill>
                  <a:schemeClr val="tx1"/>
                </a:solidFill>
                <a:effectLst/>
                <a:latin typeface="+mn-lt"/>
                <a:ea typeface="+mn-ea"/>
                <a:cs typeface="+mn-cs"/>
              </a:rPr>
              <a:t>Travelers today expect real-time, accurate traveler information and options for how they travel. They expect to know about delays ahead of time and ways to avoid them.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Limited funds. </a:t>
            </a:r>
            <a:r>
              <a:rPr lang="en-US" sz="1200" kern="1200" dirty="0">
                <a:solidFill>
                  <a:schemeClr val="tx1"/>
                </a:solidFill>
                <a:effectLst/>
                <a:latin typeface="+mn-lt"/>
                <a:ea typeface="+mn-ea"/>
                <a:cs typeface="+mn-cs"/>
              </a:rPr>
              <a:t>Transportation agencies on the federal, State, and local levels have for years been tasked with doing more with limited resources. State departments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transportation (DOT) are always looking for innovative, lower-cost ways to get people and goods to their destinations more safely and reliably. Operational solutions often meet this challenge.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a:t>
            </a:fld>
            <a:endParaRPr lang="en-US" dirty="0"/>
          </a:p>
        </p:txBody>
      </p:sp>
    </p:spTree>
    <p:extLst>
      <p:ext uri="{BB962C8B-B14F-4D97-AF65-F5344CB8AC3E}">
        <p14:creationId xmlns:p14="http://schemas.microsoft.com/office/powerpoint/2010/main" val="4290802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As an example of research on the technical skills needed by the</a:t>
            </a:r>
            <a:r>
              <a:rPr lang="en-US" baseline="0" dirty="0"/>
              <a:t> transportation workforce, t</a:t>
            </a:r>
            <a:r>
              <a:rPr lang="en-US" dirty="0"/>
              <a:t>he Government Accountability Office (GAO) recently published a study, </a:t>
            </a:r>
            <a:r>
              <a:rPr lang="en-US" i="1" dirty="0"/>
              <a:t>Automated Technologies: DOT Should Take Steps to Ensure Its Workforce Has the Skills Needed to Oversee Safety</a:t>
            </a:r>
            <a:r>
              <a:rPr lang="en-US" i="0" baseline="0" dirty="0"/>
              <a:t> (</a:t>
            </a:r>
            <a:r>
              <a:rPr lang="en-US" sz="1800" b="0" i="0" u="none" strike="noStrike" baseline="0" dirty="0">
                <a:solidFill>
                  <a:srgbClr val="000000"/>
                </a:solidFill>
                <a:latin typeface="Arial" panose="020B0604020202020204" pitchFamily="34" charset="0"/>
              </a:rPr>
              <a:t>GAO-21-197, </a:t>
            </a:r>
            <a:r>
              <a:rPr lang="en-US" sz="2800" dirty="0">
                <a:hlinkClick r:id="rId3"/>
              </a:rPr>
              <a:t>U.S. GAO - Automated Technologies: DOT Should Take Steps to Ensure Its Workforce Has Skills Needed to Oversee Safety</a:t>
            </a:r>
            <a:r>
              <a:rPr lang="en-US" sz="2800" dirty="0"/>
              <a:t>, </a:t>
            </a:r>
            <a:r>
              <a:rPr lang="en-US" i="0" dirty="0"/>
              <a:t>Dec. 2020). https://www.google.com/url?sa=t&amp;rct=j&amp;q=&amp;esrc=s&amp;source=web&amp;cd=&amp;cad=rja&amp;uact=8&amp;ved=2ahUKEwin3YGN167wAhW1GDQIHTa9AGkQFjAAegQIBBAD&amp;url=https%3A%2F%2Fwww.gao.gov%2Fproducts%2Fgao-21-197&amp;usg=AOvVaw3lXJyAmkcpKGULvE2o0zWn </a:t>
            </a:r>
          </a:p>
          <a:p>
            <a:pPr algn="l"/>
            <a:endParaRPr lang="en-US" i="0" dirty="0"/>
          </a:p>
          <a:p>
            <a:pPr algn="l"/>
            <a:r>
              <a:rPr lang="en-US" i="0" dirty="0"/>
              <a:t>The study identified skills the DOT needs to oversee automated technologies. It noted that USDOT lacks critical information needed to identify skill gaps. Strategies are needed to identify skill gaps and establish hiring goals to address the needed skills.  Although the study is focused on the USDOT, challenges associated with the knowledge, skills, and abilities to meet demands of automated technologies, cybersecurity, and data management and analysis apply to transportation agencies at all levels of government, and to the private sector organizations that support those agencies.</a:t>
            </a:r>
          </a:p>
          <a:p>
            <a:pPr algn="l"/>
            <a:endParaRPr lang="en-US" i="0" dirty="0"/>
          </a:p>
          <a:p>
            <a:pPr algn="l"/>
            <a:r>
              <a:rPr lang="en-US" i="0" dirty="0"/>
              <a:t>As TSMO introduces and addresses increasing automation, these issues apply to meeting TSMO workforce requirements at state and local transportation agencies as well.  The report provides important considerations at all levels of government looking at more automated technologies.</a:t>
            </a:r>
            <a:endParaRPr lang="en-US" i="1"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31</a:t>
            </a:fld>
            <a:endParaRPr lang="en-US" dirty="0"/>
          </a:p>
        </p:txBody>
      </p:sp>
    </p:spTree>
    <p:extLst>
      <p:ext uri="{BB962C8B-B14F-4D97-AF65-F5344CB8AC3E}">
        <p14:creationId xmlns:p14="http://schemas.microsoft.com/office/powerpoint/2010/main" val="1266349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TSMO is a fundamental shift in how DOTs do business, moving from a design, build, maintain model to a more comprehensive approach to maximizing the current systems through management and operations strategies.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TSMO uses advanced approaches and technology to monitor, operate and manage the transportation system.  This includes ITS applications, performance monitoring, and automated responses to managing traffic.</a:t>
            </a:r>
          </a:p>
          <a:p>
            <a:pPr marL="171450" indent="-171450">
              <a:buFont typeface="Arial" panose="020B0604020202020204" pitchFamily="34" charset="0"/>
              <a:buChar char="•"/>
            </a:pPr>
            <a:r>
              <a:rPr lang="en-US" dirty="0"/>
              <a:t>TSMO collects, syntheses, and analyzes large data sets obtained through sensors, crowd source, and connected vehicles to monitor and assess system performance, support real-time operations, and plan for operations.</a:t>
            </a:r>
          </a:p>
          <a:p>
            <a:pPr marL="171450" indent="-171450">
              <a:buFont typeface="Arial" panose="020B0604020202020204" pitchFamily="34" charset="0"/>
              <a:buChar char="•"/>
            </a:pPr>
            <a:r>
              <a:rPr lang="en-US" dirty="0"/>
              <a:t>TSMO technologies and data applications require broad knowledge, skills and capabilities to take full advantage of new and emerging data and technologies. TSMO requires skills that span professional to paraprofessional including computer science, human factors, communications, and systems engineering.</a:t>
            </a:r>
          </a:p>
          <a:p>
            <a:pPr marL="171450" indent="-171450">
              <a:buFont typeface="Arial" panose="020B0604020202020204" pitchFamily="34" charset="0"/>
              <a:buChar char="•"/>
            </a:pPr>
            <a:r>
              <a:rPr lang="en-US" dirty="0"/>
              <a:t>TSMO works 24x7.  The need to manage the transportation system around-the-clock every day is also a shift in culture for most DOTs.</a:t>
            </a:r>
          </a:p>
          <a:p>
            <a:pPr marL="171450" indent="-171450">
              <a:buFont typeface="Arial" panose="020B0604020202020204" pitchFamily="34" charset="0"/>
              <a:buChar char="•"/>
            </a:pPr>
            <a:r>
              <a:rPr lang="en-US" dirty="0"/>
              <a:t>TSMO supports other emerging technologies like cooperative automation. As cooperative automation become more common on our roadways, DOTs will need to address the changes needed to support these technologies.</a:t>
            </a:r>
          </a:p>
          <a:p>
            <a:pPr marL="171450" indent="-171450">
              <a:buFont typeface="Arial" panose="020B0604020202020204" pitchFamily="34" charset="0"/>
              <a:buChar char="•"/>
            </a:pPr>
            <a:r>
              <a:rPr lang="en-US" dirty="0"/>
              <a:t>TMSO is built on collaboration across disciplines and jurisdictions, requiring knowledge, skills, and abilities to form multi-disciplinary, multi-agency, multi-modal, and public-private sector collaboration.</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32</a:t>
            </a:fld>
            <a:endParaRPr lang="en-US" dirty="0"/>
          </a:p>
        </p:txBody>
      </p:sp>
    </p:spTree>
    <p:extLst>
      <p:ext uri="{BB962C8B-B14F-4D97-AF65-F5344CB8AC3E}">
        <p14:creationId xmlns:p14="http://schemas.microsoft.com/office/powerpoint/2010/main" val="258657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TSMO offers great benefits in system management and operations; it also creates challenges for human</a:t>
            </a:r>
            <a:r>
              <a:rPr lang="en-US" baseline="0" dirty="0"/>
              <a:t> resources (</a:t>
            </a:r>
            <a:r>
              <a:rPr lang="en-US" dirty="0"/>
              <a:t>HR) departments that are not familiar with changing applications and knowledge, skills, and abilities (KSA) needed to support TSMO. These changes and the KSAs needed to support TSMO activities create both challenges and opportunities for agency HR functions.</a:t>
            </a:r>
          </a:p>
          <a:p>
            <a:endParaRPr lang="en-US" dirty="0"/>
          </a:p>
          <a:p>
            <a:pPr marL="171450" indent="-171450">
              <a:buFont typeface="Arial" panose="020B0604020202020204" pitchFamily="34" charset="0"/>
              <a:buChar char="•"/>
            </a:pPr>
            <a:r>
              <a:rPr lang="en-US" dirty="0"/>
              <a:t>New skills needed to support data and technology TSMO applications.  This may require a cultural shift in the organization and changes to how new job are developed and classified.  An understanding of the KSAs required to support TSMO functions is needed by agency management and human resource professionals. </a:t>
            </a:r>
          </a:p>
          <a:p>
            <a:pPr marL="171450" indent="-171450">
              <a:buFont typeface="Arial" panose="020B0604020202020204" pitchFamily="34" charset="0"/>
              <a:buChar char="•"/>
            </a:pPr>
            <a:r>
              <a:rPr lang="en-US" dirty="0"/>
              <a:t>Traditional job classifications may not fit many of the TSMO needs.  Many of the emerging TSMO jobs are outside the traditional DOT job descriptions and requirements.  This will require analysis of current and new job requirements to determine appropriate descriptions and classifications.</a:t>
            </a:r>
          </a:p>
          <a:p>
            <a:pPr marL="171450" indent="-171450">
              <a:buFont typeface="Arial" panose="020B0604020202020204" pitchFamily="34" charset="0"/>
              <a:buChar char="•"/>
            </a:pPr>
            <a:r>
              <a:rPr lang="en-US" dirty="0"/>
              <a:t>Traditional career paths make it difficult to attract and retain talented TSMO staff.  Traditional DOT career paths do not include technology or data tracks to attract and retain technology professionals.</a:t>
            </a:r>
          </a:p>
          <a:p>
            <a:pPr marL="171450" indent="-171450">
              <a:buFont typeface="Arial" panose="020B0604020202020204" pitchFamily="34" charset="0"/>
              <a:buChar char="•"/>
            </a:pPr>
            <a:r>
              <a:rPr lang="en-US" dirty="0"/>
              <a:t>There is limited TSMO-focused curriculum offered in post-secondary education to provide a pipeline of graduates prepared for TSMO professional and paraprofessional positions.</a:t>
            </a:r>
          </a:p>
          <a:p>
            <a:pPr marL="171450" indent="-171450">
              <a:buFont typeface="Arial" panose="020B0604020202020204" pitchFamily="34" charset="0"/>
              <a:buChar char="•"/>
            </a:pPr>
            <a:r>
              <a:rPr lang="en-US" dirty="0"/>
              <a:t>Defining TSMO-related knowledge, skills, and abilities (KSA) and position descriptions.  This will require the development of new position descriptions, responsibilities, requirements, and classifications. </a:t>
            </a:r>
          </a:p>
          <a:p>
            <a:pPr marL="171450" indent="-171450">
              <a:buFont typeface="Arial" panose="020B0604020202020204" pitchFamily="34" charset="0"/>
              <a:buChar char="•"/>
            </a:pPr>
            <a:r>
              <a:rPr lang="en-US" dirty="0"/>
              <a:t>Recruiting and retaining key TSMO staff.  This can be particularly challenging if positions are not clearly defined and recruiting practices are not expanded to reach new pools of potential employees with nontraditional KSAs.</a:t>
            </a:r>
          </a:p>
          <a:p>
            <a:pPr marL="171450" indent="-171450">
              <a:buFont typeface="Arial" panose="020B0604020202020204" pitchFamily="34" charset="0"/>
              <a:buChar char="•"/>
            </a:pPr>
            <a:r>
              <a:rPr lang="en-US" dirty="0"/>
              <a:t>Employee career development to support TSMO.  In addition to hiring new employees, it is important to grow TSMO capabilities within a DOT’s existing workforce through training, mentoring, job mobility, and continued education.</a:t>
            </a:r>
          </a:p>
          <a:p>
            <a:pPr marL="171450" indent="-171450">
              <a:buFont typeface="Arial" panose="020B0604020202020204" pitchFamily="34" charset="0"/>
              <a:buChar char="•"/>
            </a:pPr>
            <a:r>
              <a:rPr lang="en-US" dirty="0"/>
              <a:t>Policy or structural limitations on hiring.  </a:t>
            </a:r>
            <a:r>
              <a:rPr lang="en-US" strike="sngStrike" dirty="0"/>
              <a:t>It should be noted that</a:t>
            </a:r>
            <a:r>
              <a:rPr lang="en-US" strike="noStrike" dirty="0"/>
              <a:t> S</a:t>
            </a:r>
            <a:r>
              <a:rPr lang="en-US" dirty="0"/>
              <a:t>ome agencies have specific requirements for hiring that may limit the ability to recruit and hire advanced technology and data professionals.  This includes requirements to hire from a civil service list that may limit the availability of certain KSAs.</a:t>
            </a:r>
          </a:p>
          <a:p>
            <a:pPr marL="171450" indent="-171450">
              <a:buFont typeface="Arial" panose="020B0604020202020204" pitchFamily="34" charset="0"/>
              <a:buChar char="•"/>
            </a:pPr>
            <a:r>
              <a:rPr lang="en-US" dirty="0"/>
              <a:t>Competition from private sector employers. Another challenge is competing against (often high-paying) technology jobs in the private sector for the kinds of skills needed to support TSMO.</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33</a:t>
            </a:fld>
            <a:endParaRPr lang="en-US" dirty="0"/>
          </a:p>
        </p:txBody>
      </p:sp>
    </p:spTree>
    <p:extLst>
      <p:ext uri="{BB962C8B-B14F-4D97-AF65-F5344CB8AC3E}">
        <p14:creationId xmlns:p14="http://schemas.microsoft.com/office/powerpoint/2010/main" val="2517701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FHWA sponsored project that looked at five different transportation pathways.  The report, National Transportation Career Pathways Initiative, Final Project Report, published in 2019, included an analysis of the transportation operations workforce. It considered the significant role of new technologies in TSMO and the importance of a systems approach in the field of transportation operations.</a:t>
            </a:r>
          </a:p>
          <a:p>
            <a:endParaRPr lang="en-US" dirty="0"/>
          </a:p>
          <a:p>
            <a:r>
              <a:rPr lang="en-US" dirty="0"/>
              <a:t>It identified critical workforce competencies for transportation operations. Specifically, the transportation operations discipline requires workers who are: </a:t>
            </a:r>
          </a:p>
          <a:p>
            <a:pPr marL="171450" indent="-171450">
              <a:buFont typeface="Arial" panose="020B0604020202020204" pitchFamily="34" charset="0"/>
              <a:buChar char="•"/>
            </a:pPr>
            <a:r>
              <a:rPr lang="en-US" dirty="0"/>
              <a:t>Tech-savvy; </a:t>
            </a:r>
          </a:p>
          <a:p>
            <a:pPr marL="171450" indent="-171450">
              <a:buFont typeface="Arial" panose="020B0604020202020204" pitchFamily="34" charset="0"/>
              <a:buChar char="•"/>
            </a:pPr>
            <a:r>
              <a:rPr lang="en-US" dirty="0"/>
              <a:t>Flexible, responsive, and adaptive to ever-changing technological tools/innovations; </a:t>
            </a:r>
          </a:p>
          <a:p>
            <a:pPr marL="171450" indent="-171450">
              <a:buFont typeface="Arial" panose="020B0604020202020204" pitchFamily="34" charset="0"/>
              <a:buChar char="•"/>
            </a:pPr>
            <a:r>
              <a:rPr lang="en-US" dirty="0"/>
              <a:t>Capable of performing well under pressure and of making good decisions in high stress/high stakes environments;</a:t>
            </a:r>
          </a:p>
          <a:p>
            <a:pPr marL="171450" indent="-171450">
              <a:buFont typeface="Arial" panose="020B0604020202020204" pitchFamily="34" charset="0"/>
              <a:buChar char="•"/>
            </a:pPr>
            <a:r>
              <a:rPr lang="en-US" dirty="0"/>
              <a:t>Effective communicators, particularly with a wide range of stakeholders;</a:t>
            </a:r>
          </a:p>
          <a:p>
            <a:pPr marL="171450" indent="-171450">
              <a:buFont typeface="Arial" panose="020B0604020202020204" pitchFamily="34" charset="0"/>
              <a:buChar char="•"/>
            </a:pPr>
            <a:r>
              <a:rPr lang="en-US" dirty="0"/>
              <a:t>Knowledgeable of system infrastructure design and connectivity; and</a:t>
            </a:r>
          </a:p>
          <a:p>
            <a:pPr marL="171450" indent="-171450">
              <a:buFont typeface="Arial" panose="020B0604020202020204" pitchFamily="34" charset="0"/>
              <a:buChar char="•"/>
            </a:pPr>
            <a:r>
              <a:rPr lang="en-US" dirty="0"/>
              <a:t>Equipped with skillsets related to data acquisition, management, analysis, modeling, and decision-making.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t>California State University, Long Beach, Research Foundation for FHWA, National Network for the Transportation Workforce, National Transportation Career Pathways Initiative, Final Project Report, February 2019. Available at: </a:t>
            </a:r>
            <a:r>
              <a:rPr lang="en-US" dirty="0"/>
              <a:t>https://www.nntw.org/wp-content/uploads/2020/04/NTCPI-Year-Two-Report-final.pdf. </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34</a:t>
            </a:fld>
            <a:endParaRPr lang="en-US" dirty="0"/>
          </a:p>
        </p:txBody>
      </p:sp>
    </p:spTree>
    <p:extLst>
      <p:ext uri="{BB962C8B-B14F-4D97-AF65-F5344CB8AC3E}">
        <p14:creationId xmlns:p14="http://schemas.microsoft.com/office/powerpoint/2010/main" val="3058027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Transportation Careers Pathways Initiative found that there is not a common pathway for entering a career in transportation operations, and that the increasing complexity and interdisciplinary nature of the work is beyond the scope of traditional academic programs.  Due to the relatively unknown nature of careers in transportation operations, it is difficult to attract technically qualified workers.  This is aggravated by the range of technical knowledge and experience in ITS, data analytics, modeling, engineering decision, management and decision making, policy, interagency coordination, and incident and emergency management.</a:t>
            </a:r>
          </a:p>
          <a:p>
            <a:endParaRPr lang="en-US" dirty="0"/>
          </a:p>
          <a:p>
            <a:r>
              <a:rPr lang="en-US" dirty="0"/>
              <a:t>The study found that current education programs do not provide the cross-cutting, interdisciplinary training needed for success in transportation operations, leaving a significant need for on-the-job training.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t>California State University, Long Beach, Research Foundation for FHWA, National Network for the Transportation Workforce, National Transportation Career Pathways Initiative, Final Project Report, February 2019. Available at: </a:t>
            </a:r>
            <a:r>
              <a:rPr lang="en-US" dirty="0"/>
              <a:t>https://www.nntw.org/wp-content/uploads/2020/04/NTCPI-Year-Two-Report-final.pdf.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35</a:t>
            </a:fld>
            <a:endParaRPr lang="en-US" dirty="0"/>
          </a:p>
        </p:txBody>
      </p:sp>
    </p:spTree>
    <p:extLst>
      <p:ext uri="{BB962C8B-B14F-4D97-AF65-F5344CB8AC3E}">
        <p14:creationId xmlns:p14="http://schemas.microsoft.com/office/powerpoint/2010/main" val="548909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Transportation Careers Pathways Initiative identified six elements of transportation operations pathway development. </a:t>
            </a:r>
          </a:p>
          <a:p>
            <a:endParaRPr lang="en-US" dirty="0"/>
          </a:p>
          <a:p>
            <a:pPr marL="228600" indent="-228600">
              <a:buFont typeface="+mj-lt"/>
              <a:buAutoNum type="arabicPeriod"/>
            </a:pPr>
            <a:r>
              <a:rPr lang="en-US" dirty="0"/>
              <a:t>Build Cross-Agency Partnerships and Clarify Roles</a:t>
            </a:r>
          </a:p>
          <a:p>
            <a:pPr marL="228600" indent="-228600">
              <a:buFont typeface="+mj-lt"/>
              <a:buAutoNum type="arabicPeriod"/>
            </a:pPr>
            <a:r>
              <a:rPr lang="en-US" dirty="0"/>
              <a:t>Identify Industry Sectors and Engage Employers</a:t>
            </a:r>
          </a:p>
          <a:p>
            <a:pPr marL="228600" indent="-228600">
              <a:buFont typeface="+mj-lt"/>
              <a:buAutoNum type="arabicPeriod"/>
            </a:pPr>
            <a:r>
              <a:rPr lang="en-US" dirty="0"/>
              <a:t>Design Education and Training Programs </a:t>
            </a:r>
          </a:p>
          <a:p>
            <a:pPr marL="228600" indent="-228600">
              <a:buFont typeface="+mj-lt"/>
              <a:buAutoNum type="arabicPeriod"/>
            </a:pPr>
            <a:r>
              <a:rPr lang="en-US" dirty="0"/>
              <a:t>Identify Funding Needs and Sources </a:t>
            </a:r>
          </a:p>
          <a:p>
            <a:pPr marL="228600" indent="-228600">
              <a:buFont typeface="+mj-lt"/>
              <a:buAutoNum type="arabicPeriod"/>
            </a:pPr>
            <a:r>
              <a:rPr lang="en-US" dirty="0"/>
              <a:t>Align Policies and Programs </a:t>
            </a:r>
          </a:p>
          <a:p>
            <a:pPr marL="228600" indent="-228600">
              <a:buFont typeface="+mj-lt"/>
              <a:buAutoNum type="arabicPeriod"/>
            </a:pPr>
            <a:r>
              <a:rPr lang="en-US" dirty="0"/>
              <a:t>Measure System Change and Performance</a:t>
            </a:r>
          </a:p>
          <a:p>
            <a:pPr marL="228600" indent="-228600">
              <a:buFont typeface="+mj-lt"/>
              <a:buAutoNum type="arabicPeriod"/>
            </a:pPr>
            <a:endParaRPr lang="en-US" dirty="0"/>
          </a:p>
          <a:p>
            <a:pPr marL="0" indent="0">
              <a:buFont typeface="+mj-lt"/>
              <a:buNone/>
            </a:pPr>
            <a:r>
              <a:rPr lang="en-US" dirty="0"/>
              <a:t>These elements included the need to build partnerships with industry and academia, from kindergarten to higher education; support industry activities; create transportation operations academic programs; identify sustainable funding to support career development; align academic and industry programs; and track change and performance metrics.</a:t>
            </a:r>
          </a:p>
          <a:p>
            <a:pPr marL="0" indent="0">
              <a:buFont typeface="+mj-lt"/>
              <a:buNone/>
            </a:pPr>
            <a:endParaRPr lang="en-US" dirty="0"/>
          </a:p>
          <a:p>
            <a:pPr marL="0" indent="0">
              <a:buFont typeface="+mj-lt"/>
              <a:buNone/>
            </a:pPr>
            <a:r>
              <a:rPr lang="en-US" dirty="0"/>
              <a:t>Source: </a:t>
            </a:r>
            <a:r>
              <a:rPr lang="en-US" sz="1200" dirty="0"/>
              <a:t>California State University, Long Beach, Research Foundation for FHWA, National Network for the Transportation Workforce, National Transportation Career Pathways Initiative, Final Project Report, February 2019. Available at: </a:t>
            </a:r>
            <a:r>
              <a:rPr lang="en-US" dirty="0"/>
              <a:t>https://www.nntw.org/wp-content/uploads/2020/04/NTCPI-Year-Two-Report-final.pdf.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36</a:t>
            </a:fld>
            <a:endParaRPr lang="en-US" dirty="0"/>
          </a:p>
        </p:txBody>
      </p:sp>
    </p:spTree>
    <p:extLst>
      <p:ext uri="{BB962C8B-B14F-4D97-AF65-F5344CB8AC3E}">
        <p14:creationId xmlns:p14="http://schemas.microsoft.com/office/powerpoint/2010/main" val="2704215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Transportation Careers Pathways Initiative developed a project to attract the next generation of transportation operations professionals. They considered the challenge of attracting and retaining skilled professionals. They determined that it was important to tell the story of transportation operations in a way that potential hires understood the value of the work in society. They emphasized the importance of putting a face on work in transportation operations so candidates could visualize themselves in this role. They recommended integrating experiential learning into academic programs to enhance career awareness and relevant competencies for the future workforce. They identified an overarching theme of the importance of a systems approach and the changing impacts of technology advances in transportation operations.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recommendations from the NOCOE 2</a:t>
            </a:r>
            <a:r>
              <a:rPr lang="en-US" baseline="30000" dirty="0"/>
              <a:t>nd</a:t>
            </a:r>
            <a:r>
              <a:rPr lang="en-US" dirty="0"/>
              <a:t> Transportation Systems Management and Operations Workforce Development Summit (Sept. 23, 2021) include using </a:t>
            </a:r>
            <a:r>
              <a:rPr lang="en-US" sz="1200" dirty="0"/>
              <a:t>apprenticeships, internships, and mentoring programs.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37</a:t>
            </a:fld>
            <a:endParaRPr lang="en-US" dirty="0"/>
          </a:p>
        </p:txBody>
      </p:sp>
    </p:spTree>
    <p:extLst>
      <p:ext uri="{BB962C8B-B14F-4D97-AF65-F5344CB8AC3E}">
        <p14:creationId xmlns:p14="http://schemas.microsoft.com/office/powerpoint/2010/main" val="815315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sz="1200" dirty="0"/>
              <a:t>National Operations Center of Excellence (</a:t>
            </a:r>
            <a:r>
              <a:rPr lang="en-US" sz="1200" dirty="0" err="1"/>
              <a:t>NOCoE</a:t>
            </a:r>
            <a:r>
              <a:rPr lang="en-US" sz="1200" dirty="0"/>
              <a:t>) hosted its Second TSMO Workforce Development Summit in September of 2021. During the summit, meeting facilitators presented a </a:t>
            </a:r>
            <a:r>
              <a:rPr lang="en-US" sz="1200" dirty="0" err="1"/>
              <a:t>NOCoE</a:t>
            </a:r>
            <a:r>
              <a:rPr lang="en-US" sz="1200" dirty="0"/>
              <a:t> case study on best practices in workforce development from four similar industries, water, information technology, accounting, and trucking. The case study identifies key lessons or takeaways applicable to TSMO in the areas of recruiting; retention; and diversity, equity, and inclusion. water, information technology, accounting, and trucking industries. The next three slides go more in depth on the three key areas of takeaways.</a:t>
            </a:r>
          </a:p>
          <a:p>
            <a:r>
              <a:rPr lang="en-US" dirty="0"/>
              <a:t> </a:t>
            </a:r>
          </a:p>
          <a:p>
            <a:r>
              <a:rPr lang="en-US" dirty="0"/>
              <a:t>For more information on the </a:t>
            </a:r>
            <a:r>
              <a:rPr lang="en-US" dirty="0" err="1"/>
              <a:t>NOCoE</a:t>
            </a:r>
            <a:r>
              <a:rPr lang="en-US" dirty="0"/>
              <a:t> summit, see: https://transportationops.org/2ndworkforcesummit. </a:t>
            </a:r>
          </a:p>
          <a:p>
            <a:endParaRPr lang="en-US" dirty="0"/>
          </a:p>
          <a:p>
            <a:r>
              <a:rPr lang="en-US" dirty="0"/>
              <a:t>Noyes, Pat. (August 2021). </a:t>
            </a:r>
            <a:r>
              <a:rPr lang="en-US" dirty="0" err="1"/>
              <a:t>NOCoE</a:t>
            </a:r>
            <a:r>
              <a:rPr lang="en-US" dirty="0"/>
              <a:t> Case Study 3: Best Practices in Workforce Development from Similar Industries. Available at: https://transportationops.org/sites/transops/files/Case%20Study%203%20Other%20Industries%2020210901.pdf.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38</a:t>
            </a:fld>
            <a:endParaRPr lang="en-US" dirty="0"/>
          </a:p>
        </p:txBody>
      </p:sp>
    </p:spTree>
    <p:extLst>
      <p:ext uri="{BB962C8B-B14F-4D97-AF65-F5344CB8AC3E}">
        <p14:creationId xmlns:p14="http://schemas.microsoft.com/office/powerpoint/2010/main" val="1679550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looking at other industries, the case study recommends cooperation with HR professionals to help attract talent. This includes simplifying and updating the application and hiring processes, posting job requisitions on nongovernment websites, revising the compensation or pay structure, and modifying how performance is evaluated to be more in line with industry.</a:t>
            </a:r>
          </a:p>
          <a:p>
            <a:endParaRPr lang="en-US" dirty="0"/>
          </a:p>
          <a:p>
            <a:r>
              <a:rPr lang="en-US" dirty="0"/>
              <a:t>The study also recommends promoting a sense or purpose or social good to attract new recruits. This could include developing the case for TSMO from a social good standpoint and developing related case studies.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39</a:t>
            </a:fld>
            <a:endParaRPr lang="en-US" dirty="0"/>
          </a:p>
        </p:txBody>
      </p:sp>
    </p:spTree>
    <p:extLst>
      <p:ext uri="{BB962C8B-B14F-4D97-AF65-F5344CB8AC3E}">
        <p14:creationId xmlns:p14="http://schemas.microsoft.com/office/powerpoint/2010/main" val="2962821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increase retention, the case study recommends increasing career mobility. This can be done through cross-functional training and reskilling. It also includes enabling career advancement through established career paths and promoting competencies in leadership.</a:t>
            </a:r>
          </a:p>
          <a:p>
            <a:endParaRPr lang="en-US" dirty="0"/>
          </a:p>
          <a:p>
            <a:r>
              <a:rPr lang="en-US" dirty="0"/>
              <a:t>Another takeaway for increasing retention is to develop a culture of innovation. This includes implementing technology tools, infrastructure, and applications. The study recommends embracing the rapid pace of technological change.</a:t>
            </a:r>
          </a:p>
          <a:p>
            <a:endParaRPr lang="en-US" dirty="0"/>
          </a:p>
          <a:p>
            <a:r>
              <a:rPr lang="en-US" dirty="0"/>
              <a:t>Focusing on flexibility and the work environment may also improve retention. This includes orienting culture to younger workers and conducting interviews with top performers who have stayed to better understand what retains talent in the organization.</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40</a:t>
            </a:fld>
            <a:endParaRPr lang="en-US" dirty="0"/>
          </a:p>
        </p:txBody>
      </p:sp>
    </p:spTree>
    <p:extLst>
      <p:ext uri="{BB962C8B-B14F-4D97-AF65-F5344CB8AC3E}">
        <p14:creationId xmlns:p14="http://schemas.microsoft.com/office/powerpoint/2010/main" val="185296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How are State DOT’s adjusting and responding to these changes?</a:t>
            </a:r>
          </a:p>
          <a:p>
            <a:pPr defTabSz="931774">
              <a:defRPr/>
            </a:pPr>
            <a:endParaRPr lang="en-US" dirty="0">
              <a:solidFill>
                <a:prstClr val="black"/>
              </a:solidFill>
            </a:endParaRPr>
          </a:p>
          <a:p>
            <a:pPr defTabSz="931774">
              <a:defRPr/>
            </a:pPr>
            <a:r>
              <a:rPr lang="en-US" dirty="0">
                <a:solidFill>
                  <a:prstClr val="black"/>
                </a:solidFill>
              </a:rPr>
              <a:t>Transportation systems management and operations (TSMO) is a solution.</a:t>
            </a:r>
          </a:p>
          <a:p>
            <a:pPr defTabSz="931774">
              <a:defRPr/>
            </a:pPr>
            <a:endParaRPr lang="en-US" dirty="0">
              <a:solidFill>
                <a:prstClr val="black"/>
              </a:solidFill>
            </a:endParaRPr>
          </a:p>
          <a:p>
            <a:r>
              <a:rPr lang="en-US" dirty="0"/>
              <a:t>Transportation systems management and operations (TSMO) is becoming an increasingly popular approach in departments of</a:t>
            </a:r>
            <a:r>
              <a:rPr lang="en-US" baseline="0" dirty="0"/>
              <a:t> transportation (</a:t>
            </a:r>
            <a:r>
              <a:rPr lang="en-US" dirty="0"/>
              <a:t>DOTs) to make the most of the existing transportation infrastructure. It optimizes system capacity, improves safety, and enhances system performance through strategies that can be applied in the near term for less money than major construction. </a:t>
            </a:r>
          </a:p>
          <a:p>
            <a:endParaRPr lang="en-US" dirty="0"/>
          </a:p>
          <a:p>
            <a:pPr defTabSz="931774">
              <a:defRPr/>
            </a:pPr>
            <a:r>
              <a:rPr lang="en-US" baseline="0" dirty="0"/>
              <a:t>Some elaboration on what is on the slide. </a:t>
            </a:r>
            <a:endParaRPr lang="en-US" dirty="0"/>
          </a:p>
          <a:p>
            <a:endParaRPr lang="en-US" dirty="0"/>
          </a:p>
          <a:p>
            <a:pPr>
              <a:lnSpc>
                <a:spcPct val="120000"/>
              </a:lnSpc>
            </a:pPr>
            <a:r>
              <a:rPr lang="en-US" dirty="0"/>
              <a:t>TSMO is an integrated set of strategies to optimize the operational performance of the existing transportation system: </a:t>
            </a:r>
          </a:p>
          <a:p>
            <a:pPr marL="174708" indent="-174708">
              <a:lnSpc>
                <a:spcPct val="120000"/>
              </a:lnSpc>
              <a:buFont typeface="Arial" panose="020B0604020202020204" pitchFamily="34" charset="0"/>
              <a:buChar char="•"/>
            </a:pPr>
            <a:r>
              <a:rPr lang="en-US" dirty="0"/>
              <a:t>Note: The</a:t>
            </a:r>
            <a:r>
              <a:rPr lang="en-US" baseline="0" dirty="0"/>
              <a:t> definition at the top of the slide is an abridged version of the Federal Highway Administration TSMO definition found here: </a:t>
            </a:r>
            <a:r>
              <a:rPr lang="en-US" dirty="0">
                <a:hlinkClick r:id="rId3"/>
              </a:rPr>
              <a:t>https://ops.fhwa.dot.gov/tsmo</a:t>
            </a:r>
            <a:r>
              <a:rPr lang="en-US" dirty="0"/>
              <a:t> </a:t>
            </a:r>
          </a:p>
          <a:p>
            <a:pPr marL="174708" indent="-174708">
              <a:lnSpc>
                <a:spcPct val="120000"/>
              </a:lnSpc>
              <a:buFont typeface="Arial" panose="020B0604020202020204" pitchFamily="34" charset="0"/>
              <a:buChar char="•"/>
            </a:pPr>
            <a:r>
              <a:rPr lang="en-US" dirty="0"/>
              <a:t>TSMO approaches performance from a systems perspective</a:t>
            </a:r>
          </a:p>
          <a:p>
            <a:pPr marL="174708" indent="-174708">
              <a:lnSpc>
                <a:spcPct val="120000"/>
              </a:lnSpc>
              <a:buFont typeface="Arial" panose="020B0604020202020204" pitchFamily="34" charset="0"/>
              <a:buChar char="•"/>
            </a:pPr>
            <a:r>
              <a:rPr lang="en-US" dirty="0"/>
              <a:t>It spans corridors, jurisdictions, modes, and agencies</a:t>
            </a:r>
          </a:p>
          <a:p>
            <a:pPr marL="174708" indent="-174708">
              <a:lnSpc>
                <a:spcPct val="120000"/>
              </a:lnSpc>
              <a:buFont typeface="Arial" panose="020B0604020202020204" pitchFamily="34" charset="0"/>
              <a:buChar char="•"/>
            </a:pPr>
            <a:r>
              <a:rPr lang="en-US" dirty="0"/>
              <a:t>TSMO</a:t>
            </a:r>
            <a:r>
              <a:rPr lang="en-US" baseline="0" dirty="0"/>
              <a:t> takes a holistic approach to managing performance that looks beyond a single corridor (i.e., are changes to a specific corridor causing a mobility issue nearby?), jurisdiction (i.e., are management systems coordinated across jurisdictional boundaries?), mode (i.e., are we using all modes optimally to meet our performance goals?), and agency (i.e., how can we improve collaboration with law enforcement or transit agencies to improve performance?)</a:t>
            </a:r>
          </a:p>
          <a:p>
            <a:pPr marL="174708" indent="-174708">
              <a:lnSpc>
                <a:spcPct val="120000"/>
              </a:lnSpc>
              <a:buFont typeface="Arial" panose="020B0604020202020204" pitchFamily="34" charset="0"/>
              <a:buChar char="•"/>
            </a:pPr>
            <a:r>
              <a:rPr lang="en-US" dirty="0"/>
              <a:t>TSMO helps agencies balance supply and demand on the system and provide flexible solutions to manage dynamic conditions:</a:t>
            </a:r>
          </a:p>
          <a:p>
            <a:pPr marL="640594" lvl="1" indent="-174708">
              <a:lnSpc>
                <a:spcPct val="120000"/>
              </a:lnSpc>
              <a:buFont typeface="Arial" panose="020B0604020202020204" pitchFamily="34" charset="0"/>
              <a:buChar char="•"/>
            </a:pPr>
            <a:r>
              <a:rPr lang="en-US" dirty="0"/>
              <a:t>Example</a:t>
            </a:r>
            <a:r>
              <a:rPr lang="en-US" baseline="0" dirty="0"/>
              <a:t>s include ramp metering, managed lanes, and congestion pricing </a:t>
            </a:r>
          </a:p>
          <a:p>
            <a:pPr marL="174708" indent="-174708">
              <a:lnSpc>
                <a:spcPct val="120000"/>
              </a:lnSpc>
              <a:buFont typeface="Arial" panose="020B0604020202020204" pitchFamily="34" charset="0"/>
              <a:buChar char="•"/>
            </a:pPr>
            <a:r>
              <a:rPr lang="en-US" dirty="0"/>
              <a:t>TSMO can complement capacity projects or, in some cases, can provide lower-cost, faster alternatives</a:t>
            </a:r>
          </a:p>
          <a:p>
            <a:pPr marL="174708" indent="-174708">
              <a:lnSpc>
                <a:spcPct val="120000"/>
              </a:lnSpc>
              <a:buFont typeface="Arial" panose="020B0604020202020204" pitchFamily="34" charset="0"/>
              <a:buChar char="•"/>
            </a:pPr>
            <a:r>
              <a:rPr lang="en-US" dirty="0"/>
              <a:t>TSMO seeks</a:t>
            </a:r>
            <a:r>
              <a:rPr lang="en-US" baseline="0" dirty="0"/>
              <a:t> to provide lower-cost alternatives to capacity projects when operational strategies may produce equal or better results – or when operational strategies may be able to produce results faster. It does not seek to eliminate capacity projects in cases where a capacity project is the best solution. Rather, TSMO provides agencies with more options</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a:t>
            </a:fld>
            <a:endParaRPr lang="en-US" dirty="0"/>
          </a:p>
        </p:txBody>
      </p:sp>
    </p:spTree>
    <p:extLst>
      <p:ext uri="{BB962C8B-B14F-4D97-AF65-F5344CB8AC3E}">
        <p14:creationId xmlns:p14="http://schemas.microsoft.com/office/powerpoint/2010/main" val="1376562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study also offers lessons from other industries on diversity, equity, and inclusion. It recommendations building a culture of diversity and inclusion. This can be supported through apprentice, mentoring, and sponsorship programs. Targeted outreach and recruiting can increase diversity in the TSMO workforce. It may also be helpful to collaborate with underrepresented groups.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U.S. DOT’s Summer Transportation Internship Program for Diverse Groups provides an opportunity for undergraduate, graduate, and law students to work alongside U.S. DOT mentors to learn about transportation career areas such as TSMO.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more information about the internship program, go to: https://twc.edu/programs/summer-transportation-internship-program-diverse-groups.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41</a:t>
            </a:fld>
            <a:endParaRPr lang="en-US" dirty="0"/>
          </a:p>
        </p:txBody>
      </p:sp>
    </p:spTree>
    <p:extLst>
      <p:ext uri="{BB962C8B-B14F-4D97-AF65-F5344CB8AC3E}">
        <p14:creationId xmlns:p14="http://schemas.microsoft.com/office/powerpoint/2010/main" val="685877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Association of State Highway and Transportation Officials (AASHTO) and the Transportation Research Board (TRB) funded a National Cooperative Highway Research Program (NCHRP) project on TSMO workforce needs and emerging positions at the professional level. The resulting </a:t>
            </a:r>
            <a:r>
              <a:rPr lang="en-US" i="1" dirty="0"/>
              <a:t>TSMO Workforce Guidebook </a:t>
            </a:r>
            <a:r>
              <a:rPr lang="en-US" dirty="0"/>
              <a:t>looks at how TSMO is impacting traditional and emerging positions in DOTs, and the associated changes in hiring, retaining, and developing a TSMO workforce.</a:t>
            </a:r>
          </a:p>
          <a:p>
            <a:endParaRPr lang="en-US" dirty="0"/>
          </a:p>
          <a:p>
            <a:r>
              <a:rPr lang="en-US" dirty="0"/>
              <a:t>The guidebook can be found at: </a:t>
            </a:r>
          </a:p>
          <a:p>
            <a:endParaRPr lang="en-US" dirty="0"/>
          </a:p>
          <a:p>
            <a:r>
              <a:rPr lang="en-US" dirty="0"/>
              <a:t>An associated white paper on TSMO paraprofessionals was developed by the National Operations Center of Excellence (</a:t>
            </a:r>
            <a:r>
              <a:rPr lang="en-US" dirty="0" err="1"/>
              <a:t>NOCoE</a:t>
            </a:r>
            <a:r>
              <a:rPr lang="en-US" dirty="0"/>
              <a:t>).</a:t>
            </a:r>
          </a:p>
          <a:p>
            <a:endParaRPr lang="en-US" dirty="0"/>
          </a:p>
          <a:p>
            <a:r>
              <a:rPr lang="en-US" dirty="0"/>
              <a:t>These reports were developed note in response to the needs and challenges identified in the </a:t>
            </a:r>
            <a:r>
              <a:rPr lang="en-US" dirty="0" err="1"/>
              <a:t>NOCoE</a:t>
            </a:r>
            <a:r>
              <a:rPr lang="en-US" dirty="0"/>
              <a:t> TSMO summit focused on workforce in 2016. </a:t>
            </a:r>
          </a:p>
          <a:p>
            <a:endParaRPr lang="en-US" dirty="0"/>
          </a:p>
          <a:p>
            <a:r>
              <a:rPr lang="en-US" dirty="0"/>
              <a:t>Source information at: https://transportationops.org/publications/nocoe-2016-workforce-summit-proceedings-and-implementation-plan.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42</a:t>
            </a:fld>
            <a:endParaRPr lang="en-US" dirty="0"/>
          </a:p>
        </p:txBody>
      </p:sp>
    </p:spTree>
    <p:extLst>
      <p:ext uri="{BB962C8B-B14F-4D97-AF65-F5344CB8AC3E}">
        <p14:creationId xmlns:p14="http://schemas.microsoft.com/office/powerpoint/2010/main" val="626905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 has a critical role in advancing TSMO throughout a DOT by developing a workforce that supports TSMO capabilities</a:t>
            </a:r>
            <a:r>
              <a:rPr lang="en-US" baseline="0" dirty="0"/>
              <a:t> and KSAs</a:t>
            </a:r>
            <a:r>
              <a:rPr lang="en-US" dirty="0"/>
              <a:t>. HR and TSMO professionals can collaborate to identify critical KSAs</a:t>
            </a:r>
            <a:r>
              <a:rPr lang="en-US" baseline="0" dirty="0"/>
              <a:t> and </a:t>
            </a:r>
            <a:r>
              <a:rPr lang="en-US" dirty="0"/>
              <a:t>current needs and gaps; develop TSMO career paths; and modify positions, policies, and practices to strengthen TSMO. </a:t>
            </a:r>
          </a:p>
          <a:p>
            <a:endParaRPr lang="en-US" dirty="0"/>
          </a:p>
          <a:p>
            <a:pPr marL="171450" indent="-171450">
              <a:buFont typeface="Arial" panose="020B0604020202020204" pitchFamily="34" charset="0"/>
              <a:buChar char="•"/>
            </a:pPr>
            <a:r>
              <a:rPr lang="en-US" dirty="0"/>
              <a:t>Identify workforce gaps in KSAs.  Working together, TSMO and HR professionals can identify current and anticipated gaps in the workforce KSAs to adequately address the functions and technologies associated with advancing TSMO.</a:t>
            </a:r>
          </a:p>
          <a:p>
            <a:pPr marL="171450" indent="-171450">
              <a:buFont typeface="Arial" panose="020B0604020202020204" pitchFamily="34" charset="0"/>
              <a:buChar char="•"/>
            </a:pPr>
            <a:r>
              <a:rPr lang="en-US" dirty="0"/>
              <a:t>Understand and promote new skill sets.  As illustrated in the emerging TSMO positions slides, a number of skill sets needed to support a robust TSMO program are new or expanded from current DOT skills.  With a better understanding of the gaps and needs, HR can work with TSMO staff to promote and integrate these skill sets in training and workforce development. </a:t>
            </a:r>
          </a:p>
          <a:p>
            <a:pPr marL="171450" indent="-171450">
              <a:buFont typeface="Arial" panose="020B0604020202020204" pitchFamily="34" charset="0"/>
              <a:buChar char="•"/>
            </a:pPr>
            <a:r>
              <a:rPr lang="en-US" dirty="0"/>
              <a:t>Determine TSMO career paths.  An important aspect of recruiting and retaining TSMO professionals is clearly defined career paths that encourage DOT personnel to develop in their TSMO positions and stay in the agency to bring TSMO into management and leadership positions.  </a:t>
            </a:r>
          </a:p>
          <a:p>
            <a:pPr marL="171450" indent="-171450">
              <a:buFont typeface="Arial" panose="020B0604020202020204" pitchFamily="34" charset="0"/>
              <a:buChar char="•"/>
            </a:pPr>
            <a:r>
              <a:rPr lang="en-US" dirty="0"/>
              <a:t>Develop and integrate new job classifications and position descriptions.  It will require collaboration between HR and TSMO professionals to articulate the roles, responsibilities, and KSAs required for new TSMO positions.  Because many of these positions require KSAs and experience outside traditional civil engineering and a design, build, maintain business model, it is important to work together to develop these positions.  This could begin with reviewing the model position descriptions provided in the TSMO Workforce Guidebook.</a:t>
            </a:r>
          </a:p>
          <a:p>
            <a:pPr marL="171450" indent="-171450">
              <a:buFont typeface="Arial" panose="020B0604020202020204" pitchFamily="34" charset="0"/>
              <a:buChar char="•"/>
            </a:pPr>
            <a:r>
              <a:rPr lang="en-US" dirty="0"/>
              <a:t>Implement new recruitment approaches.  Because TSMO positions often include nontraditional KSAs for DOTs, it may be necessary to collaborate between TSMO and HR to create innovative and new recruiting methods and target industries.</a:t>
            </a:r>
          </a:p>
          <a:p>
            <a:pPr marL="171450" indent="-171450">
              <a:buFont typeface="Arial" panose="020B0604020202020204" pitchFamily="34" charset="0"/>
              <a:buChar char="•"/>
            </a:pPr>
            <a:r>
              <a:rPr lang="en-US" dirty="0"/>
              <a:t>Develop training and development opportunities for TSMO KSAs.  TSMO KSAs can be integrated into existing training programs as well as developed for more advanced and specified development programs.  This can be determined through the workforce gap analysis and through collaboration to promote new skill sets.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43</a:t>
            </a:fld>
            <a:endParaRPr lang="en-US" dirty="0"/>
          </a:p>
        </p:txBody>
      </p:sp>
    </p:spTree>
    <p:extLst>
      <p:ext uri="{BB962C8B-B14F-4D97-AF65-F5344CB8AC3E}">
        <p14:creationId xmlns:p14="http://schemas.microsoft.com/office/powerpoint/2010/main" val="10913322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NCHRP </a:t>
            </a:r>
            <a:r>
              <a:rPr lang="en-US" i="1" dirty="0"/>
              <a:t>TSMO Workforce Guidebook </a:t>
            </a:r>
            <a:r>
              <a:rPr lang="en-US" dirty="0"/>
              <a:t>provides the table shown here, in part, to illustrate “the relationships between the 19 emerging TSMO position descriptions identified in this research and 9 common business areas within DOTs. Most of the 19 TSMO-related positions are expected to have significant roles in activities related to traffic and safety, TSMO, and research. Management-level positions (e.g., TSMO program manager) are expected to have involvement cutting across all major business areas.”</a:t>
            </a:r>
          </a:p>
          <a:p>
            <a:endParaRPr lang="en-US" dirty="0"/>
          </a:p>
          <a:p>
            <a:r>
              <a:rPr lang="en-US" dirty="0"/>
              <a:t>The table suggests there is overlap between the emerging TSMO positions and other business areas, which indicates a broader need for HR to consider the full range of emerging KSAs in TSMO positions and how they may be applicable to other business functions across the agency.  The full table can be seen on page 8 of the TSMO Workforce Guidebook at: https://transportationops.org/tools/tsmo-workforce-guidebook</a:t>
            </a:r>
            <a:endParaRPr lang="en-US" dirty="0">
              <a:solidFill>
                <a:schemeClr val="tx1"/>
              </a:solidFill>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44</a:t>
            </a:fld>
            <a:endParaRPr lang="en-US" dirty="0"/>
          </a:p>
        </p:txBody>
      </p:sp>
    </p:spTree>
    <p:extLst>
      <p:ext uri="{BB962C8B-B14F-4D97-AF65-F5344CB8AC3E}">
        <p14:creationId xmlns:p14="http://schemas.microsoft.com/office/powerpoint/2010/main" val="2815545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NCHRP </a:t>
            </a:r>
            <a:r>
              <a:rPr lang="en-US" dirty="0"/>
              <a:t>report highlighted multiple positions within transportation agencies that are evolving or emerging to support TSMO. This section walks through many of these positions.</a:t>
            </a:r>
          </a:p>
          <a:p>
            <a:endParaRPr lang="en-US" dirty="0"/>
          </a:p>
          <a:p>
            <a:r>
              <a:rPr lang="en-US" b="1" dirty="0"/>
              <a:t>Speaker Note:</a:t>
            </a:r>
            <a:r>
              <a:rPr lang="en-US" b="0" dirty="0"/>
              <a:t> This section includes all of the emerging TSMO positions from the TSMO Workforce Guidebook.  In the interest of time and relevance, the speaker should include those positions they feel are most relevant to the audience.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45</a:t>
            </a:fld>
            <a:endParaRPr lang="en-US" dirty="0"/>
          </a:p>
        </p:txBody>
      </p:sp>
    </p:spTree>
    <p:extLst>
      <p:ext uri="{BB962C8B-B14F-4D97-AF65-F5344CB8AC3E}">
        <p14:creationId xmlns:p14="http://schemas.microsoft.com/office/powerpoint/2010/main" val="4021404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DOTs currently have these positions in their agencies. As TSMO is advanced and implemented, these positions are evolving to include additional roles and responsibilities.</a:t>
            </a:r>
          </a:p>
          <a:p>
            <a:endParaRPr lang="en-US" dirty="0"/>
          </a:p>
          <a:p>
            <a:r>
              <a:rPr lang="en-US" dirty="0"/>
              <a:t>For example, traffic engineers are traditionally responsible for applying civil engineering principles and practices to the roadway network to achieve safe, efficient, and convenient movement of people and goods. As geospatial and real-time vehicle-operation data become more available, traffic engineers are using spatial analysis and statistics for data-driven decisionmaking. They must also consider the impacts CAV will have on data, operations of roadways with mixed vehicle capabilities, and application of new technologies that take advantage of CAV capabilities. This requires knowledge of data collection, management, and analysis, as well as a working understanding of new technologies and applications that are not necessarily part of a civil engineering curriculum.  </a:t>
            </a:r>
          </a:p>
          <a:p>
            <a:endParaRPr lang="en-US" dirty="0"/>
          </a:p>
          <a:p>
            <a:r>
              <a:rPr lang="en-US" dirty="0"/>
              <a:t>Transportation planners are responsible for long-range transportation planning, initiating and developing projects, identifying system needs, and preparing project plans. Future responsibilities may include integrating TSMO into long-range and project planning, taking a more multimodal approach to forecasting and planning, and using scenario planning to consider a range of potential TSMO strategies and impacts.</a:t>
            </a:r>
          </a:p>
          <a:p>
            <a:endParaRPr lang="en-US" dirty="0"/>
          </a:p>
          <a:p>
            <a:r>
              <a:rPr lang="en-US" dirty="0"/>
              <a:t>ITS engineers are responsible for the design of ITS projects, using systems engineering.  In the future, ITS engineers will need to integrate connected vehicles in their designs, including wireless connectivity technology.</a:t>
            </a:r>
          </a:p>
          <a:p>
            <a:endParaRPr lang="en-US" dirty="0"/>
          </a:p>
          <a:p>
            <a:r>
              <a:rPr lang="en-US" dirty="0"/>
              <a:t>Traffic signal engineers design and operate traffic signals and may be responsible for TMC operations and emergency traffic signal operations.  In the future, they may also be responsible for incorporating integrated corridor management into signal operations, consider the impacts of connected and automated vehicles, and use GIS and other analytical tools to enhance operational decisionmaking.</a:t>
            </a:r>
          </a:p>
          <a:p>
            <a:endParaRPr lang="en-US" dirty="0"/>
          </a:p>
          <a:p>
            <a:r>
              <a:rPr lang="en-US" dirty="0"/>
              <a:t>Freeway operations engineers are responsible for developing, evaluating, and deploying technologies related to traffic engineering and ITS on the freeway system. They oversee and monitor congestion management, incident management, and active traffic management techniques.  In the future they may also use real-time data to make real-time and predictive decisions, address connected and automated vehicle impacts on freeway operations, and incorporate integrated corridor management and multimodal operations.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46</a:t>
            </a:fld>
            <a:endParaRPr lang="en-US" dirty="0"/>
          </a:p>
        </p:txBody>
      </p:sp>
    </p:spTree>
    <p:extLst>
      <p:ext uri="{BB962C8B-B14F-4D97-AF65-F5344CB8AC3E}">
        <p14:creationId xmlns:p14="http://schemas.microsoft.com/office/powerpoint/2010/main" val="2373405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TSMO Workforce Guidebook </a:t>
            </a:r>
            <a:r>
              <a:rPr lang="en-US" dirty="0"/>
              <a:t>identified 19 emerging positions that may be needed to advance TSMO in transportation agencies. For each position, the guidebook provides a sample position description and information on when the position might be needed, the required KSAs, and the recruitment considerations.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a:t>
            </a:r>
            <a:r>
              <a:rPr lang="en-US" b="0" dirty="0"/>
              <a:t> The following slides provide descriptions of each of the emerging TSMO positions from the TSMO Workforce Guidebook.  In the interest of time and relevance, the speaker should include those positions they feel are most relevant to the audience.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47</a:t>
            </a:fld>
            <a:endParaRPr lang="en-US" dirty="0"/>
          </a:p>
        </p:txBody>
      </p:sp>
    </p:spTree>
    <p:extLst>
      <p:ext uri="{BB962C8B-B14F-4D97-AF65-F5344CB8AC3E}">
        <p14:creationId xmlns:p14="http://schemas.microsoft.com/office/powerpoint/2010/main" val="1415038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a:t>
            </a:r>
            <a:r>
              <a:rPr lang="en-US" sz="1200" baseline="0" dirty="0"/>
              <a:t> </a:t>
            </a:r>
            <a:r>
              <a:rPr lang="en-US" sz="1200" dirty="0"/>
              <a:t>TSMO Manager/Chief/Bureau </a:t>
            </a:r>
            <a:r>
              <a:rPr lang="en-US" dirty="0"/>
              <a:t>D</a:t>
            </a:r>
            <a:r>
              <a:rPr lang="en-US" sz="1200" dirty="0"/>
              <a:t>irector is:</a:t>
            </a:r>
          </a:p>
          <a:p>
            <a:pPr marL="171450" indent="-171450">
              <a:buFont typeface="Arial" panose="020B0604020202020204" pitchFamily="34" charset="0"/>
              <a:buChar char="•"/>
            </a:pPr>
            <a:r>
              <a:rPr lang="en-US" dirty="0"/>
              <a:t>Responsible for planning, development and administration of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May be helpful to support more advanced TSMO programs</a:t>
            </a:r>
          </a:p>
          <a:p>
            <a:endParaRPr lang="en-US" dirty="0"/>
          </a:p>
          <a:p>
            <a:r>
              <a:rPr lang="en-US" dirty="0"/>
              <a:t>The KSA requirements for the position are:</a:t>
            </a:r>
          </a:p>
          <a:p>
            <a:pPr marL="171450" lvl="0" indent="-171450">
              <a:buFont typeface="Arial" panose="020B0604020202020204" pitchFamily="34" charset="0"/>
              <a:buChar char="•"/>
            </a:pPr>
            <a:r>
              <a:rPr lang="en-US" dirty="0"/>
              <a:t>Transportation operations</a:t>
            </a:r>
          </a:p>
          <a:p>
            <a:pPr marL="171450" lvl="0" indent="-171450">
              <a:buFont typeface="Arial" panose="020B0604020202020204" pitchFamily="34" charset="0"/>
              <a:buChar char="•"/>
            </a:pPr>
            <a:r>
              <a:rPr lang="en-US" dirty="0"/>
              <a:t>Agency procedures and standards</a:t>
            </a:r>
          </a:p>
          <a:p>
            <a:pPr marL="171450" lvl="0" indent="-171450">
              <a:buFont typeface="Arial" panose="020B0604020202020204" pitchFamily="34" charset="0"/>
              <a:buChar char="•"/>
            </a:pPr>
            <a:r>
              <a:rPr lang="en-US" dirty="0"/>
              <a:t>Management and leadership skills</a:t>
            </a:r>
          </a:p>
          <a:p>
            <a:pPr marL="171450" lvl="0" indent="-171450">
              <a:buFont typeface="Arial" panose="020B0604020202020204" pitchFamily="34" charset="0"/>
              <a:buChar char="•"/>
            </a:pPr>
            <a:r>
              <a:rPr lang="en-US" dirty="0"/>
              <a:t>Presentation and problem-solving skills</a:t>
            </a:r>
          </a:p>
          <a:p>
            <a:pPr lvl="1"/>
            <a:endParaRPr lang="en-US" dirty="0"/>
          </a:p>
          <a:p>
            <a:r>
              <a:rPr lang="en-US" dirty="0"/>
              <a:t>When recruiting, consider:</a:t>
            </a:r>
          </a:p>
          <a:p>
            <a:pPr marL="171450" lvl="0" indent="-171450">
              <a:buFont typeface="Arial" panose="020B0604020202020204" pitchFamily="34" charset="0"/>
              <a:buChar char="•"/>
            </a:pPr>
            <a:r>
              <a:rPr lang="en-US" dirty="0"/>
              <a:t>Experience in management, strategic planning, and developing new initiatives</a:t>
            </a:r>
          </a:p>
          <a:p>
            <a:pPr marL="171450" lvl="0" indent="-171450">
              <a:buFont typeface="Arial" panose="020B0604020202020204" pitchFamily="34" charset="0"/>
              <a:buChar char="•"/>
            </a:pPr>
            <a:r>
              <a:rPr lang="en-US" dirty="0"/>
              <a:t>Executive level career path opportunities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48</a:t>
            </a:fld>
            <a:endParaRPr lang="en-US" dirty="0"/>
          </a:p>
        </p:txBody>
      </p:sp>
    </p:spTree>
    <p:extLst>
      <p:ext uri="{BB962C8B-B14F-4D97-AF65-F5344CB8AC3E}">
        <p14:creationId xmlns:p14="http://schemas.microsoft.com/office/powerpoint/2010/main" val="3891890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TSMO Program </a:t>
            </a:r>
            <a:r>
              <a:rPr lang="en-US" dirty="0"/>
              <a:t>M</a:t>
            </a:r>
            <a:r>
              <a:rPr lang="en-US" sz="1200" dirty="0"/>
              <a:t>anager:</a:t>
            </a:r>
          </a:p>
          <a:p>
            <a:pPr marL="171450" indent="-171450">
              <a:buFont typeface="Arial" panose="020B0604020202020204" pitchFamily="34" charset="0"/>
              <a:buChar char="•"/>
            </a:pPr>
            <a:r>
              <a:rPr lang="en-US" dirty="0"/>
              <a:t>Helpful for formal TSMO programs</a:t>
            </a:r>
          </a:p>
          <a:p>
            <a:pPr marL="171450" indent="-171450">
              <a:buFont typeface="Arial" panose="020B0604020202020204" pitchFamily="34" charset="0"/>
              <a:buChar char="•"/>
            </a:pPr>
            <a:r>
              <a:rPr lang="en-US" dirty="0"/>
              <a:t>Is responsible for program management, leadership, developing partnerships</a:t>
            </a:r>
          </a:p>
          <a:p>
            <a:endParaRPr lang="en-US" dirty="0"/>
          </a:p>
          <a:p>
            <a:r>
              <a:rPr lang="en-US" dirty="0"/>
              <a:t>The KSA requirements for the position are:</a:t>
            </a:r>
          </a:p>
          <a:p>
            <a:pPr marL="171450" lvl="0" indent="-171450">
              <a:buFont typeface="Arial" panose="020B0604020202020204" pitchFamily="34" charset="0"/>
              <a:buChar char="•"/>
            </a:pPr>
            <a:r>
              <a:rPr lang="en-US" dirty="0"/>
              <a:t>Traffic engineering and operations</a:t>
            </a:r>
          </a:p>
          <a:p>
            <a:pPr marL="171450" lvl="0" indent="-171450">
              <a:buFont typeface="Arial" panose="020B0604020202020204" pitchFamily="34" charset="0"/>
              <a:buChar char="•"/>
            </a:pPr>
            <a:r>
              <a:rPr lang="en-US" dirty="0"/>
              <a:t>Agency procedures and standards</a:t>
            </a:r>
          </a:p>
          <a:p>
            <a:pPr marL="171450" lvl="0" indent="-171450">
              <a:buFont typeface="Arial" panose="020B0604020202020204" pitchFamily="34" charset="0"/>
              <a:buChar char="•"/>
            </a:pPr>
            <a:r>
              <a:rPr lang="en-US" dirty="0"/>
              <a:t>Project management</a:t>
            </a:r>
          </a:p>
          <a:p>
            <a:pPr marL="171450" lvl="0" indent="-171450">
              <a:buFont typeface="Arial" panose="020B0604020202020204" pitchFamily="34" charset="0"/>
              <a:buChar char="•"/>
            </a:pPr>
            <a:r>
              <a:rPr lang="en-US" dirty="0"/>
              <a:t>Personnel management and leadership</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dirty="0"/>
              <a:t>Considerations</a:t>
            </a:r>
            <a:r>
              <a:rPr lang="en-US" baseline="0" dirty="0"/>
              <a:t> when recruiting</a:t>
            </a:r>
            <a:r>
              <a:rPr lang="en-US" dirty="0"/>
              <a:t>:</a:t>
            </a:r>
          </a:p>
          <a:p>
            <a:pPr marL="171450" lvl="0" indent="-171450">
              <a:buFont typeface="Arial" panose="020B0604020202020204" pitchFamily="34" charset="0"/>
              <a:buChar char="•"/>
            </a:pPr>
            <a:r>
              <a:rPr lang="en-US" dirty="0"/>
              <a:t>Look at other agencies or consulting firms for experience managing ITS, traffic operations and safety, and programs</a:t>
            </a: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49</a:t>
            </a:fld>
            <a:endParaRPr lang="en-US" dirty="0"/>
          </a:p>
        </p:txBody>
      </p:sp>
    </p:spTree>
    <p:extLst>
      <p:ext uri="{BB962C8B-B14F-4D97-AF65-F5344CB8AC3E}">
        <p14:creationId xmlns:p14="http://schemas.microsoft.com/office/powerpoint/2010/main" val="6221885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Traffic Data Scientist/Statistician:</a:t>
            </a:r>
            <a:endParaRPr lang="en-US" dirty="0"/>
          </a:p>
          <a:p>
            <a:pPr marL="171450" indent="-171450">
              <a:buFont typeface="Arial" panose="020B0604020202020204" pitchFamily="34" charset="0"/>
              <a:buChar char="•"/>
            </a:pPr>
            <a:r>
              <a:rPr lang="en-US" dirty="0"/>
              <a:t>Supports TSMO programs using data for decision making and analysis</a:t>
            </a:r>
          </a:p>
          <a:p>
            <a:pPr marL="171450" indent="-171450">
              <a:buFont typeface="Arial" panose="020B0604020202020204" pitchFamily="34" charset="0"/>
              <a:buChar char="•"/>
            </a:pPr>
            <a:r>
              <a:rPr lang="en-US" dirty="0"/>
              <a:t>Is responsible for extracting, organizing, integrating, analyzing, and communicating traffic data from numerous sources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KSA requirements for this position are:</a:t>
            </a:r>
          </a:p>
          <a:p>
            <a:pPr marL="171450" lvl="0" indent="-171450">
              <a:buFont typeface="Arial" panose="020B0604020202020204" pitchFamily="34" charset="0"/>
              <a:buChar char="•"/>
            </a:pPr>
            <a:r>
              <a:rPr lang="en-US" dirty="0"/>
              <a:t>Competency in computer/data science, database languages and software, statistical analysis, and modeling</a:t>
            </a:r>
          </a:p>
          <a:p>
            <a:pPr marL="171450" lvl="0" indent="-171450">
              <a:buFont typeface="Arial" panose="020B0604020202020204" pitchFamily="34" charset="0"/>
              <a:buChar char="•"/>
            </a:pPr>
            <a:r>
              <a:rPr lang="en-US" dirty="0"/>
              <a:t>Skills in communications, mathematics, and problem solving</a:t>
            </a:r>
          </a:p>
          <a:p>
            <a:pPr marL="171450" lvl="0" indent="-171450">
              <a:buFont typeface="Arial" panose="020B0604020202020204" pitchFamily="34" charset="0"/>
              <a:buChar char="•"/>
            </a:pPr>
            <a:r>
              <a:rPr lang="en-US" dirty="0"/>
              <a:t>Data collection and analysis abilities</a:t>
            </a:r>
          </a:p>
          <a:p>
            <a:pPr marL="0" lvl="0" indent="0">
              <a:buFont typeface="Arial" panose="020B0604020202020204" pitchFamily="34" charset="0"/>
              <a:buNone/>
            </a:pPr>
            <a:endParaRPr lang="en-US" dirty="0"/>
          </a:p>
          <a:p>
            <a:pPr marL="0" indent="0">
              <a:buFont typeface="Arial" panose="020B0604020202020204" pitchFamily="34" charset="0"/>
              <a:buNone/>
            </a:pPr>
            <a:r>
              <a:rPr lang="en-US" dirty="0"/>
              <a:t>Recruiting considerations</a:t>
            </a:r>
            <a:r>
              <a:rPr lang="en-US" baseline="0" dirty="0"/>
              <a:t> are:</a:t>
            </a:r>
            <a:endParaRPr lang="en-US" dirty="0"/>
          </a:p>
          <a:p>
            <a:pPr marL="171450" lvl="0" indent="-171450">
              <a:buFont typeface="Arial" panose="020B0604020202020204" pitchFamily="34" charset="0"/>
              <a:buChar char="•"/>
            </a:pPr>
            <a:r>
              <a:rPr lang="en-US" dirty="0"/>
              <a:t>Experience in big data curation and analysis, machine learning, geospatial analysis, and software development</a:t>
            </a:r>
          </a:p>
          <a:p>
            <a:pPr marL="171450" lvl="0" indent="-171450">
              <a:buFont typeface="Arial" panose="020B0604020202020204" pitchFamily="34" charset="0"/>
              <a:buChar char="•"/>
            </a:pPr>
            <a:r>
              <a:rPr lang="en-US" dirty="0"/>
              <a:t>Look</a:t>
            </a:r>
            <a:r>
              <a:rPr lang="en-US" baseline="0" dirty="0"/>
              <a:t> b</a:t>
            </a:r>
            <a:r>
              <a:rPr lang="en-US" dirty="0"/>
              <a:t>eyond the transportation field; consider research institutions and data industry</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50</a:t>
            </a:fld>
            <a:endParaRPr lang="en-US" dirty="0"/>
          </a:p>
        </p:txBody>
      </p:sp>
    </p:spTree>
    <p:extLst>
      <p:ext uri="{BB962C8B-B14F-4D97-AF65-F5344CB8AC3E}">
        <p14:creationId xmlns:p14="http://schemas.microsoft.com/office/powerpoint/2010/main" val="405811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illustrates</a:t>
            </a:r>
            <a:r>
              <a:rPr lang="en-US" baseline="0" dirty="0"/>
              <a:t> the array of operational strategies that fall under the TSMO umbrella that can be used individually or in combination with each other. This list is not exhaustive, but it highlights the key buckets of strategies that are priorities for many agencies. </a:t>
            </a:r>
          </a:p>
          <a:p>
            <a:endParaRPr lang="en-US" baseline="0" dirty="0"/>
          </a:p>
          <a:p>
            <a:r>
              <a:rPr lang="en-US" baseline="0" dirty="0"/>
              <a:t>Examples of other TSMO strategies include:</a:t>
            </a:r>
          </a:p>
          <a:p>
            <a:endParaRPr lang="en-US" baseline="0" dirty="0"/>
          </a:p>
          <a:p>
            <a:pPr marL="171450" indent="-171450">
              <a:spcBef>
                <a:spcPts val="600"/>
              </a:spcBef>
              <a:buFont typeface="Arial" panose="020B0604020202020204" pitchFamily="34" charset="0"/>
              <a:buChar char="•"/>
            </a:pPr>
            <a:r>
              <a:rPr lang="en-US" sz="1200" dirty="0"/>
              <a:t>Traffic signal coordination</a:t>
            </a:r>
          </a:p>
          <a:p>
            <a:pPr marL="171450" indent="-171450">
              <a:spcBef>
                <a:spcPts val="600"/>
              </a:spcBef>
              <a:buFont typeface="Arial" panose="020B0604020202020204" pitchFamily="34" charset="0"/>
              <a:buChar char="•"/>
            </a:pPr>
            <a:r>
              <a:rPr lang="en-US" sz="1200" dirty="0"/>
              <a:t>Transit signal priority</a:t>
            </a:r>
          </a:p>
          <a:p>
            <a:pPr marL="171450" indent="-171450">
              <a:spcBef>
                <a:spcPts val="600"/>
              </a:spcBef>
              <a:buFont typeface="Arial" panose="020B0604020202020204" pitchFamily="34" charset="0"/>
              <a:buChar char="•"/>
            </a:pPr>
            <a:r>
              <a:rPr lang="en-US" sz="1200" dirty="0"/>
              <a:t>Special event management</a:t>
            </a:r>
          </a:p>
          <a:p>
            <a:pPr marL="171450" indent="-171450">
              <a:spcBef>
                <a:spcPts val="600"/>
              </a:spcBef>
              <a:buFont typeface="Arial" panose="020B0604020202020204" pitchFamily="34" charset="0"/>
              <a:buChar char="•"/>
            </a:pPr>
            <a:r>
              <a:rPr lang="en-US" sz="1200" dirty="0"/>
              <a:t>Congestion pricing</a:t>
            </a:r>
          </a:p>
          <a:p>
            <a:pPr marL="171450" indent="-171450">
              <a:spcBef>
                <a:spcPts val="600"/>
              </a:spcBef>
              <a:buFont typeface="Arial" panose="020B0604020202020204" pitchFamily="34" charset="0"/>
              <a:buChar char="•"/>
            </a:pPr>
            <a:r>
              <a:rPr lang="en-US" sz="1200" dirty="0"/>
              <a:t>Active transportation and demand management</a:t>
            </a:r>
          </a:p>
          <a:p>
            <a:pPr marL="171450" indent="-171450">
              <a:spcBef>
                <a:spcPts val="600"/>
              </a:spcBef>
              <a:buFont typeface="Arial" panose="020B0604020202020204" pitchFamily="34" charset="0"/>
              <a:buChar char="•"/>
            </a:pPr>
            <a:r>
              <a:rPr lang="en-US" sz="1200" dirty="0"/>
              <a:t>Connected/automated vehicles</a:t>
            </a:r>
          </a:p>
          <a:p>
            <a:pPr marL="171450" indent="-171450">
              <a:spcBef>
                <a:spcPts val="600"/>
              </a:spcBef>
              <a:buFont typeface="Arial" panose="020B0604020202020204" pitchFamily="34" charset="0"/>
              <a:buChar char="•"/>
            </a:pPr>
            <a:r>
              <a:rPr lang="en-US" sz="1200" dirty="0"/>
              <a:t>Completing multimodal networks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Intelligent transportation systems (ITS) components can support all these TSMO strategies. ITS </a:t>
            </a:r>
            <a:r>
              <a:rPr lang="en-US" sz="1800" b="0" i="0" dirty="0">
                <a:solidFill>
                  <a:srgbClr val="333333"/>
                </a:solidFill>
                <a:effectLst/>
                <a:latin typeface="Helvetica Neue"/>
              </a:rPr>
              <a:t>covers a variety of technologies to monitor, evaluate, and manage transportation systems to enhance efficiency and safety. </a:t>
            </a:r>
            <a:r>
              <a:rPr lang="en-US" sz="1200" dirty="0">
                <a:effectLst/>
                <a:latin typeface="Segoe UI" panose="020B0502040204020203" pitchFamily="34" charset="0"/>
              </a:rPr>
              <a:t>It should be noted that TSMO does not equate to ITS; many strategies support TSMO that do not involve an ITS component.</a:t>
            </a:r>
            <a:r>
              <a:rPr lang="en-US" sz="1200" dirty="0">
                <a:effectLst/>
                <a:latin typeface="Arial" panose="020B0604020202020204" pitchFamily="34" charset="0"/>
              </a:rPr>
              <a:t> </a:t>
            </a:r>
            <a:r>
              <a:rPr lang="en-US" sz="1800" dirty="0">
                <a:effectLst/>
                <a:latin typeface="Segoe UI" panose="020B0502040204020203" pitchFamily="34" charset="0"/>
              </a:rPr>
              <a:t>TSMO efforts often mean that agencies will have new partners, new stakeholders, and new technology procurements that will benefit from a more formalized way of doing business. </a:t>
            </a:r>
            <a:endParaRPr lang="en-US" sz="12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TSMO</a:t>
            </a:r>
            <a:r>
              <a:rPr lang="en-US" sz="1200" kern="1200" baseline="0" dirty="0">
                <a:solidFill>
                  <a:schemeClr val="tx1"/>
                </a:solidFill>
                <a:effectLst/>
                <a:latin typeface="+mn-lt"/>
                <a:ea typeface="+mn-ea"/>
                <a:cs typeface="+mn-cs"/>
              </a:rPr>
              <a:t> strategies can be categorized into three overarching areas: incident or event management, traffic management, and demand management strategies. The next three slides highlight strategies in each of these areas.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057A9C-CD79-4263-BA8E-680E013CF3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8026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Computer Engineer is:</a:t>
            </a:r>
            <a:endParaRPr lang="en-US" dirty="0"/>
          </a:p>
          <a:p>
            <a:pPr marL="171450" indent="-171450">
              <a:buFont typeface="Arial" panose="020B0604020202020204" pitchFamily="34" charset="0"/>
              <a:buChar char="•"/>
            </a:pPr>
            <a:r>
              <a:rPr lang="en-US" dirty="0"/>
              <a:t>Supports TSMO technology applications and data management</a:t>
            </a:r>
          </a:p>
          <a:p>
            <a:pPr marL="171450" indent="-171450">
              <a:buFont typeface="Arial" panose="020B0604020202020204" pitchFamily="34" charset="0"/>
              <a:buChar char="•"/>
            </a:pPr>
            <a:r>
              <a:rPr lang="en-US" dirty="0"/>
              <a:t>Responsible for engineering and technical guidance for computer systems</a:t>
            </a:r>
          </a:p>
          <a:p>
            <a:r>
              <a:rPr lang="en-US" dirty="0"/>
              <a:t>KSA requirements for the position are:</a:t>
            </a:r>
          </a:p>
          <a:p>
            <a:pPr marL="171450" lvl="0" indent="-171450">
              <a:buFont typeface="Arial" panose="020B0604020202020204" pitchFamily="34" charset="0"/>
              <a:buChar char="•"/>
            </a:pPr>
            <a:r>
              <a:rPr lang="en-US" dirty="0"/>
              <a:t>Competency in computer science, coding, and ITS applications</a:t>
            </a:r>
          </a:p>
          <a:p>
            <a:pPr marL="171450" lvl="0" indent="-171450">
              <a:buFont typeface="Arial" panose="020B0604020202020204" pitchFamily="34" charset="0"/>
              <a:buChar char="•"/>
            </a:pPr>
            <a:r>
              <a:rPr lang="en-US" dirty="0"/>
              <a:t>Hardware, software, analytical, and communication skills</a:t>
            </a:r>
          </a:p>
          <a:p>
            <a:pPr marL="171450" lvl="0" indent="-171450">
              <a:buFont typeface="Arial" panose="020B0604020202020204" pitchFamily="34" charset="0"/>
              <a:buChar char="•"/>
            </a:pPr>
            <a:r>
              <a:rPr lang="en-US" dirty="0"/>
              <a:t>Data analysis, communications, and teamwork</a:t>
            </a:r>
          </a:p>
          <a:p>
            <a:r>
              <a:rPr lang="en-US" dirty="0"/>
              <a:t>When recruiting:</a:t>
            </a:r>
          </a:p>
          <a:p>
            <a:pPr marL="171450" lvl="0" indent="-171450">
              <a:buFont typeface="Arial" panose="020B0604020202020204" pitchFamily="34" charset="0"/>
              <a:buChar char="•"/>
            </a:pPr>
            <a:r>
              <a:rPr lang="en-US" dirty="0"/>
              <a:t>Look beyond the transportation industry; consider the software and computer industry and research institutions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51</a:t>
            </a:fld>
            <a:endParaRPr lang="en-US" dirty="0"/>
          </a:p>
        </p:txBody>
      </p:sp>
    </p:spTree>
    <p:extLst>
      <p:ext uri="{BB962C8B-B14F-4D97-AF65-F5344CB8AC3E}">
        <p14:creationId xmlns:p14="http://schemas.microsoft.com/office/powerpoint/2010/main" val="32853773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 Artificial Intelligence (AI) </a:t>
            </a:r>
            <a:r>
              <a:rPr lang="en-US" dirty="0"/>
              <a:t>S</a:t>
            </a:r>
            <a:r>
              <a:rPr lang="en-US" sz="1200" dirty="0"/>
              <a:t>cientist is:</a:t>
            </a:r>
          </a:p>
          <a:p>
            <a:pPr marL="171450" indent="-171450">
              <a:buFont typeface="Arial" panose="020B0604020202020204" pitchFamily="34" charset="0"/>
              <a:buChar char="•"/>
            </a:pPr>
            <a:r>
              <a:rPr lang="en-US" dirty="0"/>
              <a:t>Supports TSMO programs applying deep learning, machine learning and artificial intelligence support applications and decision making</a:t>
            </a:r>
          </a:p>
          <a:p>
            <a:pPr marL="171450" indent="-171450">
              <a:buFont typeface="Arial" panose="020B0604020202020204" pitchFamily="34" charset="0"/>
              <a:buChar char="•"/>
            </a:pPr>
            <a:r>
              <a:rPr lang="en-US" dirty="0"/>
              <a:t>Responsible for leading the selection and development of AI solutions in traffic management, data analysis, network management</a:t>
            </a:r>
          </a:p>
          <a:p>
            <a:r>
              <a:rPr lang="en-US" dirty="0"/>
              <a:t>KSA requirements</a:t>
            </a:r>
            <a:r>
              <a:rPr lang="en-US" baseline="0" dirty="0"/>
              <a:t> for the position are:</a:t>
            </a:r>
            <a:endParaRPr lang="en-US" dirty="0"/>
          </a:p>
          <a:p>
            <a:pPr marL="171450" lvl="0" indent="-171450">
              <a:buFont typeface="Arial" panose="020B0604020202020204" pitchFamily="34" charset="0"/>
              <a:buChar char="•"/>
            </a:pPr>
            <a:r>
              <a:rPr lang="en-US" dirty="0"/>
              <a:t>Competency in data/computer science, machine learning, AI, statistical and big data analytics, and research</a:t>
            </a:r>
          </a:p>
          <a:p>
            <a:pPr marL="171450" lvl="0" indent="-171450">
              <a:buFont typeface="Arial" panose="020B0604020202020204" pitchFamily="34" charset="0"/>
              <a:buChar char="•"/>
            </a:pPr>
            <a:r>
              <a:rPr lang="en-US" dirty="0"/>
              <a:t>Professional judgment and ethics</a:t>
            </a:r>
          </a:p>
          <a:p>
            <a:pPr marL="171450" lvl="0" indent="-171450">
              <a:buFont typeface="Arial" panose="020B0604020202020204" pitchFamily="34" charset="0"/>
              <a:buChar char="•"/>
            </a:pPr>
            <a:r>
              <a:rPr lang="en-US" dirty="0"/>
              <a:t>Performance management capabilities</a:t>
            </a:r>
          </a:p>
          <a:p>
            <a:r>
              <a:rPr lang="en-US" dirty="0"/>
              <a:t>When recruiting:</a:t>
            </a:r>
          </a:p>
          <a:p>
            <a:pPr marL="171450" lvl="0" indent="-171450">
              <a:buFont typeface="Arial" panose="020B0604020202020204" pitchFamily="34" charset="0"/>
              <a:buChar char="•"/>
            </a:pPr>
            <a:r>
              <a:rPr lang="en-US" dirty="0"/>
              <a:t>Look beyond the transportation field; consider the computer and software industry, gaming industry, defense industry, and research institutions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52</a:t>
            </a:fld>
            <a:endParaRPr lang="en-US" dirty="0"/>
          </a:p>
        </p:txBody>
      </p:sp>
    </p:spTree>
    <p:extLst>
      <p:ext uri="{BB962C8B-B14F-4D97-AF65-F5344CB8AC3E}">
        <p14:creationId xmlns:p14="http://schemas.microsoft.com/office/powerpoint/2010/main" val="11854781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Telecommunications Engineer</a:t>
            </a:r>
            <a:r>
              <a:rPr lang="en-US" sz="1200" baseline="0" dirty="0"/>
              <a:t>:</a:t>
            </a:r>
            <a:endParaRPr lang="en-US" dirty="0"/>
          </a:p>
          <a:p>
            <a:pPr marL="171450" indent="-171450">
              <a:buFont typeface="Arial" panose="020B0604020202020204" pitchFamily="34" charset="0"/>
              <a:buChar char="•"/>
            </a:pPr>
            <a:r>
              <a:rPr lang="en-US" dirty="0"/>
              <a:t>Supports TSMO networks and ITS systems</a:t>
            </a:r>
          </a:p>
          <a:p>
            <a:pPr marL="171450" indent="-171450">
              <a:buFont typeface="Arial" panose="020B0604020202020204" pitchFamily="34" charset="0"/>
              <a:buChar char="•"/>
            </a:pPr>
            <a:r>
              <a:rPr lang="en-US" dirty="0"/>
              <a:t>Is responsible for providing advanced engineering and technical guidance for telecommunications systems</a:t>
            </a:r>
          </a:p>
          <a:p>
            <a:r>
              <a:rPr lang="en-US" dirty="0"/>
              <a:t>KSA requirements</a:t>
            </a:r>
            <a:r>
              <a:rPr lang="en-US" baseline="0" dirty="0"/>
              <a:t> include:</a:t>
            </a:r>
            <a:endParaRPr lang="en-US" dirty="0"/>
          </a:p>
          <a:p>
            <a:pPr marL="171450" lvl="0" indent="-171450">
              <a:buFont typeface="Arial" panose="020B0604020202020204" pitchFamily="34" charset="0"/>
              <a:buChar char="•"/>
            </a:pPr>
            <a:r>
              <a:rPr lang="en-US" dirty="0"/>
              <a:t>Competency in data/computer science, telecommunications hardware and software</a:t>
            </a:r>
          </a:p>
          <a:p>
            <a:pPr marL="171450" lvl="0" indent="-171450">
              <a:buFont typeface="Arial" panose="020B0604020202020204" pitchFamily="34" charset="0"/>
              <a:buChar char="•"/>
            </a:pPr>
            <a:r>
              <a:rPr lang="en-US" dirty="0"/>
              <a:t>Management, analytical, and communications skills</a:t>
            </a:r>
          </a:p>
          <a:p>
            <a:pPr marL="171450" lvl="0" indent="-171450">
              <a:buFont typeface="Arial" panose="020B0604020202020204" pitchFamily="34" charset="0"/>
              <a:buChar char="•"/>
            </a:pPr>
            <a:r>
              <a:rPr lang="en-US" dirty="0"/>
              <a:t>Problem solving and teamwork</a:t>
            </a:r>
          </a:p>
          <a:p>
            <a:r>
              <a:rPr lang="en-US" dirty="0"/>
              <a:t>When recruiting :</a:t>
            </a:r>
          </a:p>
          <a:p>
            <a:pPr marL="171450" lvl="0" indent="-171450">
              <a:buFont typeface="Arial" panose="020B0604020202020204" pitchFamily="34" charset="0"/>
              <a:buChar char="•"/>
            </a:pPr>
            <a:r>
              <a:rPr lang="en-US" dirty="0"/>
              <a:t>Look to transportation agencies, consultants, telecommunications, and software industries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53</a:t>
            </a:fld>
            <a:endParaRPr lang="en-US" dirty="0"/>
          </a:p>
        </p:txBody>
      </p:sp>
    </p:spTree>
    <p:extLst>
      <p:ext uri="{BB962C8B-B14F-4D97-AF65-F5344CB8AC3E}">
        <p14:creationId xmlns:p14="http://schemas.microsoft.com/office/powerpoint/2010/main" val="29153323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Data Management </a:t>
            </a:r>
            <a:r>
              <a:rPr lang="en-US" dirty="0"/>
              <a:t>S</a:t>
            </a:r>
            <a:r>
              <a:rPr lang="en-US" sz="1200" dirty="0"/>
              <a:t>pecialist:</a:t>
            </a:r>
            <a:endParaRPr lang="en-US" dirty="0"/>
          </a:p>
          <a:p>
            <a:pPr marL="171450" indent="-171450">
              <a:buFont typeface="Arial" panose="020B0604020202020204" pitchFamily="34" charset="0"/>
              <a:buChar char="•"/>
            </a:pPr>
            <a:r>
              <a:rPr lang="en-US" dirty="0"/>
              <a:t>Enables data systems for TSMO programs and applications</a:t>
            </a:r>
          </a:p>
          <a:p>
            <a:pPr marL="171450" indent="-171450">
              <a:buFont typeface="Arial" panose="020B0604020202020204" pitchFamily="34" charset="0"/>
              <a:buChar char="•"/>
            </a:pPr>
            <a:r>
              <a:rPr lang="en-US" dirty="0"/>
              <a:t>Is responsible for developing, modifying, and administering databases and other systems</a:t>
            </a:r>
          </a:p>
          <a:p>
            <a:r>
              <a:rPr lang="en-US" dirty="0"/>
              <a:t>KSA requirements include:</a:t>
            </a:r>
          </a:p>
          <a:p>
            <a:pPr marL="171450" lvl="0" indent="-171450">
              <a:buFont typeface="Arial" panose="020B0604020202020204" pitchFamily="34" charset="0"/>
              <a:buChar char="•"/>
            </a:pPr>
            <a:r>
              <a:rPr lang="en-US" dirty="0"/>
              <a:t>Competency in data and computer science, database software and programming</a:t>
            </a:r>
          </a:p>
          <a:p>
            <a:pPr marL="171450" lvl="0" indent="-171450">
              <a:buFont typeface="Arial" panose="020B0604020202020204" pitchFamily="34" charset="0"/>
              <a:buChar char="•"/>
            </a:pPr>
            <a:r>
              <a:rPr lang="en-US" dirty="0"/>
              <a:t>Communications and problem-solving skills</a:t>
            </a:r>
          </a:p>
          <a:p>
            <a:pPr marL="171450" lvl="0" indent="-171450">
              <a:buFont typeface="Arial" panose="020B0604020202020204" pitchFamily="34" charset="0"/>
              <a:buChar char="•"/>
            </a:pPr>
            <a:r>
              <a:rPr lang="en-US" dirty="0"/>
              <a:t>Knowledge of TMC, ITS and transportation data, hardware, and software</a:t>
            </a:r>
          </a:p>
          <a:p>
            <a:r>
              <a:rPr lang="en-US" dirty="0"/>
              <a:t>When recruiting:</a:t>
            </a:r>
          </a:p>
          <a:p>
            <a:pPr marL="171450" indent="-171450">
              <a:buFont typeface="Arial" panose="020B0604020202020204" pitchFamily="34" charset="0"/>
              <a:buChar char="•"/>
            </a:pPr>
            <a:r>
              <a:rPr lang="en-US" dirty="0"/>
              <a:t>Look beyond the transportation industry; consider the data management and analytics industry, computer software industry, and research institutions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54</a:t>
            </a:fld>
            <a:endParaRPr lang="en-US" dirty="0"/>
          </a:p>
        </p:txBody>
      </p:sp>
    </p:spTree>
    <p:extLst>
      <p:ext uri="{BB962C8B-B14F-4D97-AF65-F5344CB8AC3E}">
        <p14:creationId xmlns:p14="http://schemas.microsoft.com/office/powerpoint/2010/main" val="260407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Visualization Specialist:</a:t>
            </a:r>
            <a:endParaRPr lang="en-US" dirty="0"/>
          </a:p>
          <a:p>
            <a:pPr marL="171450" indent="-171450">
              <a:buFont typeface="Arial" panose="020B0604020202020204" pitchFamily="34" charset="0"/>
              <a:buChar char="•"/>
            </a:pPr>
            <a:r>
              <a:rPr lang="en-US" dirty="0"/>
              <a:t>Illustrates and communicates data and information to TSMO practitioners, decision makers, and stakeholders</a:t>
            </a:r>
          </a:p>
          <a:p>
            <a:pPr marL="171450" indent="-171450">
              <a:buFont typeface="Arial" panose="020B0604020202020204" pitchFamily="34" charset="0"/>
              <a:buChar char="•"/>
            </a:pPr>
            <a:r>
              <a:rPr lang="en-US" dirty="0"/>
              <a:t>Responsible for technical guidance, training and support visualization tools for TSMO applications and decisions</a:t>
            </a:r>
          </a:p>
          <a:p>
            <a:r>
              <a:rPr lang="en-US" dirty="0"/>
              <a:t>KSA requirements include:</a:t>
            </a:r>
          </a:p>
          <a:p>
            <a:pPr marL="171450" lvl="0" indent="-171450">
              <a:buFont typeface="Arial" panose="020B0604020202020204" pitchFamily="34" charset="0"/>
              <a:buChar char="•"/>
            </a:pPr>
            <a:r>
              <a:rPr lang="en-US" dirty="0"/>
              <a:t>Competency in computer science, data modeling, graphic design, and related software</a:t>
            </a:r>
          </a:p>
          <a:p>
            <a:pPr marL="171450" lvl="0" indent="-171450">
              <a:buFont typeface="Arial" panose="020B0604020202020204" pitchFamily="34" charset="0"/>
              <a:buChar char="•"/>
            </a:pPr>
            <a:r>
              <a:rPr lang="en-US" dirty="0"/>
              <a:t>Skills include communication, mathematics, problem solving, and data analysis</a:t>
            </a:r>
          </a:p>
          <a:p>
            <a:r>
              <a:rPr lang="en-US" dirty="0"/>
              <a:t>When recruiting:</a:t>
            </a:r>
          </a:p>
          <a:p>
            <a:pPr marL="171450" lvl="0" indent="-171450">
              <a:buFont typeface="Arial" panose="020B0604020202020204" pitchFamily="34" charset="0"/>
              <a:buChar char="•"/>
            </a:pPr>
            <a:r>
              <a:rPr lang="en-US" dirty="0"/>
              <a:t>Look to computer, software, gaming, and defense industries and to research institutions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55</a:t>
            </a:fld>
            <a:endParaRPr lang="en-US" dirty="0"/>
          </a:p>
        </p:txBody>
      </p:sp>
    </p:spTree>
    <p:extLst>
      <p:ext uri="{BB962C8B-B14F-4D97-AF65-F5344CB8AC3E}">
        <p14:creationId xmlns:p14="http://schemas.microsoft.com/office/powerpoint/2010/main" val="12806342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Cyber Security </a:t>
            </a:r>
            <a:r>
              <a:rPr lang="en-US" dirty="0"/>
              <a:t>E</a:t>
            </a:r>
            <a:r>
              <a:rPr lang="en-US" sz="1200" dirty="0"/>
              <a:t>ngineer:</a:t>
            </a:r>
            <a:r>
              <a:rPr lang="en-US" sz="1200" baseline="0" dirty="0"/>
              <a:t> </a:t>
            </a:r>
            <a:endParaRPr lang="en-US" dirty="0"/>
          </a:p>
          <a:p>
            <a:pPr marL="171450" indent="-171450">
              <a:buFont typeface="Arial" panose="020B0604020202020204" pitchFamily="34" charset="0"/>
              <a:buChar char="•"/>
            </a:pPr>
            <a:r>
              <a:rPr lang="en-US" dirty="0"/>
              <a:t>Protects TSMO systems and address security risks</a:t>
            </a:r>
          </a:p>
          <a:p>
            <a:pPr marL="171450" indent="-171450">
              <a:buFont typeface="Arial" panose="020B0604020202020204" pitchFamily="34" charset="0"/>
              <a:buChar char="•"/>
            </a:pPr>
            <a:r>
              <a:rPr lang="en-US" dirty="0"/>
              <a:t>Is responsible for building cybersecurity into critical TSMO systems and minimizing disruptions to information infrastructure</a:t>
            </a:r>
          </a:p>
          <a:p>
            <a:r>
              <a:rPr lang="en-US" dirty="0"/>
              <a:t>KSA requirements</a:t>
            </a:r>
            <a:r>
              <a:rPr lang="en-US" baseline="0" dirty="0"/>
              <a:t> include:</a:t>
            </a:r>
            <a:endParaRPr lang="en-US" dirty="0"/>
          </a:p>
          <a:p>
            <a:pPr marL="171450" lvl="0" indent="-171450">
              <a:buFont typeface="Arial" panose="020B0604020202020204" pitchFamily="34" charset="0"/>
              <a:buChar char="•"/>
            </a:pPr>
            <a:r>
              <a:rPr lang="en-US" dirty="0"/>
              <a:t>Knowledge of cybersecurity policy, IT security, vulnerability assessment, and computer hardware, software, and coding</a:t>
            </a:r>
          </a:p>
          <a:p>
            <a:pPr marL="171450" lvl="0" indent="-171450">
              <a:buFont typeface="Arial" panose="020B0604020202020204" pitchFamily="34" charset="0"/>
              <a:buChar char="•"/>
            </a:pPr>
            <a:r>
              <a:rPr lang="en-US" dirty="0"/>
              <a:t>Analytical, communications, and research skills</a:t>
            </a:r>
          </a:p>
          <a:p>
            <a:r>
              <a:rPr lang="en-US" dirty="0"/>
              <a:t>When recruiting:</a:t>
            </a:r>
          </a:p>
          <a:p>
            <a:pPr marL="171450" lvl="0" indent="-171450">
              <a:buFont typeface="Arial" panose="020B0604020202020204" pitchFamily="34" charset="0"/>
              <a:buChar char="•"/>
            </a:pPr>
            <a:r>
              <a:rPr lang="en-US" dirty="0"/>
              <a:t>Look to computer, software, technology, defense, and banking industries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56</a:t>
            </a:fld>
            <a:endParaRPr lang="en-US" dirty="0"/>
          </a:p>
        </p:txBody>
      </p:sp>
    </p:spTree>
    <p:extLst>
      <p:ext uri="{BB962C8B-B14F-4D97-AF65-F5344CB8AC3E}">
        <p14:creationId xmlns:p14="http://schemas.microsoft.com/office/powerpoint/2010/main" val="39291127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Surface Weather </a:t>
            </a:r>
            <a:r>
              <a:rPr lang="en-US" dirty="0"/>
              <a:t>S</a:t>
            </a:r>
            <a:r>
              <a:rPr lang="en-US" sz="1200" dirty="0"/>
              <a:t>pecialist:</a:t>
            </a:r>
          </a:p>
          <a:p>
            <a:pPr marL="171450" indent="-171450">
              <a:buFont typeface="Arial" panose="020B0604020202020204" pitchFamily="34" charset="0"/>
              <a:buChar char="•"/>
            </a:pPr>
            <a:r>
              <a:rPr lang="en-US" dirty="0"/>
              <a:t>Supports real-time TSMO operations, predictive management, and advanced maintenance</a:t>
            </a:r>
          </a:p>
          <a:p>
            <a:pPr marL="171450" indent="-171450">
              <a:buFont typeface="Arial" panose="020B0604020202020204" pitchFamily="34" charset="0"/>
              <a:buChar char="•"/>
            </a:pPr>
            <a:r>
              <a:rPr lang="en-US" dirty="0"/>
              <a:t>Is responsible for advanced TSMO related to weather applications</a:t>
            </a:r>
          </a:p>
          <a:p>
            <a:r>
              <a:rPr lang="en-US" dirty="0"/>
              <a:t>KSA requirements include:</a:t>
            </a:r>
          </a:p>
          <a:p>
            <a:pPr marL="171450" lvl="0" indent="-171450">
              <a:buFont typeface="Arial" panose="020B0604020202020204" pitchFamily="34" charset="0"/>
              <a:buChar char="•"/>
            </a:pPr>
            <a:r>
              <a:rPr lang="en-US" dirty="0"/>
              <a:t>Knowledge of transportation industry, weather research and forecasting, data visualization, and advanced roadway maintenance applications to address surface weather conditions</a:t>
            </a:r>
          </a:p>
          <a:p>
            <a:r>
              <a:rPr lang="en-US" dirty="0"/>
              <a:t>When recruiting:</a:t>
            </a:r>
          </a:p>
          <a:p>
            <a:pPr marL="171450" lvl="0" indent="-171450">
              <a:buFont typeface="Arial" panose="020B0604020202020204" pitchFamily="34" charset="0"/>
              <a:buChar char="•"/>
            </a:pPr>
            <a:r>
              <a:rPr lang="en-US" dirty="0"/>
              <a:t>Look to transportation agencies, meteorology, airport management, and research institutions for candidates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57</a:t>
            </a:fld>
            <a:endParaRPr lang="en-US" dirty="0"/>
          </a:p>
        </p:txBody>
      </p:sp>
    </p:spTree>
    <p:extLst>
      <p:ext uri="{BB962C8B-B14F-4D97-AF65-F5344CB8AC3E}">
        <p14:creationId xmlns:p14="http://schemas.microsoft.com/office/powerpoint/2010/main" val="18118616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Systems Engineer:</a:t>
            </a:r>
            <a:endParaRPr lang="en-US" dirty="0"/>
          </a:p>
          <a:p>
            <a:pPr marL="171450" indent="-171450">
              <a:buFont typeface="Arial" panose="020B0604020202020204" pitchFamily="34" charset="0"/>
              <a:buChar char="•"/>
            </a:pPr>
            <a:r>
              <a:rPr lang="en-US" dirty="0"/>
              <a:t>Supports basic and advanced TSMO programs to improve processes and support TSMO systems and technologies</a:t>
            </a:r>
          </a:p>
          <a:p>
            <a:pPr marL="171450" indent="-171450">
              <a:buFont typeface="Arial" panose="020B0604020202020204" pitchFamily="34" charset="0"/>
              <a:buChar char="•"/>
            </a:pPr>
            <a:r>
              <a:rPr lang="en-US" dirty="0"/>
              <a:t>Is responsible for designing and developing software, hardware, and computer systems and networks for TSMO</a:t>
            </a:r>
          </a:p>
          <a:p>
            <a:r>
              <a:rPr lang="en-US" dirty="0"/>
              <a:t>KSA requirements</a:t>
            </a:r>
            <a:r>
              <a:rPr lang="en-US" baseline="0" dirty="0"/>
              <a:t> include:</a:t>
            </a:r>
            <a:endParaRPr lang="en-US" dirty="0"/>
          </a:p>
          <a:p>
            <a:pPr marL="171450" lvl="0" indent="-171450">
              <a:buFont typeface="Arial" panose="020B0604020202020204" pitchFamily="34" charset="0"/>
              <a:buChar char="•"/>
            </a:pPr>
            <a:r>
              <a:rPr lang="en-US" dirty="0"/>
              <a:t>Knowledge of transportation industry, agency procedures, system architecture, project management, and systems engineering</a:t>
            </a:r>
          </a:p>
          <a:p>
            <a:pPr marL="171450" lvl="0" indent="-171450">
              <a:buFont typeface="Arial" panose="020B0604020202020204" pitchFamily="34" charset="0"/>
              <a:buChar char="•"/>
            </a:pPr>
            <a:r>
              <a:rPr lang="en-US" dirty="0"/>
              <a:t>Problem solving, data analytics, and innovation</a:t>
            </a:r>
          </a:p>
          <a:p>
            <a:r>
              <a:rPr lang="en-US" dirty="0"/>
              <a:t>When recruiting:</a:t>
            </a:r>
          </a:p>
          <a:p>
            <a:pPr marL="171450" lvl="0" indent="-171450">
              <a:buFont typeface="Arial" panose="020B0604020202020204" pitchFamily="34" charset="0"/>
              <a:buChar char="•"/>
            </a:pPr>
            <a:r>
              <a:rPr lang="en-US" dirty="0"/>
              <a:t>Look</a:t>
            </a:r>
            <a:r>
              <a:rPr lang="en-US" baseline="0" dirty="0"/>
              <a:t> for candidates at t</a:t>
            </a:r>
            <a:r>
              <a:rPr lang="en-US" dirty="0"/>
              <a:t>ransportation agencies and consulting</a:t>
            </a:r>
            <a:r>
              <a:rPr lang="en-US" baseline="0" dirty="0"/>
              <a:t> companies</a:t>
            </a:r>
            <a:r>
              <a:rPr lang="en-US" dirty="0"/>
              <a:t>, software industry, ITS developers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58</a:t>
            </a:fld>
            <a:endParaRPr lang="en-US" dirty="0"/>
          </a:p>
        </p:txBody>
      </p:sp>
    </p:spTree>
    <p:extLst>
      <p:ext uri="{BB962C8B-B14F-4D97-AF65-F5344CB8AC3E}">
        <p14:creationId xmlns:p14="http://schemas.microsoft.com/office/powerpoint/2010/main" val="31866882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TSMO Modeling Specialist:</a:t>
            </a:r>
          </a:p>
          <a:p>
            <a:pPr marL="171450" indent="-171450">
              <a:buFont typeface="Arial" panose="020B0604020202020204" pitchFamily="34" charset="0"/>
              <a:buChar char="•"/>
            </a:pPr>
            <a:r>
              <a:rPr lang="en-US" dirty="0"/>
              <a:t>Enhances and supports TSMO planning and evaluates initiatives</a:t>
            </a:r>
          </a:p>
          <a:p>
            <a:pPr marL="171450" indent="-171450">
              <a:buFont typeface="Arial" panose="020B0604020202020204" pitchFamily="34" charset="0"/>
              <a:buChar char="•"/>
            </a:pPr>
            <a:r>
              <a:rPr lang="en-US" dirty="0"/>
              <a:t>Responsible for traffic and transportation modeling focused on mesoscale analyses</a:t>
            </a:r>
          </a:p>
          <a:p>
            <a:r>
              <a:rPr lang="en-US" dirty="0"/>
              <a:t>KSA requirements include:</a:t>
            </a:r>
          </a:p>
          <a:p>
            <a:pPr marL="171450" lvl="0" indent="-171450">
              <a:buFont typeface="Arial" panose="020B0604020202020204" pitchFamily="34" charset="0"/>
              <a:buChar char="•"/>
            </a:pPr>
            <a:r>
              <a:rPr lang="en-US" dirty="0"/>
              <a:t>Knowledge of computer programming, data analysis, and ITS applications</a:t>
            </a:r>
          </a:p>
          <a:p>
            <a:pPr marL="171450" lvl="0" indent="-171450">
              <a:buFont typeface="Arial" panose="020B0604020202020204" pitchFamily="34" charset="0"/>
              <a:buChar char="•"/>
            </a:pPr>
            <a:r>
              <a:rPr lang="en-US" dirty="0"/>
              <a:t>Modeling, communications, problem solving abilities</a:t>
            </a:r>
          </a:p>
          <a:p>
            <a:r>
              <a:rPr lang="en-US" dirty="0"/>
              <a:t>When recruiting:</a:t>
            </a:r>
          </a:p>
          <a:p>
            <a:pPr marL="171450" lvl="0" indent="-171450">
              <a:buFont typeface="Arial" panose="020B0604020202020204" pitchFamily="34" charset="0"/>
              <a:buChar char="•"/>
            </a:pPr>
            <a:r>
              <a:rPr lang="en-US" dirty="0"/>
              <a:t>Look to the transportation industry for experience in macroscopic, mesoscopic, and microscopic modeling</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59</a:t>
            </a:fld>
            <a:endParaRPr lang="en-US" dirty="0"/>
          </a:p>
        </p:txBody>
      </p:sp>
    </p:spTree>
    <p:extLst>
      <p:ext uri="{BB962C8B-B14F-4D97-AF65-F5344CB8AC3E}">
        <p14:creationId xmlns:p14="http://schemas.microsoft.com/office/powerpoint/2010/main" val="8078643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 Emerging Technologies </a:t>
            </a:r>
            <a:r>
              <a:rPr lang="en-US" dirty="0"/>
              <a:t>I</a:t>
            </a:r>
            <a:r>
              <a:rPr lang="en-US" sz="1200" dirty="0"/>
              <a:t>ndustry </a:t>
            </a:r>
            <a:r>
              <a:rPr lang="en-US" dirty="0"/>
              <a:t>L</a:t>
            </a:r>
            <a:r>
              <a:rPr lang="en-US" sz="1200" dirty="0"/>
              <a:t>iaison:</a:t>
            </a:r>
            <a:endParaRPr lang="en-US" dirty="0"/>
          </a:p>
          <a:p>
            <a:pPr marL="171450" indent="-171450">
              <a:buFont typeface="Arial" panose="020B0604020202020204" pitchFamily="34" charset="0"/>
              <a:buChar char="•"/>
            </a:pPr>
            <a:r>
              <a:rPr lang="en-US" dirty="0"/>
              <a:t>Supports TSMO programs that want to build connections with technology developers, vendors, and researchers</a:t>
            </a:r>
          </a:p>
          <a:p>
            <a:pPr marL="171450" indent="-171450">
              <a:buFont typeface="Arial" panose="020B0604020202020204" pitchFamily="34" charset="0"/>
              <a:buChar char="•"/>
            </a:pPr>
            <a:r>
              <a:rPr lang="en-US" dirty="0"/>
              <a:t>Is responsible for leading and managing the strategic approach for collaborating with technology developers</a:t>
            </a:r>
          </a:p>
          <a:p>
            <a:r>
              <a:rPr lang="en-US" dirty="0"/>
              <a:t>KSA requirements include:</a:t>
            </a:r>
          </a:p>
          <a:p>
            <a:pPr marL="171450" lvl="0" indent="-171450">
              <a:buFont typeface="Arial" panose="020B0604020202020204" pitchFamily="34" charset="0"/>
              <a:buChar char="•"/>
            </a:pPr>
            <a:r>
              <a:rPr lang="en-US" dirty="0"/>
              <a:t>Competency in transportation industry and knowledge of ITS and emerging technologies</a:t>
            </a:r>
          </a:p>
          <a:p>
            <a:pPr marL="171450" lvl="0" indent="-171450">
              <a:buFont typeface="Arial" panose="020B0604020202020204" pitchFamily="34" charset="0"/>
              <a:buChar char="•"/>
            </a:pPr>
            <a:r>
              <a:rPr lang="en-US" dirty="0"/>
              <a:t>Communications, leadership, collaboration, and problem-solving skills</a:t>
            </a:r>
          </a:p>
          <a:p>
            <a:r>
              <a:rPr lang="en-US" dirty="0"/>
              <a:t>When recruiting:</a:t>
            </a:r>
          </a:p>
          <a:p>
            <a:pPr marL="171450" lvl="0" indent="-171450">
              <a:buFont typeface="Arial" panose="020B0604020202020204" pitchFamily="34" charset="0"/>
              <a:buChar char="•"/>
            </a:pPr>
            <a:r>
              <a:rPr lang="en-US" dirty="0"/>
              <a:t>Look beyond the transportation industry; consider the auto manufacturing, telecommunications, information technology, and computer industries for candidates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60</a:t>
            </a:fld>
            <a:endParaRPr lang="en-US" dirty="0"/>
          </a:p>
        </p:txBody>
      </p:sp>
    </p:spTree>
    <p:extLst>
      <p:ext uri="{BB962C8B-B14F-4D97-AF65-F5344CB8AC3E}">
        <p14:creationId xmlns:p14="http://schemas.microsoft.com/office/powerpoint/2010/main" val="15097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some common State and local DOT goals that TSMO strategies</a:t>
            </a:r>
            <a:r>
              <a:rPr lang="en-US" baseline="0" dirty="0"/>
              <a:t> support.  Understanding the connections between the agency’s goals and TSMO is important to understanding the importance of TSMO and developing a workforce that can advance TSMO within the organization.</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559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Transportation Systems </a:t>
            </a:r>
            <a:r>
              <a:rPr lang="en-US" dirty="0"/>
              <a:t>P</a:t>
            </a:r>
            <a:r>
              <a:rPr lang="en-US" sz="1200" dirty="0"/>
              <a:t>erformance </a:t>
            </a:r>
            <a:r>
              <a:rPr lang="en-US" dirty="0"/>
              <a:t>M</a:t>
            </a:r>
            <a:r>
              <a:rPr lang="en-US" sz="1200" dirty="0"/>
              <a:t>anager</a:t>
            </a:r>
            <a:r>
              <a:rPr lang="en-US" sz="1200" baseline="0" dirty="0"/>
              <a:t>:</a:t>
            </a:r>
            <a:endParaRPr lang="en-US" dirty="0"/>
          </a:p>
          <a:p>
            <a:pPr marL="171450" indent="-171450">
              <a:buFont typeface="Arial" panose="020B0604020202020204" pitchFamily="34" charset="0"/>
              <a:buChar char="•"/>
            </a:pPr>
            <a:r>
              <a:rPr lang="en-US" dirty="0"/>
              <a:t>Supports and grows the use of performance management in TSMO</a:t>
            </a:r>
          </a:p>
          <a:p>
            <a:pPr marL="171450" indent="-171450">
              <a:buFont typeface="Arial" panose="020B0604020202020204" pitchFamily="34" charset="0"/>
              <a:buChar char="•"/>
            </a:pPr>
            <a:r>
              <a:rPr lang="en-US" dirty="0"/>
              <a:t>Is responsible for analyzing and communicating information to enhance TSMO planning and decision making</a:t>
            </a:r>
          </a:p>
          <a:p>
            <a:r>
              <a:rPr lang="en-US" dirty="0"/>
              <a:t>KSA requirements include:</a:t>
            </a:r>
          </a:p>
          <a:p>
            <a:pPr marL="171450" lvl="0" indent="-171450">
              <a:buFont typeface="Arial" panose="020B0604020202020204" pitchFamily="34" charset="0"/>
              <a:buChar char="•"/>
            </a:pPr>
            <a:r>
              <a:rPr lang="en-US" dirty="0"/>
              <a:t>Competency in transportation operations, agency procedures, engineering practices, and performance management</a:t>
            </a:r>
          </a:p>
          <a:p>
            <a:pPr marL="171450" lvl="0" indent="-171450">
              <a:buFont typeface="Arial" panose="020B0604020202020204" pitchFamily="34" charset="0"/>
              <a:buChar char="•"/>
            </a:pPr>
            <a:r>
              <a:rPr lang="en-US" dirty="0"/>
              <a:t>Communication, technical reporting, and problem-solving skills</a:t>
            </a:r>
          </a:p>
          <a:p>
            <a:r>
              <a:rPr lang="en-US" dirty="0"/>
              <a:t>When recruiting:</a:t>
            </a:r>
          </a:p>
          <a:p>
            <a:pPr marL="171450" lvl="0" indent="-171450">
              <a:buFont typeface="Arial" panose="020B0604020202020204" pitchFamily="34" charset="0"/>
              <a:buChar char="•"/>
            </a:pPr>
            <a:r>
              <a:rPr lang="en-US" dirty="0"/>
              <a:t>Look to the transportation, data management and analytics, and strategic and performance management industries for candidates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61</a:t>
            </a:fld>
            <a:endParaRPr lang="en-US" dirty="0"/>
          </a:p>
        </p:txBody>
      </p:sp>
    </p:spTree>
    <p:extLst>
      <p:ext uri="{BB962C8B-B14F-4D97-AF65-F5344CB8AC3E}">
        <p14:creationId xmlns:p14="http://schemas.microsoft.com/office/powerpoint/2010/main" val="5867406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 Integrated Corridor </a:t>
            </a:r>
            <a:r>
              <a:rPr lang="en-US" dirty="0"/>
              <a:t>M</a:t>
            </a:r>
            <a:r>
              <a:rPr lang="en-US" sz="1200" dirty="0"/>
              <a:t>anagement </a:t>
            </a:r>
            <a:r>
              <a:rPr lang="en-US" dirty="0"/>
              <a:t>M</a:t>
            </a:r>
            <a:r>
              <a:rPr lang="en-US" sz="1200" dirty="0"/>
              <a:t>anager is:</a:t>
            </a:r>
            <a:endParaRPr lang="en-US" dirty="0"/>
          </a:p>
          <a:p>
            <a:pPr marL="171450" indent="-171450">
              <a:buFont typeface="Arial" panose="020B0604020202020204" pitchFamily="34" charset="0"/>
              <a:buChar char="•"/>
            </a:pPr>
            <a:r>
              <a:rPr lang="en-US" dirty="0"/>
              <a:t>Helpful for ICM program implementation</a:t>
            </a:r>
          </a:p>
          <a:p>
            <a:pPr marL="171450" indent="-171450">
              <a:buFont typeface="Arial" panose="020B0604020202020204" pitchFamily="34" charset="0"/>
              <a:buChar char="•"/>
            </a:pPr>
            <a:r>
              <a:rPr lang="en-US" dirty="0"/>
              <a:t>Responsible for managing multimodal systems and operational decisions</a:t>
            </a:r>
          </a:p>
          <a:p>
            <a:r>
              <a:rPr lang="en-US" dirty="0"/>
              <a:t>KSA requirements include:</a:t>
            </a:r>
          </a:p>
          <a:p>
            <a:pPr marL="171450" lvl="0" indent="-171450">
              <a:buFont typeface="Arial" panose="020B0604020202020204" pitchFamily="34" charset="0"/>
              <a:buChar char="•"/>
            </a:pPr>
            <a:r>
              <a:rPr lang="en-US" dirty="0"/>
              <a:t>Competency in traffic operations and engineering, ITS, multimodal, policies and regulations, and active management</a:t>
            </a:r>
          </a:p>
          <a:p>
            <a:pPr marL="171450" lvl="0" indent="-171450">
              <a:buFont typeface="Arial" panose="020B0604020202020204" pitchFamily="34" charset="0"/>
              <a:buChar char="•"/>
            </a:pPr>
            <a:r>
              <a:rPr lang="en-US" dirty="0"/>
              <a:t>Skills in system engineering, advanced technology, and project management</a:t>
            </a:r>
          </a:p>
          <a:p>
            <a:pPr marL="171450" lvl="0" indent="-171450">
              <a:buFont typeface="Arial" panose="020B0604020202020204" pitchFamily="34" charset="0"/>
              <a:buChar char="•"/>
            </a:pPr>
            <a:r>
              <a:rPr lang="en-US" dirty="0"/>
              <a:t>Innovative and capable of analyzing data </a:t>
            </a:r>
          </a:p>
          <a:p>
            <a:r>
              <a:rPr lang="en-US" dirty="0"/>
              <a:t>When recruiting:</a:t>
            </a:r>
          </a:p>
          <a:p>
            <a:pPr marL="171450" lvl="0" indent="-171450">
              <a:buFont typeface="Arial" panose="020B0604020202020204" pitchFamily="34" charset="0"/>
              <a:buChar char="•"/>
            </a:pPr>
            <a:r>
              <a:rPr lang="en-US" dirty="0"/>
              <a:t>Look for candidates</a:t>
            </a:r>
            <a:r>
              <a:rPr lang="en-US" baseline="0" dirty="0"/>
              <a:t> from t</a:t>
            </a:r>
            <a:r>
              <a:rPr lang="en-US" dirty="0"/>
              <a:t>ransportation agencies, telecommunications, auto manufacturing, computer industries, and the information technology sector</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62</a:t>
            </a:fld>
            <a:endParaRPr lang="en-US" dirty="0"/>
          </a:p>
        </p:txBody>
      </p:sp>
    </p:spTree>
    <p:extLst>
      <p:ext uri="{BB962C8B-B14F-4D97-AF65-F5344CB8AC3E}">
        <p14:creationId xmlns:p14="http://schemas.microsoft.com/office/powerpoint/2010/main" val="9869981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Connected/Automated </a:t>
            </a:r>
            <a:r>
              <a:rPr lang="en-US" dirty="0"/>
              <a:t>V</a:t>
            </a:r>
            <a:r>
              <a:rPr lang="en-US" sz="1200" dirty="0"/>
              <a:t>ehicles </a:t>
            </a:r>
            <a:r>
              <a:rPr lang="en-US" dirty="0"/>
              <a:t>P</a:t>
            </a:r>
            <a:r>
              <a:rPr lang="en-US" sz="1200" dirty="0"/>
              <a:t>rogram </a:t>
            </a:r>
            <a:r>
              <a:rPr lang="en-US" dirty="0"/>
              <a:t>M</a:t>
            </a:r>
            <a:r>
              <a:rPr lang="en-US" sz="1200" dirty="0"/>
              <a:t>anager:</a:t>
            </a:r>
            <a:endParaRPr lang="en-US" dirty="0"/>
          </a:p>
          <a:p>
            <a:pPr marL="171450" indent="-171450">
              <a:buFont typeface="Arial" panose="020B0604020202020204" pitchFamily="34" charset="0"/>
              <a:buChar char="•"/>
            </a:pPr>
            <a:r>
              <a:rPr lang="en-US" dirty="0"/>
              <a:t>Supports collaboration between private sector CAV industry and transportation agency</a:t>
            </a:r>
          </a:p>
          <a:p>
            <a:pPr marL="171450" indent="-171450">
              <a:buFont typeface="Arial" panose="020B0604020202020204" pitchFamily="34" charset="0"/>
              <a:buChar char="•"/>
            </a:pPr>
            <a:r>
              <a:rPr lang="en-US" dirty="0"/>
              <a:t>Is responsible for managing the strategic approach to safe, efficient integration and deployment of CAV on the system</a:t>
            </a:r>
          </a:p>
          <a:p>
            <a:r>
              <a:rPr lang="en-US" dirty="0"/>
              <a:t>KSA requirements include:</a:t>
            </a:r>
          </a:p>
          <a:p>
            <a:pPr marL="171450" lvl="0" indent="-171450">
              <a:buFont typeface="Arial" panose="020B0604020202020204" pitchFamily="34" charset="0"/>
              <a:buChar char="•"/>
            </a:pPr>
            <a:r>
              <a:rPr lang="en-US" dirty="0"/>
              <a:t>Competency in project management, data and computer science, and CAV technologies</a:t>
            </a:r>
          </a:p>
          <a:p>
            <a:pPr marL="171450" lvl="0" indent="-171450">
              <a:buFont typeface="Arial" panose="020B0604020202020204" pitchFamily="34" charset="0"/>
              <a:buChar char="•"/>
            </a:pPr>
            <a:r>
              <a:rPr lang="en-US" dirty="0"/>
              <a:t>Skills include managerial, communication, analytical, research, and interpersonal</a:t>
            </a:r>
          </a:p>
          <a:p>
            <a:pPr marL="171450" lvl="0" indent="-171450">
              <a:buFont typeface="Arial" panose="020B0604020202020204" pitchFamily="34" charset="0"/>
              <a:buChar char="•"/>
            </a:pPr>
            <a:r>
              <a:rPr lang="en-US" dirty="0"/>
              <a:t>Ability to examine benefits, costs, and applicability of technology applications</a:t>
            </a:r>
          </a:p>
          <a:p>
            <a:r>
              <a:rPr lang="en-US" dirty="0"/>
              <a:t>When recruiting:</a:t>
            </a:r>
          </a:p>
          <a:p>
            <a:pPr marL="171450" lvl="0" indent="-171450">
              <a:buFont typeface="Arial" panose="020B0604020202020204" pitchFamily="34" charset="0"/>
              <a:buChar char="•"/>
            </a:pPr>
            <a:r>
              <a:rPr lang="en-US" dirty="0"/>
              <a:t>Look to the transportation, auto manufacturing, and software industries for candidates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63</a:t>
            </a:fld>
            <a:endParaRPr lang="en-US" dirty="0"/>
          </a:p>
        </p:txBody>
      </p:sp>
    </p:spTree>
    <p:extLst>
      <p:ext uri="{BB962C8B-B14F-4D97-AF65-F5344CB8AC3E}">
        <p14:creationId xmlns:p14="http://schemas.microsoft.com/office/powerpoint/2010/main" val="9017067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Traffic Incident </a:t>
            </a:r>
            <a:r>
              <a:rPr lang="en-US" dirty="0"/>
              <a:t>M</a:t>
            </a:r>
            <a:r>
              <a:rPr lang="en-US" sz="1200" dirty="0"/>
              <a:t>anagement (TIM) Program </a:t>
            </a:r>
            <a:r>
              <a:rPr lang="en-US" dirty="0"/>
              <a:t>M</a:t>
            </a:r>
            <a:r>
              <a:rPr lang="en-US" sz="1200" dirty="0"/>
              <a:t>anager:</a:t>
            </a:r>
            <a:endParaRPr lang="en-US" dirty="0"/>
          </a:p>
          <a:p>
            <a:pPr marL="171450" indent="-171450">
              <a:buFont typeface="Arial" panose="020B0604020202020204" pitchFamily="34" charset="0"/>
              <a:buChar char="•"/>
            </a:pPr>
            <a:r>
              <a:rPr lang="en-US" dirty="0"/>
              <a:t>Oversees statewide or regional TIM program</a:t>
            </a:r>
          </a:p>
          <a:p>
            <a:pPr marL="171450" indent="-171450">
              <a:buFont typeface="Arial" panose="020B0604020202020204" pitchFamily="34" charset="0"/>
              <a:buChar char="•"/>
            </a:pPr>
            <a:r>
              <a:rPr lang="en-US" dirty="0"/>
              <a:t>Is responsible for management; multiagency, multidisciplinary coordination among stakeholders and partners; and guidance of the program</a:t>
            </a:r>
          </a:p>
          <a:p>
            <a:r>
              <a:rPr lang="en-US" dirty="0"/>
              <a:t>KSA requirements include:</a:t>
            </a:r>
          </a:p>
          <a:p>
            <a:pPr marL="171450" lvl="0" indent="-171450">
              <a:buFont typeface="Arial" panose="020B0604020202020204" pitchFamily="34" charset="0"/>
              <a:buChar char="•"/>
            </a:pPr>
            <a:r>
              <a:rPr lang="en-US" dirty="0"/>
              <a:t>Knowledge of incident response, NIMS, ITS, TMC operations, and business practices</a:t>
            </a:r>
          </a:p>
          <a:p>
            <a:pPr marL="171450" lvl="0" indent="-171450">
              <a:buFont typeface="Arial" panose="020B0604020202020204" pitchFamily="34" charset="0"/>
              <a:buChar char="•"/>
            </a:pPr>
            <a:r>
              <a:rPr lang="en-US" dirty="0"/>
              <a:t>Communication, collaboration, technical writing, program management and computer skills</a:t>
            </a:r>
          </a:p>
          <a:p>
            <a:r>
              <a:rPr lang="en-US" dirty="0"/>
              <a:t>When recruiting:</a:t>
            </a:r>
          </a:p>
          <a:p>
            <a:pPr marL="171450" lvl="0" indent="-171450">
              <a:buFont typeface="Arial" panose="020B0604020202020204" pitchFamily="34" charset="0"/>
              <a:buChar char="•"/>
            </a:pPr>
            <a:r>
              <a:rPr lang="en-US" dirty="0"/>
              <a:t>Look to the transportation industry and public safety agencies for candidates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64</a:t>
            </a:fld>
            <a:endParaRPr lang="en-US" dirty="0"/>
          </a:p>
        </p:txBody>
      </p:sp>
    </p:spTree>
    <p:extLst>
      <p:ext uri="{BB962C8B-B14F-4D97-AF65-F5344CB8AC3E}">
        <p14:creationId xmlns:p14="http://schemas.microsoft.com/office/powerpoint/2010/main" val="11924263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Traffic Management </a:t>
            </a:r>
            <a:r>
              <a:rPr lang="en-US" dirty="0"/>
              <a:t>C</a:t>
            </a:r>
            <a:r>
              <a:rPr lang="en-US" sz="1200" dirty="0"/>
              <a:t>enter (TMC) Manager is:</a:t>
            </a:r>
            <a:endParaRPr lang="en-US" dirty="0"/>
          </a:p>
          <a:p>
            <a:pPr marL="171450" indent="-171450">
              <a:buFont typeface="Arial" panose="020B0604020202020204" pitchFamily="34" charset="0"/>
              <a:buChar char="•"/>
            </a:pPr>
            <a:r>
              <a:rPr lang="en-US" dirty="0"/>
              <a:t>Helpful for agencies that have a TMC or provide TMC functions</a:t>
            </a:r>
          </a:p>
          <a:p>
            <a:pPr marL="171450" indent="-171450">
              <a:buFont typeface="Arial" panose="020B0604020202020204" pitchFamily="34" charset="0"/>
              <a:buChar char="•"/>
            </a:pPr>
            <a:r>
              <a:rPr lang="en-US" dirty="0"/>
              <a:t>Responsible for overseeing day-to-day operations, providing support and supervision, managing strategic deployments and staffing</a:t>
            </a:r>
          </a:p>
          <a:p>
            <a:r>
              <a:rPr lang="en-US" dirty="0"/>
              <a:t>KSA requirements include:</a:t>
            </a:r>
          </a:p>
          <a:p>
            <a:pPr marL="171450" lvl="0" indent="-171450">
              <a:buFont typeface="Arial" panose="020B0604020202020204" pitchFamily="34" charset="0"/>
              <a:buChar char="•"/>
            </a:pPr>
            <a:r>
              <a:rPr lang="en-US" dirty="0"/>
              <a:t>Knowledge of State or regional highway system, traffic operations, ITS, and agency policies</a:t>
            </a:r>
          </a:p>
          <a:p>
            <a:pPr marL="171450" lvl="0" indent="-171450">
              <a:buFont typeface="Arial" panose="020B0604020202020204" pitchFamily="34" charset="0"/>
              <a:buChar char="•"/>
            </a:pPr>
            <a:r>
              <a:rPr lang="en-US" dirty="0"/>
              <a:t>Skill include managerial, leadership, communication, computer, problem solving</a:t>
            </a:r>
          </a:p>
          <a:p>
            <a:r>
              <a:rPr lang="en-US" dirty="0"/>
              <a:t>When recruiting:</a:t>
            </a:r>
          </a:p>
          <a:p>
            <a:pPr marL="171450" lvl="0" indent="-171450">
              <a:buFont typeface="Arial" panose="020B0604020202020204" pitchFamily="34" charset="0"/>
              <a:buChar char="•"/>
            </a:pPr>
            <a:r>
              <a:rPr lang="en-US" dirty="0"/>
              <a:t>Looking to transportation agencies and consultants for candidates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65</a:t>
            </a:fld>
            <a:endParaRPr lang="en-US" dirty="0"/>
          </a:p>
        </p:txBody>
      </p:sp>
    </p:spTree>
    <p:extLst>
      <p:ext uri="{BB962C8B-B14F-4D97-AF65-F5344CB8AC3E}">
        <p14:creationId xmlns:p14="http://schemas.microsoft.com/office/powerpoint/2010/main" val="6656243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Transportation Data </a:t>
            </a:r>
            <a:r>
              <a:rPr lang="en-US" dirty="0"/>
              <a:t>E</a:t>
            </a:r>
            <a:r>
              <a:rPr lang="en-US" sz="1200" dirty="0"/>
              <a:t>thicist is:</a:t>
            </a:r>
            <a:endParaRPr lang="en-US" dirty="0"/>
          </a:p>
          <a:p>
            <a:pPr marL="171450" indent="-171450">
              <a:buFont typeface="Arial" panose="020B0604020202020204" pitchFamily="34" charset="0"/>
              <a:buChar char="•"/>
            </a:pPr>
            <a:r>
              <a:rPr lang="en-US" dirty="0"/>
              <a:t>Helpful for TSMO programs that collect, store, and analyze data</a:t>
            </a:r>
          </a:p>
          <a:p>
            <a:pPr marL="171450" indent="-171450">
              <a:buFont typeface="Arial" panose="020B0604020202020204" pitchFamily="34" charset="0"/>
              <a:buChar char="•"/>
            </a:pPr>
            <a:r>
              <a:rPr lang="en-US" dirty="0"/>
              <a:t>Responsible for technical guidance, training, and support to address potential ethical issues related to data management and use</a:t>
            </a:r>
          </a:p>
          <a:p>
            <a:r>
              <a:rPr lang="en-US" dirty="0"/>
              <a:t>KSA requirements include:</a:t>
            </a:r>
          </a:p>
          <a:p>
            <a:pPr marL="171450" lvl="0" indent="-171450">
              <a:buFont typeface="Arial" panose="020B0604020202020204" pitchFamily="34" charset="0"/>
              <a:buChar char="•"/>
            </a:pPr>
            <a:r>
              <a:rPr lang="en-US" dirty="0"/>
              <a:t>Competency in data and system vulnerability and risk assessment, public policy and regulations, data compliance, and cyber security</a:t>
            </a:r>
          </a:p>
          <a:p>
            <a:pPr marL="171450" lvl="0" indent="-171450">
              <a:buFont typeface="Arial" panose="020B0604020202020204" pitchFamily="34" charset="0"/>
              <a:buChar char="•"/>
            </a:pPr>
            <a:r>
              <a:rPr lang="en-US" dirty="0"/>
              <a:t>Skills include communication, leadership, analytical, and research</a:t>
            </a:r>
          </a:p>
          <a:p>
            <a:r>
              <a:rPr lang="en-US" dirty="0"/>
              <a:t>When recruiting:</a:t>
            </a:r>
          </a:p>
          <a:p>
            <a:pPr marL="171450" lvl="0" indent="-171450">
              <a:buFont typeface="Arial" panose="020B0604020202020204" pitchFamily="34" charset="0"/>
              <a:buChar char="•"/>
            </a:pPr>
            <a:r>
              <a:rPr lang="en-US" dirty="0"/>
              <a:t>Look beyond transportation industry to the computer and software industry, public policy sector, healthcare, and research institutions for</a:t>
            </a:r>
            <a:r>
              <a:rPr lang="en-US" baseline="0" dirty="0"/>
              <a:t> candidates</a:t>
            </a:r>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66</a:t>
            </a:fld>
            <a:endParaRPr lang="en-US" dirty="0"/>
          </a:p>
        </p:txBody>
      </p:sp>
    </p:spTree>
    <p:extLst>
      <p:ext uri="{BB962C8B-B14F-4D97-AF65-F5344CB8AC3E}">
        <p14:creationId xmlns:p14="http://schemas.microsoft.com/office/powerpoint/2010/main" val="4818874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Guidebook developed to support TSMO workforce development at the professional level, </a:t>
            </a:r>
            <a:r>
              <a:rPr lang="en-US" dirty="0" err="1"/>
              <a:t>NOCoE</a:t>
            </a:r>
            <a:r>
              <a:rPr lang="en-US" dirty="0"/>
              <a:t> sponsored a white paper that looked at paraprofessional positions needed to support TSMO activities in a DOT.  These are generally positions that do not require a four-year bachelor degree but must demonstrate knowledge and skills through certification, education, or experience to support critical TSMO functions.  These positions normally function under the direction of a TSMO professional.  A TSMO paraprofessional may require a high level of judgment in their work and be able to apply basic knowledge of engineering principles.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67</a:t>
            </a:fld>
            <a:endParaRPr lang="en-US" dirty="0"/>
          </a:p>
        </p:txBody>
      </p:sp>
    </p:spTree>
    <p:extLst>
      <p:ext uri="{BB962C8B-B14F-4D97-AF65-F5344CB8AC3E}">
        <p14:creationId xmlns:p14="http://schemas.microsoft.com/office/powerpoint/2010/main" val="3828301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TMC Operator:</a:t>
            </a:r>
          </a:p>
          <a:p>
            <a:pPr marL="171450" indent="-171450">
              <a:buFont typeface="Arial" panose="020B0604020202020204" pitchFamily="34" charset="0"/>
              <a:buChar char="•"/>
            </a:pPr>
            <a:r>
              <a:rPr lang="en-US" dirty="0"/>
              <a:t>Supports monitoring roadways and responding to scheduled and unscheduled events</a:t>
            </a:r>
          </a:p>
          <a:p>
            <a:pPr marL="171450" indent="-171450">
              <a:buFont typeface="Arial" panose="020B0604020202020204" pitchFamily="34" charset="0"/>
              <a:buChar char="•"/>
            </a:pPr>
            <a:r>
              <a:rPr lang="en-US" dirty="0"/>
              <a:t>Dispatches safety service patrols</a:t>
            </a:r>
          </a:p>
          <a:p>
            <a:pPr marL="171450" indent="-171450">
              <a:buFont typeface="Arial" panose="020B0604020202020204" pitchFamily="34" charset="0"/>
              <a:buChar char="•"/>
            </a:pPr>
            <a:r>
              <a:rPr lang="en-US" dirty="0"/>
              <a:t>Manages traveler information messages on DMS and 511 services</a:t>
            </a:r>
          </a:p>
          <a:p>
            <a:pPr marL="171450" indent="-171450">
              <a:buFont typeface="Arial" panose="020B0604020202020204" pitchFamily="34" charset="0"/>
              <a:buChar char="•"/>
            </a:pPr>
            <a:r>
              <a:rPr lang="en-US" dirty="0"/>
              <a:t>Coordinates timing programs for ramp meters and signals</a:t>
            </a:r>
          </a:p>
          <a:p>
            <a:r>
              <a:rPr lang="en-US" dirty="0"/>
              <a:t>Future roles and responsibilities may include:</a:t>
            </a:r>
          </a:p>
          <a:p>
            <a:pPr marL="171450" lvl="0" indent="-171450">
              <a:buFont typeface="Arial" panose="020B0604020202020204" pitchFamily="34" charset="0"/>
              <a:buChar char="•"/>
            </a:pPr>
            <a:r>
              <a:rPr lang="en-US" dirty="0"/>
              <a:t>Manage and use data </a:t>
            </a:r>
          </a:p>
          <a:p>
            <a:pPr marL="171450" lvl="0" indent="-171450">
              <a:buFont typeface="Arial" panose="020B0604020202020204" pitchFamily="34" charset="0"/>
              <a:buChar char="•"/>
            </a:pPr>
            <a:r>
              <a:rPr lang="en-US" dirty="0"/>
              <a:t>Work with automated systems for dispatching, traffic devices, traveler information, and connected vehicles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68</a:t>
            </a:fld>
            <a:endParaRPr lang="en-US" dirty="0"/>
          </a:p>
        </p:txBody>
      </p:sp>
    </p:spTree>
    <p:extLst>
      <p:ext uri="{BB962C8B-B14F-4D97-AF65-F5344CB8AC3E}">
        <p14:creationId xmlns:p14="http://schemas.microsoft.com/office/powerpoint/2010/main" val="4491687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TMC Operations Supervisor:</a:t>
            </a:r>
          </a:p>
          <a:p>
            <a:pPr marL="457200" indent="-457200">
              <a:buFont typeface="Arial" panose="020B0604020202020204" pitchFamily="34" charset="0"/>
              <a:buChar char="•"/>
            </a:pPr>
            <a:r>
              <a:rPr lang="en-US" sz="2800" dirty="0"/>
              <a:t>Is responsible for supervising operators and following standard operating guidelines</a:t>
            </a:r>
          </a:p>
          <a:p>
            <a:pPr marL="457200" indent="-457200">
              <a:buFont typeface="Arial" panose="020B0604020202020204" pitchFamily="34" charset="0"/>
              <a:buChar char="•"/>
            </a:pPr>
            <a:r>
              <a:rPr lang="en-US" sz="2800" dirty="0"/>
              <a:t>Monitors traffic conditions on the system</a:t>
            </a:r>
          </a:p>
          <a:p>
            <a:pPr marL="457200" indent="-457200">
              <a:buFont typeface="Arial" panose="020B0604020202020204" pitchFamily="34" charset="0"/>
              <a:buChar char="•"/>
            </a:pPr>
            <a:r>
              <a:rPr lang="en-US" sz="2800" dirty="0"/>
              <a:t>Assigns resources and prioritizes activities in the TMC</a:t>
            </a:r>
          </a:p>
          <a:p>
            <a:r>
              <a:rPr lang="en-US" sz="2800" dirty="0"/>
              <a:t>Future roles and responsibilities may include:</a:t>
            </a:r>
          </a:p>
          <a:p>
            <a:pPr marL="342900" lvl="0" indent="-342900">
              <a:buFont typeface="Arial" panose="020B0604020202020204" pitchFamily="34" charset="0"/>
              <a:buChar char="•"/>
            </a:pPr>
            <a:r>
              <a:rPr lang="en-US" sz="2400" dirty="0"/>
              <a:t>Integrate big data, automation, and artificial intelligence into operations</a:t>
            </a:r>
          </a:p>
          <a:p>
            <a:pPr marL="342900" lvl="0" indent="-342900">
              <a:buFont typeface="Arial" panose="020B0604020202020204" pitchFamily="34" charset="0"/>
              <a:buChar char="•"/>
            </a:pPr>
            <a:r>
              <a:rPr lang="en-US" sz="2400" dirty="0"/>
              <a:t>Assess network performance using new data sources and advanced analytics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69</a:t>
            </a:fld>
            <a:endParaRPr lang="en-US" dirty="0"/>
          </a:p>
        </p:txBody>
      </p:sp>
    </p:spTree>
    <p:extLst>
      <p:ext uri="{BB962C8B-B14F-4D97-AF65-F5344CB8AC3E}">
        <p14:creationId xmlns:p14="http://schemas.microsoft.com/office/powerpoint/2010/main" val="2208589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Technology Support staff</a:t>
            </a:r>
            <a:r>
              <a:rPr lang="en-US" baseline="0" dirty="0"/>
              <a:t>:</a:t>
            </a:r>
            <a:endParaRPr lang="en-US" dirty="0"/>
          </a:p>
          <a:p>
            <a:pPr marL="171450" indent="-171450">
              <a:buFont typeface="Arial" panose="020B0604020202020204" pitchFamily="34" charset="0"/>
              <a:buChar char="•"/>
            </a:pPr>
            <a:r>
              <a:rPr lang="en-US" dirty="0"/>
              <a:t>Are responsible for providing repair and maintenance of IT infrastructure</a:t>
            </a:r>
          </a:p>
          <a:p>
            <a:pPr marL="171450" indent="-171450">
              <a:buFont typeface="Arial" panose="020B0604020202020204" pitchFamily="34" charset="0"/>
              <a:buChar char="•"/>
            </a:pPr>
            <a:r>
              <a:rPr lang="en-US" dirty="0"/>
              <a:t>Ensure up-time of computer hardware, software, and devices</a:t>
            </a:r>
          </a:p>
          <a:p>
            <a:r>
              <a:rPr lang="en-US" dirty="0"/>
              <a:t>Future roles and responsibilities may include:</a:t>
            </a:r>
          </a:p>
          <a:p>
            <a:pPr marL="171450" lvl="0" indent="-171450">
              <a:buFont typeface="Arial" panose="020B0604020202020204" pitchFamily="34" charset="0"/>
              <a:buChar char="•"/>
            </a:pPr>
            <a:r>
              <a:rPr lang="en-US" dirty="0"/>
              <a:t>Using cloud computing and storage</a:t>
            </a:r>
          </a:p>
          <a:p>
            <a:pPr marL="171450" lvl="0" indent="-171450">
              <a:buFont typeface="Arial" panose="020B0604020202020204" pitchFamily="34" charset="0"/>
              <a:buChar char="•"/>
            </a:pPr>
            <a:r>
              <a:rPr lang="en-US" dirty="0"/>
              <a:t>Applying artificial intelligence and machine learning to automate TMC operations</a:t>
            </a:r>
          </a:p>
          <a:p>
            <a:pPr marL="171450" lvl="0" indent="-171450">
              <a:buFont typeface="Arial" panose="020B0604020202020204" pitchFamily="34" charset="0"/>
              <a:buChar char="•"/>
            </a:pPr>
            <a:r>
              <a:rPr lang="en-US" dirty="0"/>
              <a:t>Handling new data sources from ITS devices, 3</a:t>
            </a:r>
            <a:r>
              <a:rPr lang="en-US" baseline="30000" dirty="0"/>
              <a:t>rd</a:t>
            </a:r>
            <a:r>
              <a:rPr lang="en-US" dirty="0"/>
              <a:t> parties, and connected vehicles</a:t>
            </a:r>
          </a:p>
          <a:p>
            <a:pPr marL="171450" lvl="0" indent="-171450">
              <a:buFont typeface="Arial" panose="020B0604020202020204" pitchFamily="34" charset="0"/>
              <a:buChar char="•"/>
            </a:pPr>
            <a:r>
              <a:rPr lang="en-US" dirty="0"/>
              <a:t>Applying enhanced cybersecurity techniques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70</a:t>
            </a:fld>
            <a:endParaRPr lang="en-US" dirty="0"/>
          </a:p>
        </p:txBody>
      </p:sp>
    </p:spTree>
    <p:extLst>
      <p:ext uri="{BB962C8B-B14F-4D97-AF65-F5344CB8AC3E}">
        <p14:creationId xmlns:p14="http://schemas.microsoft.com/office/powerpoint/2010/main" val="2312640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TSMO is a fundamental shift in how DOTs do business, moving from a design, build, maintain model to a more comprehensive approach to maximizing the current systems through management and operations strategies.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TSMO uses advanced approaches and technology to monitor, operate and manage the transportation system.  This includes ITS applications, performance monitoring, and automated responses to managing traffic.</a:t>
            </a:r>
          </a:p>
          <a:p>
            <a:pPr marL="171450" indent="-171450">
              <a:buFont typeface="Arial" panose="020B0604020202020204" pitchFamily="34" charset="0"/>
              <a:buChar char="•"/>
            </a:pPr>
            <a:r>
              <a:rPr lang="en-US" dirty="0"/>
              <a:t>TSMO collects, syntheses, and analyzes large data sets obtained through sensors, crowd source, and connected vehicles to monitor and assess system performance, support real-time operations, and plan for operations.</a:t>
            </a:r>
          </a:p>
          <a:p>
            <a:pPr marL="171450" indent="-171450">
              <a:buFont typeface="Arial" panose="020B0604020202020204" pitchFamily="34" charset="0"/>
              <a:buChar char="•"/>
            </a:pPr>
            <a:r>
              <a:rPr lang="en-US" dirty="0"/>
              <a:t>TSMO technologies and data applications require broad knowledge, skills and capabilities to take full advantage of new and emerging data and technologies. TSMO requires skills that span professional to paraprofessional including computer science, human factors, communications, and systems engineering.</a:t>
            </a:r>
          </a:p>
          <a:p>
            <a:pPr marL="171450" indent="-171450">
              <a:buFont typeface="Arial" panose="020B0604020202020204" pitchFamily="34" charset="0"/>
              <a:buChar char="•"/>
            </a:pPr>
            <a:r>
              <a:rPr lang="en-US" dirty="0"/>
              <a:t>TSMO works 24x7.  The need to manage the transportation system around-the-clock every day is also a shift in culture for most DOTs.</a:t>
            </a:r>
          </a:p>
          <a:p>
            <a:pPr marL="171450" indent="-171450">
              <a:buFont typeface="Arial" panose="020B0604020202020204" pitchFamily="34" charset="0"/>
              <a:buChar char="•"/>
            </a:pPr>
            <a:r>
              <a:rPr lang="en-US" dirty="0"/>
              <a:t>TSMO supports other emerging technologies like cooperative automation. As cooperative automation become more common on our roadways, DOTs will need to address the changes needed to support these technologies.</a:t>
            </a:r>
          </a:p>
          <a:p>
            <a:pPr marL="171450" indent="-171450">
              <a:buFont typeface="Arial" panose="020B0604020202020204" pitchFamily="34" charset="0"/>
              <a:buChar char="•"/>
            </a:pPr>
            <a:r>
              <a:rPr lang="en-US" dirty="0"/>
              <a:t>TMSO is built on collaboration across disciplines and jurisdictions, requiring knowledge, skills, and abilities to form multi-disciplinary, multi-agency, multi-modal, and public-private sector collaboration.</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8</a:t>
            </a:fld>
            <a:endParaRPr lang="en-US" dirty="0"/>
          </a:p>
        </p:txBody>
      </p:sp>
    </p:spTree>
    <p:extLst>
      <p:ext uri="{BB962C8B-B14F-4D97-AF65-F5344CB8AC3E}">
        <p14:creationId xmlns:p14="http://schemas.microsoft.com/office/powerpoint/2010/main" val="9079003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Safety Service </a:t>
            </a:r>
            <a:r>
              <a:rPr lang="en-US" dirty="0"/>
              <a:t>P</a:t>
            </a:r>
            <a:r>
              <a:rPr lang="en-US" sz="1200" dirty="0"/>
              <a:t>atrol staff:</a:t>
            </a:r>
            <a:endParaRPr lang="en-US" dirty="0"/>
          </a:p>
          <a:p>
            <a:pPr marL="457200" indent="-457200">
              <a:buFont typeface="Arial" panose="020B0604020202020204" pitchFamily="34" charset="0"/>
              <a:buChar char="•"/>
            </a:pPr>
            <a:r>
              <a:rPr lang="en-US" sz="2800" dirty="0"/>
              <a:t>Are</a:t>
            </a:r>
            <a:r>
              <a:rPr lang="en-US" sz="2800" baseline="0" dirty="0"/>
              <a:t> r</a:t>
            </a:r>
            <a:r>
              <a:rPr lang="en-US" sz="2800" dirty="0"/>
              <a:t>esponsible for providing motorist assistance services</a:t>
            </a:r>
          </a:p>
          <a:p>
            <a:pPr marL="457200" indent="-457200">
              <a:buFont typeface="Arial" panose="020B0604020202020204" pitchFamily="34" charset="0"/>
              <a:buChar char="•"/>
            </a:pPr>
            <a:r>
              <a:rPr lang="en-US" sz="2800" dirty="0"/>
              <a:t>Patrol designated roadways, assist in TIM response, remove debris from highway</a:t>
            </a:r>
          </a:p>
          <a:p>
            <a:r>
              <a:rPr lang="en-US" sz="2800" dirty="0"/>
              <a:t>Future roles and responsibilities may include:</a:t>
            </a:r>
          </a:p>
          <a:p>
            <a:pPr marL="342900" lvl="0" indent="-342900">
              <a:buFont typeface="Arial" panose="020B0604020202020204" pitchFamily="34" charset="0"/>
              <a:buChar char="•"/>
            </a:pPr>
            <a:r>
              <a:rPr lang="en-US" sz="2400" dirty="0"/>
              <a:t>Providing roadside assistance to automated, electric, and shared-use vehicles which may not have a driver operator</a:t>
            </a:r>
          </a:p>
          <a:p>
            <a:pPr marL="342900" lvl="0" indent="-342900">
              <a:buFont typeface="Arial" panose="020B0604020202020204" pitchFamily="34" charset="0"/>
              <a:buChar char="•"/>
            </a:pPr>
            <a:r>
              <a:rPr lang="en-US" sz="2400" dirty="0"/>
              <a:t>Using automated and connected fleet vehicles</a:t>
            </a:r>
          </a:p>
          <a:p>
            <a:pPr marL="342900" lvl="0" indent="-342900">
              <a:buFont typeface="Arial" panose="020B0604020202020204" pitchFamily="34" charset="0"/>
              <a:buChar char="•"/>
            </a:pPr>
            <a:r>
              <a:rPr lang="en-US" sz="2400" dirty="0"/>
              <a:t>Using drones to provide situational awareness to TMC and emergency responders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71</a:t>
            </a:fld>
            <a:endParaRPr lang="en-US" dirty="0"/>
          </a:p>
        </p:txBody>
      </p:sp>
    </p:spTree>
    <p:extLst>
      <p:ext uri="{BB962C8B-B14F-4D97-AF65-F5344CB8AC3E}">
        <p14:creationId xmlns:p14="http://schemas.microsoft.com/office/powerpoint/2010/main" val="2890440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Intelligent Transportation </a:t>
            </a:r>
            <a:r>
              <a:rPr lang="en-US" dirty="0"/>
              <a:t>S</a:t>
            </a:r>
            <a:r>
              <a:rPr lang="en-US" sz="1200" dirty="0"/>
              <a:t>ystems (ITS) Maintenance staff</a:t>
            </a:r>
            <a:r>
              <a:rPr lang="en-US" sz="1200" baseline="0" dirty="0"/>
              <a:t> are </a:t>
            </a:r>
            <a:r>
              <a:rPr lang="en-US" sz="2800" baseline="0" dirty="0"/>
              <a:t>r</a:t>
            </a:r>
            <a:r>
              <a:rPr lang="en-US" sz="2800" dirty="0"/>
              <a:t>esponsible for the repairing and maintaining ITS field infrastructure to maintain 24/7 operations.</a:t>
            </a:r>
          </a:p>
          <a:p>
            <a:endParaRPr lang="en-US" sz="2800" dirty="0"/>
          </a:p>
          <a:p>
            <a:r>
              <a:rPr lang="en-US" sz="2800" dirty="0"/>
              <a:t>Future roles and responsibilities may include:</a:t>
            </a:r>
          </a:p>
          <a:p>
            <a:pPr marL="342900" lvl="0" indent="-342900">
              <a:buFont typeface="Arial" panose="020B0604020202020204" pitchFamily="34" charset="0"/>
              <a:buChar char="•"/>
            </a:pPr>
            <a:r>
              <a:rPr lang="en-US" sz="2400" dirty="0"/>
              <a:t>Maintaining field devices with advanced and emerging technologies </a:t>
            </a:r>
          </a:p>
          <a:p>
            <a:pPr marL="342900" lvl="0" indent="-342900">
              <a:buFont typeface="Arial" panose="020B0604020202020204" pitchFamily="34" charset="0"/>
              <a:buChar char="•"/>
            </a:pPr>
            <a:r>
              <a:rPr lang="en-US" sz="2400" dirty="0"/>
              <a:t>Meet increasing reliability and up-time requirements</a:t>
            </a:r>
          </a:p>
          <a:p>
            <a:pPr marL="342900" lvl="0" indent="-342900">
              <a:buFont typeface="Arial" panose="020B0604020202020204" pitchFamily="34" charset="0"/>
              <a:buChar char="•"/>
            </a:pPr>
            <a:r>
              <a:rPr lang="en-US" sz="2400" dirty="0"/>
              <a:t>Maintaining new and emerging telecommunications network components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72</a:t>
            </a:fld>
            <a:endParaRPr lang="en-US" dirty="0"/>
          </a:p>
        </p:txBody>
      </p:sp>
    </p:spTree>
    <p:extLst>
      <p:ext uri="{BB962C8B-B14F-4D97-AF65-F5344CB8AC3E}">
        <p14:creationId xmlns:p14="http://schemas.microsoft.com/office/powerpoint/2010/main" val="40723989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Roadway Maintenance staff</a:t>
            </a:r>
            <a:r>
              <a:rPr lang="en-US" sz="1200" baseline="0" dirty="0"/>
              <a:t>:</a:t>
            </a:r>
            <a:endParaRPr lang="en-US" dirty="0"/>
          </a:p>
          <a:p>
            <a:pPr marL="171450" indent="-171450">
              <a:buFont typeface="Arial" panose="020B0604020202020204" pitchFamily="34" charset="0"/>
              <a:buChar char="•"/>
            </a:pPr>
            <a:r>
              <a:rPr lang="en-US" dirty="0"/>
              <a:t>Are</a:t>
            </a:r>
            <a:r>
              <a:rPr lang="en-US" baseline="0" dirty="0"/>
              <a:t> r</a:t>
            </a:r>
            <a:r>
              <a:rPr lang="en-US" dirty="0"/>
              <a:t>esponsible for maintaining highways, bridges, and infrastructure facilities.</a:t>
            </a:r>
          </a:p>
          <a:p>
            <a:pPr marL="171450" indent="-171450">
              <a:buFont typeface="Arial" panose="020B0604020202020204" pitchFamily="34" charset="0"/>
              <a:buChar char="•"/>
            </a:pPr>
            <a:r>
              <a:rPr lang="en-US" dirty="0"/>
              <a:t>Assembly and erection of highway signs, structures, and barriers</a:t>
            </a:r>
          </a:p>
          <a:p>
            <a:pPr marL="171450" indent="-171450">
              <a:buFont typeface="Arial" panose="020B0604020202020204" pitchFamily="34" charset="0"/>
              <a:buChar char="•"/>
            </a:pPr>
            <a:r>
              <a:rPr lang="en-US" dirty="0"/>
              <a:t>Perform long-term traffic control</a:t>
            </a:r>
          </a:p>
          <a:p>
            <a:pPr marL="171450" indent="-171450">
              <a:buFont typeface="Arial" panose="020B0604020202020204" pitchFamily="34" charset="0"/>
              <a:buChar char="•"/>
            </a:pPr>
            <a:r>
              <a:rPr lang="en-US" dirty="0"/>
              <a:t>Assist in snow clearance and traffic incident management</a:t>
            </a:r>
          </a:p>
          <a:p>
            <a:r>
              <a:rPr lang="en-US" dirty="0"/>
              <a:t>Future roles and responsibilities may include:</a:t>
            </a:r>
          </a:p>
          <a:p>
            <a:pPr marL="171450" lvl="0" indent="-171450">
              <a:buFont typeface="Arial" panose="020B0604020202020204" pitchFamily="34" charset="0"/>
              <a:buChar char="•"/>
            </a:pPr>
            <a:r>
              <a:rPr lang="en-US" dirty="0"/>
              <a:t>Enhanced signing and pavement marking maintenance to support CAV</a:t>
            </a:r>
          </a:p>
          <a:p>
            <a:pPr marL="171450" lvl="0" indent="-171450">
              <a:buFont typeface="Arial" panose="020B0604020202020204" pitchFamily="34" charset="0"/>
              <a:buChar char="•"/>
            </a:pPr>
            <a:r>
              <a:rPr lang="en-US" dirty="0"/>
              <a:t>Provide roadside assistance to automated vehicles with no driver operator</a:t>
            </a:r>
          </a:p>
          <a:p>
            <a:pPr marL="171450" lvl="0" indent="-171450">
              <a:buFont typeface="Arial" panose="020B0604020202020204" pitchFamily="34" charset="0"/>
              <a:buChar char="•"/>
            </a:pPr>
            <a:r>
              <a:rPr lang="en-US" dirty="0"/>
              <a:t>Use automated and connected fleet vehicles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73</a:t>
            </a:fld>
            <a:endParaRPr lang="en-US" dirty="0"/>
          </a:p>
        </p:txBody>
      </p:sp>
    </p:spTree>
    <p:extLst>
      <p:ext uri="{BB962C8B-B14F-4D97-AF65-F5344CB8AC3E}">
        <p14:creationId xmlns:p14="http://schemas.microsoft.com/office/powerpoint/2010/main" val="27566431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Traffic Incident Management (TIM) Support staff</a:t>
            </a:r>
            <a:r>
              <a:rPr lang="en-US" sz="2800" baseline="0" dirty="0"/>
              <a:t> are:</a:t>
            </a:r>
            <a:endParaRPr lang="en-US" sz="2800" dirty="0"/>
          </a:p>
          <a:p>
            <a:pPr marL="457200" indent="-457200">
              <a:buFont typeface="Arial" panose="020B0604020202020204" pitchFamily="34" charset="0"/>
              <a:buChar char="•"/>
            </a:pPr>
            <a:r>
              <a:rPr lang="en-US" sz="2800" dirty="0"/>
              <a:t>Responsible for clearing major incidents, assisting in hazardous materials clean up, and providing traffic management for long-term incidents</a:t>
            </a:r>
          </a:p>
          <a:p>
            <a:r>
              <a:rPr lang="en-US" sz="2800" dirty="0"/>
              <a:t>Future roles and responsibilities may include:</a:t>
            </a:r>
          </a:p>
          <a:p>
            <a:pPr marL="342900" lvl="0" indent="-342900">
              <a:buFont typeface="Arial" panose="020B0604020202020204" pitchFamily="34" charset="0"/>
              <a:buChar char="•"/>
            </a:pPr>
            <a:r>
              <a:rPr lang="en-US" sz="2400" dirty="0"/>
              <a:t>Using automated and connected vehicles</a:t>
            </a:r>
          </a:p>
          <a:p>
            <a:pPr marL="342900" lvl="0" indent="-342900">
              <a:buFont typeface="Arial" panose="020B0604020202020204" pitchFamily="34" charset="0"/>
              <a:buChar char="•"/>
            </a:pPr>
            <a:r>
              <a:rPr lang="en-US" sz="2400" dirty="0"/>
              <a:t>Using new and emerging technology, such as sensors and charging stations</a:t>
            </a:r>
          </a:p>
          <a:p>
            <a:pPr marL="342900" lvl="0" indent="-342900">
              <a:buFont typeface="Arial" panose="020B0604020202020204" pitchFamily="34" charset="0"/>
              <a:buChar char="•"/>
            </a:pPr>
            <a:r>
              <a:rPr lang="en-US" sz="2400" dirty="0"/>
              <a:t>Providing assistance to automated vehicles that may not have a driver operator</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74</a:t>
            </a:fld>
            <a:endParaRPr lang="en-US" dirty="0"/>
          </a:p>
        </p:txBody>
      </p:sp>
    </p:spTree>
    <p:extLst>
      <p:ext uri="{BB962C8B-B14F-4D97-AF65-F5344CB8AC3E}">
        <p14:creationId xmlns:p14="http://schemas.microsoft.com/office/powerpoint/2010/main" val="23901101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75</a:t>
            </a:fld>
            <a:endParaRPr lang="en-US" dirty="0"/>
          </a:p>
        </p:txBody>
      </p:sp>
    </p:spTree>
    <p:extLst>
      <p:ext uri="{BB962C8B-B14F-4D97-AF65-F5344CB8AC3E}">
        <p14:creationId xmlns:p14="http://schemas.microsoft.com/office/powerpoint/2010/main" val="25803902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Oregon DOT believes collaboration with TSMO professionals when recruiting TSMO positions is vital; these individuals are subject matter experts on what makes a TSMO professional successful in the role</a:t>
            </a:r>
          </a:p>
          <a:p>
            <a:pPr marL="171450" indent="-171450">
              <a:buFont typeface="Arial" panose="020B0604020202020204" pitchFamily="34" charset="0"/>
              <a:buChar char="•"/>
            </a:pPr>
            <a:r>
              <a:rPr lang="en-US" dirty="0"/>
              <a:t>The HR team works with TSMO professionals in the agency to develop job postings to attract the most qualified candidates</a:t>
            </a:r>
          </a:p>
          <a:p>
            <a:pPr marL="171450" indent="-171450">
              <a:buFont typeface="Arial" panose="020B0604020202020204" pitchFamily="34" charset="0"/>
              <a:buChar char="•"/>
            </a:pPr>
            <a:r>
              <a:rPr lang="en-US" dirty="0"/>
              <a:t>They focus on agency culture, passion for public service, and work/life balance in recruiting</a:t>
            </a:r>
          </a:p>
          <a:p>
            <a:pPr marL="171450" indent="-171450">
              <a:buFont typeface="Arial" panose="020B0604020202020204" pitchFamily="34" charset="0"/>
              <a:buChar char="•"/>
            </a:pPr>
            <a:r>
              <a:rPr lang="en-US" dirty="0"/>
              <a:t>The DOT recognizes the value to both the agency and the employee of cross-training employees in different areas; for example, maintenance workers are cross-trained as incident response personnel since they may be the first to arrive on the scene of an incident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 of the major challenges the agency faces in recruiting TSMO-oriented employees, is competition with the private sector. To address this challenge, the</a:t>
            </a:r>
            <a:r>
              <a:rPr lang="en-US" baseline="0" dirty="0"/>
              <a:t> agency </a:t>
            </a:r>
            <a:r>
              <a:rPr lang="en-US" dirty="0"/>
              <a:t>implemented a pay/benefits calculator to demonstrate comparability with private sector when benefits considered.</a:t>
            </a:r>
          </a:p>
          <a:p>
            <a:pPr marL="0" indent="0">
              <a:buFont typeface="Arial" panose="020B0604020202020204" pitchFamily="34" charset="0"/>
              <a:buNone/>
            </a:pPr>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76</a:t>
            </a:fld>
            <a:endParaRPr lang="en-US" dirty="0"/>
          </a:p>
        </p:txBody>
      </p:sp>
    </p:spTree>
    <p:extLst>
      <p:ext uri="{BB962C8B-B14F-4D97-AF65-F5344CB8AC3E}">
        <p14:creationId xmlns:p14="http://schemas.microsoft.com/office/powerpoint/2010/main" val="15823219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Ohio DOT’s Early Action Implementation Plan for TSMO planned out steps for establishing TSMO-oriented career paths and retention and succession plans.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Operations managers at the Ohio DOT have worked with the HR department to revise job descriptions and restructure positions for the transportation management center (TMC) staff and intelligent transportation systems (ITS) technology jobs. Created new “TMC Specialist” and “ITS Specialist” job classifications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HR and TSMO worked together to develop a new TSMO coordinator position in each district within existing transportation engineer job series. No new staff were able to be added for this new district role, so district leadership had to shift resources to fill the vacancy. Most of the TSMO coordinators had an operations background, but little planning experience. The Ohio DOT bridged the gap in TSMO knowledge with contractors, who helped to educate the operations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TSMO coordinators are now included in project initiation leading to TSMO considerations included in several projects.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more information, see: National Operations Center of Excellence, Ohio DOT. (2020). Workforce Development Ohio TSMO Coordinators. Available at: https://transportationops.org/case-studies/workforce-development-ohio-tsmo-coordinators.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77</a:t>
            </a:fld>
            <a:endParaRPr lang="en-US" dirty="0"/>
          </a:p>
        </p:txBody>
      </p:sp>
    </p:spTree>
    <p:extLst>
      <p:ext uri="{BB962C8B-B14F-4D97-AF65-F5344CB8AC3E}">
        <p14:creationId xmlns:p14="http://schemas.microsoft.com/office/powerpoint/2010/main" val="39272443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 and TSMO professionals within WSDOT collaborate on:</a:t>
            </a:r>
          </a:p>
          <a:p>
            <a:pPr lvl="1"/>
            <a:r>
              <a:rPr lang="en-US" dirty="0"/>
              <a:t>Attracting and retaining talent in TSMO</a:t>
            </a:r>
          </a:p>
          <a:p>
            <a:pPr lvl="1"/>
            <a:r>
              <a:rPr lang="en-US" dirty="0"/>
              <a:t>Creating an innovative culture that attracts TSMO-talent (this helps to offset some of the challenges with compensation)</a:t>
            </a:r>
          </a:p>
          <a:p>
            <a:pPr lvl="1"/>
            <a:r>
              <a:rPr lang="en-US" dirty="0"/>
              <a:t>Developing mentoring and rotational programs</a:t>
            </a:r>
          </a:p>
          <a:p>
            <a:r>
              <a:rPr lang="en-US" dirty="0"/>
              <a:t>The challenges that the TSMO and HR professionals have encountered as they work to build and sustain a TSMO workforce include:</a:t>
            </a:r>
          </a:p>
          <a:p>
            <a:pPr lvl="1"/>
            <a:r>
              <a:rPr lang="en-US" dirty="0"/>
              <a:t>Loss of staff due to competition on compensation, particularly with local agencies</a:t>
            </a:r>
          </a:p>
          <a:p>
            <a:pPr lvl="1"/>
            <a:r>
              <a:rPr lang="en-US" dirty="0"/>
              <a:t>Lack of entry-level staff pipeline due to unfamiliarity with TSMO (mentoring and rotational programs help to address this)</a:t>
            </a:r>
          </a:p>
          <a:p>
            <a:pPr lvl="1"/>
            <a:r>
              <a:rPr lang="en-US" dirty="0"/>
              <a:t>Difficulty revising engineering pay structures because it is expensive and lengthy process with union involvement</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78</a:t>
            </a:fld>
            <a:endParaRPr lang="en-US" dirty="0"/>
          </a:p>
        </p:txBody>
      </p:sp>
    </p:spTree>
    <p:extLst>
      <p:ext uri="{BB962C8B-B14F-4D97-AF65-F5344CB8AC3E}">
        <p14:creationId xmlns:p14="http://schemas.microsoft.com/office/powerpoint/2010/main" val="22532465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Successes in developing a TSMO workforce at WSDOT include:</a:t>
            </a:r>
          </a:p>
          <a:p>
            <a:pPr lvl="1"/>
            <a:r>
              <a:rPr lang="en-US" dirty="0"/>
              <a:t>Developed series of eLearning courses on TSMO for WSDOT employees (see: https://www.wsdot.wa.gov/employment/workforce-development/telework-resources/technical-training/traffic-operations.htm)</a:t>
            </a:r>
          </a:p>
          <a:p>
            <a:pPr lvl="1"/>
            <a:r>
              <a:rPr lang="en-US" dirty="0"/>
              <a:t>Increased pay for some TSMO-oriented engineering positions, but competitive compensation is still a challenge</a:t>
            </a:r>
          </a:p>
          <a:p>
            <a:pPr lvl="1"/>
            <a:r>
              <a:rPr lang="en-US" dirty="0"/>
              <a:t>Included traffic operations in new employee training in some WSDOT regions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79</a:t>
            </a:fld>
            <a:endParaRPr lang="en-US" dirty="0"/>
          </a:p>
        </p:txBody>
      </p:sp>
    </p:spTree>
    <p:extLst>
      <p:ext uri="{BB962C8B-B14F-4D97-AF65-F5344CB8AC3E}">
        <p14:creationId xmlns:p14="http://schemas.microsoft.com/office/powerpoint/2010/main" val="39447321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Calibri" panose="020F0502020204030204" pitchFamily="34" charset="0"/>
                <a:ea typeface="Calibri" panose="020F0502020204030204" pitchFamily="34" charset="0"/>
                <a:cs typeface="Times New Roman" panose="02020603050405020304" pitchFamily="18" charset="0"/>
              </a:rPr>
              <a:t>Shortly after the TSMO Division was established at ADOT, the Division overhauled the TSMO-related maintenance training and positions. The creation of the TSMO Division brought together maintenance functions in the areas of </a:t>
            </a:r>
            <a:r>
              <a:rPr lang="en-US" sz="1800" b="0" i="0" u="none" strike="noStrike" baseline="0" dirty="0">
                <a:latin typeface="RobotoCondensed-Regular"/>
              </a:rPr>
              <a:t>traffic signal maintenance, lighting maintenance, traffic electronics bench, intelligent transportation systems (ITS) maintenance, tunnel operations, and roadway pump systems maintenance.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Staffing TSMO-related maintenance had been plagued by two major issues: high staff turnover and lack of cross-training. The lack of cross-training was an artifact of previously being part of different units.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TSMO Division created a Signal, Lighting, and Technical Electrical (SLATE) training program that emphasized cross-training at lower levels and specialized training at higher levels.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TSMO Division developed promotional ladder and revised position descriptions specific to TSMO maintenance staff. This allowed for the TSMO Division to justify higher pay to retain and attract staff due to specialized technical skills required.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changes resulted in significantly reduced turnover of staff and greater sharing of staff resources across units.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information can be found at:</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https://transportationops.org/case-studies/maintenance-staff-training-increasing-internal-tsmo-knowledge</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80</a:t>
            </a:fld>
            <a:endParaRPr lang="en-US" dirty="0"/>
          </a:p>
        </p:txBody>
      </p:sp>
    </p:spTree>
    <p:extLst>
      <p:ext uri="{BB962C8B-B14F-4D97-AF65-F5344CB8AC3E}">
        <p14:creationId xmlns:p14="http://schemas.microsoft.com/office/powerpoint/2010/main" val="1000305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TSMO offers great benefits in system management and operations; it also creates challenges for human</a:t>
            </a:r>
            <a:r>
              <a:rPr lang="en-US" baseline="0" dirty="0"/>
              <a:t> resources (</a:t>
            </a:r>
            <a:r>
              <a:rPr lang="en-US" dirty="0"/>
              <a:t>HR) departments that are not familiar with changing applications and knowledge, skills, and abilities (KSA) needed to support TSMO. These changes and the KSAs needed to support TSMO activities create both challenges and opportunities for agency HR functions.</a:t>
            </a:r>
          </a:p>
          <a:p>
            <a:endParaRPr lang="en-US" dirty="0"/>
          </a:p>
          <a:p>
            <a:pPr marL="171450" indent="-171450">
              <a:buFont typeface="Arial" panose="020B0604020202020204" pitchFamily="34" charset="0"/>
              <a:buChar char="•"/>
            </a:pPr>
            <a:r>
              <a:rPr lang="en-US" dirty="0"/>
              <a:t>New skills needed to support data and technology TSMO applications.  This may require a cultural shift in the organization and changes to how new job are developed and classified.  An understanding of the KSAs required to support TSMO functions is needed by agency management and human resource professionals. </a:t>
            </a:r>
          </a:p>
          <a:p>
            <a:pPr marL="171450" indent="-171450">
              <a:buFont typeface="Arial" panose="020B0604020202020204" pitchFamily="34" charset="0"/>
              <a:buChar char="•"/>
            </a:pPr>
            <a:r>
              <a:rPr lang="en-US" dirty="0"/>
              <a:t>Traditional job classifications may not fit many of the TSMO needs.  Many of the emerging TSMO jobs are outside the traditional DOT job descriptions and requirements.  This will require analysis of current and new job requirements to determine appropriate descriptions and classifications.</a:t>
            </a:r>
          </a:p>
          <a:p>
            <a:pPr marL="171450" indent="-171450">
              <a:buFont typeface="Arial" panose="020B0604020202020204" pitchFamily="34" charset="0"/>
              <a:buChar char="•"/>
            </a:pPr>
            <a:r>
              <a:rPr lang="en-US" dirty="0"/>
              <a:t>Traditional career paths make it difficult to attract and retain talented TSMO staff.  Traditional DOT career paths do not include technology or data tracks to attract and retain technology professionals.</a:t>
            </a:r>
          </a:p>
          <a:p>
            <a:pPr marL="171450" indent="-171450">
              <a:buFont typeface="Arial" panose="020B0604020202020204" pitchFamily="34" charset="0"/>
              <a:buChar char="•"/>
            </a:pPr>
            <a:r>
              <a:rPr lang="en-US" dirty="0"/>
              <a:t>There is limited TSMO-focused curriculum offered in post-secondary education to provide a pipeline of graduates prepared for TSMO professional and paraprofessional positions.</a:t>
            </a:r>
          </a:p>
          <a:p>
            <a:pPr marL="171450" indent="-171450">
              <a:buFont typeface="Arial" panose="020B0604020202020204" pitchFamily="34" charset="0"/>
              <a:buChar char="•"/>
            </a:pPr>
            <a:r>
              <a:rPr lang="en-US" dirty="0"/>
              <a:t>Defining TSMO-related knowledge, skills, and abilities (KSA) and position descriptions.  This will require the development of new position descriptions, responsibilities, requirements, and classifications. </a:t>
            </a:r>
          </a:p>
          <a:p>
            <a:pPr marL="171450" indent="-171450">
              <a:buFont typeface="Arial" panose="020B0604020202020204" pitchFamily="34" charset="0"/>
              <a:buChar char="•"/>
            </a:pPr>
            <a:r>
              <a:rPr lang="en-US" dirty="0"/>
              <a:t>Recruiting and retaining key TSMO staff.  This can be particularly challenging if positions are not clearly defined and recruiting practices are not expanded to reach new pools of potential employees with nontraditional KSAs.</a:t>
            </a:r>
          </a:p>
          <a:p>
            <a:pPr marL="171450" indent="-171450">
              <a:buFont typeface="Arial" panose="020B0604020202020204" pitchFamily="34" charset="0"/>
              <a:buChar char="•"/>
            </a:pPr>
            <a:r>
              <a:rPr lang="en-US" dirty="0"/>
              <a:t>Employee career development to support TSMO.  In addition to hiring new employees, it is important to grow TSMO capabilities within a DOT’s existing workforce through training, mentoring, job mobility, and continued education.</a:t>
            </a:r>
          </a:p>
          <a:p>
            <a:pPr marL="171450" indent="-171450">
              <a:buFont typeface="Arial" panose="020B0604020202020204" pitchFamily="34" charset="0"/>
              <a:buChar char="•"/>
            </a:pPr>
            <a:r>
              <a:rPr lang="en-US" dirty="0"/>
              <a:t>Policy or structural limitations on hiring.  </a:t>
            </a:r>
            <a:r>
              <a:rPr lang="en-US" strike="sngStrike" dirty="0"/>
              <a:t>It should be noted that</a:t>
            </a:r>
            <a:r>
              <a:rPr lang="en-US" strike="noStrike" dirty="0"/>
              <a:t> S</a:t>
            </a:r>
            <a:r>
              <a:rPr lang="en-US" dirty="0"/>
              <a:t>ome agencies have specific requirements for hiring that may limit the ability to recruit and hire advanced technology and data professionals.  This includes requirements to hire from a civil service list that may limit the availability of certain KSAs.</a:t>
            </a:r>
          </a:p>
          <a:p>
            <a:pPr marL="171450" indent="-171450">
              <a:buFont typeface="Arial" panose="020B0604020202020204" pitchFamily="34" charset="0"/>
              <a:buChar char="•"/>
            </a:pPr>
            <a:r>
              <a:rPr lang="en-US" dirty="0"/>
              <a:t>Competition from private sector employers. Another challenge is competing against (often high-paying) technology jobs in the private sector for the kinds of skills needed to support TSMO.</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9</a:t>
            </a:fld>
            <a:endParaRPr lang="en-US" dirty="0"/>
          </a:p>
        </p:txBody>
      </p:sp>
    </p:spTree>
    <p:extLst>
      <p:ext uri="{BB962C8B-B14F-4D97-AF65-F5344CB8AC3E}">
        <p14:creationId xmlns:p14="http://schemas.microsoft.com/office/powerpoint/2010/main" val="26086231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1200"/>
              </a:spcAft>
              <a:buFont typeface="Calibri" panose="020F0502020204030204" pitchFamily="34" charset="0"/>
              <a:buNone/>
            </a:pPr>
            <a:r>
              <a:rPr lang="en-US" sz="1800" i="0" dirty="0">
                <a:effectLst/>
                <a:latin typeface="Times New Roman" panose="02020603050405020304" pitchFamily="18" charset="0"/>
                <a:ea typeface="Calibri" panose="020F0502020204030204" pitchFamily="34" charset="0"/>
              </a:rPr>
              <a:t>Pennsylvania DOT (PennDOT) works to increase the knowledge and understanding of TSMO among relevant staff. The PennDOT Highway Safety and Traffic Operations Division hosts a TSMO Training Committee and conducts a Transportation Management Center (TMC) Boot Camp.</a:t>
            </a:r>
          </a:p>
          <a:p>
            <a:pPr marL="0" marR="0" lvl="0" indent="0">
              <a:spcBef>
                <a:spcPts val="0"/>
              </a:spcBef>
              <a:spcAft>
                <a:spcPts val="1200"/>
              </a:spcAft>
              <a:buFont typeface="Calibri" panose="020F0502020204030204" pitchFamily="34" charset="0"/>
              <a:buNone/>
            </a:pPr>
            <a:endParaRPr lang="en-US" sz="1800" i="1" dirty="0">
              <a:effectLst/>
              <a:latin typeface="Times New Roman" panose="02020603050405020304" pitchFamily="18" charset="0"/>
              <a:ea typeface="Calibri" panose="020F0502020204030204" pitchFamily="34" charset="0"/>
            </a:endParaRPr>
          </a:p>
          <a:p>
            <a:pPr marL="0" marR="0" lvl="0" indent="0">
              <a:spcBef>
                <a:spcPts val="0"/>
              </a:spcBef>
              <a:spcAft>
                <a:spcPts val="1200"/>
              </a:spcAft>
              <a:buFont typeface="Calibri" panose="020F0502020204030204" pitchFamily="34" charset="0"/>
              <a:buNone/>
            </a:pPr>
            <a:r>
              <a:rPr lang="en-US" sz="1800" i="1" dirty="0">
                <a:effectLst/>
                <a:latin typeface="Times New Roman" panose="02020603050405020304" pitchFamily="18" charset="0"/>
                <a:ea typeface="Calibri" panose="020F0502020204030204" pitchFamily="34" charset="0"/>
              </a:rPr>
              <a:t>TSMO Training Committee</a:t>
            </a:r>
            <a:r>
              <a:rPr lang="en-US" sz="1800" dirty="0">
                <a:effectLst/>
                <a:latin typeface="Times New Roman" panose="02020603050405020304" pitchFamily="18" charset="0"/>
                <a:ea typeface="Calibri" panose="020F0502020204030204" pitchFamily="34" charset="0"/>
              </a:rPr>
              <a:t> – A TSMO training committee of traffic operations, highway engineering, and safety staff identifies training needs. The group explored TSMO training available at the national level and identified the need for internal training on the new PennDOT TSMO guidebook series. The committee supported the development of a 5-day, multi-topic traffic academy, including the topic of TSMO.</a:t>
            </a:r>
            <a:br>
              <a:rPr lang="en-US" sz="1800" dirty="0">
                <a:effectLst/>
                <a:latin typeface="Times New Roman" panose="02020603050405020304" pitchFamily="18" charset="0"/>
                <a:ea typeface="Calibri" panose="020F0502020204030204" pitchFamily="34" charset="0"/>
              </a:rPr>
            </a:br>
            <a:endParaRPr lang="en-US" sz="1800" dirty="0">
              <a:effectLst/>
              <a:latin typeface="Times New Roman" panose="02020603050405020304" pitchFamily="18" charset="0"/>
              <a:ea typeface="Calibri" panose="020F0502020204030204" pitchFamily="34" charset="0"/>
            </a:endParaRPr>
          </a:p>
          <a:p>
            <a:r>
              <a:rPr lang="en-US" sz="1800" i="1" dirty="0">
                <a:effectLst/>
                <a:latin typeface="Calibri" panose="020F0502020204030204" pitchFamily="34" charset="0"/>
                <a:ea typeface="Calibri" panose="020F0502020204030204" pitchFamily="34" charset="0"/>
                <a:cs typeface="Times New Roman" panose="02020603050405020304" pitchFamily="18" charset="0"/>
              </a:rPr>
              <a:t>Transportation Management Center (TMC) Boot Camp</a:t>
            </a:r>
            <a:r>
              <a:rPr lang="en-US" sz="1800" dirty="0">
                <a:effectLst/>
                <a:latin typeface="Calibri" panose="020F0502020204030204" pitchFamily="34" charset="0"/>
                <a:ea typeface="Calibri" panose="020F0502020204030204" pitchFamily="34" charset="0"/>
                <a:cs typeface="Times New Roman" panose="02020603050405020304" pitchFamily="18" charset="0"/>
              </a:rPr>
              <a:t> – A significant outcome of the committee has been the development of a TMC boot camp that includes a section on TSMO. PennDOT offers the boot camp to operations employees on a monthly basis. The boot camp provides operators a foundational understanding of TSMO and how their role contributes to the success in implementing TSMO. The TSMO section of the boot camp is led by the TSMO program manager from PennDOT headquarters. It begins by communicating in simple terms the TSMO purpose, vision, and mission and establishes the need for TSMO by highlighting the costs of congestion.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TSMO training is an ideal area for collaboration between HR and TSMO professionals.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81</a:t>
            </a:fld>
            <a:endParaRPr lang="en-US" dirty="0"/>
          </a:p>
        </p:txBody>
      </p:sp>
    </p:spTree>
    <p:extLst>
      <p:ext uri="{BB962C8B-B14F-4D97-AF65-F5344CB8AC3E}">
        <p14:creationId xmlns:p14="http://schemas.microsoft.com/office/powerpoint/2010/main" val="37952705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82</a:t>
            </a:fld>
            <a:endParaRPr lang="en-US" dirty="0"/>
          </a:p>
        </p:txBody>
      </p:sp>
    </p:spTree>
    <p:extLst>
      <p:ext uri="{BB962C8B-B14F-4D97-AF65-F5344CB8AC3E}">
        <p14:creationId xmlns:p14="http://schemas.microsoft.com/office/powerpoint/2010/main" val="7695977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 and TSMO professionals will encounter several challenges in working together to develop a TSMO workforce. Some of the common issues or challenges are listed on this slide along with the actions that can address them. </a:t>
            </a:r>
          </a:p>
          <a:p>
            <a:endParaRPr lang="en-US" dirty="0"/>
          </a:p>
          <a:p>
            <a:r>
              <a:rPr lang="en-US" dirty="0"/>
              <a:t>The FHWA Capability Maturity Frameworks identify some areas of opportunity for collaboration between TSMO and HR. As noted in this table, developing career paths, supporting training and professional conferences, and creating mentoring programs can address specific TSMO workforce needs and issues.</a:t>
            </a:r>
          </a:p>
          <a:p>
            <a:endParaRPr lang="en-US" dirty="0"/>
          </a:p>
          <a:p>
            <a:r>
              <a:rPr lang="en-US" dirty="0"/>
              <a:t>Identifying actions that address specific issues is part of effective workforce development planning for TSMO.</a:t>
            </a:r>
          </a:p>
          <a:p>
            <a:endParaRPr lang="en-US" dirty="0"/>
          </a:p>
          <a:p>
            <a:r>
              <a:rPr lang="en-US" dirty="0"/>
              <a:t>More information about FHWA’s Capability Maturity Frameworks can be found at: https://ops.fhwa.dot.gov/tsmoframeworktool. </a:t>
            </a:r>
          </a:p>
          <a:p>
            <a:endParaRPr lang="en-US" dirty="0"/>
          </a:p>
          <a:p>
            <a:r>
              <a:rPr lang="en-US" dirty="0"/>
              <a:t>Source: FHWA. (2018). Enhancing Transportation: Connecting TSMO and Human Resources. Available at: https://ops.fhwa.dot.gov/publications/fhwahop18093. </a:t>
            </a:r>
          </a:p>
          <a:p>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83</a:t>
            </a:fld>
            <a:endParaRPr lang="en-US" dirty="0"/>
          </a:p>
        </p:txBody>
      </p:sp>
    </p:spTree>
    <p:extLst>
      <p:ext uri="{BB962C8B-B14F-4D97-AF65-F5344CB8AC3E}">
        <p14:creationId xmlns:p14="http://schemas.microsoft.com/office/powerpoint/2010/main" val="30349273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TSMO Workforce Guidebook </a:t>
            </a:r>
            <a:r>
              <a:rPr lang="en-US" dirty="0"/>
              <a:t>provides a framework for developing a TSMO workforce. This supports some of the key actions outlined here.</a:t>
            </a:r>
          </a:p>
          <a:p>
            <a:endParaRPr lang="en-US" dirty="0"/>
          </a:p>
          <a:p>
            <a:r>
              <a:rPr lang="en-US" dirty="0"/>
              <a:t>TSMO professional development planning should consider:</a:t>
            </a:r>
          </a:p>
          <a:p>
            <a:pPr marL="171450" indent="-171450">
              <a:buFont typeface="Arial" panose="020B0604020202020204" pitchFamily="34" charset="0"/>
              <a:buChar char="•"/>
            </a:pPr>
            <a:r>
              <a:rPr lang="en-US" dirty="0"/>
              <a:t>Basic and advanced training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Integration of TSMO in new employee orientation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Integration of TSMO in DOT operations academy (if one exists)</a:t>
            </a:r>
          </a:p>
          <a:p>
            <a:pPr marL="171450" indent="-171450">
              <a:buFont typeface="Arial" panose="020B0604020202020204" pitchFamily="34" charset="0"/>
              <a:buChar char="•"/>
            </a:pPr>
            <a:r>
              <a:rPr lang="en-US" dirty="0"/>
              <a:t>Co-op or intern opportunities</a:t>
            </a:r>
          </a:p>
          <a:p>
            <a:pPr marL="171450" indent="-171450">
              <a:buFont typeface="Arial" panose="020B0604020202020204" pitchFamily="34" charset="0"/>
              <a:buChar char="•"/>
            </a:pPr>
            <a:r>
              <a:rPr lang="en-US" dirty="0"/>
              <a:t>General TSMO training (online and in person)</a:t>
            </a:r>
          </a:p>
          <a:p>
            <a:pPr marL="171450" indent="-171450">
              <a:buFont typeface="Arial" panose="020B0604020202020204" pitchFamily="34" charset="0"/>
              <a:buChar char="•"/>
            </a:pPr>
            <a:r>
              <a:rPr lang="en-US" dirty="0"/>
              <a:t>TSMO awareness training from districts/regions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Beyond planning for TSMO professional development, it is important to:</a:t>
            </a:r>
          </a:p>
          <a:p>
            <a:pPr marL="171450" lvl="0" indent="-171450">
              <a:buFont typeface="Arial" panose="020B0604020202020204" pitchFamily="34" charset="0"/>
              <a:buChar char="•"/>
            </a:pPr>
            <a:r>
              <a:rPr lang="en-US" dirty="0"/>
              <a:t>Identify workforce gaps to determine KSAs and needs specific to TSMO that are not currently found in the DOT workforce.  These may include data management and analytics, technology and telecommunications knowledge, and knowledge of CAV or other emerging applications.</a:t>
            </a:r>
          </a:p>
          <a:p>
            <a:pPr marL="171450" lvl="0" indent="-171450">
              <a:buFont typeface="Arial" panose="020B0604020202020204" pitchFamily="34" charset="0"/>
              <a:buChar char="•"/>
            </a:pPr>
            <a:r>
              <a:rPr lang="en-US" dirty="0"/>
              <a:t>Expand recruiting practices.  Because many of the emerging TSMO positions include KSAs not traditionally found in transportation agencies, it may be necessary to expand recruiting practices to reach non-traditional labor markets and reach out to potential employees outside transportation that can bring experience and knowledge from other industries.  For example, cybersecurity expertise may be found more easily in the defense or banking industries, and expertise in data ethics may be easier to find in the healthcare industry.  Creativity can help identify new sources for recruiting. It is also rare for recent university graduates to have TSMO-oriented degrees or knowledge of TSMO.</a:t>
            </a:r>
          </a:p>
          <a:p>
            <a:pPr marL="171450" lvl="0" indent="-171450">
              <a:buFont typeface="Arial" panose="020B0604020202020204" pitchFamily="34" charset="0"/>
              <a:buChar char="•"/>
            </a:pPr>
            <a:r>
              <a:rPr lang="en-US" dirty="0"/>
              <a:t>Support education and training. Because many of the sources for TSMO education and training come from outside DOTs, it is important to support workforce development through funding outside education and training opportunities.</a:t>
            </a:r>
          </a:p>
          <a:p>
            <a:pPr marL="171450" lvl="0" indent="-171450">
              <a:buFont typeface="Arial" panose="020B0604020202020204" pitchFamily="34" charset="0"/>
              <a:buChar char="•"/>
            </a:pPr>
            <a:r>
              <a:rPr lang="en-US" dirty="0"/>
              <a:t>Invest to strengthen workforce. Investing time and funding is necessary to bring new TSMO knowledge, skills, and abilities into an organization and to broaden an understanding of TSMO and its benefits across the agency.</a:t>
            </a:r>
          </a:p>
          <a:p>
            <a:pPr marL="171450" lvl="0" indent="-171450">
              <a:buFont typeface="Arial" panose="020B0604020202020204" pitchFamily="34" charset="0"/>
              <a:buChar char="•"/>
            </a:pPr>
            <a:r>
              <a:rPr lang="en-US" dirty="0"/>
              <a:t>Review workforce retention best practices. As with recruiting, retaining a TSMO workforce may take some creativity.  Recruiting and retaining employees from nontraditional sources requires addressing challenges to retaining professionals who are marketable across industries and may be more familiar or comfortable in other industries.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challenge of emerging TSMO positions is relying on technology-related KSAs, which puts DOTs in competition with the technology industry for employees. It is important to develop new workforce recruitment and retention policies to successfully hire and retain qualified employees.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84</a:t>
            </a:fld>
            <a:endParaRPr lang="en-US" dirty="0"/>
          </a:p>
        </p:txBody>
      </p:sp>
    </p:spTree>
    <p:extLst>
      <p:ext uri="{BB962C8B-B14F-4D97-AF65-F5344CB8AC3E}">
        <p14:creationId xmlns:p14="http://schemas.microsoft.com/office/powerpoint/2010/main" val="14847383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TSMO Workforce Guidebook </a:t>
            </a:r>
            <a:r>
              <a:rPr lang="en-US" dirty="0"/>
              <a:t>provides general guidance on recruiting a TSMO workforce. It also offers suggestions for when, where, and how to recruit for each of the emerging TSMO positions. Because these positions require nontraditional KSAs for DOTs, it is important to consider new ways and places for identifying and recruiting potential talent.</a:t>
            </a:r>
          </a:p>
          <a:p>
            <a:endParaRPr lang="en-US" dirty="0"/>
          </a:p>
          <a:p>
            <a:pPr marL="171450" indent="-171450">
              <a:buFont typeface="Arial" panose="020B0604020202020204" pitchFamily="34" charset="0"/>
              <a:buChar char="•"/>
            </a:pPr>
            <a:r>
              <a:rPr lang="en-US" dirty="0"/>
              <a:t>When to recruit – some of the more specialized emerging positions in the TSMO field may require recruiting individuals with specific KSAs from within transportation agencies, consulting firms, or from other industries that more commonly hire and attract these individuals.</a:t>
            </a:r>
          </a:p>
          <a:p>
            <a:pPr marL="171450" indent="-171450">
              <a:buFont typeface="Arial" panose="020B0604020202020204" pitchFamily="34" charset="0"/>
              <a:buChar char="•"/>
            </a:pPr>
            <a:r>
              <a:rPr lang="en-US" dirty="0"/>
              <a:t>Where to recruit – non-traditional TSMO positions may require recruiting from schools or industries outside civil engineering that focus on the specific applications and KSAs needed.  For example, TSMO visualization specialists could be recruited from data analytics firms or the gaming industry.  </a:t>
            </a:r>
          </a:p>
          <a:p>
            <a:pPr marL="171450" indent="-171450">
              <a:buFont typeface="Arial" panose="020B0604020202020204" pitchFamily="34" charset="0"/>
              <a:buChar char="•"/>
            </a:pPr>
            <a:r>
              <a:rPr lang="en-US" dirty="0"/>
              <a:t>Use of a recruitment specialist – in some cases, a recruitment specialist may provide new options for where and how to recruit nontraditional positions.  For extremely specialized positions, such as Artificial Intelligence Scientist or Cyber Security Engineer, it may be beneficial to bring in a recruitment specialist.</a:t>
            </a:r>
          </a:p>
          <a:p>
            <a:pPr marL="171450" indent="-171450">
              <a:buFont typeface="Arial" panose="020B0604020202020204" pitchFamily="34" charset="0"/>
              <a:buChar char="•"/>
            </a:pPr>
            <a:r>
              <a:rPr lang="en-US" dirty="0"/>
              <a:t>Screening and interviewing process – screening and interviewing potential candidates should include TSMO- and position-specific questions, interactions, and scenarios to gauge to the unique KSAs for each position.</a:t>
            </a:r>
          </a:p>
          <a:p>
            <a:pPr marL="171450" indent="-171450">
              <a:buFont typeface="Arial" panose="020B0604020202020204" pitchFamily="34" charset="0"/>
              <a:buChar char="•"/>
            </a:pPr>
            <a:r>
              <a:rPr lang="en-US" dirty="0"/>
              <a:t>Incentives – Because some of the more technology- and data-oriented positions will compete with broader markets and industries with more appeal to potential applicants, and often higher salaries, it is important to create flexible and expanded incentive opportunities within the limits of the agency policies.  These may include flexible work hours, unpaid leave, education reimbursement, and defined career paths.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85</a:t>
            </a:fld>
            <a:endParaRPr lang="en-US" dirty="0"/>
          </a:p>
        </p:txBody>
      </p:sp>
    </p:spTree>
    <p:extLst>
      <p:ext uri="{BB962C8B-B14F-4D97-AF65-F5344CB8AC3E}">
        <p14:creationId xmlns:p14="http://schemas.microsoft.com/office/powerpoint/2010/main" val="26543509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86</a:t>
            </a:fld>
            <a:endParaRPr lang="en-US" dirty="0"/>
          </a:p>
        </p:txBody>
      </p:sp>
    </p:spTree>
    <p:extLst>
      <p:ext uri="{BB962C8B-B14F-4D97-AF65-F5344CB8AC3E}">
        <p14:creationId xmlns:p14="http://schemas.microsoft.com/office/powerpoint/2010/main" val="15917460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ideas for more immediate actions to enhance TSMO-HR collaboration. This presentation should be seen as an initial effort to educate and start a conversation.</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87</a:t>
            </a:fld>
            <a:endParaRPr lang="en-US" dirty="0"/>
          </a:p>
        </p:txBody>
      </p:sp>
    </p:spTree>
    <p:extLst>
      <p:ext uri="{BB962C8B-B14F-4D97-AF65-F5344CB8AC3E}">
        <p14:creationId xmlns:p14="http://schemas.microsoft.com/office/powerpoint/2010/main" val="25613462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potential actions to continue to advance TSMO and lay a strong foundation for a TSMO workforce.</a:t>
            </a:r>
          </a:p>
          <a:p>
            <a:endParaRPr lang="en-US" dirty="0"/>
          </a:p>
          <a:p>
            <a:pPr marL="171450" indent="-171450">
              <a:lnSpc>
                <a:spcPct val="100000"/>
              </a:lnSpc>
              <a:buFont typeface="Arial" panose="020B0604020202020204" pitchFamily="34" charset="0"/>
              <a:buChar char="•"/>
            </a:pPr>
            <a:r>
              <a:rPr lang="en-US" dirty="0"/>
              <a:t>Form an agency TSMO workforce group to explore changing needs and opportunities in TSMO.  This should include TSMO, HR, and executive leadership.</a:t>
            </a:r>
          </a:p>
          <a:p>
            <a:pPr marL="171450" indent="-171450">
              <a:buFont typeface="Arial" panose="020B0604020202020204" pitchFamily="34" charset="0"/>
              <a:buChar char="•"/>
            </a:pPr>
            <a:r>
              <a:rPr lang="en-US" dirty="0"/>
              <a:t>Review hiring and retention practices for opportunities to support a TSMO workforce.  This can be done as part of a TSMO workforce group or through ongoing coordination between HR and the TSMO team’s management.</a:t>
            </a:r>
          </a:p>
          <a:p>
            <a:pPr marL="171450" indent="-171450">
              <a:buFont typeface="Arial" panose="020B0604020202020204" pitchFamily="34" charset="0"/>
              <a:buChar char="•"/>
            </a:pPr>
            <a:r>
              <a:rPr lang="en-US" dirty="0"/>
              <a:t>Dedicate HR staff to support and advocate for TSMO positions.  One or more HR staff dedicated to addressing the specific workforce needs of TSMO can allow HR staff to become familiar with the unique needs, KSAs, recruiting and retention practices associated with TSMO.</a:t>
            </a:r>
          </a:p>
          <a:p>
            <a:pPr marL="171450" indent="-171450">
              <a:buFont typeface="Arial" panose="020B0604020202020204" pitchFamily="34" charset="0"/>
              <a:buChar char="•"/>
            </a:pPr>
            <a:r>
              <a:rPr lang="en-US" dirty="0"/>
              <a:t>Review position descriptions and salary scales for TSMO positions.  As discussed throughout this presentation, TSMO is changing the way DOTs do business, and this will require a comprehensive review of standard DOT positions and salaries to reflect these changes.</a:t>
            </a:r>
          </a:p>
          <a:p>
            <a:pPr marL="171450" indent="-171450">
              <a:buFont typeface="Arial" panose="020B0604020202020204" pitchFamily="34" charset="0"/>
              <a:buChar char="•"/>
            </a:pPr>
            <a:r>
              <a:rPr lang="en-US" dirty="0"/>
              <a:t>Develop training and cross-training programs to support TSMO.  To mainstream TSMO throughout an agency, agencies should develop a plan for training TSMO personnel and integrating TSMO into other agency training.</a:t>
            </a:r>
          </a:p>
          <a:p>
            <a:pPr marL="171450" indent="-171450">
              <a:buFont typeface="Arial" panose="020B0604020202020204" pitchFamily="34" charset="0"/>
              <a:buChar char="•"/>
            </a:pPr>
            <a:r>
              <a:rPr lang="en-US" dirty="0"/>
              <a:t>Consider organizational structure changes to mainstream TSMO.  The most effective structure to support TSMO may require minor or major organizational changes.  These should be considered as part of your agency’s ongoing strategic and organizational planning efforts.</a:t>
            </a:r>
          </a:p>
          <a:p>
            <a:pPr marL="171450" indent="-171450">
              <a:buFont typeface="Arial" panose="020B0604020202020204" pitchFamily="34" charset="0"/>
              <a:buChar char="•"/>
            </a:pPr>
            <a:r>
              <a:rPr lang="en-US" dirty="0"/>
              <a:t>Start a DOT internship program with a local university for TSMO-related positions, such as working in a TMC/TOC or doing traffic analysis or maybe even supporting traffic management for special events.</a:t>
            </a:r>
          </a:p>
          <a:p>
            <a:endParaRPr lang="en-US" dirty="0"/>
          </a:p>
          <a:p>
            <a:r>
              <a:rPr lang="en-US" dirty="0"/>
              <a:t>What other ideas do you have?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88</a:t>
            </a:fld>
            <a:endParaRPr lang="en-US" dirty="0"/>
          </a:p>
        </p:txBody>
      </p:sp>
    </p:spTree>
    <p:extLst>
      <p:ext uri="{BB962C8B-B14F-4D97-AF65-F5344CB8AC3E}">
        <p14:creationId xmlns:p14="http://schemas.microsoft.com/office/powerpoint/2010/main" val="25823368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resources for understanding TSMO and exploring the relationship between HR and TSMO.</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89</a:t>
            </a:fld>
            <a:endParaRPr lang="en-US" dirty="0"/>
          </a:p>
        </p:txBody>
      </p:sp>
    </p:spTree>
    <p:extLst>
      <p:ext uri="{BB962C8B-B14F-4D97-AF65-F5344CB8AC3E}">
        <p14:creationId xmlns:p14="http://schemas.microsoft.com/office/powerpoint/2010/main" val="21096679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90</a:t>
            </a:fld>
            <a:endParaRPr lang="en-US" dirty="0"/>
          </a:p>
        </p:txBody>
      </p:sp>
    </p:spTree>
    <p:extLst>
      <p:ext uri="{BB962C8B-B14F-4D97-AF65-F5344CB8AC3E}">
        <p14:creationId xmlns:p14="http://schemas.microsoft.com/office/powerpoint/2010/main" val="167569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recent National Cooperative Highway Research Program (NCHRP) TSMO Workforce Guidebook provides a framework for developing a TSMO workforce. It supports some of the key actions outlined here. </a:t>
            </a:r>
          </a:p>
          <a:p>
            <a:endParaRPr lang="en-US" dirty="0"/>
          </a:p>
          <a:p>
            <a:pPr marL="171450" indent="-171450">
              <a:buFont typeface="Arial" panose="020B0604020202020204" pitchFamily="34" charset="0"/>
              <a:buChar char="•"/>
            </a:pPr>
            <a:r>
              <a:rPr lang="en-US" dirty="0"/>
              <a:t>Plan for TSMO professional development.  TSMO can be integrated into professional development across the functional areas of a DOT.  A plan for how to include TSMO in training and development programs appropriate for the full array of job functions will advance the understanding and acceptance of TSMO. </a:t>
            </a:r>
          </a:p>
          <a:p>
            <a:pPr marL="171450" indent="-171450">
              <a:buFont typeface="Arial" panose="020B0604020202020204" pitchFamily="34" charset="0"/>
              <a:buChar char="•"/>
            </a:pPr>
            <a:r>
              <a:rPr lang="en-US" dirty="0"/>
              <a:t>Identify workforce gaps.  As new technology and data applications are used to support TSMO, it is important to identify workforce development needs to close gaps in KSAs.</a:t>
            </a:r>
          </a:p>
          <a:p>
            <a:pPr marL="171450" indent="-171450">
              <a:buFont typeface="Arial" panose="020B0604020202020204" pitchFamily="34" charset="0"/>
              <a:buChar char="•"/>
            </a:pPr>
            <a:r>
              <a:rPr lang="en-US" dirty="0"/>
              <a:t>Develop job descriptions and classifications for TSMO positions.  New and emerging TSMO positions and capabilities will require new job descriptions with responsibilities, requirements, and salary ranges that reflect the unique capabilities of the position.</a:t>
            </a:r>
          </a:p>
          <a:p>
            <a:pPr marL="171450" indent="-171450">
              <a:buFont typeface="Arial" panose="020B0604020202020204" pitchFamily="34" charset="0"/>
              <a:buChar char="•"/>
            </a:pPr>
            <a:r>
              <a:rPr lang="en-US" dirty="0"/>
              <a:t>Identify TSMO career paths</a:t>
            </a:r>
          </a:p>
          <a:p>
            <a:pPr marL="171450" indent="-171450">
              <a:buFont typeface="Arial" panose="020B0604020202020204" pitchFamily="34" charset="0"/>
              <a:buChar char="•"/>
            </a:pPr>
            <a:r>
              <a:rPr lang="en-US" dirty="0"/>
              <a:t>Expand recruiting practices.  Traditional recruiting practices may not be adequate when bringing in new TSMO personnel who come from non-civil engineering backgrounds.  Technology and data positions may need to be recruited from different academic and industries than traditional DOT personnel.</a:t>
            </a:r>
          </a:p>
          <a:p>
            <a:pPr marL="171450" indent="-171450">
              <a:buFont typeface="Arial" panose="020B0604020202020204" pitchFamily="34" charset="0"/>
              <a:buChar char="•"/>
            </a:pPr>
            <a:r>
              <a:rPr lang="en-US" dirty="0"/>
              <a:t>Support education and training.  Investments in outside education and training for current employees may be needed to develop them into TSMO professionals.  For example, agencies can train their TMC staff by having them go through simulations of different scenarios to determine what messages to post and who to coordinate with for response.</a:t>
            </a:r>
          </a:p>
          <a:p>
            <a:pPr marL="171450" indent="-171450">
              <a:buFont typeface="Arial" panose="020B0604020202020204" pitchFamily="34" charset="0"/>
              <a:buChar char="•"/>
            </a:pPr>
            <a:r>
              <a:rPr lang="en-US" dirty="0"/>
              <a:t>Invest to strengthen workforce.  Investments in both internal and external training, education, mentoring, gap analyses, career path development are needed to build a strong TSMO workforce. This can involve having staff in certain disciplines visit projects from staff in others, such as taking IT staff out to the field to see how ITS equipment is installed and maintained.</a:t>
            </a:r>
          </a:p>
          <a:p>
            <a:pPr marL="171450" indent="-171450">
              <a:buFont typeface="Arial" panose="020B0604020202020204" pitchFamily="34" charset="0"/>
              <a:buChar char="•"/>
            </a:pPr>
            <a:r>
              <a:rPr lang="en-US" dirty="0"/>
              <a:t>Review workforce retention best practices.  It is important to retention across the agency and to TSMO specifically to review and update workforce retention practices to reflect the current workforce and changing needs and priorities.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10</a:t>
            </a:fld>
            <a:endParaRPr lang="en-US" dirty="0"/>
          </a:p>
        </p:txBody>
      </p:sp>
    </p:spTree>
    <p:extLst>
      <p:ext uri="{BB962C8B-B14F-4D97-AF65-F5344CB8AC3E}">
        <p14:creationId xmlns:p14="http://schemas.microsoft.com/office/powerpoint/2010/main" val="39760148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91</a:t>
            </a:fld>
            <a:endParaRPr lang="en-US" dirty="0"/>
          </a:p>
        </p:txBody>
      </p:sp>
    </p:spTree>
    <p:extLst>
      <p:ext uri="{BB962C8B-B14F-4D97-AF65-F5344CB8AC3E}">
        <p14:creationId xmlns:p14="http://schemas.microsoft.com/office/powerpoint/2010/main" val="13049491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92</a:t>
            </a:fld>
            <a:endParaRPr lang="en-US" dirty="0"/>
          </a:p>
        </p:txBody>
      </p:sp>
    </p:spTree>
    <p:extLst>
      <p:ext uri="{BB962C8B-B14F-4D97-AF65-F5344CB8AC3E}">
        <p14:creationId xmlns:p14="http://schemas.microsoft.com/office/powerpoint/2010/main" val="194667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4D3E-A214-9149-870C-9E435E3AFB43}"/>
              </a:ext>
            </a:extLst>
          </p:cNvPr>
          <p:cNvSpPr>
            <a:spLocks noGrp="1"/>
          </p:cNvSpPr>
          <p:nvPr>
            <p:ph type="title"/>
          </p:nvPr>
        </p:nvSpPr>
        <p:spPr>
          <a:xfrm>
            <a:off x="984244" y="702561"/>
            <a:ext cx="8997956" cy="504096"/>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20DB9A-9E53-F049-BFB3-FA0FB968824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059EA-0B1A-AE44-AAD4-B2D224C1F881}"/>
              </a:ext>
            </a:extLst>
          </p:cNvPr>
          <p:cNvSpPr>
            <a:spLocks noGrp="1"/>
          </p:cNvSpPr>
          <p:nvPr>
            <p:ph type="dt" sz="half" idx="10"/>
          </p:nvPr>
        </p:nvSpPr>
        <p:spPr/>
        <p:txBody>
          <a:bodyPr/>
          <a:lstStyle/>
          <a:p>
            <a:fld id="{6F873B03-3E0B-4B7B-99E1-A94514538AF8}" type="datetime1">
              <a:rPr lang="en-US" smtClean="0"/>
              <a:t>2/27/2023</a:t>
            </a:fld>
            <a:endParaRPr lang="en-US" dirty="0"/>
          </a:p>
        </p:txBody>
      </p:sp>
      <p:sp>
        <p:nvSpPr>
          <p:cNvPr id="6" name="Slide Number Placeholder 5">
            <a:extLst>
              <a:ext uri="{FF2B5EF4-FFF2-40B4-BE49-F238E27FC236}">
                <a16:creationId xmlns:a16="http://schemas.microsoft.com/office/drawing/2014/main" id="{DA50E46B-07A2-3E46-898A-0F61E41439F6}"/>
              </a:ext>
            </a:extLst>
          </p:cNvPr>
          <p:cNvSpPr>
            <a:spLocks noGrp="1"/>
          </p:cNvSpPr>
          <p:nvPr>
            <p:ph type="sldNum" sz="quarter" idx="12"/>
          </p:nvPr>
        </p:nvSpPr>
        <p:spPr/>
        <p:txBody>
          <a:bodyPr/>
          <a:lstStyle/>
          <a:p>
            <a:fld id="{37D4CC3B-F538-9046-9995-49EE0C980241}" type="slidenum">
              <a:rPr lang="en-US" smtClean="0"/>
              <a:t>‹#›</a:t>
            </a:fld>
            <a:endParaRPr lang="en-US" dirty="0"/>
          </a:p>
        </p:txBody>
      </p:sp>
    </p:spTree>
    <p:extLst>
      <p:ext uri="{BB962C8B-B14F-4D97-AF65-F5344CB8AC3E}">
        <p14:creationId xmlns:p14="http://schemas.microsoft.com/office/powerpoint/2010/main" val="13436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255B-C643-4941-80E6-B84632AA4E47}"/>
              </a:ext>
            </a:extLst>
          </p:cNvPr>
          <p:cNvSpPr>
            <a:spLocks noGrp="1"/>
          </p:cNvSpPr>
          <p:nvPr>
            <p:ph type="title"/>
          </p:nvPr>
        </p:nvSpPr>
        <p:spPr>
          <a:xfrm>
            <a:off x="831850" y="1709738"/>
            <a:ext cx="10515600" cy="2852737"/>
          </a:xfrm>
          <a:prstGeom prst="rect">
            <a:avLst/>
          </a:prstGeom>
        </p:spPr>
        <p:txBody>
          <a:bodyPr anchor="b"/>
          <a:lstStyle>
            <a:lvl1pPr>
              <a:defRPr sz="4400">
                <a:latin typeface="Arial Black" panose="020B0A040201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EF2D48-AF4F-8E4C-ABA0-0AF9D4CAC79D}"/>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F4D72E-6872-014B-9689-AFD56685E31B}"/>
              </a:ext>
            </a:extLst>
          </p:cNvPr>
          <p:cNvSpPr>
            <a:spLocks noGrp="1"/>
          </p:cNvSpPr>
          <p:nvPr>
            <p:ph type="dt" sz="half" idx="10"/>
          </p:nvPr>
        </p:nvSpPr>
        <p:spPr/>
        <p:txBody>
          <a:bodyPr/>
          <a:lstStyle/>
          <a:p>
            <a:fld id="{45242515-A639-47C6-85FF-3CD226CC0F39}" type="datetime1">
              <a:rPr lang="en-US" smtClean="0"/>
              <a:t>2/27/2023</a:t>
            </a:fld>
            <a:endParaRPr lang="en-US" dirty="0"/>
          </a:p>
        </p:txBody>
      </p:sp>
      <p:sp>
        <p:nvSpPr>
          <p:cNvPr id="6" name="Slide Number Placeholder 5">
            <a:extLst>
              <a:ext uri="{FF2B5EF4-FFF2-40B4-BE49-F238E27FC236}">
                <a16:creationId xmlns:a16="http://schemas.microsoft.com/office/drawing/2014/main" id="{88C0FEF7-64DA-074C-83C9-6AB886E71448}"/>
              </a:ext>
            </a:extLst>
          </p:cNvPr>
          <p:cNvSpPr>
            <a:spLocks noGrp="1"/>
          </p:cNvSpPr>
          <p:nvPr>
            <p:ph type="sldNum" sz="quarter" idx="12"/>
          </p:nvPr>
        </p:nvSpPr>
        <p:spPr/>
        <p:txBody>
          <a:bodyPr/>
          <a:lstStyle/>
          <a:p>
            <a:fld id="{37D4CC3B-F538-9046-9995-49EE0C980241}" type="slidenum">
              <a:rPr lang="en-US" smtClean="0"/>
              <a:t>‹#›</a:t>
            </a:fld>
            <a:endParaRPr lang="en-US" dirty="0"/>
          </a:p>
        </p:txBody>
      </p:sp>
    </p:spTree>
    <p:extLst>
      <p:ext uri="{BB962C8B-B14F-4D97-AF65-F5344CB8AC3E}">
        <p14:creationId xmlns:p14="http://schemas.microsoft.com/office/powerpoint/2010/main" val="395590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C577E-4C64-BC46-B56A-54291598C90F}"/>
              </a:ext>
            </a:extLst>
          </p:cNvPr>
          <p:cNvSpPr>
            <a:spLocks noGrp="1"/>
          </p:cNvSpPr>
          <p:nvPr>
            <p:ph type="dt" sz="half" idx="10"/>
          </p:nvPr>
        </p:nvSpPr>
        <p:spPr/>
        <p:txBody>
          <a:bodyPr/>
          <a:lstStyle/>
          <a:p>
            <a:fld id="{65D783E3-5443-4FDB-919D-22A6530D72A7}" type="datetime1">
              <a:rPr lang="en-US" smtClean="0"/>
              <a:t>2/27/2023</a:t>
            </a:fld>
            <a:endParaRPr lang="en-US" dirty="0"/>
          </a:p>
        </p:txBody>
      </p:sp>
      <p:sp>
        <p:nvSpPr>
          <p:cNvPr id="4" name="Slide Number Placeholder 3">
            <a:extLst>
              <a:ext uri="{FF2B5EF4-FFF2-40B4-BE49-F238E27FC236}">
                <a16:creationId xmlns:a16="http://schemas.microsoft.com/office/drawing/2014/main" id="{975516CD-6701-C24D-B101-2DFCD7A75D1B}"/>
              </a:ext>
            </a:extLst>
          </p:cNvPr>
          <p:cNvSpPr>
            <a:spLocks noGrp="1"/>
          </p:cNvSpPr>
          <p:nvPr>
            <p:ph type="sldNum" sz="quarter" idx="12"/>
          </p:nvPr>
        </p:nvSpPr>
        <p:spPr/>
        <p:txBody>
          <a:bodyPr/>
          <a:lstStyle/>
          <a:p>
            <a:fld id="{37D4CC3B-F538-9046-9995-49EE0C980241}" type="slidenum">
              <a:rPr lang="en-US" smtClean="0"/>
              <a:t>‹#›</a:t>
            </a:fld>
            <a:endParaRPr lang="en-US" dirty="0"/>
          </a:p>
        </p:txBody>
      </p:sp>
      <p:sp>
        <p:nvSpPr>
          <p:cNvPr id="5" name="Content Placeholder 2">
            <a:extLst>
              <a:ext uri="{FF2B5EF4-FFF2-40B4-BE49-F238E27FC236}">
                <a16:creationId xmlns:a16="http://schemas.microsoft.com/office/drawing/2014/main" id="{B520DB9A-9E53-F049-BFB3-FA0FB9688243}"/>
              </a:ext>
            </a:extLst>
          </p:cNvPr>
          <p:cNvSpPr>
            <a:spLocks noGrp="1"/>
          </p:cNvSpPr>
          <p:nvPr>
            <p:ph idx="1"/>
          </p:nvPr>
        </p:nvSpPr>
        <p:spPr>
          <a:xfrm>
            <a:off x="984244" y="1596941"/>
            <a:ext cx="1036955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5393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4">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338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4">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CF145869-A0FA-8046-1915-AADCE0C3D3AA}"/>
              </a:ext>
            </a:extLst>
          </p:cNvPr>
          <p:cNvSpPr txBox="1"/>
          <p:nvPr userDrawn="1"/>
        </p:nvSpPr>
        <p:spPr>
          <a:xfrm>
            <a:off x="9348216" y="6582340"/>
            <a:ext cx="2843784" cy="261610"/>
          </a:xfrm>
          <a:prstGeom prst="rect">
            <a:avLst/>
          </a:prstGeom>
          <a:noFill/>
        </p:spPr>
        <p:txBody>
          <a:bodyPr wrap="square" rtlCol="0">
            <a:spAutoFit/>
          </a:bodyPr>
          <a:lstStyle/>
          <a:p>
            <a:pPr algn="r"/>
            <a:r>
              <a:rPr lang="en-US" sz="1100" dirty="0">
                <a:solidFill>
                  <a:schemeClr val="bg1"/>
                </a:solidFill>
                <a:latin typeface="Arial" panose="020B0604020202020204" pitchFamily="34" charset="0"/>
                <a:cs typeface="Arial" panose="020B0604020202020204" pitchFamily="34" charset="0"/>
              </a:rPr>
              <a:t>Source: Getty Images</a:t>
            </a:r>
          </a:p>
        </p:txBody>
      </p:sp>
    </p:spTree>
    <p:extLst>
      <p:ext uri="{BB962C8B-B14F-4D97-AF65-F5344CB8AC3E}">
        <p14:creationId xmlns:p14="http://schemas.microsoft.com/office/powerpoint/2010/main" val="388882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360" y="797194"/>
            <a:ext cx="4007357" cy="40829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5360" y="1452169"/>
            <a:ext cx="10292862" cy="1819840"/>
          </a:xfrm>
          <a:prstGeom prst="rect">
            <a:avLst/>
          </a:prstGeom>
        </p:spPr>
      </p:pic>
    </p:spTree>
    <p:extLst>
      <p:ext uri="{BB962C8B-B14F-4D97-AF65-F5344CB8AC3E}">
        <p14:creationId xmlns:p14="http://schemas.microsoft.com/office/powerpoint/2010/main" val="296166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99432-1CB8-874D-B98A-5380D9120234}"/>
              </a:ext>
            </a:extLst>
          </p:cNvPr>
          <p:cNvSpPr>
            <a:spLocks noGrp="1"/>
          </p:cNvSpPr>
          <p:nvPr>
            <p:ph type="dt" sz="half" idx="10"/>
          </p:nvPr>
        </p:nvSpPr>
        <p:spPr>
          <a:xfrm>
            <a:off x="838200" y="6356350"/>
            <a:ext cx="2743200" cy="365125"/>
          </a:xfrm>
          <a:prstGeom prst="rect">
            <a:avLst/>
          </a:prstGeom>
        </p:spPr>
        <p:txBody>
          <a:bodyPr/>
          <a:lstStyle/>
          <a:p>
            <a:fld id="{64B1E729-E6A1-47B5-B86C-F81EB337C924}" type="datetime1">
              <a:rPr lang="en-US" smtClean="0"/>
              <a:t>2/27/2023</a:t>
            </a:fld>
            <a:endParaRPr lang="en-US" dirty="0"/>
          </a:p>
        </p:txBody>
      </p:sp>
      <p:sp>
        <p:nvSpPr>
          <p:cNvPr id="3" name="Footer Placeholder 2">
            <a:extLst>
              <a:ext uri="{FF2B5EF4-FFF2-40B4-BE49-F238E27FC236}">
                <a16:creationId xmlns:a16="http://schemas.microsoft.com/office/drawing/2014/main" id="{B7FBA460-EC0A-424F-A7AD-1D2C51BAB43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32A7C1D-E6E8-B644-92F1-42A454AE4A3A}"/>
              </a:ext>
            </a:extLst>
          </p:cNvPr>
          <p:cNvSpPr>
            <a:spLocks noGrp="1"/>
          </p:cNvSpPr>
          <p:nvPr>
            <p:ph type="sldNum" sz="quarter" idx="12"/>
          </p:nvPr>
        </p:nvSpPr>
        <p:spPr>
          <a:xfrm>
            <a:off x="8610600" y="6356350"/>
            <a:ext cx="2743200" cy="365125"/>
          </a:xfrm>
          <a:prstGeom prst="rect">
            <a:avLst/>
          </a:prstGeom>
        </p:spPr>
        <p:txBody>
          <a:bodyPr/>
          <a:lstStyle/>
          <a:p>
            <a:fld id="{4BB18753-22B0-A84F-BCF9-E1401F8F93E4}" type="slidenum">
              <a:rPr lang="en-US" smtClean="0"/>
              <a:t>‹#›</a:t>
            </a:fld>
            <a:endParaRPr lang="en-US" dirty="0"/>
          </a:p>
        </p:txBody>
      </p:sp>
    </p:spTree>
    <p:extLst>
      <p:ext uri="{BB962C8B-B14F-4D97-AF65-F5344CB8AC3E}">
        <p14:creationId xmlns:p14="http://schemas.microsoft.com/office/powerpoint/2010/main" val="71146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Two people meeting at a desk with papers and a laptop">
            <a:extLst>
              <a:ext uri="{FF2B5EF4-FFF2-40B4-BE49-F238E27FC236}">
                <a16:creationId xmlns:a16="http://schemas.microsoft.com/office/drawing/2014/main" id="{74B3FB9E-AE37-9A4D-AB63-FD7BE715AD3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8596"/>
          <a:stretch/>
        </p:blipFill>
        <p:spPr>
          <a:xfrm>
            <a:off x="10603380" y="414973"/>
            <a:ext cx="1584609" cy="913686"/>
          </a:xfrm>
          <a:prstGeom prst="rect">
            <a:avLst/>
          </a:prstGeom>
        </p:spPr>
      </p:pic>
      <p:sp>
        <p:nvSpPr>
          <p:cNvPr id="8" name="Parallelogram 7">
            <a:extLst>
              <a:ext uri="{FF2B5EF4-FFF2-40B4-BE49-F238E27FC236}">
                <a16:creationId xmlns:a16="http://schemas.microsoft.com/office/drawing/2014/main" id="{FD22B886-9045-C54A-A319-B60CCF20126A}"/>
              </a:ext>
            </a:extLst>
          </p:cNvPr>
          <p:cNvSpPr/>
          <p:nvPr userDrawn="1"/>
        </p:nvSpPr>
        <p:spPr>
          <a:xfrm>
            <a:off x="222617" y="406946"/>
            <a:ext cx="10599712" cy="926486"/>
          </a:xfrm>
          <a:prstGeom prst="parallelogram">
            <a:avLst/>
          </a:prstGeom>
          <a:solidFill>
            <a:srgbClr val="C2D4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266B5E1-7B3A-D145-B5C0-7A442658009E}"/>
              </a:ext>
            </a:extLst>
          </p:cNvPr>
          <p:cNvSpPr>
            <a:spLocks noGrp="1"/>
          </p:cNvSpPr>
          <p:nvPr>
            <p:ph type="body" idx="1"/>
          </p:nvPr>
        </p:nvSpPr>
        <p:spPr>
          <a:xfrm>
            <a:off x="984244" y="1596941"/>
            <a:ext cx="1036955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CB42C6-4012-9B47-BE06-9A694A969359}"/>
              </a:ext>
            </a:extLst>
          </p:cNvPr>
          <p:cNvSpPr>
            <a:spLocks noGrp="1"/>
          </p:cNvSpPr>
          <p:nvPr>
            <p:ph type="dt" sz="half" idx="2"/>
          </p:nvPr>
        </p:nvSpPr>
        <p:spPr>
          <a:xfrm>
            <a:off x="4870443" y="6356350"/>
            <a:ext cx="25971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C790006-EC7C-4A4E-A07D-6823A802F34A}" type="datetime1">
              <a:rPr lang="en-US" smtClean="0"/>
              <a:t>2/27/2023</a:t>
            </a:fld>
            <a:endParaRPr lang="en-US" dirty="0"/>
          </a:p>
        </p:txBody>
      </p:sp>
      <p:sp>
        <p:nvSpPr>
          <p:cNvPr id="6" name="Slide Number Placeholder 5">
            <a:extLst>
              <a:ext uri="{FF2B5EF4-FFF2-40B4-BE49-F238E27FC236}">
                <a16:creationId xmlns:a16="http://schemas.microsoft.com/office/drawing/2014/main" id="{406870AD-C09E-BC40-9830-3F7EF73A1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7D4CC3B-F538-9046-9995-49EE0C980241}" type="slidenum">
              <a:rPr lang="en-US" smtClean="0"/>
              <a:pPr/>
              <a:t>‹#›</a:t>
            </a:fld>
            <a:endParaRPr lang="en-US" dirty="0"/>
          </a:p>
        </p:txBody>
      </p:sp>
      <p:sp>
        <p:nvSpPr>
          <p:cNvPr id="7" name="Rectangle 6">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336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A9813AD-66F3-454A-A40D-DFFCF49AE0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4245" y="5961614"/>
            <a:ext cx="1687704" cy="670118"/>
          </a:xfrm>
          <a:prstGeom prst="rect">
            <a:avLst/>
          </a:prstGeom>
        </p:spPr>
      </p:pic>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6200000">
            <a:off x="-2574896" y="3236540"/>
            <a:ext cx="6087723" cy="384920"/>
          </a:xfrm>
          <a:prstGeom prst="rect">
            <a:avLst/>
          </a:prstGeom>
        </p:spPr>
      </p:pic>
    </p:spTree>
    <p:extLst>
      <p:ext uri="{BB962C8B-B14F-4D97-AF65-F5344CB8AC3E}">
        <p14:creationId xmlns:p14="http://schemas.microsoft.com/office/powerpoint/2010/main" val="9482568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 id="2147483681" r:id="rId4"/>
  </p:sldLayoutIdLst>
  <p:hf hdr="0" ftr="0" dt="0"/>
  <p:txStyles>
    <p:titleStyle>
      <a:lvl1pPr algn="l" defTabSz="914400" rtl="0" eaLnBrk="1" latinLnBrk="0" hangingPunct="1">
        <a:lnSpc>
          <a:spcPct val="90000"/>
        </a:lnSpc>
        <a:spcBef>
          <a:spcPct val="0"/>
        </a:spcBef>
        <a:buNone/>
        <a:defRPr lang="en-US" sz="2000" kern="1200" smtClean="0">
          <a:solidFill>
            <a:schemeClr val="tx1"/>
          </a:solidFill>
          <a:effectLst/>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Clr>
          <a:srgbClr val="608ECC"/>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08ECC"/>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08ECC"/>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08ECC"/>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08ECC"/>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Two people meeting at a desk with papers and a laptop">
            <a:extLst>
              <a:ext uri="{FF2B5EF4-FFF2-40B4-BE49-F238E27FC236}">
                <a16:creationId xmlns:a16="http://schemas.microsoft.com/office/drawing/2014/main" id="{E04E9EB2-1DE1-7040-AA2C-3A625D87873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5246419" y="0"/>
            <a:ext cx="6960095" cy="6857999"/>
          </a:xfrm>
          <a:prstGeom prst="rect">
            <a:avLst/>
          </a:prstGeom>
        </p:spPr>
      </p:pic>
      <p:sp>
        <p:nvSpPr>
          <p:cNvPr id="33" name="Parallelogram 32">
            <a:extLst>
              <a:ext uri="{FF2B5EF4-FFF2-40B4-BE49-F238E27FC236}">
                <a16:creationId xmlns:a16="http://schemas.microsoft.com/office/drawing/2014/main" id="{2D3604D3-43D0-9447-92E6-9D16EC190BA5}"/>
              </a:ext>
            </a:extLst>
          </p:cNvPr>
          <p:cNvSpPr/>
          <p:nvPr userDrawn="1"/>
        </p:nvSpPr>
        <p:spPr>
          <a:xfrm>
            <a:off x="0" y="0"/>
            <a:ext cx="7313899"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A9813AD-66F3-454A-A40D-DFFCF49AE0F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4245" y="5961614"/>
            <a:ext cx="1687704" cy="670118"/>
          </a:xfrm>
          <a:prstGeom prst="rect">
            <a:avLst/>
          </a:prstGeom>
        </p:spPr>
      </p:pic>
      <p:sp>
        <p:nvSpPr>
          <p:cNvPr id="9" name="Rectangle 8">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336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6200000">
            <a:off x="-2574896" y="3236540"/>
            <a:ext cx="6087723" cy="384920"/>
          </a:xfrm>
          <a:prstGeom prst="rect">
            <a:avLst/>
          </a:prstGeom>
        </p:spPr>
      </p:pic>
      <p:sp>
        <p:nvSpPr>
          <p:cNvPr id="13" name="Rectangle 12">
            <a:extLst>
              <a:ext uri="{FF2B5EF4-FFF2-40B4-BE49-F238E27FC236}">
                <a16:creationId xmlns:a16="http://schemas.microsoft.com/office/drawing/2014/main" id="{6AAC7601-4662-CE4C-A4F5-27676A65B01C}"/>
              </a:ext>
            </a:extLst>
          </p:cNvPr>
          <p:cNvSpPr/>
          <p:nvPr userDrawn="1"/>
        </p:nvSpPr>
        <p:spPr>
          <a:xfrm>
            <a:off x="696686" y="1295148"/>
            <a:ext cx="11513939" cy="1393624"/>
          </a:xfrm>
          <a:prstGeom prst="rect">
            <a:avLst/>
          </a:prstGeom>
          <a:gradFill>
            <a:gsLst>
              <a:gs pos="100000">
                <a:schemeClr val="accent1">
                  <a:lumMod val="5000"/>
                  <a:lumOff val="95000"/>
                  <a:alpha val="50000"/>
                </a:schemeClr>
              </a:gs>
              <a:gs pos="0">
                <a:srgbClr val="C2D4EC"/>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4813712"/>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79" r:id="rId3"/>
  </p:sldLayoutIdLst>
  <p:hf hdr="0" ftr="0" dt="0"/>
  <p:txStyles>
    <p:titleStyle>
      <a:lvl1pPr algn="l" defTabSz="914400" rtl="0" eaLnBrk="1" latinLnBrk="0" hangingPunct="1">
        <a:lnSpc>
          <a:spcPct val="90000"/>
        </a:lnSpc>
        <a:spcBef>
          <a:spcPct val="0"/>
        </a:spcBef>
        <a:buNone/>
        <a:defRPr sz="4400" kern="1200">
          <a:ln>
            <a:no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transportationops.org/workforc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wsdot.wa.gov/about/secretary/strategic-plan/"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codot.gov/about/mission-and-vision.html"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ps.fhwa.dot.gov/tsmo" TargetMode="External"/><Relationship Id="rId7" Type="http://schemas.openxmlformats.org/officeDocument/2006/relationships/hyperlink" Target="https://ops.fhwa.dot.gov/plan4ops/focus_areas/integrating/tsmo_factsheets.ht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transportationops.org/" TargetMode="External"/><Relationship Id="rId5" Type="http://schemas.openxmlformats.org/officeDocument/2006/relationships/hyperlink" Target="https://ops.fhwa.dot.gov/plan4ops/focus_areas/communicating_tsmo.htm" TargetMode="External"/><Relationship Id="rId4" Type="http://schemas.openxmlformats.org/officeDocument/2006/relationships/hyperlink" Target="https://ops.fhwa.dot.gov/plan4op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www.gao.gov/products/gao-21-197"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transops.s3.amazonaws.com/uploaded_files/Task%206%20Deliverable%20Guidebook%20FINAL%2020190307.pdf"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s://transops.s3.amazonaws.com/uploaded_files/TSMO%20Paraprofessional%20Workforce%20White%20Paper.pdf" TargetMode="External"/><Relationship Id="rId4" Type="http://schemas.openxmlformats.org/officeDocument/2006/relationships/hyperlink" Target="https://transportationops.org/publications/white-paper-tsmo-paraprofessional-workforce-development"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transportationops.org/case-studies/workforce-development-ohio-tsmo-coordinators"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transportationops.org/case-studies/maintenance-staff-training-increasing-internal-tsmo-knowledge"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ops.fhwa.dot.gov/tsmo" TargetMode="External"/><Relationship Id="rId7" Type="http://schemas.openxmlformats.org/officeDocument/2006/relationships/hyperlink" Target="http://www.aashtotsmoguidance.org/" TargetMode="External"/><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hyperlink" Target="https://www.transportationops.org/" TargetMode="External"/><Relationship Id="rId5" Type="http://schemas.openxmlformats.org/officeDocument/2006/relationships/hyperlink" Target="https://ops.fhwa.dot.gov/plan4ops/focus_areas/communicating_tsmo.htm" TargetMode="External"/><Relationship Id="rId4" Type="http://schemas.openxmlformats.org/officeDocument/2006/relationships/hyperlink" Target="https://ops.fhwa.dot.gov/plan4op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transops.s3.amazonaws.com/uploaded_files/Task%206%20Deliverable%20Guidebook%20FINAL%2020190307.pdf" TargetMode="External"/><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hyperlink" Target="https://transportationops.org/transportation-technology-tournament" TargetMode="External"/><Relationship Id="rId5" Type="http://schemas.openxmlformats.org/officeDocument/2006/relationships/hyperlink" Target="https://transportationops.org/workforce/fellowship" TargetMode="External"/><Relationship Id="rId4" Type="http://schemas.openxmlformats.org/officeDocument/2006/relationships/hyperlink" Target="https://www.fhwa.dot.gov/goshrp2/Solutions/Reliability/L36/Regional_Operations_Forum"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nntw.org/about-nntw/" TargetMode="External"/><Relationship Id="rId7" Type="http://schemas.openxmlformats.org/officeDocument/2006/relationships/hyperlink" Target="http://onlinepubs.trb.org/onlinepubs/trnews/trnews323.pdf"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hyperlink" Target="https://www.citeconsortium.org/" TargetMode="External"/><Relationship Id="rId5" Type="http://schemas.openxmlformats.org/officeDocument/2006/relationships/hyperlink" Target="https://www.nhi.fhwa.dot.gov/" TargetMode="External"/><Relationship Id="rId4" Type="http://schemas.openxmlformats.org/officeDocument/2006/relationships/hyperlink" Target="https://www.nntw.org/wp-content/uploads/2020/04/NTCPI-Year-Two-Report-final.pdf"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730" y="1633080"/>
            <a:ext cx="9144000" cy="706440"/>
          </a:xfrm>
        </p:spPr>
        <p:txBody>
          <a:bodyPr/>
          <a:lstStyle/>
          <a:p>
            <a:r>
              <a:rPr lang="en-US" dirty="0"/>
              <a:t>Connecting TSMO </a:t>
            </a:r>
            <a:br>
              <a:rPr lang="en-US" dirty="0"/>
            </a:br>
            <a:r>
              <a:rPr lang="en-US" dirty="0"/>
              <a:t>and Human Resources</a:t>
            </a:r>
          </a:p>
        </p:txBody>
      </p:sp>
      <p:sp>
        <p:nvSpPr>
          <p:cNvPr id="3" name="Subtitle 2"/>
          <p:cNvSpPr>
            <a:spLocks noGrp="1"/>
          </p:cNvSpPr>
          <p:nvPr>
            <p:ph type="subTitle" idx="1"/>
          </p:nvPr>
        </p:nvSpPr>
        <p:spPr/>
        <p:txBody>
          <a:bodyPr/>
          <a:lstStyle/>
          <a:p>
            <a:r>
              <a:rPr lang="en-US" dirty="0"/>
              <a:t>Presenter Name</a:t>
            </a:r>
          </a:p>
          <a:p>
            <a:r>
              <a:rPr lang="en-US" dirty="0"/>
              <a:t>Date</a:t>
            </a:r>
          </a:p>
        </p:txBody>
      </p:sp>
      <p:sp>
        <p:nvSpPr>
          <p:cNvPr id="4" name="TextBox 3">
            <a:extLst>
              <a:ext uri="{FF2B5EF4-FFF2-40B4-BE49-F238E27FC236}">
                <a16:creationId xmlns:a16="http://schemas.microsoft.com/office/drawing/2014/main" id="{989B38AD-452C-F24E-9B01-D9C8DBF9FE0D}"/>
              </a:ext>
            </a:extLst>
          </p:cNvPr>
          <p:cNvSpPr txBox="1"/>
          <p:nvPr/>
        </p:nvSpPr>
        <p:spPr>
          <a:xfrm>
            <a:off x="925287" y="796943"/>
            <a:ext cx="6825354" cy="461665"/>
          </a:xfrm>
          <a:prstGeom prst="rect">
            <a:avLst/>
          </a:prstGeom>
          <a:noFill/>
        </p:spPr>
        <p:txBody>
          <a:bodyPr wrap="square" rtlCol="0">
            <a:spAutoFit/>
          </a:bodyPr>
          <a:lstStyle/>
          <a:p>
            <a:r>
              <a:rPr lang="en-US" sz="24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HUMAN RESOURCES</a:t>
            </a:r>
          </a:p>
        </p:txBody>
      </p:sp>
    </p:spTree>
    <p:extLst>
      <p:ext uri="{BB962C8B-B14F-4D97-AF65-F5344CB8AC3E}">
        <p14:creationId xmlns:p14="http://schemas.microsoft.com/office/powerpoint/2010/main" val="2005380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Developing a TSMO Workforce</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p:txBody>
          <a:bodyPr/>
          <a:lstStyle/>
          <a:p>
            <a:pPr>
              <a:lnSpc>
                <a:spcPct val="100000"/>
              </a:lnSpc>
            </a:pPr>
            <a:r>
              <a:rPr lang="en-US" dirty="0"/>
              <a:t>Plan for TSMO professional development </a:t>
            </a:r>
          </a:p>
          <a:p>
            <a:pPr>
              <a:lnSpc>
                <a:spcPct val="100000"/>
              </a:lnSpc>
            </a:pPr>
            <a:r>
              <a:rPr lang="en-US" dirty="0"/>
              <a:t>Identify workforce gaps</a:t>
            </a:r>
          </a:p>
          <a:p>
            <a:pPr>
              <a:lnSpc>
                <a:spcPct val="100000"/>
              </a:lnSpc>
            </a:pPr>
            <a:r>
              <a:rPr lang="en-US" dirty="0"/>
              <a:t>Develop job descriptions and classifications for TSMO positions</a:t>
            </a:r>
          </a:p>
          <a:p>
            <a:pPr>
              <a:lnSpc>
                <a:spcPct val="100000"/>
              </a:lnSpc>
            </a:pPr>
            <a:r>
              <a:rPr lang="en-US" dirty="0"/>
              <a:t>Identify TSMO career paths</a:t>
            </a:r>
          </a:p>
          <a:p>
            <a:pPr>
              <a:lnSpc>
                <a:spcPct val="100000"/>
              </a:lnSpc>
            </a:pPr>
            <a:r>
              <a:rPr lang="en-US" dirty="0"/>
              <a:t>Expand recruiting practices</a:t>
            </a:r>
          </a:p>
          <a:p>
            <a:pPr>
              <a:lnSpc>
                <a:spcPct val="100000"/>
              </a:lnSpc>
            </a:pPr>
            <a:r>
              <a:rPr lang="en-US" dirty="0"/>
              <a:t>Support education and training</a:t>
            </a:r>
          </a:p>
          <a:p>
            <a:pPr>
              <a:lnSpc>
                <a:spcPct val="100000"/>
              </a:lnSpc>
            </a:pPr>
            <a:r>
              <a:rPr lang="en-US" dirty="0"/>
              <a:t>Invest to strengthen workforce</a:t>
            </a:r>
          </a:p>
          <a:p>
            <a:pPr>
              <a:lnSpc>
                <a:spcPct val="100000"/>
              </a:lnSpc>
            </a:pPr>
            <a:r>
              <a:rPr lang="en-US" dirty="0"/>
              <a:t>Review workforce retention best practices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10</a:t>
            </a:fld>
            <a:endParaRPr lang="en-US" dirty="0"/>
          </a:p>
        </p:txBody>
      </p:sp>
    </p:spTree>
    <p:extLst>
      <p:ext uri="{BB962C8B-B14F-4D97-AF65-F5344CB8AC3E}">
        <p14:creationId xmlns:p14="http://schemas.microsoft.com/office/powerpoint/2010/main" val="337050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5" y="632563"/>
            <a:ext cx="9333236" cy="554744"/>
          </a:xfrm>
        </p:spPr>
        <p:txBody>
          <a:bodyPr/>
          <a:lstStyle/>
          <a:p>
            <a:r>
              <a:rPr lang="en-US" sz="3600" dirty="0"/>
              <a:t>Take Action</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5" y="1368341"/>
            <a:ext cx="10369555" cy="4857096"/>
          </a:xfrm>
        </p:spPr>
        <p:txBody>
          <a:bodyPr>
            <a:normAutofit fontScale="77500" lnSpcReduction="20000"/>
          </a:bodyPr>
          <a:lstStyle/>
          <a:p>
            <a:pPr>
              <a:lnSpc>
                <a:spcPct val="120000"/>
              </a:lnSpc>
            </a:pPr>
            <a:r>
              <a:rPr lang="en-US" sz="3100" dirty="0"/>
              <a:t>Human resources (HR) and TSMO can collaborate to advance agency goals by: </a:t>
            </a:r>
          </a:p>
          <a:p>
            <a:pPr lvl="1">
              <a:lnSpc>
                <a:spcPct val="120000"/>
              </a:lnSpc>
            </a:pPr>
            <a:r>
              <a:rPr lang="en-US" sz="2700" dirty="0"/>
              <a:t>Identifying gaps in workforce KSAs</a:t>
            </a:r>
          </a:p>
          <a:p>
            <a:pPr lvl="1">
              <a:lnSpc>
                <a:spcPct val="120000"/>
              </a:lnSpc>
            </a:pPr>
            <a:r>
              <a:rPr lang="en-US" sz="2700" dirty="0"/>
              <a:t>Understanding and promoting new skill sets</a:t>
            </a:r>
          </a:p>
          <a:p>
            <a:pPr lvl="1">
              <a:lnSpc>
                <a:spcPct val="120000"/>
              </a:lnSpc>
            </a:pPr>
            <a:r>
              <a:rPr lang="en-US" sz="2700" dirty="0"/>
              <a:t>Determining TSMO career paths</a:t>
            </a:r>
          </a:p>
          <a:p>
            <a:pPr lvl="1">
              <a:lnSpc>
                <a:spcPct val="120000"/>
              </a:lnSpc>
            </a:pPr>
            <a:r>
              <a:rPr lang="en-US" sz="2700" dirty="0"/>
              <a:t>Developing and integrating new job classifications and position descriptions</a:t>
            </a:r>
          </a:p>
          <a:p>
            <a:pPr lvl="1">
              <a:lnSpc>
                <a:spcPct val="120000"/>
              </a:lnSpc>
            </a:pPr>
            <a:r>
              <a:rPr lang="en-US" sz="2700" dirty="0"/>
              <a:t>Implementing new recruitment approaches</a:t>
            </a:r>
          </a:p>
          <a:p>
            <a:pPr lvl="1">
              <a:lnSpc>
                <a:spcPct val="120000"/>
              </a:lnSpc>
            </a:pPr>
            <a:r>
              <a:rPr lang="en-US" sz="2700" dirty="0"/>
              <a:t>Creating training and career development opportunities for TSMO KSAs</a:t>
            </a:r>
          </a:p>
          <a:p>
            <a:pPr marL="0" lvl="1" indent="0">
              <a:lnSpc>
                <a:spcPct val="120000"/>
              </a:lnSpc>
              <a:spcBef>
                <a:spcPts val="1200"/>
              </a:spcBef>
              <a:buNone/>
            </a:pPr>
            <a:r>
              <a:rPr lang="en-US" sz="3100" dirty="0"/>
              <a:t>To learn more, see workforce information at the National Operations Center of Excellence’s (NOCoE) TSMO Workforce Development web page: </a:t>
            </a:r>
            <a:r>
              <a:rPr lang="en-US" sz="3100" dirty="0">
                <a:hlinkClick r:id="rId3">
                  <a:extLst>
                    <a:ext uri="{A12FA001-AC4F-418D-AE19-62706E023703}">
                      <ahyp:hlinkClr xmlns:ahyp="http://schemas.microsoft.com/office/drawing/2018/hyperlinkcolor" val="tx"/>
                    </a:ext>
                  </a:extLst>
                </a:hlinkClick>
              </a:rPr>
              <a:t>https://transportationops.org/workforce</a:t>
            </a:r>
            <a:r>
              <a:rPr lang="en-US" sz="3100" dirty="0"/>
              <a:t>.  </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11</a:t>
            </a:fld>
            <a:endParaRPr lang="en-US" dirty="0"/>
          </a:p>
        </p:txBody>
      </p:sp>
    </p:spTree>
    <p:extLst>
      <p:ext uri="{BB962C8B-B14F-4D97-AF65-F5344CB8AC3E}">
        <p14:creationId xmlns:p14="http://schemas.microsoft.com/office/powerpoint/2010/main" val="3138729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5528-3BF6-4061-BB18-55B1DB83CF49}"/>
              </a:ext>
            </a:extLst>
          </p:cNvPr>
          <p:cNvSpPr>
            <a:spLocks noGrp="1"/>
          </p:cNvSpPr>
          <p:nvPr>
            <p:ph type="title"/>
          </p:nvPr>
        </p:nvSpPr>
        <p:spPr/>
        <p:txBody>
          <a:bodyPr/>
          <a:lstStyle/>
          <a:p>
            <a:r>
              <a:rPr lang="en-US" dirty="0">
                <a:cs typeface="Arial" panose="020B0604020202020204" pitchFamily="34" charset="0"/>
              </a:rPr>
              <a:t>End of Executive Summary</a:t>
            </a:r>
          </a:p>
        </p:txBody>
      </p:sp>
    </p:spTree>
    <p:extLst>
      <p:ext uri="{BB962C8B-B14F-4D97-AF65-F5344CB8AC3E}">
        <p14:creationId xmlns:p14="http://schemas.microsoft.com/office/powerpoint/2010/main" val="14473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84244" y="628123"/>
            <a:ext cx="8997956" cy="504096"/>
          </a:xfrm>
        </p:spPr>
        <p:txBody>
          <a:bodyPr/>
          <a:lstStyle/>
          <a:p>
            <a:r>
              <a:rPr lang="en-US" sz="3600" dirty="0"/>
              <a:t>Goals of This Presentation</a:t>
            </a:r>
          </a:p>
        </p:txBody>
      </p:sp>
      <p:sp>
        <p:nvSpPr>
          <p:cNvPr id="21" name="Content Placeholder 20"/>
          <p:cNvSpPr>
            <a:spLocks noGrp="1"/>
          </p:cNvSpPr>
          <p:nvPr>
            <p:ph idx="1"/>
          </p:nvPr>
        </p:nvSpPr>
        <p:spPr/>
        <p:txBody>
          <a:bodyPr/>
          <a:lstStyle/>
          <a:p>
            <a:pPr>
              <a:lnSpc>
                <a:spcPct val="100000"/>
              </a:lnSpc>
            </a:pPr>
            <a:r>
              <a:rPr lang="en-US" sz="2800" dirty="0"/>
              <a:t>Increase awareness of transportation systems management and operations (TSMO)</a:t>
            </a:r>
          </a:p>
          <a:p>
            <a:pPr>
              <a:lnSpc>
                <a:spcPct val="100000"/>
              </a:lnSpc>
            </a:pPr>
            <a:r>
              <a:rPr lang="en-US" sz="2800" dirty="0"/>
              <a:t>Explore the implications of TSMO on the workforce</a:t>
            </a:r>
          </a:p>
          <a:p>
            <a:pPr>
              <a:lnSpc>
                <a:spcPct val="100000"/>
              </a:lnSpc>
            </a:pPr>
            <a:r>
              <a:rPr lang="en-US" sz="2800" dirty="0"/>
              <a:t>Discuss opportunities for collaboration between TSMO and human resources (HR)</a:t>
            </a:r>
          </a:p>
          <a:p>
            <a:pPr>
              <a:lnSpc>
                <a:spcPct val="100000"/>
              </a:lnSpc>
            </a:pPr>
            <a:r>
              <a:rPr lang="en-US" sz="2800" dirty="0"/>
              <a:t>Provide examples of agency changes to hiring and workforce development to support TSMO</a:t>
            </a:r>
          </a:p>
        </p:txBody>
      </p:sp>
      <p:sp>
        <p:nvSpPr>
          <p:cNvPr id="16" name="Slide Number Placeholder 15"/>
          <p:cNvSpPr>
            <a:spLocks noGrp="1"/>
          </p:cNvSpPr>
          <p:nvPr>
            <p:ph type="sldNum" sz="quarter" idx="12"/>
          </p:nvPr>
        </p:nvSpPr>
        <p:spPr/>
        <p:txBody>
          <a:bodyPr/>
          <a:lstStyle/>
          <a:p>
            <a:fld id="{37D4CC3B-F538-9046-9995-49EE0C980241}" type="slidenum">
              <a:rPr lang="en-US" smtClean="0"/>
              <a:pPr/>
              <a:t>13</a:t>
            </a:fld>
            <a:endParaRPr lang="en-US" dirty="0"/>
          </a:p>
        </p:txBody>
      </p:sp>
    </p:spTree>
    <p:extLst>
      <p:ext uri="{BB962C8B-B14F-4D97-AF65-F5344CB8AC3E}">
        <p14:creationId xmlns:p14="http://schemas.microsoft.com/office/powerpoint/2010/main" val="1703435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84244" y="636762"/>
            <a:ext cx="8997956" cy="504096"/>
          </a:xfrm>
        </p:spPr>
        <p:txBody>
          <a:bodyPr/>
          <a:lstStyle/>
          <a:p>
            <a:r>
              <a:rPr lang="en-US" sz="3600" dirty="0"/>
              <a:t>Presentation Overview</a:t>
            </a:r>
          </a:p>
        </p:txBody>
      </p:sp>
      <p:sp>
        <p:nvSpPr>
          <p:cNvPr id="21" name="Content Placeholder 20"/>
          <p:cNvSpPr>
            <a:spLocks noGrp="1"/>
          </p:cNvSpPr>
          <p:nvPr>
            <p:ph idx="1"/>
          </p:nvPr>
        </p:nvSpPr>
        <p:spPr/>
        <p:txBody>
          <a:bodyPr>
            <a:normAutofit/>
          </a:bodyPr>
          <a:lstStyle/>
          <a:p>
            <a:pPr lvl="0">
              <a:lnSpc>
                <a:spcPct val="100000"/>
              </a:lnSpc>
              <a:spcAft>
                <a:spcPts val="600"/>
              </a:spcAft>
            </a:pPr>
            <a:r>
              <a:rPr lang="en-US" sz="2800" dirty="0"/>
              <a:t>What Is TSMO?</a:t>
            </a:r>
          </a:p>
          <a:p>
            <a:pPr lvl="0">
              <a:lnSpc>
                <a:spcPct val="100000"/>
              </a:lnSpc>
              <a:spcAft>
                <a:spcPts val="600"/>
              </a:spcAft>
            </a:pPr>
            <a:r>
              <a:rPr lang="en-US" sz="2800" dirty="0"/>
              <a:t>Connecting TSMO and Human Resources To Support Agency Mission</a:t>
            </a:r>
          </a:p>
          <a:p>
            <a:pPr lvl="0">
              <a:lnSpc>
                <a:spcPct val="100000"/>
              </a:lnSpc>
              <a:spcAft>
                <a:spcPts val="600"/>
              </a:spcAft>
            </a:pPr>
            <a:r>
              <a:rPr lang="en-US" sz="2800" dirty="0"/>
              <a:t>Evolving and Emerging TSMO Positions</a:t>
            </a:r>
          </a:p>
          <a:p>
            <a:pPr lvl="0">
              <a:lnSpc>
                <a:spcPct val="100000"/>
              </a:lnSpc>
              <a:spcAft>
                <a:spcPts val="600"/>
              </a:spcAft>
            </a:pPr>
            <a:r>
              <a:rPr lang="en-US" sz="2800" dirty="0"/>
              <a:t>Examples of Connecting TSMO and Human Resources </a:t>
            </a:r>
          </a:p>
          <a:p>
            <a:pPr lvl="0">
              <a:lnSpc>
                <a:spcPct val="100000"/>
              </a:lnSpc>
              <a:spcAft>
                <a:spcPts val="600"/>
              </a:spcAft>
            </a:pPr>
            <a:r>
              <a:rPr lang="en-US" sz="2800" dirty="0"/>
              <a:t>Overcoming Challenges</a:t>
            </a:r>
          </a:p>
          <a:p>
            <a:pPr lvl="0">
              <a:lnSpc>
                <a:spcPct val="100000"/>
              </a:lnSpc>
              <a:spcAft>
                <a:spcPts val="600"/>
              </a:spcAft>
            </a:pPr>
            <a:r>
              <a:rPr lang="en-US" sz="2800" dirty="0"/>
              <a:t>Next Steps</a:t>
            </a:r>
          </a:p>
        </p:txBody>
      </p:sp>
      <p:sp>
        <p:nvSpPr>
          <p:cNvPr id="16" name="Slide Number Placeholder 15"/>
          <p:cNvSpPr>
            <a:spLocks noGrp="1"/>
          </p:cNvSpPr>
          <p:nvPr>
            <p:ph type="sldNum" sz="quarter" idx="12"/>
          </p:nvPr>
        </p:nvSpPr>
        <p:spPr/>
        <p:txBody>
          <a:bodyPr/>
          <a:lstStyle/>
          <a:p>
            <a:fld id="{37D4CC3B-F538-9046-9995-49EE0C980241}" type="slidenum">
              <a:rPr lang="en-US" smtClean="0"/>
              <a:pPr/>
              <a:t>14</a:t>
            </a:fld>
            <a:endParaRPr lang="en-US" dirty="0"/>
          </a:p>
        </p:txBody>
      </p:sp>
    </p:spTree>
    <p:extLst>
      <p:ext uri="{BB962C8B-B14F-4D97-AF65-F5344CB8AC3E}">
        <p14:creationId xmlns:p14="http://schemas.microsoft.com/office/powerpoint/2010/main" val="168879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TSMO?</a:t>
            </a:r>
          </a:p>
        </p:txBody>
      </p:sp>
    </p:spTree>
    <p:extLst>
      <p:ext uri="{BB962C8B-B14F-4D97-AF65-F5344CB8AC3E}">
        <p14:creationId xmlns:p14="http://schemas.microsoft.com/office/powerpoint/2010/main" val="272469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567287"/>
            <a:ext cx="8997956" cy="504096"/>
          </a:xfrm>
        </p:spPr>
        <p:txBody>
          <a:bodyPr/>
          <a:lstStyle/>
          <a:p>
            <a:r>
              <a:rPr lang="en-US" sz="3600" dirty="0"/>
              <a:t>Definition of TSMO</a:t>
            </a:r>
          </a:p>
        </p:txBody>
      </p:sp>
      <p:sp>
        <p:nvSpPr>
          <p:cNvPr id="5" name="Content Placeholder 2"/>
          <p:cNvSpPr>
            <a:spLocks noGrp="1"/>
          </p:cNvSpPr>
          <p:nvPr>
            <p:ph idx="1"/>
          </p:nvPr>
        </p:nvSpPr>
        <p:spPr>
          <a:xfrm>
            <a:off x="984244" y="1596941"/>
            <a:ext cx="10369555" cy="2578819"/>
          </a:xfrm>
        </p:spPr>
        <p:txBody>
          <a:bodyPr>
            <a:noAutofit/>
          </a:bodyPr>
          <a:lstStyle/>
          <a:p>
            <a:pPr marL="0" indent="0">
              <a:lnSpc>
                <a:spcPct val="100000"/>
              </a:lnSpc>
              <a:buNone/>
            </a:pPr>
            <a:r>
              <a:rPr lang="en-US" sz="2800" dirty="0"/>
              <a:t>Integrated [set of] strategies to optimize the performance of existing infrastructure through the implementation of multimodal and intermodal, cross-jurisdictional systems, services, and projects designed to preserve capacity and improve security, safety, and reliability of the transportation system.</a:t>
            </a:r>
            <a:r>
              <a:rPr lang="en-US" sz="2800" baseline="30000" dirty="0"/>
              <a:t>1,2</a:t>
            </a:r>
          </a:p>
        </p:txBody>
      </p:sp>
      <p:sp>
        <p:nvSpPr>
          <p:cNvPr id="6" name="TextBox 5">
            <a:extLst>
              <a:ext uri="{FF2B5EF4-FFF2-40B4-BE49-F238E27FC236}">
                <a16:creationId xmlns:a16="http://schemas.microsoft.com/office/drawing/2014/main" id="{C3BBE2C0-6586-4989-B232-09ED7B5DF27B}"/>
              </a:ext>
            </a:extLst>
          </p:cNvPr>
          <p:cNvSpPr txBox="1"/>
          <p:nvPr/>
        </p:nvSpPr>
        <p:spPr>
          <a:xfrm>
            <a:off x="984244" y="4604335"/>
            <a:ext cx="9904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30000" dirty="0">
                <a:latin typeface="Arial" panose="020B0604020202020204" pitchFamily="34" charset="0"/>
                <a:cs typeface="Arial" panose="020B0604020202020204" pitchFamily="34" charset="0"/>
              </a:rPr>
              <a:t>1</a:t>
            </a:r>
            <a:r>
              <a:rPr kumimoji="0" lang="en-US"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Title 23 of the U.S. Code (USC) § 101 (a)(30)(A) Definitions and Declarations of Policy</a:t>
            </a:r>
            <a:r>
              <a:rPr kumimoji="0" lang="en-US" sz="16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6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2011</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Federal Highway Administration (FHWA) website</a:t>
            </a:r>
            <a:r>
              <a:rPr kumimoji="0" lang="en-US" sz="1600" b="0" i="0" u="non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https://ops.fhwa.dot.gov/tsmo/</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76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84244" y="405625"/>
            <a:ext cx="8997956" cy="504096"/>
          </a:xfrm>
        </p:spPr>
        <p:txBody>
          <a:bodyPr/>
          <a:lstStyle/>
          <a:p>
            <a:r>
              <a:rPr lang="en-US" sz="3300" dirty="0"/>
              <a:t>Characteristics of Transportation Systems Management and Operations (TSMO)</a:t>
            </a:r>
          </a:p>
        </p:txBody>
      </p:sp>
      <p:sp>
        <p:nvSpPr>
          <p:cNvPr id="3" name="Content Placeholder 2"/>
          <p:cNvSpPr>
            <a:spLocks noGrp="1"/>
          </p:cNvSpPr>
          <p:nvPr>
            <p:ph idx="1"/>
          </p:nvPr>
        </p:nvSpPr>
        <p:spPr>
          <a:xfrm>
            <a:off x="984244" y="1596941"/>
            <a:ext cx="10369555" cy="4351338"/>
          </a:xfrm>
        </p:spPr>
        <p:txBody>
          <a:bodyPr>
            <a:normAutofit/>
          </a:bodyPr>
          <a:lstStyle/>
          <a:p>
            <a:pPr>
              <a:lnSpc>
                <a:spcPct val="100000"/>
              </a:lnSpc>
            </a:pPr>
            <a:r>
              <a:rPr lang="en-US" dirty="0"/>
              <a:t>Offers an integrated set of strategies to optimize operational performance of the existing transportation system</a:t>
            </a:r>
          </a:p>
          <a:p>
            <a:pPr>
              <a:lnSpc>
                <a:spcPct val="100000"/>
              </a:lnSpc>
            </a:pPr>
            <a:r>
              <a:rPr lang="en-US" dirty="0"/>
              <a:t>Approaches performance from a systems perspective and spans corridors, facilities, jurisdictions, modes, and agencies</a:t>
            </a:r>
          </a:p>
          <a:p>
            <a:pPr>
              <a:lnSpc>
                <a:spcPct val="100000"/>
              </a:lnSpc>
            </a:pPr>
            <a:r>
              <a:rPr lang="en-US" dirty="0"/>
              <a:t>Helps agencies balance supply and demand on the system and provide flexible solutions to manage dynamic conditions</a:t>
            </a:r>
          </a:p>
          <a:p>
            <a:pPr>
              <a:lnSpc>
                <a:spcPct val="100000"/>
              </a:lnSpc>
            </a:pPr>
            <a:r>
              <a:rPr lang="en-US" dirty="0"/>
              <a:t>Can complement capacity projects or, in some cases, can provide lower cost, faster alternatives</a:t>
            </a:r>
          </a:p>
          <a:p>
            <a:pPr>
              <a:lnSpc>
                <a:spcPct val="100000"/>
              </a:lnSpc>
            </a:pPr>
            <a:r>
              <a:rPr lang="en-US" dirty="0"/>
              <a:t>Vital to transportation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49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590453"/>
            <a:ext cx="8997956" cy="504096"/>
          </a:xfrm>
        </p:spPr>
        <p:txBody>
          <a:bodyPr/>
          <a:lstStyle/>
          <a:p>
            <a:r>
              <a:rPr lang="en-US" sz="3600" dirty="0"/>
              <a:t>Examples of TSMO Strategies</a:t>
            </a:r>
          </a:p>
        </p:txBody>
      </p:sp>
      <p:pic>
        <p:nvPicPr>
          <p:cNvPr id="17" name="Picture 16" descr="Icons representing freeway management, arterial management, integrated corridor management, travel demand management, traveler information, freight management, work zone management, traffic incident and emergency transportation operations, road weather management, planned special events management, public transportation and ridesharing management, and parking man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800212"/>
            <a:ext cx="10058400" cy="3995240"/>
          </a:xfrm>
          <a:prstGeom prst="rect">
            <a:avLst/>
          </a:prstGeom>
        </p:spPr>
      </p:pic>
      <p:sp>
        <p:nvSpPr>
          <p:cNvPr id="3" name="TextBox 2">
            <a:extLst>
              <a:ext uri="{FF2B5EF4-FFF2-40B4-BE49-F238E27FC236}">
                <a16:creationId xmlns:a16="http://schemas.microsoft.com/office/drawing/2014/main" id="{3896EAAF-9AD8-7FFE-EC57-7425D60C0B49}"/>
              </a:ext>
            </a:extLst>
          </p:cNvPr>
          <p:cNvSpPr txBox="1"/>
          <p:nvPr/>
        </p:nvSpPr>
        <p:spPr>
          <a:xfrm>
            <a:off x="8394551" y="5953525"/>
            <a:ext cx="285863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Federal Highway Administration.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3073B-250E-43D2-AB62-2D61C2B5B286}" type="slidenum">
              <a:rPr kumimoji="0" lang="en-US" sz="1200" b="0" i="0" u="none" strike="noStrike" kern="1200" cap="none" spc="0" normalizeH="0" baseline="0" noProof="0" smtClean="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97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84244" y="585080"/>
            <a:ext cx="8997956" cy="504096"/>
          </a:xfrm>
        </p:spPr>
        <p:txBody>
          <a:bodyPr/>
          <a:lstStyle/>
          <a:p>
            <a:r>
              <a:rPr lang="en-US" sz="3600" dirty="0"/>
              <a:t>Incident/Event Management Strategies</a:t>
            </a:r>
          </a:p>
        </p:txBody>
      </p:sp>
      <p:pic>
        <p:nvPicPr>
          <p:cNvPr id="4" name="Content Placeholder 3" descr="Incident/Event Management addresses incidents and events. This includes: Road Weather Management, Traffic Incident Management and Emergency Transportation Operations, Work Zone Management, and Planned Special Event Management."/>
          <p:cNvPicPr>
            <a:picLocks noGrp="1" noChangeAspect="1"/>
          </p:cNvPicPr>
          <p:nvPr>
            <p:ph idx="1"/>
          </p:nvPr>
        </p:nvPicPr>
        <p:blipFill>
          <a:blip r:embed="rId3"/>
          <a:srcRect/>
          <a:stretch/>
        </p:blipFill>
        <p:spPr>
          <a:xfrm>
            <a:off x="794365" y="2046641"/>
            <a:ext cx="11258534" cy="2649622"/>
          </a:xfrm>
        </p:spPr>
      </p:pic>
      <p:sp>
        <p:nvSpPr>
          <p:cNvPr id="3" name="TextBox 2">
            <a:extLst>
              <a:ext uri="{FF2B5EF4-FFF2-40B4-BE49-F238E27FC236}">
                <a16:creationId xmlns:a16="http://schemas.microsoft.com/office/drawing/2014/main" id="{B928C7A5-7429-381A-0245-F9C4A27A713A}"/>
              </a:ext>
            </a:extLst>
          </p:cNvPr>
          <p:cNvSpPr txBox="1"/>
          <p:nvPr/>
        </p:nvSpPr>
        <p:spPr>
          <a:xfrm>
            <a:off x="8741393" y="4565458"/>
            <a:ext cx="285863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Federal Highway Administration.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15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39C9-F5B2-40A2-BC21-409B1DF19742}"/>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Disclaimer</a:t>
            </a:r>
            <a:endParaRPr lang="en-US" dirty="0"/>
          </a:p>
        </p:txBody>
      </p:sp>
      <p:sp>
        <p:nvSpPr>
          <p:cNvPr id="3" name="Content Placeholder 2">
            <a:extLst>
              <a:ext uri="{FF2B5EF4-FFF2-40B4-BE49-F238E27FC236}">
                <a16:creationId xmlns:a16="http://schemas.microsoft.com/office/drawing/2014/main" id="{E8D230A8-B07B-49A7-9A6C-6E7A1C695315}"/>
              </a:ext>
            </a:extLst>
          </p:cNvPr>
          <p:cNvSpPr>
            <a:spLocks noGrp="1"/>
          </p:cNvSpPr>
          <p:nvPr>
            <p:ph idx="1"/>
          </p:nvPr>
        </p:nvSpPr>
        <p:spPr/>
        <p:txBody>
          <a:bodyPr/>
          <a:lstStyle/>
          <a:p>
            <a:pPr marL="0" indent="0">
              <a:lnSpc>
                <a:spcPct val="100000"/>
              </a:lnSpc>
              <a:buNone/>
            </a:pPr>
            <a:r>
              <a:rPr lang="en-US" sz="2400" dirty="0">
                <a:effectLst/>
              </a:rPr>
              <a:t>The U.S. Government does not endorse products, manufacturers, or outside entities. Trademarks, names, or logos appear in this presentation only because they are considered essential to the objective of the presentation. They are included for informational purposes only and are not intended to reflect a preference, approval, or endorsement of any one product or entity.</a:t>
            </a:r>
            <a:endParaRPr lang="en-US" sz="2400" dirty="0"/>
          </a:p>
        </p:txBody>
      </p:sp>
      <p:sp>
        <p:nvSpPr>
          <p:cNvPr id="4" name="Slide Number Placeholder 3">
            <a:extLst>
              <a:ext uri="{FF2B5EF4-FFF2-40B4-BE49-F238E27FC236}">
                <a16:creationId xmlns:a16="http://schemas.microsoft.com/office/drawing/2014/main" id="{B816C19B-F4A4-4B54-B238-7B6EE4005DB6}"/>
              </a:ext>
            </a:extLst>
          </p:cNvPr>
          <p:cNvSpPr>
            <a:spLocks noGrp="1"/>
          </p:cNvSpPr>
          <p:nvPr>
            <p:ph type="sldNum" sz="quarter" idx="12"/>
          </p:nvPr>
        </p:nvSpPr>
        <p:spPr/>
        <p:txBody>
          <a:bodyPr/>
          <a:lstStyle/>
          <a:p>
            <a:fld id="{37D4CC3B-F538-9046-9995-49EE0C980241}" type="slidenum">
              <a:rPr lang="en-US" smtClean="0"/>
              <a:t>2</a:t>
            </a:fld>
            <a:endParaRPr lang="en-US" dirty="0"/>
          </a:p>
        </p:txBody>
      </p:sp>
    </p:spTree>
    <p:extLst>
      <p:ext uri="{BB962C8B-B14F-4D97-AF65-F5344CB8AC3E}">
        <p14:creationId xmlns:p14="http://schemas.microsoft.com/office/powerpoint/2010/main" val="150354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84244" y="626562"/>
            <a:ext cx="8997956" cy="504096"/>
          </a:xfrm>
        </p:spPr>
        <p:txBody>
          <a:bodyPr/>
          <a:lstStyle/>
          <a:p>
            <a:r>
              <a:rPr lang="en-US" sz="3600" dirty="0"/>
              <a:t>Traffic Management Strategies</a:t>
            </a:r>
          </a:p>
        </p:txBody>
      </p:sp>
      <p:pic>
        <p:nvPicPr>
          <p:cNvPr id="9" name="Picture 3" descr="Traffic Management manages movement of people and goods during typical conditions. This includes: freeway management, active traffic management, integrated corridor management, freight management, and arterial management.">
            <a:extLst>
              <a:ext uri="{FF2B5EF4-FFF2-40B4-BE49-F238E27FC236}">
                <a16:creationId xmlns:a16="http://schemas.microsoft.com/office/drawing/2014/main" id="{39971F8F-8AE2-4FA7-83B7-7B070D5250EF}"/>
              </a:ext>
            </a:extLst>
          </p:cNvPr>
          <p:cNvPicPr>
            <a:picLocks noChangeAspect="1"/>
          </p:cNvPicPr>
          <p:nvPr/>
        </p:nvPicPr>
        <p:blipFill>
          <a:blip r:embed="rId3"/>
          <a:srcRect t="3210" b="3210"/>
          <a:stretch/>
        </p:blipFill>
        <p:spPr>
          <a:xfrm>
            <a:off x="718457" y="2255401"/>
            <a:ext cx="11207932" cy="1871331"/>
          </a:xfrm>
          <a:prstGeom prst="rect">
            <a:avLst/>
          </a:prstGeom>
        </p:spPr>
      </p:pic>
      <p:sp>
        <p:nvSpPr>
          <p:cNvPr id="3" name="TextBox 2">
            <a:extLst>
              <a:ext uri="{FF2B5EF4-FFF2-40B4-BE49-F238E27FC236}">
                <a16:creationId xmlns:a16="http://schemas.microsoft.com/office/drawing/2014/main" id="{B5A2A4DE-BB09-C74F-4D79-77582070264A}"/>
              </a:ext>
            </a:extLst>
          </p:cNvPr>
          <p:cNvSpPr txBox="1"/>
          <p:nvPr/>
        </p:nvSpPr>
        <p:spPr>
          <a:xfrm>
            <a:off x="8930578" y="4136657"/>
            <a:ext cx="285863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Federal Highway Administration.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52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4244" y="626562"/>
            <a:ext cx="8997956" cy="504096"/>
          </a:xfrm>
        </p:spPr>
        <p:txBody>
          <a:bodyPr/>
          <a:lstStyle/>
          <a:p>
            <a:r>
              <a:rPr lang="en-US" sz="3600" dirty="0"/>
              <a:t>Demand Management Strategies</a:t>
            </a:r>
          </a:p>
        </p:txBody>
      </p:sp>
      <p:pic>
        <p:nvPicPr>
          <p:cNvPr id="3" name="Content Placeholder 2" descr="Demand Management avoids trips or changes trip mode, time, or route. This includes: congestion pricing, parking management, and public transportation and ridesharing management."/>
          <p:cNvPicPr>
            <a:picLocks noGrp="1" noChangeAspect="1"/>
          </p:cNvPicPr>
          <p:nvPr>
            <p:ph idx="1"/>
          </p:nvPr>
        </p:nvPicPr>
        <p:blipFill>
          <a:blip r:embed="rId3"/>
          <a:srcRect/>
          <a:stretch/>
        </p:blipFill>
        <p:spPr>
          <a:xfrm>
            <a:off x="968336" y="2060673"/>
            <a:ext cx="10742333" cy="2692719"/>
          </a:xfrm>
        </p:spPr>
      </p:pic>
      <p:sp>
        <p:nvSpPr>
          <p:cNvPr id="5" name="TextBox 4">
            <a:extLst>
              <a:ext uri="{FF2B5EF4-FFF2-40B4-BE49-F238E27FC236}">
                <a16:creationId xmlns:a16="http://schemas.microsoft.com/office/drawing/2014/main" id="{E79E8BD0-0621-DB9B-7171-F6C81BD6E091}"/>
              </a:ext>
            </a:extLst>
          </p:cNvPr>
          <p:cNvSpPr txBox="1"/>
          <p:nvPr/>
        </p:nvSpPr>
        <p:spPr>
          <a:xfrm>
            <a:off x="8741392" y="4810614"/>
            <a:ext cx="285863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Federal Highway Administration.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87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994" y="424127"/>
            <a:ext cx="9922054" cy="823331"/>
          </a:xfrm>
        </p:spPr>
        <p:txBody>
          <a:bodyPr/>
          <a:lstStyle/>
          <a:p>
            <a:pPr>
              <a:lnSpc>
                <a:spcPct val="100000"/>
              </a:lnSpc>
            </a:pPr>
            <a:r>
              <a:rPr lang="en-US" sz="2800" dirty="0"/>
              <a:t>TSMO Is a “Way of Thinking” That Supports the Missions of State Departments of Transportation (DOTs)</a:t>
            </a:r>
          </a:p>
        </p:txBody>
      </p:sp>
      <p:sp>
        <p:nvSpPr>
          <p:cNvPr id="9" name="Content Placeholder 2"/>
          <p:cNvSpPr>
            <a:spLocks noGrp="1"/>
          </p:cNvSpPr>
          <p:nvPr>
            <p:ph idx="1"/>
          </p:nvPr>
        </p:nvSpPr>
        <p:spPr>
          <a:xfrm>
            <a:off x="901336" y="1438644"/>
            <a:ext cx="11009309" cy="4829175"/>
          </a:xfrm>
        </p:spPr>
        <p:txBody>
          <a:bodyPr>
            <a:normAutofit/>
          </a:bodyPr>
          <a:lstStyle/>
          <a:p>
            <a:pPr marL="0" indent="0">
              <a:lnSpc>
                <a:spcPct val="100000"/>
              </a:lnSpc>
              <a:buNone/>
            </a:pPr>
            <a:endParaRPr lang="en-US" sz="1050" i="1" dirty="0"/>
          </a:p>
          <a:p>
            <a:pPr marL="0" indent="0">
              <a:lnSpc>
                <a:spcPct val="100000"/>
              </a:lnSpc>
              <a:buNone/>
            </a:pPr>
            <a:r>
              <a:rPr lang="en-US" i="1" dirty="0"/>
              <a:t>“We provide safe, reliable and cost-effective transportation options to improve communities and economic vitality for people and businesses.”</a:t>
            </a:r>
          </a:p>
          <a:p>
            <a:pPr marL="0" indent="0" algn="r">
              <a:lnSpc>
                <a:spcPct val="100000"/>
              </a:lnSpc>
              <a:buNone/>
            </a:pPr>
            <a:r>
              <a:rPr lang="en-US" dirty="0"/>
              <a:t>Washington State DOT (WSDOT) mission</a:t>
            </a:r>
            <a:r>
              <a:rPr lang="en-US" baseline="30000" dirty="0"/>
              <a:t>1</a:t>
            </a:r>
          </a:p>
          <a:p>
            <a:pPr marL="0" indent="0" algn="r">
              <a:lnSpc>
                <a:spcPct val="100000"/>
              </a:lnSpc>
              <a:spcBef>
                <a:spcPts val="0"/>
              </a:spcBef>
              <a:buNone/>
            </a:pPr>
            <a:endParaRPr lang="en-US" i="1" dirty="0"/>
          </a:p>
          <a:p>
            <a:pPr marL="0" indent="0">
              <a:lnSpc>
                <a:spcPct val="100000"/>
              </a:lnSpc>
              <a:spcBef>
                <a:spcPts val="0"/>
              </a:spcBef>
              <a:buNone/>
            </a:pPr>
            <a:r>
              <a:rPr lang="en-US" i="1" dirty="0"/>
              <a:t>“To provide the best multi-modal transportation system for Colorado that most effectively and safely moves people, goods, and information.”</a:t>
            </a:r>
          </a:p>
          <a:p>
            <a:pPr marL="0" indent="0" algn="r">
              <a:lnSpc>
                <a:spcPct val="100000"/>
              </a:lnSpc>
              <a:spcBef>
                <a:spcPts val="0"/>
              </a:spcBef>
              <a:buNone/>
            </a:pPr>
            <a:r>
              <a:rPr lang="en-US" dirty="0"/>
              <a:t>Colorado DOT mission</a:t>
            </a:r>
            <a:r>
              <a:rPr lang="en-US" baseline="30000" dirty="0"/>
              <a:t>2</a:t>
            </a:r>
          </a:p>
          <a:p>
            <a:pPr marL="0" indent="0">
              <a:lnSpc>
                <a:spcPct val="100000"/>
              </a:lnSpc>
              <a:buNone/>
            </a:pPr>
            <a:endParaRPr lang="en-US" sz="1600" baseline="30000" dirty="0"/>
          </a:p>
          <a:p>
            <a:pPr marL="0" indent="0">
              <a:lnSpc>
                <a:spcPct val="100000"/>
              </a:lnSpc>
              <a:buNone/>
            </a:pPr>
            <a:r>
              <a:rPr lang="en-US" sz="1600" baseline="30000" dirty="0"/>
              <a:t>1 </a:t>
            </a:r>
            <a:r>
              <a:rPr lang="en-US" sz="1600" dirty="0"/>
              <a:t>WSDOT, “Strategic Plan,” </a:t>
            </a:r>
            <a:r>
              <a:rPr lang="en-US" sz="1600" dirty="0">
                <a:hlinkClick r:id="rId3">
                  <a:extLst>
                    <a:ext uri="{A12FA001-AC4F-418D-AE19-62706E023703}">
                      <ahyp:hlinkClr xmlns:ahyp="http://schemas.microsoft.com/office/drawing/2018/hyperlinkcolor" val="tx"/>
                    </a:ext>
                  </a:extLst>
                </a:hlinkClick>
              </a:rPr>
              <a:t>https://www.wsdot.wa.gov/about/secretary/strategic-plan/</a:t>
            </a:r>
            <a:endParaRPr lang="en-US" sz="1600" dirty="0"/>
          </a:p>
          <a:p>
            <a:pPr marL="0" indent="0">
              <a:lnSpc>
                <a:spcPct val="100000"/>
              </a:lnSpc>
              <a:buNone/>
            </a:pPr>
            <a:r>
              <a:rPr lang="en-US" sz="1600" baseline="30000" dirty="0"/>
              <a:t>2 </a:t>
            </a:r>
            <a:r>
              <a:rPr lang="en-US" sz="1600" dirty="0"/>
              <a:t>Colorado DOT, “Mission, Vision &amp; Values,” </a:t>
            </a:r>
            <a:r>
              <a:rPr lang="en-US" sz="1600" dirty="0">
                <a:hlinkClick r:id="rId4">
                  <a:extLst>
                    <a:ext uri="{A12FA001-AC4F-418D-AE19-62706E023703}">
                      <ahyp:hlinkClr xmlns:ahyp="http://schemas.microsoft.com/office/drawing/2018/hyperlinkcolor" val="tx"/>
                    </a:ext>
                  </a:extLst>
                </a:hlinkClick>
              </a:rPr>
              <a:t>https://www.codot.gov/about/mission-and-vision.html</a:t>
            </a:r>
            <a:endParaRPr lang="en-US" sz="1600" baseline="30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121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339391"/>
            <a:ext cx="8997956" cy="504096"/>
          </a:xfrm>
        </p:spPr>
        <p:txBody>
          <a:bodyPr/>
          <a:lstStyle/>
          <a:p>
            <a:pPr>
              <a:lnSpc>
                <a:spcPct val="100000"/>
              </a:lnSpc>
            </a:pPr>
            <a:r>
              <a:rPr lang="en-US" dirty="0"/>
              <a:t>TSMO Supports Many State and Local Department of Transportation Goals </a:t>
            </a:r>
          </a:p>
        </p:txBody>
      </p:sp>
      <p:graphicFrame>
        <p:nvGraphicFramePr>
          <p:cNvPr id="5" name="Content Placeholder 4" descr="List of transportation goals: &#10;Reduced congestion&#10;Smoother and more reliable traffic flow&#10;Improved safety&#10;More efficient use of resources&#10;Less wasted fuel and cleaner air&#10;Increased economic vitality&#10;Improved quality of life"/>
          <p:cNvGraphicFramePr>
            <a:graphicFrameLocks noGrp="1"/>
          </p:cNvGraphicFramePr>
          <p:nvPr>
            <p:ph idx="1"/>
            <p:extLst>
              <p:ext uri="{D42A27DB-BD31-4B8C-83A1-F6EECF244321}">
                <p14:modId xmlns:p14="http://schemas.microsoft.com/office/powerpoint/2010/main" val="875933413"/>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026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984244" y="313743"/>
            <a:ext cx="8997956" cy="943360"/>
          </a:xfrm>
        </p:spPr>
        <p:txBody>
          <a:bodyPr/>
          <a:lstStyle/>
          <a:p>
            <a:pPr>
              <a:lnSpc>
                <a:spcPct val="100000"/>
              </a:lnSpc>
            </a:pPr>
            <a:r>
              <a:rPr lang="en-US" sz="3300" dirty="0"/>
              <a:t>Example TSMO Strategies That Support Transportation Agency Goals</a:t>
            </a:r>
          </a:p>
        </p:txBody>
      </p:sp>
      <p:graphicFrame>
        <p:nvGraphicFramePr>
          <p:cNvPr id="9" name="Content Placeholder 6">
            <a:extLst>
              <a:ext uri="{FF2B5EF4-FFF2-40B4-BE49-F238E27FC236}">
                <a16:creationId xmlns:a16="http://schemas.microsoft.com/office/drawing/2014/main" id="{DCBD15E4-1B40-4DD8-B0C5-0E87E8DAAA97}"/>
              </a:ext>
            </a:extLst>
          </p:cNvPr>
          <p:cNvGraphicFramePr>
            <a:graphicFrameLocks noGrp="1"/>
          </p:cNvGraphicFramePr>
          <p:nvPr>
            <p:ph idx="1"/>
            <p:extLst>
              <p:ext uri="{D42A27DB-BD31-4B8C-83A1-F6EECF244321}">
                <p14:modId xmlns:p14="http://schemas.microsoft.com/office/powerpoint/2010/main" val="1757088311"/>
              </p:ext>
            </p:extLst>
          </p:nvPr>
        </p:nvGraphicFramePr>
        <p:xfrm>
          <a:off x="1290439" y="1396540"/>
          <a:ext cx="10397255" cy="4498692"/>
        </p:xfrm>
        <a:graphic>
          <a:graphicData uri="http://schemas.openxmlformats.org/drawingml/2006/table">
            <a:tbl>
              <a:tblPr firstRow="1" bandRow="1">
                <a:tableStyleId>{5C22544A-7EE6-4342-B048-85BDC9FD1C3A}</a:tableStyleId>
              </a:tblPr>
              <a:tblGrid>
                <a:gridCol w="5007328">
                  <a:extLst>
                    <a:ext uri="{9D8B030D-6E8A-4147-A177-3AD203B41FA5}">
                      <a16:colId xmlns:a16="http://schemas.microsoft.com/office/drawing/2014/main" val="2848779837"/>
                    </a:ext>
                  </a:extLst>
                </a:gridCol>
                <a:gridCol w="1266910">
                  <a:extLst>
                    <a:ext uri="{9D8B030D-6E8A-4147-A177-3AD203B41FA5}">
                      <a16:colId xmlns:a16="http://schemas.microsoft.com/office/drawing/2014/main" val="4147345675"/>
                    </a:ext>
                  </a:extLst>
                </a:gridCol>
                <a:gridCol w="4123017">
                  <a:extLst>
                    <a:ext uri="{9D8B030D-6E8A-4147-A177-3AD203B41FA5}">
                      <a16:colId xmlns:a16="http://schemas.microsoft.com/office/drawing/2014/main" val="2084944413"/>
                    </a:ext>
                  </a:extLst>
                </a:gridCol>
              </a:tblGrid>
              <a:tr h="645202">
                <a:tc>
                  <a:txBody>
                    <a:bodyPr/>
                    <a:lstStyle/>
                    <a:p>
                      <a:pPr algn="ctr"/>
                      <a:r>
                        <a:rPr lang="en-US" sz="2800" dirty="0">
                          <a:solidFill>
                            <a:schemeClr val="tx1"/>
                          </a:solidFill>
                          <a:latin typeface="Arial" panose="020B0604020202020204" pitchFamily="34" charset="0"/>
                          <a:cs typeface="Arial" panose="020B0604020202020204" pitchFamily="34" charset="0"/>
                        </a:rPr>
                        <a:t>TSMO Strategies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latin typeface="Arial" panose="020B0604020202020204" pitchFamily="34" charset="0"/>
                          <a:cs typeface="Arial" panose="020B0604020202020204" pitchFamily="34" charset="0"/>
                        </a:rPr>
                        <a:t>Goals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9981911"/>
                  </a:ext>
                </a:extLst>
              </a:tr>
              <a:tr h="1177447">
                <a:tc>
                  <a:txBody>
                    <a:bodyPr/>
                    <a:lstStyle/>
                    <a:p>
                      <a:r>
                        <a:rPr lang="en-US" sz="2400" dirty="0">
                          <a:latin typeface="Arial" panose="020B0604020202020204" pitchFamily="34" charset="0"/>
                          <a:cs typeface="Arial" panose="020B0604020202020204" pitchFamily="34" charset="0"/>
                        </a:rPr>
                        <a:t>Traffic signal coordination, congestion pricing, demand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2400" dirty="0">
                          <a:latin typeface="Arial" panose="020B0604020202020204" pitchFamily="34" charset="0"/>
                          <a:cs typeface="Arial" panose="020B0604020202020204" pitchFamily="34" charset="0"/>
                        </a:rPr>
                        <a:t>Reduced congestion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1573952"/>
                  </a:ext>
                </a:extLst>
              </a:tr>
              <a:tr h="1153648">
                <a:tc>
                  <a:txBody>
                    <a:bodyPr/>
                    <a:lstStyle/>
                    <a:p>
                      <a:r>
                        <a:rPr lang="en-US" sz="2400" dirty="0">
                          <a:latin typeface="Arial" panose="020B0604020202020204" pitchFamily="34" charset="0"/>
                          <a:cs typeface="Arial" panose="020B0604020202020204" pitchFamily="34" charset="0"/>
                        </a:rPr>
                        <a:t>Manage nonrecurring events (incidents, weather), managed lanes, traveler information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Smoother and more reliable traffic flow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502240"/>
                  </a:ext>
                </a:extLst>
              </a:tr>
              <a:tr h="1476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Utilize the full system</a:t>
                      </a:r>
                      <a:r>
                        <a:rPr lang="en-US" sz="2400" dirty="0">
                          <a:solidFill>
                            <a:schemeClr val="tx1"/>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coordinate all modes, transit signal priority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More efficient use of resources and existing facilities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5504119"/>
                  </a:ext>
                </a:extLst>
              </a:tr>
            </a:tbl>
          </a:graphicData>
        </a:graphic>
      </p:graphicFrame>
      <p:sp>
        <p:nvSpPr>
          <p:cNvPr id="8" name="Arrow: Right 7" descr="Arrow pointing right">
            <a:extLst>
              <a:ext uri="{FF2B5EF4-FFF2-40B4-BE49-F238E27FC236}">
                <a16:creationId xmlns:a16="http://schemas.microsoft.com/office/drawing/2014/main" id="{4DA8150D-5E55-4329-A661-1D0C5AB8B128}"/>
              </a:ext>
            </a:extLst>
          </p:cNvPr>
          <p:cNvSpPr/>
          <p:nvPr/>
        </p:nvSpPr>
        <p:spPr>
          <a:xfrm>
            <a:off x="6489066" y="2166556"/>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Arrow: Right 12" descr="Arrow pointing right">
            <a:extLst>
              <a:ext uri="{FF2B5EF4-FFF2-40B4-BE49-F238E27FC236}">
                <a16:creationId xmlns:a16="http://schemas.microsoft.com/office/drawing/2014/main" id="{2D617FF5-9911-4810-B0B6-BACE786ED89C}"/>
              </a:ext>
            </a:extLst>
          </p:cNvPr>
          <p:cNvSpPr/>
          <p:nvPr/>
        </p:nvSpPr>
        <p:spPr>
          <a:xfrm>
            <a:off x="6489066" y="3396505"/>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Right 13" descr="Arrow pointing right">
            <a:extLst>
              <a:ext uri="{FF2B5EF4-FFF2-40B4-BE49-F238E27FC236}">
                <a16:creationId xmlns:a16="http://schemas.microsoft.com/office/drawing/2014/main" id="{696D22BD-B7E2-4563-A0AC-4E7FD7A39519}"/>
              </a:ext>
            </a:extLst>
          </p:cNvPr>
          <p:cNvSpPr/>
          <p:nvPr/>
        </p:nvSpPr>
        <p:spPr>
          <a:xfrm>
            <a:off x="6489066" y="4521177"/>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355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600961"/>
            <a:ext cx="8997956" cy="504096"/>
          </a:xfrm>
        </p:spPr>
        <p:txBody>
          <a:bodyPr/>
          <a:lstStyle/>
          <a:p>
            <a:r>
              <a:rPr lang="en-US" sz="3600" dirty="0"/>
              <a:t>TSMO State of the Practice</a:t>
            </a:r>
          </a:p>
        </p:txBody>
      </p:sp>
      <p:sp>
        <p:nvSpPr>
          <p:cNvPr id="3" name="Content Placeholder 2"/>
          <p:cNvSpPr>
            <a:spLocks noGrp="1"/>
          </p:cNvSpPr>
          <p:nvPr>
            <p:ph idx="1"/>
          </p:nvPr>
        </p:nvSpPr>
        <p:spPr>
          <a:xfrm>
            <a:off x="984244" y="1596941"/>
            <a:ext cx="10476236" cy="4558498"/>
          </a:xfrm>
        </p:spPr>
        <p:txBody>
          <a:bodyPr>
            <a:normAutofit/>
          </a:bodyPr>
          <a:lstStyle/>
          <a:p>
            <a:pPr>
              <a:lnSpc>
                <a:spcPct val="100000"/>
              </a:lnSpc>
            </a:pPr>
            <a:r>
              <a:rPr lang="en-US" dirty="0"/>
              <a:t>Application of TSMO has accelerated in agencies across the country over the past 5–10 years</a:t>
            </a:r>
          </a:p>
          <a:p>
            <a:pPr>
              <a:lnSpc>
                <a:spcPct val="100000"/>
              </a:lnSpc>
            </a:pPr>
            <a:r>
              <a:rPr lang="en-US" dirty="0"/>
              <a:t>Recognition of TSMO’s value has grown, leading to a variety of approaches for advancing TSMO in agencies. For example:</a:t>
            </a:r>
          </a:p>
          <a:p>
            <a:pPr lvl="1">
              <a:lnSpc>
                <a:spcPct val="100000"/>
              </a:lnSpc>
            </a:pPr>
            <a:r>
              <a:rPr lang="en-US" dirty="0"/>
              <a:t>Establishing a TSMO division or office</a:t>
            </a:r>
          </a:p>
          <a:p>
            <a:pPr lvl="1">
              <a:lnSpc>
                <a:spcPct val="100000"/>
              </a:lnSpc>
            </a:pPr>
            <a:r>
              <a:rPr lang="en-US" dirty="0"/>
              <a:t>Formalizing a TSMO program</a:t>
            </a:r>
          </a:p>
          <a:p>
            <a:pPr lvl="1">
              <a:lnSpc>
                <a:spcPct val="100000"/>
              </a:lnSpc>
            </a:pPr>
            <a:r>
              <a:rPr lang="en-US" dirty="0"/>
              <a:t>Integrating TSMO throughout the agency</a:t>
            </a:r>
          </a:p>
          <a:p>
            <a:pPr lvl="1">
              <a:lnSpc>
                <a:spcPct val="100000"/>
              </a:lnSpc>
            </a:pPr>
            <a:r>
              <a:rPr lang="en-US" dirty="0"/>
              <a:t>Establishing a TSMO committee</a:t>
            </a:r>
          </a:p>
          <a:p>
            <a:pPr lvl="1">
              <a:lnSpc>
                <a:spcPct val="100000"/>
              </a:lnSpc>
            </a:pPr>
            <a:r>
              <a:rPr lang="en-US" dirty="0"/>
              <a:t>Identifying TSMO champions or liaisons</a:t>
            </a:r>
          </a:p>
          <a:p>
            <a:pPr lvl="1">
              <a:lnSpc>
                <a:spcPct val="100000"/>
              </a:lnSpc>
            </a:pPr>
            <a:r>
              <a:rPr lang="en-US" dirty="0"/>
              <a:t>Conducting a TSMO capability maturity model (CMM) self-assessment</a:t>
            </a:r>
          </a:p>
          <a:p>
            <a:pPr lvl="1">
              <a:lnSpc>
                <a:spcPct val="100000"/>
              </a:lnSpc>
            </a:pPr>
            <a:r>
              <a:rPr lang="en-US" dirty="0"/>
              <a:t>Developing a TSMO program plan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691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600961"/>
            <a:ext cx="8997956" cy="504096"/>
          </a:xfrm>
        </p:spPr>
        <p:txBody>
          <a:bodyPr/>
          <a:lstStyle/>
          <a:p>
            <a:r>
              <a:rPr lang="en-US" sz="3600" dirty="0"/>
              <a:t>Resources on TSMO</a:t>
            </a:r>
          </a:p>
        </p:txBody>
      </p:sp>
      <p:sp>
        <p:nvSpPr>
          <p:cNvPr id="3" name="Content Placeholder 2"/>
          <p:cNvSpPr>
            <a:spLocks noGrp="1"/>
          </p:cNvSpPr>
          <p:nvPr>
            <p:ph idx="1"/>
          </p:nvPr>
        </p:nvSpPr>
        <p:spPr>
          <a:xfrm>
            <a:off x="984244" y="1394441"/>
            <a:ext cx="10770434" cy="4862598"/>
          </a:xfrm>
        </p:spPr>
        <p:txBody>
          <a:bodyPr>
            <a:normAutofit/>
          </a:bodyPr>
          <a:lstStyle/>
          <a:p>
            <a:pPr>
              <a:lnSpc>
                <a:spcPct val="110000"/>
              </a:lnSpc>
              <a:spcBef>
                <a:spcPts val="600"/>
              </a:spcBef>
            </a:pPr>
            <a:r>
              <a:rPr lang="en-US" dirty="0"/>
              <a:t>What Is TSMO? (frequently asked questions) </a:t>
            </a:r>
            <a:r>
              <a:rPr lang="en-US" dirty="0">
                <a:hlinkClick r:id="rId3">
                  <a:extLst>
                    <a:ext uri="{A12FA001-AC4F-418D-AE19-62706E023703}">
                      <ahyp:hlinkClr xmlns:ahyp="http://schemas.microsoft.com/office/drawing/2018/hyperlinkcolor" val="tx"/>
                    </a:ext>
                  </a:extLst>
                </a:hlinkClick>
              </a:rPr>
              <a:t>https://ops.fhwa.dot.gov/tsmo</a:t>
            </a:r>
            <a:endParaRPr lang="en-US" dirty="0"/>
          </a:p>
          <a:p>
            <a:pPr>
              <a:lnSpc>
                <a:spcPct val="110000"/>
              </a:lnSpc>
              <a:spcBef>
                <a:spcPts val="600"/>
              </a:spcBef>
            </a:pPr>
            <a:r>
              <a:rPr lang="en-US" dirty="0"/>
              <a:t>Organizing and Planning for Operations web page </a:t>
            </a:r>
            <a:r>
              <a:rPr lang="en-US" dirty="0">
                <a:hlinkClick r:id="rId4">
                  <a:extLst>
                    <a:ext uri="{A12FA001-AC4F-418D-AE19-62706E023703}">
                      <ahyp:hlinkClr xmlns:ahyp="http://schemas.microsoft.com/office/drawing/2018/hyperlinkcolor" val="tx"/>
                    </a:ext>
                  </a:extLst>
                </a:hlinkClick>
              </a:rPr>
              <a:t>https://ops.fhwa.dot.gov/plan4ops</a:t>
            </a:r>
            <a:endParaRPr lang="en-US" dirty="0"/>
          </a:p>
          <a:p>
            <a:pPr>
              <a:lnSpc>
                <a:spcPct val="110000"/>
              </a:lnSpc>
              <a:spcBef>
                <a:spcPts val="600"/>
              </a:spcBef>
            </a:pPr>
            <a:r>
              <a:rPr lang="en-US" dirty="0"/>
              <a:t>Communicating TSMO web page </a:t>
            </a:r>
            <a:r>
              <a:rPr lang="en-US" dirty="0">
                <a:hlinkClick r:id="rId5">
                  <a:extLst>
                    <a:ext uri="{A12FA001-AC4F-418D-AE19-62706E023703}">
                      <ahyp:hlinkClr xmlns:ahyp="http://schemas.microsoft.com/office/drawing/2018/hyperlinkcolor" val="tx"/>
                    </a:ext>
                  </a:extLst>
                </a:hlinkClick>
              </a:rPr>
              <a:t>https://ops.fhwa.dot.gov/plan4ops/focus_areas/communicating_tsmo.htm</a:t>
            </a:r>
            <a:endParaRPr lang="en-US" dirty="0"/>
          </a:p>
          <a:p>
            <a:pPr>
              <a:lnSpc>
                <a:spcPct val="110000"/>
              </a:lnSpc>
              <a:spcBef>
                <a:spcPts val="600"/>
              </a:spcBef>
            </a:pPr>
            <a:r>
              <a:rPr lang="en-US" dirty="0"/>
              <a:t>National Operations Center of Excellence (</a:t>
            </a:r>
            <a:r>
              <a:rPr lang="en-US" dirty="0" err="1"/>
              <a:t>NOCoE</a:t>
            </a:r>
            <a:r>
              <a:rPr lang="en-US" dirty="0"/>
              <a:t>) website </a:t>
            </a:r>
            <a:r>
              <a:rPr lang="en-US" dirty="0">
                <a:hlinkClick r:id="rId6">
                  <a:extLst>
                    <a:ext uri="{A12FA001-AC4F-418D-AE19-62706E023703}">
                      <ahyp:hlinkClr xmlns:ahyp="http://schemas.microsoft.com/office/drawing/2018/hyperlinkcolor" val="tx"/>
                    </a:ext>
                  </a:extLst>
                </a:hlinkClick>
              </a:rPr>
              <a:t>https://www.transportationops.org/</a:t>
            </a:r>
            <a:endParaRPr lang="en-US" dirty="0"/>
          </a:p>
          <a:p>
            <a:pPr>
              <a:lnSpc>
                <a:spcPct val="110000"/>
              </a:lnSpc>
            </a:pPr>
            <a:r>
              <a:rPr lang="en-US" dirty="0"/>
              <a:t>Communicating with Other Programs </a:t>
            </a:r>
            <a:r>
              <a:rPr lang="en-US" dirty="0">
                <a:hlinkClick r:id="rId7">
                  <a:extLst>
                    <a:ext uri="{A12FA001-AC4F-418D-AE19-62706E023703}">
                      <ahyp:hlinkClr xmlns:ahyp="http://schemas.microsoft.com/office/drawing/2018/hyperlinkcolor" val="tx"/>
                    </a:ext>
                  </a:extLst>
                </a:hlinkClick>
              </a:rPr>
              <a:t>https://ops.fhwa.dot.gov/plan4ops/focus_areas/integrating/tsmo_factsheets.htm</a:t>
            </a:r>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937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Connecting TSMO and </a:t>
            </a:r>
            <a:br>
              <a:rPr lang="en-US" dirty="0"/>
            </a:br>
            <a:r>
              <a:rPr lang="en-US" dirty="0"/>
              <a:t>Human Resources To </a:t>
            </a:r>
            <a:br>
              <a:rPr lang="en-US" dirty="0"/>
            </a:br>
            <a:r>
              <a:rPr lang="en-US" dirty="0"/>
              <a:t>Support Agency Mission</a:t>
            </a:r>
          </a:p>
        </p:txBody>
      </p:sp>
    </p:spTree>
    <p:extLst>
      <p:ext uri="{BB962C8B-B14F-4D97-AF65-F5344CB8AC3E}">
        <p14:creationId xmlns:p14="http://schemas.microsoft.com/office/powerpoint/2010/main" val="620486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17963"/>
            <a:ext cx="8997956" cy="504096"/>
          </a:xfrm>
        </p:spPr>
        <p:txBody>
          <a:bodyPr/>
          <a:lstStyle/>
          <a:p>
            <a:r>
              <a:rPr lang="en-US" sz="3600" dirty="0"/>
              <a:t>Transportation Agencies Are Changing</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5" y="1476473"/>
            <a:ext cx="10369555" cy="4351338"/>
          </a:xfrm>
        </p:spPr>
        <p:txBody>
          <a:bodyPr/>
          <a:lstStyle/>
          <a:p>
            <a:pPr>
              <a:lnSpc>
                <a:spcPct val="100000"/>
              </a:lnSpc>
            </a:pPr>
            <a:r>
              <a:rPr lang="en-US" dirty="0"/>
              <a:t>Expanded use of and advances in technology</a:t>
            </a:r>
          </a:p>
          <a:p>
            <a:pPr>
              <a:lnSpc>
                <a:spcPct val="100000"/>
              </a:lnSpc>
            </a:pPr>
            <a:r>
              <a:rPr lang="en-US" dirty="0"/>
              <a:t>Limited funding for traditional construction projects</a:t>
            </a:r>
          </a:p>
          <a:p>
            <a:pPr>
              <a:lnSpc>
                <a:spcPct val="100000"/>
              </a:lnSpc>
            </a:pPr>
            <a:r>
              <a:rPr lang="en-US" dirty="0"/>
              <a:t>Changing customer needs and expectations</a:t>
            </a:r>
          </a:p>
          <a:p>
            <a:pPr>
              <a:lnSpc>
                <a:spcPct val="100000"/>
              </a:lnSpc>
            </a:pPr>
            <a:r>
              <a:rPr lang="en-US" dirty="0"/>
              <a:t>Improved understanding of the causes of congestion</a:t>
            </a:r>
          </a:p>
          <a:p>
            <a:pPr>
              <a:lnSpc>
                <a:spcPct val="100000"/>
              </a:lnSpc>
            </a:pPr>
            <a:r>
              <a:rPr lang="en-US" dirty="0"/>
              <a:t>Expanded use of data to support system management and operations</a:t>
            </a:r>
          </a:p>
        </p:txBody>
      </p:sp>
      <p:pic>
        <p:nvPicPr>
          <p:cNvPr id="7" name="Picture 6" descr="A curved, elevated roadway at night with blurred ligh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981" y="4002881"/>
            <a:ext cx="6343826" cy="2335682"/>
          </a:xfrm>
          <a:prstGeom prst="rect">
            <a:avLst/>
          </a:prstGeom>
        </p:spPr>
      </p:pic>
      <p:sp>
        <p:nvSpPr>
          <p:cNvPr id="8" name="TextBox 7"/>
          <p:cNvSpPr txBox="1"/>
          <p:nvPr/>
        </p:nvSpPr>
        <p:spPr>
          <a:xfrm>
            <a:off x="6096000" y="6316787"/>
            <a:ext cx="3648807"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Missouri Department of Transportation Flickr.</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28</a:t>
            </a:fld>
            <a:endParaRPr lang="en-US" dirty="0"/>
          </a:p>
        </p:txBody>
      </p:sp>
    </p:spTree>
    <p:extLst>
      <p:ext uri="{BB962C8B-B14F-4D97-AF65-F5344CB8AC3E}">
        <p14:creationId xmlns:p14="http://schemas.microsoft.com/office/powerpoint/2010/main" val="1975746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437980"/>
            <a:ext cx="8997956" cy="504096"/>
          </a:xfrm>
        </p:spPr>
        <p:txBody>
          <a:bodyPr/>
          <a:lstStyle/>
          <a:p>
            <a:r>
              <a:rPr lang="en-US" dirty="0"/>
              <a:t>The Role of Human Resources in </a:t>
            </a:r>
            <a:br>
              <a:rPr lang="en-US" dirty="0"/>
            </a:br>
            <a:r>
              <a:rPr lang="en-US" dirty="0"/>
              <a:t>State Departments of Transportation</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p:txBody>
          <a:bodyPr/>
          <a:lstStyle/>
          <a:p>
            <a:pPr>
              <a:lnSpc>
                <a:spcPct val="100000"/>
              </a:lnSpc>
            </a:pPr>
            <a:r>
              <a:rPr lang="en-US" dirty="0"/>
              <a:t>Recruitment</a:t>
            </a:r>
          </a:p>
          <a:p>
            <a:pPr>
              <a:lnSpc>
                <a:spcPct val="100000"/>
              </a:lnSpc>
            </a:pPr>
            <a:r>
              <a:rPr lang="en-US" dirty="0"/>
              <a:t>Retention</a:t>
            </a:r>
          </a:p>
          <a:p>
            <a:pPr>
              <a:lnSpc>
                <a:spcPct val="100000"/>
              </a:lnSpc>
            </a:pPr>
            <a:r>
              <a:rPr lang="en-US" dirty="0"/>
              <a:t>Employee development</a:t>
            </a:r>
          </a:p>
          <a:p>
            <a:pPr>
              <a:lnSpc>
                <a:spcPct val="100000"/>
              </a:lnSpc>
            </a:pPr>
            <a:r>
              <a:rPr lang="en-US" dirty="0"/>
              <a:t>Workforce planning</a:t>
            </a:r>
          </a:p>
          <a:p>
            <a:pPr>
              <a:lnSpc>
                <a:spcPct val="100000"/>
              </a:lnSpc>
            </a:pPr>
            <a:r>
              <a:rPr lang="en-US" dirty="0"/>
              <a:t>Employee engagement</a:t>
            </a:r>
          </a:p>
          <a:p>
            <a:pPr>
              <a:lnSpc>
                <a:spcPct val="100000"/>
              </a:lnSpc>
            </a:pPr>
            <a:r>
              <a:rPr lang="en-US" dirty="0"/>
              <a:t>Organizational culture</a:t>
            </a:r>
          </a:p>
          <a:p>
            <a:pPr>
              <a:lnSpc>
                <a:spcPct val="100000"/>
              </a:lnSpc>
            </a:pPr>
            <a:r>
              <a:rPr lang="en-US" dirty="0"/>
              <a:t>Workforce equity</a:t>
            </a:r>
          </a:p>
          <a:p>
            <a:pPr>
              <a:lnSpc>
                <a:spcPct val="100000"/>
              </a:lnSpc>
            </a:pPr>
            <a:r>
              <a:rPr lang="en-US" dirty="0"/>
              <a:t>Knowledge management</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29</a:t>
            </a:fld>
            <a:endParaRPr lang="en-US" dirty="0"/>
          </a:p>
        </p:txBody>
      </p:sp>
    </p:spTree>
    <p:extLst>
      <p:ext uri="{BB962C8B-B14F-4D97-AF65-F5344CB8AC3E}">
        <p14:creationId xmlns:p14="http://schemas.microsoft.com/office/powerpoint/2010/main" val="241347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Tree>
    <p:extLst>
      <p:ext uri="{BB962C8B-B14F-4D97-AF65-F5344CB8AC3E}">
        <p14:creationId xmlns:p14="http://schemas.microsoft.com/office/powerpoint/2010/main" val="3519886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17963"/>
            <a:ext cx="8997956" cy="504096"/>
          </a:xfrm>
        </p:spPr>
        <p:txBody>
          <a:bodyPr/>
          <a:lstStyle/>
          <a:p>
            <a:r>
              <a:rPr lang="en-US" sz="3600" dirty="0"/>
              <a:t>TMSO Workforce of the Future</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p:txBody>
          <a:bodyPr>
            <a:normAutofit/>
          </a:bodyPr>
          <a:lstStyle/>
          <a:p>
            <a:pPr>
              <a:lnSpc>
                <a:spcPct val="100000"/>
              </a:lnSpc>
            </a:pPr>
            <a:r>
              <a:rPr lang="en-US" sz="2800" dirty="0"/>
              <a:t>HR departments contribute to the mission of advancing the capability of the agency by integrating new TSMO skills and abilities into hiring and staff development.</a:t>
            </a:r>
          </a:p>
          <a:p>
            <a:pPr>
              <a:lnSpc>
                <a:spcPct val="100000"/>
              </a:lnSpc>
            </a:pPr>
            <a:r>
              <a:rPr lang="en-US" sz="2800" dirty="0"/>
              <a:t>Skill sets needed for TSMO include:</a:t>
            </a:r>
          </a:p>
        </p:txBody>
      </p:sp>
      <p:sp>
        <p:nvSpPr>
          <p:cNvPr id="7" name="TextBox 6">
            <a:extLst>
              <a:ext uri="{FF2B5EF4-FFF2-40B4-BE49-F238E27FC236}">
                <a16:creationId xmlns:a16="http://schemas.microsoft.com/office/drawing/2014/main" id="{77FE1F1C-35EE-4552-893E-F2BA5001794C}"/>
              </a:ext>
            </a:extLst>
          </p:cNvPr>
          <p:cNvSpPr txBox="1"/>
          <p:nvPr/>
        </p:nvSpPr>
        <p:spPr>
          <a:xfrm>
            <a:off x="782783" y="3681654"/>
            <a:ext cx="10369555" cy="1130969"/>
          </a:xfrm>
          <a:prstGeom prst="rect">
            <a:avLst/>
          </a:prstGeom>
          <a:noFill/>
        </p:spPr>
        <p:txBody>
          <a:bodyPr wrap="square" numCol="2">
            <a:noAutofit/>
          </a:bodyPr>
          <a:lstStyle/>
          <a:p>
            <a:pPr marL="731520" lvl="1" indent="-228600">
              <a:spcBef>
                <a:spcPts val="500"/>
              </a:spcBef>
              <a:buClr>
                <a:srgbClr val="608ECC"/>
              </a:buClr>
              <a:buFont typeface="Wingdings" panose="05000000000000000000" pitchFamily="2" charset="2"/>
              <a:buChar char="§"/>
            </a:pPr>
            <a:r>
              <a:rPr lang="en-US" sz="2400" dirty="0">
                <a:latin typeface="Arial" panose="020B0604020202020204" pitchFamily="34" charset="0"/>
                <a:cs typeface="Arial" panose="020B0604020202020204" pitchFamily="34" charset="0"/>
              </a:rPr>
              <a:t>Systems engineering</a:t>
            </a:r>
          </a:p>
          <a:p>
            <a:pPr marL="731520" lvl="1" indent="-228600">
              <a:spcBef>
                <a:spcPts val="500"/>
              </a:spcBef>
              <a:buClr>
                <a:srgbClr val="608ECC"/>
              </a:buClr>
              <a:buFont typeface="Wingdings" panose="05000000000000000000" pitchFamily="2" charset="2"/>
              <a:buChar char="§"/>
            </a:pPr>
            <a:r>
              <a:rPr lang="en-US" sz="2400" dirty="0">
                <a:latin typeface="Arial" panose="020B0604020202020204" pitchFamily="34" charset="0"/>
                <a:cs typeface="Arial" panose="020B0604020202020204" pitchFamily="34" charset="0"/>
              </a:rPr>
              <a:t>Data management</a:t>
            </a:r>
          </a:p>
          <a:p>
            <a:pPr marL="731520" lvl="1" indent="-228600">
              <a:spcBef>
                <a:spcPts val="500"/>
              </a:spcBef>
              <a:buClr>
                <a:srgbClr val="608ECC"/>
              </a:buClr>
              <a:buFont typeface="Wingdings" panose="05000000000000000000" pitchFamily="2" charset="2"/>
              <a:buChar char="§"/>
            </a:pPr>
            <a:r>
              <a:rPr lang="en-US" sz="2400" dirty="0">
                <a:latin typeface="Arial" panose="020B0604020202020204" pitchFamily="34" charset="0"/>
                <a:cs typeface="Arial" panose="020B0604020202020204" pitchFamily="34" charset="0"/>
              </a:rPr>
              <a:t>Cybersecurity</a:t>
            </a:r>
          </a:p>
          <a:p>
            <a:pPr marL="731520" lvl="1" indent="-228600">
              <a:spcBef>
                <a:spcPts val="500"/>
              </a:spcBef>
              <a:buClr>
                <a:srgbClr val="608ECC"/>
              </a:buClr>
              <a:buFont typeface="Wingdings" panose="05000000000000000000" pitchFamily="2" charset="2"/>
              <a:buChar char="§"/>
            </a:pPr>
            <a:r>
              <a:rPr lang="en-US" sz="2400" dirty="0">
                <a:latin typeface="Arial" panose="020B0604020202020204" pitchFamily="34" charset="0"/>
                <a:cs typeface="Arial" panose="020B0604020202020204" pitchFamily="34" charset="0"/>
              </a:rPr>
              <a:t>Software development</a:t>
            </a:r>
          </a:p>
          <a:p>
            <a:pPr marL="731520" lvl="1" indent="-228600">
              <a:spcBef>
                <a:spcPts val="500"/>
              </a:spcBef>
              <a:buClr>
                <a:srgbClr val="608ECC"/>
              </a:buClr>
              <a:buFont typeface="Wingdings" panose="05000000000000000000" pitchFamily="2" charset="2"/>
              <a:buChar char="§"/>
            </a:pPr>
            <a:r>
              <a:rPr lang="en-US" sz="2400" dirty="0">
                <a:latin typeface="Arial" panose="020B0604020202020204" pitchFamily="34" charset="0"/>
                <a:cs typeface="Arial" panose="020B0604020202020204" pitchFamily="34" charset="0"/>
              </a:rPr>
              <a:t>Emergency response</a:t>
            </a:r>
          </a:p>
          <a:p>
            <a:pPr marL="731520" lvl="1" indent="-228600">
              <a:spcBef>
                <a:spcPts val="500"/>
              </a:spcBef>
              <a:buClr>
                <a:srgbClr val="608ECC"/>
              </a:buClr>
              <a:buFont typeface="Wingdings" panose="05000000000000000000" pitchFamily="2" charset="2"/>
              <a:buChar char="§"/>
            </a:pPr>
            <a:r>
              <a:rPr lang="en-US" sz="2400" dirty="0">
                <a:latin typeface="Arial" panose="020B0604020202020204" pitchFamily="34" charset="0"/>
                <a:cs typeface="Arial" panose="020B0604020202020204" pitchFamily="34" charset="0"/>
              </a:rPr>
              <a:t>Telecommunications</a:t>
            </a:r>
          </a:p>
          <a:p>
            <a:pPr marL="731520" lvl="1" indent="-228600">
              <a:spcBef>
                <a:spcPts val="500"/>
              </a:spcBef>
              <a:buClr>
                <a:srgbClr val="608ECC"/>
              </a:buClr>
              <a:buFont typeface="Wingdings" panose="05000000000000000000" pitchFamily="2" charset="2"/>
              <a:buChar char="§"/>
            </a:pPr>
            <a:r>
              <a:rPr lang="en-US" sz="2400" dirty="0">
                <a:latin typeface="Arial" panose="020B0604020202020204" pitchFamily="34" charset="0"/>
                <a:cs typeface="Arial" panose="020B0604020202020204" pitchFamily="34" charset="0"/>
              </a:rPr>
              <a:t>Network management</a:t>
            </a:r>
            <a:endParaRPr lang="en-US" sz="2400" strike="sngStrike" dirty="0">
              <a:latin typeface="Arial" panose="020B0604020202020204" pitchFamily="34" charset="0"/>
              <a:cs typeface="Arial" panose="020B0604020202020204" pitchFamily="34" charset="0"/>
            </a:endParaRPr>
          </a:p>
          <a:p>
            <a:pPr marL="731520" lvl="1" indent="-228600">
              <a:spcBef>
                <a:spcPts val="500"/>
              </a:spcBef>
              <a:buClr>
                <a:srgbClr val="608ECC"/>
              </a:buClr>
              <a:buFont typeface="Wingdings" panose="05000000000000000000" pitchFamily="2" charset="2"/>
              <a:buChar char="§"/>
            </a:pPr>
            <a:r>
              <a:rPr lang="en-US" sz="2400" dirty="0">
                <a:latin typeface="Arial" panose="020B0604020202020204" pitchFamily="34" charset="0"/>
                <a:cs typeface="Arial" panose="020B0604020202020204" pitchFamily="34" charset="0"/>
              </a:rPr>
              <a:t>Information technology (IT) specialization</a:t>
            </a:r>
            <a:endParaRPr lang="en-US" sz="2400" strike="sngStrike" dirty="0">
              <a:latin typeface="Arial" panose="020B0604020202020204" pitchFamily="34" charset="0"/>
              <a:cs typeface="Arial" panose="020B0604020202020204" pitchFamily="34" charset="0"/>
            </a:endParaRPr>
          </a:p>
          <a:p>
            <a:pPr marL="731520" lvl="1" indent="-228600">
              <a:spcBef>
                <a:spcPts val="500"/>
              </a:spcBef>
              <a:buClr>
                <a:srgbClr val="608ECC"/>
              </a:buClr>
              <a:buFont typeface="Wingdings" panose="05000000000000000000" pitchFamily="2" charset="2"/>
              <a:buChar char="§"/>
            </a:pPr>
            <a:r>
              <a:rPr lang="en-US" sz="2400" dirty="0">
                <a:latin typeface="Arial" panose="020B0604020202020204" pitchFamily="34" charset="0"/>
                <a:cs typeface="Arial" panose="020B0604020202020204" pitchFamily="34" charset="0"/>
              </a:rPr>
              <a:t>Other engineering fields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30</a:t>
            </a:fld>
            <a:endParaRPr lang="en-US" dirty="0"/>
          </a:p>
        </p:txBody>
      </p:sp>
    </p:spTree>
    <p:extLst>
      <p:ext uri="{BB962C8B-B14F-4D97-AF65-F5344CB8AC3E}">
        <p14:creationId xmlns:p14="http://schemas.microsoft.com/office/powerpoint/2010/main" val="2014265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2EAB5D-9DC5-4755-AC14-FEE7672CE9D0}"/>
              </a:ext>
            </a:extLst>
          </p:cNvPr>
          <p:cNvSpPr>
            <a:spLocks noGrp="1"/>
          </p:cNvSpPr>
          <p:nvPr>
            <p:ph type="title"/>
          </p:nvPr>
        </p:nvSpPr>
        <p:spPr>
          <a:xfrm>
            <a:off x="984244" y="298019"/>
            <a:ext cx="8997956" cy="903767"/>
          </a:xfrm>
        </p:spPr>
        <p:txBody>
          <a:bodyPr/>
          <a:lstStyle/>
          <a:p>
            <a:pPr>
              <a:lnSpc>
                <a:spcPct val="100000"/>
              </a:lnSpc>
            </a:pPr>
            <a:r>
              <a:rPr lang="en-US" sz="3300" dirty="0"/>
              <a:t>Government Accountability Office Study on Automated Technologies</a:t>
            </a:r>
          </a:p>
        </p:txBody>
      </p:sp>
      <p:pic>
        <p:nvPicPr>
          <p:cNvPr id="7" name="Content Placeholder 6" descr="Four boxes containing the following information: &#10;Regulatory expertise: Many regulations as written may not account for automated technologies.&#10;Engineering: Mechanical systems are increasingly being replaced with electronic and computerized systems.&#10;Data analysis: Automated technologies produce vast and disparate data.&#10;Cybersecurity: The risk of cyberattack grows with increasing automation.">
            <a:extLst>
              <a:ext uri="{FF2B5EF4-FFF2-40B4-BE49-F238E27FC236}">
                <a16:creationId xmlns:a16="http://schemas.microsoft.com/office/drawing/2014/main" id="{154505AA-9AEA-4B95-9278-E78B45C215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9404" y="2580968"/>
            <a:ext cx="11391713" cy="2342757"/>
          </a:xfrm>
        </p:spPr>
      </p:pic>
      <p:sp>
        <p:nvSpPr>
          <p:cNvPr id="9" name="TextBox 8">
            <a:extLst>
              <a:ext uri="{FF2B5EF4-FFF2-40B4-BE49-F238E27FC236}">
                <a16:creationId xmlns:a16="http://schemas.microsoft.com/office/drawing/2014/main" id="{B3A73174-E9DE-445D-AC06-E8041B583D83}"/>
              </a:ext>
            </a:extLst>
          </p:cNvPr>
          <p:cNvSpPr txBox="1"/>
          <p:nvPr/>
        </p:nvSpPr>
        <p:spPr>
          <a:xfrm>
            <a:off x="3588590" y="4982312"/>
            <a:ext cx="8436834"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U.S. Government Accountability Office, December 2020 </a:t>
            </a:r>
            <a:r>
              <a:rPr lang="en-US"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https://www.gao.gov/products/gao-21-197</a:t>
            </a:r>
            <a:r>
              <a:rPr lang="en-US" sz="1100"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016FDEBD-FBBE-4C75-B9F2-E518C4D0A078}"/>
              </a:ext>
            </a:extLst>
          </p:cNvPr>
          <p:cNvSpPr>
            <a:spLocks noGrp="1"/>
          </p:cNvSpPr>
          <p:nvPr>
            <p:ph type="sldNum" sz="quarter" idx="12"/>
          </p:nvPr>
        </p:nvSpPr>
        <p:spPr/>
        <p:txBody>
          <a:bodyPr/>
          <a:lstStyle/>
          <a:p>
            <a:fld id="{37D4CC3B-F538-9046-9995-49EE0C980241}" type="slidenum">
              <a:rPr lang="en-US" smtClean="0"/>
              <a:t>31</a:t>
            </a:fld>
            <a:endParaRPr lang="en-US" dirty="0"/>
          </a:p>
        </p:txBody>
      </p:sp>
    </p:spTree>
    <p:extLst>
      <p:ext uri="{BB962C8B-B14F-4D97-AF65-F5344CB8AC3E}">
        <p14:creationId xmlns:p14="http://schemas.microsoft.com/office/powerpoint/2010/main" val="79482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83529B-E47B-41E4-871B-AB4981D1FB83}"/>
              </a:ext>
            </a:extLst>
          </p:cNvPr>
          <p:cNvSpPr>
            <a:spLocks noGrp="1"/>
          </p:cNvSpPr>
          <p:nvPr>
            <p:ph type="title"/>
          </p:nvPr>
        </p:nvSpPr>
        <p:spPr>
          <a:xfrm>
            <a:off x="984244" y="339365"/>
            <a:ext cx="8997956" cy="504096"/>
          </a:xfrm>
        </p:spPr>
        <p:txBody>
          <a:bodyPr/>
          <a:lstStyle/>
          <a:p>
            <a:pPr>
              <a:lnSpc>
                <a:spcPct val="100000"/>
              </a:lnSpc>
            </a:pPr>
            <a:r>
              <a:rPr lang="en-US" dirty="0"/>
              <a:t>TSMO Is Changing How State and Local Departments of Transportation Do Business</a:t>
            </a:r>
          </a:p>
        </p:txBody>
      </p:sp>
      <p:sp>
        <p:nvSpPr>
          <p:cNvPr id="6" name="Content Placeholder 5">
            <a:extLst>
              <a:ext uri="{FF2B5EF4-FFF2-40B4-BE49-F238E27FC236}">
                <a16:creationId xmlns:a16="http://schemas.microsoft.com/office/drawing/2014/main" id="{A6D06142-AEEE-4021-8806-66B9C105348C}"/>
              </a:ext>
            </a:extLst>
          </p:cNvPr>
          <p:cNvSpPr>
            <a:spLocks noGrp="1"/>
          </p:cNvSpPr>
          <p:nvPr>
            <p:ph idx="1"/>
          </p:nvPr>
        </p:nvSpPr>
        <p:spPr/>
        <p:txBody>
          <a:bodyPr>
            <a:normAutofit lnSpcReduction="10000"/>
          </a:bodyPr>
          <a:lstStyle/>
          <a:p>
            <a:pPr marL="0" indent="0">
              <a:lnSpc>
                <a:spcPct val="100000"/>
              </a:lnSpc>
              <a:buNone/>
            </a:pPr>
            <a:r>
              <a:rPr lang="en-US" sz="2800" dirty="0"/>
              <a:t>TSMO:</a:t>
            </a:r>
            <a:endParaRPr lang="en-US" sz="2800" strike="sngStrike" dirty="0"/>
          </a:p>
          <a:p>
            <a:pPr>
              <a:lnSpc>
                <a:spcPct val="100000"/>
              </a:lnSpc>
            </a:pPr>
            <a:r>
              <a:rPr lang="en-US" sz="2800" dirty="0"/>
              <a:t>Uses advanced approaches and technology </a:t>
            </a:r>
          </a:p>
          <a:p>
            <a:pPr>
              <a:lnSpc>
                <a:spcPct val="100000"/>
              </a:lnSpc>
            </a:pPr>
            <a:r>
              <a:rPr lang="en-US" sz="2800" dirty="0"/>
              <a:t>Leverages data for real-time operations</a:t>
            </a:r>
          </a:p>
          <a:p>
            <a:pPr>
              <a:lnSpc>
                <a:spcPct val="100000"/>
              </a:lnSpc>
            </a:pPr>
            <a:r>
              <a:rPr lang="en-US" sz="2800" dirty="0"/>
              <a:t>Requires a range of professional and paraprofessional skills</a:t>
            </a:r>
          </a:p>
          <a:p>
            <a:pPr>
              <a:lnSpc>
                <a:spcPct val="100000"/>
              </a:lnSpc>
            </a:pPr>
            <a:r>
              <a:rPr lang="en-US" sz="2800" dirty="0"/>
              <a:t>Works 24×7</a:t>
            </a:r>
          </a:p>
          <a:p>
            <a:pPr>
              <a:lnSpc>
                <a:spcPct val="100000"/>
              </a:lnSpc>
            </a:pPr>
            <a:r>
              <a:rPr lang="en-US" sz="2800" dirty="0"/>
              <a:t>Supports other emerging technologies like cooperative automation</a:t>
            </a:r>
          </a:p>
          <a:p>
            <a:pPr>
              <a:lnSpc>
                <a:spcPct val="100000"/>
              </a:lnSpc>
            </a:pPr>
            <a:r>
              <a:rPr lang="en-US" sz="2800" dirty="0"/>
              <a:t>Relies on multimodal, multidisciplinary, multiagency, and </a:t>
            </a:r>
            <a:br>
              <a:rPr lang="en-US" sz="2800" dirty="0"/>
            </a:br>
            <a:r>
              <a:rPr lang="en-US" sz="2800" dirty="0"/>
              <a:t>public-private sector coordination</a:t>
            </a:r>
          </a:p>
        </p:txBody>
      </p:sp>
      <p:sp>
        <p:nvSpPr>
          <p:cNvPr id="4" name="Slide Number Placeholder 3">
            <a:extLst>
              <a:ext uri="{FF2B5EF4-FFF2-40B4-BE49-F238E27FC236}">
                <a16:creationId xmlns:a16="http://schemas.microsoft.com/office/drawing/2014/main" id="{6982397F-FCEC-4B9A-8F05-F39514340DE1}"/>
              </a:ext>
            </a:extLst>
          </p:cNvPr>
          <p:cNvSpPr>
            <a:spLocks noGrp="1"/>
          </p:cNvSpPr>
          <p:nvPr>
            <p:ph type="sldNum" sz="quarter" idx="12"/>
          </p:nvPr>
        </p:nvSpPr>
        <p:spPr/>
        <p:txBody>
          <a:bodyPr/>
          <a:lstStyle/>
          <a:p>
            <a:fld id="{37D4CC3B-F538-9046-9995-49EE0C980241}" type="slidenum">
              <a:rPr lang="en-US" smtClean="0"/>
              <a:t>32</a:t>
            </a:fld>
            <a:endParaRPr lang="en-US" dirty="0"/>
          </a:p>
        </p:txBody>
      </p:sp>
    </p:spTree>
    <p:extLst>
      <p:ext uri="{BB962C8B-B14F-4D97-AF65-F5344CB8AC3E}">
        <p14:creationId xmlns:p14="http://schemas.microsoft.com/office/powerpoint/2010/main" val="2796932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590801"/>
            <a:ext cx="8997956" cy="504096"/>
          </a:xfrm>
        </p:spPr>
        <p:txBody>
          <a:bodyPr/>
          <a:lstStyle/>
          <a:p>
            <a:r>
              <a:rPr lang="en-US" sz="3600" dirty="0"/>
              <a:t>TSMO Workforce Challenges</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4" y="1446374"/>
            <a:ext cx="11037427" cy="4558498"/>
          </a:xfrm>
        </p:spPr>
        <p:txBody>
          <a:bodyPr>
            <a:normAutofit fontScale="92500" lnSpcReduction="10000"/>
          </a:bodyPr>
          <a:lstStyle/>
          <a:p>
            <a:pPr>
              <a:lnSpc>
                <a:spcPct val="110000"/>
              </a:lnSpc>
            </a:pPr>
            <a:r>
              <a:rPr lang="en-US" dirty="0"/>
              <a:t>New skills needed to support data and technology TSMO applications </a:t>
            </a:r>
          </a:p>
          <a:p>
            <a:pPr>
              <a:lnSpc>
                <a:spcPct val="110000"/>
              </a:lnSpc>
            </a:pPr>
            <a:r>
              <a:rPr lang="en-US" dirty="0"/>
              <a:t>Traditional job classifications may not fit many of the TSMO needs</a:t>
            </a:r>
          </a:p>
          <a:p>
            <a:pPr>
              <a:lnSpc>
                <a:spcPct val="110000"/>
              </a:lnSpc>
            </a:pPr>
            <a:r>
              <a:rPr lang="en-US" dirty="0"/>
              <a:t>Traditional career paths make it difficult to attract and retain talented TSMO staff</a:t>
            </a:r>
          </a:p>
          <a:p>
            <a:pPr>
              <a:lnSpc>
                <a:spcPct val="110000"/>
              </a:lnSpc>
            </a:pPr>
            <a:r>
              <a:rPr lang="en-US" dirty="0"/>
              <a:t>Limited TSMO curriculum in colleges and universities</a:t>
            </a:r>
          </a:p>
          <a:p>
            <a:pPr>
              <a:lnSpc>
                <a:spcPct val="110000"/>
              </a:lnSpc>
            </a:pPr>
            <a:r>
              <a:rPr lang="en-US" dirty="0"/>
              <a:t>Defining TSMO-related knowledge, skills, and abilities (KSA) and position descriptions </a:t>
            </a:r>
          </a:p>
          <a:p>
            <a:pPr>
              <a:lnSpc>
                <a:spcPct val="110000"/>
              </a:lnSpc>
            </a:pPr>
            <a:r>
              <a:rPr lang="en-US" dirty="0"/>
              <a:t>Recruiting and retaining key TSMO staff</a:t>
            </a:r>
          </a:p>
          <a:p>
            <a:pPr>
              <a:lnSpc>
                <a:spcPct val="110000"/>
              </a:lnSpc>
            </a:pPr>
            <a:r>
              <a:rPr lang="en-US" dirty="0"/>
              <a:t>Employee career development to support TSMO</a:t>
            </a:r>
          </a:p>
          <a:p>
            <a:pPr>
              <a:lnSpc>
                <a:spcPct val="110000"/>
              </a:lnSpc>
            </a:pPr>
            <a:r>
              <a:rPr lang="en-US" dirty="0"/>
              <a:t>Policy or structural limitations on hiring</a:t>
            </a:r>
          </a:p>
          <a:p>
            <a:pPr>
              <a:lnSpc>
                <a:spcPct val="110000"/>
              </a:lnSpc>
            </a:pPr>
            <a:r>
              <a:rPr lang="en-US" dirty="0"/>
              <a:t>Competition from private sector employers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33</a:t>
            </a:fld>
            <a:endParaRPr lang="en-US" dirty="0"/>
          </a:p>
        </p:txBody>
      </p:sp>
    </p:spTree>
    <p:extLst>
      <p:ext uri="{BB962C8B-B14F-4D97-AF65-F5344CB8AC3E}">
        <p14:creationId xmlns:p14="http://schemas.microsoft.com/office/powerpoint/2010/main" val="4009689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302873"/>
            <a:ext cx="8997956" cy="572224"/>
          </a:xfrm>
        </p:spPr>
        <p:txBody>
          <a:bodyPr/>
          <a:lstStyle/>
          <a:p>
            <a:pPr>
              <a:lnSpc>
                <a:spcPct val="100000"/>
              </a:lnSpc>
            </a:pPr>
            <a:r>
              <a:rPr lang="en-US" sz="3300" dirty="0"/>
              <a:t>Findings from National Transportation Career Pathways Initiative</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p:txBody>
          <a:bodyPr>
            <a:normAutofit fontScale="92500"/>
          </a:bodyPr>
          <a:lstStyle/>
          <a:p>
            <a:pPr marL="0" indent="0">
              <a:lnSpc>
                <a:spcPct val="100000"/>
              </a:lnSpc>
              <a:spcAft>
                <a:spcPts val="1200"/>
              </a:spcAft>
              <a:buNone/>
            </a:pPr>
            <a:r>
              <a:rPr lang="en-US" sz="3200" dirty="0"/>
              <a:t>Critical workforce competencies for transportation operations:</a:t>
            </a:r>
          </a:p>
          <a:p>
            <a:pPr>
              <a:lnSpc>
                <a:spcPct val="110000"/>
              </a:lnSpc>
              <a:spcBef>
                <a:spcPts val="0"/>
              </a:spcBef>
            </a:pPr>
            <a:r>
              <a:rPr lang="en-US" sz="2800" dirty="0"/>
              <a:t>Tech savvy</a:t>
            </a:r>
          </a:p>
          <a:p>
            <a:pPr>
              <a:lnSpc>
                <a:spcPct val="110000"/>
              </a:lnSpc>
              <a:spcBef>
                <a:spcPts val="0"/>
              </a:spcBef>
            </a:pPr>
            <a:r>
              <a:rPr lang="en-US" sz="2800" dirty="0"/>
              <a:t>Flexible, responsive, and adaptive</a:t>
            </a:r>
          </a:p>
          <a:p>
            <a:pPr>
              <a:lnSpc>
                <a:spcPct val="110000"/>
              </a:lnSpc>
              <a:spcBef>
                <a:spcPts val="0"/>
              </a:spcBef>
            </a:pPr>
            <a:r>
              <a:rPr lang="en-US" sz="2800" dirty="0"/>
              <a:t>Capable of making good decisions in high-stress environments</a:t>
            </a:r>
          </a:p>
          <a:p>
            <a:pPr>
              <a:lnSpc>
                <a:spcPct val="110000"/>
              </a:lnSpc>
              <a:spcBef>
                <a:spcPts val="0"/>
              </a:spcBef>
            </a:pPr>
            <a:r>
              <a:rPr lang="en-US" sz="2800" dirty="0"/>
              <a:t>Effective communication</a:t>
            </a:r>
            <a:endParaRPr lang="en-US" sz="2800" strike="sngStrike" dirty="0"/>
          </a:p>
          <a:p>
            <a:pPr>
              <a:lnSpc>
                <a:spcPct val="110000"/>
              </a:lnSpc>
              <a:spcBef>
                <a:spcPts val="0"/>
              </a:spcBef>
            </a:pPr>
            <a:r>
              <a:rPr lang="en-US" sz="2800" dirty="0"/>
              <a:t>Knowledgeable about system infrastructure design and connectivity</a:t>
            </a:r>
          </a:p>
          <a:p>
            <a:pPr>
              <a:lnSpc>
                <a:spcPct val="110000"/>
              </a:lnSpc>
              <a:spcBef>
                <a:spcPts val="0"/>
              </a:spcBef>
            </a:pPr>
            <a:r>
              <a:rPr lang="en-US" sz="2800" dirty="0"/>
              <a:t>Skillful in</a:t>
            </a:r>
            <a:r>
              <a:rPr lang="en-US" sz="2800" strike="sngStrike" dirty="0"/>
              <a:t> </a:t>
            </a:r>
            <a:r>
              <a:rPr lang="en-US" sz="2800" dirty="0"/>
              <a:t>data acquisition, management, analysis, modeling, and decisionmaking</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34</a:t>
            </a:fld>
            <a:endParaRPr lang="en-US" dirty="0"/>
          </a:p>
        </p:txBody>
      </p:sp>
    </p:spTree>
    <p:extLst>
      <p:ext uri="{BB962C8B-B14F-4D97-AF65-F5344CB8AC3E}">
        <p14:creationId xmlns:p14="http://schemas.microsoft.com/office/powerpoint/2010/main" val="3094973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7ACE70-8D2C-CDB6-505C-15D0F36CA1A6}"/>
              </a:ext>
            </a:extLst>
          </p:cNvPr>
          <p:cNvSpPr>
            <a:spLocks noGrp="1"/>
          </p:cNvSpPr>
          <p:nvPr>
            <p:ph type="title"/>
          </p:nvPr>
        </p:nvSpPr>
        <p:spPr>
          <a:xfrm>
            <a:off x="984244" y="326262"/>
            <a:ext cx="8997956" cy="940749"/>
          </a:xfrm>
        </p:spPr>
        <p:txBody>
          <a:bodyPr/>
          <a:lstStyle/>
          <a:p>
            <a:pPr>
              <a:lnSpc>
                <a:spcPct val="100000"/>
              </a:lnSpc>
            </a:pPr>
            <a:r>
              <a:rPr lang="en-US" dirty="0"/>
              <a:t>National Transportation Career Pathways Initiative: Workforce Readiness Challenges</a:t>
            </a:r>
          </a:p>
        </p:txBody>
      </p:sp>
      <p:sp>
        <p:nvSpPr>
          <p:cNvPr id="6" name="Content Placeholder 5">
            <a:extLst>
              <a:ext uri="{FF2B5EF4-FFF2-40B4-BE49-F238E27FC236}">
                <a16:creationId xmlns:a16="http://schemas.microsoft.com/office/drawing/2014/main" id="{76CD848B-DB5E-0AB7-6E20-4C56821F5E2B}"/>
              </a:ext>
            </a:extLst>
          </p:cNvPr>
          <p:cNvSpPr>
            <a:spLocks noGrp="1"/>
          </p:cNvSpPr>
          <p:nvPr>
            <p:ph idx="1"/>
          </p:nvPr>
        </p:nvSpPr>
        <p:spPr/>
        <p:txBody>
          <a:bodyPr>
            <a:normAutofit/>
          </a:bodyPr>
          <a:lstStyle/>
          <a:p>
            <a:pPr>
              <a:lnSpc>
                <a:spcPct val="100000"/>
              </a:lnSpc>
              <a:spcBef>
                <a:spcPts val="1200"/>
              </a:spcBef>
            </a:pPr>
            <a:r>
              <a:rPr lang="en-US" sz="2800" dirty="0"/>
              <a:t>No common pathway into transportation operations</a:t>
            </a:r>
          </a:p>
          <a:p>
            <a:pPr>
              <a:lnSpc>
                <a:spcPct val="100000"/>
              </a:lnSpc>
              <a:spcBef>
                <a:spcPts val="1200"/>
              </a:spcBef>
            </a:pPr>
            <a:r>
              <a:rPr lang="en-US" sz="2800" dirty="0"/>
              <a:t>Increasing complexity and interdisciplinary job requirements beyond scope of traditional academic programs</a:t>
            </a:r>
          </a:p>
          <a:p>
            <a:pPr>
              <a:lnSpc>
                <a:spcPct val="100000"/>
              </a:lnSpc>
              <a:spcBef>
                <a:spcPts val="1200"/>
              </a:spcBef>
            </a:pPr>
            <a:r>
              <a:rPr lang="en-US" sz="2800" dirty="0"/>
              <a:t>Need for a range of technical and interdisciplinary capabilities</a:t>
            </a:r>
          </a:p>
          <a:p>
            <a:pPr>
              <a:lnSpc>
                <a:spcPct val="100000"/>
              </a:lnSpc>
              <a:spcBef>
                <a:spcPts val="1200"/>
              </a:spcBef>
            </a:pPr>
            <a:r>
              <a:rPr lang="en-US" sz="2800" dirty="0"/>
              <a:t>Careers in transportation operations are mostly unfamiliar to technically qualified workers</a:t>
            </a:r>
          </a:p>
        </p:txBody>
      </p:sp>
      <p:sp>
        <p:nvSpPr>
          <p:cNvPr id="4" name="Slide Number Placeholder 3">
            <a:extLst>
              <a:ext uri="{FF2B5EF4-FFF2-40B4-BE49-F238E27FC236}">
                <a16:creationId xmlns:a16="http://schemas.microsoft.com/office/drawing/2014/main" id="{7D7650EC-2B3D-9FCF-74B6-CDCFC3C75E56}"/>
              </a:ext>
            </a:extLst>
          </p:cNvPr>
          <p:cNvSpPr>
            <a:spLocks noGrp="1"/>
          </p:cNvSpPr>
          <p:nvPr>
            <p:ph type="sldNum" sz="quarter" idx="12"/>
          </p:nvPr>
        </p:nvSpPr>
        <p:spPr/>
        <p:txBody>
          <a:bodyPr/>
          <a:lstStyle/>
          <a:p>
            <a:fld id="{37D4CC3B-F538-9046-9995-49EE0C980241}" type="slidenum">
              <a:rPr lang="en-US" smtClean="0"/>
              <a:t>35</a:t>
            </a:fld>
            <a:endParaRPr lang="en-US" dirty="0"/>
          </a:p>
        </p:txBody>
      </p:sp>
    </p:spTree>
    <p:extLst>
      <p:ext uri="{BB962C8B-B14F-4D97-AF65-F5344CB8AC3E}">
        <p14:creationId xmlns:p14="http://schemas.microsoft.com/office/powerpoint/2010/main" val="2949452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06AB3F-2B24-8B07-B98E-0088CE0E94D7}"/>
              </a:ext>
            </a:extLst>
          </p:cNvPr>
          <p:cNvSpPr>
            <a:spLocks noGrp="1"/>
          </p:cNvSpPr>
          <p:nvPr>
            <p:ph type="title"/>
          </p:nvPr>
        </p:nvSpPr>
        <p:spPr>
          <a:xfrm>
            <a:off x="837159" y="327982"/>
            <a:ext cx="8997956" cy="885797"/>
          </a:xfrm>
        </p:spPr>
        <p:txBody>
          <a:bodyPr/>
          <a:lstStyle/>
          <a:p>
            <a:pPr>
              <a:lnSpc>
                <a:spcPct val="100000"/>
              </a:lnSpc>
            </a:pPr>
            <a:r>
              <a:rPr lang="en-US" dirty="0"/>
              <a:t>National Transportation Career Pathways Initiative: Elements of Pathway Development</a:t>
            </a:r>
          </a:p>
        </p:txBody>
      </p:sp>
      <p:pic>
        <p:nvPicPr>
          <p:cNvPr id="3" name="Picture 2" descr="Cycle diagram of six key elements of career pathways.&#10;Starting from the top, build cross-agency partnerships with an arrow to identify industry sector and engage employers. An arrow then leads to design education and training programs, with an arrow leading to identify funding needs and sources. An arrow then leads to align policies and programs, with an arrow leading to measure system change and performance. An arrow then leads to the top to start the cycle again.">
            <a:extLst>
              <a:ext uri="{FF2B5EF4-FFF2-40B4-BE49-F238E27FC236}">
                <a16:creationId xmlns:a16="http://schemas.microsoft.com/office/drawing/2014/main" id="{328CA717-BBD4-E753-524D-7E9B8E70DB7D}"/>
              </a:ext>
            </a:extLst>
          </p:cNvPr>
          <p:cNvPicPr>
            <a:picLocks noChangeAspect="1"/>
          </p:cNvPicPr>
          <p:nvPr/>
        </p:nvPicPr>
        <p:blipFill>
          <a:blip r:embed="rId3"/>
          <a:stretch>
            <a:fillRect/>
          </a:stretch>
        </p:blipFill>
        <p:spPr>
          <a:xfrm>
            <a:off x="3378447" y="1475992"/>
            <a:ext cx="5232153" cy="5245483"/>
          </a:xfrm>
          <a:prstGeom prst="rect">
            <a:avLst/>
          </a:prstGeom>
        </p:spPr>
      </p:pic>
      <p:sp>
        <p:nvSpPr>
          <p:cNvPr id="11" name="TextBox 10">
            <a:extLst>
              <a:ext uri="{FF2B5EF4-FFF2-40B4-BE49-F238E27FC236}">
                <a16:creationId xmlns:a16="http://schemas.microsoft.com/office/drawing/2014/main" id="{0245E3E5-2761-5F3D-6285-83F1D1B420A2}"/>
              </a:ext>
            </a:extLst>
          </p:cNvPr>
          <p:cNvSpPr txBox="1"/>
          <p:nvPr/>
        </p:nvSpPr>
        <p:spPr>
          <a:xfrm>
            <a:off x="9097474" y="5601253"/>
            <a:ext cx="2743200"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Source: California State University, Long Beach, Research Foundation for Federal Highway Administration</a:t>
            </a:r>
          </a:p>
        </p:txBody>
      </p:sp>
      <p:sp>
        <p:nvSpPr>
          <p:cNvPr id="4" name="Slide Number Placeholder 3">
            <a:extLst>
              <a:ext uri="{FF2B5EF4-FFF2-40B4-BE49-F238E27FC236}">
                <a16:creationId xmlns:a16="http://schemas.microsoft.com/office/drawing/2014/main" id="{5ACB1864-EF8E-D12C-FA41-D48AD4903594}"/>
              </a:ext>
            </a:extLst>
          </p:cNvPr>
          <p:cNvSpPr>
            <a:spLocks noGrp="1"/>
          </p:cNvSpPr>
          <p:nvPr>
            <p:ph type="sldNum" sz="quarter" idx="12"/>
          </p:nvPr>
        </p:nvSpPr>
        <p:spPr/>
        <p:txBody>
          <a:bodyPr/>
          <a:lstStyle/>
          <a:p>
            <a:fld id="{37D4CC3B-F538-9046-9995-49EE0C980241}" type="slidenum">
              <a:rPr lang="en-US" smtClean="0"/>
              <a:t>36</a:t>
            </a:fld>
            <a:endParaRPr lang="en-US" dirty="0"/>
          </a:p>
        </p:txBody>
      </p:sp>
    </p:spTree>
    <p:extLst>
      <p:ext uri="{BB962C8B-B14F-4D97-AF65-F5344CB8AC3E}">
        <p14:creationId xmlns:p14="http://schemas.microsoft.com/office/powerpoint/2010/main" val="3018860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B48205-8AB1-7425-EEB0-FE6DF3C7F10B}"/>
              </a:ext>
            </a:extLst>
          </p:cNvPr>
          <p:cNvSpPr>
            <a:spLocks noGrp="1"/>
          </p:cNvSpPr>
          <p:nvPr>
            <p:ph type="title"/>
          </p:nvPr>
        </p:nvSpPr>
        <p:spPr>
          <a:xfrm>
            <a:off x="984244" y="317992"/>
            <a:ext cx="8997956" cy="738357"/>
          </a:xfrm>
        </p:spPr>
        <p:txBody>
          <a:bodyPr/>
          <a:lstStyle/>
          <a:p>
            <a:pPr>
              <a:lnSpc>
                <a:spcPct val="100000"/>
              </a:lnSpc>
            </a:pPr>
            <a:r>
              <a:rPr lang="en-US" sz="3300" dirty="0"/>
              <a:t>Recommendations for Attracting </a:t>
            </a:r>
            <a:br>
              <a:rPr lang="en-US" sz="3300" dirty="0"/>
            </a:br>
            <a:r>
              <a:rPr lang="en-US" sz="3300" dirty="0"/>
              <a:t>Next-Generation Professionals</a:t>
            </a:r>
          </a:p>
        </p:txBody>
      </p:sp>
      <p:sp>
        <p:nvSpPr>
          <p:cNvPr id="6" name="Content Placeholder 5">
            <a:extLst>
              <a:ext uri="{FF2B5EF4-FFF2-40B4-BE49-F238E27FC236}">
                <a16:creationId xmlns:a16="http://schemas.microsoft.com/office/drawing/2014/main" id="{694196F8-1B86-055A-B461-5DA8ADDBD9F8}"/>
              </a:ext>
            </a:extLst>
          </p:cNvPr>
          <p:cNvSpPr>
            <a:spLocks noGrp="1"/>
          </p:cNvSpPr>
          <p:nvPr>
            <p:ph idx="1"/>
          </p:nvPr>
        </p:nvSpPr>
        <p:spPr/>
        <p:txBody>
          <a:bodyPr>
            <a:normAutofit fontScale="85000" lnSpcReduction="10000"/>
          </a:bodyPr>
          <a:lstStyle/>
          <a:p>
            <a:pPr>
              <a:lnSpc>
                <a:spcPct val="120000"/>
              </a:lnSpc>
            </a:pPr>
            <a:r>
              <a:rPr lang="en-US" sz="3200" dirty="0"/>
              <a:t>Tell the story of transportation operations and the value of the work in society</a:t>
            </a:r>
          </a:p>
          <a:p>
            <a:pPr>
              <a:lnSpc>
                <a:spcPct val="120000"/>
              </a:lnSpc>
            </a:pPr>
            <a:r>
              <a:rPr lang="en-US" sz="3200" dirty="0"/>
              <a:t>Put a face on transportation operations</a:t>
            </a:r>
          </a:p>
          <a:p>
            <a:pPr>
              <a:lnSpc>
                <a:spcPct val="120000"/>
              </a:lnSpc>
            </a:pPr>
            <a:r>
              <a:rPr lang="en-US" sz="3200" dirty="0"/>
              <a:t>Integrate experiential learning into academic programs</a:t>
            </a:r>
          </a:p>
          <a:p>
            <a:pPr>
              <a:lnSpc>
                <a:spcPct val="120000"/>
              </a:lnSpc>
            </a:pPr>
            <a:r>
              <a:rPr lang="en-US" sz="3200" dirty="0"/>
              <a:t>Emphasize the importance of a systems approach and advances in technology to operations</a:t>
            </a:r>
          </a:p>
          <a:p>
            <a:pPr>
              <a:lnSpc>
                <a:spcPct val="120000"/>
              </a:lnSpc>
            </a:pPr>
            <a:r>
              <a:rPr lang="en-US" sz="3200" dirty="0"/>
              <a:t>Use apprenticeships and internships</a:t>
            </a:r>
          </a:p>
          <a:p>
            <a:pPr>
              <a:lnSpc>
                <a:spcPct val="120000"/>
              </a:lnSpc>
            </a:pPr>
            <a:r>
              <a:rPr lang="en-US" sz="3200" dirty="0"/>
              <a:t>Establish mentoring programs</a:t>
            </a:r>
          </a:p>
        </p:txBody>
      </p:sp>
      <p:sp>
        <p:nvSpPr>
          <p:cNvPr id="4" name="Slide Number Placeholder 3">
            <a:extLst>
              <a:ext uri="{FF2B5EF4-FFF2-40B4-BE49-F238E27FC236}">
                <a16:creationId xmlns:a16="http://schemas.microsoft.com/office/drawing/2014/main" id="{52229FDD-93DE-1189-27CE-A0A9F42FC303}"/>
              </a:ext>
            </a:extLst>
          </p:cNvPr>
          <p:cNvSpPr>
            <a:spLocks noGrp="1"/>
          </p:cNvSpPr>
          <p:nvPr>
            <p:ph type="sldNum" sz="quarter" idx="12"/>
          </p:nvPr>
        </p:nvSpPr>
        <p:spPr/>
        <p:txBody>
          <a:bodyPr/>
          <a:lstStyle/>
          <a:p>
            <a:fld id="{37D4CC3B-F538-9046-9995-49EE0C980241}" type="slidenum">
              <a:rPr lang="en-US" smtClean="0"/>
              <a:t>37</a:t>
            </a:fld>
            <a:endParaRPr lang="en-US" dirty="0"/>
          </a:p>
        </p:txBody>
      </p:sp>
    </p:spTree>
    <p:extLst>
      <p:ext uri="{BB962C8B-B14F-4D97-AF65-F5344CB8AC3E}">
        <p14:creationId xmlns:p14="http://schemas.microsoft.com/office/powerpoint/2010/main" val="3795160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514DAD-8220-A652-87A3-52CD858E38F9}"/>
              </a:ext>
            </a:extLst>
          </p:cNvPr>
          <p:cNvSpPr>
            <a:spLocks noGrp="1"/>
          </p:cNvSpPr>
          <p:nvPr>
            <p:ph type="title"/>
          </p:nvPr>
        </p:nvSpPr>
        <p:spPr>
          <a:xfrm>
            <a:off x="984244" y="312860"/>
            <a:ext cx="8997956" cy="913221"/>
          </a:xfrm>
        </p:spPr>
        <p:txBody>
          <a:bodyPr/>
          <a:lstStyle/>
          <a:p>
            <a:pPr>
              <a:lnSpc>
                <a:spcPct val="100000"/>
              </a:lnSpc>
            </a:pPr>
            <a:r>
              <a:rPr lang="en-US" sz="3300" dirty="0"/>
              <a:t>“Best Practices in Workforce </a:t>
            </a:r>
            <a:br>
              <a:rPr lang="en-US" sz="3300" dirty="0"/>
            </a:br>
            <a:r>
              <a:rPr lang="en-US" sz="3300" dirty="0"/>
              <a:t>Development from Similar Industries” </a:t>
            </a:r>
          </a:p>
        </p:txBody>
      </p:sp>
      <p:sp>
        <p:nvSpPr>
          <p:cNvPr id="6" name="Content Placeholder 5">
            <a:extLst>
              <a:ext uri="{FF2B5EF4-FFF2-40B4-BE49-F238E27FC236}">
                <a16:creationId xmlns:a16="http://schemas.microsoft.com/office/drawing/2014/main" id="{BC7830A3-D679-F642-3D2A-4DCACA07F1C4}"/>
              </a:ext>
            </a:extLst>
          </p:cNvPr>
          <p:cNvSpPr>
            <a:spLocks noGrp="1"/>
          </p:cNvSpPr>
          <p:nvPr>
            <p:ph idx="1"/>
          </p:nvPr>
        </p:nvSpPr>
        <p:spPr>
          <a:xfrm>
            <a:off x="984245" y="1377931"/>
            <a:ext cx="10369555" cy="4592844"/>
          </a:xfrm>
        </p:spPr>
        <p:txBody>
          <a:bodyPr>
            <a:normAutofit fontScale="77500" lnSpcReduction="20000"/>
          </a:bodyPr>
          <a:lstStyle/>
          <a:p>
            <a:pPr>
              <a:lnSpc>
                <a:spcPct val="120000"/>
              </a:lnSpc>
            </a:pPr>
            <a:r>
              <a:rPr lang="en-US" sz="2800" dirty="0"/>
              <a:t>National Operations Center of Excellence (</a:t>
            </a:r>
            <a:r>
              <a:rPr lang="en-US" sz="2800" dirty="0" err="1"/>
              <a:t>NOCoE</a:t>
            </a:r>
            <a:r>
              <a:rPr lang="en-US" sz="2800" dirty="0"/>
              <a:t>) hosted 2nd TSMO Workforce Summit in September 2021</a:t>
            </a:r>
            <a:endParaRPr lang="en-US" sz="2800" strike="sngStrike" dirty="0">
              <a:solidFill>
                <a:srgbClr val="FF0000"/>
              </a:solidFill>
            </a:endParaRPr>
          </a:p>
          <a:p>
            <a:pPr>
              <a:lnSpc>
                <a:spcPct val="120000"/>
              </a:lnSpc>
            </a:pPr>
            <a:r>
              <a:rPr lang="en-US" sz="2800" dirty="0"/>
              <a:t>Presented case study on best practices in workforce development from similar industries:</a:t>
            </a:r>
          </a:p>
          <a:p>
            <a:pPr lvl="1">
              <a:lnSpc>
                <a:spcPct val="120000"/>
              </a:lnSpc>
            </a:pPr>
            <a:r>
              <a:rPr lang="en-US" sz="2400" dirty="0"/>
              <a:t>Water</a:t>
            </a:r>
          </a:p>
          <a:p>
            <a:pPr lvl="1">
              <a:lnSpc>
                <a:spcPct val="120000"/>
              </a:lnSpc>
            </a:pPr>
            <a:r>
              <a:rPr lang="en-US" sz="2400" dirty="0"/>
              <a:t>IT</a:t>
            </a:r>
            <a:r>
              <a:rPr lang="en-US" sz="2400" strike="sngStrike" dirty="0"/>
              <a:t> </a:t>
            </a:r>
          </a:p>
          <a:p>
            <a:pPr lvl="1">
              <a:lnSpc>
                <a:spcPct val="120000"/>
              </a:lnSpc>
            </a:pPr>
            <a:r>
              <a:rPr lang="en-US" sz="2400" dirty="0"/>
              <a:t>Accounting</a:t>
            </a:r>
          </a:p>
          <a:p>
            <a:pPr lvl="1">
              <a:lnSpc>
                <a:spcPct val="120000"/>
              </a:lnSpc>
            </a:pPr>
            <a:r>
              <a:rPr lang="en-US" sz="2400" dirty="0"/>
              <a:t>Trucking</a:t>
            </a:r>
          </a:p>
          <a:p>
            <a:pPr>
              <a:lnSpc>
                <a:spcPct val="120000"/>
              </a:lnSpc>
            </a:pPr>
            <a:r>
              <a:rPr lang="en-US" sz="2800" dirty="0"/>
              <a:t>Identified key takeaways for:</a:t>
            </a:r>
          </a:p>
          <a:p>
            <a:pPr lvl="1">
              <a:lnSpc>
                <a:spcPct val="120000"/>
              </a:lnSpc>
            </a:pPr>
            <a:r>
              <a:rPr lang="en-US" sz="2400" dirty="0"/>
              <a:t>Recruitment</a:t>
            </a:r>
            <a:endParaRPr lang="en-US" sz="2400" strike="sngStrike" dirty="0"/>
          </a:p>
          <a:p>
            <a:pPr lvl="1">
              <a:lnSpc>
                <a:spcPct val="120000"/>
              </a:lnSpc>
            </a:pPr>
            <a:r>
              <a:rPr lang="en-US" sz="2400" dirty="0"/>
              <a:t>Retention</a:t>
            </a:r>
          </a:p>
          <a:p>
            <a:pPr lvl="1">
              <a:lnSpc>
                <a:spcPct val="120000"/>
              </a:lnSpc>
            </a:pPr>
            <a:r>
              <a:rPr lang="en-US" sz="2400" dirty="0"/>
              <a:t>Diversity, equity, and inclusion</a:t>
            </a:r>
          </a:p>
        </p:txBody>
      </p:sp>
      <p:sp>
        <p:nvSpPr>
          <p:cNvPr id="4" name="Slide Number Placeholder 3">
            <a:extLst>
              <a:ext uri="{FF2B5EF4-FFF2-40B4-BE49-F238E27FC236}">
                <a16:creationId xmlns:a16="http://schemas.microsoft.com/office/drawing/2014/main" id="{994EBA61-2692-CBDE-E5D5-616EA6443D7E}"/>
              </a:ext>
            </a:extLst>
          </p:cNvPr>
          <p:cNvSpPr>
            <a:spLocks noGrp="1"/>
          </p:cNvSpPr>
          <p:nvPr>
            <p:ph type="sldNum" sz="quarter" idx="12"/>
          </p:nvPr>
        </p:nvSpPr>
        <p:spPr/>
        <p:txBody>
          <a:bodyPr/>
          <a:lstStyle/>
          <a:p>
            <a:fld id="{37D4CC3B-F538-9046-9995-49EE0C980241}" type="slidenum">
              <a:rPr lang="en-US" smtClean="0"/>
              <a:t>38</a:t>
            </a:fld>
            <a:endParaRPr lang="en-US" dirty="0"/>
          </a:p>
        </p:txBody>
      </p:sp>
    </p:spTree>
    <p:extLst>
      <p:ext uri="{BB962C8B-B14F-4D97-AF65-F5344CB8AC3E}">
        <p14:creationId xmlns:p14="http://schemas.microsoft.com/office/powerpoint/2010/main" val="1277592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F83E-64B9-D76F-BF4D-133B7CCE20DA}"/>
              </a:ext>
            </a:extLst>
          </p:cNvPr>
          <p:cNvSpPr>
            <a:spLocks noGrp="1"/>
          </p:cNvSpPr>
          <p:nvPr>
            <p:ph type="title"/>
          </p:nvPr>
        </p:nvSpPr>
        <p:spPr>
          <a:xfrm>
            <a:off x="984244" y="560321"/>
            <a:ext cx="8997956" cy="504096"/>
          </a:xfrm>
        </p:spPr>
        <p:txBody>
          <a:bodyPr/>
          <a:lstStyle/>
          <a:p>
            <a:pPr>
              <a:tabLst>
                <a:tab pos="3770313" algn="l"/>
              </a:tabLst>
            </a:pPr>
            <a:r>
              <a:rPr lang="en-US" sz="3600" dirty="0"/>
              <a:t>Recruitment Takeaways</a:t>
            </a:r>
          </a:p>
        </p:txBody>
      </p:sp>
      <p:sp>
        <p:nvSpPr>
          <p:cNvPr id="3" name="Content Placeholder 2">
            <a:extLst>
              <a:ext uri="{FF2B5EF4-FFF2-40B4-BE49-F238E27FC236}">
                <a16:creationId xmlns:a16="http://schemas.microsoft.com/office/drawing/2014/main" id="{06E8EE4A-6B63-9F88-B64A-3384A8165CD6}"/>
              </a:ext>
            </a:extLst>
          </p:cNvPr>
          <p:cNvSpPr>
            <a:spLocks noGrp="1"/>
          </p:cNvSpPr>
          <p:nvPr>
            <p:ph idx="1"/>
          </p:nvPr>
        </p:nvSpPr>
        <p:spPr/>
        <p:txBody>
          <a:bodyPr>
            <a:normAutofit/>
          </a:bodyPr>
          <a:lstStyle/>
          <a:p>
            <a:pPr>
              <a:lnSpc>
                <a:spcPct val="100000"/>
              </a:lnSpc>
            </a:pPr>
            <a:r>
              <a:rPr lang="en-US" sz="2800" dirty="0"/>
              <a:t>Cooperation between TSMO and HR professionals</a:t>
            </a:r>
            <a:r>
              <a:rPr lang="en-US" sz="2800" dirty="0">
                <a:solidFill>
                  <a:srgbClr val="FF0000"/>
                </a:solidFill>
              </a:rPr>
              <a:t>:</a:t>
            </a:r>
          </a:p>
          <a:p>
            <a:pPr lvl="1">
              <a:lnSpc>
                <a:spcPct val="100000"/>
              </a:lnSpc>
            </a:pPr>
            <a:r>
              <a:rPr lang="en-US" sz="2400" dirty="0"/>
              <a:t>Simplify and update application and hiring processes</a:t>
            </a:r>
          </a:p>
          <a:p>
            <a:pPr lvl="1">
              <a:lnSpc>
                <a:spcPct val="100000"/>
              </a:lnSpc>
            </a:pPr>
            <a:r>
              <a:rPr lang="en-US" sz="2400" dirty="0"/>
              <a:t>Post jobs on nongovernment sites</a:t>
            </a:r>
          </a:p>
          <a:p>
            <a:pPr lvl="1">
              <a:lnSpc>
                <a:spcPct val="100000"/>
              </a:lnSpc>
            </a:pPr>
            <a:r>
              <a:rPr lang="en-US" sz="2400" dirty="0"/>
              <a:t>Revise compensation structure</a:t>
            </a:r>
          </a:p>
          <a:p>
            <a:pPr lvl="1">
              <a:lnSpc>
                <a:spcPct val="100000"/>
              </a:lnSpc>
            </a:pPr>
            <a:r>
              <a:rPr lang="en-US" sz="2400" dirty="0"/>
              <a:t>Develop performance evaluation more in line with industry</a:t>
            </a:r>
          </a:p>
          <a:p>
            <a:pPr>
              <a:lnSpc>
                <a:spcPct val="100000"/>
              </a:lnSpc>
            </a:pPr>
            <a:r>
              <a:rPr lang="en-US" sz="2800" dirty="0"/>
              <a:t>Promote sense of purpose/social good:</a:t>
            </a:r>
          </a:p>
          <a:p>
            <a:pPr lvl="1">
              <a:lnSpc>
                <a:spcPct val="100000"/>
              </a:lnSpc>
            </a:pPr>
            <a:r>
              <a:rPr lang="en-US" sz="2400" dirty="0"/>
              <a:t>Develop social case for TSMO</a:t>
            </a:r>
          </a:p>
          <a:p>
            <a:pPr lvl="1">
              <a:lnSpc>
                <a:spcPct val="100000"/>
              </a:lnSpc>
            </a:pPr>
            <a:r>
              <a:rPr lang="en-US" sz="2400" dirty="0"/>
              <a:t>Develop case studies highlighting social good</a:t>
            </a:r>
          </a:p>
        </p:txBody>
      </p:sp>
      <p:sp>
        <p:nvSpPr>
          <p:cNvPr id="4" name="Slide Number Placeholder 3">
            <a:extLst>
              <a:ext uri="{FF2B5EF4-FFF2-40B4-BE49-F238E27FC236}">
                <a16:creationId xmlns:a16="http://schemas.microsoft.com/office/drawing/2014/main" id="{ACDCAC96-2562-29CB-110C-11ED3D8797C5}"/>
              </a:ext>
            </a:extLst>
          </p:cNvPr>
          <p:cNvSpPr>
            <a:spLocks noGrp="1"/>
          </p:cNvSpPr>
          <p:nvPr>
            <p:ph type="sldNum" sz="quarter" idx="12"/>
          </p:nvPr>
        </p:nvSpPr>
        <p:spPr/>
        <p:txBody>
          <a:bodyPr/>
          <a:lstStyle/>
          <a:p>
            <a:fld id="{37D4CC3B-F538-9046-9995-49EE0C980241}" type="slidenum">
              <a:rPr lang="en-US" smtClean="0"/>
              <a:t>39</a:t>
            </a:fld>
            <a:endParaRPr lang="en-US" dirty="0"/>
          </a:p>
        </p:txBody>
      </p:sp>
    </p:spTree>
    <p:extLst>
      <p:ext uri="{BB962C8B-B14F-4D97-AF65-F5344CB8AC3E}">
        <p14:creationId xmlns:p14="http://schemas.microsoft.com/office/powerpoint/2010/main" val="364430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300" y="671436"/>
            <a:ext cx="10026135" cy="1034868"/>
          </a:xfrm>
        </p:spPr>
        <p:txBody>
          <a:bodyPr/>
          <a:lstStyle/>
          <a:p>
            <a:r>
              <a:rPr lang="en-US" sz="3600" dirty="0"/>
              <a:t>The Transportation Landscape Is Changing</a:t>
            </a:r>
            <a:endParaRPr lang="en-US" sz="800" dirty="0">
              <a:solidFill>
                <a:srgbClr val="E5F4DD"/>
              </a:solidFill>
            </a:endParaRPr>
          </a:p>
        </p:txBody>
      </p:sp>
      <p:sp>
        <p:nvSpPr>
          <p:cNvPr id="8" name="Content Placeholder 7"/>
          <p:cNvSpPr>
            <a:spLocks noGrp="1"/>
          </p:cNvSpPr>
          <p:nvPr>
            <p:ph idx="1"/>
          </p:nvPr>
        </p:nvSpPr>
        <p:spPr/>
        <p:txBody>
          <a:bodyPr>
            <a:normAutofit/>
          </a:bodyPr>
          <a:lstStyle/>
          <a:p>
            <a:pPr>
              <a:lnSpc>
                <a:spcPct val="100000"/>
              </a:lnSpc>
            </a:pPr>
            <a:r>
              <a:rPr lang="en-US" sz="2800" dirty="0"/>
              <a:t>Advances in technology</a:t>
            </a:r>
          </a:p>
          <a:p>
            <a:pPr>
              <a:lnSpc>
                <a:spcPct val="100000"/>
              </a:lnSpc>
            </a:pPr>
            <a:r>
              <a:rPr lang="en-US" sz="2800" dirty="0"/>
              <a:t>Emerging modes</a:t>
            </a:r>
          </a:p>
          <a:p>
            <a:pPr>
              <a:lnSpc>
                <a:spcPct val="100000"/>
              </a:lnSpc>
            </a:pPr>
            <a:r>
              <a:rPr lang="en-US" sz="2800" dirty="0"/>
              <a:t>Better data</a:t>
            </a:r>
          </a:p>
          <a:p>
            <a:pPr>
              <a:lnSpc>
                <a:spcPct val="100000"/>
              </a:lnSpc>
            </a:pPr>
            <a:r>
              <a:rPr lang="en-US" sz="2800" dirty="0"/>
              <a:t>Evolving customer needs and expectations</a:t>
            </a:r>
          </a:p>
          <a:p>
            <a:pPr>
              <a:lnSpc>
                <a:spcPct val="100000"/>
              </a:lnSpc>
            </a:pPr>
            <a:r>
              <a:rPr lang="en-US" sz="2800" dirty="0"/>
              <a:t>Limited funds and tighter budgets</a:t>
            </a:r>
          </a:p>
        </p:txBody>
      </p:sp>
      <p:sp>
        <p:nvSpPr>
          <p:cNvPr id="3" name="Slide Number Placeholder 2"/>
          <p:cNvSpPr>
            <a:spLocks noGrp="1"/>
          </p:cNvSpPr>
          <p:nvPr>
            <p:ph type="sldNum" sz="quarter" idx="12"/>
          </p:nvPr>
        </p:nvSpPr>
        <p:spPr/>
        <p:txBody>
          <a:bodyPr/>
          <a:lstStyle/>
          <a:p>
            <a:fld id="{37D4CC3B-F538-9046-9995-49EE0C980241}" type="slidenum">
              <a:rPr lang="en-US" smtClean="0"/>
              <a:pPr/>
              <a:t>4</a:t>
            </a:fld>
            <a:endParaRPr lang="en-US" dirty="0"/>
          </a:p>
        </p:txBody>
      </p:sp>
    </p:spTree>
    <p:extLst>
      <p:ext uri="{BB962C8B-B14F-4D97-AF65-F5344CB8AC3E}">
        <p14:creationId xmlns:p14="http://schemas.microsoft.com/office/powerpoint/2010/main" val="3758817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127A-A6E6-0280-A639-0C0F990C9209}"/>
              </a:ext>
            </a:extLst>
          </p:cNvPr>
          <p:cNvSpPr>
            <a:spLocks noGrp="1"/>
          </p:cNvSpPr>
          <p:nvPr>
            <p:ph type="title"/>
          </p:nvPr>
        </p:nvSpPr>
        <p:spPr>
          <a:xfrm>
            <a:off x="984244" y="636762"/>
            <a:ext cx="8997956" cy="504096"/>
          </a:xfrm>
        </p:spPr>
        <p:txBody>
          <a:bodyPr/>
          <a:lstStyle/>
          <a:p>
            <a:r>
              <a:rPr lang="en-US" sz="3600" dirty="0"/>
              <a:t>Retention Takeaways</a:t>
            </a:r>
          </a:p>
        </p:txBody>
      </p:sp>
      <p:sp>
        <p:nvSpPr>
          <p:cNvPr id="3" name="Content Placeholder 2">
            <a:extLst>
              <a:ext uri="{FF2B5EF4-FFF2-40B4-BE49-F238E27FC236}">
                <a16:creationId xmlns:a16="http://schemas.microsoft.com/office/drawing/2014/main" id="{52C18070-50B4-550E-B6F8-0BE8ED61B5A0}"/>
              </a:ext>
            </a:extLst>
          </p:cNvPr>
          <p:cNvSpPr>
            <a:spLocks noGrp="1"/>
          </p:cNvSpPr>
          <p:nvPr>
            <p:ph idx="1"/>
          </p:nvPr>
        </p:nvSpPr>
        <p:spPr/>
        <p:txBody>
          <a:bodyPr>
            <a:normAutofit fontScale="77500" lnSpcReduction="20000"/>
          </a:bodyPr>
          <a:lstStyle/>
          <a:p>
            <a:pPr>
              <a:lnSpc>
                <a:spcPct val="120000"/>
              </a:lnSpc>
            </a:pPr>
            <a:r>
              <a:rPr lang="en-US" sz="3200" dirty="0"/>
              <a:t>Career mobility:</a:t>
            </a:r>
          </a:p>
          <a:p>
            <a:pPr lvl="1">
              <a:lnSpc>
                <a:spcPct val="120000"/>
              </a:lnSpc>
            </a:pPr>
            <a:r>
              <a:rPr lang="en-US" sz="2800" dirty="0"/>
              <a:t>Deliver cross-functional training and reskilling programs</a:t>
            </a:r>
          </a:p>
          <a:p>
            <a:pPr lvl="1">
              <a:lnSpc>
                <a:spcPct val="120000"/>
              </a:lnSpc>
            </a:pPr>
            <a:r>
              <a:rPr lang="en-US" sz="2800" dirty="0"/>
              <a:t>Provide career advancement—career path and leadership competencies</a:t>
            </a:r>
          </a:p>
          <a:p>
            <a:pPr>
              <a:lnSpc>
                <a:spcPct val="120000"/>
              </a:lnSpc>
            </a:pPr>
            <a:r>
              <a:rPr lang="en-US" sz="3200" dirty="0"/>
              <a:t>Culture of innovation:</a:t>
            </a:r>
          </a:p>
          <a:p>
            <a:pPr lvl="1">
              <a:lnSpc>
                <a:spcPct val="120000"/>
              </a:lnSpc>
            </a:pPr>
            <a:r>
              <a:rPr lang="en-US" sz="2800" dirty="0"/>
              <a:t>Implement technology tools, infrastructure, and applications</a:t>
            </a:r>
          </a:p>
          <a:p>
            <a:pPr lvl="1">
              <a:lnSpc>
                <a:spcPct val="120000"/>
              </a:lnSpc>
            </a:pPr>
            <a:r>
              <a:rPr lang="en-US" sz="2800" dirty="0"/>
              <a:t>Embrace rapid pace of technology change</a:t>
            </a:r>
          </a:p>
          <a:p>
            <a:pPr>
              <a:lnSpc>
                <a:spcPct val="120000"/>
              </a:lnSpc>
            </a:pPr>
            <a:r>
              <a:rPr lang="en-US" sz="3200" dirty="0"/>
              <a:t>Flexibility and work environment:</a:t>
            </a:r>
          </a:p>
          <a:p>
            <a:pPr lvl="1">
              <a:lnSpc>
                <a:spcPct val="120000"/>
              </a:lnSpc>
            </a:pPr>
            <a:r>
              <a:rPr lang="en-US" sz="2800" dirty="0"/>
              <a:t>Orient culture to younger workers</a:t>
            </a:r>
          </a:p>
          <a:p>
            <a:pPr lvl="1">
              <a:lnSpc>
                <a:spcPct val="120000"/>
              </a:lnSpc>
            </a:pPr>
            <a:r>
              <a:rPr lang="en-US" sz="2800" dirty="0"/>
              <a:t>Conduct stay interviews</a:t>
            </a:r>
          </a:p>
        </p:txBody>
      </p:sp>
      <p:sp>
        <p:nvSpPr>
          <p:cNvPr id="4" name="Slide Number Placeholder 3">
            <a:extLst>
              <a:ext uri="{FF2B5EF4-FFF2-40B4-BE49-F238E27FC236}">
                <a16:creationId xmlns:a16="http://schemas.microsoft.com/office/drawing/2014/main" id="{DAA6E82C-60AE-B4FA-567F-1F1FDF26B810}"/>
              </a:ext>
            </a:extLst>
          </p:cNvPr>
          <p:cNvSpPr>
            <a:spLocks noGrp="1"/>
          </p:cNvSpPr>
          <p:nvPr>
            <p:ph type="sldNum" sz="quarter" idx="12"/>
          </p:nvPr>
        </p:nvSpPr>
        <p:spPr/>
        <p:txBody>
          <a:bodyPr/>
          <a:lstStyle/>
          <a:p>
            <a:fld id="{37D4CC3B-F538-9046-9995-49EE0C980241}" type="slidenum">
              <a:rPr lang="en-US" smtClean="0"/>
              <a:t>40</a:t>
            </a:fld>
            <a:endParaRPr lang="en-US" dirty="0"/>
          </a:p>
        </p:txBody>
      </p:sp>
    </p:spTree>
    <p:extLst>
      <p:ext uri="{BB962C8B-B14F-4D97-AF65-F5344CB8AC3E}">
        <p14:creationId xmlns:p14="http://schemas.microsoft.com/office/powerpoint/2010/main" val="2764555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E2DD58-D4BC-E8B5-787A-B94AC0DF7DB0}"/>
              </a:ext>
            </a:extLst>
          </p:cNvPr>
          <p:cNvSpPr>
            <a:spLocks noGrp="1"/>
          </p:cNvSpPr>
          <p:nvPr>
            <p:ph type="title"/>
          </p:nvPr>
        </p:nvSpPr>
        <p:spPr>
          <a:xfrm>
            <a:off x="984244" y="609169"/>
            <a:ext cx="9775196" cy="504096"/>
          </a:xfrm>
        </p:spPr>
        <p:txBody>
          <a:bodyPr/>
          <a:lstStyle/>
          <a:p>
            <a:r>
              <a:rPr lang="en-US" sz="3600" dirty="0"/>
              <a:t>Diversity, Equity, and Inclusion Takeaways</a:t>
            </a:r>
          </a:p>
        </p:txBody>
      </p:sp>
      <p:sp>
        <p:nvSpPr>
          <p:cNvPr id="6" name="Content Placeholder 5">
            <a:extLst>
              <a:ext uri="{FF2B5EF4-FFF2-40B4-BE49-F238E27FC236}">
                <a16:creationId xmlns:a16="http://schemas.microsoft.com/office/drawing/2014/main" id="{25B1997F-2297-87A9-BDD9-0035DC3A93AD}"/>
              </a:ext>
            </a:extLst>
          </p:cNvPr>
          <p:cNvSpPr>
            <a:spLocks noGrp="1"/>
          </p:cNvSpPr>
          <p:nvPr>
            <p:ph idx="1"/>
          </p:nvPr>
        </p:nvSpPr>
        <p:spPr>
          <a:xfrm>
            <a:off x="984244" y="1596940"/>
            <a:ext cx="10744694" cy="4759409"/>
          </a:xfrm>
        </p:spPr>
        <p:txBody>
          <a:bodyPr>
            <a:normAutofit/>
          </a:bodyPr>
          <a:lstStyle/>
          <a:p>
            <a:pPr>
              <a:lnSpc>
                <a:spcPct val="100000"/>
              </a:lnSpc>
              <a:spcBef>
                <a:spcPts val="1800"/>
              </a:spcBef>
            </a:pPr>
            <a:r>
              <a:rPr lang="en-US" sz="2700" dirty="0"/>
              <a:t>Build a culture of diversity and inclusion</a:t>
            </a:r>
          </a:p>
          <a:p>
            <a:pPr>
              <a:lnSpc>
                <a:spcPct val="100000"/>
              </a:lnSpc>
              <a:spcBef>
                <a:spcPts val="1800"/>
              </a:spcBef>
            </a:pPr>
            <a:r>
              <a:rPr lang="en-US" sz="2700" dirty="0"/>
              <a:t>Improve access to apprenticeship, mentorship, and sponsorship programs</a:t>
            </a:r>
          </a:p>
          <a:p>
            <a:pPr>
              <a:lnSpc>
                <a:spcPct val="100000"/>
              </a:lnSpc>
              <a:spcBef>
                <a:spcPts val="1800"/>
              </a:spcBef>
            </a:pPr>
            <a:r>
              <a:rPr lang="en-US" sz="2700" dirty="0"/>
              <a:t>Target outreach and recruiting</a:t>
            </a:r>
          </a:p>
          <a:p>
            <a:pPr>
              <a:lnSpc>
                <a:spcPct val="100000"/>
              </a:lnSpc>
              <a:spcBef>
                <a:spcPts val="1800"/>
              </a:spcBef>
            </a:pPr>
            <a:r>
              <a:rPr lang="en-US" sz="2700" dirty="0"/>
              <a:t>Collaborate with underrepresented groups</a:t>
            </a:r>
          </a:p>
          <a:p>
            <a:pPr>
              <a:lnSpc>
                <a:spcPct val="100000"/>
              </a:lnSpc>
              <a:spcBef>
                <a:spcPts val="1800"/>
              </a:spcBef>
            </a:pPr>
            <a:r>
              <a:rPr lang="en-US" sz="2700" dirty="0"/>
              <a:t>Consider this example: U.S. DOT’s Summer Transportation Internship Program for Diverse Groups (STIPDG)</a:t>
            </a:r>
          </a:p>
        </p:txBody>
      </p:sp>
      <p:sp>
        <p:nvSpPr>
          <p:cNvPr id="4" name="Slide Number Placeholder 3">
            <a:extLst>
              <a:ext uri="{FF2B5EF4-FFF2-40B4-BE49-F238E27FC236}">
                <a16:creationId xmlns:a16="http://schemas.microsoft.com/office/drawing/2014/main" id="{93C398BB-7AD5-83CB-989E-0B21C70F9BBE}"/>
              </a:ext>
            </a:extLst>
          </p:cNvPr>
          <p:cNvSpPr>
            <a:spLocks noGrp="1"/>
          </p:cNvSpPr>
          <p:nvPr>
            <p:ph type="sldNum" sz="quarter" idx="12"/>
          </p:nvPr>
        </p:nvSpPr>
        <p:spPr/>
        <p:txBody>
          <a:bodyPr/>
          <a:lstStyle/>
          <a:p>
            <a:fld id="{37D4CC3B-F538-9046-9995-49EE0C980241}" type="slidenum">
              <a:rPr lang="en-US" smtClean="0"/>
              <a:t>41</a:t>
            </a:fld>
            <a:endParaRPr lang="en-US" dirty="0"/>
          </a:p>
        </p:txBody>
      </p:sp>
    </p:spTree>
    <p:extLst>
      <p:ext uri="{BB962C8B-B14F-4D97-AF65-F5344CB8AC3E}">
        <p14:creationId xmlns:p14="http://schemas.microsoft.com/office/powerpoint/2010/main" val="1630707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834120" y="320552"/>
            <a:ext cx="9933964" cy="906879"/>
          </a:xfrm>
        </p:spPr>
        <p:txBody>
          <a:bodyPr/>
          <a:lstStyle/>
          <a:p>
            <a:pPr>
              <a:lnSpc>
                <a:spcPct val="100000"/>
              </a:lnSpc>
            </a:pPr>
            <a:r>
              <a:rPr lang="en-US" dirty="0"/>
              <a:t>Findings from National Cooperative Highway Research Program 20-07/Task 408</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1047329" y="1513689"/>
            <a:ext cx="4487402" cy="2625174"/>
          </a:xfrm>
        </p:spPr>
        <p:txBody>
          <a:bodyPr>
            <a:noAutofit/>
          </a:bodyPr>
          <a:lstStyle/>
          <a:p>
            <a:pPr>
              <a:lnSpc>
                <a:spcPct val="100000"/>
              </a:lnSpc>
              <a:spcBef>
                <a:spcPts val="0"/>
              </a:spcBef>
              <a:spcAft>
                <a:spcPts val="1200"/>
              </a:spcAft>
            </a:pPr>
            <a:r>
              <a:rPr lang="en-US" sz="2000" i="1" dirty="0">
                <a:hlinkClick r:id="rId3">
                  <a:extLst>
                    <a:ext uri="{A12FA001-AC4F-418D-AE19-62706E023703}">
                      <ahyp:hlinkClr xmlns:ahyp="http://schemas.microsoft.com/office/drawing/2018/hyperlinkcolor" val="tx"/>
                    </a:ext>
                  </a:extLst>
                </a:hlinkClick>
              </a:rPr>
              <a:t>Transportation Systems Management and Operations (TSMO) Workforce Guidebook</a:t>
            </a:r>
            <a:endParaRPr lang="en-US" sz="2000" i="1" dirty="0"/>
          </a:p>
          <a:p>
            <a:pPr>
              <a:lnSpc>
                <a:spcPct val="100000"/>
              </a:lnSpc>
              <a:spcBef>
                <a:spcPts val="0"/>
              </a:spcBef>
            </a:pPr>
            <a:r>
              <a:rPr lang="en-US" sz="2000" i="1" dirty="0">
                <a:hlinkClick r:id="rId4">
                  <a:extLst>
                    <a:ext uri="{A12FA001-AC4F-418D-AE19-62706E023703}">
                      <ahyp:hlinkClr xmlns:ahyp="http://schemas.microsoft.com/office/drawing/2018/hyperlinkcolor" val="tx"/>
                    </a:ext>
                  </a:extLst>
                </a:hlinkClick>
              </a:rPr>
              <a:t>Transportation Systems Management and Operations (TSMO) </a:t>
            </a:r>
            <a:r>
              <a:rPr lang="en-US" sz="2000" i="1" u="sng" dirty="0">
                <a:hlinkClick r:id="rId5">
                  <a:extLst>
                    <a:ext uri="{A12FA001-AC4F-418D-AE19-62706E023703}">
                      <ahyp:hlinkClr xmlns:ahyp="http://schemas.microsoft.com/office/drawing/2018/hyperlinkcolor" val="tx"/>
                    </a:ext>
                  </a:extLst>
                </a:hlinkClick>
              </a:rPr>
              <a:t>Paraprofessional Workforce Development </a:t>
            </a:r>
            <a:r>
              <a:rPr lang="en-US" sz="2000" u="sng" dirty="0">
                <a:hlinkClick r:id="rId5">
                  <a:extLst>
                    <a:ext uri="{A12FA001-AC4F-418D-AE19-62706E023703}">
                      <ahyp:hlinkClr xmlns:ahyp="http://schemas.microsoft.com/office/drawing/2018/hyperlinkcolor" val="tx"/>
                    </a:ext>
                  </a:extLst>
                </a:hlinkClick>
              </a:rPr>
              <a:t>white paper</a:t>
            </a:r>
            <a:endParaRPr lang="en-US" sz="2000" dirty="0">
              <a:solidFill>
                <a:srgbClr val="FF0000"/>
              </a:solidFill>
            </a:endParaRPr>
          </a:p>
        </p:txBody>
      </p:sp>
      <p:pic>
        <p:nvPicPr>
          <p:cNvPr id="7" name="Content Placeholder 5" descr="Cover of the Transportation Systems Management and Operations (TSMO) Paraprofessional Workforce Development White Paper by the National Operations Center of Excellence.&#10;">
            <a:extLst>
              <a:ext uri="{FF2B5EF4-FFF2-40B4-BE49-F238E27FC236}">
                <a16:creationId xmlns:a16="http://schemas.microsoft.com/office/drawing/2014/main" id="{05916097-C461-4969-B2CF-5A1A98D191C3}"/>
              </a:ext>
            </a:extLst>
          </p:cNvPr>
          <p:cNvPicPr>
            <a:picLocks noChangeAspect="1"/>
          </p:cNvPicPr>
          <p:nvPr/>
        </p:nvPicPr>
        <p:blipFill>
          <a:blip r:embed="rId6"/>
          <a:srcRect/>
          <a:stretch/>
        </p:blipFill>
        <p:spPr>
          <a:xfrm>
            <a:off x="7509282" y="1613918"/>
            <a:ext cx="3258802" cy="4299865"/>
          </a:xfrm>
          <a:prstGeom prst="rect">
            <a:avLst/>
          </a:prstGeom>
          <a:ln>
            <a:solidFill>
              <a:schemeClr val="tx1"/>
            </a:solidFill>
          </a:ln>
        </p:spPr>
      </p:pic>
      <p:sp>
        <p:nvSpPr>
          <p:cNvPr id="9" name="TextBox 8">
            <a:extLst>
              <a:ext uri="{FF2B5EF4-FFF2-40B4-BE49-F238E27FC236}">
                <a16:creationId xmlns:a16="http://schemas.microsoft.com/office/drawing/2014/main" id="{9F94DD34-7BAC-DB9D-9DA1-BC0BB44D934C}"/>
              </a:ext>
            </a:extLst>
          </p:cNvPr>
          <p:cNvSpPr txBox="1"/>
          <p:nvPr/>
        </p:nvSpPr>
        <p:spPr>
          <a:xfrm>
            <a:off x="7119277" y="5923704"/>
            <a:ext cx="3648807"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National Operations Center of Excellence.</a:t>
            </a:r>
            <a:endParaRPr lang="en-US" sz="11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42</a:t>
            </a:fld>
            <a:endParaRPr lang="en-US" dirty="0"/>
          </a:p>
        </p:txBody>
      </p:sp>
    </p:spTree>
    <p:extLst>
      <p:ext uri="{BB962C8B-B14F-4D97-AF65-F5344CB8AC3E}">
        <p14:creationId xmlns:p14="http://schemas.microsoft.com/office/powerpoint/2010/main" val="4271929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865710" y="338322"/>
            <a:ext cx="9785356" cy="486309"/>
          </a:xfrm>
        </p:spPr>
        <p:txBody>
          <a:bodyPr/>
          <a:lstStyle/>
          <a:p>
            <a:pPr>
              <a:lnSpc>
                <a:spcPct val="100000"/>
              </a:lnSpc>
            </a:pPr>
            <a:r>
              <a:rPr lang="en-US" dirty="0"/>
              <a:t>Human Resources and TSMO Can </a:t>
            </a:r>
            <a:br>
              <a:rPr lang="en-US" dirty="0"/>
            </a:br>
            <a:r>
              <a:rPr lang="en-US" dirty="0"/>
              <a:t>Collaborate To Advance TSMO</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p:txBody>
          <a:bodyPr/>
          <a:lstStyle/>
          <a:p>
            <a:pPr>
              <a:lnSpc>
                <a:spcPct val="100000"/>
              </a:lnSpc>
            </a:pPr>
            <a:r>
              <a:rPr lang="en-US" dirty="0"/>
              <a:t>Identify workforce gaps in KSAs</a:t>
            </a:r>
          </a:p>
          <a:p>
            <a:pPr>
              <a:lnSpc>
                <a:spcPct val="100000"/>
              </a:lnSpc>
            </a:pPr>
            <a:r>
              <a:rPr lang="en-US" dirty="0"/>
              <a:t>Understand and promote new skill sets</a:t>
            </a:r>
          </a:p>
          <a:p>
            <a:pPr>
              <a:lnSpc>
                <a:spcPct val="100000"/>
              </a:lnSpc>
            </a:pPr>
            <a:r>
              <a:rPr lang="en-US" dirty="0"/>
              <a:t>Determine TSMO career paths</a:t>
            </a:r>
          </a:p>
          <a:p>
            <a:pPr>
              <a:lnSpc>
                <a:spcPct val="100000"/>
              </a:lnSpc>
            </a:pPr>
            <a:r>
              <a:rPr lang="en-US" dirty="0"/>
              <a:t>Develop and integrate new job classifications and position descriptions</a:t>
            </a:r>
          </a:p>
          <a:p>
            <a:pPr>
              <a:lnSpc>
                <a:spcPct val="100000"/>
              </a:lnSpc>
            </a:pPr>
            <a:r>
              <a:rPr lang="en-US" dirty="0"/>
              <a:t>Implement new recruitment approaches</a:t>
            </a:r>
          </a:p>
          <a:p>
            <a:pPr>
              <a:lnSpc>
                <a:spcPct val="100000"/>
              </a:lnSpc>
            </a:pPr>
            <a:r>
              <a:rPr lang="en-US" dirty="0"/>
              <a:t>Develop training and development opportunities for TSMO KSAs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43</a:t>
            </a:fld>
            <a:endParaRPr lang="en-US" dirty="0"/>
          </a:p>
        </p:txBody>
      </p:sp>
    </p:spTree>
    <p:extLst>
      <p:ext uri="{BB962C8B-B14F-4D97-AF65-F5344CB8AC3E}">
        <p14:creationId xmlns:p14="http://schemas.microsoft.com/office/powerpoint/2010/main" val="2527660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C15942-3DBE-4108-97D2-946200D78FBA}"/>
              </a:ext>
            </a:extLst>
          </p:cNvPr>
          <p:cNvSpPr>
            <a:spLocks noGrp="1"/>
          </p:cNvSpPr>
          <p:nvPr>
            <p:ph type="title"/>
          </p:nvPr>
        </p:nvSpPr>
        <p:spPr>
          <a:xfrm>
            <a:off x="984244" y="331245"/>
            <a:ext cx="8997956" cy="504096"/>
          </a:xfrm>
        </p:spPr>
        <p:txBody>
          <a:bodyPr/>
          <a:lstStyle/>
          <a:p>
            <a:pPr>
              <a:lnSpc>
                <a:spcPct val="100000"/>
              </a:lnSpc>
            </a:pPr>
            <a:r>
              <a:rPr lang="en-US" sz="3300" b="1" dirty="0"/>
              <a:t>Relationship Between TSMO </a:t>
            </a:r>
            <a:br>
              <a:rPr lang="en-US" sz="3300" b="1" dirty="0"/>
            </a:br>
            <a:r>
              <a:rPr lang="en-US" sz="3300" b="1" dirty="0"/>
              <a:t>Positions and Business Areas </a:t>
            </a:r>
            <a:endParaRPr lang="en-US" sz="3300" dirty="0"/>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44</a:t>
            </a:fld>
            <a:endParaRPr lang="en-US" dirty="0"/>
          </a:p>
        </p:txBody>
      </p:sp>
      <p:pic>
        <p:nvPicPr>
          <p:cNvPr id="6" name="Content Placeholder 5" descr="A partial table from the National Cooperative Highway Reseearch Program Transportation System Management and Operations (TSMO) Workforce Guidebook showing full, half-full, or empty dots between job positions and common business areas. The job position titles shown are: Traffic Data Scientist/Statistician, TSMO Manager/Chief/Bureau Director, TSMO Program Manager, Computer Engineer, Artificial Intelligence Scientist, Telecommunications Engineer, Data Management Specialist, Visualization Specialist, CAV Program Manager, Traffic Incident Management Program Manager, Cyber Security Engineer, Transportation Data Ethicist, and Surface Weather Specialist. The business areas shown are Administration, Planning, Design, Construction, Maintenance, Asset &amp; Performance Management, Permitting &amp; Enforcement, Traffic &amp; Safety, Operations, and Research.">
            <a:hlinkClick r:id="rId3" action="ppaction://hlinksldjump"/>
            <a:extLst>
              <a:ext uri="{FF2B5EF4-FFF2-40B4-BE49-F238E27FC236}">
                <a16:creationId xmlns:a16="http://schemas.microsoft.com/office/drawing/2014/main" id="{561BF98A-8082-4D3C-A517-B4A6D9A43F4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a:stretch/>
        </p:blipFill>
        <p:spPr>
          <a:xfrm>
            <a:off x="1031357" y="1457735"/>
            <a:ext cx="9207151" cy="4475590"/>
          </a:xfrm>
        </p:spPr>
      </p:pic>
      <p:sp>
        <p:nvSpPr>
          <p:cNvPr id="2" name="TextBox 1">
            <a:extLst>
              <a:ext uri="{FF2B5EF4-FFF2-40B4-BE49-F238E27FC236}">
                <a16:creationId xmlns:a16="http://schemas.microsoft.com/office/drawing/2014/main" id="{542FB7DC-65F9-46E7-B1E7-63107B2C8E72}"/>
              </a:ext>
            </a:extLst>
          </p:cNvPr>
          <p:cNvSpPr txBox="1"/>
          <p:nvPr/>
        </p:nvSpPr>
        <p:spPr>
          <a:xfrm>
            <a:off x="9015844" y="3926905"/>
            <a:ext cx="2445327" cy="938719"/>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Source: National Academies of Sciences, Engineering, and Medicine. Available at: https://transportationops.org/tools/tsmo-workforce-guidebook.</a:t>
            </a:r>
          </a:p>
        </p:txBody>
      </p:sp>
    </p:spTree>
    <p:extLst>
      <p:ext uri="{BB962C8B-B14F-4D97-AF65-F5344CB8AC3E}">
        <p14:creationId xmlns:p14="http://schemas.microsoft.com/office/powerpoint/2010/main" val="2024516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Evolving and Emerging </a:t>
            </a:r>
            <a:br>
              <a:rPr lang="en-US" dirty="0"/>
            </a:br>
            <a:r>
              <a:rPr lang="en-US" dirty="0"/>
              <a:t>TSMO Positions</a:t>
            </a:r>
          </a:p>
        </p:txBody>
      </p:sp>
    </p:spTree>
    <p:extLst>
      <p:ext uri="{BB962C8B-B14F-4D97-AF65-F5344CB8AC3E}">
        <p14:creationId xmlns:p14="http://schemas.microsoft.com/office/powerpoint/2010/main" val="3061869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568185"/>
            <a:ext cx="9643116" cy="504096"/>
          </a:xfrm>
        </p:spPr>
        <p:txBody>
          <a:bodyPr/>
          <a:lstStyle/>
          <a:p>
            <a:r>
              <a:rPr lang="en-US" sz="3600" dirty="0"/>
              <a:t>Evolving Existing Positions: Professional </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5" y="1689089"/>
            <a:ext cx="10369555" cy="4025350"/>
          </a:xfrm>
        </p:spPr>
        <p:txBody>
          <a:bodyPr/>
          <a:lstStyle/>
          <a:p>
            <a:pPr>
              <a:lnSpc>
                <a:spcPct val="100000"/>
              </a:lnSpc>
            </a:pPr>
            <a:r>
              <a:rPr lang="en-US" sz="2800" dirty="0"/>
              <a:t>Traffic engineer</a:t>
            </a:r>
          </a:p>
          <a:p>
            <a:pPr>
              <a:lnSpc>
                <a:spcPct val="100000"/>
              </a:lnSpc>
            </a:pPr>
            <a:r>
              <a:rPr lang="en-US" sz="2800" dirty="0"/>
              <a:t>Transportation planner</a:t>
            </a:r>
          </a:p>
          <a:p>
            <a:pPr>
              <a:lnSpc>
                <a:spcPct val="100000"/>
              </a:lnSpc>
            </a:pPr>
            <a:r>
              <a:rPr lang="en-US" sz="2800" dirty="0"/>
              <a:t>Intelligent transportation systems (ITS) engineer</a:t>
            </a:r>
          </a:p>
          <a:p>
            <a:pPr>
              <a:lnSpc>
                <a:spcPct val="100000"/>
              </a:lnSpc>
            </a:pPr>
            <a:r>
              <a:rPr lang="en-US" sz="2800" dirty="0"/>
              <a:t>Traffic signal engineer</a:t>
            </a:r>
          </a:p>
          <a:p>
            <a:pPr>
              <a:lnSpc>
                <a:spcPct val="100000"/>
              </a:lnSpc>
            </a:pPr>
            <a:r>
              <a:rPr lang="en-US" sz="2800" dirty="0"/>
              <a:t>Freeway operations engineer</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46</a:t>
            </a:fld>
            <a:endParaRPr lang="en-US" dirty="0"/>
          </a:p>
        </p:txBody>
      </p:sp>
    </p:spTree>
    <p:extLst>
      <p:ext uri="{BB962C8B-B14F-4D97-AF65-F5344CB8AC3E}">
        <p14:creationId xmlns:p14="http://schemas.microsoft.com/office/powerpoint/2010/main" val="3193277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566999"/>
            <a:ext cx="9561836" cy="504096"/>
          </a:xfrm>
        </p:spPr>
        <p:txBody>
          <a:bodyPr/>
          <a:lstStyle/>
          <a:p>
            <a:r>
              <a:rPr lang="en-US" sz="3600" dirty="0"/>
              <a:t>Emerging TSMO Positions: Professionals</a:t>
            </a:r>
          </a:p>
        </p:txBody>
      </p:sp>
      <p:sp>
        <p:nvSpPr>
          <p:cNvPr id="7" name="Content Placeholder 2">
            <a:extLst>
              <a:ext uri="{FF2B5EF4-FFF2-40B4-BE49-F238E27FC236}">
                <a16:creationId xmlns:a16="http://schemas.microsoft.com/office/drawing/2014/main" id="{A33E595F-5BDE-4BFA-B6A9-0E116F4F523A}"/>
              </a:ext>
            </a:extLst>
          </p:cNvPr>
          <p:cNvSpPr>
            <a:spLocks noGrp="1"/>
          </p:cNvSpPr>
          <p:nvPr>
            <p:ph idx="1"/>
          </p:nvPr>
        </p:nvSpPr>
        <p:spPr>
          <a:xfrm>
            <a:off x="1196897" y="1472978"/>
            <a:ext cx="5108212" cy="4334880"/>
          </a:xfrm>
        </p:spPr>
        <p:txBody>
          <a:bodyPr>
            <a:noAutofit/>
          </a:bodyPr>
          <a:lstStyle/>
          <a:p>
            <a:pPr>
              <a:lnSpc>
                <a:spcPct val="100000"/>
              </a:lnSpc>
              <a:spcBef>
                <a:spcPts val="600"/>
              </a:spcBef>
            </a:pPr>
            <a:r>
              <a:rPr lang="en-US" sz="2100" dirty="0"/>
              <a:t>TSMO manager/chief/bureau director</a:t>
            </a:r>
          </a:p>
          <a:p>
            <a:pPr>
              <a:lnSpc>
                <a:spcPct val="100000"/>
              </a:lnSpc>
              <a:spcBef>
                <a:spcPts val="600"/>
              </a:spcBef>
            </a:pPr>
            <a:r>
              <a:rPr lang="en-US" sz="2100" dirty="0"/>
              <a:t>TSMO program manager</a:t>
            </a:r>
          </a:p>
          <a:p>
            <a:pPr>
              <a:lnSpc>
                <a:spcPct val="100000"/>
              </a:lnSpc>
              <a:spcBef>
                <a:spcPts val="600"/>
              </a:spcBef>
            </a:pPr>
            <a:r>
              <a:rPr lang="en-US" sz="2100" dirty="0"/>
              <a:t>Traffic data scientist/statistician</a:t>
            </a:r>
          </a:p>
          <a:p>
            <a:pPr>
              <a:lnSpc>
                <a:spcPct val="100000"/>
              </a:lnSpc>
              <a:spcBef>
                <a:spcPts val="600"/>
              </a:spcBef>
            </a:pPr>
            <a:r>
              <a:rPr lang="en-US" sz="2100" dirty="0"/>
              <a:t>Computer engineer</a:t>
            </a:r>
          </a:p>
          <a:p>
            <a:pPr>
              <a:lnSpc>
                <a:spcPct val="100000"/>
              </a:lnSpc>
              <a:spcBef>
                <a:spcPts val="600"/>
              </a:spcBef>
            </a:pPr>
            <a:r>
              <a:rPr lang="en-US" sz="2100" dirty="0"/>
              <a:t>Artificial intelligence scientist</a:t>
            </a:r>
          </a:p>
          <a:p>
            <a:pPr>
              <a:lnSpc>
                <a:spcPct val="100000"/>
              </a:lnSpc>
              <a:spcBef>
                <a:spcPts val="600"/>
              </a:spcBef>
            </a:pPr>
            <a:r>
              <a:rPr lang="en-US" sz="2100" dirty="0"/>
              <a:t>Telecommunications engineer</a:t>
            </a:r>
          </a:p>
          <a:p>
            <a:pPr>
              <a:lnSpc>
                <a:spcPct val="100000"/>
              </a:lnSpc>
              <a:spcBef>
                <a:spcPts val="600"/>
              </a:spcBef>
            </a:pPr>
            <a:r>
              <a:rPr lang="en-US" sz="2100" dirty="0"/>
              <a:t>Data management specialist</a:t>
            </a:r>
          </a:p>
          <a:p>
            <a:pPr>
              <a:lnSpc>
                <a:spcPct val="100000"/>
              </a:lnSpc>
              <a:spcBef>
                <a:spcPts val="600"/>
              </a:spcBef>
            </a:pPr>
            <a:r>
              <a:rPr lang="en-US" sz="2100" dirty="0"/>
              <a:t>Visualization specialist</a:t>
            </a:r>
          </a:p>
          <a:p>
            <a:pPr>
              <a:lnSpc>
                <a:spcPct val="100000"/>
              </a:lnSpc>
              <a:spcBef>
                <a:spcPts val="600"/>
              </a:spcBef>
            </a:pPr>
            <a:r>
              <a:rPr lang="en-US" sz="2100" dirty="0"/>
              <a:t>Cyber security engineer</a:t>
            </a:r>
          </a:p>
          <a:p>
            <a:pPr>
              <a:lnSpc>
                <a:spcPct val="100000"/>
              </a:lnSpc>
              <a:spcBef>
                <a:spcPts val="600"/>
              </a:spcBef>
            </a:pPr>
            <a:r>
              <a:rPr lang="en-US" sz="2100" dirty="0"/>
              <a:t>Surface weather specialist</a:t>
            </a:r>
          </a:p>
        </p:txBody>
      </p:sp>
      <p:sp>
        <p:nvSpPr>
          <p:cNvPr id="8" name="Content Placeholder 11">
            <a:extLst>
              <a:ext uri="{FF2B5EF4-FFF2-40B4-BE49-F238E27FC236}">
                <a16:creationId xmlns:a16="http://schemas.microsoft.com/office/drawing/2014/main" id="{C994E9FA-F1B3-4AB5-9F39-051E9CD0C8A3}"/>
              </a:ext>
            </a:extLst>
          </p:cNvPr>
          <p:cNvSpPr txBox="1">
            <a:spLocks/>
          </p:cNvSpPr>
          <p:nvPr/>
        </p:nvSpPr>
        <p:spPr>
          <a:xfrm>
            <a:off x="6305109" y="1472978"/>
            <a:ext cx="5358809" cy="4653856"/>
          </a:xfrm>
          <a:prstGeom prst="rect">
            <a:avLst/>
          </a:prstGeom>
        </p:spPr>
        <p:txBody>
          <a:bodyPr>
            <a:noAutofit/>
          </a:bodyPr>
          <a:lstStyle>
            <a:lvl1pPr marL="228600" indent="-228600" algn="l" defTabSz="914400" rtl="0" eaLnBrk="1" latinLnBrk="0" hangingPunct="1">
              <a:lnSpc>
                <a:spcPct val="90000"/>
              </a:lnSpc>
              <a:spcBef>
                <a:spcPts val="1000"/>
              </a:spcBef>
              <a:buClr>
                <a:srgbClr val="608ECC"/>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08ECC"/>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08ECC"/>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08ECC"/>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08ECC"/>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100" dirty="0"/>
              <a:t>Systems engineer</a:t>
            </a:r>
          </a:p>
          <a:p>
            <a:pPr>
              <a:lnSpc>
                <a:spcPct val="100000"/>
              </a:lnSpc>
              <a:spcBef>
                <a:spcPts val="600"/>
              </a:spcBef>
            </a:pPr>
            <a:r>
              <a:rPr lang="en-US" sz="2100" dirty="0"/>
              <a:t>TSMO modeling specialist</a:t>
            </a:r>
          </a:p>
          <a:p>
            <a:pPr>
              <a:lnSpc>
                <a:spcPct val="100000"/>
              </a:lnSpc>
              <a:spcBef>
                <a:spcPts val="600"/>
              </a:spcBef>
            </a:pPr>
            <a:r>
              <a:rPr lang="en-US" sz="2100" dirty="0"/>
              <a:t>Emerging technologies industry liaison</a:t>
            </a:r>
          </a:p>
          <a:p>
            <a:pPr>
              <a:lnSpc>
                <a:spcPct val="100000"/>
              </a:lnSpc>
              <a:spcBef>
                <a:spcPts val="600"/>
              </a:spcBef>
            </a:pPr>
            <a:r>
              <a:rPr lang="en-US" sz="2100" dirty="0"/>
              <a:t>Transportation systems performance manager</a:t>
            </a:r>
          </a:p>
          <a:p>
            <a:pPr>
              <a:lnSpc>
                <a:spcPct val="100000"/>
              </a:lnSpc>
              <a:spcBef>
                <a:spcPts val="600"/>
              </a:spcBef>
            </a:pPr>
            <a:r>
              <a:rPr lang="en-US" sz="2100" dirty="0"/>
              <a:t>Integrated corridor management (ICM) manager</a:t>
            </a:r>
          </a:p>
          <a:p>
            <a:pPr>
              <a:lnSpc>
                <a:spcPct val="100000"/>
              </a:lnSpc>
              <a:spcBef>
                <a:spcPts val="600"/>
              </a:spcBef>
            </a:pPr>
            <a:r>
              <a:rPr lang="en-US" sz="2100" dirty="0"/>
              <a:t>CAV program manager</a:t>
            </a:r>
          </a:p>
          <a:p>
            <a:pPr>
              <a:lnSpc>
                <a:spcPct val="100000"/>
              </a:lnSpc>
              <a:spcBef>
                <a:spcPts val="600"/>
              </a:spcBef>
            </a:pPr>
            <a:r>
              <a:rPr lang="en-US" sz="2100" dirty="0"/>
              <a:t>Traffic incident management (TIM) program manager</a:t>
            </a:r>
          </a:p>
          <a:p>
            <a:pPr>
              <a:lnSpc>
                <a:spcPct val="100000"/>
              </a:lnSpc>
              <a:spcBef>
                <a:spcPts val="600"/>
              </a:spcBef>
            </a:pPr>
            <a:r>
              <a:rPr lang="en-US" sz="2100" dirty="0"/>
              <a:t>Traffic management center (TMC) manager</a:t>
            </a:r>
          </a:p>
          <a:p>
            <a:pPr>
              <a:lnSpc>
                <a:spcPct val="100000"/>
              </a:lnSpc>
              <a:spcBef>
                <a:spcPts val="600"/>
              </a:spcBef>
            </a:pPr>
            <a:r>
              <a:rPr lang="en-US" sz="2100" dirty="0"/>
              <a:t>Transportation data ethicist</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47</a:t>
            </a:fld>
            <a:endParaRPr lang="en-US" dirty="0"/>
          </a:p>
        </p:txBody>
      </p:sp>
    </p:spTree>
    <p:extLst>
      <p:ext uri="{BB962C8B-B14F-4D97-AF65-F5344CB8AC3E}">
        <p14:creationId xmlns:p14="http://schemas.microsoft.com/office/powerpoint/2010/main" val="3496148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550161"/>
            <a:ext cx="8997956" cy="504096"/>
          </a:xfrm>
        </p:spPr>
        <p:txBody>
          <a:bodyPr/>
          <a:lstStyle/>
          <a:p>
            <a:r>
              <a:rPr lang="en-US" sz="3600" dirty="0"/>
              <a:t>TSMO Manager/Chief/Bureau Director</a:t>
            </a:r>
          </a:p>
        </p:txBody>
      </p:sp>
      <p:sp>
        <p:nvSpPr>
          <p:cNvPr id="2" name="Content Placeholder 1">
            <a:extLst>
              <a:ext uri="{FF2B5EF4-FFF2-40B4-BE49-F238E27FC236}">
                <a16:creationId xmlns:a16="http://schemas.microsoft.com/office/drawing/2014/main" id="{0581A828-9A47-4D92-90B1-2EAD59F14A0C}"/>
              </a:ext>
            </a:extLst>
          </p:cNvPr>
          <p:cNvSpPr>
            <a:spLocks noGrp="1"/>
          </p:cNvSpPr>
          <p:nvPr>
            <p:ph idx="1"/>
          </p:nvPr>
        </p:nvSpPr>
        <p:spPr/>
        <p:txBody>
          <a:bodyPr>
            <a:normAutofit fontScale="92500" lnSpcReduction="10000"/>
          </a:bodyPr>
          <a:lstStyle/>
          <a:p>
            <a:pPr>
              <a:lnSpc>
                <a:spcPct val="110000"/>
              </a:lnSpc>
            </a:pPr>
            <a:r>
              <a:rPr lang="en-US" sz="2800" dirty="0"/>
              <a:t>Planning, development, and program administration responsibilities</a:t>
            </a:r>
          </a:p>
          <a:p>
            <a:pPr>
              <a:lnSpc>
                <a:spcPct val="110000"/>
              </a:lnSpc>
            </a:pPr>
            <a:r>
              <a:rPr lang="en-US" sz="2800" dirty="0"/>
              <a:t>KSA requirements:</a:t>
            </a:r>
          </a:p>
          <a:p>
            <a:pPr lvl="1">
              <a:lnSpc>
                <a:spcPct val="110000"/>
              </a:lnSpc>
            </a:pPr>
            <a:r>
              <a:rPr lang="en-US" sz="2400" dirty="0"/>
              <a:t>Transportation operations</a:t>
            </a:r>
          </a:p>
          <a:p>
            <a:pPr lvl="1">
              <a:lnSpc>
                <a:spcPct val="110000"/>
              </a:lnSpc>
            </a:pPr>
            <a:r>
              <a:rPr lang="en-US" sz="2400" dirty="0"/>
              <a:t>Agency procedures and standards</a:t>
            </a:r>
          </a:p>
          <a:p>
            <a:pPr lvl="1">
              <a:lnSpc>
                <a:spcPct val="110000"/>
              </a:lnSpc>
            </a:pPr>
            <a:r>
              <a:rPr lang="en-US" sz="2400" dirty="0"/>
              <a:t>Management and leadership skills</a:t>
            </a:r>
          </a:p>
          <a:p>
            <a:pPr lvl="1">
              <a:lnSpc>
                <a:spcPct val="110000"/>
              </a:lnSpc>
            </a:pPr>
            <a:r>
              <a:rPr lang="en-US" sz="2400" dirty="0"/>
              <a:t>Presentation and problem-solving skills</a:t>
            </a:r>
          </a:p>
          <a:p>
            <a:pPr>
              <a:lnSpc>
                <a:spcPct val="110000"/>
              </a:lnSpc>
            </a:pPr>
            <a:r>
              <a:rPr lang="en-US" sz="2800" dirty="0"/>
              <a:t>Recruitment considerations:</a:t>
            </a:r>
          </a:p>
          <a:p>
            <a:pPr lvl="1">
              <a:lnSpc>
                <a:spcPct val="110000"/>
              </a:lnSpc>
            </a:pPr>
            <a:r>
              <a:rPr lang="en-US" sz="2400" dirty="0"/>
              <a:t>Experience in management, strategic planning, and developing new initiatives</a:t>
            </a:r>
          </a:p>
          <a:p>
            <a:pPr lvl="1">
              <a:lnSpc>
                <a:spcPct val="110000"/>
              </a:lnSpc>
            </a:pPr>
            <a:r>
              <a:rPr lang="en-US" sz="2400" dirty="0"/>
              <a:t>Executive-level career path opportunities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48</a:t>
            </a:fld>
            <a:endParaRPr lang="en-US" dirty="0"/>
          </a:p>
        </p:txBody>
      </p:sp>
    </p:spTree>
    <p:extLst>
      <p:ext uri="{BB962C8B-B14F-4D97-AF65-F5344CB8AC3E}">
        <p14:creationId xmlns:p14="http://schemas.microsoft.com/office/powerpoint/2010/main" val="1072061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04109"/>
            <a:ext cx="8997956" cy="504096"/>
          </a:xfrm>
        </p:spPr>
        <p:txBody>
          <a:bodyPr/>
          <a:lstStyle/>
          <a:p>
            <a:r>
              <a:rPr lang="en-US" sz="3600" dirty="0"/>
              <a:t>TSMO Program Manager</a:t>
            </a:r>
          </a:p>
        </p:txBody>
      </p:sp>
      <p:sp>
        <p:nvSpPr>
          <p:cNvPr id="2" name="Content Placeholder 1">
            <a:extLst>
              <a:ext uri="{FF2B5EF4-FFF2-40B4-BE49-F238E27FC236}">
                <a16:creationId xmlns:a16="http://schemas.microsoft.com/office/drawing/2014/main" id="{4876B813-53BE-4669-A6BB-B071EACB5B37}"/>
              </a:ext>
            </a:extLst>
          </p:cNvPr>
          <p:cNvSpPr>
            <a:spLocks noGrp="1"/>
          </p:cNvSpPr>
          <p:nvPr>
            <p:ph idx="1"/>
          </p:nvPr>
        </p:nvSpPr>
        <p:spPr>
          <a:xfrm>
            <a:off x="984245" y="1580932"/>
            <a:ext cx="10369555" cy="4351338"/>
          </a:xfrm>
        </p:spPr>
        <p:txBody>
          <a:bodyPr>
            <a:normAutofit fontScale="92500"/>
          </a:bodyPr>
          <a:lstStyle/>
          <a:p>
            <a:pPr>
              <a:lnSpc>
                <a:spcPct val="110000"/>
              </a:lnSpc>
            </a:pPr>
            <a:r>
              <a:rPr lang="en-US" dirty="0"/>
              <a:t>Helpful for formal TSMO programs</a:t>
            </a:r>
          </a:p>
          <a:p>
            <a:pPr>
              <a:lnSpc>
                <a:spcPct val="110000"/>
              </a:lnSpc>
            </a:pPr>
            <a:r>
              <a:rPr lang="en-US" dirty="0"/>
              <a:t>Responsible for program management, leadership, partnership development</a:t>
            </a:r>
          </a:p>
          <a:p>
            <a:pPr>
              <a:lnSpc>
                <a:spcPct val="110000"/>
              </a:lnSpc>
            </a:pPr>
            <a:r>
              <a:rPr lang="en-US" dirty="0"/>
              <a:t>KSA requirements:</a:t>
            </a:r>
          </a:p>
          <a:p>
            <a:pPr lvl="1">
              <a:lnSpc>
                <a:spcPct val="110000"/>
              </a:lnSpc>
            </a:pPr>
            <a:r>
              <a:rPr lang="en-US" dirty="0"/>
              <a:t>Traffic engineering and operations</a:t>
            </a:r>
          </a:p>
          <a:p>
            <a:pPr lvl="1">
              <a:lnSpc>
                <a:spcPct val="110000"/>
              </a:lnSpc>
            </a:pPr>
            <a:r>
              <a:rPr lang="en-US" dirty="0"/>
              <a:t>Agency procedures and standards</a:t>
            </a:r>
          </a:p>
          <a:p>
            <a:pPr lvl="1">
              <a:lnSpc>
                <a:spcPct val="110000"/>
              </a:lnSpc>
            </a:pPr>
            <a:r>
              <a:rPr lang="en-US" dirty="0"/>
              <a:t>Project management</a:t>
            </a:r>
          </a:p>
          <a:p>
            <a:pPr lvl="1">
              <a:lnSpc>
                <a:spcPct val="110000"/>
              </a:lnSpc>
            </a:pPr>
            <a:r>
              <a:rPr lang="en-US" dirty="0"/>
              <a:t>Personnel management and leadership</a:t>
            </a:r>
          </a:p>
          <a:p>
            <a:pPr>
              <a:lnSpc>
                <a:spcPct val="110000"/>
              </a:lnSpc>
            </a:pPr>
            <a:r>
              <a:rPr lang="en-US" dirty="0"/>
              <a:t>A recruitment consideration is to look at other agencies or consulting firms for experience managing ITS, traffic operations and safety, and programs.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49</a:t>
            </a:fld>
            <a:endParaRPr lang="en-US" dirty="0"/>
          </a:p>
        </p:txBody>
      </p:sp>
    </p:spTree>
    <p:extLst>
      <p:ext uri="{BB962C8B-B14F-4D97-AF65-F5344CB8AC3E}">
        <p14:creationId xmlns:p14="http://schemas.microsoft.com/office/powerpoint/2010/main" val="3815873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5218" y="402387"/>
            <a:ext cx="8997956" cy="504096"/>
          </a:xfrm>
        </p:spPr>
        <p:txBody>
          <a:bodyPr/>
          <a:lstStyle/>
          <a:p>
            <a:r>
              <a:rPr lang="en-US" dirty="0"/>
              <a:t>How Are State Departments of Transportation </a:t>
            </a:r>
            <a:r>
              <a:rPr lang="en-US"/>
              <a:t>(DOTs) </a:t>
            </a:r>
            <a:r>
              <a:rPr lang="en-US" dirty="0"/>
              <a:t>Responding to the Changes? </a:t>
            </a:r>
          </a:p>
        </p:txBody>
      </p:sp>
      <p:sp>
        <p:nvSpPr>
          <p:cNvPr id="6" name="Content Placeholder 5"/>
          <p:cNvSpPr>
            <a:spLocks noGrp="1"/>
          </p:cNvSpPr>
          <p:nvPr>
            <p:ph idx="1"/>
          </p:nvPr>
        </p:nvSpPr>
        <p:spPr/>
        <p:txBody>
          <a:bodyPr>
            <a:normAutofit/>
          </a:bodyPr>
          <a:lstStyle/>
          <a:p>
            <a:pPr marL="0" indent="0">
              <a:lnSpc>
                <a:spcPct val="110000"/>
              </a:lnSpc>
              <a:spcAft>
                <a:spcPts val="1000"/>
              </a:spcAft>
              <a:buNone/>
            </a:pPr>
            <a:r>
              <a:rPr lang="en-US" b="1" dirty="0"/>
              <a:t>Transportation Systems Management and Operations (TSMO):</a:t>
            </a:r>
          </a:p>
          <a:p>
            <a:pPr>
              <a:lnSpc>
                <a:spcPct val="110000"/>
              </a:lnSpc>
            </a:pPr>
            <a:r>
              <a:rPr lang="en-US" dirty="0"/>
              <a:t>TSMO is an integrated set of strategies to optimize the operational performance of the existing transportation system.</a:t>
            </a:r>
          </a:p>
          <a:p>
            <a:pPr lvl="0">
              <a:lnSpc>
                <a:spcPct val="110000"/>
              </a:lnSpc>
            </a:pPr>
            <a:r>
              <a:rPr lang="en-US" dirty="0"/>
              <a:t>TSMO approaches performance from a systems perspective, spanning corridors, jurisdictions, modes, and agencies.</a:t>
            </a:r>
          </a:p>
          <a:p>
            <a:pPr>
              <a:lnSpc>
                <a:spcPct val="110000"/>
              </a:lnSpc>
            </a:pPr>
            <a:r>
              <a:rPr lang="en-US" dirty="0"/>
              <a:t>TSMO helps agencies balance supply and demand on the system and provide flexible solutions to manage dynamic conditions.</a:t>
            </a:r>
          </a:p>
          <a:p>
            <a:pPr>
              <a:lnSpc>
                <a:spcPct val="110000"/>
              </a:lnSpc>
            </a:pPr>
            <a:r>
              <a:rPr lang="en-US" dirty="0"/>
              <a:t>TSMO can complement capacity projects or, in some cases, can provide lower cost, faster alternatives.</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t>5</a:t>
            </a:fld>
            <a:endParaRPr lang="en-US" dirty="0"/>
          </a:p>
        </p:txBody>
      </p:sp>
    </p:spTree>
    <p:extLst>
      <p:ext uri="{BB962C8B-B14F-4D97-AF65-F5344CB8AC3E}">
        <p14:creationId xmlns:p14="http://schemas.microsoft.com/office/powerpoint/2010/main" val="3740004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Traffic Data Scientist/Statistician</a:t>
            </a:r>
          </a:p>
        </p:txBody>
      </p:sp>
      <p:sp>
        <p:nvSpPr>
          <p:cNvPr id="7" name="Content Placeholder 2">
            <a:extLst>
              <a:ext uri="{FF2B5EF4-FFF2-40B4-BE49-F238E27FC236}">
                <a16:creationId xmlns:a16="http://schemas.microsoft.com/office/drawing/2014/main" id="{A33E595F-5BDE-4BFA-B6A9-0E116F4F523A}"/>
              </a:ext>
            </a:extLst>
          </p:cNvPr>
          <p:cNvSpPr>
            <a:spLocks noGrp="1"/>
          </p:cNvSpPr>
          <p:nvPr>
            <p:ph idx="1"/>
          </p:nvPr>
        </p:nvSpPr>
        <p:spPr>
          <a:xfrm>
            <a:off x="984245" y="1406935"/>
            <a:ext cx="10369555" cy="4518851"/>
          </a:xfrm>
        </p:spPr>
        <p:txBody>
          <a:bodyPr>
            <a:noAutofit/>
          </a:bodyPr>
          <a:lstStyle/>
          <a:p>
            <a:pPr>
              <a:lnSpc>
                <a:spcPct val="100000"/>
              </a:lnSpc>
            </a:pPr>
            <a:r>
              <a:rPr lang="en-US" sz="2300" dirty="0"/>
              <a:t>Supports TSMO programs using data for decisionmaking and analysis</a:t>
            </a:r>
          </a:p>
          <a:p>
            <a:pPr>
              <a:lnSpc>
                <a:spcPct val="100000"/>
              </a:lnSpc>
            </a:pPr>
            <a:r>
              <a:rPr lang="en-US" sz="2300" dirty="0"/>
              <a:t>Responsible for extracting, organizing, integrating, analyzing, and communicating traffic data from numerous sources</a:t>
            </a:r>
          </a:p>
          <a:p>
            <a:pPr>
              <a:lnSpc>
                <a:spcPct val="100000"/>
              </a:lnSpc>
            </a:pPr>
            <a:r>
              <a:rPr lang="en-US" sz="2300" dirty="0"/>
              <a:t>KSA requirements:</a:t>
            </a:r>
          </a:p>
          <a:p>
            <a:pPr lvl="1">
              <a:lnSpc>
                <a:spcPct val="100000"/>
              </a:lnSpc>
            </a:pPr>
            <a:r>
              <a:rPr lang="en-US" sz="1800" dirty="0"/>
              <a:t>Competency in computer/data science, database languages and software, statistical analysis, and modeling</a:t>
            </a:r>
          </a:p>
          <a:p>
            <a:pPr lvl="1">
              <a:lnSpc>
                <a:spcPct val="100000"/>
              </a:lnSpc>
            </a:pPr>
            <a:r>
              <a:rPr lang="en-US" sz="1800" dirty="0"/>
              <a:t>Skills in communications, mathematics, and problem solving</a:t>
            </a:r>
          </a:p>
          <a:p>
            <a:pPr lvl="1">
              <a:lnSpc>
                <a:spcPct val="100000"/>
              </a:lnSpc>
            </a:pPr>
            <a:r>
              <a:rPr lang="en-US" sz="1800" dirty="0"/>
              <a:t>Data collection and analysis abilities</a:t>
            </a:r>
          </a:p>
          <a:p>
            <a:pPr>
              <a:lnSpc>
                <a:spcPct val="100000"/>
              </a:lnSpc>
            </a:pPr>
            <a:r>
              <a:rPr lang="en-US" sz="2300" dirty="0"/>
              <a:t>Recruitment considerations:</a:t>
            </a:r>
          </a:p>
          <a:p>
            <a:pPr lvl="1">
              <a:lnSpc>
                <a:spcPct val="100000"/>
              </a:lnSpc>
            </a:pPr>
            <a:r>
              <a:rPr lang="en-US" sz="1800" dirty="0"/>
              <a:t>Experience in big data curation and analysis, machine learning, geospatial analysis, and software development</a:t>
            </a:r>
          </a:p>
          <a:p>
            <a:pPr lvl="1">
              <a:lnSpc>
                <a:spcPct val="100000"/>
              </a:lnSpc>
            </a:pPr>
            <a:r>
              <a:rPr lang="en-US" sz="1800" dirty="0"/>
              <a:t>Beyond the transportation field, look at research institutions and data industry</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50</a:t>
            </a:fld>
            <a:endParaRPr lang="en-US" dirty="0"/>
          </a:p>
        </p:txBody>
      </p:sp>
    </p:spTree>
    <p:extLst>
      <p:ext uri="{BB962C8B-B14F-4D97-AF65-F5344CB8AC3E}">
        <p14:creationId xmlns:p14="http://schemas.microsoft.com/office/powerpoint/2010/main" val="3287563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Computer Engineer</a:t>
            </a:r>
          </a:p>
        </p:txBody>
      </p:sp>
      <p:sp>
        <p:nvSpPr>
          <p:cNvPr id="7" name="Content Placeholder 2">
            <a:extLst>
              <a:ext uri="{FF2B5EF4-FFF2-40B4-BE49-F238E27FC236}">
                <a16:creationId xmlns:a16="http://schemas.microsoft.com/office/drawing/2014/main" id="{A33E595F-5BDE-4BFA-B6A9-0E116F4F523A}"/>
              </a:ext>
            </a:extLst>
          </p:cNvPr>
          <p:cNvSpPr>
            <a:spLocks noGrp="1"/>
          </p:cNvSpPr>
          <p:nvPr>
            <p:ph idx="1"/>
          </p:nvPr>
        </p:nvSpPr>
        <p:spPr>
          <a:xfrm>
            <a:off x="984244" y="1607101"/>
            <a:ext cx="10369555" cy="4351338"/>
          </a:xfrm>
        </p:spPr>
        <p:txBody>
          <a:bodyPr>
            <a:noAutofit/>
          </a:bodyPr>
          <a:lstStyle/>
          <a:p>
            <a:pPr>
              <a:lnSpc>
                <a:spcPct val="100000"/>
              </a:lnSpc>
            </a:pPr>
            <a:r>
              <a:rPr lang="en-US" dirty="0"/>
              <a:t>Supports TSMO technology applications and data management</a:t>
            </a:r>
          </a:p>
          <a:p>
            <a:pPr>
              <a:lnSpc>
                <a:spcPct val="100000"/>
              </a:lnSpc>
            </a:pPr>
            <a:r>
              <a:rPr lang="en-US" dirty="0"/>
              <a:t>Responsible for engineering and technical guidance for computer systems</a:t>
            </a:r>
          </a:p>
          <a:p>
            <a:pPr>
              <a:lnSpc>
                <a:spcPct val="100000"/>
              </a:lnSpc>
            </a:pPr>
            <a:r>
              <a:rPr lang="en-US" dirty="0"/>
              <a:t>KSA requirements:</a:t>
            </a:r>
          </a:p>
          <a:p>
            <a:pPr lvl="1">
              <a:lnSpc>
                <a:spcPct val="100000"/>
              </a:lnSpc>
            </a:pPr>
            <a:r>
              <a:rPr lang="en-US" dirty="0"/>
              <a:t>Competency in computer science, coding, and ITS applications</a:t>
            </a:r>
          </a:p>
          <a:p>
            <a:pPr lvl="1">
              <a:lnSpc>
                <a:spcPct val="100000"/>
              </a:lnSpc>
            </a:pPr>
            <a:r>
              <a:rPr lang="en-US" dirty="0"/>
              <a:t>Hardware, software, analytical, and communication skills</a:t>
            </a:r>
          </a:p>
          <a:p>
            <a:pPr lvl="1">
              <a:lnSpc>
                <a:spcPct val="100000"/>
              </a:lnSpc>
            </a:pPr>
            <a:r>
              <a:rPr lang="en-US" dirty="0"/>
              <a:t>Data analysis, communications, and teamwork</a:t>
            </a:r>
          </a:p>
          <a:p>
            <a:pPr>
              <a:lnSpc>
                <a:spcPct val="100000"/>
              </a:lnSpc>
            </a:pPr>
            <a:r>
              <a:rPr lang="en-US" dirty="0"/>
              <a:t>A recruitment consideration is to go beyond the transportation industry, and consider software and computer industry and research institutions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51</a:t>
            </a:fld>
            <a:endParaRPr lang="en-US" dirty="0"/>
          </a:p>
        </p:txBody>
      </p:sp>
    </p:spTree>
    <p:extLst>
      <p:ext uri="{BB962C8B-B14F-4D97-AF65-F5344CB8AC3E}">
        <p14:creationId xmlns:p14="http://schemas.microsoft.com/office/powerpoint/2010/main" val="4211697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Artificial Intelligence (AI) Scientist</a:t>
            </a:r>
          </a:p>
        </p:txBody>
      </p:sp>
      <p:sp>
        <p:nvSpPr>
          <p:cNvPr id="7" name="Content Placeholder 2">
            <a:extLst>
              <a:ext uri="{FF2B5EF4-FFF2-40B4-BE49-F238E27FC236}">
                <a16:creationId xmlns:a16="http://schemas.microsoft.com/office/drawing/2014/main" id="{A33E595F-5BDE-4BFA-B6A9-0E116F4F523A}"/>
              </a:ext>
            </a:extLst>
          </p:cNvPr>
          <p:cNvSpPr>
            <a:spLocks noGrp="1"/>
          </p:cNvSpPr>
          <p:nvPr>
            <p:ph idx="1"/>
          </p:nvPr>
        </p:nvSpPr>
        <p:spPr>
          <a:xfrm>
            <a:off x="984245" y="1395060"/>
            <a:ext cx="10369555" cy="4351338"/>
          </a:xfrm>
        </p:spPr>
        <p:txBody>
          <a:bodyPr>
            <a:noAutofit/>
          </a:bodyPr>
          <a:lstStyle/>
          <a:p>
            <a:pPr>
              <a:lnSpc>
                <a:spcPct val="100000"/>
              </a:lnSpc>
            </a:pPr>
            <a:r>
              <a:rPr lang="en-US" sz="2300" dirty="0"/>
              <a:t>Supports TSMO programs applying deep learning, machine learning, and AI support applications and decisionmaking</a:t>
            </a:r>
          </a:p>
          <a:p>
            <a:pPr>
              <a:lnSpc>
                <a:spcPct val="100000"/>
              </a:lnSpc>
            </a:pPr>
            <a:r>
              <a:rPr lang="en-US" sz="2300" dirty="0"/>
              <a:t>Responsible for leading the selection and development of AI solutions in traffic management, data analysis, network management</a:t>
            </a:r>
          </a:p>
          <a:p>
            <a:pPr>
              <a:lnSpc>
                <a:spcPct val="100000"/>
              </a:lnSpc>
            </a:pPr>
            <a:r>
              <a:rPr lang="en-US" sz="2300" dirty="0"/>
              <a:t>KSA requirements:</a:t>
            </a:r>
          </a:p>
          <a:p>
            <a:pPr lvl="1">
              <a:lnSpc>
                <a:spcPct val="100000"/>
              </a:lnSpc>
            </a:pPr>
            <a:r>
              <a:rPr lang="en-US" sz="1800" dirty="0"/>
              <a:t>Competency in data/computer science, machine learning, AI, statistical and big data analytics, and research</a:t>
            </a:r>
          </a:p>
          <a:p>
            <a:pPr lvl="1">
              <a:lnSpc>
                <a:spcPct val="100000"/>
              </a:lnSpc>
            </a:pPr>
            <a:r>
              <a:rPr lang="en-US" sz="1800" dirty="0"/>
              <a:t>Professional judgment and ethics</a:t>
            </a:r>
          </a:p>
          <a:p>
            <a:pPr lvl="1">
              <a:lnSpc>
                <a:spcPct val="100000"/>
              </a:lnSpc>
            </a:pPr>
            <a:r>
              <a:rPr lang="en-US" sz="1800" dirty="0"/>
              <a:t>Performance management capabilities</a:t>
            </a:r>
          </a:p>
          <a:p>
            <a:pPr>
              <a:lnSpc>
                <a:spcPct val="100000"/>
              </a:lnSpc>
            </a:pPr>
            <a:r>
              <a:rPr lang="en-US" sz="2300" dirty="0"/>
              <a:t>A recruitment consideration is to go beyond transportation field, and look to computer and software industry, gaming industry, defense industry, and research institutions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52</a:t>
            </a:fld>
            <a:endParaRPr lang="en-US" dirty="0"/>
          </a:p>
        </p:txBody>
      </p:sp>
    </p:spTree>
    <p:extLst>
      <p:ext uri="{BB962C8B-B14F-4D97-AF65-F5344CB8AC3E}">
        <p14:creationId xmlns:p14="http://schemas.microsoft.com/office/powerpoint/2010/main" val="54060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Telecommunications Engineer</a:t>
            </a:r>
          </a:p>
        </p:txBody>
      </p:sp>
      <p:sp>
        <p:nvSpPr>
          <p:cNvPr id="7" name="Content Placeholder 2">
            <a:extLst>
              <a:ext uri="{FF2B5EF4-FFF2-40B4-BE49-F238E27FC236}">
                <a16:creationId xmlns:a16="http://schemas.microsoft.com/office/drawing/2014/main" id="{A33E595F-5BDE-4BFA-B6A9-0E116F4F523A}"/>
              </a:ext>
            </a:extLst>
          </p:cNvPr>
          <p:cNvSpPr>
            <a:spLocks noGrp="1"/>
          </p:cNvSpPr>
          <p:nvPr>
            <p:ph idx="1"/>
          </p:nvPr>
        </p:nvSpPr>
        <p:spPr/>
        <p:txBody>
          <a:bodyPr>
            <a:noAutofit/>
          </a:bodyPr>
          <a:lstStyle/>
          <a:p>
            <a:pPr>
              <a:lnSpc>
                <a:spcPct val="100000"/>
              </a:lnSpc>
            </a:pPr>
            <a:r>
              <a:rPr lang="en-US" dirty="0"/>
              <a:t>Supports TSMO networks and ITS systems</a:t>
            </a:r>
          </a:p>
          <a:p>
            <a:pPr>
              <a:lnSpc>
                <a:spcPct val="100000"/>
              </a:lnSpc>
            </a:pPr>
            <a:r>
              <a:rPr lang="en-US" dirty="0"/>
              <a:t>Responsible for providing advanced engineering and technical guidance for telecommunications systems</a:t>
            </a:r>
          </a:p>
          <a:p>
            <a:pPr>
              <a:lnSpc>
                <a:spcPct val="100000"/>
              </a:lnSpc>
            </a:pPr>
            <a:r>
              <a:rPr lang="en-US" dirty="0"/>
              <a:t>KSA requirements:</a:t>
            </a:r>
          </a:p>
          <a:p>
            <a:pPr lvl="1">
              <a:lnSpc>
                <a:spcPct val="100000"/>
              </a:lnSpc>
            </a:pPr>
            <a:r>
              <a:rPr lang="en-US" dirty="0"/>
              <a:t>Competency in data/computer science, telecommunications hardware and software</a:t>
            </a:r>
          </a:p>
          <a:p>
            <a:pPr lvl="1">
              <a:lnSpc>
                <a:spcPct val="100000"/>
              </a:lnSpc>
            </a:pPr>
            <a:r>
              <a:rPr lang="en-US" dirty="0"/>
              <a:t>Management, analytical, and communications skills</a:t>
            </a:r>
          </a:p>
          <a:p>
            <a:pPr lvl="1">
              <a:lnSpc>
                <a:spcPct val="100000"/>
              </a:lnSpc>
            </a:pPr>
            <a:r>
              <a:rPr lang="en-US" dirty="0"/>
              <a:t>Problem solving and teamwork</a:t>
            </a:r>
          </a:p>
          <a:p>
            <a:pPr>
              <a:lnSpc>
                <a:spcPct val="100000"/>
              </a:lnSpc>
            </a:pPr>
            <a:r>
              <a:rPr lang="en-US" dirty="0"/>
              <a:t>Recruitment considerations include looking to transportation agencies, consultants, telecommunications, and software industries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53</a:t>
            </a:fld>
            <a:endParaRPr lang="en-US" dirty="0"/>
          </a:p>
        </p:txBody>
      </p:sp>
    </p:spTree>
    <p:extLst>
      <p:ext uri="{BB962C8B-B14F-4D97-AF65-F5344CB8AC3E}">
        <p14:creationId xmlns:p14="http://schemas.microsoft.com/office/powerpoint/2010/main" val="785910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Data Management Specialist</a:t>
            </a:r>
          </a:p>
        </p:txBody>
      </p:sp>
      <p:sp>
        <p:nvSpPr>
          <p:cNvPr id="7" name="Content Placeholder 2">
            <a:extLst>
              <a:ext uri="{FF2B5EF4-FFF2-40B4-BE49-F238E27FC236}">
                <a16:creationId xmlns:a16="http://schemas.microsoft.com/office/drawing/2014/main" id="{A33E595F-5BDE-4BFA-B6A9-0E116F4F523A}"/>
              </a:ext>
            </a:extLst>
          </p:cNvPr>
          <p:cNvSpPr>
            <a:spLocks noGrp="1"/>
          </p:cNvSpPr>
          <p:nvPr>
            <p:ph idx="1"/>
          </p:nvPr>
        </p:nvSpPr>
        <p:spPr/>
        <p:txBody>
          <a:bodyPr>
            <a:noAutofit/>
          </a:bodyPr>
          <a:lstStyle/>
          <a:p>
            <a:pPr>
              <a:lnSpc>
                <a:spcPct val="100000"/>
              </a:lnSpc>
            </a:pPr>
            <a:r>
              <a:rPr lang="en-US" dirty="0"/>
              <a:t>Enables data systems for TSMO programs and applications</a:t>
            </a:r>
          </a:p>
          <a:p>
            <a:pPr>
              <a:lnSpc>
                <a:spcPct val="100000"/>
              </a:lnSpc>
            </a:pPr>
            <a:r>
              <a:rPr lang="en-US" dirty="0"/>
              <a:t>Responsible for developing, modifying, and administering databases and other systems</a:t>
            </a:r>
          </a:p>
          <a:p>
            <a:pPr>
              <a:lnSpc>
                <a:spcPct val="100000"/>
              </a:lnSpc>
            </a:pPr>
            <a:r>
              <a:rPr lang="en-US" dirty="0"/>
              <a:t>KSA requirements:</a:t>
            </a:r>
          </a:p>
          <a:p>
            <a:pPr lvl="1">
              <a:lnSpc>
                <a:spcPct val="100000"/>
              </a:lnSpc>
            </a:pPr>
            <a:r>
              <a:rPr lang="en-US" dirty="0"/>
              <a:t>Competency in data and computer science, database software and programming</a:t>
            </a:r>
          </a:p>
          <a:p>
            <a:pPr lvl="1">
              <a:lnSpc>
                <a:spcPct val="100000"/>
              </a:lnSpc>
            </a:pPr>
            <a:r>
              <a:rPr lang="en-US" dirty="0"/>
              <a:t>Communications and problem-solving skills</a:t>
            </a:r>
          </a:p>
          <a:p>
            <a:pPr lvl="1">
              <a:lnSpc>
                <a:spcPct val="100000"/>
              </a:lnSpc>
            </a:pPr>
            <a:r>
              <a:rPr lang="en-US" dirty="0"/>
              <a:t>Knowledge of TMC, ITS and transportation data, hardware, and software</a:t>
            </a:r>
          </a:p>
          <a:p>
            <a:pPr>
              <a:lnSpc>
                <a:spcPct val="100000"/>
              </a:lnSpc>
            </a:pPr>
            <a:r>
              <a:rPr lang="en-US" dirty="0"/>
              <a:t>Recruitment considerations include looking beyond the transportation industry to data management and analytics industry, computer software industry, and research institutions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54</a:t>
            </a:fld>
            <a:endParaRPr lang="en-US" dirty="0"/>
          </a:p>
        </p:txBody>
      </p:sp>
    </p:spTree>
    <p:extLst>
      <p:ext uri="{BB962C8B-B14F-4D97-AF65-F5344CB8AC3E}">
        <p14:creationId xmlns:p14="http://schemas.microsoft.com/office/powerpoint/2010/main" val="2706467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Visualization Specialist</a:t>
            </a:r>
          </a:p>
        </p:txBody>
      </p:sp>
      <p:sp>
        <p:nvSpPr>
          <p:cNvPr id="7" name="Content Placeholder 2">
            <a:extLst>
              <a:ext uri="{FF2B5EF4-FFF2-40B4-BE49-F238E27FC236}">
                <a16:creationId xmlns:a16="http://schemas.microsoft.com/office/drawing/2014/main" id="{A33E595F-5BDE-4BFA-B6A9-0E116F4F523A}"/>
              </a:ext>
            </a:extLst>
          </p:cNvPr>
          <p:cNvSpPr>
            <a:spLocks noGrp="1"/>
          </p:cNvSpPr>
          <p:nvPr>
            <p:ph idx="1"/>
          </p:nvPr>
        </p:nvSpPr>
        <p:spPr/>
        <p:txBody>
          <a:bodyPr>
            <a:noAutofit/>
          </a:bodyPr>
          <a:lstStyle/>
          <a:p>
            <a:pPr>
              <a:lnSpc>
                <a:spcPct val="100000"/>
              </a:lnSpc>
            </a:pPr>
            <a:r>
              <a:rPr lang="en-US" dirty="0"/>
              <a:t>Illustrates and communicates data and information to TSMO practitioners, decisionmakers, and stakeholders</a:t>
            </a:r>
          </a:p>
          <a:p>
            <a:pPr>
              <a:lnSpc>
                <a:spcPct val="100000"/>
              </a:lnSpc>
            </a:pPr>
            <a:r>
              <a:rPr lang="en-US" dirty="0"/>
              <a:t>Responsible for technical guidance, training and support visualization tools for TSMO applications and decisions</a:t>
            </a:r>
          </a:p>
          <a:p>
            <a:pPr>
              <a:lnSpc>
                <a:spcPct val="100000"/>
              </a:lnSpc>
            </a:pPr>
            <a:r>
              <a:rPr lang="en-US" dirty="0"/>
              <a:t>KSA requirements:</a:t>
            </a:r>
          </a:p>
          <a:p>
            <a:pPr lvl="1">
              <a:lnSpc>
                <a:spcPct val="100000"/>
              </a:lnSpc>
            </a:pPr>
            <a:r>
              <a:rPr lang="en-US" dirty="0"/>
              <a:t>Competency in computer science, data modeling, graphic design, and related software</a:t>
            </a:r>
          </a:p>
          <a:p>
            <a:pPr lvl="1">
              <a:lnSpc>
                <a:spcPct val="100000"/>
              </a:lnSpc>
            </a:pPr>
            <a:r>
              <a:rPr lang="en-US" dirty="0"/>
              <a:t>Skills include communication, mathematics, problem solving, and data analysis</a:t>
            </a:r>
          </a:p>
          <a:p>
            <a:pPr>
              <a:lnSpc>
                <a:spcPct val="100000"/>
              </a:lnSpc>
            </a:pPr>
            <a:r>
              <a:rPr lang="en-US" dirty="0"/>
              <a:t>Recruitment considerations include looking to computer, software, gaming, and defense industries and to research institutions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55</a:t>
            </a:fld>
            <a:endParaRPr lang="en-US" dirty="0"/>
          </a:p>
        </p:txBody>
      </p:sp>
    </p:spTree>
    <p:extLst>
      <p:ext uri="{BB962C8B-B14F-4D97-AF65-F5344CB8AC3E}">
        <p14:creationId xmlns:p14="http://schemas.microsoft.com/office/powerpoint/2010/main" val="312080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Cybersecurity Engineer</a:t>
            </a:r>
          </a:p>
        </p:txBody>
      </p:sp>
      <p:sp>
        <p:nvSpPr>
          <p:cNvPr id="2" name="Content Placeholder 1">
            <a:extLst>
              <a:ext uri="{FF2B5EF4-FFF2-40B4-BE49-F238E27FC236}">
                <a16:creationId xmlns:a16="http://schemas.microsoft.com/office/drawing/2014/main" id="{4C63CD8F-4D90-4815-B4F5-E2CBFBF03E87}"/>
              </a:ext>
            </a:extLst>
          </p:cNvPr>
          <p:cNvSpPr>
            <a:spLocks noGrp="1"/>
          </p:cNvSpPr>
          <p:nvPr>
            <p:ph idx="1"/>
          </p:nvPr>
        </p:nvSpPr>
        <p:spPr/>
        <p:txBody>
          <a:bodyPr>
            <a:normAutofit fontScale="85000" lnSpcReduction="10000"/>
          </a:bodyPr>
          <a:lstStyle/>
          <a:p>
            <a:pPr>
              <a:lnSpc>
                <a:spcPct val="120000"/>
              </a:lnSpc>
            </a:pPr>
            <a:r>
              <a:rPr lang="en-US" sz="2800" dirty="0"/>
              <a:t>Protects TSMO systems and addresses security risks</a:t>
            </a:r>
          </a:p>
          <a:p>
            <a:pPr>
              <a:lnSpc>
                <a:spcPct val="120000"/>
              </a:lnSpc>
            </a:pPr>
            <a:r>
              <a:rPr lang="en-US" sz="2800" dirty="0"/>
              <a:t>Responsible for building cybersecurity capabilities into critical TSMO systems and minimizing disruptions to information infrastructure</a:t>
            </a:r>
          </a:p>
          <a:p>
            <a:pPr>
              <a:lnSpc>
                <a:spcPct val="120000"/>
              </a:lnSpc>
            </a:pPr>
            <a:r>
              <a:rPr lang="en-US" sz="2800" dirty="0"/>
              <a:t>KSA requirements:</a:t>
            </a:r>
          </a:p>
          <a:p>
            <a:pPr lvl="1">
              <a:lnSpc>
                <a:spcPct val="120000"/>
              </a:lnSpc>
            </a:pPr>
            <a:r>
              <a:rPr lang="en-US" sz="2400" dirty="0"/>
              <a:t>Knowledge of cybersecurity policy, IT security, vulnerability assessment, and computer hardware, software, and coding</a:t>
            </a:r>
          </a:p>
          <a:p>
            <a:pPr lvl="1">
              <a:lnSpc>
                <a:spcPct val="120000"/>
              </a:lnSpc>
            </a:pPr>
            <a:r>
              <a:rPr lang="en-US" sz="2400" dirty="0"/>
              <a:t>Analytical, communications, and research skills</a:t>
            </a:r>
          </a:p>
          <a:p>
            <a:pPr>
              <a:lnSpc>
                <a:spcPct val="120000"/>
              </a:lnSpc>
            </a:pPr>
            <a:r>
              <a:rPr lang="en-US" sz="2800" dirty="0"/>
              <a:t>Recruitment considerations include looking to computer, software, technology, defense, and banking industries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56</a:t>
            </a:fld>
            <a:endParaRPr lang="en-US" dirty="0"/>
          </a:p>
        </p:txBody>
      </p:sp>
    </p:spTree>
    <p:extLst>
      <p:ext uri="{BB962C8B-B14F-4D97-AF65-F5344CB8AC3E}">
        <p14:creationId xmlns:p14="http://schemas.microsoft.com/office/powerpoint/2010/main" val="2722733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Surface Weather Specialist</a:t>
            </a:r>
          </a:p>
        </p:txBody>
      </p:sp>
      <p:sp>
        <p:nvSpPr>
          <p:cNvPr id="2" name="Content Placeholder 1">
            <a:extLst>
              <a:ext uri="{FF2B5EF4-FFF2-40B4-BE49-F238E27FC236}">
                <a16:creationId xmlns:a16="http://schemas.microsoft.com/office/drawing/2014/main" id="{322CF368-CC8A-4E30-A9EA-A6C1DBE1DF93}"/>
              </a:ext>
            </a:extLst>
          </p:cNvPr>
          <p:cNvSpPr>
            <a:spLocks noGrp="1"/>
          </p:cNvSpPr>
          <p:nvPr>
            <p:ph idx="1"/>
          </p:nvPr>
        </p:nvSpPr>
        <p:spPr/>
        <p:txBody>
          <a:bodyPr>
            <a:normAutofit fontScale="92500" lnSpcReduction="10000"/>
          </a:bodyPr>
          <a:lstStyle/>
          <a:p>
            <a:pPr>
              <a:lnSpc>
                <a:spcPct val="110000"/>
              </a:lnSpc>
            </a:pPr>
            <a:r>
              <a:rPr lang="en-US" sz="2800" dirty="0"/>
              <a:t>Supports real-time TSMO operations, predictive management, and advanced maintenance</a:t>
            </a:r>
          </a:p>
          <a:p>
            <a:pPr>
              <a:lnSpc>
                <a:spcPct val="110000"/>
              </a:lnSpc>
            </a:pPr>
            <a:r>
              <a:rPr lang="en-US" sz="2800" dirty="0"/>
              <a:t>Responsible for advanced TSMO related to weather applications</a:t>
            </a:r>
          </a:p>
          <a:p>
            <a:pPr>
              <a:lnSpc>
                <a:spcPct val="110000"/>
              </a:lnSpc>
            </a:pPr>
            <a:r>
              <a:rPr lang="en-US" sz="2800" dirty="0"/>
              <a:t>KSA requirements:</a:t>
            </a:r>
          </a:p>
          <a:p>
            <a:pPr lvl="1">
              <a:lnSpc>
                <a:spcPct val="110000"/>
              </a:lnSpc>
            </a:pPr>
            <a:r>
              <a:rPr lang="en-US" sz="2400" dirty="0"/>
              <a:t>Knowledge of transportation industry, weather research and forecasting, data visualization, and advanced roadway maintenance applications to address surface weather conditions</a:t>
            </a:r>
          </a:p>
          <a:p>
            <a:pPr>
              <a:lnSpc>
                <a:spcPct val="110000"/>
              </a:lnSpc>
            </a:pPr>
            <a:r>
              <a:rPr lang="en-US" sz="2800" dirty="0"/>
              <a:t>Recruitment considerations including looking to transportation agencies, meteorology, airport management, and research institutions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57</a:t>
            </a:fld>
            <a:endParaRPr lang="en-US" dirty="0"/>
          </a:p>
        </p:txBody>
      </p:sp>
    </p:spTree>
    <p:extLst>
      <p:ext uri="{BB962C8B-B14F-4D97-AF65-F5344CB8AC3E}">
        <p14:creationId xmlns:p14="http://schemas.microsoft.com/office/powerpoint/2010/main" val="3655148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Systems Engineer</a:t>
            </a:r>
          </a:p>
        </p:txBody>
      </p:sp>
      <p:sp>
        <p:nvSpPr>
          <p:cNvPr id="6" name="Content Placeholder 5">
            <a:extLst>
              <a:ext uri="{FF2B5EF4-FFF2-40B4-BE49-F238E27FC236}">
                <a16:creationId xmlns:a16="http://schemas.microsoft.com/office/drawing/2014/main" id="{1EAB4D15-25E0-4207-9D5B-6C4CD4F14CAC}"/>
              </a:ext>
            </a:extLst>
          </p:cNvPr>
          <p:cNvSpPr>
            <a:spLocks noGrp="1"/>
          </p:cNvSpPr>
          <p:nvPr>
            <p:ph idx="1"/>
          </p:nvPr>
        </p:nvSpPr>
        <p:spPr/>
        <p:txBody>
          <a:bodyPr/>
          <a:lstStyle/>
          <a:p>
            <a:pPr>
              <a:lnSpc>
                <a:spcPct val="100000"/>
              </a:lnSpc>
            </a:pPr>
            <a:r>
              <a:rPr lang="en-US" dirty="0"/>
              <a:t>Supports basic and advanced TSMO programs to improve processes and support TSMO systems and technologies</a:t>
            </a:r>
          </a:p>
          <a:p>
            <a:pPr>
              <a:lnSpc>
                <a:spcPct val="100000"/>
              </a:lnSpc>
            </a:pPr>
            <a:r>
              <a:rPr lang="en-US" dirty="0"/>
              <a:t>Responsible for designing and developing software, hardware, and computer systems and networks for TSMO</a:t>
            </a:r>
          </a:p>
          <a:p>
            <a:pPr>
              <a:lnSpc>
                <a:spcPct val="100000"/>
              </a:lnSpc>
            </a:pPr>
            <a:r>
              <a:rPr lang="en-US" dirty="0"/>
              <a:t>KSA requirements:</a:t>
            </a:r>
          </a:p>
          <a:p>
            <a:pPr lvl="1">
              <a:lnSpc>
                <a:spcPct val="100000"/>
              </a:lnSpc>
            </a:pPr>
            <a:r>
              <a:rPr lang="en-US" dirty="0"/>
              <a:t>Knowledge of transportation industry, agency procedures, system architecture, project management, and systems engineering</a:t>
            </a:r>
          </a:p>
          <a:p>
            <a:pPr lvl="1">
              <a:lnSpc>
                <a:spcPct val="100000"/>
              </a:lnSpc>
            </a:pPr>
            <a:r>
              <a:rPr lang="en-US" dirty="0"/>
              <a:t>Problem solving, data analytics, and innovation</a:t>
            </a:r>
          </a:p>
          <a:p>
            <a:pPr>
              <a:lnSpc>
                <a:spcPct val="100000"/>
              </a:lnSpc>
            </a:pPr>
            <a:r>
              <a:rPr lang="en-US" dirty="0"/>
              <a:t>Recruitment considerations include looking to transportation agencies and consultants, software industry, ITS developers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58</a:t>
            </a:fld>
            <a:endParaRPr lang="en-US" dirty="0"/>
          </a:p>
        </p:txBody>
      </p:sp>
    </p:spTree>
    <p:extLst>
      <p:ext uri="{BB962C8B-B14F-4D97-AF65-F5344CB8AC3E}">
        <p14:creationId xmlns:p14="http://schemas.microsoft.com/office/powerpoint/2010/main" val="1013846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28123"/>
            <a:ext cx="8997956" cy="504096"/>
          </a:xfrm>
        </p:spPr>
        <p:txBody>
          <a:bodyPr/>
          <a:lstStyle/>
          <a:p>
            <a:r>
              <a:rPr lang="en-US" sz="3600" dirty="0"/>
              <a:t>TSMO Modeling Specialist</a:t>
            </a:r>
          </a:p>
        </p:txBody>
      </p:sp>
      <p:sp>
        <p:nvSpPr>
          <p:cNvPr id="2" name="Content Placeholder 1">
            <a:extLst>
              <a:ext uri="{FF2B5EF4-FFF2-40B4-BE49-F238E27FC236}">
                <a16:creationId xmlns:a16="http://schemas.microsoft.com/office/drawing/2014/main" id="{EC8401A6-FF74-4119-AE81-EF92FA9768E4}"/>
              </a:ext>
            </a:extLst>
          </p:cNvPr>
          <p:cNvSpPr>
            <a:spLocks noGrp="1"/>
          </p:cNvSpPr>
          <p:nvPr>
            <p:ph idx="1"/>
          </p:nvPr>
        </p:nvSpPr>
        <p:spPr/>
        <p:txBody>
          <a:bodyPr/>
          <a:lstStyle/>
          <a:p>
            <a:pPr>
              <a:lnSpc>
                <a:spcPct val="100000"/>
              </a:lnSpc>
            </a:pPr>
            <a:r>
              <a:rPr lang="en-US" dirty="0"/>
              <a:t>Enhances and supports TSMO planning and evaluates initiatives</a:t>
            </a:r>
          </a:p>
          <a:p>
            <a:pPr>
              <a:lnSpc>
                <a:spcPct val="100000"/>
              </a:lnSpc>
            </a:pPr>
            <a:r>
              <a:rPr lang="en-US" dirty="0"/>
              <a:t>Responsible for traffic and transportation modeling focused on mesoscale analyses</a:t>
            </a:r>
          </a:p>
          <a:p>
            <a:pPr>
              <a:lnSpc>
                <a:spcPct val="100000"/>
              </a:lnSpc>
            </a:pPr>
            <a:r>
              <a:rPr lang="en-US" dirty="0"/>
              <a:t>KSA requirements:</a:t>
            </a:r>
          </a:p>
          <a:p>
            <a:pPr lvl="1">
              <a:lnSpc>
                <a:spcPct val="100000"/>
              </a:lnSpc>
            </a:pPr>
            <a:r>
              <a:rPr lang="en-US" dirty="0"/>
              <a:t>Knowledge of computer programming, data analysis, and ITS applications</a:t>
            </a:r>
          </a:p>
          <a:p>
            <a:pPr lvl="1">
              <a:lnSpc>
                <a:spcPct val="100000"/>
              </a:lnSpc>
            </a:pPr>
            <a:r>
              <a:rPr lang="en-US" dirty="0"/>
              <a:t>Modeling, communications, problem-solving abilities</a:t>
            </a:r>
          </a:p>
          <a:p>
            <a:pPr>
              <a:lnSpc>
                <a:spcPct val="100000"/>
              </a:lnSpc>
            </a:pPr>
            <a:r>
              <a:rPr lang="en-US" dirty="0"/>
              <a:t>Recruitment considerations include looking to the transportation industry for experience in macroscopic, mesoscopic, and microscopic modeling</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59</a:t>
            </a:fld>
            <a:endParaRPr lang="en-US" dirty="0"/>
          </a:p>
        </p:txBody>
      </p:sp>
    </p:spTree>
    <p:extLst>
      <p:ext uri="{BB962C8B-B14F-4D97-AF65-F5344CB8AC3E}">
        <p14:creationId xmlns:p14="http://schemas.microsoft.com/office/powerpoint/2010/main" val="104999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590801"/>
            <a:ext cx="8997956" cy="504096"/>
          </a:xfrm>
        </p:spPr>
        <p:txBody>
          <a:bodyPr/>
          <a:lstStyle/>
          <a:p>
            <a:r>
              <a:rPr lang="en-US" sz="3600" dirty="0"/>
              <a:t>Some Examples of TSMO Strategies</a:t>
            </a:r>
          </a:p>
        </p:txBody>
      </p:sp>
      <p:pic>
        <p:nvPicPr>
          <p:cNvPr id="17" name="Picture 16" descr="This collage of icons represents examples of transportation systems management and operations strategies. These strategies include freeway management, arterial management, integrated corridor management, travel demand management, traveler information, freight management, work zone management, traffic incident and emergency transportation operations, road weather management, planned special events management, public transportation and ridesharing management, and parking man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30840"/>
            <a:ext cx="10058400" cy="3995240"/>
          </a:xfrm>
          <a:prstGeom prst="rect">
            <a:avLst/>
          </a:prstGeom>
        </p:spPr>
      </p:pic>
      <p:sp>
        <p:nvSpPr>
          <p:cNvPr id="3" name="TextBox 2">
            <a:extLst>
              <a:ext uri="{FF2B5EF4-FFF2-40B4-BE49-F238E27FC236}">
                <a16:creationId xmlns:a16="http://schemas.microsoft.com/office/drawing/2014/main" id="{DFB2D828-4977-E2DE-71A4-FB3258C8F02C}"/>
              </a:ext>
            </a:extLst>
          </p:cNvPr>
          <p:cNvSpPr txBox="1"/>
          <p:nvPr/>
        </p:nvSpPr>
        <p:spPr>
          <a:xfrm>
            <a:off x="8394551" y="5953525"/>
            <a:ext cx="285863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Federal Highway Administration.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3073B-250E-43D2-AB62-2D61C2B5B28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563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Emerging Technologies Industry Liaison</a:t>
            </a:r>
          </a:p>
        </p:txBody>
      </p:sp>
      <p:sp>
        <p:nvSpPr>
          <p:cNvPr id="2" name="Content Placeholder 1">
            <a:extLst>
              <a:ext uri="{FF2B5EF4-FFF2-40B4-BE49-F238E27FC236}">
                <a16:creationId xmlns:a16="http://schemas.microsoft.com/office/drawing/2014/main" id="{D9818370-7B98-42F2-B5E2-3E0BD0C2F6FD}"/>
              </a:ext>
            </a:extLst>
          </p:cNvPr>
          <p:cNvSpPr>
            <a:spLocks noGrp="1"/>
          </p:cNvSpPr>
          <p:nvPr>
            <p:ph idx="1"/>
          </p:nvPr>
        </p:nvSpPr>
        <p:spPr/>
        <p:txBody>
          <a:bodyPr>
            <a:normAutofit lnSpcReduction="10000"/>
          </a:bodyPr>
          <a:lstStyle/>
          <a:p>
            <a:pPr>
              <a:lnSpc>
                <a:spcPct val="110000"/>
              </a:lnSpc>
            </a:pPr>
            <a:r>
              <a:rPr lang="en-US" dirty="0"/>
              <a:t>Supports TSMO programs that want to build connections with technology developers, vendors, and researchers</a:t>
            </a:r>
          </a:p>
          <a:p>
            <a:pPr>
              <a:lnSpc>
                <a:spcPct val="110000"/>
              </a:lnSpc>
            </a:pPr>
            <a:r>
              <a:rPr lang="en-US" dirty="0"/>
              <a:t>Responsible for leading and managing the strategic approach for collaborating with technology developers </a:t>
            </a:r>
          </a:p>
          <a:p>
            <a:pPr>
              <a:lnSpc>
                <a:spcPct val="100000"/>
              </a:lnSpc>
            </a:pPr>
            <a:r>
              <a:rPr lang="en-US" dirty="0"/>
              <a:t>KSA requirements:</a:t>
            </a:r>
          </a:p>
          <a:p>
            <a:pPr lvl="1">
              <a:lnSpc>
                <a:spcPct val="110000"/>
              </a:lnSpc>
            </a:pPr>
            <a:r>
              <a:rPr lang="en-US" dirty="0"/>
              <a:t>Competency in transportation industry and knowledge of ITS and emerging technologies</a:t>
            </a:r>
          </a:p>
          <a:p>
            <a:pPr lvl="1">
              <a:lnSpc>
                <a:spcPct val="100000"/>
              </a:lnSpc>
            </a:pPr>
            <a:r>
              <a:rPr lang="en-US" dirty="0"/>
              <a:t>Communications, leadership, collaboration, and problem-solving skills</a:t>
            </a:r>
          </a:p>
          <a:p>
            <a:pPr>
              <a:lnSpc>
                <a:spcPct val="100000"/>
              </a:lnSpc>
            </a:pPr>
            <a:r>
              <a:rPr lang="en-US" dirty="0"/>
              <a:t>Recruitment considerations include looking beyond the transportation industry to auto manufacturing, telecommunications, IT, and computer industries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60</a:t>
            </a:fld>
            <a:endParaRPr lang="en-US" dirty="0"/>
          </a:p>
        </p:txBody>
      </p:sp>
    </p:spTree>
    <p:extLst>
      <p:ext uri="{BB962C8B-B14F-4D97-AF65-F5344CB8AC3E}">
        <p14:creationId xmlns:p14="http://schemas.microsoft.com/office/powerpoint/2010/main" val="838273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79801" y="324345"/>
            <a:ext cx="10232397" cy="504096"/>
          </a:xfrm>
        </p:spPr>
        <p:txBody>
          <a:bodyPr/>
          <a:lstStyle/>
          <a:p>
            <a:r>
              <a:rPr lang="en-US" sz="3600" dirty="0"/>
              <a:t>Transportation Systems </a:t>
            </a:r>
            <a:br>
              <a:rPr lang="en-US" sz="3600" dirty="0"/>
            </a:br>
            <a:r>
              <a:rPr lang="en-US" sz="3600" dirty="0"/>
              <a:t>Performance Manager</a:t>
            </a:r>
          </a:p>
        </p:txBody>
      </p:sp>
      <p:sp>
        <p:nvSpPr>
          <p:cNvPr id="2" name="Content Placeholder 1">
            <a:extLst>
              <a:ext uri="{FF2B5EF4-FFF2-40B4-BE49-F238E27FC236}">
                <a16:creationId xmlns:a16="http://schemas.microsoft.com/office/drawing/2014/main" id="{0BBF42DF-B8B6-4013-9DF2-4454D23FF703}"/>
              </a:ext>
            </a:extLst>
          </p:cNvPr>
          <p:cNvSpPr>
            <a:spLocks noGrp="1"/>
          </p:cNvSpPr>
          <p:nvPr>
            <p:ph idx="1"/>
          </p:nvPr>
        </p:nvSpPr>
        <p:spPr/>
        <p:txBody>
          <a:bodyPr>
            <a:normAutofit fontScale="92500" lnSpcReduction="10000"/>
          </a:bodyPr>
          <a:lstStyle/>
          <a:p>
            <a:pPr>
              <a:lnSpc>
                <a:spcPct val="110000"/>
              </a:lnSpc>
            </a:pPr>
            <a:r>
              <a:rPr lang="en-US" sz="2800" dirty="0"/>
              <a:t>Supports and grows the use of performance management in TSMO</a:t>
            </a:r>
          </a:p>
          <a:p>
            <a:pPr>
              <a:lnSpc>
                <a:spcPct val="110000"/>
              </a:lnSpc>
            </a:pPr>
            <a:r>
              <a:rPr lang="en-US" sz="2800" dirty="0"/>
              <a:t>Responsible for analyzing and communicating information to enhance TSMO planning and decisionmaking</a:t>
            </a:r>
          </a:p>
          <a:p>
            <a:pPr>
              <a:lnSpc>
                <a:spcPct val="110000"/>
              </a:lnSpc>
            </a:pPr>
            <a:r>
              <a:rPr lang="en-US" sz="2800" dirty="0"/>
              <a:t>KSA requirements:</a:t>
            </a:r>
          </a:p>
          <a:p>
            <a:pPr lvl="1">
              <a:lnSpc>
                <a:spcPct val="110000"/>
              </a:lnSpc>
            </a:pPr>
            <a:r>
              <a:rPr lang="en-US" sz="2400" dirty="0"/>
              <a:t>Competency in transportation operations, agency procedures, engineering practices, and performance management</a:t>
            </a:r>
          </a:p>
          <a:p>
            <a:pPr lvl="1">
              <a:lnSpc>
                <a:spcPct val="110000"/>
              </a:lnSpc>
            </a:pPr>
            <a:r>
              <a:rPr lang="en-US" sz="2400" dirty="0"/>
              <a:t>Communication, technical reporting, and problem-solving skills</a:t>
            </a:r>
          </a:p>
          <a:p>
            <a:pPr>
              <a:lnSpc>
                <a:spcPct val="110000"/>
              </a:lnSpc>
            </a:pPr>
            <a:r>
              <a:rPr lang="en-US" sz="2800" dirty="0"/>
              <a:t>Recruitment considerations:</a:t>
            </a:r>
          </a:p>
          <a:p>
            <a:pPr lvl="1">
              <a:lnSpc>
                <a:spcPct val="110000"/>
              </a:lnSpc>
            </a:pPr>
            <a:r>
              <a:rPr lang="en-US" sz="2400" dirty="0"/>
              <a:t>Look to transportation, data management and analytics, strategic and performance management industries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61</a:t>
            </a:fld>
            <a:endParaRPr lang="en-US" dirty="0"/>
          </a:p>
        </p:txBody>
      </p:sp>
    </p:spTree>
    <p:extLst>
      <p:ext uri="{BB962C8B-B14F-4D97-AF65-F5344CB8AC3E}">
        <p14:creationId xmlns:p14="http://schemas.microsoft.com/office/powerpoint/2010/main" val="24297654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57673"/>
            <a:ext cx="9537982" cy="504096"/>
          </a:xfrm>
        </p:spPr>
        <p:txBody>
          <a:bodyPr/>
          <a:lstStyle/>
          <a:p>
            <a:r>
              <a:rPr lang="en-US" sz="3600" dirty="0"/>
              <a:t>Integrated Corridor Management Manager</a:t>
            </a:r>
          </a:p>
        </p:txBody>
      </p:sp>
      <p:sp>
        <p:nvSpPr>
          <p:cNvPr id="2" name="Content Placeholder 1">
            <a:extLst>
              <a:ext uri="{FF2B5EF4-FFF2-40B4-BE49-F238E27FC236}">
                <a16:creationId xmlns:a16="http://schemas.microsoft.com/office/drawing/2014/main" id="{FF60BDB5-BEE9-441E-8ED2-0F589ED71820}"/>
              </a:ext>
            </a:extLst>
          </p:cNvPr>
          <p:cNvSpPr>
            <a:spLocks noGrp="1"/>
          </p:cNvSpPr>
          <p:nvPr>
            <p:ph idx="1"/>
          </p:nvPr>
        </p:nvSpPr>
        <p:spPr/>
        <p:txBody>
          <a:bodyPr>
            <a:normAutofit fontScale="85000" lnSpcReduction="10000"/>
          </a:bodyPr>
          <a:lstStyle/>
          <a:p>
            <a:pPr>
              <a:lnSpc>
                <a:spcPct val="120000"/>
              </a:lnSpc>
            </a:pPr>
            <a:r>
              <a:rPr lang="en-US" sz="2800" dirty="0"/>
              <a:t>Helpful for ICM program implementation</a:t>
            </a:r>
          </a:p>
          <a:p>
            <a:pPr>
              <a:lnSpc>
                <a:spcPct val="120000"/>
              </a:lnSpc>
            </a:pPr>
            <a:r>
              <a:rPr lang="en-US" sz="2800" dirty="0"/>
              <a:t>Responsible for managing multimodal systems and operational decisions</a:t>
            </a:r>
          </a:p>
          <a:p>
            <a:pPr>
              <a:lnSpc>
                <a:spcPct val="120000"/>
              </a:lnSpc>
            </a:pPr>
            <a:r>
              <a:rPr lang="en-US" sz="2800" dirty="0"/>
              <a:t>KSA requirements:</a:t>
            </a:r>
          </a:p>
          <a:p>
            <a:pPr lvl="1">
              <a:lnSpc>
                <a:spcPct val="120000"/>
              </a:lnSpc>
            </a:pPr>
            <a:r>
              <a:rPr lang="en-US" sz="2400" dirty="0"/>
              <a:t>Competency in traffic operations and engineering, ITS, multimodal, policies and regulations, and active management</a:t>
            </a:r>
          </a:p>
          <a:p>
            <a:pPr lvl="1">
              <a:lnSpc>
                <a:spcPct val="120000"/>
              </a:lnSpc>
            </a:pPr>
            <a:r>
              <a:rPr lang="en-US" sz="2400" dirty="0"/>
              <a:t>Skills in system engineering, advanced technology, and project management</a:t>
            </a:r>
          </a:p>
          <a:p>
            <a:pPr lvl="1">
              <a:lnSpc>
                <a:spcPct val="120000"/>
              </a:lnSpc>
            </a:pPr>
            <a:r>
              <a:rPr lang="en-US" sz="2400" dirty="0"/>
              <a:t>Innovative and capable of analyzing data </a:t>
            </a:r>
          </a:p>
          <a:p>
            <a:pPr>
              <a:lnSpc>
                <a:spcPct val="120000"/>
              </a:lnSpc>
            </a:pPr>
            <a:r>
              <a:rPr lang="en-US" sz="2800" dirty="0"/>
              <a:t>Recruitment considerations:</a:t>
            </a:r>
          </a:p>
          <a:p>
            <a:pPr lvl="1">
              <a:lnSpc>
                <a:spcPct val="120000"/>
              </a:lnSpc>
            </a:pPr>
            <a:r>
              <a:rPr lang="en-US" sz="2400" dirty="0"/>
              <a:t>Transportation agencies, telecommunications, auto manufacturing, computer industries, and the IT sector</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62</a:t>
            </a:fld>
            <a:endParaRPr lang="en-US" dirty="0"/>
          </a:p>
        </p:txBody>
      </p:sp>
    </p:spTree>
    <p:extLst>
      <p:ext uri="{BB962C8B-B14F-4D97-AF65-F5344CB8AC3E}">
        <p14:creationId xmlns:p14="http://schemas.microsoft.com/office/powerpoint/2010/main" val="24322913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283144"/>
            <a:ext cx="9625947" cy="925335"/>
          </a:xfrm>
        </p:spPr>
        <p:txBody>
          <a:bodyPr/>
          <a:lstStyle/>
          <a:p>
            <a:pPr>
              <a:lnSpc>
                <a:spcPct val="100000"/>
              </a:lnSpc>
            </a:pPr>
            <a:r>
              <a:rPr lang="en-US" sz="3300" dirty="0"/>
              <a:t>Connected/Automated </a:t>
            </a:r>
            <a:br>
              <a:rPr lang="en-US" sz="3300" dirty="0"/>
            </a:br>
            <a:r>
              <a:rPr lang="en-US" sz="3300" dirty="0"/>
              <a:t>Vehicles (CAV) Program Manager</a:t>
            </a:r>
          </a:p>
        </p:txBody>
      </p:sp>
      <p:sp>
        <p:nvSpPr>
          <p:cNvPr id="2" name="Content Placeholder 1">
            <a:extLst>
              <a:ext uri="{FF2B5EF4-FFF2-40B4-BE49-F238E27FC236}">
                <a16:creationId xmlns:a16="http://schemas.microsoft.com/office/drawing/2014/main" id="{E973FC01-AB13-4002-8D68-A4C0252E1F78}"/>
              </a:ext>
            </a:extLst>
          </p:cNvPr>
          <p:cNvSpPr>
            <a:spLocks noGrp="1"/>
          </p:cNvSpPr>
          <p:nvPr>
            <p:ph idx="1"/>
          </p:nvPr>
        </p:nvSpPr>
        <p:spPr/>
        <p:txBody>
          <a:bodyPr>
            <a:normAutofit lnSpcReduction="10000"/>
          </a:bodyPr>
          <a:lstStyle/>
          <a:p>
            <a:pPr>
              <a:lnSpc>
                <a:spcPct val="100000"/>
              </a:lnSpc>
            </a:pPr>
            <a:r>
              <a:rPr lang="en-US" dirty="0"/>
              <a:t>Supports collaboration between private sector CAV industry and transportation agency</a:t>
            </a:r>
          </a:p>
          <a:p>
            <a:pPr>
              <a:lnSpc>
                <a:spcPct val="100000"/>
              </a:lnSpc>
            </a:pPr>
            <a:r>
              <a:rPr lang="en-US" dirty="0"/>
              <a:t>Responsible for managing the strategic approach to safe, efficient integration, and deployment of CAV on the system</a:t>
            </a:r>
          </a:p>
          <a:p>
            <a:pPr>
              <a:lnSpc>
                <a:spcPct val="100000"/>
              </a:lnSpc>
            </a:pPr>
            <a:r>
              <a:rPr lang="en-US" dirty="0"/>
              <a:t>KSA requirements:</a:t>
            </a:r>
          </a:p>
          <a:p>
            <a:pPr lvl="1">
              <a:lnSpc>
                <a:spcPct val="100000"/>
              </a:lnSpc>
            </a:pPr>
            <a:r>
              <a:rPr lang="en-US" dirty="0"/>
              <a:t>Competency in project management, data and computer science, and CAV technologies</a:t>
            </a:r>
          </a:p>
          <a:p>
            <a:pPr lvl="1">
              <a:lnSpc>
                <a:spcPct val="100000"/>
              </a:lnSpc>
            </a:pPr>
            <a:r>
              <a:rPr lang="en-US" dirty="0"/>
              <a:t>Skills include managerial, communication, analytical, research, and interpersonal</a:t>
            </a:r>
          </a:p>
          <a:p>
            <a:pPr lvl="1">
              <a:lnSpc>
                <a:spcPct val="100000"/>
              </a:lnSpc>
            </a:pPr>
            <a:r>
              <a:rPr lang="en-US" dirty="0"/>
              <a:t>Ability to examine benefits, costs, and applicability of technology applications</a:t>
            </a:r>
          </a:p>
          <a:p>
            <a:pPr>
              <a:lnSpc>
                <a:spcPct val="100000"/>
              </a:lnSpc>
            </a:pPr>
            <a:r>
              <a:rPr lang="en-US" dirty="0"/>
              <a:t>Recruitment considerations:</a:t>
            </a:r>
          </a:p>
          <a:p>
            <a:pPr lvl="1">
              <a:lnSpc>
                <a:spcPct val="100000"/>
              </a:lnSpc>
            </a:pPr>
            <a:r>
              <a:rPr lang="en-US" dirty="0"/>
              <a:t>Look to transportation, auto manufacturing, and software industries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63</a:t>
            </a:fld>
            <a:endParaRPr lang="en-US" dirty="0"/>
          </a:p>
        </p:txBody>
      </p:sp>
    </p:spTree>
    <p:extLst>
      <p:ext uri="{BB962C8B-B14F-4D97-AF65-F5344CB8AC3E}">
        <p14:creationId xmlns:p14="http://schemas.microsoft.com/office/powerpoint/2010/main" val="3454697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5628"/>
            <a:ext cx="9794961" cy="548185"/>
          </a:xfrm>
        </p:spPr>
        <p:txBody>
          <a:bodyPr/>
          <a:lstStyle/>
          <a:p>
            <a:r>
              <a:rPr lang="en-US" sz="3300" dirty="0"/>
              <a:t>Traffic Incident Management Program Manager</a:t>
            </a:r>
          </a:p>
        </p:txBody>
      </p:sp>
      <p:sp>
        <p:nvSpPr>
          <p:cNvPr id="2" name="Content Placeholder 1">
            <a:extLst>
              <a:ext uri="{FF2B5EF4-FFF2-40B4-BE49-F238E27FC236}">
                <a16:creationId xmlns:a16="http://schemas.microsoft.com/office/drawing/2014/main" id="{8DC4DCD3-9506-4B0F-8C3B-CFA2B9A5182D}"/>
              </a:ext>
            </a:extLst>
          </p:cNvPr>
          <p:cNvSpPr>
            <a:spLocks noGrp="1"/>
          </p:cNvSpPr>
          <p:nvPr>
            <p:ph idx="1"/>
          </p:nvPr>
        </p:nvSpPr>
        <p:spPr/>
        <p:txBody>
          <a:bodyPr>
            <a:normAutofit fontScale="92500" lnSpcReduction="20000"/>
          </a:bodyPr>
          <a:lstStyle/>
          <a:p>
            <a:pPr>
              <a:lnSpc>
                <a:spcPct val="110000"/>
              </a:lnSpc>
            </a:pPr>
            <a:r>
              <a:rPr lang="en-US" sz="2800" dirty="0"/>
              <a:t>Oversees statewide or regional TIM program</a:t>
            </a:r>
          </a:p>
          <a:p>
            <a:pPr>
              <a:lnSpc>
                <a:spcPct val="110000"/>
              </a:lnSpc>
            </a:pPr>
            <a:r>
              <a:rPr lang="en-US" sz="2800" dirty="0"/>
              <a:t>Responsible for management; multiagency, multidisciplinary coordination among stakeholders and partners; and guidance of the program</a:t>
            </a:r>
          </a:p>
          <a:p>
            <a:pPr>
              <a:lnSpc>
                <a:spcPct val="110000"/>
              </a:lnSpc>
            </a:pPr>
            <a:r>
              <a:rPr lang="en-US" sz="2800" dirty="0"/>
              <a:t>KSA requirements:</a:t>
            </a:r>
          </a:p>
          <a:p>
            <a:pPr lvl="1">
              <a:lnSpc>
                <a:spcPct val="110000"/>
              </a:lnSpc>
            </a:pPr>
            <a:r>
              <a:rPr lang="en-US" sz="2400" dirty="0"/>
              <a:t>Knowledge of incident response, National Incident Management System, ITS, TMC operations, and business practices</a:t>
            </a:r>
          </a:p>
          <a:p>
            <a:pPr lvl="1">
              <a:lnSpc>
                <a:spcPct val="110000"/>
              </a:lnSpc>
            </a:pPr>
            <a:r>
              <a:rPr lang="en-US" sz="2400" dirty="0"/>
              <a:t>Communication, collaboration, technical writing, program management, and computer skills</a:t>
            </a:r>
          </a:p>
          <a:p>
            <a:pPr>
              <a:lnSpc>
                <a:spcPct val="110000"/>
              </a:lnSpc>
            </a:pPr>
            <a:r>
              <a:rPr lang="en-US" sz="2800" dirty="0"/>
              <a:t>Recruitment considerations:</a:t>
            </a:r>
          </a:p>
          <a:p>
            <a:pPr lvl="1">
              <a:lnSpc>
                <a:spcPct val="110000"/>
              </a:lnSpc>
            </a:pPr>
            <a:r>
              <a:rPr lang="en-US" sz="2400" dirty="0"/>
              <a:t>Look to transportation industry and public safety agencies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64</a:t>
            </a:fld>
            <a:endParaRPr lang="en-US" dirty="0"/>
          </a:p>
        </p:txBody>
      </p:sp>
    </p:spTree>
    <p:extLst>
      <p:ext uri="{BB962C8B-B14F-4D97-AF65-F5344CB8AC3E}">
        <p14:creationId xmlns:p14="http://schemas.microsoft.com/office/powerpoint/2010/main" val="3253083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576393"/>
            <a:ext cx="8997956" cy="504096"/>
          </a:xfrm>
        </p:spPr>
        <p:txBody>
          <a:bodyPr/>
          <a:lstStyle/>
          <a:p>
            <a:r>
              <a:rPr lang="en-US" sz="3600" dirty="0"/>
              <a:t>Traffic Management Center Manager</a:t>
            </a:r>
          </a:p>
        </p:txBody>
      </p:sp>
      <p:sp>
        <p:nvSpPr>
          <p:cNvPr id="2" name="Content Placeholder 1">
            <a:extLst>
              <a:ext uri="{FF2B5EF4-FFF2-40B4-BE49-F238E27FC236}">
                <a16:creationId xmlns:a16="http://schemas.microsoft.com/office/drawing/2014/main" id="{47607377-6156-40B4-A54C-134BC1E3D6F4}"/>
              </a:ext>
            </a:extLst>
          </p:cNvPr>
          <p:cNvSpPr>
            <a:spLocks noGrp="1"/>
          </p:cNvSpPr>
          <p:nvPr>
            <p:ph idx="1"/>
          </p:nvPr>
        </p:nvSpPr>
        <p:spPr/>
        <p:txBody>
          <a:bodyPr>
            <a:normAutofit fontScale="92500" lnSpcReduction="20000"/>
          </a:bodyPr>
          <a:lstStyle/>
          <a:p>
            <a:pPr>
              <a:lnSpc>
                <a:spcPct val="110000"/>
              </a:lnSpc>
            </a:pPr>
            <a:r>
              <a:rPr lang="en-US" sz="2800" dirty="0"/>
              <a:t>Helpful for agencies that have a TMC or provide TMC functions</a:t>
            </a:r>
          </a:p>
          <a:p>
            <a:pPr>
              <a:lnSpc>
                <a:spcPct val="110000"/>
              </a:lnSpc>
            </a:pPr>
            <a:r>
              <a:rPr lang="en-US" sz="2800" dirty="0"/>
              <a:t>Responsible for overseeing day-to-day operations, providing support and supervision, managing strategic deployments and staffing</a:t>
            </a:r>
          </a:p>
          <a:p>
            <a:pPr>
              <a:lnSpc>
                <a:spcPct val="110000"/>
              </a:lnSpc>
            </a:pPr>
            <a:r>
              <a:rPr lang="en-US" sz="2800" dirty="0"/>
              <a:t>KSA requirements:</a:t>
            </a:r>
          </a:p>
          <a:p>
            <a:pPr lvl="1">
              <a:lnSpc>
                <a:spcPct val="110000"/>
              </a:lnSpc>
            </a:pPr>
            <a:r>
              <a:rPr lang="en-US" sz="2400" dirty="0"/>
              <a:t>Knowledge of State or regional highway system, traffic operations, ITS, and agency policies</a:t>
            </a:r>
          </a:p>
          <a:p>
            <a:pPr lvl="1">
              <a:lnSpc>
                <a:spcPct val="110000"/>
              </a:lnSpc>
            </a:pPr>
            <a:r>
              <a:rPr lang="en-US" sz="2400" dirty="0"/>
              <a:t>Skills include managerial, leadership, communication, computer, problem solving</a:t>
            </a:r>
          </a:p>
          <a:p>
            <a:pPr>
              <a:lnSpc>
                <a:spcPct val="110000"/>
              </a:lnSpc>
            </a:pPr>
            <a:r>
              <a:rPr lang="en-US" sz="2800" dirty="0"/>
              <a:t>Recruitment considerations:</a:t>
            </a:r>
          </a:p>
          <a:p>
            <a:pPr lvl="1">
              <a:lnSpc>
                <a:spcPct val="110000"/>
              </a:lnSpc>
            </a:pPr>
            <a:r>
              <a:rPr lang="en-US" sz="2400" dirty="0"/>
              <a:t>Look to transportation agencies and consultants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65</a:t>
            </a:fld>
            <a:endParaRPr lang="en-US" dirty="0"/>
          </a:p>
        </p:txBody>
      </p:sp>
    </p:spTree>
    <p:extLst>
      <p:ext uri="{BB962C8B-B14F-4D97-AF65-F5344CB8AC3E}">
        <p14:creationId xmlns:p14="http://schemas.microsoft.com/office/powerpoint/2010/main" val="1211961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Transportation Data Ethicist</a:t>
            </a:r>
          </a:p>
        </p:txBody>
      </p:sp>
      <p:sp>
        <p:nvSpPr>
          <p:cNvPr id="2" name="Content Placeholder 1">
            <a:extLst>
              <a:ext uri="{FF2B5EF4-FFF2-40B4-BE49-F238E27FC236}">
                <a16:creationId xmlns:a16="http://schemas.microsoft.com/office/drawing/2014/main" id="{20EEF52D-F81E-4CB6-9AEC-03A84F5D38F2}"/>
              </a:ext>
            </a:extLst>
          </p:cNvPr>
          <p:cNvSpPr>
            <a:spLocks noGrp="1"/>
          </p:cNvSpPr>
          <p:nvPr>
            <p:ph idx="1"/>
          </p:nvPr>
        </p:nvSpPr>
        <p:spPr/>
        <p:txBody>
          <a:bodyPr>
            <a:normAutofit fontScale="92500" lnSpcReduction="20000"/>
          </a:bodyPr>
          <a:lstStyle/>
          <a:p>
            <a:pPr>
              <a:lnSpc>
                <a:spcPct val="110000"/>
              </a:lnSpc>
            </a:pPr>
            <a:r>
              <a:rPr lang="en-US" sz="2800" dirty="0"/>
              <a:t>Helpful for TSMO programs that collect, store, and analyze data</a:t>
            </a:r>
          </a:p>
          <a:p>
            <a:pPr>
              <a:lnSpc>
                <a:spcPct val="110000"/>
              </a:lnSpc>
            </a:pPr>
            <a:r>
              <a:rPr lang="en-US" sz="2800" dirty="0"/>
              <a:t>Responsible for technical guidance, training, and support to address potential ethical issues related to data management and use</a:t>
            </a:r>
          </a:p>
          <a:p>
            <a:pPr>
              <a:lnSpc>
                <a:spcPct val="110000"/>
              </a:lnSpc>
            </a:pPr>
            <a:r>
              <a:rPr lang="en-US" sz="2800" dirty="0"/>
              <a:t>KSA requirements:</a:t>
            </a:r>
          </a:p>
          <a:p>
            <a:pPr lvl="1">
              <a:lnSpc>
                <a:spcPct val="110000"/>
              </a:lnSpc>
            </a:pPr>
            <a:r>
              <a:rPr lang="en-US" sz="2400" dirty="0"/>
              <a:t>Competency in data and system vulnerability and risk assessment, public policy and regulations, data compliance, and cybersecurity</a:t>
            </a:r>
          </a:p>
          <a:p>
            <a:pPr lvl="1">
              <a:lnSpc>
                <a:spcPct val="110000"/>
              </a:lnSpc>
            </a:pPr>
            <a:r>
              <a:rPr lang="en-US" sz="2400" dirty="0"/>
              <a:t>Skills include communication, leadership, analytical, and research</a:t>
            </a:r>
          </a:p>
          <a:p>
            <a:pPr>
              <a:lnSpc>
                <a:spcPct val="110000"/>
              </a:lnSpc>
            </a:pPr>
            <a:r>
              <a:rPr lang="en-US" sz="2800" dirty="0"/>
              <a:t>Recruitment considerations:</a:t>
            </a:r>
          </a:p>
          <a:p>
            <a:pPr lvl="1">
              <a:lnSpc>
                <a:spcPct val="110000"/>
              </a:lnSpc>
            </a:pPr>
            <a:r>
              <a:rPr lang="en-US" sz="2400" dirty="0"/>
              <a:t>Look beyond transportation industry to computer and software industry, public policy sector, healthcare, and research institutions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66</a:t>
            </a:fld>
            <a:endParaRPr lang="en-US" dirty="0"/>
          </a:p>
        </p:txBody>
      </p:sp>
    </p:spTree>
    <p:extLst>
      <p:ext uri="{BB962C8B-B14F-4D97-AF65-F5344CB8AC3E}">
        <p14:creationId xmlns:p14="http://schemas.microsoft.com/office/powerpoint/2010/main" val="2327855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321401"/>
            <a:ext cx="8997956" cy="504096"/>
          </a:xfrm>
        </p:spPr>
        <p:txBody>
          <a:bodyPr/>
          <a:lstStyle/>
          <a:p>
            <a:r>
              <a:rPr lang="en-US" sz="3600" dirty="0"/>
              <a:t>Evolving TSMO </a:t>
            </a:r>
            <a:br>
              <a:rPr lang="en-US" sz="3600" dirty="0"/>
            </a:br>
            <a:r>
              <a:rPr lang="en-US" sz="3600" dirty="0"/>
              <a:t>Paraprofessional Positions</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p:txBody>
          <a:bodyPr/>
          <a:lstStyle/>
          <a:p>
            <a:pPr>
              <a:lnSpc>
                <a:spcPct val="100000"/>
              </a:lnSpc>
            </a:pPr>
            <a:r>
              <a:rPr lang="en-US" sz="2800" dirty="0"/>
              <a:t>TMC operators</a:t>
            </a:r>
          </a:p>
          <a:p>
            <a:pPr>
              <a:lnSpc>
                <a:spcPct val="100000"/>
              </a:lnSpc>
            </a:pPr>
            <a:r>
              <a:rPr lang="en-US" sz="2800" dirty="0"/>
              <a:t>TMC operations supervisors</a:t>
            </a:r>
          </a:p>
          <a:p>
            <a:pPr>
              <a:lnSpc>
                <a:spcPct val="100000"/>
              </a:lnSpc>
            </a:pPr>
            <a:r>
              <a:rPr lang="en-US" sz="2800" dirty="0"/>
              <a:t>IT support</a:t>
            </a:r>
          </a:p>
          <a:p>
            <a:pPr>
              <a:lnSpc>
                <a:spcPct val="100000"/>
              </a:lnSpc>
              <a:spcAft>
                <a:spcPts val="600"/>
              </a:spcAft>
            </a:pPr>
            <a:r>
              <a:rPr lang="en-US" sz="2800" dirty="0"/>
              <a:t>TSMO field operations:</a:t>
            </a:r>
          </a:p>
          <a:p>
            <a:pPr lvl="1">
              <a:lnSpc>
                <a:spcPct val="100000"/>
              </a:lnSpc>
            </a:pPr>
            <a:r>
              <a:rPr lang="en-US" sz="2800" dirty="0"/>
              <a:t>Safety service patrol</a:t>
            </a:r>
          </a:p>
          <a:p>
            <a:pPr lvl="1">
              <a:lnSpc>
                <a:spcPct val="100000"/>
              </a:lnSpc>
            </a:pPr>
            <a:r>
              <a:rPr lang="en-US" sz="2800" dirty="0"/>
              <a:t>ITS maintenance</a:t>
            </a:r>
          </a:p>
          <a:p>
            <a:pPr lvl="1">
              <a:lnSpc>
                <a:spcPct val="100000"/>
              </a:lnSpc>
            </a:pPr>
            <a:r>
              <a:rPr lang="en-US" sz="2800" dirty="0"/>
              <a:t>Roadway maintenance</a:t>
            </a:r>
          </a:p>
          <a:p>
            <a:pPr lvl="1">
              <a:lnSpc>
                <a:spcPct val="100000"/>
              </a:lnSpc>
            </a:pPr>
            <a:r>
              <a:rPr lang="en-US" sz="2800" dirty="0"/>
              <a:t>TIM support</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67</a:t>
            </a:fld>
            <a:endParaRPr lang="en-US" dirty="0"/>
          </a:p>
        </p:txBody>
      </p:sp>
    </p:spTree>
    <p:extLst>
      <p:ext uri="{BB962C8B-B14F-4D97-AF65-F5344CB8AC3E}">
        <p14:creationId xmlns:p14="http://schemas.microsoft.com/office/powerpoint/2010/main" val="794088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EBE149-E52D-4BDF-BC74-BDD783E3E4EF}"/>
              </a:ext>
            </a:extLst>
          </p:cNvPr>
          <p:cNvSpPr>
            <a:spLocks noGrp="1"/>
          </p:cNvSpPr>
          <p:nvPr>
            <p:ph type="title"/>
          </p:nvPr>
        </p:nvSpPr>
        <p:spPr>
          <a:xfrm>
            <a:off x="984244" y="636762"/>
            <a:ext cx="8997956" cy="504096"/>
          </a:xfrm>
        </p:spPr>
        <p:txBody>
          <a:bodyPr/>
          <a:lstStyle/>
          <a:p>
            <a:r>
              <a:rPr lang="en-US" sz="3600" dirty="0"/>
              <a:t>Traffic Management Center Operator</a:t>
            </a:r>
          </a:p>
        </p:txBody>
      </p:sp>
      <p:sp>
        <p:nvSpPr>
          <p:cNvPr id="6" name="Content Placeholder 5">
            <a:extLst>
              <a:ext uri="{FF2B5EF4-FFF2-40B4-BE49-F238E27FC236}">
                <a16:creationId xmlns:a16="http://schemas.microsoft.com/office/drawing/2014/main" id="{F134B3BB-46DE-40C9-96E2-80D509283686}"/>
              </a:ext>
            </a:extLst>
          </p:cNvPr>
          <p:cNvSpPr>
            <a:spLocks noGrp="1"/>
          </p:cNvSpPr>
          <p:nvPr>
            <p:ph idx="1"/>
          </p:nvPr>
        </p:nvSpPr>
        <p:spPr/>
        <p:txBody>
          <a:bodyPr>
            <a:normAutofit fontScale="92500" lnSpcReduction="10000"/>
          </a:bodyPr>
          <a:lstStyle/>
          <a:p>
            <a:pPr>
              <a:lnSpc>
                <a:spcPct val="110000"/>
              </a:lnSpc>
            </a:pPr>
            <a:r>
              <a:rPr lang="en-US" sz="2800" dirty="0"/>
              <a:t>Supports monitoring roadways and responding to scheduled and unscheduled events</a:t>
            </a:r>
          </a:p>
          <a:p>
            <a:pPr>
              <a:lnSpc>
                <a:spcPct val="110000"/>
              </a:lnSpc>
            </a:pPr>
            <a:r>
              <a:rPr lang="en-US" sz="2800" dirty="0"/>
              <a:t>Dispatches safety service patrols</a:t>
            </a:r>
          </a:p>
          <a:p>
            <a:pPr>
              <a:lnSpc>
                <a:spcPct val="110000"/>
              </a:lnSpc>
            </a:pPr>
            <a:r>
              <a:rPr lang="en-US" sz="2800" dirty="0"/>
              <a:t>Manages traveler information messages on DMS and 511 services</a:t>
            </a:r>
          </a:p>
          <a:p>
            <a:pPr>
              <a:lnSpc>
                <a:spcPct val="110000"/>
              </a:lnSpc>
            </a:pPr>
            <a:r>
              <a:rPr lang="en-US" sz="2800" dirty="0"/>
              <a:t>Coordinates timing programs for ramp meters and signals</a:t>
            </a:r>
          </a:p>
          <a:p>
            <a:pPr>
              <a:lnSpc>
                <a:spcPct val="110000"/>
              </a:lnSpc>
            </a:pPr>
            <a:r>
              <a:rPr lang="en-US" sz="2800" dirty="0"/>
              <a:t>In the future, roles and responsibilities may include:</a:t>
            </a:r>
          </a:p>
          <a:p>
            <a:pPr lvl="1">
              <a:lnSpc>
                <a:spcPct val="110000"/>
              </a:lnSpc>
            </a:pPr>
            <a:r>
              <a:rPr lang="en-US" sz="2400" dirty="0"/>
              <a:t>Managing and using data </a:t>
            </a:r>
          </a:p>
          <a:p>
            <a:pPr lvl="1">
              <a:lnSpc>
                <a:spcPct val="110000"/>
              </a:lnSpc>
            </a:pPr>
            <a:r>
              <a:rPr lang="en-US" sz="2400" dirty="0"/>
              <a:t>Working with automated systems for dispatching, traffic devices, traveler information, and connected vehicles</a:t>
            </a:r>
          </a:p>
        </p:txBody>
      </p:sp>
      <p:sp>
        <p:nvSpPr>
          <p:cNvPr id="4" name="Slide Number Placeholder 3">
            <a:extLst>
              <a:ext uri="{FF2B5EF4-FFF2-40B4-BE49-F238E27FC236}">
                <a16:creationId xmlns:a16="http://schemas.microsoft.com/office/drawing/2014/main" id="{EAC6D553-1DC1-4079-8A1A-F374AB80D21A}"/>
              </a:ext>
            </a:extLst>
          </p:cNvPr>
          <p:cNvSpPr>
            <a:spLocks noGrp="1"/>
          </p:cNvSpPr>
          <p:nvPr>
            <p:ph type="sldNum" sz="quarter" idx="12"/>
          </p:nvPr>
        </p:nvSpPr>
        <p:spPr/>
        <p:txBody>
          <a:bodyPr/>
          <a:lstStyle/>
          <a:p>
            <a:fld id="{37D4CC3B-F538-9046-9995-49EE0C980241}" type="slidenum">
              <a:rPr lang="en-US" smtClean="0"/>
              <a:t>68</a:t>
            </a:fld>
            <a:endParaRPr lang="en-US" dirty="0"/>
          </a:p>
        </p:txBody>
      </p:sp>
    </p:spTree>
    <p:extLst>
      <p:ext uri="{BB962C8B-B14F-4D97-AF65-F5344CB8AC3E}">
        <p14:creationId xmlns:p14="http://schemas.microsoft.com/office/powerpoint/2010/main" val="1630657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4257D1-0A8B-4DAD-B445-677BB9AD2946}"/>
              </a:ext>
            </a:extLst>
          </p:cNvPr>
          <p:cNvSpPr>
            <a:spLocks noGrp="1"/>
          </p:cNvSpPr>
          <p:nvPr>
            <p:ph type="title"/>
          </p:nvPr>
        </p:nvSpPr>
        <p:spPr>
          <a:xfrm>
            <a:off x="984243" y="437322"/>
            <a:ext cx="9577739" cy="751547"/>
          </a:xfrm>
        </p:spPr>
        <p:txBody>
          <a:bodyPr/>
          <a:lstStyle/>
          <a:p>
            <a:r>
              <a:rPr lang="en-US" dirty="0"/>
              <a:t>Traffic Management </a:t>
            </a:r>
            <a:br>
              <a:rPr lang="en-US" dirty="0"/>
            </a:br>
            <a:r>
              <a:rPr lang="en-US" dirty="0"/>
              <a:t>Center Operations Supervisor</a:t>
            </a:r>
          </a:p>
        </p:txBody>
      </p:sp>
      <p:sp>
        <p:nvSpPr>
          <p:cNvPr id="6" name="Content Placeholder 5">
            <a:extLst>
              <a:ext uri="{FF2B5EF4-FFF2-40B4-BE49-F238E27FC236}">
                <a16:creationId xmlns:a16="http://schemas.microsoft.com/office/drawing/2014/main" id="{2058A618-59F5-4280-B7B8-11E64DD63003}"/>
              </a:ext>
            </a:extLst>
          </p:cNvPr>
          <p:cNvSpPr>
            <a:spLocks noGrp="1"/>
          </p:cNvSpPr>
          <p:nvPr>
            <p:ph idx="1"/>
          </p:nvPr>
        </p:nvSpPr>
        <p:spPr/>
        <p:txBody>
          <a:bodyPr>
            <a:normAutofit/>
          </a:bodyPr>
          <a:lstStyle/>
          <a:p>
            <a:pPr>
              <a:lnSpc>
                <a:spcPct val="100000"/>
              </a:lnSpc>
            </a:pPr>
            <a:r>
              <a:rPr lang="en-US" sz="2800" dirty="0"/>
              <a:t>Responsible for supervising operators and following standard operating guidelines</a:t>
            </a:r>
          </a:p>
          <a:p>
            <a:pPr>
              <a:lnSpc>
                <a:spcPct val="100000"/>
              </a:lnSpc>
            </a:pPr>
            <a:r>
              <a:rPr lang="en-US" sz="2800" dirty="0"/>
              <a:t>Monitors traffic conditions on the system</a:t>
            </a:r>
          </a:p>
          <a:p>
            <a:pPr>
              <a:lnSpc>
                <a:spcPct val="100000"/>
              </a:lnSpc>
            </a:pPr>
            <a:r>
              <a:rPr lang="en-US" sz="2800" dirty="0"/>
              <a:t>Assigns resources and prioritizes activities in the TMC</a:t>
            </a:r>
          </a:p>
          <a:p>
            <a:pPr>
              <a:lnSpc>
                <a:spcPct val="100000"/>
              </a:lnSpc>
            </a:pPr>
            <a:r>
              <a:rPr lang="en-US" sz="2800" dirty="0"/>
              <a:t>Future roles and responsibilities may include:</a:t>
            </a:r>
          </a:p>
          <a:p>
            <a:pPr lvl="1">
              <a:lnSpc>
                <a:spcPct val="100000"/>
              </a:lnSpc>
            </a:pPr>
            <a:r>
              <a:rPr lang="en-US" sz="2400" dirty="0"/>
              <a:t>Integrating big data, automation, and artificial intelligence into operations</a:t>
            </a:r>
          </a:p>
          <a:p>
            <a:pPr lvl="1">
              <a:lnSpc>
                <a:spcPct val="100000"/>
              </a:lnSpc>
            </a:pPr>
            <a:r>
              <a:rPr lang="en-US" sz="2400" dirty="0"/>
              <a:t>Assessing network performance using new data sources and advanced analytics</a:t>
            </a:r>
          </a:p>
        </p:txBody>
      </p:sp>
      <p:sp>
        <p:nvSpPr>
          <p:cNvPr id="4" name="Slide Number Placeholder 3">
            <a:extLst>
              <a:ext uri="{FF2B5EF4-FFF2-40B4-BE49-F238E27FC236}">
                <a16:creationId xmlns:a16="http://schemas.microsoft.com/office/drawing/2014/main" id="{9D6ECF9F-2F18-4F8A-9E65-862B43615540}"/>
              </a:ext>
            </a:extLst>
          </p:cNvPr>
          <p:cNvSpPr>
            <a:spLocks noGrp="1"/>
          </p:cNvSpPr>
          <p:nvPr>
            <p:ph type="sldNum" sz="quarter" idx="12"/>
          </p:nvPr>
        </p:nvSpPr>
        <p:spPr/>
        <p:txBody>
          <a:bodyPr/>
          <a:lstStyle/>
          <a:p>
            <a:fld id="{37D4CC3B-F538-9046-9995-49EE0C980241}" type="slidenum">
              <a:rPr lang="en-US" smtClean="0"/>
              <a:t>69</a:t>
            </a:fld>
            <a:endParaRPr lang="en-US" dirty="0"/>
          </a:p>
        </p:txBody>
      </p:sp>
    </p:spTree>
    <p:extLst>
      <p:ext uri="{BB962C8B-B14F-4D97-AF65-F5344CB8AC3E}">
        <p14:creationId xmlns:p14="http://schemas.microsoft.com/office/powerpoint/2010/main" val="368546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299525"/>
            <a:ext cx="8997956" cy="504096"/>
          </a:xfrm>
        </p:spPr>
        <p:txBody>
          <a:bodyPr/>
          <a:lstStyle/>
          <a:p>
            <a:pPr>
              <a:lnSpc>
                <a:spcPct val="100000"/>
              </a:lnSpc>
            </a:pPr>
            <a:r>
              <a:rPr lang="en-US" dirty="0"/>
              <a:t>TSMO Supports State and Local </a:t>
            </a:r>
            <a:br>
              <a:rPr lang="en-US" dirty="0"/>
            </a:br>
            <a:r>
              <a:rPr lang="en-US" dirty="0"/>
              <a:t>Department of Transportation Goals </a:t>
            </a:r>
          </a:p>
        </p:txBody>
      </p:sp>
      <p:graphicFrame>
        <p:nvGraphicFramePr>
          <p:cNvPr id="5" name="Content Placeholder 4" descr="List of transportation goals: &#10;Reduced congestion&#10;Smoother and more reliable traffic flow&#10;Improved safety&#10;More efficient use of resources&#10;Less wasted fuel and cleaner air&#10;Increased economic vitality&#10;Improved quality of life"/>
          <p:cNvGraphicFramePr>
            <a:graphicFrameLocks noGrp="1"/>
          </p:cNvGraphicFramePr>
          <p:nvPr>
            <p:ph idx="1"/>
            <p:extLst>
              <p:ext uri="{D42A27DB-BD31-4B8C-83A1-F6EECF244321}">
                <p14:modId xmlns:p14="http://schemas.microsoft.com/office/powerpoint/2010/main" val="2498793715"/>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139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B436F9-769D-462D-A45C-9E0B99E460EE}"/>
              </a:ext>
            </a:extLst>
          </p:cNvPr>
          <p:cNvSpPr>
            <a:spLocks noGrp="1"/>
          </p:cNvSpPr>
          <p:nvPr>
            <p:ph type="title"/>
          </p:nvPr>
        </p:nvSpPr>
        <p:spPr>
          <a:xfrm>
            <a:off x="984244" y="636762"/>
            <a:ext cx="8997956" cy="504096"/>
          </a:xfrm>
        </p:spPr>
        <p:txBody>
          <a:bodyPr/>
          <a:lstStyle/>
          <a:p>
            <a:r>
              <a:rPr lang="en-US" sz="3600" dirty="0"/>
              <a:t>Information Technology Support</a:t>
            </a:r>
          </a:p>
        </p:txBody>
      </p:sp>
      <p:sp>
        <p:nvSpPr>
          <p:cNvPr id="6" name="Content Placeholder 5">
            <a:extLst>
              <a:ext uri="{FF2B5EF4-FFF2-40B4-BE49-F238E27FC236}">
                <a16:creationId xmlns:a16="http://schemas.microsoft.com/office/drawing/2014/main" id="{D8ED7F4C-47A1-417C-98E1-8DCB19B9197E}"/>
              </a:ext>
            </a:extLst>
          </p:cNvPr>
          <p:cNvSpPr>
            <a:spLocks noGrp="1"/>
          </p:cNvSpPr>
          <p:nvPr>
            <p:ph idx="1"/>
          </p:nvPr>
        </p:nvSpPr>
        <p:spPr>
          <a:xfrm>
            <a:off x="984244" y="1608092"/>
            <a:ext cx="10369555" cy="4351338"/>
          </a:xfrm>
        </p:spPr>
        <p:txBody>
          <a:bodyPr>
            <a:normAutofit/>
          </a:bodyPr>
          <a:lstStyle/>
          <a:p>
            <a:pPr>
              <a:lnSpc>
                <a:spcPct val="100000"/>
              </a:lnSpc>
            </a:pPr>
            <a:r>
              <a:rPr lang="en-US" sz="2800" dirty="0"/>
              <a:t>Responsible for providing repair and maintenance of IT infrastructure</a:t>
            </a:r>
          </a:p>
          <a:p>
            <a:pPr>
              <a:lnSpc>
                <a:spcPct val="100000"/>
              </a:lnSpc>
            </a:pPr>
            <a:r>
              <a:rPr lang="en-US" sz="2800" dirty="0"/>
              <a:t>Ensures uptime of computer hardware, software, and devices</a:t>
            </a:r>
          </a:p>
          <a:p>
            <a:pPr>
              <a:lnSpc>
                <a:spcPct val="100000"/>
              </a:lnSpc>
            </a:pPr>
            <a:r>
              <a:rPr lang="en-US" sz="2800" dirty="0"/>
              <a:t>Future roles and responsibilities may include:</a:t>
            </a:r>
          </a:p>
          <a:p>
            <a:pPr lvl="1">
              <a:lnSpc>
                <a:spcPct val="100000"/>
              </a:lnSpc>
            </a:pPr>
            <a:r>
              <a:rPr lang="en-US" sz="2400" dirty="0"/>
              <a:t>Using cloud computing and storage</a:t>
            </a:r>
          </a:p>
          <a:p>
            <a:pPr lvl="1">
              <a:lnSpc>
                <a:spcPct val="100000"/>
              </a:lnSpc>
            </a:pPr>
            <a:r>
              <a:rPr lang="en-US" sz="2400" dirty="0"/>
              <a:t>Applying AI and machine learning to automate TMC operations</a:t>
            </a:r>
          </a:p>
          <a:p>
            <a:pPr lvl="1">
              <a:lnSpc>
                <a:spcPct val="100000"/>
              </a:lnSpc>
            </a:pPr>
            <a:r>
              <a:rPr lang="en-US" sz="2400" dirty="0"/>
              <a:t>Handling new data sources from ITS devices, third parties, and connected vehicles</a:t>
            </a:r>
          </a:p>
          <a:p>
            <a:pPr lvl="1">
              <a:lnSpc>
                <a:spcPct val="100000"/>
              </a:lnSpc>
            </a:pPr>
            <a:r>
              <a:rPr lang="en-US" sz="2400" dirty="0"/>
              <a:t>Applying enhanced cybersecurity techniques</a:t>
            </a:r>
          </a:p>
        </p:txBody>
      </p:sp>
      <p:sp>
        <p:nvSpPr>
          <p:cNvPr id="4" name="Slide Number Placeholder 3">
            <a:extLst>
              <a:ext uri="{FF2B5EF4-FFF2-40B4-BE49-F238E27FC236}">
                <a16:creationId xmlns:a16="http://schemas.microsoft.com/office/drawing/2014/main" id="{09938D69-F34E-4834-B350-0EAA88941B14}"/>
              </a:ext>
            </a:extLst>
          </p:cNvPr>
          <p:cNvSpPr>
            <a:spLocks noGrp="1"/>
          </p:cNvSpPr>
          <p:nvPr>
            <p:ph type="sldNum" sz="quarter" idx="12"/>
          </p:nvPr>
        </p:nvSpPr>
        <p:spPr/>
        <p:txBody>
          <a:bodyPr/>
          <a:lstStyle/>
          <a:p>
            <a:fld id="{37D4CC3B-F538-9046-9995-49EE0C980241}" type="slidenum">
              <a:rPr lang="en-US" smtClean="0"/>
              <a:t>70</a:t>
            </a:fld>
            <a:endParaRPr lang="en-US" dirty="0"/>
          </a:p>
        </p:txBody>
      </p:sp>
    </p:spTree>
    <p:extLst>
      <p:ext uri="{BB962C8B-B14F-4D97-AF65-F5344CB8AC3E}">
        <p14:creationId xmlns:p14="http://schemas.microsoft.com/office/powerpoint/2010/main" val="42332060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5462B0-CA05-4143-8529-05342C1BA618}"/>
              </a:ext>
            </a:extLst>
          </p:cNvPr>
          <p:cNvSpPr>
            <a:spLocks noGrp="1"/>
          </p:cNvSpPr>
          <p:nvPr>
            <p:ph type="title"/>
          </p:nvPr>
        </p:nvSpPr>
        <p:spPr>
          <a:xfrm>
            <a:off x="984244" y="636762"/>
            <a:ext cx="8997956" cy="504096"/>
          </a:xfrm>
        </p:spPr>
        <p:txBody>
          <a:bodyPr/>
          <a:lstStyle/>
          <a:p>
            <a:r>
              <a:rPr lang="en-US" sz="3600" dirty="0"/>
              <a:t>Safety Service Patrol</a:t>
            </a:r>
            <a:br>
              <a:rPr lang="en-US" sz="3200" dirty="0"/>
            </a:br>
            <a:endParaRPr lang="en-US" dirty="0"/>
          </a:p>
        </p:txBody>
      </p:sp>
      <p:sp>
        <p:nvSpPr>
          <p:cNvPr id="6" name="Content Placeholder 5">
            <a:extLst>
              <a:ext uri="{FF2B5EF4-FFF2-40B4-BE49-F238E27FC236}">
                <a16:creationId xmlns:a16="http://schemas.microsoft.com/office/drawing/2014/main" id="{EA4C614B-13AB-4F95-97F4-94ACA2B3FD76}"/>
              </a:ext>
            </a:extLst>
          </p:cNvPr>
          <p:cNvSpPr>
            <a:spLocks noGrp="1"/>
          </p:cNvSpPr>
          <p:nvPr>
            <p:ph idx="1"/>
          </p:nvPr>
        </p:nvSpPr>
        <p:spPr/>
        <p:txBody>
          <a:bodyPr>
            <a:normAutofit/>
          </a:bodyPr>
          <a:lstStyle/>
          <a:p>
            <a:pPr>
              <a:lnSpc>
                <a:spcPct val="100000"/>
              </a:lnSpc>
            </a:pPr>
            <a:r>
              <a:rPr lang="en-US" sz="2800" dirty="0"/>
              <a:t>Responsible for providing motorist assistance services</a:t>
            </a:r>
          </a:p>
          <a:p>
            <a:pPr>
              <a:lnSpc>
                <a:spcPct val="100000"/>
              </a:lnSpc>
            </a:pPr>
            <a:r>
              <a:rPr lang="en-US" sz="2800" dirty="0"/>
              <a:t>Patrols designated roadways, assists in TIM response, removes debris from highway</a:t>
            </a:r>
          </a:p>
          <a:p>
            <a:pPr>
              <a:lnSpc>
                <a:spcPct val="100000"/>
              </a:lnSpc>
            </a:pPr>
            <a:r>
              <a:rPr lang="en-US" sz="2800" dirty="0"/>
              <a:t>Future roles and responsibilities may include:</a:t>
            </a:r>
          </a:p>
          <a:p>
            <a:pPr lvl="1">
              <a:lnSpc>
                <a:spcPct val="100000"/>
              </a:lnSpc>
            </a:pPr>
            <a:r>
              <a:rPr lang="en-US" sz="2400" dirty="0"/>
              <a:t>Providing roadside assistance to automated, electric, and shared-use vehicles that may not have a driver operator</a:t>
            </a:r>
          </a:p>
          <a:p>
            <a:pPr lvl="1">
              <a:lnSpc>
                <a:spcPct val="100000"/>
              </a:lnSpc>
            </a:pPr>
            <a:r>
              <a:rPr lang="en-US" sz="2400" dirty="0"/>
              <a:t>Using automated and connected fleet vehicles</a:t>
            </a:r>
          </a:p>
          <a:p>
            <a:pPr lvl="1">
              <a:lnSpc>
                <a:spcPct val="100000"/>
              </a:lnSpc>
            </a:pPr>
            <a:r>
              <a:rPr lang="en-US" sz="2400" dirty="0"/>
              <a:t>Using drones to provide situational awareness to TMC and emergency responders</a:t>
            </a:r>
          </a:p>
        </p:txBody>
      </p:sp>
      <p:sp>
        <p:nvSpPr>
          <p:cNvPr id="4" name="Slide Number Placeholder 3">
            <a:extLst>
              <a:ext uri="{FF2B5EF4-FFF2-40B4-BE49-F238E27FC236}">
                <a16:creationId xmlns:a16="http://schemas.microsoft.com/office/drawing/2014/main" id="{B3ECE846-77DC-4B35-9400-C2F1C38191AB}"/>
              </a:ext>
            </a:extLst>
          </p:cNvPr>
          <p:cNvSpPr>
            <a:spLocks noGrp="1"/>
          </p:cNvSpPr>
          <p:nvPr>
            <p:ph type="sldNum" sz="quarter" idx="12"/>
          </p:nvPr>
        </p:nvSpPr>
        <p:spPr/>
        <p:txBody>
          <a:bodyPr/>
          <a:lstStyle/>
          <a:p>
            <a:fld id="{37D4CC3B-F538-9046-9995-49EE0C980241}" type="slidenum">
              <a:rPr lang="en-US" smtClean="0"/>
              <a:t>71</a:t>
            </a:fld>
            <a:endParaRPr lang="en-US" dirty="0"/>
          </a:p>
        </p:txBody>
      </p:sp>
    </p:spTree>
    <p:extLst>
      <p:ext uri="{BB962C8B-B14F-4D97-AF65-F5344CB8AC3E}">
        <p14:creationId xmlns:p14="http://schemas.microsoft.com/office/powerpoint/2010/main" val="1350744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98F9FB-5A81-4757-A358-D8FC695FD6DB}"/>
              </a:ext>
            </a:extLst>
          </p:cNvPr>
          <p:cNvSpPr>
            <a:spLocks noGrp="1"/>
          </p:cNvSpPr>
          <p:nvPr>
            <p:ph type="title"/>
          </p:nvPr>
        </p:nvSpPr>
        <p:spPr>
          <a:xfrm>
            <a:off x="984244" y="459010"/>
            <a:ext cx="9189305" cy="636382"/>
          </a:xfrm>
        </p:spPr>
        <p:txBody>
          <a:bodyPr/>
          <a:lstStyle/>
          <a:p>
            <a:r>
              <a:rPr lang="en-US" dirty="0"/>
              <a:t>Intelligent Transportation </a:t>
            </a:r>
            <a:br>
              <a:rPr lang="en-US" dirty="0"/>
            </a:br>
            <a:r>
              <a:rPr lang="en-US" dirty="0"/>
              <a:t>Systems Maintenance</a:t>
            </a:r>
          </a:p>
        </p:txBody>
      </p:sp>
      <p:sp>
        <p:nvSpPr>
          <p:cNvPr id="6" name="Content Placeholder 5">
            <a:extLst>
              <a:ext uri="{FF2B5EF4-FFF2-40B4-BE49-F238E27FC236}">
                <a16:creationId xmlns:a16="http://schemas.microsoft.com/office/drawing/2014/main" id="{D4637543-EBF0-41A6-9CA6-0D58EE447D9A}"/>
              </a:ext>
            </a:extLst>
          </p:cNvPr>
          <p:cNvSpPr>
            <a:spLocks noGrp="1"/>
          </p:cNvSpPr>
          <p:nvPr>
            <p:ph idx="1"/>
          </p:nvPr>
        </p:nvSpPr>
        <p:spPr/>
        <p:txBody>
          <a:bodyPr>
            <a:normAutofit/>
          </a:bodyPr>
          <a:lstStyle/>
          <a:p>
            <a:pPr>
              <a:lnSpc>
                <a:spcPct val="100000"/>
              </a:lnSpc>
            </a:pPr>
            <a:r>
              <a:rPr lang="en-US" sz="3200" dirty="0"/>
              <a:t>Responsible for repairing and maintaining ITS field infrastructure to maintain 24×7 operations</a:t>
            </a:r>
          </a:p>
          <a:p>
            <a:pPr>
              <a:lnSpc>
                <a:spcPct val="100000"/>
              </a:lnSpc>
            </a:pPr>
            <a:r>
              <a:rPr lang="en-US" sz="3200" dirty="0"/>
              <a:t>Future roles and responsibilities may include:</a:t>
            </a:r>
          </a:p>
          <a:p>
            <a:pPr lvl="1">
              <a:lnSpc>
                <a:spcPct val="100000"/>
              </a:lnSpc>
            </a:pPr>
            <a:r>
              <a:rPr lang="en-US" sz="2800" dirty="0"/>
              <a:t>Maintaining field devices with advanced and emerging technologies </a:t>
            </a:r>
          </a:p>
          <a:p>
            <a:pPr lvl="1">
              <a:lnSpc>
                <a:spcPct val="100000"/>
              </a:lnSpc>
            </a:pPr>
            <a:r>
              <a:rPr lang="en-US" sz="2800" dirty="0"/>
              <a:t>Meeting increasing reliability and uptime requirements</a:t>
            </a:r>
          </a:p>
          <a:p>
            <a:pPr lvl="1">
              <a:lnSpc>
                <a:spcPct val="100000"/>
              </a:lnSpc>
            </a:pPr>
            <a:r>
              <a:rPr lang="en-US" sz="2800" dirty="0"/>
              <a:t>Maintaining new and emerging telecommunications network components</a:t>
            </a:r>
          </a:p>
        </p:txBody>
      </p:sp>
      <p:sp>
        <p:nvSpPr>
          <p:cNvPr id="4" name="Slide Number Placeholder 3">
            <a:extLst>
              <a:ext uri="{FF2B5EF4-FFF2-40B4-BE49-F238E27FC236}">
                <a16:creationId xmlns:a16="http://schemas.microsoft.com/office/drawing/2014/main" id="{C3C821FA-7714-4594-BB35-CC54BD72A418}"/>
              </a:ext>
            </a:extLst>
          </p:cNvPr>
          <p:cNvSpPr>
            <a:spLocks noGrp="1"/>
          </p:cNvSpPr>
          <p:nvPr>
            <p:ph type="sldNum" sz="quarter" idx="12"/>
          </p:nvPr>
        </p:nvSpPr>
        <p:spPr/>
        <p:txBody>
          <a:bodyPr/>
          <a:lstStyle/>
          <a:p>
            <a:fld id="{37D4CC3B-F538-9046-9995-49EE0C980241}" type="slidenum">
              <a:rPr lang="en-US" smtClean="0"/>
              <a:t>72</a:t>
            </a:fld>
            <a:endParaRPr lang="en-US" dirty="0"/>
          </a:p>
        </p:txBody>
      </p:sp>
    </p:spTree>
    <p:extLst>
      <p:ext uri="{BB962C8B-B14F-4D97-AF65-F5344CB8AC3E}">
        <p14:creationId xmlns:p14="http://schemas.microsoft.com/office/powerpoint/2010/main" val="2639665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096895-186E-467D-A91E-C5B09605DFD3}"/>
              </a:ext>
            </a:extLst>
          </p:cNvPr>
          <p:cNvSpPr>
            <a:spLocks noGrp="1"/>
          </p:cNvSpPr>
          <p:nvPr>
            <p:ph type="title"/>
          </p:nvPr>
        </p:nvSpPr>
        <p:spPr>
          <a:xfrm>
            <a:off x="984244" y="636762"/>
            <a:ext cx="8997956" cy="504096"/>
          </a:xfrm>
        </p:spPr>
        <p:txBody>
          <a:bodyPr/>
          <a:lstStyle/>
          <a:p>
            <a:r>
              <a:rPr lang="en-US" sz="3600" dirty="0"/>
              <a:t>Roadway Maintenance</a:t>
            </a:r>
            <a:br>
              <a:rPr lang="en-US" sz="3200" dirty="0"/>
            </a:br>
            <a:endParaRPr lang="en-US" dirty="0"/>
          </a:p>
        </p:txBody>
      </p:sp>
      <p:sp>
        <p:nvSpPr>
          <p:cNvPr id="6" name="Content Placeholder 5">
            <a:extLst>
              <a:ext uri="{FF2B5EF4-FFF2-40B4-BE49-F238E27FC236}">
                <a16:creationId xmlns:a16="http://schemas.microsoft.com/office/drawing/2014/main" id="{AB16B2E8-CA6A-4EA8-AB3B-2247F1A63B17}"/>
              </a:ext>
            </a:extLst>
          </p:cNvPr>
          <p:cNvSpPr>
            <a:spLocks noGrp="1"/>
          </p:cNvSpPr>
          <p:nvPr>
            <p:ph idx="1"/>
          </p:nvPr>
        </p:nvSpPr>
        <p:spPr/>
        <p:txBody>
          <a:bodyPr>
            <a:noAutofit/>
          </a:bodyPr>
          <a:lstStyle/>
          <a:p>
            <a:pPr>
              <a:lnSpc>
                <a:spcPct val="100000"/>
              </a:lnSpc>
            </a:pPr>
            <a:r>
              <a:rPr lang="en-US" dirty="0"/>
              <a:t>Responsible for maintaining highways, bridges, and infrastructure facilities</a:t>
            </a:r>
            <a:endParaRPr lang="en-US" strike="sngStrike" dirty="0"/>
          </a:p>
          <a:p>
            <a:pPr>
              <a:lnSpc>
                <a:spcPct val="100000"/>
              </a:lnSpc>
            </a:pPr>
            <a:r>
              <a:rPr lang="en-US" dirty="0"/>
              <a:t>Assembles and erects highway signs, structures, and barriers</a:t>
            </a:r>
          </a:p>
          <a:p>
            <a:pPr>
              <a:lnSpc>
                <a:spcPct val="100000"/>
              </a:lnSpc>
            </a:pPr>
            <a:r>
              <a:rPr lang="en-US" dirty="0"/>
              <a:t>Performs long-term traffic control</a:t>
            </a:r>
          </a:p>
          <a:p>
            <a:pPr>
              <a:lnSpc>
                <a:spcPct val="100000"/>
              </a:lnSpc>
            </a:pPr>
            <a:r>
              <a:rPr lang="en-US" dirty="0"/>
              <a:t>Assists in snow clearance and TIM</a:t>
            </a:r>
            <a:endParaRPr lang="en-US" strike="sngStrike" dirty="0"/>
          </a:p>
          <a:p>
            <a:pPr>
              <a:lnSpc>
                <a:spcPct val="100000"/>
              </a:lnSpc>
            </a:pPr>
            <a:r>
              <a:rPr lang="en-US" dirty="0"/>
              <a:t>Future roles and responsibilities may include:</a:t>
            </a:r>
          </a:p>
          <a:p>
            <a:pPr lvl="1">
              <a:lnSpc>
                <a:spcPct val="100000"/>
              </a:lnSpc>
            </a:pPr>
            <a:r>
              <a:rPr lang="en-US" dirty="0"/>
              <a:t>Maintaining enhanced signing and pavement markings to support CAV</a:t>
            </a:r>
          </a:p>
          <a:p>
            <a:pPr lvl="1">
              <a:lnSpc>
                <a:spcPct val="100000"/>
              </a:lnSpc>
            </a:pPr>
            <a:r>
              <a:rPr lang="en-US" dirty="0"/>
              <a:t>Providing roadside assistance to automated vehicles with no driver operator</a:t>
            </a:r>
          </a:p>
          <a:p>
            <a:pPr lvl="1">
              <a:lnSpc>
                <a:spcPct val="100000"/>
              </a:lnSpc>
            </a:pPr>
            <a:r>
              <a:rPr lang="en-US" dirty="0"/>
              <a:t>Using automated and connected fleet vehicles</a:t>
            </a:r>
          </a:p>
        </p:txBody>
      </p:sp>
      <p:sp>
        <p:nvSpPr>
          <p:cNvPr id="4" name="Slide Number Placeholder 3">
            <a:extLst>
              <a:ext uri="{FF2B5EF4-FFF2-40B4-BE49-F238E27FC236}">
                <a16:creationId xmlns:a16="http://schemas.microsoft.com/office/drawing/2014/main" id="{E80A5D90-982B-4FD5-A349-37A4938506B4}"/>
              </a:ext>
            </a:extLst>
          </p:cNvPr>
          <p:cNvSpPr>
            <a:spLocks noGrp="1"/>
          </p:cNvSpPr>
          <p:nvPr>
            <p:ph type="sldNum" sz="quarter" idx="12"/>
          </p:nvPr>
        </p:nvSpPr>
        <p:spPr/>
        <p:txBody>
          <a:bodyPr/>
          <a:lstStyle/>
          <a:p>
            <a:fld id="{37D4CC3B-F538-9046-9995-49EE0C980241}" type="slidenum">
              <a:rPr lang="en-US" smtClean="0"/>
              <a:t>73</a:t>
            </a:fld>
            <a:endParaRPr lang="en-US" dirty="0"/>
          </a:p>
        </p:txBody>
      </p:sp>
    </p:spTree>
    <p:extLst>
      <p:ext uri="{BB962C8B-B14F-4D97-AF65-F5344CB8AC3E}">
        <p14:creationId xmlns:p14="http://schemas.microsoft.com/office/powerpoint/2010/main" val="42141255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653201-6895-4FC1-9074-6465E3EE6AD5}"/>
              </a:ext>
            </a:extLst>
          </p:cNvPr>
          <p:cNvSpPr>
            <a:spLocks noGrp="1"/>
          </p:cNvSpPr>
          <p:nvPr>
            <p:ph type="title"/>
          </p:nvPr>
        </p:nvSpPr>
        <p:spPr>
          <a:xfrm>
            <a:off x="984244" y="626581"/>
            <a:ext cx="8997956" cy="504096"/>
          </a:xfrm>
        </p:spPr>
        <p:txBody>
          <a:bodyPr/>
          <a:lstStyle/>
          <a:p>
            <a:r>
              <a:rPr lang="en-US" sz="3600" dirty="0"/>
              <a:t>Traffic Incident Management Support</a:t>
            </a:r>
            <a:br>
              <a:rPr lang="en-US" sz="3200" dirty="0"/>
            </a:br>
            <a:endParaRPr lang="en-US" dirty="0"/>
          </a:p>
        </p:txBody>
      </p:sp>
      <p:sp>
        <p:nvSpPr>
          <p:cNvPr id="6" name="Content Placeholder 5">
            <a:extLst>
              <a:ext uri="{FF2B5EF4-FFF2-40B4-BE49-F238E27FC236}">
                <a16:creationId xmlns:a16="http://schemas.microsoft.com/office/drawing/2014/main" id="{6BC23DDE-30E1-4D3B-AE09-CAD53B6CA5A0}"/>
              </a:ext>
            </a:extLst>
          </p:cNvPr>
          <p:cNvSpPr>
            <a:spLocks noGrp="1"/>
          </p:cNvSpPr>
          <p:nvPr>
            <p:ph idx="1"/>
          </p:nvPr>
        </p:nvSpPr>
        <p:spPr/>
        <p:txBody>
          <a:bodyPr>
            <a:normAutofit/>
          </a:bodyPr>
          <a:lstStyle/>
          <a:p>
            <a:pPr>
              <a:lnSpc>
                <a:spcPct val="100000"/>
              </a:lnSpc>
            </a:pPr>
            <a:r>
              <a:rPr lang="en-US" sz="2800" dirty="0"/>
              <a:t>Responsible for clearing major incidents, assisting in hazardous materials cleanup, and providing traffic management for long-term incidents</a:t>
            </a:r>
          </a:p>
          <a:p>
            <a:pPr>
              <a:lnSpc>
                <a:spcPct val="100000"/>
              </a:lnSpc>
            </a:pPr>
            <a:r>
              <a:rPr lang="en-US" sz="2800" dirty="0"/>
              <a:t>Future roles and responsibilities may include:</a:t>
            </a:r>
          </a:p>
          <a:p>
            <a:pPr lvl="1">
              <a:lnSpc>
                <a:spcPct val="100000"/>
              </a:lnSpc>
            </a:pPr>
            <a:r>
              <a:rPr lang="en-US" sz="2400" dirty="0"/>
              <a:t>Using CAV</a:t>
            </a:r>
            <a:endParaRPr lang="en-US" sz="2400" strike="sngStrike" dirty="0"/>
          </a:p>
          <a:p>
            <a:pPr lvl="1">
              <a:lnSpc>
                <a:spcPct val="100000"/>
              </a:lnSpc>
            </a:pPr>
            <a:r>
              <a:rPr lang="en-US" sz="2400" dirty="0"/>
              <a:t>Using new and emerging technology, such as sensors and charging stations</a:t>
            </a:r>
          </a:p>
          <a:p>
            <a:pPr lvl="1">
              <a:lnSpc>
                <a:spcPct val="100000"/>
              </a:lnSpc>
            </a:pPr>
            <a:r>
              <a:rPr lang="en-US" sz="2400" dirty="0"/>
              <a:t>Assisting automated vehicles that may not have a driver operator</a:t>
            </a:r>
          </a:p>
        </p:txBody>
      </p:sp>
      <p:sp>
        <p:nvSpPr>
          <p:cNvPr id="4" name="Slide Number Placeholder 3">
            <a:extLst>
              <a:ext uri="{FF2B5EF4-FFF2-40B4-BE49-F238E27FC236}">
                <a16:creationId xmlns:a16="http://schemas.microsoft.com/office/drawing/2014/main" id="{63340E30-9746-4D01-97A2-C1D0998CF751}"/>
              </a:ext>
            </a:extLst>
          </p:cNvPr>
          <p:cNvSpPr>
            <a:spLocks noGrp="1"/>
          </p:cNvSpPr>
          <p:nvPr>
            <p:ph type="sldNum" sz="quarter" idx="12"/>
          </p:nvPr>
        </p:nvSpPr>
        <p:spPr/>
        <p:txBody>
          <a:bodyPr/>
          <a:lstStyle/>
          <a:p>
            <a:fld id="{37D4CC3B-F538-9046-9995-49EE0C980241}" type="slidenum">
              <a:rPr lang="en-US" smtClean="0"/>
              <a:t>74</a:t>
            </a:fld>
            <a:endParaRPr lang="en-US" dirty="0"/>
          </a:p>
        </p:txBody>
      </p:sp>
    </p:spTree>
    <p:extLst>
      <p:ext uri="{BB962C8B-B14F-4D97-AF65-F5344CB8AC3E}">
        <p14:creationId xmlns:p14="http://schemas.microsoft.com/office/powerpoint/2010/main" val="11566011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AFBF-4FF0-49EE-88FA-D0CBFEABCFFF}"/>
              </a:ext>
            </a:extLst>
          </p:cNvPr>
          <p:cNvSpPr>
            <a:spLocks noGrp="1"/>
          </p:cNvSpPr>
          <p:nvPr>
            <p:ph type="title"/>
          </p:nvPr>
        </p:nvSpPr>
        <p:spPr/>
        <p:txBody>
          <a:bodyPr/>
          <a:lstStyle/>
          <a:p>
            <a:pPr lvl="0">
              <a:lnSpc>
                <a:spcPct val="100000"/>
              </a:lnSpc>
              <a:spcAft>
                <a:spcPts val="600"/>
              </a:spcAft>
            </a:pPr>
            <a:r>
              <a:rPr lang="en-US" sz="4400" dirty="0"/>
              <a:t>Examples of Connecting TSMO and Human Resources </a:t>
            </a:r>
          </a:p>
        </p:txBody>
      </p:sp>
    </p:spTree>
    <p:extLst>
      <p:ext uri="{BB962C8B-B14F-4D97-AF65-F5344CB8AC3E}">
        <p14:creationId xmlns:p14="http://schemas.microsoft.com/office/powerpoint/2010/main" val="2659860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5580"/>
            <a:ext cx="8997956" cy="504096"/>
          </a:xfrm>
        </p:spPr>
        <p:txBody>
          <a:bodyPr/>
          <a:lstStyle/>
          <a:p>
            <a:r>
              <a:rPr lang="en-US" sz="3600" dirty="0"/>
              <a:t>Oregon Department of Transportation</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5" y="1452738"/>
            <a:ext cx="8254758" cy="4563051"/>
          </a:xfrm>
        </p:spPr>
        <p:txBody>
          <a:bodyPr>
            <a:normAutofit fontScale="92500" lnSpcReduction="10000"/>
          </a:bodyPr>
          <a:lstStyle/>
          <a:p>
            <a:pPr>
              <a:lnSpc>
                <a:spcPct val="110000"/>
              </a:lnSpc>
            </a:pPr>
            <a:r>
              <a:rPr lang="en-US" sz="2300" dirty="0"/>
              <a:t>Views collaboration between TSMO professionals and HR as vital when recruiting TSMO positions</a:t>
            </a:r>
          </a:p>
          <a:p>
            <a:pPr>
              <a:lnSpc>
                <a:spcPct val="110000"/>
              </a:lnSpc>
            </a:pPr>
            <a:r>
              <a:rPr lang="en-US" sz="2300" dirty="0"/>
              <a:t>Enables HR to develop job postings to attract the most qualified candidates</a:t>
            </a:r>
          </a:p>
          <a:p>
            <a:pPr>
              <a:lnSpc>
                <a:spcPct val="110000"/>
              </a:lnSpc>
            </a:pPr>
            <a:r>
              <a:rPr lang="en-US" sz="2300" dirty="0"/>
              <a:t>Experiences challenges in recruiting TSMO-oriented employees because it is competing with the private sector</a:t>
            </a:r>
          </a:p>
          <a:p>
            <a:pPr lvl="1">
              <a:lnSpc>
                <a:spcPct val="110000"/>
              </a:lnSpc>
            </a:pPr>
            <a:r>
              <a:rPr lang="en-US" dirty="0"/>
              <a:t>Addressed through a new pay and benefits calculator to demonstrate comparability with private sector when benefits are considered</a:t>
            </a:r>
          </a:p>
          <a:p>
            <a:pPr>
              <a:lnSpc>
                <a:spcPct val="110000"/>
              </a:lnSpc>
            </a:pPr>
            <a:r>
              <a:rPr lang="en-US" sz="2300" dirty="0"/>
              <a:t>Focuses recruitment on agency culture, public service, work/life balance</a:t>
            </a:r>
          </a:p>
          <a:p>
            <a:pPr>
              <a:lnSpc>
                <a:spcPct val="110000"/>
              </a:lnSpc>
            </a:pPr>
            <a:r>
              <a:rPr lang="en-US" sz="2300" dirty="0"/>
              <a:t>Cross-trains employees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76</a:t>
            </a:fld>
            <a:endParaRPr lang="en-US" dirty="0"/>
          </a:p>
        </p:txBody>
      </p:sp>
      <p:pic>
        <p:nvPicPr>
          <p:cNvPr id="7" name="Picture 6" descr="Shape of Oreg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0896">
            <a:off x="9199012" y="1615470"/>
            <a:ext cx="2470166" cy="2072429"/>
          </a:xfrm>
          <a:prstGeom prst="rect">
            <a:avLst/>
          </a:prstGeom>
        </p:spPr>
      </p:pic>
      <p:sp>
        <p:nvSpPr>
          <p:cNvPr id="10" name="Rectangle 9"/>
          <p:cNvSpPr/>
          <p:nvPr/>
        </p:nvSpPr>
        <p:spPr>
          <a:xfrm>
            <a:off x="9648952" y="3480465"/>
            <a:ext cx="1582484"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Getty Images.</a:t>
            </a:r>
          </a:p>
        </p:txBody>
      </p:sp>
    </p:spTree>
    <p:extLst>
      <p:ext uri="{BB962C8B-B14F-4D97-AF65-F5344CB8AC3E}">
        <p14:creationId xmlns:p14="http://schemas.microsoft.com/office/powerpoint/2010/main" val="972641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3" y="582268"/>
            <a:ext cx="8997956" cy="504096"/>
          </a:xfrm>
        </p:spPr>
        <p:txBody>
          <a:bodyPr/>
          <a:lstStyle/>
          <a:p>
            <a:r>
              <a:rPr lang="en-US" sz="3600" dirty="0"/>
              <a:t>Ohio Department of Transportation</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3" y="1491575"/>
            <a:ext cx="8178516" cy="4351338"/>
          </a:xfrm>
        </p:spPr>
        <p:txBody>
          <a:bodyPr>
            <a:normAutofit lnSpcReduction="10000"/>
          </a:bodyPr>
          <a:lstStyle/>
          <a:p>
            <a:pPr>
              <a:lnSpc>
                <a:spcPct val="110000"/>
              </a:lnSpc>
              <a:spcBef>
                <a:spcPts val="0"/>
              </a:spcBef>
            </a:pPr>
            <a:r>
              <a:rPr lang="en-US" dirty="0"/>
              <a:t>Planned TSMO-oriented career paths, retention, and succession plans</a:t>
            </a:r>
          </a:p>
          <a:p>
            <a:pPr>
              <a:lnSpc>
                <a:spcPct val="110000"/>
              </a:lnSpc>
              <a:spcBef>
                <a:spcPts val="0"/>
              </a:spcBef>
            </a:pPr>
            <a:r>
              <a:rPr lang="en-US" dirty="0"/>
              <a:t>Revised job descriptions and restructured positions to create new “TMC Specialist” and “ITS Specialist” job classifications</a:t>
            </a:r>
          </a:p>
          <a:p>
            <a:pPr>
              <a:lnSpc>
                <a:spcPct val="110000"/>
              </a:lnSpc>
              <a:spcBef>
                <a:spcPts val="0"/>
              </a:spcBef>
            </a:pPr>
            <a:r>
              <a:rPr lang="en-US" dirty="0"/>
              <a:t>HR and TSMO worked together to develop a new TSMO coordinator position in each district within existing transportation engineer job series.</a:t>
            </a:r>
          </a:p>
          <a:p>
            <a:pPr>
              <a:lnSpc>
                <a:spcPct val="110000"/>
              </a:lnSpc>
              <a:spcBef>
                <a:spcPts val="0"/>
              </a:spcBef>
            </a:pPr>
            <a:r>
              <a:rPr lang="en-US" dirty="0"/>
              <a:t>TSMO coordinators are now included in project initiation leading to TSMO considerations included in several projects.</a:t>
            </a:r>
          </a:p>
        </p:txBody>
      </p:sp>
      <p:sp>
        <p:nvSpPr>
          <p:cNvPr id="3" name="TextBox 2">
            <a:extLst>
              <a:ext uri="{FF2B5EF4-FFF2-40B4-BE49-F238E27FC236}">
                <a16:creationId xmlns:a16="http://schemas.microsoft.com/office/drawing/2014/main" id="{14752487-DA3F-11B0-26F4-81F3BEC36545}"/>
              </a:ext>
            </a:extLst>
          </p:cNvPr>
          <p:cNvSpPr txBox="1"/>
          <p:nvPr/>
        </p:nvSpPr>
        <p:spPr>
          <a:xfrm flipH="1">
            <a:off x="3455985" y="5453300"/>
            <a:ext cx="8566158"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For more information, see: </a:t>
            </a:r>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https://transportationops.org/case-studies/workforce-development-ohio-tsmo-coordinators</a:t>
            </a:r>
            <a:r>
              <a:rPr lang="en-US" dirty="0">
                <a:latin typeface="Arial" panose="020B0604020202020204" pitchFamily="34" charset="0"/>
                <a:cs typeface="Arial" panose="020B0604020202020204" pitchFamily="34" charset="0"/>
              </a:rPr>
              <a:t>.</a:t>
            </a:r>
          </a:p>
        </p:txBody>
      </p:sp>
      <p:pic>
        <p:nvPicPr>
          <p:cNvPr id="2" name="Picture 1" descr="Shape of Ohi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5419">
            <a:off x="9328051" y="1490421"/>
            <a:ext cx="2413485" cy="2715172"/>
          </a:xfrm>
          <a:prstGeom prst="rect">
            <a:avLst/>
          </a:prstGeom>
        </p:spPr>
      </p:pic>
      <p:sp>
        <p:nvSpPr>
          <p:cNvPr id="7" name="Rectangle 6"/>
          <p:cNvSpPr/>
          <p:nvPr/>
        </p:nvSpPr>
        <p:spPr>
          <a:xfrm>
            <a:off x="9737550" y="4438002"/>
            <a:ext cx="1582484"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Getty Images.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77</a:t>
            </a:fld>
            <a:endParaRPr lang="en-US" dirty="0"/>
          </a:p>
        </p:txBody>
      </p:sp>
    </p:spTree>
    <p:extLst>
      <p:ext uri="{BB962C8B-B14F-4D97-AF65-F5344CB8AC3E}">
        <p14:creationId xmlns:p14="http://schemas.microsoft.com/office/powerpoint/2010/main" val="23843589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425593"/>
            <a:ext cx="8997956" cy="504096"/>
          </a:xfrm>
        </p:spPr>
        <p:txBody>
          <a:bodyPr/>
          <a:lstStyle/>
          <a:p>
            <a:r>
              <a:rPr lang="en-US" dirty="0"/>
              <a:t>Washington State Department </a:t>
            </a:r>
            <a:br>
              <a:rPr lang="en-US" dirty="0"/>
            </a:br>
            <a:r>
              <a:rPr lang="en-US" dirty="0"/>
              <a:t>of Transportation (1/2)</a:t>
            </a:r>
            <a:endParaRPr lang="en-US" strike="sngStrike" dirty="0">
              <a:solidFill>
                <a:srgbClr val="FF0000"/>
              </a:solidFill>
            </a:endParaRP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4" y="1487469"/>
            <a:ext cx="8544767" cy="4490151"/>
          </a:xfrm>
        </p:spPr>
        <p:txBody>
          <a:bodyPr>
            <a:normAutofit/>
          </a:bodyPr>
          <a:lstStyle/>
          <a:p>
            <a:pPr>
              <a:lnSpc>
                <a:spcPct val="100000"/>
              </a:lnSpc>
            </a:pPr>
            <a:r>
              <a:rPr lang="en-US" dirty="0"/>
              <a:t>HR and TSMO professionals collaborate on:</a:t>
            </a:r>
          </a:p>
          <a:p>
            <a:pPr lvl="1">
              <a:lnSpc>
                <a:spcPct val="100000"/>
              </a:lnSpc>
            </a:pPr>
            <a:r>
              <a:rPr lang="en-US" dirty="0"/>
              <a:t>Attracting and retaining talent in TSMO</a:t>
            </a:r>
          </a:p>
          <a:p>
            <a:pPr lvl="1">
              <a:lnSpc>
                <a:spcPct val="100000"/>
              </a:lnSpc>
            </a:pPr>
            <a:r>
              <a:rPr lang="en-US" dirty="0"/>
              <a:t>Creating an innovative culture that attracts TSMO talent</a:t>
            </a:r>
          </a:p>
          <a:p>
            <a:pPr lvl="1">
              <a:lnSpc>
                <a:spcPct val="100000"/>
              </a:lnSpc>
            </a:pPr>
            <a:r>
              <a:rPr lang="en-US" dirty="0"/>
              <a:t>Developing mentoring and rotational programs</a:t>
            </a:r>
          </a:p>
          <a:p>
            <a:pPr>
              <a:lnSpc>
                <a:spcPct val="100000"/>
              </a:lnSpc>
            </a:pPr>
            <a:r>
              <a:rPr lang="en-US" dirty="0"/>
              <a:t>Challenges to TSMO workforce development:</a:t>
            </a:r>
          </a:p>
          <a:p>
            <a:pPr lvl="1">
              <a:lnSpc>
                <a:spcPct val="100000"/>
              </a:lnSpc>
            </a:pPr>
            <a:r>
              <a:rPr lang="en-US" dirty="0"/>
              <a:t>Loss of staff due to competition on compensation</a:t>
            </a:r>
          </a:p>
          <a:p>
            <a:pPr lvl="1">
              <a:lnSpc>
                <a:spcPct val="100000"/>
              </a:lnSpc>
            </a:pPr>
            <a:r>
              <a:rPr lang="en-US" dirty="0"/>
              <a:t>Lack of entry-level staff pipeline due to unfamiliarity with TSMO</a:t>
            </a:r>
          </a:p>
          <a:p>
            <a:pPr lvl="1">
              <a:lnSpc>
                <a:spcPct val="100000"/>
              </a:lnSpc>
            </a:pPr>
            <a:r>
              <a:rPr lang="en-US" dirty="0"/>
              <a:t>Difficulty revising engineering pay structures because it is expensive and lengthy process with union involvement</a:t>
            </a:r>
          </a:p>
        </p:txBody>
      </p:sp>
      <p:pic>
        <p:nvPicPr>
          <p:cNvPr id="2" name="Picture 1" descr="Shape of Washington St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5902">
            <a:off x="9029067" y="1595989"/>
            <a:ext cx="2727190" cy="2045392"/>
          </a:xfrm>
          <a:prstGeom prst="rect">
            <a:avLst/>
          </a:prstGeom>
        </p:spPr>
      </p:pic>
      <p:sp>
        <p:nvSpPr>
          <p:cNvPr id="7" name="Rectangle 6"/>
          <p:cNvSpPr/>
          <p:nvPr/>
        </p:nvSpPr>
        <p:spPr>
          <a:xfrm>
            <a:off x="9764926" y="4030718"/>
            <a:ext cx="1582484"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Getty Images.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78</a:t>
            </a:fld>
            <a:endParaRPr lang="en-US" dirty="0"/>
          </a:p>
        </p:txBody>
      </p:sp>
    </p:spTree>
    <p:extLst>
      <p:ext uri="{BB962C8B-B14F-4D97-AF65-F5344CB8AC3E}">
        <p14:creationId xmlns:p14="http://schemas.microsoft.com/office/powerpoint/2010/main" val="21101051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293070"/>
            <a:ext cx="8997956" cy="504096"/>
          </a:xfrm>
        </p:spPr>
        <p:txBody>
          <a:bodyPr/>
          <a:lstStyle/>
          <a:p>
            <a:r>
              <a:rPr lang="en-US" sz="3600" dirty="0"/>
              <a:t>Washington State Department </a:t>
            </a:r>
            <a:br>
              <a:rPr lang="en-US" sz="3600" dirty="0"/>
            </a:br>
            <a:r>
              <a:rPr lang="en-US" sz="3600" dirty="0"/>
              <a:t>of Transportation (2/2)</a:t>
            </a:r>
            <a:endParaRPr lang="en-US" sz="3600" strike="sngStrike" dirty="0">
              <a:solidFill>
                <a:srgbClr val="FF0000"/>
              </a:solidFill>
            </a:endParaRP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5" y="1487469"/>
            <a:ext cx="7854956" cy="4490151"/>
          </a:xfrm>
        </p:spPr>
        <p:txBody>
          <a:bodyPr>
            <a:normAutofit/>
          </a:bodyPr>
          <a:lstStyle/>
          <a:p>
            <a:pPr>
              <a:lnSpc>
                <a:spcPct val="100000"/>
              </a:lnSpc>
            </a:pPr>
            <a:r>
              <a:rPr lang="en-US" dirty="0"/>
              <a:t>Successes:</a:t>
            </a:r>
          </a:p>
          <a:p>
            <a:pPr lvl="1">
              <a:lnSpc>
                <a:spcPct val="100000"/>
              </a:lnSpc>
            </a:pPr>
            <a:r>
              <a:rPr lang="en-US" sz="2400" dirty="0"/>
              <a:t>Developed series of eLearning courses on TSMO for WSDOT employees</a:t>
            </a:r>
          </a:p>
          <a:p>
            <a:pPr lvl="1">
              <a:lnSpc>
                <a:spcPct val="100000"/>
              </a:lnSpc>
            </a:pPr>
            <a:r>
              <a:rPr lang="en-US" sz="2400" dirty="0"/>
              <a:t>Increased pay for some TSMO-oriented engineering positions, but competitive compensation is still a challenge</a:t>
            </a:r>
          </a:p>
          <a:p>
            <a:pPr lvl="1">
              <a:lnSpc>
                <a:spcPct val="100000"/>
              </a:lnSpc>
            </a:pPr>
            <a:r>
              <a:rPr lang="en-US" sz="2400" dirty="0"/>
              <a:t>Included traffic operations in new employee training in some WSDOT regions</a:t>
            </a:r>
          </a:p>
        </p:txBody>
      </p:sp>
      <p:pic>
        <p:nvPicPr>
          <p:cNvPr id="2" name="Picture 1" descr="Shape of Washington St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5902">
            <a:off x="9029067" y="1595989"/>
            <a:ext cx="2727190" cy="2045392"/>
          </a:xfrm>
          <a:prstGeom prst="rect">
            <a:avLst/>
          </a:prstGeom>
        </p:spPr>
      </p:pic>
      <p:sp>
        <p:nvSpPr>
          <p:cNvPr id="7" name="Rectangle 6"/>
          <p:cNvSpPr/>
          <p:nvPr/>
        </p:nvSpPr>
        <p:spPr>
          <a:xfrm>
            <a:off x="9764926" y="4030718"/>
            <a:ext cx="1582484"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Getty Images.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79</a:t>
            </a:fld>
            <a:endParaRPr lang="en-US" dirty="0"/>
          </a:p>
        </p:txBody>
      </p:sp>
    </p:spTree>
    <p:extLst>
      <p:ext uri="{BB962C8B-B14F-4D97-AF65-F5344CB8AC3E}">
        <p14:creationId xmlns:p14="http://schemas.microsoft.com/office/powerpoint/2010/main" val="191129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83529B-E47B-41E4-871B-AB4981D1FB83}"/>
              </a:ext>
            </a:extLst>
          </p:cNvPr>
          <p:cNvSpPr>
            <a:spLocks noGrp="1"/>
          </p:cNvSpPr>
          <p:nvPr>
            <p:ph type="title"/>
          </p:nvPr>
        </p:nvSpPr>
        <p:spPr>
          <a:xfrm>
            <a:off x="984244" y="287809"/>
            <a:ext cx="8997956" cy="504096"/>
          </a:xfrm>
        </p:spPr>
        <p:txBody>
          <a:bodyPr/>
          <a:lstStyle/>
          <a:p>
            <a:pPr>
              <a:lnSpc>
                <a:spcPct val="100000"/>
              </a:lnSpc>
            </a:pPr>
            <a:r>
              <a:rPr lang="en-US" dirty="0"/>
              <a:t>TSMO Is Changing How Departments </a:t>
            </a:r>
            <a:br>
              <a:rPr lang="en-US" dirty="0"/>
            </a:br>
            <a:r>
              <a:rPr lang="en-US" dirty="0"/>
              <a:t>of Transportation Do Business</a:t>
            </a:r>
          </a:p>
        </p:txBody>
      </p:sp>
      <p:sp>
        <p:nvSpPr>
          <p:cNvPr id="6" name="Content Placeholder 5">
            <a:extLst>
              <a:ext uri="{FF2B5EF4-FFF2-40B4-BE49-F238E27FC236}">
                <a16:creationId xmlns:a16="http://schemas.microsoft.com/office/drawing/2014/main" id="{A6D06142-AEEE-4021-8806-66B9C105348C}"/>
              </a:ext>
            </a:extLst>
          </p:cNvPr>
          <p:cNvSpPr>
            <a:spLocks noGrp="1"/>
          </p:cNvSpPr>
          <p:nvPr>
            <p:ph idx="1"/>
          </p:nvPr>
        </p:nvSpPr>
        <p:spPr/>
        <p:txBody>
          <a:bodyPr>
            <a:normAutofit/>
          </a:bodyPr>
          <a:lstStyle/>
          <a:p>
            <a:pPr marL="0" indent="0">
              <a:buNone/>
            </a:pPr>
            <a:r>
              <a:rPr lang="en-US" sz="2800" dirty="0"/>
              <a:t>TSMO:</a:t>
            </a:r>
            <a:endParaRPr lang="en-US" sz="2800" strike="sngStrike" dirty="0"/>
          </a:p>
          <a:p>
            <a:r>
              <a:rPr lang="en-US" sz="2800" dirty="0"/>
              <a:t>Uses advanced approaches and technology </a:t>
            </a:r>
          </a:p>
          <a:p>
            <a:r>
              <a:rPr lang="en-US" sz="2800" dirty="0"/>
              <a:t>Leverages data for real-time operations</a:t>
            </a:r>
          </a:p>
          <a:p>
            <a:r>
              <a:rPr lang="en-US" sz="2800" dirty="0"/>
              <a:t>Requires a range of professional and paraprofessional skills</a:t>
            </a:r>
          </a:p>
          <a:p>
            <a:r>
              <a:rPr lang="en-US" sz="2800" dirty="0"/>
              <a:t>Works 24×7</a:t>
            </a:r>
          </a:p>
          <a:p>
            <a:r>
              <a:rPr lang="en-US" sz="2800" dirty="0"/>
              <a:t>Supports other emerging technologies like cooperative automation</a:t>
            </a:r>
          </a:p>
          <a:p>
            <a:r>
              <a:rPr lang="en-US" sz="2800" dirty="0"/>
              <a:t>Relies on multimodal, multidisciplinary, multiagency, and public-private sector coordination</a:t>
            </a:r>
          </a:p>
        </p:txBody>
      </p:sp>
      <p:sp>
        <p:nvSpPr>
          <p:cNvPr id="4" name="Slide Number Placeholder 3">
            <a:extLst>
              <a:ext uri="{FF2B5EF4-FFF2-40B4-BE49-F238E27FC236}">
                <a16:creationId xmlns:a16="http://schemas.microsoft.com/office/drawing/2014/main" id="{6982397F-FCEC-4B9A-8F05-F39514340DE1}"/>
              </a:ext>
            </a:extLst>
          </p:cNvPr>
          <p:cNvSpPr>
            <a:spLocks noGrp="1"/>
          </p:cNvSpPr>
          <p:nvPr>
            <p:ph type="sldNum" sz="quarter" idx="12"/>
          </p:nvPr>
        </p:nvSpPr>
        <p:spPr/>
        <p:txBody>
          <a:bodyPr/>
          <a:lstStyle/>
          <a:p>
            <a:fld id="{37D4CC3B-F538-9046-9995-49EE0C980241}" type="slidenum">
              <a:rPr lang="en-US" smtClean="0"/>
              <a:t>8</a:t>
            </a:fld>
            <a:endParaRPr lang="en-US" dirty="0"/>
          </a:p>
        </p:txBody>
      </p:sp>
    </p:spTree>
    <p:extLst>
      <p:ext uri="{BB962C8B-B14F-4D97-AF65-F5344CB8AC3E}">
        <p14:creationId xmlns:p14="http://schemas.microsoft.com/office/powerpoint/2010/main" val="26598146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572263"/>
            <a:ext cx="8997956" cy="504096"/>
          </a:xfrm>
        </p:spPr>
        <p:txBody>
          <a:bodyPr/>
          <a:lstStyle/>
          <a:p>
            <a:r>
              <a:rPr lang="en-US" sz="3600" dirty="0"/>
              <a:t>Arizona Department of Transportation</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4" y="1427342"/>
            <a:ext cx="8997955" cy="4415933"/>
          </a:xfrm>
        </p:spPr>
        <p:txBody>
          <a:bodyPr>
            <a:noAutofit/>
          </a:bodyPr>
          <a:lstStyle/>
          <a:p>
            <a:pPr>
              <a:lnSpc>
                <a:spcPct val="100000"/>
              </a:lnSpc>
              <a:spcBef>
                <a:spcPts val="600"/>
              </a:spcBef>
            </a:pPr>
            <a:r>
              <a:rPr lang="en-US" sz="1800" dirty="0"/>
              <a:t>Overhauled TSMO-related maintenance training and positions following creation of TSMO Division in 2015</a:t>
            </a:r>
          </a:p>
          <a:p>
            <a:pPr>
              <a:lnSpc>
                <a:spcPct val="100000"/>
              </a:lnSpc>
              <a:spcBef>
                <a:spcPts val="600"/>
              </a:spcBef>
            </a:pPr>
            <a:r>
              <a:rPr lang="en-US" sz="1800" dirty="0"/>
              <a:t>TSMO maintenance plagued by two major issues: high staff turnover and lack of cross-training</a:t>
            </a:r>
          </a:p>
          <a:p>
            <a:pPr>
              <a:lnSpc>
                <a:spcPct val="100000"/>
              </a:lnSpc>
              <a:spcBef>
                <a:spcPts val="600"/>
              </a:spcBef>
            </a:pPr>
            <a:r>
              <a:rPr lang="en-US" sz="1800" dirty="0"/>
              <a:t>Created a Signal, Lighting, and Technical Electrical (SLATE) training program that emphasized cross-training at lower levels and specialized training at higher levels</a:t>
            </a:r>
          </a:p>
          <a:p>
            <a:pPr>
              <a:lnSpc>
                <a:spcPct val="100000"/>
              </a:lnSpc>
              <a:spcBef>
                <a:spcPts val="600"/>
              </a:spcBef>
            </a:pPr>
            <a:r>
              <a:rPr lang="en-US" sz="1800" dirty="0"/>
              <a:t>Developed promotional ladder and revised position descriptions specific to TSMO maintenance staff</a:t>
            </a:r>
          </a:p>
          <a:p>
            <a:pPr>
              <a:lnSpc>
                <a:spcPct val="100000"/>
              </a:lnSpc>
              <a:spcBef>
                <a:spcPts val="600"/>
              </a:spcBef>
            </a:pPr>
            <a:r>
              <a:rPr lang="en-US" sz="1800" dirty="0"/>
              <a:t>Justified higher pay to retain and attract staff due to specialized technical skills required</a:t>
            </a:r>
          </a:p>
          <a:p>
            <a:pPr>
              <a:lnSpc>
                <a:spcPct val="100000"/>
              </a:lnSpc>
              <a:spcBef>
                <a:spcPts val="600"/>
              </a:spcBef>
            </a:pPr>
            <a:r>
              <a:rPr lang="en-US" sz="1800" dirty="0"/>
              <a:t>Resulted in significantly reduced turnover and greater sharing of staff resources across units</a:t>
            </a:r>
          </a:p>
        </p:txBody>
      </p:sp>
      <p:sp>
        <p:nvSpPr>
          <p:cNvPr id="3" name="TextBox 2">
            <a:extLst>
              <a:ext uri="{FF2B5EF4-FFF2-40B4-BE49-F238E27FC236}">
                <a16:creationId xmlns:a16="http://schemas.microsoft.com/office/drawing/2014/main" id="{DBF42F6D-CBBF-A31B-00AE-17C4E39EC927}"/>
              </a:ext>
            </a:extLst>
          </p:cNvPr>
          <p:cNvSpPr txBox="1"/>
          <p:nvPr/>
        </p:nvSpPr>
        <p:spPr>
          <a:xfrm flipH="1">
            <a:off x="1289477" y="5357855"/>
            <a:ext cx="1057247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more information, see:</a:t>
            </a:r>
            <a:r>
              <a:rPr lang="en-US" sz="1400" dirty="0">
                <a:solidFill>
                  <a:srgbClr val="FF000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https://transportationops.org/case-studies/</a:t>
            </a:r>
            <a:r>
              <a:rPr lang="en-U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maintenance-staff-training-increasing-internal-tsmo-knowledge</a:t>
            </a:r>
            <a:r>
              <a:rPr lang="en-US" sz="1400" dirty="0">
                <a:latin typeface="Arial" panose="020B0604020202020204" pitchFamily="34" charset="0"/>
                <a:cs typeface="Arial" panose="020B0604020202020204" pitchFamily="34" charset="0"/>
              </a:rPr>
              <a:t>.</a:t>
            </a:r>
          </a:p>
        </p:txBody>
      </p:sp>
      <p:pic>
        <p:nvPicPr>
          <p:cNvPr id="2" name="Picture 1" descr="Shape of Arizon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0745">
            <a:off x="9939613" y="1607662"/>
            <a:ext cx="1489545" cy="1722848"/>
          </a:xfrm>
          <a:prstGeom prst="rect">
            <a:avLst/>
          </a:prstGeom>
        </p:spPr>
      </p:pic>
      <p:sp>
        <p:nvSpPr>
          <p:cNvPr id="7" name="Rectangle 6"/>
          <p:cNvSpPr/>
          <p:nvPr/>
        </p:nvSpPr>
        <p:spPr>
          <a:xfrm>
            <a:off x="10098328" y="3504504"/>
            <a:ext cx="1582484"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Getty Images.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80</a:t>
            </a:fld>
            <a:endParaRPr lang="en-US" dirty="0"/>
          </a:p>
        </p:txBody>
      </p:sp>
    </p:spTree>
    <p:extLst>
      <p:ext uri="{BB962C8B-B14F-4D97-AF65-F5344CB8AC3E}">
        <p14:creationId xmlns:p14="http://schemas.microsoft.com/office/powerpoint/2010/main" val="42880945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0F3257-B95F-49C8-8D7A-F2E218F46DE5}"/>
              </a:ext>
            </a:extLst>
          </p:cNvPr>
          <p:cNvSpPr>
            <a:spLocks noGrp="1"/>
          </p:cNvSpPr>
          <p:nvPr>
            <p:ph type="title"/>
          </p:nvPr>
        </p:nvSpPr>
        <p:spPr>
          <a:xfrm>
            <a:off x="984244" y="432389"/>
            <a:ext cx="8997956" cy="504096"/>
          </a:xfrm>
        </p:spPr>
        <p:txBody>
          <a:bodyPr/>
          <a:lstStyle/>
          <a:p>
            <a:r>
              <a:rPr lang="en-US" dirty="0"/>
              <a:t>Pennsylvania Department </a:t>
            </a:r>
            <a:br>
              <a:rPr lang="en-US" dirty="0"/>
            </a:br>
            <a:r>
              <a:rPr lang="en-US" dirty="0"/>
              <a:t>of Transportation (PennDOT)</a:t>
            </a:r>
          </a:p>
        </p:txBody>
      </p:sp>
      <p:sp>
        <p:nvSpPr>
          <p:cNvPr id="6" name="Content Placeholder 5">
            <a:extLst>
              <a:ext uri="{FF2B5EF4-FFF2-40B4-BE49-F238E27FC236}">
                <a16:creationId xmlns:a16="http://schemas.microsoft.com/office/drawing/2014/main" id="{99A83F27-188D-2013-4663-691438D42A41}"/>
              </a:ext>
            </a:extLst>
          </p:cNvPr>
          <p:cNvSpPr>
            <a:spLocks noGrp="1"/>
          </p:cNvSpPr>
          <p:nvPr>
            <p:ph idx="1"/>
          </p:nvPr>
        </p:nvSpPr>
        <p:spPr>
          <a:xfrm>
            <a:off x="984244" y="1596941"/>
            <a:ext cx="8600627" cy="4351338"/>
          </a:xfrm>
        </p:spPr>
        <p:txBody>
          <a:bodyPr>
            <a:normAutofit lnSpcReduction="10000"/>
          </a:bodyPr>
          <a:lstStyle/>
          <a:p>
            <a:pPr>
              <a:lnSpc>
                <a:spcPct val="100000"/>
              </a:lnSpc>
            </a:pPr>
            <a:r>
              <a:rPr lang="en-US" dirty="0"/>
              <a:t>TSMO Training Committee: </a:t>
            </a:r>
          </a:p>
          <a:p>
            <a:pPr lvl="1">
              <a:lnSpc>
                <a:spcPct val="100000"/>
              </a:lnSpc>
            </a:pPr>
            <a:r>
              <a:rPr lang="en-US" dirty="0"/>
              <a:t>Consists of traffic operations, highway engineering, and safety staff</a:t>
            </a:r>
          </a:p>
          <a:p>
            <a:pPr lvl="1">
              <a:lnSpc>
                <a:spcPct val="100000"/>
              </a:lnSpc>
            </a:pPr>
            <a:r>
              <a:rPr lang="en-US" dirty="0"/>
              <a:t>Identifies TSMO training needs at PennDOT</a:t>
            </a:r>
          </a:p>
          <a:p>
            <a:pPr lvl="1">
              <a:lnSpc>
                <a:spcPct val="100000"/>
              </a:lnSpc>
            </a:pPr>
            <a:r>
              <a:rPr lang="en-US" dirty="0"/>
              <a:t>Supported development of multitopic traffic academy, including TSMO </a:t>
            </a:r>
          </a:p>
          <a:p>
            <a:pPr>
              <a:lnSpc>
                <a:spcPct val="100000"/>
              </a:lnSpc>
            </a:pPr>
            <a:r>
              <a:rPr lang="en-US" dirty="0"/>
              <a:t> TMC Boot Camp:</a:t>
            </a:r>
          </a:p>
          <a:p>
            <a:pPr lvl="1">
              <a:lnSpc>
                <a:spcPct val="100000"/>
              </a:lnSpc>
            </a:pPr>
            <a:r>
              <a:rPr lang="en-US" dirty="0"/>
              <a:t>Provides operators a foundational understanding of TSMO and how their role contributes to the success in implementing TSMO</a:t>
            </a:r>
          </a:p>
          <a:p>
            <a:pPr lvl="1">
              <a:lnSpc>
                <a:spcPct val="100000"/>
              </a:lnSpc>
            </a:pPr>
            <a:r>
              <a:rPr lang="en-US" dirty="0"/>
              <a:t>Offered to PennDOT operations employees on a monthly basis</a:t>
            </a:r>
          </a:p>
          <a:p>
            <a:pPr lvl="1">
              <a:lnSpc>
                <a:spcPct val="100000"/>
              </a:lnSpc>
            </a:pPr>
            <a:r>
              <a:rPr lang="en-US" dirty="0"/>
              <a:t>Communicates TSMO purpose, vision, and mission in simple terms</a:t>
            </a:r>
          </a:p>
          <a:p>
            <a:pPr marL="0" indent="0">
              <a:lnSpc>
                <a:spcPct val="100000"/>
              </a:lnSpc>
              <a:buNone/>
            </a:pPr>
            <a:r>
              <a:rPr lang="en-US" i="1" dirty="0"/>
              <a:t>TSMO training is an ideal area for collaboration between HR and TSMO professionals. </a:t>
            </a:r>
          </a:p>
        </p:txBody>
      </p:sp>
      <p:sp>
        <p:nvSpPr>
          <p:cNvPr id="4" name="Slide Number Placeholder 3">
            <a:extLst>
              <a:ext uri="{FF2B5EF4-FFF2-40B4-BE49-F238E27FC236}">
                <a16:creationId xmlns:a16="http://schemas.microsoft.com/office/drawing/2014/main" id="{F88DD50C-02BD-D160-3540-7F42A59E388F}"/>
              </a:ext>
            </a:extLst>
          </p:cNvPr>
          <p:cNvSpPr>
            <a:spLocks noGrp="1"/>
          </p:cNvSpPr>
          <p:nvPr>
            <p:ph type="sldNum" sz="quarter" idx="12"/>
          </p:nvPr>
        </p:nvSpPr>
        <p:spPr/>
        <p:txBody>
          <a:bodyPr/>
          <a:lstStyle/>
          <a:p>
            <a:fld id="{37D4CC3B-F538-9046-9995-49EE0C980241}" type="slidenum">
              <a:rPr lang="en-US" smtClean="0"/>
              <a:t>81</a:t>
            </a:fld>
            <a:endParaRPr lang="en-US" dirty="0"/>
          </a:p>
        </p:txBody>
      </p:sp>
      <p:pic>
        <p:nvPicPr>
          <p:cNvPr id="12" name="Picture 11" descr="Shape of Pennsylvania">
            <a:extLst>
              <a:ext uri="{FF2B5EF4-FFF2-40B4-BE49-F238E27FC236}">
                <a16:creationId xmlns:a16="http://schemas.microsoft.com/office/drawing/2014/main" id="{3D49DEAE-324B-D79F-14AD-3F6E09D5C6B3}"/>
              </a:ext>
            </a:extLst>
          </p:cNvPr>
          <p:cNvPicPr>
            <a:picLocks noChangeAspect="1"/>
          </p:cNvPicPr>
          <p:nvPr/>
        </p:nvPicPr>
        <p:blipFill>
          <a:blip r:embed="rId3"/>
          <a:stretch>
            <a:fillRect/>
          </a:stretch>
        </p:blipFill>
        <p:spPr>
          <a:xfrm rot="672637">
            <a:off x="9809326" y="1915388"/>
            <a:ext cx="2244994" cy="1470858"/>
          </a:xfrm>
          <a:prstGeom prst="rect">
            <a:avLst/>
          </a:prstGeom>
        </p:spPr>
      </p:pic>
      <p:sp>
        <p:nvSpPr>
          <p:cNvPr id="13" name="Rectangle 12">
            <a:extLst>
              <a:ext uri="{FF2B5EF4-FFF2-40B4-BE49-F238E27FC236}">
                <a16:creationId xmlns:a16="http://schemas.microsoft.com/office/drawing/2014/main" id="{4FE12218-4E2D-A13A-137D-599C50354DA4}"/>
              </a:ext>
            </a:extLst>
          </p:cNvPr>
          <p:cNvSpPr/>
          <p:nvPr/>
        </p:nvSpPr>
        <p:spPr>
          <a:xfrm>
            <a:off x="10098328" y="3227505"/>
            <a:ext cx="1582484"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Getty Images.</a:t>
            </a:r>
          </a:p>
        </p:txBody>
      </p:sp>
    </p:spTree>
    <p:extLst>
      <p:ext uri="{BB962C8B-B14F-4D97-AF65-F5344CB8AC3E}">
        <p14:creationId xmlns:p14="http://schemas.microsoft.com/office/powerpoint/2010/main" val="26412306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09A3D-2D56-4C78-A264-03D9DE6098F1}"/>
              </a:ext>
            </a:extLst>
          </p:cNvPr>
          <p:cNvSpPr>
            <a:spLocks noGrp="1"/>
          </p:cNvSpPr>
          <p:nvPr>
            <p:ph type="title"/>
          </p:nvPr>
        </p:nvSpPr>
        <p:spPr/>
        <p:txBody>
          <a:bodyPr/>
          <a:lstStyle/>
          <a:p>
            <a:r>
              <a:rPr lang="en-US" dirty="0"/>
              <a:t>Overcoming Challenges</a:t>
            </a:r>
          </a:p>
        </p:txBody>
      </p:sp>
    </p:spTree>
    <p:extLst>
      <p:ext uri="{BB962C8B-B14F-4D97-AF65-F5344CB8AC3E}">
        <p14:creationId xmlns:p14="http://schemas.microsoft.com/office/powerpoint/2010/main" val="34036784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B57C0C-D87B-99D7-F288-B30F7C1FFC95}"/>
              </a:ext>
            </a:extLst>
          </p:cNvPr>
          <p:cNvSpPr>
            <a:spLocks noGrp="1"/>
          </p:cNvSpPr>
          <p:nvPr>
            <p:ph type="title"/>
          </p:nvPr>
        </p:nvSpPr>
        <p:spPr>
          <a:xfrm>
            <a:off x="984244" y="425461"/>
            <a:ext cx="8997956" cy="937416"/>
          </a:xfrm>
        </p:spPr>
        <p:txBody>
          <a:bodyPr/>
          <a:lstStyle/>
          <a:p>
            <a:r>
              <a:rPr lang="en-US" sz="3300" dirty="0"/>
              <a:t>Workforce Development </a:t>
            </a:r>
            <a:br>
              <a:rPr lang="en-US" sz="3300" dirty="0"/>
            </a:br>
            <a:r>
              <a:rPr lang="en-US" sz="3300" dirty="0"/>
              <a:t>Actions to Address Issues </a:t>
            </a:r>
          </a:p>
        </p:txBody>
      </p:sp>
      <p:graphicFrame>
        <p:nvGraphicFramePr>
          <p:cNvPr id="7" name="Table 7" descr="Table with two columns labeled Workforce Development Action and Issue Addressed. The first row has the action of Creating a clearing defined process for career advancement and the issue addressed of there are limited career options for TSMO staff since it is not a well-known program, like design or construction.&#10;The second row as the action of Funding and encouraging staff to attend technical training programs and professional conferences as part of staff development and the action of  the standard civil engineering curriculum may not fully prepare the employee to work in TSMO.&#10;The third row has the action of  creating mentoring programs and succession planning to ensure that TSMO institutional knowledge is maintained during personnel transitions and the issue addressed of public agencies experience frequent turnover due to retirements and staff moving to the private sector.&#10;">
            <a:extLst>
              <a:ext uri="{FF2B5EF4-FFF2-40B4-BE49-F238E27FC236}">
                <a16:creationId xmlns:a16="http://schemas.microsoft.com/office/drawing/2014/main" id="{67D9DC9D-7766-1E8D-E84C-2022A1FF5557}"/>
              </a:ext>
            </a:extLst>
          </p:cNvPr>
          <p:cNvGraphicFramePr>
            <a:graphicFrameLocks noGrp="1"/>
          </p:cNvGraphicFramePr>
          <p:nvPr>
            <p:ph idx="1"/>
            <p:extLst>
              <p:ext uri="{D42A27DB-BD31-4B8C-83A1-F6EECF244321}">
                <p14:modId xmlns:p14="http://schemas.microsoft.com/office/powerpoint/2010/main" val="538982867"/>
              </p:ext>
            </p:extLst>
          </p:nvPr>
        </p:nvGraphicFramePr>
        <p:xfrm>
          <a:off x="984250" y="1515379"/>
          <a:ext cx="10369550" cy="3924502"/>
        </p:xfrm>
        <a:graphic>
          <a:graphicData uri="http://schemas.openxmlformats.org/drawingml/2006/table">
            <a:tbl>
              <a:tblPr firstRow="1" bandRow="1">
                <a:tableStyleId>{5C22544A-7EE6-4342-B048-85BDC9FD1C3A}</a:tableStyleId>
              </a:tblPr>
              <a:tblGrid>
                <a:gridCol w="5184775">
                  <a:extLst>
                    <a:ext uri="{9D8B030D-6E8A-4147-A177-3AD203B41FA5}">
                      <a16:colId xmlns:a16="http://schemas.microsoft.com/office/drawing/2014/main" val="1411043972"/>
                    </a:ext>
                  </a:extLst>
                </a:gridCol>
                <a:gridCol w="5184775">
                  <a:extLst>
                    <a:ext uri="{9D8B030D-6E8A-4147-A177-3AD203B41FA5}">
                      <a16:colId xmlns:a16="http://schemas.microsoft.com/office/drawing/2014/main" val="2675591442"/>
                    </a:ext>
                  </a:extLst>
                </a:gridCol>
              </a:tblGrid>
              <a:tr h="509362">
                <a:tc>
                  <a:txBody>
                    <a:bodyPr/>
                    <a:lstStyle/>
                    <a:p>
                      <a:pPr algn="ctr"/>
                      <a:r>
                        <a:rPr lang="en-US" sz="2400" dirty="0">
                          <a:latin typeface="Arial" panose="020B0604020202020204" pitchFamily="34" charset="0"/>
                          <a:cs typeface="Arial" panose="020B0604020202020204" pitchFamily="34" charset="0"/>
                        </a:rPr>
                        <a:t>Workforce Development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09D"/>
                    </a:solidFill>
                  </a:tcPr>
                </a:tc>
                <a:tc>
                  <a:txBody>
                    <a:bodyPr/>
                    <a:lstStyle/>
                    <a:p>
                      <a:pPr algn="ctr"/>
                      <a:r>
                        <a:rPr lang="en-US" sz="2400" dirty="0">
                          <a:latin typeface="Arial" panose="020B0604020202020204" pitchFamily="34" charset="0"/>
                          <a:cs typeface="Arial" panose="020B0604020202020204" pitchFamily="34" charset="0"/>
                        </a:rPr>
                        <a:t>Issue Addressed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09D"/>
                    </a:solidFill>
                  </a:tcPr>
                </a:tc>
                <a:extLst>
                  <a:ext uri="{0D108BD9-81ED-4DB2-BD59-A6C34878D82A}">
                    <a16:rowId xmlns:a16="http://schemas.microsoft.com/office/drawing/2014/main" val="1554044267"/>
                  </a:ext>
                </a:extLst>
              </a:tr>
              <a:tr h="1052250">
                <a:tc>
                  <a:txBody>
                    <a:bodyPr/>
                    <a:lstStyle/>
                    <a:p>
                      <a:r>
                        <a:rPr lang="en-US" sz="2000" dirty="0">
                          <a:latin typeface="Arial" panose="020B0604020202020204" pitchFamily="34" charset="0"/>
                          <a:cs typeface="Arial" panose="020B0604020202020204" pitchFamily="34" charset="0"/>
                        </a:rPr>
                        <a:t>Creating a clearly defined process for career advancement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There are limited career options for TSMO staff since it is not a well-known program, like design or construction.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4412773"/>
                  </a:ext>
                </a:extLst>
              </a:tr>
              <a:tr h="1052250">
                <a:tc>
                  <a:txBody>
                    <a:bodyPr/>
                    <a:lstStyle/>
                    <a:p>
                      <a:r>
                        <a:rPr lang="en-US" sz="2000" dirty="0">
                          <a:latin typeface="Arial" panose="020B0604020202020204" pitchFamily="34" charset="0"/>
                          <a:cs typeface="Arial" panose="020B0604020202020204" pitchFamily="34" charset="0"/>
                        </a:rPr>
                        <a:t>Funding and encouraging staff to attend technical training programs and professional conferences as part of staff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The standard civil engineering curriculum may not fully prepare the employee to work in TSMO.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0540352"/>
                  </a:ext>
                </a:extLst>
              </a:tr>
              <a:tr h="1052250">
                <a:tc>
                  <a:txBody>
                    <a:bodyPr/>
                    <a:lstStyle/>
                    <a:p>
                      <a:r>
                        <a:rPr lang="en-US" sz="2000" dirty="0">
                          <a:latin typeface="Arial" panose="020B0604020202020204" pitchFamily="34" charset="0"/>
                          <a:cs typeface="Arial" panose="020B0604020202020204" pitchFamily="34" charset="0"/>
                        </a:rPr>
                        <a:t>Creating mentoring programs and succession planning to ensure that TSMO institutional knowledge is maintained during personnel transitions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Arial" panose="020B0604020202020204" pitchFamily="34" charset="0"/>
                          <a:cs typeface="Arial" panose="020B0604020202020204" pitchFamily="34" charset="0"/>
                        </a:rPr>
                        <a:t>Public agencies experience frequent turnover due to retirements and staff moving to the private sector.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369478"/>
                  </a:ext>
                </a:extLst>
              </a:tr>
            </a:tbl>
          </a:graphicData>
        </a:graphic>
      </p:graphicFrame>
      <p:sp>
        <p:nvSpPr>
          <p:cNvPr id="8" name="TextBox 7">
            <a:extLst>
              <a:ext uri="{FF2B5EF4-FFF2-40B4-BE49-F238E27FC236}">
                <a16:creationId xmlns:a16="http://schemas.microsoft.com/office/drawing/2014/main" id="{FF955D7A-6A8F-9160-FF95-BD8FB3FA3AC3}"/>
              </a:ext>
            </a:extLst>
          </p:cNvPr>
          <p:cNvSpPr txBox="1"/>
          <p:nvPr/>
        </p:nvSpPr>
        <p:spPr>
          <a:xfrm>
            <a:off x="7755420" y="5505700"/>
            <a:ext cx="3727589"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Federal Highway Administration</a:t>
            </a:r>
            <a:r>
              <a:rPr lang="en-US" sz="1100" dirty="0">
                <a:solidFill>
                  <a:srgbClr val="FF0000"/>
                </a:solidFill>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81EE1E99-9E0C-1631-AF9B-6D7DDF81E2C8}"/>
              </a:ext>
            </a:extLst>
          </p:cNvPr>
          <p:cNvSpPr>
            <a:spLocks noGrp="1"/>
          </p:cNvSpPr>
          <p:nvPr>
            <p:ph type="sldNum" sz="quarter" idx="12"/>
          </p:nvPr>
        </p:nvSpPr>
        <p:spPr/>
        <p:txBody>
          <a:bodyPr/>
          <a:lstStyle/>
          <a:p>
            <a:fld id="{37D4CC3B-F538-9046-9995-49EE0C980241}" type="slidenum">
              <a:rPr lang="en-US" smtClean="0"/>
              <a:t>83</a:t>
            </a:fld>
            <a:endParaRPr lang="en-US" dirty="0"/>
          </a:p>
        </p:txBody>
      </p:sp>
    </p:spTree>
    <p:extLst>
      <p:ext uri="{BB962C8B-B14F-4D97-AF65-F5344CB8AC3E}">
        <p14:creationId xmlns:p14="http://schemas.microsoft.com/office/powerpoint/2010/main" val="41576727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375365"/>
            <a:ext cx="8997956" cy="504096"/>
          </a:xfrm>
        </p:spPr>
        <p:txBody>
          <a:bodyPr/>
          <a:lstStyle/>
          <a:p>
            <a:r>
              <a:rPr lang="en-US" sz="3600" dirty="0"/>
              <a:t>Actions for Developing </a:t>
            </a:r>
            <a:br>
              <a:rPr lang="en-US" sz="3600" dirty="0"/>
            </a:br>
            <a:r>
              <a:rPr lang="en-US" sz="3600" dirty="0"/>
              <a:t>a TSMO Workforce</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4" y="1602149"/>
            <a:ext cx="10369555" cy="4351338"/>
          </a:xfrm>
        </p:spPr>
        <p:txBody>
          <a:bodyPr/>
          <a:lstStyle/>
          <a:p>
            <a:pPr>
              <a:lnSpc>
                <a:spcPct val="100000"/>
              </a:lnSpc>
            </a:pPr>
            <a:r>
              <a:rPr lang="en-US" dirty="0"/>
              <a:t>Plan for TSMO professional development </a:t>
            </a:r>
          </a:p>
          <a:p>
            <a:pPr>
              <a:lnSpc>
                <a:spcPct val="100000"/>
              </a:lnSpc>
            </a:pPr>
            <a:r>
              <a:rPr lang="en-US" dirty="0"/>
              <a:t>Identify workforce gaps</a:t>
            </a:r>
          </a:p>
          <a:p>
            <a:pPr>
              <a:lnSpc>
                <a:spcPct val="100000"/>
              </a:lnSpc>
            </a:pPr>
            <a:r>
              <a:rPr lang="en-US" dirty="0"/>
              <a:t>Expand recruiting practices</a:t>
            </a:r>
          </a:p>
          <a:p>
            <a:pPr>
              <a:lnSpc>
                <a:spcPct val="100000"/>
              </a:lnSpc>
            </a:pPr>
            <a:r>
              <a:rPr lang="en-US" dirty="0"/>
              <a:t>Support education and training</a:t>
            </a:r>
          </a:p>
          <a:p>
            <a:pPr>
              <a:lnSpc>
                <a:spcPct val="100000"/>
              </a:lnSpc>
            </a:pPr>
            <a:r>
              <a:rPr lang="en-US" dirty="0"/>
              <a:t>Invest to strengthen workforce</a:t>
            </a:r>
          </a:p>
          <a:p>
            <a:pPr>
              <a:lnSpc>
                <a:spcPct val="100000"/>
              </a:lnSpc>
            </a:pPr>
            <a:r>
              <a:rPr lang="en-US" dirty="0"/>
              <a:t>Review workforce retention best practices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84</a:t>
            </a:fld>
            <a:endParaRPr lang="en-US" dirty="0"/>
          </a:p>
        </p:txBody>
      </p:sp>
    </p:spTree>
    <p:extLst>
      <p:ext uri="{BB962C8B-B14F-4D97-AF65-F5344CB8AC3E}">
        <p14:creationId xmlns:p14="http://schemas.microsoft.com/office/powerpoint/2010/main" val="32246449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550161"/>
            <a:ext cx="8997956" cy="504096"/>
          </a:xfrm>
        </p:spPr>
        <p:txBody>
          <a:bodyPr/>
          <a:lstStyle/>
          <a:p>
            <a:r>
              <a:rPr lang="en-US" sz="3600" dirty="0"/>
              <a:t>Recruiting TSMO Workforce</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p:txBody>
          <a:bodyPr/>
          <a:lstStyle/>
          <a:p>
            <a:pPr>
              <a:lnSpc>
                <a:spcPct val="100000"/>
              </a:lnSpc>
            </a:pPr>
            <a:r>
              <a:rPr lang="en-US" dirty="0"/>
              <a:t>When to recruit</a:t>
            </a:r>
          </a:p>
          <a:p>
            <a:pPr>
              <a:lnSpc>
                <a:spcPct val="100000"/>
              </a:lnSpc>
            </a:pPr>
            <a:r>
              <a:rPr lang="en-US" dirty="0"/>
              <a:t>Where to recruit </a:t>
            </a:r>
          </a:p>
          <a:p>
            <a:pPr>
              <a:lnSpc>
                <a:spcPct val="100000"/>
              </a:lnSpc>
            </a:pPr>
            <a:r>
              <a:rPr lang="en-US" dirty="0"/>
              <a:t>Use of a recruitment specialist</a:t>
            </a:r>
          </a:p>
          <a:p>
            <a:pPr>
              <a:lnSpc>
                <a:spcPct val="100000"/>
              </a:lnSpc>
            </a:pPr>
            <a:r>
              <a:rPr lang="en-US" dirty="0"/>
              <a:t>Screening and interviewing process</a:t>
            </a:r>
          </a:p>
          <a:p>
            <a:pPr>
              <a:lnSpc>
                <a:spcPct val="100000"/>
              </a:lnSpc>
            </a:pPr>
            <a:r>
              <a:rPr lang="en-US" dirty="0"/>
              <a:t>Incentives </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85</a:t>
            </a:fld>
            <a:endParaRPr lang="en-US" dirty="0"/>
          </a:p>
        </p:txBody>
      </p:sp>
    </p:spTree>
    <p:extLst>
      <p:ext uri="{BB962C8B-B14F-4D97-AF65-F5344CB8AC3E}">
        <p14:creationId xmlns:p14="http://schemas.microsoft.com/office/powerpoint/2010/main" val="38039968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8102-50B3-4E2C-A1F4-AA310101D7E5}"/>
              </a:ext>
            </a:extLst>
          </p:cNvPr>
          <p:cNvSpPr>
            <a:spLocks noGrp="1"/>
          </p:cNvSpPr>
          <p:nvPr>
            <p:ph type="title"/>
          </p:nvPr>
        </p:nvSpPr>
        <p:spPr/>
        <p:txBody>
          <a:bodyPr/>
          <a:lstStyle/>
          <a:p>
            <a:pPr>
              <a:lnSpc>
                <a:spcPct val="100000"/>
              </a:lnSpc>
            </a:pPr>
            <a:r>
              <a:rPr lang="en-US" dirty="0"/>
              <a:t>Next Steps</a:t>
            </a:r>
          </a:p>
        </p:txBody>
      </p:sp>
    </p:spTree>
    <p:extLst>
      <p:ext uri="{BB962C8B-B14F-4D97-AF65-F5344CB8AC3E}">
        <p14:creationId xmlns:p14="http://schemas.microsoft.com/office/powerpoint/2010/main" val="14340214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5" y="636762"/>
            <a:ext cx="8997956" cy="504096"/>
          </a:xfrm>
        </p:spPr>
        <p:txBody>
          <a:bodyPr/>
          <a:lstStyle/>
          <a:p>
            <a:r>
              <a:rPr lang="en-US" sz="3600" dirty="0"/>
              <a:t>Potential Short-Term Actions</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4" y="1596941"/>
            <a:ext cx="10240347" cy="4351338"/>
          </a:xfrm>
        </p:spPr>
        <p:txBody>
          <a:bodyPr>
            <a:noAutofit/>
          </a:bodyPr>
          <a:lstStyle/>
          <a:p>
            <a:pPr>
              <a:lnSpc>
                <a:spcPct val="110000"/>
              </a:lnSpc>
            </a:pPr>
            <a:r>
              <a:rPr lang="en-US" sz="2300" dirty="0"/>
              <a:t>Start a conversation!</a:t>
            </a:r>
          </a:p>
          <a:p>
            <a:pPr>
              <a:lnSpc>
                <a:spcPct val="110000"/>
              </a:lnSpc>
            </a:pPr>
            <a:r>
              <a:rPr lang="en-US" sz="2300" dirty="0"/>
              <a:t>Educate HR staff on what TSMO is, how it supports the mission of the agency, and the emerging technology and skills needed to support TSMO</a:t>
            </a:r>
          </a:p>
          <a:p>
            <a:pPr>
              <a:lnSpc>
                <a:spcPct val="110000"/>
              </a:lnSpc>
            </a:pPr>
            <a:r>
              <a:rPr lang="en-US" sz="2300" dirty="0"/>
              <a:t>Educate TSMO staff on role of HR and challenges faced (processes, time frames, limitations)</a:t>
            </a:r>
          </a:p>
          <a:p>
            <a:pPr>
              <a:lnSpc>
                <a:spcPct val="110000"/>
              </a:lnSpc>
            </a:pPr>
            <a:r>
              <a:rPr lang="en-US" sz="2300" dirty="0"/>
              <a:t>Identify challenges and opportunities of TSMO workforce needs</a:t>
            </a:r>
          </a:p>
          <a:p>
            <a:pPr>
              <a:lnSpc>
                <a:spcPct val="110000"/>
              </a:lnSpc>
            </a:pPr>
            <a:r>
              <a:rPr lang="en-US" sz="2300" dirty="0"/>
              <a:t>Establish relationships with colleges and universities, talk to students about TSMO careers</a:t>
            </a:r>
          </a:p>
          <a:p>
            <a:pPr>
              <a:lnSpc>
                <a:spcPct val="110000"/>
              </a:lnSpc>
            </a:pPr>
            <a:r>
              <a:rPr lang="en-US" sz="2300" dirty="0"/>
              <a:t>Develop promotional materials showcasing TSMO careers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87</a:t>
            </a:fld>
            <a:endParaRPr lang="en-US" dirty="0"/>
          </a:p>
        </p:txBody>
      </p:sp>
    </p:spTree>
    <p:extLst>
      <p:ext uri="{BB962C8B-B14F-4D97-AF65-F5344CB8AC3E}">
        <p14:creationId xmlns:p14="http://schemas.microsoft.com/office/powerpoint/2010/main" val="2776485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Potential Long-Term Actions</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p:txBody>
          <a:bodyPr/>
          <a:lstStyle/>
          <a:p>
            <a:pPr>
              <a:lnSpc>
                <a:spcPct val="100000"/>
              </a:lnSpc>
            </a:pPr>
            <a:r>
              <a:rPr lang="en-US" dirty="0"/>
              <a:t>Form an agency TSMO workforce group to explore changing needs and opportunities in TSMO</a:t>
            </a:r>
          </a:p>
          <a:p>
            <a:pPr>
              <a:lnSpc>
                <a:spcPct val="100000"/>
              </a:lnSpc>
            </a:pPr>
            <a:r>
              <a:rPr lang="en-US" dirty="0"/>
              <a:t>Review hiring and retention practices for opportunities to support a TSMO workforce</a:t>
            </a:r>
          </a:p>
          <a:p>
            <a:pPr>
              <a:lnSpc>
                <a:spcPct val="100000"/>
              </a:lnSpc>
            </a:pPr>
            <a:r>
              <a:rPr lang="en-US" dirty="0"/>
              <a:t>Dedicate HR staff to support and advocate for TSMO positions</a:t>
            </a:r>
          </a:p>
          <a:p>
            <a:pPr>
              <a:lnSpc>
                <a:spcPct val="100000"/>
              </a:lnSpc>
            </a:pPr>
            <a:r>
              <a:rPr lang="en-US" dirty="0"/>
              <a:t>Review position descriptions and salary scales for TSMO positions</a:t>
            </a:r>
          </a:p>
          <a:p>
            <a:pPr>
              <a:lnSpc>
                <a:spcPct val="100000"/>
              </a:lnSpc>
            </a:pPr>
            <a:r>
              <a:rPr lang="en-US" dirty="0"/>
              <a:t>Develop training and cross-training programs to support TSMO</a:t>
            </a:r>
          </a:p>
          <a:p>
            <a:pPr>
              <a:lnSpc>
                <a:spcPct val="100000"/>
              </a:lnSpc>
            </a:pPr>
            <a:r>
              <a:rPr lang="en-US" dirty="0"/>
              <a:t>Consider organizational structure changes to mainstream TSMO</a:t>
            </a:r>
          </a:p>
          <a:p>
            <a:pPr>
              <a:lnSpc>
                <a:spcPct val="100000"/>
              </a:lnSpc>
            </a:pPr>
            <a:r>
              <a:rPr lang="en-US" dirty="0"/>
              <a:t>Develop DOT internship program with local colleges and universities</a:t>
            </a:r>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88</a:t>
            </a:fld>
            <a:endParaRPr lang="en-US" dirty="0"/>
          </a:p>
        </p:txBody>
      </p:sp>
    </p:spTree>
    <p:extLst>
      <p:ext uri="{BB962C8B-B14F-4D97-AF65-F5344CB8AC3E}">
        <p14:creationId xmlns:p14="http://schemas.microsoft.com/office/powerpoint/2010/main" val="22607402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36762"/>
            <a:ext cx="8997956" cy="504096"/>
          </a:xfrm>
        </p:spPr>
        <p:txBody>
          <a:bodyPr/>
          <a:lstStyle/>
          <a:p>
            <a:r>
              <a:rPr lang="en-US" sz="3600" dirty="0"/>
              <a:t>Additional Resources (1/3)</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p:txBody>
          <a:bodyPr>
            <a:normAutofit fontScale="92500"/>
          </a:bodyPr>
          <a:lstStyle/>
          <a:p>
            <a:pPr>
              <a:lnSpc>
                <a:spcPct val="110000"/>
              </a:lnSpc>
              <a:spcBef>
                <a:spcPts val="600"/>
              </a:spcBef>
            </a:pPr>
            <a:r>
              <a:rPr lang="en-US" dirty="0"/>
              <a:t>What Is TSMO? (frequently asked questions) </a:t>
            </a:r>
            <a:r>
              <a:rPr lang="en-US" dirty="0">
                <a:hlinkClick r:id="rId3">
                  <a:extLst>
                    <a:ext uri="{A12FA001-AC4F-418D-AE19-62706E023703}">
                      <ahyp:hlinkClr xmlns:ahyp="http://schemas.microsoft.com/office/drawing/2018/hyperlinkcolor" val="tx"/>
                    </a:ext>
                  </a:extLst>
                </a:hlinkClick>
              </a:rPr>
              <a:t>https://ops.fhwa.dot.gov/tsmo</a:t>
            </a:r>
            <a:endParaRPr lang="en-US" dirty="0"/>
          </a:p>
          <a:p>
            <a:pPr>
              <a:lnSpc>
                <a:spcPct val="110000"/>
              </a:lnSpc>
              <a:spcBef>
                <a:spcPts val="600"/>
              </a:spcBef>
            </a:pPr>
            <a:r>
              <a:rPr lang="en-US" dirty="0"/>
              <a:t>Organizing and Planning for Operations web page </a:t>
            </a:r>
            <a:r>
              <a:rPr lang="en-US" dirty="0">
                <a:hlinkClick r:id="rId4">
                  <a:extLst>
                    <a:ext uri="{A12FA001-AC4F-418D-AE19-62706E023703}">
                      <ahyp:hlinkClr xmlns:ahyp="http://schemas.microsoft.com/office/drawing/2018/hyperlinkcolor" val="tx"/>
                    </a:ext>
                  </a:extLst>
                </a:hlinkClick>
              </a:rPr>
              <a:t>https://ops.fhwa.dot.gov/plan4ops</a:t>
            </a:r>
            <a:endParaRPr lang="en-US" dirty="0"/>
          </a:p>
          <a:p>
            <a:pPr>
              <a:lnSpc>
                <a:spcPct val="110000"/>
              </a:lnSpc>
              <a:spcBef>
                <a:spcPts val="600"/>
              </a:spcBef>
            </a:pPr>
            <a:r>
              <a:rPr lang="en-US" dirty="0"/>
              <a:t>Communicating TSMO web page </a:t>
            </a:r>
            <a:r>
              <a:rPr lang="en-US" dirty="0">
                <a:hlinkClick r:id="rId5">
                  <a:extLst>
                    <a:ext uri="{A12FA001-AC4F-418D-AE19-62706E023703}">
                      <ahyp:hlinkClr xmlns:ahyp="http://schemas.microsoft.com/office/drawing/2018/hyperlinkcolor" val="tx"/>
                    </a:ext>
                  </a:extLst>
                </a:hlinkClick>
              </a:rPr>
              <a:t>https://ops.fhwa.dot.gov/plan4ops/focus_areas/communicating_tsmo.htm</a:t>
            </a:r>
            <a:endParaRPr lang="en-US" dirty="0"/>
          </a:p>
          <a:p>
            <a:pPr>
              <a:lnSpc>
                <a:spcPct val="110000"/>
              </a:lnSpc>
              <a:spcBef>
                <a:spcPts val="600"/>
              </a:spcBef>
            </a:pPr>
            <a:r>
              <a:rPr lang="en-US" dirty="0"/>
              <a:t>National Operations Center of Excellence (</a:t>
            </a:r>
            <a:r>
              <a:rPr lang="en-US" dirty="0" err="1"/>
              <a:t>NOCoE</a:t>
            </a:r>
            <a:r>
              <a:rPr lang="en-US" dirty="0"/>
              <a:t>) website </a:t>
            </a:r>
            <a:r>
              <a:rPr lang="en-US" dirty="0">
                <a:hlinkClick r:id="rId6">
                  <a:extLst>
                    <a:ext uri="{A12FA001-AC4F-418D-AE19-62706E023703}">
                      <ahyp:hlinkClr xmlns:ahyp="http://schemas.microsoft.com/office/drawing/2018/hyperlinkcolor" val="tx"/>
                    </a:ext>
                  </a:extLst>
                </a:hlinkClick>
              </a:rPr>
              <a:t>https://www.transportationops.org/</a:t>
            </a:r>
            <a:endParaRPr lang="en-US" dirty="0"/>
          </a:p>
          <a:p>
            <a:pPr>
              <a:lnSpc>
                <a:spcPct val="110000"/>
              </a:lnSpc>
            </a:pPr>
            <a:r>
              <a:rPr lang="en-US" dirty="0"/>
              <a:t>American Association of State Highway and Transportation Officials guidance on “TSMO </a:t>
            </a:r>
            <a:r>
              <a:rPr lang="en-US" dirty="0">
                <a:hlinkClick r:id="rId7">
                  <a:extLst>
                    <a:ext uri="{A12FA001-AC4F-418D-AE19-62706E023703}">
                      <ahyp:hlinkClr xmlns:ahyp="http://schemas.microsoft.com/office/drawing/2018/hyperlinkcolor" val="tx"/>
                    </a:ext>
                  </a:extLst>
                </a:hlinkClick>
              </a:rPr>
              <a:t>AASHTO: Transportation Systems Management &amp; Operations Guidance (http://www.aashtotsmoguidance.org)</a:t>
            </a:r>
            <a:endParaRPr lang="en-US" dirty="0"/>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89</a:t>
            </a:fld>
            <a:endParaRPr lang="en-US" dirty="0"/>
          </a:p>
        </p:txBody>
      </p:sp>
    </p:spTree>
    <p:extLst>
      <p:ext uri="{BB962C8B-B14F-4D97-AF65-F5344CB8AC3E}">
        <p14:creationId xmlns:p14="http://schemas.microsoft.com/office/powerpoint/2010/main" val="366010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a:xfrm>
            <a:off x="984244" y="600961"/>
            <a:ext cx="8997956" cy="504096"/>
          </a:xfrm>
        </p:spPr>
        <p:txBody>
          <a:bodyPr/>
          <a:lstStyle/>
          <a:p>
            <a:r>
              <a:rPr lang="en-US" sz="3600" dirty="0"/>
              <a:t>Common TSMO Workforce Challenges</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4" y="1445737"/>
            <a:ext cx="11037427" cy="4558498"/>
          </a:xfrm>
        </p:spPr>
        <p:txBody>
          <a:bodyPr>
            <a:normAutofit fontScale="92500" lnSpcReduction="10000"/>
          </a:bodyPr>
          <a:lstStyle/>
          <a:p>
            <a:pPr>
              <a:lnSpc>
                <a:spcPct val="110000"/>
              </a:lnSpc>
            </a:pPr>
            <a:r>
              <a:rPr lang="en-US" dirty="0"/>
              <a:t>New skills needed to support data and technology TSMO applications </a:t>
            </a:r>
          </a:p>
          <a:p>
            <a:pPr>
              <a:lnSpc>
                <a:spcPct val="110000"/>
              </a:lnSpc>
            </a:pPr>
            <a:r>
              <a:rPr lang="en-US" dirty="0"/>
              <a:t>Traditional job classifications may not fit many of the TSMO needs</a:t>
            </a:r>
          </a:p>
          <a:p>
            <a:pPr>
              <a:lnSpc>
                <a:spcPct val="110000"/>
              </a:lnSpc>
            </a:pPr>
            <a:r>
              <a:rPr lang="en-US" dirty="0"/>
              <a:t>Traditional career paths make it difficult to attract and retain talented TSMO staff</a:t>
            </a:r>
          </a:p>
          <a:p>
            <a:pPr>
              <a:lnSpc>
                <a:spcPct val="110000"/>
              </a:lnSpc>
            </a:pPr>
            <a:r>
              <a:rPr lang="en-US" dirty="0"/>
              <a:t>Limited TSMO curriculum in colleges and universities</a:t>
            </a:r>
          </a:p>
          <a:p>
            <a:pPr>
              <a:lnSpc>
                <a:spcPct val="110000"/>
              </a:lnSpc>
            </a:pPr>
            <a:r>
              <a:rPr lang="en-US" dirty="0"/>
              <a:t>Defining TSMO-related knowledge, skills, and abilities (KSA) and position descriptions </a:t>
            </a:r>
          </a:p>
          <a:p>
            <a:pPr>
              <a:lnSpc>
                <a:spcPct val="110000"/>
              </a:lnSpc>
            </a:pPr>
            <a:r>
              <a:rPr lang="en-US" dirty="0"/>
              <a:t>Recruiting and retaining key TSMO staff</a:t>
            </a:r>
          </a:p>
          <a:p>
            <a:pPr>
              <a:lnSpc>
                <a:spcPct val="110000"/>
              </a:lnSpc>
            </a:pPr>
            <a:r>
              <a:rPr lang="en-US" dirty="0"/>
              <a:t>Employee career development to support TSMO</a:t>
            </a:r>
          </a:p>
          <a:p>
            <a:pPr>
              <a:lnSpc>
                <a:spcPct val="110000"/>
              </a:lnSpc>
            </a:pPr>
            <a:r>
              <a:rPr lang="en-US" dirty="0"/>
              <a:t>Policy or structural limitations on hiring</a:t>
            </a:r>
          </a:p>
          <a:p>
            <a:pPr>
              <a:lnSpc>
                <a:spcPct val="110000"/>
              </a:lnSpc>
            </a:pPr>
            <a:r>
              <a:rPr lang="en-US" dirty="0"/>
              <a:t>Competition from private sector employers</a:t>
            </a:r>
          </a:p>
          <a:p>
            <a:pPr marL="0" indent="0">
              <a:buNone/>
            </a:pPr>
            <a:endParaRPr lang="en-US" dirty="0"/>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9</a:t>
            </a:fld>
            <a:endParaRPr lang="en-US" dirty="0"/>
          </a:p>
        </p:txBody>
      </p:sp>
    </p:spTree>
    <p:extLst>
      <p:ext uri="{BB962C8B-B14F-4D97-AF65-F5344CB8AC3E}">
        <p14:creationId xmlns:p14="http://schemas.microsoft.com/office/powerpoint/2010/main" val="16225164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61862D-5AC9-4A22-BB68-2BBE8A2823F3}"/>
              </a:ext>
            </a:extLst>
          </p:cNvPr>
          <p:cNvSpPr>
            <a:spLocks noGrp="1"/>
          </p:cNvSpPr>
          <p:nvPr>
            <p:ph type="title"/>
          </p:nvPr>
        </p:nvSpPr>
        <p:spPr>
          <a:xfrm>
            <a:off x="984244" y="636762"/>
            <a:ext cx="8997956" cy="504096"/>
          </a:xfrm>
        </p:spPr>
        <p:txBody>
          <a:bodyPr/>
          <a:lstStyle/>
          <a:p>
            <a:r>
              <a:rPr lang="en-US" sz="3600" dirty="0"/>
              <a:t>Additional Resources (2/3)</a:t>
            </a:r>
          </a:p>
        </p:txBody>
      </p:sp>
      <p:sp>
        <p:nvSpPr>
          <p:cNvPr id="6" name="Content Placeholder 5">
            <a:extLst>
              <a:ext uri="{FF2B5EF4-FFF2-40B4-BE49-F238E27FC236}">
                <a16:creationId xmlns:a16="http://schemas.microsoft.com/office/drawing/2014/main" id="{77A7CC84-F952-4E6A-AACE-C945945B1D8A}"/>
              </a:ext>
            </a:extLst>
          </p:cNvPr>
          <p:cNvSpPr>
            <a:spLocks noGrp="1"/>
          </p:cNvSpPr>
          <p:nvPr>
            <p:ph idx="1"/>
          </p:nvPr>
        </p:nvSpPr>
        <p:spPr>
          <a:xfrm>
            <a:off x="984245" y="1485428"/>
            <a:ext cx="10369555" cy="4351338"/>
          </a:xfrm>
        </p:spPr>
        <p:txBody>
          <a:bodyPr>
            <a:noAutofit/>
          </a:bodyPr>
          <a:lstStyle/>
          <a:p>
            <a:pPr>
              <a:lnSpc>
                <a:spcPct val="100000"/>
              </a:lnSpc>
              <a:spcBef>
                <a:spcPts val="600"/>
              </a:spcBef>
            </a:pPr>
            <a:r>
              <a:rPr kumimoji="0" lang="en-US"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Transportation Systems Management and Operations (TSMO) Workforce Guidebook</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hlinkClick r:id="rId3">
                  <a:extLst>
                    <a:ext uri="{A12FA001-AC4F-418D-AE19-62706E023703}">
                      <ahyp:hlinkClr xmlns:ahyp="http://schemas.microsoft.com/office/drawing/2018/hyperlinkcolor" val="tx"/>
                    </a:ext>
                  </a:extLst>
                </a:hlinkClick>
              </a:rPr>
              <a:t>transops.s3.amazonaws.com)</a:t>
            </a:r>
            <a:endParaRPr lang="en-US" dirty="0"/>
          </a:p>
          <a:p>
            <a:pPr>
              <a:lnSpc>
                <a:spcPct val="100000"/>
              </a:lnSpc>
              <a:spcBef>
                <a:spcPts val="600"/>
              </a:spcBef>
            </a:pPr>
            <a:r>
              <a:rPr lang="en-US" dirty="0"/>
              <a:t>Regional Operations Forum </a:t>
            </a:r>
            <a:r>
              <a:rPr lang="en-US" dirty="0">
                <a:hlinkClick r:id="rId4">
                  <a:extLst>
                    <a:ext uri="{A12FA001-AC4F-418D-AE19-62706E023703}">
                      <ahyp:hlinkClr xmlns:ahyp="http://schemas.microsoft.com/office/drawing/2018/hyperlinkcolor" val="tx"/>
                    </a:ext>
                  </a:extLst>
                </a:hlinkClick>
              </a:rPr>
              <a:t>SHRP2 Solutions - Regional Operations Forum (dot.gov)</a:t>
            </a:r>
            <a:endParaRPr lang="en-US" dirty="0"/>
          </a:p>
          <a:p>
            <a:pPr>
              <a:lnSpc>
                <a:spcPct val="100000"/>
              </a:lnSpc>
              <a:spcBef>
                <a:spcPts val="600"/>
              </a:spcBef>
            </a:pPr>
            <a:r>
              <a:rPr lang="en-US" dirty="0" err="1"/>
              <a:t>NOCoE</a:t>
            </a:r>
            <a:r>
              <a:rPr lang="en-US" dirty="0">
                <a:solidFill>
                  <a:srgbClr val="FF0000"/>
                </a:solidFill>
              </a:rPr>
              <a:t> </a:t>
            </a:r>
            <a:r>
              <a:rPr lang="en-US" dirty="0"/>
              <a:t>Fellowship</a:t>
            </a:r>
            <a:r>
              <a:rPr lang="en-US" dirty="0">
                <a:solidFill>
                  <a:srgbClr val="FF0000"/>
                </a:solidFill>
              </a:rPr>
              <a:t> </a:t>
            </a:r>
            <a:r>
              <a:rPr lang="en-US" dirty="0">
                <a:hlinkClick r:id="rId5">
                  <a:extLst>
                    <a:ext uri="{A12FA001-AC4F-418D-AE19-62706E023703}">
                      <ahyp:hlinkClr xmlns:ahyp="http://schemas.microsoft.com/office/drawing/2018/hyperlinkcolor" val="tx"/>
                    </a:ext>
                  </a:extLst>
                </a:hlinkClick>
              </a:rPr>
              <a:t>TSMO Fellowship | National Operations Center of Excellence (transportationops.org)</a:t>
            </a:r>
            <a:endParaRPr lang="en-US" dirty="0"/>
          </a:p>
          <a:p>
            <a:pPr>
              <a:lnSpc>
                <a:spcPct val="100000"/>
              </a:lnSpc>
              <a:spcBef>
                <a:spcPts val="600"/>
              </a:spcBef>
            </a:pPr>
            <a:r>
              <a:rPr lang="en-US" dirty="0"/>
              <a:t>U.S. DOT ITS Joint Program Office/NOCoE TSMO Tech Tournament </a:t>
            </a:r>
            <a:r>
              <a:rPr lang="en-US" dirty="0">
                <a:hlinkClick r:id="rId6">
                  <a:extLst>
                    <a:ext uri="{A12FA001-AC4F-418D-AE19-62706E023703}">
                      <ahyp:hlinkClr xmlns:ahyp="http://schemas.microsoft.com/office/drawing/2018/hyperlinkcolor" val="tx"/>
                    </a:ext>
                  </a:extLst>
                </a:hlinkClick>
              </a:rPr>
              <a:t>Transportation Technology Tournament | National Operations Center of Excellence (transportationops.org)</a:t>
            </a:r>
            <a:endParaRPr lang="en-US" dirty="0"/>
          </a:p>
        </p:txBody>
      </p:sp>
      <p:sp>
        <p:nvSpPr>
          <p:cNvPr id="4" name="Slide Number Placeholder 3">
            <a:extLst>
              <a:ext uri="{FF2B5EF4-FFF2-40B4-BE49-F238E27FC236}">
                <a16:creationId xmlns:a16="http://schemas.microsoft.com/office/drawing/2014/main" id="{FD92C19D-FC6B-47C7-9117-E4A372AFEB03}"/>
              </a:ext>
            </a:extLst>
          </p:cNvPr>
          <p:cNvSpPr>
            <a:spLocks noGrp="1"/>
          </p:cNvSpPr>
          <p:nvPr>
            <p:ph type="sldNum" sz="quarter" idx="12"/>
          </p:nvPr>
        </p:nvSpPr>
        <p:spPr/>
        <p:txBody>
          <a:bodyPr/>
          <a:lstStyle/>
          <a:p>
            <a:fld id="{37D4CC3B-F538-9046-9995-49EE0C980241}" type="slidenum">
              <a:rPr lang="en-US" smtClean="0"/>
              <a:t>90</a:t>
            </a:fld>
            <a:endParaRPr lang="en-US" dirty="0"/>
          </a:p>
        </p:txBody>
      </p:sp>
    </p:spTree>
    <p:extLst>
      <p:ext uri="{BB962C8B-B14F-4D97-AF65-F5344CB8AC3E}">
        <p14:creationId xmlns:p14="http://schemas.microsoft.com/office/powerpoint/2010/main" val="9102989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61862D-5AC9-4A22-BB68-2BBE8A2823F3}"/>
              </a:ext>
            </a:extLst>
          </p:cNvPr>
          <p:cNvSpPr>
            <a:spLocks noGrp="1"/>
          </p:cNvSpPr>
          <p:nvPr>
            <p:ph type="title"/>
          </p:nvPr>
        </p:nvSpPr>
        <p:spPr>
          <a:xfrm>
            <a:off x="1085844" y="560321"/>
            <a:ext cx="8997956" cy="504096"/>
          </a:xfrm>
        </p:spPr>
        <p:txBody>
          <a:bodyPr/>
          <a:lstStyle/>
          <a:p>
            <a:r>
              <a:rPr lang="en-US" sz="3600" dirty="0"/>
              <a:t>Additional Resources (3/3)</a:t>
            </a:r>
          </a:p>
        </p:txBody>
      </p:sp>
      <p:sp>
        <p:nvSpPr>
          <p:cNvPr id="6" name="Content Placeholder 5">
            <a:extLst>
              <a:ext uri="{FF2B5EF4-FFF2-40B4-BE49-F238E27FC236}">
                <a16:creationId xmlns:a16="http://schemas.microsoft.com/office/drawing/2014/main" id="{77A7CC84-F952-4E6A-AACE-C945945B1D8A}"/>
              </a:ext>
            </a:extLst>
          </p:cNvPr>
          <p:cNvSpPr>
            <a:spLocks noGrp="1"/>
          </p:cNvSpPr>
          <p:nvPr>
            <p:ph idx="1"/>
          </p:nvPr>
        </p:nvSpPr>
        <p:spPr/>
        <p:txBody>
          <a:bodyPr>
            <a:normAutofit/>
          </a:bodyPr>
          <a:lstStyle/>
          <a:p>
            <a:pPr>
              <a:lnSpc>
                <a:spcPct val="100000"/>
              </a:lnSpc>
            </a:pPr>
            <a:r>
              <a:rPr lang="en-US" dirty="0">
                <a:hlinkClick r:id="rId3">
                  <a:extLst>
                    <a:ext uri="{A12FA001-AC4F-418D-AE19-62706E023703}">
                      <ahyp:hlinkClr xmlns:ahyp="http://schemas.microsoft.com/office/drawing/2018/hyperlinkcolor" val="tx"/>
                    </a:ext>
                  </a:extLst>
                </a:hlinkClick>
              </a:rPr>
              <a:t>National Network for the Transportation Workforce</a:t>
            </a:r>
            <a:r>
              <a:rPr lang="en-US" dirty="0"/>
              <a:t> </a:t>
            </a:r>
          </a:p>
          <a:p>
            <a:pPr>
              <a:lnSpc>
                <a:spcPct val="100000"/>
              </a:lnSpc>
            </a:pPr>
            <a:r>
              <a:rPr lang="en-US" dirty="0">
                <a:hlinkClick r:id="rId4">
                  <a:extLst>
                    <a:ext uri="{A12FA001-AC4F-418D-AE19-62706E023703}">
                      <ahyp:hlinkClr xmlns:ahyp="http://schemas.microsoft.com/office/drawing/2018/hyperlinkcolor" val="tx"/>
                    </a:ext>
                  </a:extLst>
                </a:hlinkClick>
              </a:rPr>
              <a:t>National Transportation Career Pathways Initiative</a:t>
            </a:r>
            <a:r>
              <a:rPr lang="en-US" dirty="0"/>
              <a:t>, pages 52–142</a:t>
            </a:r>
          </a:p>
          <a:p>
            <a:pPr>
              <a:lnSpc>
                <a:spcPct val="100000"/>
              </a:lnSpc>
            </a:pPr>
            <a:r>
              <a:rPr lang="en-US" dirty="0">
                <a:hlinkClick r:id="rId5">
                  <a:extLst>
                    <a:ext uri="{A12FA001-AC4F-418D-AE19-62706E023703}">
                      <ahyp:hlinkClr xmlns:ahyp="http://schemas.microsoft.com/office/drawing/2018/hyperlinkcolor" val="tx"/>
                    </a:ext>
                  </a:extLst>
                </a:hlinkClick>
              </a:rPr>
              <a:t>FHWA National Highway Institute</a:t>
            </a:r>
            <a:endParaRPr lang="en-US" dirty="0"/>
          </a:p>
          <a:p>
            <a:pPr>
              <a:lnSpc>
                <a:spcPct val="100000"/>
              </a:lnSpc>
            </a:pPr>
            <a:r>
              <a:rPr lang="en-US" dirty="0">
                <a:hlinkClick r:id="rId6">
                  <a:extLst>
                    <a:ext uri="{A12FA001-AC4F-418D-AE19-62706E023703}">
                      <ahyp:hlinkClr xmlns:ahyp="http://schemas.microsoft.com/office/drawing/2018/hyperlinkcolor" val="tx"/>
                    </a:ext>
                  </a:extLst>
                </a:hlinkClick>
              </a:rPr>
              <a:t>Consortium for Innovative Transportation Education </a:t>
            </a:r>
            <a:endParaRPr lang="en-US" dirty="0"/>
          </a:p>
          <a:p>
            <a:pPr>
              <a:lnSpc>
                <a:spcPct val="100000"/>
              </a:lnSpc>
            </a:pPr>
            <a:r>
              <a:rPr lang="en-US" i="1" dirty="0"/>
              <a:t>TR News</a:t>
            </a:r>
            <a:r>
              <a:rPr lang="en-US" dirty="0"/>
              <a:t>, </a:t>
            </a:r>
            <a:r>
              <a:rPr lang="en-US" dirty="0">
                <a:hlinkClick r:id="rId7">
                  <a:extLst>
                    <a:ext uri="{A12FA001-AC4F-418D-AE19-62706E023703}">
                      <ahyp:hlinkClr xmlns:ahyp="http://schemas.microsoft.com/office/drawing/2018/hyperlinkcolor" val="tx"/>
                    </a:ext>
                  </a:extLst>
                </a:hlinkClick>
              </a:rPr>
              <a:t>Job Openings for Transportation Systems Management and Operations</a:t>
            </a:r>
            <a:r>
              <a:rPr lang="en-US" dirty="0"/>
              <a:t>, pages 32–36 </a:t>
            </a:r>
          </a:p>
        </p:txBody>
      </p:sp>
      <p:sp>
        <p:nvSpPr>
          <p:cNvPr id="4" name="Slide Number Placeholder 3">
            <a:extLst>
              <a:ext uri="{FF2B5EF4-FFF2-40B4-BE49-F238E27FC236}">
                <a16:creationId xmlns:a16="http://schemas.microsoft.com/office/drawing/2014/main" id="{FD92C19D-FC6B-47C7-9117-E4A372AFEB03}"/>
              </a:ext>
            </a:extLst>
          </p:cNvPr>
          <p:cNvSpPr>
            <a:spLocks noGrp="1"/>
          </p:cNvSpPr>
          <p:nvPr>
            <p:ph type="sldNum" sz="quarter" idx="12"/>
          </p:nvPr>
        </p:nvSpPr>
        <p:spPr/>
        <p:txBody>
          <a:bodyPr/>
          <a:lstStyle/>
          <a:p>
            <a:fld id="{37D4CC3B-F538-9046-9995-49EE0C980241}" type="slidenum">
              <a:rPr lang="en-US" smtClean="0"/>
              <a:t>91</a:t>
            </a:fld>
            <a:endParaRPr lang="en-US" dirty="0"/>
          </a:p>
        </p:txBody>
      </p:sp>
    </p:spTree>
    <p:extLst>
      <p:ext uri="{BB962C8B-B14F-4D97-AF65-F5344CB8AC3E}">
        <p14:creationId xmlns:p14="http://schemas.microsoft.com/office/powerpoint/2010/main" val="27518578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ubtitle 2"/>
          <p:cNvSpPr>
            <a:spLocks noGrp="1"/>
          </p:cNvSpPr>
          <p:nvPr>
            <p:ph type="body" idx="1"/>
          </p:nvPr>
        </p:nvSpPr>
        <p:spPr>
          <a:xfrm>
            <a:off x="831850" y="4534968"/>
            <a:ext cx="10515600" cy="1500187"/>
          </a:xfrm>
        </p:spPr>
        <p:txBody>
          <a:bodyPr>
            <a:normAutofit/>
          </a:bodyPr>
          <a:lstStyle/>
          <a:p>
            <a:pPr>
              <a:lnSpc>
                <a:spcPct val="100000"/>
              </a:lnSpc>
            </a:pPr>
            <a:r>
              <a:rPr lang="en-US" sz="2400" dirty="0">
                <a:solidFill>
                  <a:schemeClr val="tx1"/>
                </a:solidFill>
              </a:rPr>
              <a:t>For more information please contact:</a:t>
            </a:r>
          </a:p>
          <a:p>
            <a:pPr>
              <a:lnSpc>
                <a:spcPct val="100000"/>
              </a:lnSpc>
            </a:pPr>
            <a:r>
              <a:rPr lang="en-US" sz="2400" dirty="0">
                <a:solidFill>
                  <a:schemeClr val="tx1"/>
                </a:solidFill>
              </a:rPr>
              <a:t>[Add speaker’s information]</a:t>
            </a:r>
            <a:endParaRPr lang="en-US" dirty="0"/>
          </a:p>
          <a:p>
            <a:pPr>
              <a:lnSpc>
                <a:spcPct val="100000"/>
              </a:lnSpc>
            </a:pPr>
            <a:endParaRPr lang="en-US" dirty="0"/>
          </a:p>
        </p:txBody>
      </p:sp>
    </p:spTree>
    <p:extLst>
      <p:ext uri="{BB962C8B-B14F-4D97-AF65-F5344CB8AC3E}">
        <p14:creationId xmlns:p14="http://schemas.microsoft.com/office/powerpoint/2010/main" val="2490810593"/>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2060"/>
      </a:hlink>
      <a:folHlink>
        <a:srgbClr val="0020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4L-TSMO_HR_PPT [Read-Only]" id="{671F89A9-F569-4ACB-B9E8-4B751B9429BB}" vid="{0332BD98-D141-43BE-96A6-75AA0CDCC2BA}"/>
    </a:ext>
  </a:extLst>
</a:theme>
</file>

<file path=ppt/theme/theme2.xml><?xml version="1.0" encoding="utf-8"?>
<a:theme xmlns:a="http://schemas.openxmlformats.org/drawingml/2006/main" name="1_Custom Design">
  <a:themeElements>
    <a:clrScheme name="Custom 4">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2060"/>
      </a:hlink>
      <a:folHlink>
        <a:srgbClr val="0020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4L-TSMO_HR_PPT [Read-Only]" id="{671F89A9-F569-4ACB-B9E8-4B751B9429BB}" vid="{222040D9-6E95-4E99-AF34-E17CFDFFE7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bWFubmluZ2E8L1VzZXJOYW1lPjxEYXRlVGltZT4xLzIxLzIwMjEgNzozNTozOCBQTTwvRGF0ZVRpbWU+PExhYmVsU3RyaW5nPlVucmVzdHJpY3RlZDwvTGFiZWxTdHJpbmc+PC9pdGVtPjwvbGFiZWxIaXN0b3J5Pg==</Value>
</WrappedLabelHistory>
</file>

<file path=customXml/item2.xml><?xml version="1.0" encoding="utf-8"?>
<sisl xmlns:xsd="http://www.w3.org/2001/XMLSchema" xmlns:xsi="http://www.w3.org/2001/XMLSchema-instance" xmlns="http://www.boldonjames.com/2008/01/sie/internal/label" sislVersion="0" policy="c8d5760e-638a-47e8-9e2e-1226c2cb268d" origin="userSelected">
  <element uid="42834bfb-1ec1-4beb-bd64-eb83fb3cb3f3" value=""/>
</sisl>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B2EF3D-9539-460A-9CD0-BE0CD508E248}">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D59CD70F-2959-489F-AA62-65302076BB14}">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47E7222A-78B3-4E0C-8926-65AECE3E1FA9}"/>
</file>

<file path=customXml/itemProps4.xml><?xml version="1.0" encoding="utf-8"?>
<ds:datastoreItem xmlns:ds="http://schemas.openxmlformats.org/officeDocument/2006/customXml" ds:itemID="{532D594E-0AFE-4E76-BE8E-81163698A82C}"/>
</file>

<file path=customXml/itemProps5.xml><?xml version="1.0" encoding="utf-8"?>
<ds:datastoreItem xmlns:ds="http://schemas.openxmlformats.org/officeDocument/2006/customXml" ds:itemID="{A7904306-1701-462F-86E9-463D3F4A48FA}"/>
</file>

<file path=docProps/app.xml><?xml version="1.0" encoding="utf-8"?>
<Properties xmlns="http://schemas.openxmlformats.org/officeDocument/2006/extended-properties" xmlns:vt="http://schemas.openxmlformats.org/officeDocument/2006/docPropsVTypes">
  <Template>21-004L-TSMO_HR_PPT-template</Template>
  <TotalTime>19141</TotalTime>
  <Words>17761</Words>
  <Application>Microsoft Office PowerPoint</Application>
  <PresentationFormat>Widescreen</PresentationFormat>
  <Paragraphs>1409</Paragraphs>
  <Slides>92</Slides>
  <Notes>91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92</vt:i4>
      </vt:variant>
    </vt:vector>
  </HeadingPairs>
  <TitlesOfParts>
    <vt:vector size="103" baseType="lpstr">
      <vt:lpstr>Arial</vt:lpstr>
      <vt:lpstr>Arial Black</vt:lpstr>
      <vt:lpstr>Calibri</vt:lpstr>
      <vt:lpstr>Helvetica Neue</vt:lpstr>
      <vt:lpstr>Roboto Slab</vt:lpstr>
      <vt:lpstr>RobotoCondensed-Regular</vt:lpstr>
      <vt:lpstr>Segoe UI</vt:lpstr>
      <vt:lpstr>Times New Roman</vt:lpstr>
      <vt:lpstr>Wingdings</vt:lpstr>
      <vt:lpstr>Office Theme</vt:lpstr>
      <vt:lpstr>1_Custom Design</vt:lpstr>
      <vt:lpstr>Connecting TSMO  and Human Resources</vt:lpstr>
      <vt:lpstr>Disclaimer</vt:lpstr>
      <vt:lpstr>Executive Summary</vt:lpstr>
      <vt:lpstr>The Transportation Landscape Is Changing</vt:lpstr>
      <vt:lpstr>How Are State Departments of Transportation (DOTs) Responding to the Changes? </vt:lpstr>
      <vt:lpstr>Some Examples of TSMO Strategies</vt:lpstr>
      <vt:lpstr>TSMO Supports State and Local  Department of Transportation Goals </vt:lpstr>
      <vt:lpstr>TSMO Is Changing How Departments  of Transportation Do Business</vt:lpstr>
      <vt:lpstr>Common TSMO Workforce Challenges</vt:lpstr>
      <vt:lpstr>Developing a TSMO Workforce</vt:lpstr>
      <vt:lpstr>Take Action</vt:lpstr>
      <vt:lpstr>End of Executive Summary</vt:lpstr>
      <vt:lpstr>Goals of This Presentation</vt:lpstr>
      <vt:lpstr>Presentation Overview</vt:lpstr>
      <vt:lpstr>What Is TSMO?</vt:lpstr>
      <vt:lpstr>Definition of TSMO</vt:lpstr>
      <vt:lpstr>Characteristics of Transportation Systems Management and Operations (TSMO)</vt:lpstr>
      <vt:lpstr>Examples of TSMO Strategies</vt:lpstr>
      <vt:lpstr>Incident/Event Management Strategies</vt:lpstr>
      <vt:lpstr>Traffic Management Strategies</vt:lpstr>
      <vt:lpstr>Demand Management Strategies</vt:lpstr>
      <vt:lpstr>TSMO Is a “Way of Thinking” That Supports the Missions of State Departments of Transportation (DOTs)</vt:lpstr>
      <vt:lpstr>TSMO Supports Many State and Local Department of Transportation Goals </vt:lpstr>
      <vt:lpstr>Example TSMO Strategies That Support Transportation Agency Goals</vt:lpstr>
      <vt:lpstr>TSMO State of the Practice</vt:lpstr>
      <vt:lpstr>Resources on TSMO</vt:lpstr>
      <vt:lpstr>Connecting TSMO and  Human Resources To  Support Agency Mission</vt:lpstr>
      <vt:lpstr>Transportation Agencies Are Changing</vt:lpstr>
      <vt:lpstr>The Role of Human Resources in  State Departments of Transportation</vt:lpstr>
      <vt:lpstr>TMSO Workforce of the Future</vt:lpstr>
      <vt:lpstr>Government Accountability Office Study on Automated Technologies</vt:lpstr>
      <vt:lpstr>TSMO Is Changing How State and Local Departments of Transportation Do Business</vt:lpstr>
      <vt:lpstr>TSMO Workforce Challenges</vt:lpstr>
      <vt:lpstr>Findings from National Transportation Career Pathways Initiative</vt:lpstr>
      <vt:lpstr>National Transportation Career Pathways Initiative: Workforce Readiness Challenges</vt:lpstr>
      <vt:lpstr>National Transportation Career Pathways Initiative: Elements of Pathway Development</vt:lpstr>
      <vt:lpstr>Recommendations for Attracting  Next-Generation Professionals</vt:lpstr>
      <vt:lpstr>“Best Practices in Workforce  Development from Similar Industries” </vt:lpstr>
      <vt:lpstr>Recruitment Takeaways</vt:lpstr>
      <vt:lpstr>Retention Takeaways</vt:lpstr>
      <vt:lpstr>Diversity, Equity, and Inclusion Takeaways</vt:lpstr>
      <vt:lpstr>Findings from National Cooperative Highway Research Program 20-07/Task 408</vt:lpstr>
      <vt:lpstr>Human Resources and TSMO Can  Collaborate To Advance TSMO</vt:lpstr>
      <vt:lpstr>Relationship Between TSMO  Positions and Business Areas </vt:lpstr>
      <vt:lpstr>Evolving and Emerging  TSMO Positions</vt:lpstr>
      <vt:lpstr>Evolving Existing Positions: Professional </vt:lpstr>
      <vt:lpstr>Emerging TSMO Positions: Professionals</vt:lpstr>
      <vt:lpstr>TSMO Manager/Chief/Bureau Director</vt:lpstr>
      <vt:lpstr>TSMO Program Manager</vt:lpstr>
      <vt:lpstr>Traffic Data Scientist/Statistician</vt:lpstr>
      <vt:lpstr>Computer Engineer</vt:lpstr>
      <vt:lpstr>Artificial Intelligence (AI) Scientist</vt:lpstr>
      <vt:lpstr>Telecommunications Engineer</vt:lpstr>
      <vt:lpstr>Data Management Specialist</vt:lpstr>
      <vt:lpstr>Visualization Specialist</vt:lpstr>
      <vt:lpstr>Cybersecurity Engineer</vt:lpstr>
      <vt:lpstr>Surface Weather Specialist</vt:lpstr>
      <vt:lpstr>Systems Engineer</vt:lpstr>
      <vt:lpstr>TSMO Modeling Specialist</vt:lpstr>
      <vt:lpstr>Emerging Technologies Industry Liaison</vt:lpstr>
      <vt:lpstr>Transportation Systems  Performance Manager</vt:lpstr>
      <vt:lpstr>Integrated Corridor Management Manager</vt:lpstr>
      <vt:lpstr>Connected/Automated  Vehicles (CAV) Program Manager</vt:lpstr>
      <vt:lpstr>Traffic Incident Management Program Manager</vt:lpstr>
      <vt:lpstr>Traffic Management Center Manager</vt:lpstr>
      <vt:lpstr>Transportation Data Ethicist</vt:lpstr>
      <vt:lpstr>Evolving TSMO  Paraprofessional Positions</vt:lpstr>
      <vt:lpstr>Traffic Management Center Operator</vt:lpstr>
      <vt:lpstr>Traffic Management  Center Operations Supervisor</vt:lpstr>
      <vt:lpstr>Information Technology Support</vt:lpstr>
      <vt:lpstr>Safety Service Patrol </vt:lpstr>
      <vt:lpstr>Intelligent Transportation  Systems Maintenance</vt:lpstr>
      <vt:lpstr>Roadway Maintenance </vt:lpstr>
      <vt:lpstr>Traffic Incident Management Support </vt:lpstr>
      <vt:lpstr>Examples of Connecting TSMO and Human Resources </vt:lpstr>
      <vt:lpstr>Oregon Department of Transportation</vt:lpstr>
      <vt:lpstr>Ohio Department of Transportation</vt:lpstr>
      <vt:lpstr>Washington State Department  of Transportation (1/2)</vt:lpstr>
      <vt:lpstr>Washington State Department  of Transportation (2/2)</vt:lpstr>
      <vt:lpstr>Arizona Department of Transportation</vt:lpstr>
      <vt:lpstr>Pennsylvania Department  of Transportation (PennDOT)</vt:lpstr>
      <vt:lpstr>Overcoming Challenges</vt:lpstr>
      <vt:lpstr>Workforce Development  Actions to Address Issues </vt:lpstr>
      <vt:lpstr>Actions for Developing  a TSMO Workforce</vt:lpstr>
      <vt:lpstr>Recruiting TSMO Workforce</vt:lpstr>
      <vt:lpstr>Next Steps</vt:lpstr>
      <vt:lpstr>Potential Short-Term Actions</vt:lpstr>
      <vt:lpstr>Potential Long-Term Actions</vt:lpstr>
      <vt:lpstr>Additional Resources (1/3)</vt:lpstr>
      <vt:lpstr>Additional Resources (2/3)</vt:lpstr>
      <vt:lpstr>Additional Resources (3/3)</vt:lpstr>
      <vt:lpstr>Thank you!</vt:lpstr>
    </vt:vector>
  </TitlesOfParts>
  <Company>Leidos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TSMO Impact Human Resources?</dc:title>
  <dc:creator>Brooke Seldin</dc:creator>
  <cp:lastModifiedBy>Walsh, Christine CTR (FHWA)</cp:lastModifiedBy>
  <cp:revision>764</cp:revision>
  <cp:lastPrinted>2020-11-17T18:55:35Z</cp:lastPrinted>
  <dcterms:created xsi:type="dcterms:W3CDTF">2021-02-26T15:36:55Z</dcterms:created>
  <dcterms:modified xsi:type="dcterms:W3CDTF">2023-02-27T18:07:41Z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f8126fc7-4f7b-403d-91df-edba37f3c2e2</vt:lpwstr>
  </property>
  <property fmtid="{D5CDD505-2E9C-101B-9397-08002B2CF9AE}" pid="3" name="bjSaver">
    <vt:lpwstr>nTZIZikKtGi03X0C48Q2AA8QXsSHzaW5</vt:lpwstr>
  </property>
  <property fmtid="{D5CDD505-2E9C-101B-9397-08002B2CF9AE}" pid="4" name="bjDocumentSecurityLabel">
    <vt:lpwstr>Unrestricted</vt:lpwstr>
  </property>
  <property fmtid="{D5CDD505-2E9C-101B-9397-08002B2CF9AE}" pid="5" name="bjLabelHistoryID">
    <vt:lpwstr>{20B2EF3D-9539-460A-9CD0-BE0CD508E248}</vt:lpwstr>
  </property>
  <property fmtid="{D5CDD505-2E9C-101B-9397-08002B2CF9AE}" pid="6" name="bjDocumentLabelXML">
    <vt:lpwstr>&lt;?xml version="1.0" encoding="us-ascii"?&gt;&lt;sisl xmlns:xsd="http://www.w3.org/2001/XMLSchema" xmlns:xsi="http://www.w3.org/2001/XMLSchema-instance" sislVersion="0" policy="c8d5760e-638a-47e8-9e2e-1226c2cb268d" origin="userSelected" xmlns="http://www.boldonj</vt:lpwstr>
  </property>
  <property fmtid="{D5CDD505-2E9C-101B-9397-08002B2CF9AE}" pid="7" name="bjDocumentLabelXML-0">
    <vt:lpwstr>ames.com/2008/01/sie/internal/label"&gt;&lt;element uid="42834bfb-1ec1-4beb-bd64-eb83fb3cb3f3" value="" /&gt;&lt;/sisl&gt;</vt:lpwstr>
  </property>
  <property fmtid="{D5CDD505-2E9C-101B-9397-08002B2CF9AE}" pid="8" name="MSIP_Label_c968a81f-7ed4-4faa-9408-9652e001dd96_Enabled">
    <vt:lpwstr>true</vt:lpwstr>
  </property>
  <property fmtid="{D5CDD505-2E9C-101B-9397-08002B2CF9AE}" pid="9" name="MSIP_Label_c968a81f-7ed4-4faa-9408-9652e001dd96_SetDate">
    <vt:lpwstr>2022-08-05T03:32:03Z</vt:lpwstr>
  </property>
  <property fmtid="{D5CDD505-2E9C-101B-9397-08002B2CF9AE}" pid="10" name="MSIP_Label_c968a81f-7ed4-4faa-9408-9652e001dd96_Method">
    <vt:lpwstr>Standard</vt:lpwstr>
  </property>
  <property fmtid="{D5CDD505-2E9C-101B-9397-08002B2CF9AE}" pid="11" name="MSIP_Label_c968a81f-7ed4-4faa-9408-9652e001dd96_Name">
    <vt:lpwstr>Unrestricted</vt:lpwstr>
  </property>
  <property fmtid="{D5CDD505-2E9C-101B-9397-08002B2CF9AE}" pid="12" name="MSIP_Label_c968a81f-7ed4-4faa-9408-9652e001dd96_SiteId">
    <vt:lpwstr>b64da4ac-e800-4cfc-8931-e607f720a1b8</vt:lpwstr>
  </property>
  <property fmtid="{D5CDD505-2E9C-101B-9397-08002B2CF9AE}" pid="13" name="MSIP_Label_c968a81f-7ed4-4faa-9408-9652e001dd96_ActionId">
    <vt:lpwstr>9b978c25-ab6e-4230-b4cd-d584dfa7e921</vt:lpwstr>
  </property>
  <property fmtid="{D5CDD505-2E9C-101B-9397-08002B2CF9AE}" pid="14" name="MSIP_Label_c968a81f-7ed4-4faa-9408-9652e001dd96_ContentBits">
    <vt:lpwstr>0</vt:lpwstr>
  </property>
</Properties>
</file>