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72" r:id="rId7"/>
  </p:sldMasterIdLst>
  <p:notesMasterIdLst>
    <p:notesMasterId r:id="rId79"/>
  </p:notesMasterIdLst>
  <p:handoutMasterIdLst>
    <p:handoutMasterId r:id="rId80"/>
  </p:handoutMasterIdLst>
  <p:sldIdLst>
    <p:sldId id="259" r:id="rId8"/>
    <p:sldId id="389" r:id="rId9"/>
    <p:sldId id="262" r:id="rId10"/>
    <p:sldId id="263" r:id="rId11"/>
    <p:sldId id="264" r:id="rId12"/>
    <p:sldId id="388" r:id="rId13"/>
    <p:sldId id="266" r:id="rId14"/>
    <p:sldId id="267" r:id="rId15"/>
    <p:sldId id="268" r:id="rId16"/>
    <p:sldId id="269" r:id="rId17"/>
    <p:sldId id="270" r:id="rId18"/>
    <p:sldId id="271" r:id="rId19"/>
    <p:sldId id="273" r:id="rId20"/>
    <p:sldId id="274" r:id="rId21"/>
    <p:sldId id="333" r:id="rId22"/>
    <p:sldId id="275" r:id="rId23"/>
    <p:sldId id="278" r:id="rId24"/>
    <p:sldId id="345" r:id="rId25"/>
    <p:sldId id="279" r:id="rId26"/>
    <p:sldId id="347" r:id="rId27"/>
    <p:sldId id="385" r:id="rId28"/>
    <p:sldId id="349" r:id="rId29"/>
    <p:sldId id="280" r:id="rId30"/>
    <p:sldId id="386" r:id="rId31"/>
    <p:sldId id="282" r:id="rId32"/>
    <p:sldId id="283" r:id="rId33"/>
    <p:sldId id="387" r:id="rId34"/>
    <p:sldId id="284" r:id="rId35"/>
    <p:sldId id="332" r:id="rId36"/>
    <p:sldId id="286" r:id="rId37"/>
    <p:sldId id="289" r:id="rId38"/>
    <p:sldId id="290" r:id="rId39"/>
    <p:sldId id="291" r:id="rId40"/>
    <p:sldId id="292" r:id="rId41"/>
    <p:sldId id="293" r:id="rId42"/>
    <p:sldId id="294" r:id="rId43"/>
    <p:sldId id="295" r:id="rId44"/>
    <p:sldId id="297" r:id="rId45"/>
    <p:sldId id="298" r:id="rId46"/>
    <p:sldId id="299" r:id="rId47"/>
    <p:sldId id="300" r:id="rId48"/>
    <p:sldId id="301" r:id="rId49"/>
    <p:sldId id="302" r:id="rId50"/>
    <p:sldId id="340"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7E3831-22F2-E209-A82E-84B96F1B5494}" name="Christine Walsh" initials="CW" userId="4296e603ec6f4258" providerId="Windows Live"/>
  <p188:author id="{77463041-C7E7-78ED-0D85-DDC0F637D8D5}" name="Vanworth, Amanda D. [US-US]" initials="VAD[U" userId="S::gratea@leidos.com::40649043-096f-4606-b7e5-561d66789c8a" providerId="AD"/>
  <p188:author id="{88CCAF9C-3AAB-8899-2D4D-8A9D7B95CACB}" name="Bauer, Jocelyn K. [US-US]" initials="BJK[U" userId="S::bauerjoc@leidos.com::d5feee51-d3eb-4a2d-bdb1-aea057722499" providerId="AD"/>
  <p188:author id="{7764D0CB-6A8E-1BAE-4254-23D61CEFB7A7}" name="Gregory, Joseph (FHWA)" initials="GJ(" userId="S::Joseph.Gregory@ad.dot.gov::b1cb4778-47bc-43b6-a9b0-f05e6d0c0c55" providerId="AD"/>
  <p188:author id="{D106B3CF-6BE1-BF0D-5445-CCCFAE3C137C}" name="Walsh, Christine CTR (FHWA)" initials="WCC(" userId="S::christine.walsh.ctr@ad.dot.gov::cd67b5f8-8590-487a-a187-4bee2d06cc98" providerId="AD"/>
  <p188:author id="{F503ABD8-41A3-4BBA-29B2-FD66953DF8B6}" name="Adrienne Young" initials="AY" userId="Adrienne Youn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ooke Seldin" initials="BGS" lastIdx="4" clrIdx="4">
    <p:extLst>
      <p:ext uri="{19B8F6BF-5375-455C-9EA6-DF929625EA0E}">
        <p15:presenceInfo xmlns:p15="http://schemas.microsoft.com/office/powerpoint/2012/main" userId="Brooke Seldin" providerId="None"/>
      </p:ext>
    </p:extLst>
  </p:cmAuthor>
  <p:cmAuthor id="8" name="Gregory, Joseph (FHWA)" initials="GJ( [2]" lastIdx="34" clrIdx="5">
    <p:extLst>
      <p:ext uri="{19B8F6BF-5375-455C-9EA6-DF929625EA0E}">
        <p15:presenceInfo xmlns:p15="http://schemas.microsoft.com/office/powerpoint/2012/main" userId="S::Joseph.Gregory@ad.dot.gov::b1cb4778-47bc-43b6-a9b0-f05e6d0c0c55" providerId="AD"/>
      </p:ext>
    </p:extLst>
  </p:cmAuthor>
  <p:cmAuthor id="9" name="Hilton, Elizabeth (FHWA)" initials="HE(" lastIdx="8" clrIdx="6">
    <p:extLst>
      <p:ext uri="{19B8F6BF-5375-455C-9EA6-DF929625EA0E}">
        <p15:presenceInfo xmlns:p15="http://schemas.microsoft.com/office/powerpoint/2012/main" userId="S::elizabeth.hilton@ad.dot.gov::15ae97ad-4f2f-4ceb-8fdf-8b10a9c11c03" providerId="AD"/>
      </p:ext>
    </p:extLst>
  </p:cmAuthor>
  <p:cmAuthor id="3" name="tas" initials="TS" lastIdx="71" clrIdx="1">
    <p:extLst>
      <p:ext uri="{19B8F6BF-5375-455C-9EA6-DF929625EA0E}">
        <p15:presenceInfo xmlns:p15="http://schemas.microsoft.com/office/powerpoint/2012/main" userId="tas" providerId="None"/>
      </p:ext>
    </p:extLst>
  </p:cmAuthor>
  <p:cmAuthor id="10" name="Bauer, Jocelyn K. [US-US]" initials="BJK[U" lastIdx="68" clrIdx="7">
    <p:extLst>
      <p:ext uri="{19B8F6BF-5375-455C-9EA6-DF929625EA0E}">
        <p15:presenceInfo xmlns:p15="http://schemas.microsoft.com/office/powerpoint/2012/main" userId="S::bauerjoc@leidos.com::d5feee51-d3eb-4a2d-bdb1-aea057722499" providerId="AD"/>
      </p:ext>
    </p:extLst>
  </p:cmAuthor>
  <p:cmAuthor id="4" name="Gregory, Joseph (FHWA)" initials="GJ(" lastIdx="63" clrIdx="0">
    <p:extLst>
      <p:ext uri="{19B8F6BF-5375-455C-9EA6-DF929625EA0E}">
        <p15:presenceInfo xmlns:p15="http://schemas.microsoft.com/office/powerpoint/2012/main" userId="S-1-5-21-982035342-1880134254-310265210-54904" providerId="AD"/>
      </p:ext>
    </p:extLst>
  </p:cmAuthor>
  <p:cmAuthor id="11" name="Holman, Ryan CTR (FHWA)" initials="HRC(" lastIdx="6" clrIdx="8">
    <p:extLst>
      <p:ext uri="{19B8F6BF-5375-455C-9EA6-DF929625EA0E}">
        <p15:presenceInfo xmlns:p15="http://schemas.microsoft.com/office/powerpoint/2012/main" userId="S::ryan.holman.ctr@ad.dot.gov::0fc017ee-e4ab-43f4-9808-8d60bc93e039" providerId="AD"/>
      </p:ext>
    </p:extLst>
  </p:cmAuthor>
  <p:cmAuthor id="5" name="Neuner, Michelle L. [US-US]" initials="NML[" lastIdx="136" clrIdx="2">
    <p:extLst>
      <p:ext uri="{19B8F6BF-5375-455C-9EA6-DF929625EA0E}">
        <p15:presenceInfo xmlns:p15="http://schemas.microsoft.com/office/powerpoint/2012/main" userId="S-1-5-21-727274380-931424960-1827182208-1244247" providerId="AD"/>
      </p:ext>
    </p:extLst>
  </p:cmAuthor>
  <p:cmAuthor id="12" name="Bedsole, Elisabeth CTR (FHWA)" initials="BEC(" lastIdx="4" clrIdx="9">
    <p:extLst>
      <p:ext uri="{19B8F6BF-5375-455C-9EA6-DF929625EA0E}">
        <p15:presenceInfo xmlns:p15="http://schemas.microsoft.com/office/powerpoint/2012/main" userId="S-1-5-21-982035342-1880134254-310265210-794656" providerId="AD"/>
      </p:ext>
    </p:extLst>
  </p:cmAuthor>
  <p:cmAuthor id="6" name="Bauer, Jocelyn K. [US-US]" initials="BJK[" lastIdx="17" clrIdx="3">
    <p:extLst>
      <p:ext uri="{19B8F6BF-5375-455C-9EA6-DF929625EA0E}">
        <p15:presenceInfo xmlns:p15="http://schemas.microsoft.com/office/powerpoint/2012/main" userId="S-1-5-21-727274380-931424960-1827182208-77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575"/>
    <a:srgbClr val="516A89"/>
    <a:srgbClr val="CFD8E3"/>
    <a:srgbClr val="B9C6D5"/>
    <a:srgbClr val="C2D4EC"/>
    <a:srgbClr val="608ECC"/>
    <a:srgbClr val="B3C9E7"/>
    <a:srgbClr val="579C87"/>
    <a:srgbClr val="D6EEC4"/>
    <a:srgbClr val="E7E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4" autoAdjust="0"/>
    <p:restoredTop sz="88873" autoAdjust="0"/>
  </p:normalViewPr>
  <p:slideViewPr>
    <p:cSldViewPr snapToGrid="0" snapToObjects="1">
      <p:cViewPr varScale="1">
        <p:scale>
          <a:sx n="69" d="100"/>
          <a:sy n="69" d="100"/>
        </p:scale>
        <p:origin x="96" y="408"/>
      </p:cViewPr>
      <p:guideLst/>
    </p:cSldViewPr>
  </p:slideViewPr>
  <p:outlineViewPr>
    <p:cViewPr>
      <p:scale>
        <a:sx n="33" d="100"/>
        <a:sy n="33" d="100"/>
      </p:scale>
      <p:origin x="0" y="-18666"/>
    </p:cViewPr>
  </p:outlineViewPr>
  <p:notesTextViewPr>
    <p:cViewPr>
      <p:scale>
        <a:sx n="1" d="1"/>
        <a:sy n="1" d="1"/>
      </p:scale>
      <p:origin x="0" y="0"/>
    </p:cViewPr>
  </p:notesTextViewPr>
  <p:sorterViewPr>
    <p:cViewPr>
      <p:scale>
        <a:sx n="100" d="100"/>
        <a:sy n="100" d="100"/>
      </p:scale>
      <p:origin x="0" y="-6269"/>
    </p:cViewPr>
  </p:sorterViewPr>
  <p:notesViewPr>
    <p:cSldViewPr snapToGrid="0" snapToObjects="1">
      <p:cViewPr varScale="1">
        <p:scale>
          <a:sx n="63" d="100"/>
          <a:sy n="63" d="100"/>
        </p:scale>
        <p:origin x="265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heme" Target="theme/theme1.xml"/><Relationship Id="rId7" Type="http://schemas.openxmlformats.org/officeDocument/2006/relationships/slideMaster" Target="slideMasters/slideMaster2.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54.xml"/><Relationship Id="rId82" Type="http://schemas.openxmlformats.org/officeDocument/2006/relationships/presProps" Target="presProps.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commentAuthors" Target="commentAuthors.xml"/><Relationship Id="rId86"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535F53-494A-4C60-BFC4-82E328E52B0E}" type="doc">
      <dgm:prSet loTypeId="urn:microsoft.com/office/officeart/2005/8/layout/process2" loCatId="process" qsTypeId="urn:microsoft.com/office/officeart/2005/8/quickstyle/simple1" qsCatId="simple" csTypeId="urn:microsoft.com/office/officeart/2005/8/colors/accent0_3" csCatId="mainScheme" phldr="1"/>
      <dgm:spPr/>
    </dgm:pt>
    <dgm:pt modelId="{3EBCE60F-34EB-4CEF-AAC0-A54210EC71B0}">
      <dgm:prSet phldrT="[Text]"/>
      <dgm:spPr/>
      <dgm:t>
        <a:bodyPr/>
        <a:lstStyle/>
        <a:p>
          <a:r>
            <a:rPr lang="en-US" dirty="0">
              <a:latin typeface="Arial" panose="020B0604020202020204" pitchFamily="34" charset="0"/>
              <a:cs typeface="Arial" panose="020B0604020202020204" pitchFamily="34" charset="0"/>
            </a:rPr>
            <a:t>Project Scoping</a:t>
          </a:r>
        </a:p>
      </dgm:t>
    </dgm:pt>
    <dgm:pt modelId="{430FB7BD-DE4B-42AF-8AE6-CE79C61A2B1A}" type="parTrans" cxnId="{BAC4855C-D982-4A2C-87AB-67AA012AA5B6}">
      <dgm:prSet/>
      <dgm:spPr/>
      <dgm:t>
        <a:bodyPr/>
        <a:lstStyle/>
        <a:p>
          <a:endParaRPr lang="en-US">
            <a:latin typeface="Arial" panose="020B0604020202020204" pitchFamily="34" charset="0"/>
            <a:cs typeface="Arial" panose="020B0604020202020204" pitchFamily="34" charset="0"/>
          </a:endParaRPr>
        </a:p>
      </dgm:t>
    </dgm:pt>
    <dgm:pt modelId="{AE4811E0-9F37-410A-A5DE-FD26C829E2C4}" type="sibTrans" cxnId="{BAC4855C-D982-4A2C-87AB-67AA012AA5B6}">
      <dgm:prSet/>
      <dgm:spPr/>
      <dgm:t>
        <a:bodyPr/>
        <a:lstStyle/>
        <a:p>
          <a:endParaRPr lang="en-US" dirty="0">
            <a:latin typeface="Arial" panose="020B0604020202020204" pitchFamily="34" charset="0"/>
            <a:cs typeface="Arial" panose="020B0604020202020204" pitchFamily="34" charset="0"/>
          </a:endParaRPr>
        </a:p>
      </dgm:t>
    </dgm:pt>
    <dgm:pt modelId="{69E5804D-7FE6-450E-9A31-F728AD62C4C3}">
      <dgm:prSet phldrT="[Text]"/>
      <dgm:spPr/>
      <dgm:t>
        <a:bodyPr/>
        <a:lstStyle/>
        <a:p>
          <a:r>
            <a:rPr lang="en-US" dirty="0">
              <a:latin typeface="Arial" panose="020B0604020202020204" pitchFamily="34" charset="0"/>
              <a:cs typeface="Arial" panose="020B0604020202020204" pitchFamily="34" charset="0"/>
            </a:rPr>
            <a:t>Preliminary Design</a:t>
          </a:r>
        </a:p>
      </dgm:t>
    </dgm:pt>
    <dgm:pt modelId="{8A94DAE7-0226-4A88-AD38-1AA4F24DDACC}" type="parTrans" cxnId="{94CEF913-ABA1-4592-984C-24405D89976D}">
      <dgm:prSet/>
      <dgm:spPr/>
      <dgm:t>
        <a:bodyPr/>
        <a:lstStyle/>
        <a:p>
          <a:endParaRPr lang="en-US">
            <a:latin typeface="Arial" panose="020B0604020202020204" pitchFamily="34" charset="0"/>
            <a:cs typeface="Arial" panose="020B0604020202020204" pitchFamily="34" charset="0"/>
          </a:endParaRPr>
        </a:p>
      </dgm:t>
    </dgm:pt>
    <dgm:pt modelId="{05B0218A-6495-4D65-B794-10E076D552CE}" type="sibTrans" cxnId="{94CEF913-ABA1-4592-984C-24405D89976D}">
      <dgm:prSet/>
      <dgm:spPr/>
      <dgm:t>
        <a:bodyPr/>
        <a:lstStyle/>
        <a:p>
          <a:endParaRPr lang="en-US" dirty="0">
            <a:latin typeface="Arial" panose="020B0604020202020204" pitchFamily="34" charset="0"/>
            <a:cs typeface="Arial" panose="020B0604020202020204" pitchFamily="34" charset="0"/>
          </a:endParaRPr>
        </a:p>
      </dgm:t>
    </dgm:pt>
    <dgm:pt modelId="{15AC6F60-350B-4967-924D-30CFBF212F70}">
      <dgm:prSet phldrT="[Text]"/>
      <dgm:spPr/>
      <dgm:t>
        <a:bodyPr/>
        <a:lstStyle/>
        <a:p>
          <a:r>
            <a:rPr lang="en-US" dirty="0">
              <a:latin typeface="Arial" panose="020B0604020202020204" pitchFamily="34" charset="0"/>
              <a:cs typeface="Arial" panose="020B0604020202020204" pitchFamily="34" charset="0"/>
            </a:rPr>
            <a:t>Final Design</a:t>
          </a:r>
        </a:p>
      </dgm:t>
    </dgm:pt>
    <dgm:pt modelId="{BB58B067-69B8-461B-A376-C9822FD2C471}" type="parTrans" cxnId="{03249D3F-EE50-4D77-A378-57EA1AC00556}">
      <dgm:prSet/>
      <dgm:spPr/>
      <dgm:t>
        <a:bodyPr/>
        <a:lstStyle/>
        <a:p>
          <a:endParaRPr lang="en-US">
            <a:latin typeface="Arial" panose="020B0604020202020204" pitchFamily="34" charset="0"/>
            <a:cs typeface="Arial" panose="020B0604020202020204" pitchFamily="34" charset="0"/>
          </a:endParaRPr>
        </a:p>
      </dgm:t>
    </dgm:pt>
    <dgm:pt modelId="{A28DF9B6-D2D2-4032-96EE-9F922D401B7A}" type="sibTrans" cxnId="{03249D3F-EE50-4D77-A378-57EA1AC00556}">
      <dgm:prSet/>
      <dgm:spPr/>
      <dgm:t>
        <a:bodyPr/>
        <a:lstStyle/>
        <a:p>
          <a:endParaRPr lang="en-US">
            <a:latin typeface="Arial" panose="020B0604020202020204" pitchFamily="34" charset="0"/>
            <a:cs typeface="Arial" panose="020B0604020202020204" pitchFamily="34" charset="0"/>
          </a:endParaRPr>
        </a:p>
      </dgm:t>
    </dgm:pt>
    <dgm:pt modelId="{8DEA92C9-CA02-4490-8158-396E076E087C}" type="pres">
      <dgm:prSet presAssocID="{59535F53-494A-4C60-BFC4-82E328E52B0E}" presName="linearFlow" presStyleCnt="0">
        <dgm:presLayoutVars>
          <dgm:resizeHandles val="exact"/>
        </dgm:presLayoutVars>
      </dgm:prSet>
      <dgm:spPr/>
    </dgm:pt>
    <dgm:pt modelId="{43476144-E350-450C-81B3-5EF0821C9D86}" type="pres">
      <dgm:prSet presAssocID="{3EBCE60F-34EB-4CEF-AAC0-A54210EC71B0}" presName="node" presStyleLbl="node1" presStyleIdx="0" presStyleCnt="3">
        <dgm:presLayoutVars>
          <dgm:bulletEnabled val="1"/>
        </dgm:presLayoutVars>
      </dgm:prSet>
      <dgm:spPr/>
    </dgm:pt>
    <dgm:pt modelId="{4CE909E2-43EA-4828-B86E-2DF16B84B992}" type="pres">
      <dgm:prSet presAssocID="{AE4811E0-9F37-410A-A5DE-FD26C829E2C4}" presName="sibTrans" presStyleLbl="sibTrans2D1" presStyleIdx="0" presStyleCnt="2"/>
      <dgm:spPr/>
    </dgm:pt>
    <dgm:pt modelId="{792F04D1-FC9A-4B2A-B87F-D98649AFB6DC}" type="pres">
      <dgm:prSet presAssocID="{AE4811E0-9F37-410A-A5DE-FD26C829E2C4}" presName="connectorText" presStyleLbl="sibTrans2D1" presStyleIdx="0" presStyleCnt="2"/>
      <dgm:spPr/>
    </dgm:pt>
    <dgm:pt modelId="{0DD36C07-3A41-4635-919F-DB5CF850F511}" type="pres">
      <dgm:prSet presAssocID="{69E5804D-7FE6-450E-9A31-F728AD62C4C3}" presName="node" presStyleLbl="node1" presStyleIdx="1" presStyleCnt="3">
        <dgm:presLayoutVars>
          <dgm:bulletEnabled val="1"/>
        </dgm:presLayoutVars>
      </dgm:prSet>
      <dgm:spPr/>
    </dgm:pt>
    <dgm:pt modelId="{338D740F-6138-4E24-82E1-6906882CD8C8}" type="pres">
      <dgm:prSet presAssocID="{05B0218A-6495-4D65-B794-10E076D552CE}" presName="sibTrans" presStyleLbl="sibTrans2D1" presStyleIdx="1" presStyleCnt="2"/>
      <dgm:spPr/>
    </dgm:pt>
    <dgm:pt modelId="{976ABB5C-582F-4BC5-B4F5-92496D2DE129}" type="pres">
      <dgm:prSet presAssocID="{05B0218A-6495-4D65-B794-10E076D552CE}" presName="connectorText" presStyleLbl="sibTrans2D1" presStyleIdx="1" presStyleCnt="2"/>
      <dgm:spPr/>
    </dgm:pt>
    <dgm:pt modelId="{CD20BCB6-3BFF-4301-BE8D-2B428B5B3341}" type="pres">
      <dgm:prSet presAssocID="{15AC6F60-350B-4967-924D-30CFBF212F70}" presName="node" presStyleLbl="node1" presStyleIdx="2" presStyleCnt="3">
        <dgm:presLayoutVars>
          <dgm:bulletEnabled val="1"/>
        </dgm:presLayoutVars>
      </dgm:prSet>
      <dgm:spPr/>
    </dgm:pt>
  </dgm:ptLst>
  <dgm:cxnLst>
    <dgm:cxn modelId="{EC604C03-749A-41BA-917C-23D12E4F385E}" type="presOf" srcId="{AE4811E0-9F37-410A-A5DE-FD26C829E2C4}" destId="{792F04D1-FC9A-4B2A-B87F-D98649AFB6DC}" srcOrd="1" destOrd="0" presId="urn:microsoft.com/office/officeart/2005/8/layout/process2"/>
    <dgm:cxn modelId="{94CEF913-ABA1-4592-984C-24405D89976D}" srcId="{59535F53-494A-4C60-BFC4-82E328E52B0E}" destId="{69E5804D-7FE6-450E-9A31-F728AD62C4C3}" srcOrd="1" destOrd="0" parTransId="{8A94DAE7-0226-4A88-AD38-1AA4F24DDACC}" sibTransId="{05B0218A-6495-4D65-B794-10E076D552CE}"/>
    <dgm:cxn modelId="{86D88635-295D-4F2D-A192-6B4C83A51F0A}" type="presOf" srcId="{05B0218A-6495-4D65-B794-10E076D552CE}" destId="{338D740F-6138-4E24-82E1-6906882CD8C8}" srcOrd="0" destOrd="0" presId="urn:microsoft.com/office/officeart/2005/8/layout/process2"/>
    <dgm:cxn modelId="{03249D3F-EE50-4D77-A378-57EA1AC00556}" srcId="{59535F53-494A-4C60-BFC4-82E328E52B0E}" destId="{15AC6F60-350B-4967-924D-30CFBF212F70}" srcOrd="2" destOrd="0" parTransId="{BB58B067-69B8-461B-A376-C9822FD2C471}" sibTransId="{A28DF9B6-D2D2-4032-96EE-9F922D401B7A}"/>
    <dgm:cxn modelId="{BAC4855C-D982-4A2C-87AB-67AA012AA5B6}" srcId="{59535F53-494A-4C60-BFC4-82E328E52B0E}" destId="{3EBCE60F-34EB-4CEF-AAC0-A54210EC71B0}" srcOrd="0" destOrd="0" parTransId="{430FB7BD-DE4B-42AF-8AE6-CE79C61A2B1A}" sibTransId="{AE4811E0-9F37-410A-A5DE-FD26C829E2C4}"/>
    <dgm:cxn modelId="{8C37BA91-1B50-456C-B976-3402141E664C}" type="presOf" srcId="{69E5804D-7FE6-450E-9A31-F728AD62C4C3}" destId="{0DD36C07-3A41-4635-919F-DB5CF850F511}" srcOrd="0" destOrd="0" presId="urn:microsoft.com/office/officeart/2005/8/layout/process2"/>
    <dgm:cxn modelId="{7BB0039F-1417-4D86-90E2-E56BCCAC4CE9}" type="presOf" srcId="{AE4811E0-9F37-410A-A5DE-FD26C829E2C4}" destId="{4CE909E2-43EA-4828-B86E-2DF16B84B992}" srcOrd="0" destOrd="0" presId="urn:microsoft.com/office/officeart/2005/8/layout/process2"/>
    <dgm:cxn modelId="{4F1FC1A3-B506-4220-A162-04917DFDCF11}" type="presOf" srcId="{15AC6F60-350B-4967-924D-30CFBF212F70}" destId="{CD20BCB6-3BFF-4301-BE8D-2B428B5B3341}" srcOrd="0" destOrd="0" presId="urn:microsoft.com/office/officeart/2005/8/layout/process2"/>
    <dgm:cxn modelId="{DE7893BE-99E7-4137-BD43-A4092B7DF669}" type="presOf" srcId="{3EBCE60F-34EB-4CEF-AAC0-A54210EC71B0}" destId="{43476144-E350-450C-81B3-5EF0821C9D86}" srcOrd="0" destOrd="0" presId="urn:microsoft.com/office/officeart/2005/8/layout/process2"/>
    <dgm:cxn modelId="{84DEDCF1-5906-4A0A-8F05-57C0AFC7903C}" type="presOf" srcId="{59535F53-494A-4C60-BFC4-82E328E52B0E}" destId="{8DEA92C9-CA02-4490-8158-396E076E087C}" srcOrd="0" destOrd="0" presId="urn:microsoft.com/office/officeart/2005/8/layout/process2"/>
    <dgm:cxn modelId="{BA79E9FB-1F6D-415E-A70E-D1E3C19FAED9}" type="presOf" srcId="{05B0218A-6495-4D65-B794-10E076D552CE}" destId="{976ABB5C-582F-4BC5-B4F5-92496D2DE129}" srcOrd="1" destOrd="0" presId="urn:microsoft.com/office/officeart/2005/8/layout/process2"/>
    <dgm:cxn modelId="{E733CDF4-2B8A-4C43-9D7A-97B7B158DE5A}" type="presParOf" srcId="{8DEA92C9-CA02-4490-8158-396E076E087C}" destId="{43476144-E350-450C-81B3-5EF0821C9D86}" srcOrd="0" destOrd="0" presId="urn:microsoft.com/office/officeart/2005/8/layout/process2"/>
    <dgm:cxn modelId="{1533D945-79C7-4117-AAEB-ED3A1076A495}" type="presParOf" srcId="{8DEA92C9-CA02-4490-8158-396E076E087C}" destId="{4CE909E2-43EA-4828-B86E-2DF16B84B992}" srcOrd="1" destOrd="0" presId="urn:microsoft.com/office/officeart/2005/8/layout/process2"/>
    <dgm:cxn modelId="{7882E66C-58B4-430B-A17D-96661D2C3977}" type="presParOf" srcId="{4CE909E2-43EA-4828-B86E-2DF16B84B992}" destId="{792F04D1-FC9A-4B2A-B87F-D98649AFB6DC}" srcOrd="0" destOrd="0" presId="urn:microsoft.com/office/officeart/2005/8/layout/process2"/>
    <dgm:cxn modelId="{BCB06055-7EAE-494D-8464-998F83471B06}" type="presParOf" srcId="{8DEA92C9-CA02-4490-8158-396E076E087C}" destId="{0DD36C07-3A41-4635-919F-DB5CF850F511}" srcOrd="2" destOrd="0" presId="urn:microsoft.com/office/officeart/2005/8/layout/process2"/>
    <dgm:cxn modelId="{77DF9EFB-A432-403F-81B4-7768FC4A3A25}" type="presParOf" srcId="{8DEA92C9-CA02-4490-8158-396E076E087C}" destId="{338D740F-6138-4E24-82E1-6906882CD8C8}" srcOrd="3" destOrd="0" presId="urn:microsoft.com/office/officeart/2005/8/layout/process2"/>
    <dgm:cxn modelId="{403D7AAE-E1F0-4011-8977-C5554EE498A1}" type="presParOf" srcId="{338D740F-6138-4E24-82E1-6906882CD8C8}" destId="{976ABB5C-582F-4BC5-B4F5-92496D2DE129}" srcOrd="0" destOrd="0" presId="urn:microsoft.com/office/officeart/2005/8/layout/process2"/>
    <dgm:cxn modelId="{02EF44E5-2ECA-4B64-985C-A713C4DA7B9A}" type="presParOf" srcId="{8DEA92C9-CA02-4490-8158-396E076E087C}" destId="{CD20BCB6-3BFF-4301-BE8D-2B428B5B3341}" srcOrd="4"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2FA05F-F120-44FA-BFFE-DE7F5D1D3E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0F9E6B-C07E-4F52-A1E2-B09AA4BFDBD9}">
      <dgm:prSet custT="1"/>
      <dgm:spPr>
        <a:solidFill>
          <a:srgbClr val="516A89"/>
        </a:solidFill>
      </dgm:spPr>
      <dgm:t>
        <a:bodyPr/>
        <a:lstStyle/>
        <a:p>
          <a:pPr rtl="0"/>
          <a:r>
            <a:rPr lang="en-US" sz="2400" dirty="0">
              <a:latin typeface="Arial" panose="020B0604020202020204" pitchFamily="34" charset="0"/>
              <a:cs typeface="Arial" panose="020B0604020202020204" pitchFamily="34" charset="0"/>
            </a:rPr>
            <a:t>Reduced congestion</a:t>
          </a:r>
        </a:p>
      </dgm:t>
    </dgm:pt>
    <dgm:pt modelId="{93A58B2D-A398-4B7E-BB60-5D8BAABB2E8B}" type="parTrans" cxnId="{A5B4405D-4CBC-479B-9561-C25C53882A3D}">
      <dgm:prSet/>
      <dgm:spPr/>
      <dgm:t>
        <a:bodyPr/>
        <a:lstStyle/>
        <a:p>
          <a:endParaRPr lang="en-US" sz="2400">
            <a:latin typeface="Arial" panose="020B0604020202020204" pitchFamily="34" charset="0"/>
            <a:cs typeface="Arial" panose="020B0604020202020204" pitchFamily="34" charset="0"/>
          </a:endParaRPr>
        </a:p>
      </dgm:t>
    </dgm:pt>
    <dgm:pt modelId="{8C6337EA-73E2-40CF-8E3F-8AF1D7708F07}" type="sibTrans" cxnId="{A5B4405D-4CBC-479B-9561-C25C53882A3D}">
      <dgm:prSet/>
      <dgm:spPr>
        <a:ln>
          <a:solidFill>
            <a:srgbClr val="516A89"/>
          </a:solidFill>
        </a:ln>
      </dgm:spPr>
      <dgm:t>
        <a:bodyPr/>
        <a:lstStyle/>
        <a:p>
          <a:endParaRPr lang="en-US" sz="2400">
            <a:latin typeface="Arial" panose="020B0604020202020204" pitchFamily="34" charset="0"/>
            <a:cs typeface="Arial" panose="020B0604020202020204" pitchFamily="34" charset="0"/>
          </a:endParaRPr>
        </a:p>
      </dgm:t>
    </dgm:pt>
    <dgm:pt modelId="{C4EF04C6-4C46-493B-BBB0-169C25112F8D}">
      <dgm:prSet custT="1"/>
      <dgm:spPr>
        <a:solidFill>
          <a:srgbClr val="516A89"/>
        </a:solidFill>
      </dgm:spPr>
      <dgm:t>
        <a:bodyPr/>
        <a:lstStyle/>
        <a:p>
          <a:pPr rtl="0"/>
          <a:r>
            <a:rPr lang="en-US" sz="2400" dirty="0">
              <a:latin typeface="Arial" panose="020B0604020202020204" pitchFamily="34" charset="0"/>
              <a:cs typeface="Arial" panose="020B0604020202020204" pitchFamily="34" charset="0"/>
            </a:rPr>
            <a:t>Smoother and more reliable traffic flow</a:t>
          </a:r>
        </a:p>
      </dgm:t>
    </dgm:pt>
    <dgm:pt modelId="{8856EBA3-869C-428B-9E10-7C8C92BA2C71}" type="par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C9D5845D-E240-4389-90BC-CF2F1655BB63}" type="sib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25A15FCD-59D0-423C-9DD3-A4D2BC15C78D}">
      <dgm:prSet custT="1"/>
      <dgm:spPr>
        <a:solidFill>
          <a:srgbClr val="516A89"/>
        </a:solidFill>
      </dgm:spPr>
      <dgm:t>
        <a:bodyPr/>
        <a:lstStyle/>
        <a:p>
          <a:pPr rtl="0"/>
          <a:r>
            <a:rPr lang="en-US" sz="2400" dirty="0">
              <a:latin typeface="Arial" panose="020B0604020202020204" pitchFamily="34" charset="0"/>
              <a:cs typeface="Arial" panose="020B0604020202020204" pitchFamily="34" charset="0"/>
            </a:rPr>
            <a:t>Improved safety</a:t>
          </a:r>
        </a:p>
      </dgm:t>
    </dgm:pt>
    <dgm:pt modelId="{41F10322-9C33-4EA8-972B-44CC9A5CF0F6}" type="par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B919F580-EEA6-4850-A7FE-74EB19F0ED1D}" type="sib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83BAE06E-5C44-44B8-9E87-FE68C75ECA21}">
      <dgm:prSet custT="1"/>
      <dgm:spPr>
        <a:solidFill>
          <a:srgbClr val="516A89"/>
        </a:solidFill>
      </dgm:spPr>
      <dgm:t>
        <a:bodyPr/>
        <a:lstStyle/>
        <a:p>
          <a:pPr rtl="0"/>
          <a:r>
            <a:rPr lang="en-US" sz="2400" dirty="0">
              <a:latin typeface="Arial" panose="020B0604020202020204" pitchFamily="34" charset="0"/>
              <a:cs typeface="Arial" panose="020B0604020202020204" pitchFamily="34" charset="0"/>
            </a:rPr>
            <a:t>Cleaner air and less wasted fuel </a:t>
          </a:r>
        </a:p>
      </dgm:t>
    </dgm:pt>
    <dgm:pt modelId="{D165BF41-2267-4AB8-BA78-701D1414B3E1}" type="par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80EE546E-F7B6-40BE-BF26-63EB34DA3F9B}" type="sib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A415CD3D-5A70-4D6D-BEE9-DD27AD046B81}">
      <dgm:prSet custT="1"/>
      <dgm:spPr>
        <a:solidFill>
          <a:srgbClr val="516A89"/>
        </a:solidFill>
      </dgm:spPr>
      <dgm:t>
        <a:bodyPr/>
        <a:lstStyle/>
        <a:p>
          <a:pPr rtl="0"/>
          <a:r>
            <a:rPr lang="en-US" sz="2400" dirty="0">
              <a:latin typeface="Arial" panose="020B0604020202020204" pitchFamily="34" charset="0"/>
              <a:cs typeface="Arial" panose="020B0604020202020204" pitchFamily="34" charset="0"/>
            </a:rPr>
            <a:t>More efficient use of resources and existing facilities</a:t>
          </a:r>
        </a:p>
      </dgm:t>
    </dgm:pt>
    <dgm:pt modelId="{01EFFC5A-2C42-40DC-976A-FF9F9CEBE7E1}" type="par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0F96876B-BC2C-486F-808F-D7217D89DB2F}" type="sib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EC3D97D7-0888-40C6-B376-50407B6D64F0}">
      <dgm:prSet custT="1"/>
      <dgm:spPr>
        <a:solidFill>
          <a:srgbClr val="516A89"/>
        </a:solidFill>
      </dgm:spPr>
      <dgm:t>
        <a:bodyPr/>
        <a:lstStyle/>
        <a:p>
          <a:pPr rtl="0"/>
          <a:r>
            <a:rPr lang="en-US" sz="2400" dirty="0">
              <a:latin typeface="Arial" panose="020B0604020202020204" pitchFamily="34" charset="0"/>
              <a:cs typeface="Arial" panose="020B0604020202020204" pitchFamily="34" charset="0"/>
            </a:rPr>
            <a:t>Increased economic vitality</a:t>
          </a:r>
        </a:p>
      </dgm:t>
    </dgm:pt>
    <dgm:pt modelId="{1A4E6E81-1D28-4ED3-93DD-AAA148F316DA}" type="par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6048F4A8-E3F6-4EDD-81F1-90F5779A2616}" type="sib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97B237F3-5021-468F-95BB-C7E6C0BE5504}">
      <dgm:prSet custT="1"/>
      <dgm:spPr>
        <a:solidFill>
          <a:srgbClr val="516A89"/>
        </a:solidFill>
      </dgm:spPr>
      <dgm:t>
        <a:bodyPr/>
        <a:lstStyle/>
        <a:p>
          <a:pPr rtl="0"/>
          <a:r>
            <a:rPr lang="en-US" sz="2400" dirty="0">
              <a:latin typeface="Arial" panose="020B0604020202020204" pitchFamily="34" charset="0"/>
              <a:cs typeface="Arial" panose="020B0604020202020204" pitchFamily="34" charset="0"/>
            </a:rPr>
            <a:t>Improved quality of life</a:t>
          </a:r>
        </a:p>
      </dgm:t>
    </dgm:pt>
    <dgm:pt modelId="{58FE4EDF-F460-4928-B2EE-25D314043C4A}" type="par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6FB2D978-567C-4342-84A6-684D605CE84D}" type="sib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0DE66488-B3F7-4C45-8EFA-23D4BC153968}" type="pres">
      <dgm:prSet presAssocID="{4D2FA05F-F120-44FA-BFFE-DE7F5D1D3E24}" presName="Name0" presStyleCnt="0">
        <dgm:presLayoutVars>
          <dgm:chMax val="7"/>
          <dgm:chPref val="7"/>
          <dgm:dir/>
        </dgm:presLayoutVars>
      </dgm:prSet>
      <dgm:spPr/>
    </dgm:pt>
    <dgm:pt modelId="{25D2F6B6-0901-4202-A50A-4BFF5974847F}" type="pres">
      <dgm:prSet presAssocID="{4D2FA05F-F120-44FA-BFFE-DE7F5D1D3E24}" presName="Name1" presStyleCnt="0"/>
      <dgm:spPr/>
    </dgm:pt>
    <dgm:pt modelId="{8AF072F3-5A47-439D-AB17-B5958166AD1D}" type="pres">
      <dgm:prSet presAssocID="{4D2FA05F-F120-44FA-BFFE-DE7F5D1D3E24}" presName="cycle" presStyleCnt="0"/>
      <dgm:spPr/>
    </dgm:pt>
    <dgm:pt modelId="{B6A8A1E8-B163-4246-9557-35DE06009BC0}" type="pres">
      <dgm:prSet presAssocID="{4D2FA05F-F120-44FA-BFFE-DE7F5D1D3E24}" presName="srcNode" presStyleLbl="node1" presStyleIdx="0" presStyleCnt="7"/>
      <dgm:spPr/>
    </dgm:pt>
    <dgm:pt modelId="{AB348B67-590A-4100-A067-F93C0A02C238}" type="pres">
      <dgm:prSet presAssocID="{4D2FA05F-F120-44FA-BFFE-DE7F5D1D3E24}" presName="conn" presStyleLbl="parChTrans1D2" presStyleIdx="0" presStyleCnt="1"/>
      <dgm:spPr/>
    </dgm:pt>
    <dgm:pt modelId="{F922EC87-0F87-4F19-BBCB-5D92671FAE2F}" type="pres">
      <dgm:prSet presAssocID="{4D2FA05F-F120-44FA-BFFE-DE7F5D1D3E24}" presName="extraNode" presStyleLbl="node1" presStyleIdx="0" presStyleCnt="7"/>
      <dgm:spPr/>
    </dgm:pt>
    <dgm:pt modelId="{1A8091ED-06AA-4B6A-AC4E-96F069B70940}" type="pres">
      <dgm:prSet presAssocID="{4D2FA05F-F120-44FA-BFFE-DE7F5D1D3E24}" presName="dstNode" presStyleLbl="node1" presStyleIdx="0" presStyleCnt="7"/>
      <dgm:spPr/>
    </dgm:pt>
    <dgm:pt modelId="{C4C9FFFC-C4E5-4E19-8415-057E5A70EA5A}" type="pres">
      <dgm:prSet presAssocID="{820F9E6B-C07E-4F52-A1E2-B09AA4BFDBD9}" presName="text_1" presStyleLbl="node1" presStyleIdx="0" presStyleCnt="7">
        <dgm:presLayoutVars>
          <dgm:bulletEnabled val="1"/>
        </dgm:presLayoutVars>
      </dgm:prSet>
      <dgm:spPr/>
    </dgm:pt>
    <dgm:pt modelId="{59E9D12B-2198-4F9A-9036-183A935231AD}" type="pres">
      <dgm:prSet presAssocID="{820F9E6B-C07E-4F52-A1E2-B09AA4BFDBD9}" presName="accent_1" presStyleCnt="0"/>
      <dgm:spPr/>
    </dgm:pt>
    <dgm:pt modelId="{ABBED389-510F-43A7-B75C-461F1E2B9DD3}" type="pres">
      <dgm:prSet presAssocID="{820F9E6B-C07E-4F52-A1E2-B09AA4BFDBD9}" presName="accentRepeatNode" presStyleLbl="solidFgAcc1" presStyleIdx="0" presStyleCnt="7"/>
      <dgm:spPr>
        <a:ln>
          <a:solidFill>
            <a:srgbClr val="516A89"/>
          </a:solidFill>
        </a:ln>
      </dgm:spPr>
    </dgm:pt>
    <dgm:pt modelId="{C442EB8D-E2A7-4737-8835-6E4B452AA09D}" type="pres">
      <dgm:prSet presAssocID="{C4EF04C6-4C46-493B-BBB0-169C25112F8D}" presName="text_2" presStyleLbl="node1" presStyleIdx="1" presStyleCnt="7">
        <dgm:presLayoutVars>
          <dgm:bulletEnabled val="1"/>
        </dgm:presLayoutVars>
      </dgm:prSet>
      <dgm:spPr/>
    </dgm:pt>
    <dgm:pt modelId="{C36AD7DE-D4FE-4096-B782-E5E816820ADA}" type="pres">
      <dgm:prSet presAssocID="{C4EF04C6-4C46-493B-BBB0-169C25112F8D}" presName="accent_2" presStyleCnt="0"/>
      <dgm:spPr/>
    </dgm:pt>
    <dgm:pt modelId="{2A174F75-140E-47DB-9079-8BED4FD643DE}" type="pres">
      <dgm:prSet presAssocID="{C4EF04C6-4C46-493B-BBB0-169C25112F8D}" presName="accentRepeatNode" presStyleLbl="solidFgAcc1" presStyleIdx="1" presStyleCnt="7"/>
      <dgm:spPr>
        <a:ln>
          <a:solidFill>
            <a:srgbClr val="516A89"/>
          </a:solidFill>
        </a:ln>
      </dgm:spPr>
    </dgm:pt>
    <dgm:pt modelId="{20D6BD72-176B-4DF7-A5C4-031325D0F650}" type="pres">
      <dgm:prSet presAssocID="{25A15FCD-59D0-423C-9DD3-A4D2BC15C78D}" presName="text_3" presStyleLbl="node1" presStyleIdx="2" presStyleCnt="7">
        <dgm:presLayoutVars>
          <dgm:bulletEnabled val="1"/>
        </dgm:presLayoutVars>
      </dgm:prSet>
      <dgm:spPr/>
    </dgm:pt>
    <dgm:pt modelId="{06340D50-4DC2-4268-B1F1-6366E2D3A4B4}" type="pres">
      <dgm:prSet presAssocID="{25A15FCD-59D0-423C-9DD3-A4D2BC15C78D}" presName="accent_3" presStyleCnt="0"/>
      <dgm:spPr/>
    </dgm:pt>
    <dgm:pt modelId="{37F5F748-F774-4AF8-AD49-B0E9FDC9BA94}" type="pres">
      <dgm:prSet presAssocID="{25A15FCD-59D0-423C-9DD3-A4D2BC15C78D}" presName="accentRepeatNode" presStyleLbl="solidFgAcc1" presStyleIdx="2" presStyleCnt="7"/>
      <dgm:spPr>
        <a:ln>
          <a:solidFill>
            <a:srgbClr val="516A89"/>
          </a:solidFill>
        </a:ln>
      </dgm:spPr>
    </dgm:pt>
    <dgm:pt modelId="{DBED1680-4031-469A-A7C9-46F8F60A1432}" type="pres">
      <dgm:prSet presAssocID="{83BAE06E-5C44-44B8-9E87-FE68C75ECA21}" presName="text_4" presStyleLbl="node1" presStyleIdx="3" presStyleCnt="7">
        <dgm:presLayoutVars>
          <dgm:bulletEnabled val="1"/>
        </dgm:presLayoutVars>
      </dgm:prSet>
      <dgm:spPr/>
    </dgm:pt>
    <dgm:pt modelId="{A716C444-DEF7-45DE-AB30-70BDFBCA4AFC}" type="pres">
      <dgm:prSet presAssocID="{83BAE06E-5C44-44B8-9E87-FE68C75ECA21}" presName="accent_4" presStyleCnt="0"/>
      <dgm:spPr/>
    </dgm:pt>
    <dgm:pt modelId="{01FFECB0-2307-4EF1-B71E-DEFA65463B1E}" type="pres">
      <dgm:prSet presAssocID="{83BAE06E-5C44-44B8-9E87-FE68C75ECA21}" presName="accentRepeatNode" presStyleLbl="solidFgAcc1" presStyleIdx="3" presStyleCnt="7"/>
      <dgm:spPr>
        <a:ln>
          <a:solidFill>
            <a:srgbClr val="516A89"/>
          </a:solidFill>
        </a:ln>
      </dgm:spPr>
    </dgm:pt>
    <dgm:pt modelId="{45C1661B-7250-4804-99C7-07D19EA49E20}" type="pres">
      <dgm:prSet presAssocID="{A415CD3D-5A70-4D6D-BEE9-DD27AD046B81}" presName="text_5" presStyleLbl="node1" presStyleIdx="4" presStyleCnt="7">
        <dgm:presLayoutVars>
          <dgm:bulletEnabled val="1"/>
        </dgm:presLayoutVars>
      </dgm:prSet>
      <dgm:spPr/>
    </dgm:pt>
    <dgm:pt modelId="{4AFFCD51-C253-471E-A0E1-A760C949B931}" type="pres">
      <dgm:prSet presAssocID="{A415CD3D-5A70-4D6D-BEE9-DD27AD046B81}" presName="accent_5" presStyleCnt="0"/>
      <dgm:spPr/>
    </dgm:pt>
    <dgm:pt modelId="{3F1B5CC2-381B-4399-B886-1F1ED1C02685}" type="pres">
      <dgm:prSet presAssocID="{A415CD3D-5A70-4D6D-BEE9-DD27AD046B81}" presName="accentRepeatNode" presStyleLbl="solidFgAcc1" presStyleIdx="4" presStyleCnt="7"/>
      <dgm:spPr>
        <a:ln>
          <a:solidFill>
            <a:srgbClr val="516A89"/>
          </a:solidFill>
        </a:ln>
      </dgm:spPr>
    </dgm:pt>
    <dgm:pt modelId="{DAE29D1B-390C-49A5-805E-EF88C8508009}" type="pres">
      <dgm:prSet presAssocID="{EC3D97D7-0888-40C6-B376-50407B6D64F0}" presName="text_6" presStyleLbl="node1" presStyleIdx="5" presStyleCnt="7">
        <dgm:presLayoutVars>
          <dgm:bulletEnabled val="1"/>
        </dgm:presLayoutVars>
      </dgm:prSet>
      <dgm:spPr/>
    </dgm:pt>
    <dgm:pt modelId="{AA80C274-427B-4771-9E79-0CDF91BE053E}" type="pres">
      <dgm:prSet presAssocID="{EC3D97D7-0888-40C6-B376-50407B6D64F0}" presName="accent_6" presStyleCnt="0"/>
      <dgm:spPr/>
    </dgm:pt>
    <dgm:pt modelId="{342FF504-67FE-40E0-B1DD-BD8CFD2A7703}" type="pres">
      <dgm:prSet presAssocID="{EC3D97D7-0888-40C6-B376-50407B6D64F0}" presName="accentRepeatNode" presStyleLbl="solidFgAcc1" presStyleIdx="5" presStyleCnt="7"/>
      <dgm:spPr>
        <a:ln>
          <a:solidFill>
            <a:srgbClr val="516A89"/>
          </a:solidFill>
        </a:ln>
      </dgm:spPr>
    </dgm:pt>
    <dgm:pt modelId="{461CD9F3-A26C-413D-9AC9-7492F4AEFC7C}" type="pres">
      <dgm:prSet presAssocID="{97B237F3-5021-468F-95BB-C7E6C0BE5504}" presName="text_7" presStyleLbl="node1" presStyleIdx="6" presStyleCnt="7">
        <dgm:presLayoutVars>
          <dgm:bulletEnabled val="1"/>
        </dgm:presLayoutVars>
      </dgm:prSet>
      <dgm:spPr/>
    </dgm:pt>
    <dgm:pt modelId="{99EC61A6-B50E-481A-A334-D8C9CBC3CFC8}" type="pres">
      <dgm:prSet presAssocID="{97B237F3-5021-468F-95BB-C7E6C0BE5504}" presName="accent_7" presStyleCnt="0"/>
      <dgm:spPr/>
    </dgm:pt>
    <dgm:pt modelId="{04BBC0A3-BF46-426A-8351-D9A9EB39FCCD}" type="pres">
      <dgm:prSet presAssocID="{97B237F3-5021-468F-95BB-C7E6C0BE5504}" presName="accentRepeatNode" presStyleLbl="solidFgAcc1" presStyleIdx="6" presStyleCnt="7"/>
      <dgm:spPr>
        <a:ln>
          <a:solidFill>
            <a:srgbClr val="516A89"/>
          </a:solidFill>
        </a:ln>
      </dgm:spPr>
    </dgm:pt>
  </dgm:ptLst>
  <dgm:cxnLst>
    <dgm:cxn modelId="{D93DDD18-95EA-4D47-9CDD-483FD9195E0A}" type="presOf" srcId="{83BAE06E-5C44-44B8-9E87-FE68C75ECA21}" destId="{DBED1680-4031-469A-A7C9-46F8F60A1432}" srcOrd="0" destOrd="0" presId="urn:microsoft.com/office/officeart/2008/layout/VerticalCurvedList"/>
    <dgm:cxn modelId="{D3063940-3047-4CAF-B6CB-3E412EE9A470}" type="presOf" srcId="{97B237F3-5021-468F-95BB-C7E6C0BE5504}" destId="{461CD9F3-A26C-413D-9AC9-7492F4AEFC7C}" srcOrd="0" destOrd="0" presId="urn:microsoft.com/office/officeart/2008/layout/VerticalCurvedList"/>
    <dgm:cxn modelId="{A5B4405D-4CBC-479B-9561-C25C53882A3D}" srcId="{4D2FA05F-F120-44FA-BFFE-DE7F5D1D3E24}" destId="{820F9E6B-C07E-4F52-A1E2-B09AA4BFDBD9}" srcOrd="0" destOrd="0" parTransId="{93A58B2D-A398-4B7E-BB60-5D8BAABB2E8B}" sibTransId="{8C6337EA-73E2-40CF-8E3F-8AF1D7708F07}"/>
    <dgm:cxn modelId="{3218BC41-27A1-4B9E-AD7C-44E572F6B65E}" type="presOf" srcId="{A415CD3D-5A70-4D6D-BEE9-DD27AD046B81}" destId="{45C1661B-7250-4804-99C7-07D19EA49E20}" srcOrd="0" destOrd="0" presId="urn:microsoft.com/office/officeart/2008/layout/VerticalCurvedList"/>
    <dgm:cxn modelId="{A5389268-B4C7-46D5-85C6-3F57E50C311D}" srcId="{4D2FA05F-F120-44FA-BFFE-DE7F5D1D3E24}" destId="{25A15FCD-59D0-423C-9DD3-A4D2BC15C78D}" srcOrd="2" destOrd="0" parTransId="{41F10322-9C33-4EA8-972B-44CC9A5CF0F6}" sibTransId="{B919F580-EEA6-4850-A7FE-74EB19F0ED1D}"/>
    <dgm:cxn modelId="{C3966172-A3CC-4D49-9C0A-AA8B32A78D43}" srcId="{4D2FA05F-F120-44FA-BFFE-DE7F5D1D3E24}" destId="{A415CD3D-5A70-4D6D-BEE9-DD27AD046B81}" srcOrd="4" destOrd="0" parTransId="{01EFFC5A-2C42-40DC-976A-FF9F9CEBE7E1}" sibTransId="{0F96876B-BC2C-486F-808F-D7217D89DB2F}"/>
    <dgm:cxn modelId="{D9221577-F5E1-4ED4-A730-06274289E00A}" type="presOf" srcId="{820F9E6B-C07E-4F52-A1E2-B09AA4BFDBD9}" destId="{C4C9FFFC-C4E5-4E19-8415-057E5A70EA5A}" srcOrd="0" destOrd="0" presId="urn:microsoft.com/office/officeart/2008/layout/VerticalCurvedList"/>
    <dgm:cxn modelId="{3ED0817B-8F74-4774-9A2B-26B4C90980A0}" srcId="{4D2FA05F-F120-44FA-BFFE-DE7F5D1D3E24}" destId="{83BAE06E-5C44-44B8-9E87-FE68C75ECA21}" srcOrd="3" destOrd="0" parTransId="{D165BF41-2267-4AB8-BA78-701D1414B3E1}" sibTransId="{80EE546E-F7B6-40BE-BF26-63EB34DA3F9B}"/>
    <dgm:cxn modelId="{5DA82A81-284C-4AF8-9084-78A86867F9D3}" type="presOf" srcId="{4D2FA05F-F120-44FA-BFFE-DE7F5D1D3E24}" destId="{0DE66488-B3F7-4C45-8EFA-23D4BC153968}" srcOrd="0" destOrd="0" presId="urn:microsoft.com/office/officeart/2008/layout/VerticalCurvedList"/>
    <dgm:cxn modelId="{40195684-3C6B-43B4-A993-C32387755B04}" type="presOf" srcId="{8C6337EA-73E2-40CF-8E3F-8AF1D7708F07}" destId="{AB348B67-590A-4100-A067-F93C0A02C238}" srcOrd="0" destOrd="0" presId="urn:microsoft.com/office/officeart/2008/layout/VerticalCurvedList"/>
    <dgm:cxn modelId="{A14714A8-030B-4F4E-A5C9-13EE346CBA19}" srcId="{4D2FA05F-F120-44FA-BFFE-DE7F5D1D3E24}" destId="{EC3D97D7-0888-40C6-B376-50407B6D64F0}" srcOrd="5" destOrd="0" parTransId="{1A4E6E81-1D28-4ED3-93DD-AAA148F316DA}" sibTransId="{6048F4A8-E3F6-4EDD-81F1-90F5779A2616}"/>
    <dgm:cxn modelId="{05ADB8AF-7AB2-4CFA-8627-552A1A218619}" srcId="{4D2FA05F-F120-44FA-BFFE-DE7F5D1D3E24}" destId="{C4EF04C6-4C46-493B-BBB0-169C25112F8D}" srcOrd="1" destOrd="0" parTransId="{8856EBA3-869C-428B-9E10-7C8C92BA2C71}" sibTransId="{C9D5845D-E240-4389-90BC-CF2F1655BB63}"/>
    <dgm:cxn modelId="{69A228B3-7CBB-4366-B999-1598166B3CE6}" srcId="{4D2FA05F-F120-44FA-BFFE-DE7F5D1D3E24}" destId="{97B237F3-5021-468F-95BB-C7E6C0BE5504}" srcOrd="6" destOrd="0" parTransId="{58FE4EDF-F460-4928-B2EE-25D314043C4A}" sibTransId="{6FB2D978-567C-4342-84A6-684D605CE84D}"/>
    <dgm:cxn modelId="{FE38F4B7-3338-46AC-8B94-F7DD8E7CB109}" type="presOf" srcId="{25A15FCD-59D0-423C-9DD3-A4D2BC15C78D}" destId="{20D6BD72-176B-4DF7-A5C4-031325D0F650}" srcOrd="0" destOrd="0" presId="urn:microsoft.com/office/officeart/2008/layout/VerticalCurvedList"/>
    <dgm:cxn modelId="{C26357F4-B454-4EF9-90DD-787F0EE0D12F}" type="presOf" srcId="{C4EF04C6-4C46-493B-BBB0-169C25112F8D}" destId="{C442EB8D-E2A7-4737-8835-6E4B452AA09D}" srcOrd="0" destOrd="0" presId="urn:microsoft.com/office/officeart/2008/layout/VerticalCurvedList"/>
    <dgm:cxn modelId="{678F14FD-8FC8-4399-AE30-6752D5322E58}" type="presOf" srcId="{EC3D97D7-0888-40C6-B376-50407B6D64F0}" destId="{DAE29D1B-390C-49A5-805E-EF88C8508009}" srcOrd="0" destOrd="0" presId="urn:microsoft.com/office/officeart/2008/layout/VerticalCurvedList"/>
    <dgm:cxn modelId="{78D1B8A8-396E-4976-A5F8-B1C54A54D491}" type="presParOf" srcId="{0DE66488-B3F7-4C45-8EFA-23D4BC153968}" destId="{25D2F6B6-0901-4202-A50A-4BFF5974847F}" srcOrd="0" destOrd="0" presId="urn:microsoft.com/office/officeart/2008/layout/VerticalCurvedList"/>
    <dgm:cxn modelId="{EC15C824-459D-430B-B281-D86AABDDE43B}" type="presParOf" srcId="{25D2F6B6-0901-4202-A50A-4BFF5974847F}" destId="{8AF072F3-5A47-439D-AB17-B5958166AD1D}" srcOrd="0" destOrd="0" presId="urn:microsoft.com/office/officeart/2008/layout/VerticalCurvedList"/>
    <dgm:cxn modelId="{EF36E2B8-4EA6-4334-A034-C084A2E53A3B}" type="presParOf" srcId="{8AF072F3-5A47-439D-AB17-B5958166AD1D}" destId="{B6A8A1E8-B163-4246-9557-35DE06009BC0}" srcOrd="0" destOrd="0" presId="urn:microsoft.com/office/officeart/2008/layout/VerticalCurvedList"/>
    <dgm:cxn modelId="{D20EA35D-542F-4262-9313-2009A8B4DE38}" type="presParOf" srcId="{8AF072F3-5A47-439D-AB17-B5958166AD1D}" destId="{AB348B67-590A-4100-A067-F93C0A02C238}" srcOrd="1" destOrd="0" presId="urn:microsoft.com/office/officeart/2008/layout/VerticalCurvedList"/>
    <dgm:cxn modelId="{0AF24BAE-AC37-481F-927C-5A83F2A83340}" type="presParOf" srcId="{8AF072F3-5A47-439D-AB17-B5958166AD1D}" destId="{F922EC87-0F87-4F19-BBCB-5D92671FAE2F}" srcOrd="2" destOrd="0" presId="urn:microsoft.com/office/officeart/2008/layout/VerticalCurvedList"/>
    <dgm:cxn modelId="{3D3BB291-F698-4D8F-9A3F-1344C6C66646}" type="presParOf" srcId="{8AF072F3-5A47-439D-AB17-B5958166AD1D}" destId="{1A8091ED-06AA-4B6A-AC4E-96F069B70940}" srcOrd="3" destOrd="0" presId="urn:microsoft.com/office/officeart/2008/layout/VerticalCurvedList"/>
    <dgm:cxn modelId="{144B301E-F1B1-43A2-B8DD-6165D35396A1}" type="presParOf" srcId="{25D2F6B6-0901-4202-A50A-4BFF5974847F}" destId="{C4C9FFFC-C4E5-4E19-8415-057E5A70EA5A}" srcOrd="1" destOrd="0" presId="urn:microsoft.com/office/officeart/2008/layout/VerticalCurvedList"/>
    <dgm:cxn modelId="{BE737FF7-130E-4023-A115-CCB6DB20439E}" type="presParOf" srcId="{25D2F6B6-0901-4202-A50A-4BFF5974847F}" destId="{59E9D12B-2198-4F9A-9036-183A935231AD}" srcOrd="2" destOrd="0" presId="urn:microsoft.com/office/officeart/2008/layout/VerticalCurvedList"/>
    <dgm:cxn modelId="{B875AECB-327E-4DC6-A37E-0D59EC39D12C}" type="presParOf" srcId="{59E9D12B-2198-4F9A-9036-183A935231AD}" destId="{ABBED389-510F-43A7-B75C-461F1E2B9DD3}" srcOrd="0" destOrd="0" presId="urn:microsoft.com/office/officeart/2008/layout/VerticalCurvedList"/>
    <dgm:cxn modelId="{CD881057-5EB4-43AF-A2DF-39EE7E65D6A6}" type="presParOf" srcId="{25D2F6B6-0901-4202-A50A-4BFF5974847F}" destId="{C442EB8D-E2A7-4737-8835-6E4B452AA09D}" srcOrd="3" destOrd="0" presId="urn:microsoft.com/office/officeart/2008/layout/VerticalCurvedList"/>
    <dgm:cxn modelId="{3CB2FB3F-9B47-4294-B5D7-37BA7A3EFDE9}" type="presParOf" srcId="{25D2F6B6-0901-4202-A50A-4BFF5974847F}" destId="{C36AD7DE-D4FE-4096-B782-E5E816820ADA}" srcOrd="4" destOrd="0" presId="urn:microsoft.com/office/officeart/2008/layout/VerticalCurvedList"/>
    <dgm:cxn modelId="{B51E3B2F-0000-4D79-9A4F-2F82E7069CBF}" type="presParOf" srcId="{C36AD7DE-D4FE-4096-B782-E5E816820ADA}" destId="{2A174F75-140E-47DB-9079-8BED4FD643DE}" srcOrd="0" destOrd="0" presId="urn:microsoft.com/office/officeart/2008/layout/VerticalCurvedList"/>
    <dgm:cxn modelId="{DE1DBF00-FD46-4A0C-9FBB-F03543EF3D49}" type="presParOf" srcId="{25D2F6B6-0901-4202-A50A-4BFF5974847F}" destId="{20D6BD72-176B-4DF7-A5C4-031325D0F650}" srcOrd="5" destOrd="0" presId="urn:microsoft.com/office/officeart/2008/layout/VerticalCurvedList"/>
    <dgm:cxn modelId="{A593F7B8-9B06-47BC-A2B6-83D9D5D2DA86}" type="presParOf" srcId="{25D2F6B6-0901-4202-A50A-4BFF5974847F}" destId="{06340D50-4DC2-4268-B1F1-6366E2D3A4B4}" srcOrd="6" destOrd="0" presId="urn:microsoft.com/office/officeart/2008/layout/VerticalCurvedList"/>
    <dgm:cxn modelId="{D3BD8EBE-1675-4650-8EE0-7F3CE5E529F1}" type="presParOf" srcId="{06340D50-4DC2-4268-B1F1-6366E2D3A4B4}" destId="{37F5F748-F774-4AF8-AD49-B0E9FDC9BA94}" srcOrd="0" destOrd="0" presId="urn:microsoft.com/office/officeart/2008/layout/VerticalCurvedList"/>
    <dgm:cxn modelId="{2FB47491-FC39-4F0A-8850-32D1756DFB12}" type="presParOf" srcId="{25D2F6B6-0901-4202-A50A-4BFF5974847F}" destId="{DBED1680-4031-469A-A7C9-46F8F60A1432}" srcOrd="7" destOrd="0" presId="urn:microsoft.com/office/officeart/2008/layout/VerticalCurvedList"/>
    <dgm:cxn modelId="{5A4D120E-BA54-49B1-AAD7-BE9C6F1D55DC}" type="presParOf" srcId="{25D2F6B6-0901-4202-A50A-4BFF5974847F}" destId="{A716C444-DEF7-45DE-AB30-70BDFBCA4AFC}" srcOrd="8" destOrd="0" presId="urn:microsoft.com/office/officeart/2008/layout/VerticalCurvedList"/>
    <dgm:cxn modelId="{43305E43-88F3-44EC-962F-5AFE6D4D15E9}" type="presParOf" srcId="{A716C444-DEF7-45DE-AB30-70BDFBCA4AFC}" destId="{01FFECB0-2307-4EF1-B71E-DEFA65463B1E}" srcOrd="0" destOrd="0" presId="urn:microsoft.com/office/officeart/2008/layout/VerticalCurvedList"/>
    <dgm:cxn modelId="{56DBD976-E78B-41D2-987B-2549C6D8CC3C}" type="presParOf" srcId="{25D2F6B6-0901-4202-A50A-4BFF5974847F}" destId="{45C1661B-7250-4804-99C7-07D19EA49E20}" srcOrd="9" destOrd="0" presId="urn:microsoft.com/office/officeart/2008/layout/VerticalCurvedList"/>
    <dgm:cxn modelId="{103574A2-D2E0-4327-B0E0-96E2C20643E8}" type="presParOf" srcId="{25D2F6B6-0901-4202-A50A-4BFF5974847F}" destId="{4AFFCD51-C253-471E-A0E1-A760C949B931}" srcOrd="10" destOrd="0" presId="urn:microsoft.com/office/officeart/2008/layout/VerticalCurvedList"/>
    <dgm:cxn modelId="{1179E564-A213-439A-A1D5-D2ED33B9C168}" type="presParOf" srcId="{4AFFCD51-C253-471E-A0E1-A760C949B931}" destId="{3F1B5CC2-381B-4399-B886-1F1ED1C02685}" srcOrd="0" destOrd="0" presId="urn:microsoft.com/office/officeart/2008/layout/VerticalCurvedList"/>
    <dgm:cxn modelId="{F491C4A2-AF82-4091-8E5A-729BEA56B8F6}" type="presParOf" srcId="{25D2F6B6-0901-4202-A50A-4BFF5974847F}" destId="{DAE29D1B-390C-49A5-805E-EF88C8508009}" srcOrd="11" destOrd="0" presId="urn:microsoft.com/office/officeart/2008/layout/VerticalCurvedList"/>
    <dgm:cxn modelId="{F659EABF-FB15-4B31-9E8D-548CD20230EF}" type="presParOf" srcId="{25D2F6B6-0901-4202-A50A-4BFF5974847F}" destId="{AA80C274-427B-4771-9E79-0CDF91BE053E}" srcOrd="12" destOrd="0" presId="urn:microsoft.com/office/officeart/2008/layout/VerticalCurvedList"/>
    <dgm:cxn modelId="{D8316D88-82AC-4DA6-A5AA-865BED0D3A82}" type="presParOf" srcId="{AA80C274-427B-4771-9E79-0CDF91BE053E}" destId="{342FF504-67FE-40E0-B1DD-BD8CFD2A7703}" srcOrd="0" destOrd="0" presId="urn:microsoft.com/office/officeart/2008/layout/VerticalCurvedList"/>
    <dgm:cxn modelId="{376C9F1B-F9D7-42DE-86D5-814C05308F3C}" type="presParOf" srcId="{25D2F6B6-0901-4202-A50A-4BFF5974847F}" destId="{461CD9F3-A26C-413D-9AC9-7492F4AEFC7C}" srcOrd="13" destOrd="0" presId="urn:microsoft.com/office/officeart/2008/layout/VerticalCurvedList"/>
    <dgm:cxn modelId="{99CAA1EF-2121-4C52-B9FD-D4F36436B782}" type="presParOf" srcId="{25D2F6B6-0901-4202-A50A-4BFF5974847F}" destId="{99EC61A6-B50E-481A-A334-D8C9CBC3CFC8}" srcOrd="14" destOrd="0" presId="urn:microsoft.com/office/officeart/2008/layout/VerticalCurvedList"/>
    <dgm:cxn modelId="{3155251F-97C6-419A-A46A-647E04BBE6D4}" type="presParOf" srcId="{99EC61A6-B50E-481A-A334-D8C9CBC3CFC8}" destId="{04BBC0A3-BF46-426A-8351-D9A9EB39FCC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535F53-494A-4C60-BFC4-82E328E52B0E}" type="doc">
      <dgm:prSet loTypeId="urn:microsoft.com/office/officeart/2005/8/layout/process2" loCatId="process" qsTypeId="urn:microsoft.com/office/officeart/2005/8/quickstyle/simple1" qsCatId="simple" csTypeId="urn:microsoft.com/office/officeart/2005/8/colors/accent0_3" csCatId="mainScheme" phldr="1"/>
      <dgm:spPr/>
    </dgm:pt>
    <dgm:pt modelId="{3EBCE60F-34EB-4CEF-AAC0-A54210EC71B0}">
      <dgm:prSet phldrT="[Text]"/>
      <dgm:spPr/>
      <dgm:t>
        <a:bodyPr/>
        <a:lstStyle/>
        <a:p>
          <a:r>
            <a:rPr lang="en-US" dirty="0">
              <a:latin typeface="Arial" panose="020B0604020202020204" pitchFamily="34" charset="0"/>
              <a:cs typeface="Arial" panose="020B0604020202020204" pitchFamily="34" charset="0"/>
            </a:rPr>
            <a:t>Project Scoping</a:t>
          </a:r>
        </a:p>
      </dgm:t>
    </dgm:pt>
    <dgm:pt modelId="{430FB7BD-DE4B-42AF-8AE6-CE79C61A2B1A}" type="parTrans" cxnId="{BAC4855C-D982-4A2C-87AB-67AA012AA5B6}">
      <dgm:prSet/>
      <dgm:spPr/>
      <dgm:t>
        <a:bodyPr/>
        <a:lstStyle/>
        <a:p>
          <a:endParaRPr lang="en-US">
            <a:latin typeface="Arial" panose="020B0604020202020204" pitchFamily="34" charset="0"/>
            <a:cs typeface="Arial" panose="020B0604020202020204" pitchFamily="34" charset="0"/>
          </a:endParaRPr>
        </a:p>
      </dgm:t>
    </dgm:pt>
    <dgm:pt modelId="{AE4811E0-9F37-410A-A5DE-FD26C829E2C4}" type="sibTrans" cxnId="{BAC4855C-D982-4A2C-87AB-67AA012AA5B6}">
      <dgm:prSet/>
      <dgm:spPr/>
      <dgm:t>
        <a:bodyPr/>
        <a:lstStyle/>
        <a:p>
          <a:endParaRPr lang="en-US" dirty="0">
            <a:latin typeface="Arial" panose="020B0604020202020204" pitchFamily="34" charset="0"/>
            <a:cs typeface="Arial" panose="020B0604020202020204" pitchFamily="34" charset="0"/>
          </a:endParaRPr>
        </a:p>
      </dgm:t>
    </dgm:pt>
    <dgm:pt modelId="{69E5804D-7FE6-450E-9A31-F728AD62C4C3}">
      <dgm:prSet phldrT="[Text]"/>
      <dgm:spPr/>
      <dgm:t>
        <a:bodyPr/>
        <a:lstStyle/>
        <a:p>
          <a:r>
            <a:rPr lang="en-US" dirty="0">
              <a:latin typeface="Arial" panose="020B0604020202020204" pitchFamily="34" charset="0"/>
              <a:cs typeface="Arial" panose="020B0604020202020204" pitchFamily="34" charset="0"/>
            </a:rPr>
            <a:t>Preliminary Design</a:t>
          </a:r>
        </a:p>
      </dgm:t>
    </dgm:pt>
    <dgm:pt modelId="{8A94DAE7-0226-4A88-AD38-1AA4F24DDACC}" type="parTrans" cxnId="{94CEF913-ABA1-4592-984C-24405D89976D}">
      <dgm:prSet/>
      <dgm:spPr/>
      <dgm:t>
        <a:bodyPr/>
        <a:lstStyle/>
        <a:p>
          <a:endParaRPr lang="en-US">
            <a:latin typeface="Arial" panose="020B0604020202020204" pitchFamily="34" charset="0"/>
            <a:cs typeface="Arial" panose="020B0604020202020204" pitchFamily="34" charset="0"/>
          </a:endParaRPr>
        </a:p>
      </dgm:t>
    </dgm:pt>
    <dgm:pt modelId="{05B0218A-6495-4D65-B794-10E076D552CE}" type="sibTrans" cxnId="{94CEF913-ABA1-4592-984C-24405D89976D}">
      <dgm:prSet/>
      <dgm:spPr/>
      <dgm:t>
        <a:bodyPr/>
        <a:lstStyle/>
        <a:p>
          <a:endParaRPr lang="en-US" dirty="0">
            <a:latin typeface="Arial" panose="020B0604020202020204" pitchFamily="34" charset="0"/>
            <a:cs typeface="Arial" panose="020B0604020202020204" pitchFamily="34" charset="0"/>
          </a:endParaRPr>
        </a:p>
      </dgm:t>
    </dgm:pt>
    <dgm:pt modelId="{15AC6F60-350B-4967-924D-30CFBF212F70}">
      <dgm:prSet phldrT="[Text]"/>
      <dgm:spPr/>
      <dgm:t>
        <a:bodyPr/>
        <a:lstStyle/>
        <a:p>
          <a:r>
            <a:rPr lang="en-US" dirty="0">
              <a:latin typeface="Arial" panose="020B0604020202020204" pitchFamily="34" charset="0"/>
              <a:cs typeface="Arial" panose="020B0604020202020204" pitchFamily="34" charset="0"/>
            </a:rPr>
            <a:t>Final Design</a:t>
          </a:r>
        </a:p>
      </dgm:t>
    </dgm:pt>
    <dgm:pt modelId="{BB58B067-69B8-461B-A376-C9822FD2C471}" type="parTrans" cxnId="{03249D3F-EE50-4D77-A378-57EA1AC00556}">
      <dgm:prSet/>
      <dgm:spPr/>
      <dgm:t>
        <a:bodyPr/>
        <a:lstStyle/>
        <a:p>
          <a:endParaRPr lang="en-US">
            <a:latin typeface="Arial" panose="020B0604020202020204" pitchFamily="34" charset="0"/>
            <a:cs typeface="Arial" panose="020B0604020202020204" pitchFamily="34" charset="0"/>
          </a:endParaRPr>
        </a:p>
      </dgm:t>
    </dgm:pt>
    <dgm:pt modelId="{A28DF9B6-D2D2-4032-96EE-9F922D401B7A}" type="sibTrans" cxnId="{03249D3F-EE50-4D77-A378-57EA1AC00556}">
      <dgm:prSet/>
      <dgm:spPr/>
      <dgm:t>
        <a:bodyPr/>
        <a:lstStyle/>
        <a:p>
          <a:endParaRPr lang="en-US">
            <a:latin typeface="Arial" panose="020B0604020202020204" pitchFamily="34" charset="0"/>
            <a:cs typeface="Arial" panose="020B0604020202020204" pitchFamily="34" charset="0"/>
          </a:endParaRPr>
        </a:p>
      </dgm:t>
    </dgm:pt>
    <dgm:pt modelId="{8DEA92C9-CA02-4490-8158-396E076E087C}" type="pres">
      <dgm:prSet presAssocID="{59535F53-494A-4C60-BFC4-82E328E52B0E}" presName="linearFlow" presStyleCnt="0">
        <dgm:presLayoutVars>
          <dgm:resizeHandles val="exact"/>
        </dgm:presLayoutVars>
      </dgm:prSet>
      <dgm:spPr/>
    </dgm:pt>
    <dgm:pt modelId="{43476144-E350-450C-81B3-5EF0821C9D86}" type="pres">
      <dgm:prSet presAssocID="{3EBCE60F-34EB-4CEF-AAC0-A54210EC71B0}" presName="node" presStyleLbl="node1" presStyleIdx="0" presStyleCnt="3">
        <dgm:presLayoutVars>
          <dgm:bulletEnabled val="1"/>
        </dgm:presLayoutVars>
      </dgm:prSet>
      <dgm:spPr/>
    </dgm:pt>
    <dgm:pt modelId="{4CE909E2-43EA-4828-B86E-2DF16B84B992}" type="pres">
      <dgm:prSet presAssocID="{AE4811E0-9F37-410A-A5DE-FD26C829E2C4}" presName="sibTrans" presStyleLbl="sibTrans2D1" presStyleIdx="0" presStyleCnt="2"/>
      <dgm:spPr/>
    </dgm:pt>
    <dgm:pt modelId="{792F04D1-FC9A-4B2A-B87F-D98649AFB6DC}" type="pres">
      <dgm:prSet presAssocID="{AE4811E0-9F37-410A-A5DE-FD26C829E2C4}" presName="connectorText" presStyleLbl="sibTrans2D1" presStyleIdx="0" presStyleCnt="2"/>
      <dgm:spPr/>
    </dgm:pt>
    <dgm:pt modelId="{0DD36C07-3A41-4635-919F-DB5CF850F511}" type="pres">
      <dgm:prSet presAssocID="{69E5804D-7FE6-450E-9A31-F728AD62C4C3}" presName="node" presStyleLbl="node1" presStyleIdx="1" presStyleCnt="3">
        <dgm:presLayoutVars>
          <dgm:bulletEnabled val="1"/>
        </dgm:presLayoutVars>
      </dgm:prSet>
      <dgm:spPr/>
    </dgm:pt>
    <dgm:pt modelId="{338D740F-6138-4E24-82E1-6906882CD8C8}" type="pres">
      <dgm:prSet presAssocID="{05B0218A-6495-4D65-B794-10E076D552CE}" presName="sibTrans" presStyleLbl="sibTrans2D1" presStyleIdx="1" presStyleCnt="2"/>
      <dgm:spPr/>
    </dgm:pt>
    <dgm:pt modelId="{976ABB5C-582F-4BC5-B4F5-92496D2DE129}" type="pres">
      <dgm:prSet presAssocID="{05B0218A-6495-4D65-B794-10E076D552CE}" presName="connectorText" presStyleLbl="sibTrans2D1" presStyleIdx="1" presStyleCnt="2"/>
      <dgm:spPr/>
    </dgm:pt>
    <dgm:pt modelId="{CD20BCB6-3BFF-4301-BE8D-2B428B5B3341}" type="pres">
      <dgm:prSet presAssocID="{15AC6F60-350B-4967-924D-30CFBF212F70}" presName="node" presStyleLbl="node1" presStyleIdx="2" presStyleCnt="3">
        <dgm:presLayoutVars>
          <dgm:bulletEnabled val="1"/>
        </dgm:presLayoutVars>
      </dgm:prSet>
      <dgm:spPr/>
    </dgm:pt>
  </dgm:ptLst>
  <dgm:cxnLst>
    <dgm:cxn modelId="{EC604C03-749A-41BA-917C-23D12E4F385E}" type="presOf" srcId="{AE4811E0-9F37-410A-A5DE-FD26C829E2C4}" destId="{792F04D1-FC9A-4B2A-B87F-D98649AFB6DC}" srcOrd="1" destOrd="0" presId="urn:microsoft.com/office/officeart/2005/8/layout/process2"/>
    <dgm:cxn modelId="{94CEF913-ABA1-4592-984C-24405D89976D}" srcId="{59535F53-494A-4C60-BFC4-82E328E52B0E}" destId="{69E5804D-7FE6-450E-9A31-F728AD62C4C3}" srcOrd="1" destOrd="0" parTransId="{8A94DAE7-0226-4A88-AD38-1AA4F24DDACC}" sibTransId="{05B0218A-6495-4D65-B794-10E076D552CE}"/>
    <dgm:cxn modelId="{86D88635-295D-4F2D-A192-6B4C83A51F0A}" type="presOf" srcId="{05B0218A-6495-4D65-B794-10E076D552CE}" destId="{338D740F-6138-4E24-82E1-6906882CD8C8}" srcOrd="0" destOrd="0" presId="urn:microsoft.com/office/officeart/2005/8/layout/process2"/>
    <dgm:cxn modelId="{03249D3F-EE50-4D77-A378-57EA1AC00556}" srcId="{59535F53-494A-4C60-BFC4-82E328E52B0E}" destId="{15AC6F60-350B-4967-924D-30CFBF212F70}" srcOrd="2" destOrd="0" parTransId="{BB58B067-69B8-461B-A376-C9822FD2C471}" sibTransId="{A28DF9B6-D2D2-4032-96EE-9F922D401B7A}"/>
    <dgm:cxn modelId="{BAC4855C-D982-4A2C-87AB-67AA012AA5B6}" srcId="{59535F53-494A-4C60-BFC4-82E328E52B0E}" destId="{3EBCE60F-34EB-4CEF-AAC0-A54210EC71B0}" srcOrd="0" destOrd="0" parTransId="{430FB7BD-DE4B-42AF-8AE6-CE79C61A2B1A}" sibTransId="{AE4811E0-9F37-410A-A5DE-FD26C829E2C4}"/>
    <dgm:cxn modelId="{8C37BA91-1B50-456C-B976-3402141E664C}" type="presOf" srcId="{69E5804D-7FE6-450E-9A31-F728AD62C4C3}" destId="{0DD36C07-3A41-4635-919F-DB5CF850F511}" srcOrd="0" destOrd="0" presId="urn:microsoft.com/office/officeart/2005/8/layout/process2"/>
    <dgm:cxn modelId="{7BB0039F-1417-4D86-90E2-E56BCCAC4CE9}" type="presOf" srcId="{AE4811E0-9F37-410A-A5DE-FD26C829E2C4}" destId="{4CE909E2-43EA-4828-B86E-2DF16B84B992}" srcOrd="0" destOrd="0" presId="urn:microsoft.com/office/officeart/2005/8/layout/process2"/>
    <dgm:cxn modelId="{4F1FC1A3-B506-4220-A162-04917DFDCF11}" type="presOf" srcId="{15AC6F60-350B-4967-924D-30CFBF212F70}" destId="{CD20BCB6-3BFF-4301-BE8D-2B428B5B3341}" srcOrd="0" destOrd="0" presId="urn:microsoft.com/office/officeart/2005/8/layout/process2"/>
    <dgm:cxn modelId="{DE7893BE-99E7-4137-BD43-A4092B7DF669}" type="presOf" srcId="{3EBCE60F-34EB-4CEF-AAC0-A54210EC71B0}" destId="{43476144-E350-450C-81B3-5EF0821C9D86}" srcOrd="0" destOrd="0" presId="urn:microsoft.com/office/officeart/2005/8/layout/process2"/>
    <dgm:cxn modelId="{84DEDCF1-5906-4A0A-8F05-57C0AFC7903C}" type="presOf" srcId="{59535F53-494A-4C60-BFC4-82E328E52B0E}" destId="{8DEA92C9-CA02-4490-8158-396E076E087C}" srcOrd="0" destOrd="0" presId="urn:microsoft.com/office/officeart/2005/8/layout/process2"/>
    <dgm:cxn modelId="{BA79E9FB-1F6D-415E-A70E-D1E3C19FAED9}" type="presOf" srcId="{05B0218A-6495-4D65-B794-10E076D552CE}" destId="{976ABB5C-582F-4BC5-B4F5-92496D2DE129}" srcOrd="1" destOrd="0" presId="urn:microsoft.com/office/officeart/2005/8/layout/process2"/>
    <dgm:cxn modelId="{E733CDF4-2B8A-4C43-9D7A-97B7B158DE5A}" type="presParOf" srcId="{8DEA92C9-CA02-4490-8158-396E076E087C}" destId="{43476144-E350-450C-81B3-5EF0821C9D86}" srcOrd="0" destOrd="0" presId="urn:microsoft.com/office/officeart/2005/8/layout/process2"/>
    <dgm:cxn modelId="{1533D945-79C7-4117-AAEB-ED3A1076A495}" type="presParOf" srcId="{8DEA92C9-CA02-4490-8158-396E076E087C}" destId="{4CE909E2-43EA-4828-B86E-2DF16B84B992}" srcOrd="1" destOrd="0" presId="urn:microsoft.com/office/officeart/2005/8/layout/process2"/>
    <dgm:cxn modelId="{7882E66C-58B4-430B-A17D-96661D2C3977}" type="presParOf" srcId="{4CE909E2-43EA-4828-B86E-2DF16B84B992}" destId="{792F04D1-FC9A-4B2A-B87F-D98649AFB6DC}" srcOrd="0" destOrd="0" presId="urn:microsoft.com/office/officeart/2005/8/layout/process2"/>
    <dgm:cxn modelId="{BCB06055-7EAE-494D-8464-998F83471B06}" type="presParOf" srcId="{8DEA92C9-CA02-4490-8158-396E076E087C}" destId="{0DD36C07-3A41-4635-919F-DB5CF850F511}" srcOrd="2" destOrd="0" presId="urn:microsoft.com/office/officeart/2005/8/layout/process2"/>
    <dgm:cxn modelId="{77DF9EFB-A432-403F-81B4-7768FC4A3A25}" type="presParOf" srcId="{8DEA92C9-CA02-4490-8158-396E076E087C}" destId="{338D740F-6138-4E24-82E1-6906882CD8C8}" srcOrd="3" destOrd="0" presId="urn:microsoft.com/office/officeart/2005/8/layout/process2"/>
    <dgm:cxn modelId="{403D7AAE-E1F0-4011-8977-C5554EE498A1}" type="presParOf" srcId="{338D740F-6138-4E24-82E1-6906882CD8C8}" destId="{976ABB5C-582F-4BC5-B4F5-92496D2DE129}" srcOrd="0" destOrd="0" presId="urn:microsoft.com/office/officeart/2005/8/layout/process2"/>
    <dgm:cxn modelId="{02EF44E5-2ECA-4B64-985C-A713C4DA7B9A}" type="presParOf" srcId="{8DEA92C9-CA02-4490-8158-396E076E087C}" destId="{CD20BCB6-3BFF-4301-BE8D-2B428B5B3341}" srcOrd="4"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76144-E350-450C-81B3-5EF0821C9D86}">
      <dsp:nvSpPr>
        <dsp:cNvPr id="0" name=""/>
        <dsp:cNvSpPr/>
      </dsp:nvSpPr>
      <dsp:spPr>
        <a:xfrm>
          <a:off x="712213" y="0"/>
          <a:ext cx="2001160" cy="11117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Project Scoping</a:t>
          </a:r>
        </a:p>
      </dsp:txBody>
      <dsp:txXfrm>
        <a:off x="744775" y="32562"/>
        <a:ext cx="1936036" cy="1046631"/>
      </dsp:txXfrm>
    </dsp:sp>
    <dsp:sp modelId="{4CE909E2-43EA-4828-B86E-2DF16B84B992}">
      <dsp:nvSpPr>
        <dsp:cNvPr id="0" name=""/>
        <dsp:cNvSpPr/>
      </dsp:nvSpPr>
      <dsp:spPr>
        <a:xfrm rot="5400000">
          <a:off x="1504339" y="1139549"/>
          <a:ext cx="416908" cy="5002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dsp:txBody>
      <dsp:txXfrm rot="-5400000">
        <a:off x="1562706" y="1181240"/>
        <a:ext cx="300174" cy="291836"/>
      </dsp:txXfrm>
    </dsp:sp>
    <dsp:sp modelId="{0DD36C07-3A41-4635-919F-DB5CF850F511}">
      <dsp:nvSpPr>
        <dsp:cNvPr id="0" name=""/>
        <dsp:cNvSpPr/>
      </dsp:nvSpPr>
      <dsp:spPr>
        <a:xfrm>
          <a:off x="712213" y="1667634"/>
          <a:ext cx="2001160" cy="11117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Preliminary Design</a:t>
          </a:r>
        </a:p>
      </dsp:txBody>
      <dsp:txXfrm>
        <a:off x="744775" y="1700196"/>
        <a:ext cx="1936036" cy="1046631"/>
      </dsp:txXfrm>
    </dsp:sp>
    <dsp:sp modelId="{338D740F-6138-4E24-82E1-6906882CD8C8}">
      <dsp:nvSpPr>
        <dsp:cNvPr id="0" name=""/>
        <dsp:cNvSpPr/>
      </dsp:nvSpPr>
      <dsp:spPr>
        <a:xfrm rot="5400000">
          <a:off x="1504339" y="2807183"/>
          <a:ext cx="416908" cy="5002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dsp:txBody>
      <dsp:txXfrm rot="-5400000">
        <a:off x="1562706" y="2848874"/>
        <a:ext cx="300174" cy="291836"/>
      </dsp:txXfrm>
    </dsp:sp>
    <dsp:sp modelId="{CD20BCB6-3BFF-4301-BE8D-2B428B5B3341}">
      <dsp:nvSpPr>
        <dsp:cNvPr id="0" name=""/>
        <dsp:cNvSpPr/>
      </dsp:nvSpPr>
      <dsp:spPr>
        <a:xfrm>
          <a:off x="712213" y="3335268"/>
          <a:ext cx="2001160" cy="11117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Final Design</a:t>
          </a:r>
        </a:p>
      </dsp:txBody>
      <dsp:txXfrm>
        <a:off x="744775" y="3367830"/>
        <a:ext cx="1936036" cy="10466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48B67-590A-4100-A067-F93C0A02C238}">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rgbClr val="516A89"/>
          </a:solidFill>
          <a:prstDash val="solid"/>
          <a:miter lim="800000"/>
        </a:ln>
        <a:effectLst/>
      </dsp:spPr>
      <dsp:style>
        <a:lnRef idx="2">
          <a:scrgbClr r="0" g="0" b="0"/>
        </a:lnRef>
        <a:fillRef idx="0">
          <a:scrgbClr r="0" g="0" b="0"/>
        </a:fillRef>
        <a:effectRef idx="0">
          <a:scrgbClr r="0" g="0" b="0"/>
        </a:effectRef>
        <a:fontRef idx="minor"/>
      </dsp:style>
    </dsp:sp>
    <dsp:sp modelId="{C4C9FFFC-C4E5-4E19-8415-057E5A70EA5A}">
      <dsp:nvSpPr>
        <dsp:cNvPr id="0" name=""/>
        <dsp:cNvSpPr/>
      </dsp:nvSpPr>
      <dsp:spPr>
        <a:xfrm>
          <a:off x="305246" y="197811"/>
          <a:ext cx="10006213" cy="395449"/>
        </a:xfrm>
        <a:prstGeom prst="rect">
          <a:avLst/>
        </a:prstGeom>
        <a:solidFill>
          <a:srgbClr val="516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Reduced congestion</a:t>
          </a:r>
        </a:p>
      </dsp:txBody>
      <dsp:txXfrm>
        <a:off x="305246" y="197811"/>
        <a:ext cx="10006213" cy="395449"/>
      </dsp:txXfrm>
    </dsp:sp>
    <dsp:sp modelId="{ABBED389-510F-43A7-B75C-461F1E2B9DD3}">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rgbClr val="516A89"/>
          </a:solidFill>
          <a:prstDash val="solid"/>
          <a:miter lim="800000"/>
        </a:ln>
        <a:effectLst/>
      </dsp:spPr>
      <dsp:style>
        <a:lnRef idx="2">
          <a:scrgbClr r="0" g="0" b="0"/>
        </a:lnRef>
        <a:fillRef idx="1">
          <a:scrgbClr r="0" g="0" b="0"/>
        </a:fillRef>
        <a:effectRef idx="0">
          <a:scrgbClr r="0" g="0" b="0"/>
        </a:effectRef>
        <a:fontRef idx="minor"/>
      </dsp:style>
    </dsp:sp>
    <dsp:sp modelId="{C442EB8D-E2A7-4737-8835-6E4B452AA09D}">
      <dsp:nvSpPr>
        <dsp:cNvPr id="0" name=""/>
        <dsp:cNvSpPr/>
      </dsp:nvSpPr>
      <dsp:spPr>
        <a:xfrm>
          <a:off x="663361" y="791334"/>
          <a:ext cx="9648098" cy="395449"/>
        </a:xfrm>
        <a:prstGeom prst="rect">
          <a:avLst/>
        </a:prstGeom>
        <a:solidFill>
          <a:srgbClr val="516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Smoother and more reliable traffic flow</a:t>
          </a:r>
        </a:p>
      </dsp:txBody>
      <dsp:txXfrm>
        <a:off x="663361" y="791334"/>
        <a:ext cx="9648098" cy="395449"/>
      </dsp:txXfrm>
    </dsp:sp>
    <dsp:sp modelId="{2A174F75-140E-47DB-9079-8BED4FD643DE}">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rgbClr val="516A89"/>
          </a:solidFill>
          <a:prstDash val="solid"/>
          <a:miter lim="800000"/>
        </a:ln>
        <a:effectLst/>
      </dsp:spPr>
      <dsp:style>
        <a:lnRef idx="2">
          <a:scrgbClr r="0" g="0" b="0"/>
        </a:lnRef>
        <a:fillRef idx="1">
          <a:scrgbClr r="0" g="0" b="0"/>
        </a:fillRef>
        <a:effectRef idx="0">
          <a:scrgbClr r="0" g="0" b="0"/>
        </a:effectRef>
        <a:fontRef idx="minor"/>
      </dsp:style>
    </dsp:sp>
    <dsp:sp modelId="{20D6BD72-176B-4DF7-A5C4-031325D0F650}">
      <dsp:nvSpPr>
        <dsp:cNvPr id="0" name=""/>
        <dsp:cNvSpPr/>
      </dsp:nvSpPr>
      <dsp:spPr>
        <a:xfrm>
          <a:off x="859606" y="1384421"/>
          <a:ext cx="9451852" cy="395449"/>
        </a:xfrm>
        <a:prstGeom prst="rect">
          <a:avLst/>
        </a:prstGeom>
        <a:solidFill>
          <a:srgbClr val="516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safety</a:t>
          </a:r>
        </a:p>
      </dsp:txBody>
      <dsp:txXfrm>
        <a:off x="859606" y="1384421"/>
        <a:ext cx="9451852" cy="395449"/>
      </dsp:txXfrm>
    </dsp:sp>
    <dsp:sp modelId="{37F5F748-F774-4AF8-AD49-B0E9FDC9BA94}">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rgbClr val="516A89"/>
          </a:solidFill>
          <a:prstDash val="solid"/>
          <a:miter lim="800000"/>
        </a:ln>
        <a:effectLst/>
      </dsp:spPr>
      <dsp:style>
        <a:lnRef idx="2">
          <a:scrgbClr r="0" g="0" b="0"/>
        </a:lnRef>
        <a:fillRef idx="1">
          <a:scrgbClr r="0" g="0" b="0"/>
        </a:fillRef>
        <a:effectRef idx="0">
          <a:scrgbClr r="0" g="0" b="0"/>
        </a:effectRef>
        <a:fontRef idx="minor"/>
      </dsp:style>
    </dsp:sp>
    <dsp:sp modelId="{DBED1680-4031-469A-A7C9-46F8F60A1432}">
      <dsp:nvSpPr>
        <dsp:cNvPr id="0" name=""/>
        <dsp:cNvSpPr/>
      </dsp:nvSpPr>
      <dsp:spPr>
        <a:xfrm>
          <a:off x="922266" y="1977944"/>
          <a:ext cx="9389193" cy="395449"/>
        </a:xfrm>
        <a:prstGeom prst="rect">
          <a:avLst/>
        </a:prstGeom>
        <a:solidFill>
          <a:srgbClr val="516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Cleaner air and less wasted fuel </a:t>
          </a:r>
        </a:p>
      </dsp:txBody>
      <dsp:txXfrm>
        <a:off x="922266" y="1977944"/>
        <a:ext cx="9389193" cy="395449"/>
      </dsp:txXfrm>
    </dsp:sp>
    <dsp:sp modelId="{01FFECB0-2307-4EF1-B71E-DEFA65463B1E}">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rgbClr val="516A89"/>
          </a:solidFill>
          <a:prstDash val="solid"/>
          <a:miter lim="800000"/>
        </a:ln>
        <a:effectLst/>
      </dsp:spPr>
      <dsp:style>
        <a:lnRef idx="2">
          <a:scrgbClr r="0" g="0" b="0"/>
        </a:lnRef>
        <a:fillRef idx="1">
          <a:scrgbClr r="0" g="0" b="0"/>
        </a:fillRef>
        <a:effectRef idx="0">
          <a:scrgbClr r="0" g="0" b="0"/>
        </a:effectRef>
        <a:fontRef idx="minor"/>
      </dsp:style>
    </dsp:sp>
    <dsp:sp modelId="{45C1661B-7250-4804-99C7-07D19EA49E20}">
      <dsp:nvSpPr>
        <dsp:cNvPr id="0" name=""/>
        <dsp:cNvSpPr/>
      </dsp:nvSpPr>
      <dsp:spPr>
        <a:xfrm>
          <a:off x="859606" y="2571466"/>
          <a:ext cx="9451852" cy="395449"/>
        </a:xfrm>
        <a:prstGeom prst="rect">
          <a:avLst/>
        </a:prstGeom>
        <a:solidFill>
          <a:srgbClr val="516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More efficient use of resources and existing facilities</a:t>
          </a:r>
        </a:p>
      </dsp:txBody>
      <dsp:txXfrm>
        <a:off x="859606" y="2571466"/>
        <a:ext cx="9451852" cy="395449"/>
      </dsp:txXfrm>
    </dsp:sp>
    <dsp:sp modelId="{3F1B5CC2-381B-4399-B886-1F1ED1C02685}">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rgbClr val="516A89"/>
          </a:solidFill>
          <a:prstDash val="solid"/>
          <a:miter lim="800000"/>
        </a:ln>
        <a:effectLst/>
      </dsp:spPr>
      <dsp:style>
        <a:lnRef idx="2">
          <a:scrgbClr r="0" g="0" b="0"/>
        </a:lnRef>
        <a:fillRef idx="1">
          <a:scrgbClr r="0" g="0" b="0"/>
        </a:fillRef>
        <a:effectRef idx="0">
          <a:scrgbClr r="0" g="0" b="0"/>
        </a:effectRef>
        <a:fontRef idx="minor"/>
      </dsp:style>
    </dsp:sp>
    <dsp:sp modelId="{DAE29D1B-390C-49A5-805E-EF88C8508009}">
      <dsp:nvSpPr>
        <dsp:cNvPr id="0" name=""/>
        <dsp:cNvSpPr/>
      </dsp:nvSpPr>
      <dsp:spPr>
        <a:xfrm>
          <a:off x="663361" y="3164554"/>
          <a:ext cx="9648098" cy="395449"/>
        </a:xfrm>
        <a:prstGeom prst="rect">
          <a:avLst/>
        </a:prstGeom>
        <a:solidFill>
          <a:srgbClr val="516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Increased economic vitality</a:t>
          </a:r>
        </a:p>
      </dsp:txBody>
      <dsp:txXfrm>
        <a:off x="663361" y="3164554"/>
        <a:ext cx="9648098" cy="395449"/>
      </dsp:txXfrm>
    </dsp:sp>
    <dsp:sp modelId="{342FF504-67FE-40E0-B1DD-BD8CFD2A7703}">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rgbClr val="516A89"/>
          </a:solidFill>
          <a:prstDash val="solid"/>
          <a:miter lim="800000"/>
        </a:ln>
        <a:effectLst/>
      </dsp:spPr>
      <dsp:style>
        <a:lnRef idx="2">
          <a:scrgbClr r="0" g="0" b="0"/>
        </a:lnRef>
        <a:fillRef idx="1">
          <a:scrgbClr r="0" g="0" b="0"/>
        </a:fillRef>
        <a:effectRef idx="0">
          <a:scrgbClr r="0" g="0" b="0"/>
        </a:effectRef>
        <a:fontRef idx="minor"/>
      </dsp:style>
    </dsp:sp>
    <dsp:sp modelId="{461CD9F3-A26C-413D-9AC9-7492F4AEFC7C}">
      <dsp:nvSpPr>
        <dsp:cNvPr id="0" name=""/>
        <dsp:cNvSpPr/>
      </dsp:nvSpPr>
      <dsp:spPr>
        <a:xfrm>
          <a:off x="305246" y="3758076"/>
          <a:ext cx="10006213" cy="395449"/>
        </a:xfrm>
        <a:prstGeom prst="rect">
          <a:avLst/>
        </a:prstGeom>
        <a:solidFill>
          <a:srgbClr val="516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quality of life</a:t>
          </a:r>
        </a:p>
      </dsp:txBody>
      <dsp:txXfrm>
        <a:off x="305246" y="3758076"/>
        <a:ext cx="10006213" cy="395449"/>
      </dsp:txXfrm>
    </dsp:sp>
    <dsp:sp modelId="{04BBC0A3-BF46-426A-8351-D9A9EB39FCCD}">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rgbClr val="516A8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76144-E350-450C-81B3-5EF0821C9D86}">
      <dsp:nvSpPr>
        <dsp:cNvPr id="0" name=""/>
        <dsp:cNvSpPr/>
      </dsp:nvSpPr>
      <dsp:spPr>
        <a:xfrm>
          <a:off x="712213" y="0"/>
          <a:ext cx="2001160" cy="11117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Project Scoping</a:t>
          </a:r>
        </a:p>
      </dsp:txBody>
      <dsp:txXfrm>
        <a:off x="744775" y="32562"/>
        <a:ext cx="1936036" cy="1046631"/>
      </dsp:txXfrm>
    </dsp:sp>
    <dsp:sp modelId="{4CE909E2-43EA-4828-B86E-2DF16B84B992}">
      <dsp:nvSpPr>
        <dsp:cNvPr id="0" name=""/>
        <dsp:cNvSpPr/>
      </dsp:nvSpPr>
      <dsp:spPr>
        <a:xfrm rot="5400000">
          <a:off x="1504339" y="1139549"/>
          <a:ext cx="416908" cy="5002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dsp:txBody>
      <dsp:txXfrm rot="-5400000">
        <a:off x="1562706" y="1181240"/>
        <a:ext cx="300174" cy="291836"/>
      </dsp:txXfrm>
    </dsp:sp>
    <dsp:sp modelId="{0DD36C07-3A41-4635-919F-DB5CF850F511}">
      <dsp:nvSpPr>
        <dsp:cNvPr id="0" name=""/>
        <dsp:cNvSpPr/>
      </dsp:nvSpPr>
      <dsp:spPr>
        <a:xfrm>
          <a:off x="712213" y="1667634"/>
          <a:ext cx="2001160" cy="11117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Preliminary Design</a:t>
          </a:r>
        </a:p>
      </dsp:txBody>
      <dsp:txXfrm>
        <a:off x="744775" y="1700196"/>
        <a:ext cx="1936036" cy="1046631"/>
      </dsp:txXfrm>
    </dsp:sp>
    <dsp:sp modelId="{338D740F-6138-4E24-82E1-6906882CD8C8}">
      <dsp:nvSpPr>
        <dsp:cNvPr id="0" name=""/>
        <dsp:cNvSpPr/>
      </dsp:nvSpPr>
      <dsp:spPr>
        <a:xfrm rot="5400000">
          <a:off x="1504339" y="2807183"/>
          <a:ext cx="416908" cy="5002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dsp:txBody>
      <dsp:txXfrm rot="-5400000">
        <a:off x="1562706" y="2848874"/>
        <a:ext cx="300174" cy="291836"/>
      </dsp:txXfrm>
    </dsp:sp>
    <dsp:sp modelId="{CD20BCB6-3BFF-4301-BE8D-2B428B5B3341}">
      <dsp:nvSpPr>
        <dsp:cNvPr id="0" name=""/>
        <dsp:cNvSpPr/>
      </dsp:nvSpPr>
      <dsp:spPr>
        <a:xfrm>
          <a:off x="712213" y="3335268"/>
          <a:ext cx="2001160" cy="11117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Final Design</a:t>
          </a:r>
        </a:p>
      </dsp:txBody>
      <dsp:txXfrm>
        <a:off x="744775" y="3367830"/>
        <a:ext cx="1936036" cy="10466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8F1B8-E224-4F87-AF2D-B4DDA227E52A}" type="datetimeFigureOut">
              <a:rPr lang="en-US" smtClean="0"/>
              <a:t>4/24/2023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4CA667-4A5F-4D4C-82C4-EF483CB8B087}" type="slidenum">
              <a:rPr lang="en-US" smtClean="0"/>
              <a:t>‹#›</a:t>
            </a:fld>
            <a:endParaRPr lang="en-US"/>
          </a:p>
        </p:txBody>
      </p:sp>
    </p:spTree>
    <p:extLst>
      <p:ext uri="{BB962C8B-B14F-4D97-AF65-F5344CB8AC3E}">
        <p14:creationId xmlns:p14="http://schemas.microsoft.com/office/powerpoint/2010/main" val="204090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1B20A-F952-4B0B-958E-D70212B0E7BB}"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4AA66-0D37-48CF-BD10-10F249B45A89}" type="slidenum">
              <a:rPr lang="en-US" smtClean="0"/>
              <a:t>‹#›</a:t>
            </a:fld>
            <a:endParaRPr lang="en-US"/>
          </a:p>
        </p:txBody>
      </p:sp>
    </p:spTree>
    <p:extLst>
      <p:ext uri="{BB962C8B-B14F-4D97-AF65-F5344CB8AC3E}">
        <p14:creationId xmlns:p14="http://schemas.microsoft.com/office/powerpoint/2010/main" val="49877594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AA66-0D37-48CF-BD10-10F249B45A89}" type="slidenum">
              <a:rPr lang="en-US" smtClean="0"/>
              <a:t>1</a:t>
            </a:fld>
            <a:endParaRPr lang="en-US"/>
          </a:p>
        </p:txBody>
      </p:sp>
    </p:spTree>
    <p:extLst>
      <p:ext uri="{BB962C8B-B14F-4D97-AF65-F5344CB8AC3E}">
        <p14:creationId xmlns:p14="http://schemas.microsoft.com/office/powerpoint/2010/main" val="121544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areas of opportunity for TSMO and design to connect including policies, work zones, performance-based practical design. TSMO and design benefit from connecting at all points in the design process, from project scoping to final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a:t>
            </a:r>
            <a:r>
              <a:rPr lang="en-US" baseline="0" dirty="0"/>
              <a:t> of areas of opportunity for connection include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PBPD decisions - By considering TSMO strategies in their PBPD processes, designers can expand the variety of available design options and perhaps postpone or reduce the need for conventional capacity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Geometric design elements – During the design</a:t>
            </a:r>
            <a:r>
              <a:rPr lang="en-US" baseline="0" dirty="0"/>
              <a:t> process, </a:t>
            </a:r>
            <a:r>
              <a:rPr lang="en-US" dirty="0"/>
              <a:t>designers are evaluating the different alternatives and geometric</a:t>
            </a:r>
            <a:r>
              <a:rPr lang="en-US" baseline="0" dirty="0"/>
              <a:t> design elements</a:t>
            </a:r>
            <a:r>
              <a:rPr lang="en-US" dirty="0"/>
              <a:t> that meet the project needs and TSMO staff can assist by providing data</a:t>
            </a:r>
            <a:r>
              <a:rPr lang="en-US" baseline="0" dirty="0"/>
              <a:t> to help </a:t>
            </a:r>
            <a:r>
              <a:rPr lang="en-US" dirty="0"/>
              <a:t>determine the best options</a:t>
            </a:r>
            <a:r>
              <a:rPr lang="en-US" baseline="0" dirty="0"/>
              <a: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Multimodal transportation solutions - Multimodal systems, services, and projects are considered TSMO. It’s important for designers to consider multimodal systems, services, and projects early on in project scoping or there may not be budget for them later.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Work zones and traffic control plans - TSMO/operations staff can support design in designing safe and effective work zones; this includes determining lane closures and timing, decisions on length of work zones, penalties/rewards for contractors, smart work zones, queue detection systems, or other ITS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Ways agencies can help take advantage of these opportunities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Updating design-related policies, practices, and manuals with TSMO strategies and considerations to more fully integrate TSMO into the design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Including both TSMO and design staff in open and regular communication among core members of the project design team and management establishes how operational practices will be considered during the design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11</a:t>
            </a:fld>
            <a:endParaRPr lang="en-US" dirty="0"/>
          </a:p>
        </p:txBody>
      </p:sp>
    </p:spTree>
    <p:extLst>
      <p:ext uri="{BB962C8B-B14F-4D97-AF65-F5344CB8AC3E}">
        <p14:creationId xmlns:p14="http://schemas.microsoft.com/office/powerpoint/2010/main" val="265032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steps to consider when looking to connect TSMO and design include:</a:t>
            </a:r>
          </a:p>
          <a:p>
            <a:pPr marL="171450" indent="-171450">
              <a:lnSpc>
                <a:spcPct val="100000"/>
              </a:lnSpc>
              <a:buFont typeface="Arial" panose="020B0604020202020204" pitchFamily="34" charset="0"/>
              <a:buChar char="•"/>
            </a:pPr>
            <a:r>
              <a:rPr lang="en-US" sz="1200" dirty="0"/>
              <a:t>Bring TSMO and design leaders together to identify areas of common interest and mutual objectives</a:t>
            </a:r>
          </a:p>
          <a:p>
            <a:pPr marL="171450" indent="-171450">
              <a:lnSpc>
                <a:spcPct val="100000"/>
              </a:lnSpc>
              <a:buFont typeface="Arial" panose="020B0604020202020204" pitchFamily="34" charset="0"/>
              <a:buChar char="•"/>
            </a:pPr>
            <a:r>
              <a:rPr lang="en-US" sz="1200" dirty="0"/>
              <a:t>Find out how TSMO strategies are already supporting design goals</a:t>
            </a:r>
          </a:p>
          <a:p>
            <a:pPr marL="171450" indent="-171450">
              <a:lnSpc>
                <a:spcPct val="100000"/>
              </a:lnSpc>
              <a:buFont typeface="Arial" panose="020B0604020202020204" pitchFamily="34" charset="0"/>
              <a:buChar char="•"/>
            </a:pPr>
            <a:r>
              <a:rPr lang="en-US" sz="1200" dirty="0"/>
              <a:t>Discuss where TSMO can make an even greater impact on design goals</a:t>
            </a:r>
          </a:p>
          <a:p>
            <a:pPr marL="171450" indent="-171450">
              <a:lnSpc>
                <a:spcPct val="100000"/>
              </a:lnSpc>
              <a:buFont typeface="Arial" panose="020B0604020202020204" pitchFamily="34" charset="0"/>
              <a:buChar char="•"/>
            </a:pPr>
            <a:r>
              <a:rPr lang="en-US" sz="1200" dirty="0"/>
              <a:t>Begin joint efforts to improve the TSMO and design connection</a:t>
            </a:r>
          </a:p>
          <a:p>
            <a:endParaRPr lang="en-US" sz="1200" dirty="0"/>
          </a:p>
          <a:p>
            <a:r>
              <a:rPr lang="en-US" sz="1200" dirty="0"/>
              <a:t>The</a:t>
            </a:r>
            <a:r>
              <a:rPr lang="en-US" sz="1200" baseline="0" dirty="0"/>
              <a:t> FHWA fact sheet shown on the slide complements this presentation and can be used to inform your colleagues.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B35E2-A1F7-4C23-920F-A598488AC358}" type="slidenum">
              <a:rPr lang="en-US" smtClean="0"/>
              <a:t>12</a:t>
            </a:fld>
            <a:endParaRPr lang="en-US" dirty="0"/>
          </a:p>
        </p:txBody>
      </p:sp>
    </p:spTree>
    <p:extLst>
      <p:ext uri="{BB962C8B-B14F-4D97-AF65-F5344CB8AC3E}">
        <p14:creationId xmlns:p14="http://schemas.microsoft.com/office/powerpoint/2010/main" val="363115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13</a:t>
            </a:fld>
            <a:endParaRPr lang="en-US" dirty="0"/>
          </a:p>
        </p:txBody>
      </p:sp>
    </p:spTree>
    <p:extLst>
      <p:ext uri="{BB962C8B-B14F-4D97-AF65-F5344CB8AC3E}">
        <p14:creationId xmlns:p14="http://schemas.microsoft.com/office/powerpoint/2010/main" val="146104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goals of the presentation are listed on this slide.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14</a:t>
            </a:fld>
            <a:endParaRPr lang="en-US" dirty="0"/>
          </a:p>
        </p:txBody>
      </p:sp>
    </p:spTree>
    <p:extLst>
      <p:ext uri="{BB962C8B-B14F-4D97-AF65-F5344CB8AC3E}">
        <p14:creationId xmlns:p14="http://schemas.microsoft.com/office/powerpoint/2010/main" val="1234406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begin this presentation by </a:t>
            </a:r>
            <a:r>
              <a:rPr lang="en-US" sz="1200" baseline="0" dirty="0"/>
              <a:t>describing transportation systems management and operations, or TSMO.</a:t>
            </a:r>
          </a:p>
          <a:p>
            <a:endParaRPr lang="en-US" dirty="0"/>
          </a:p>
          <a:p>
            <a:r>
              <a:rPr lang="en-US" dirty="0"/>
              <a:t>We’ll then discuss reasons for connecting TSMO and</a:t>
            </a:r>
            <a:r>
              <a:rPr lang="en-US" baseline="0" dirty="0"/>
              <a:t> design</a:t>
            </a:r>
            <a:r>
              <a:rPr lang="en-US" dirty="0"/>
              <a:t>;</a:t>
            </a:r>
            <a:r>
              <a:rPr lang="en-US" baseline="0" dirty="0"/>
              <a:t> and why TSMO matters for design. Then we will identify areas for collaboration and review specific examples. </a:t>
            </a:r>
            <a:endParaRPr lang="en-US" dirty="0"/>
          </a:p>
          <a:p>
            <a:endParaRPr lang="en-US" sz="1200" dirty="0"/>
          </a:p>
          <a:p>
            <a:r>
              <a:rPr lang="en-US" dirty="0"/>
              <a:t>Next we’ll conclude by reviewing the challenges and next steps in connecting TSMO and design.</a:t>
            </a:r>
            <a:endParaRPr lang="en-US" sz="1200"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15</a:t>
            </a:fld>
            <a:endParaRPr lang="en-US" dirty="0"/>
          </a:p>
        </p:txBody>
      </p:sp>
    </p:spTree>
    <p:extLst>
      <p:ext uri="{BB962C8B-B14F-4D97-AF65-F5344CB8AC3E}">
        <p14:creationId xmlns:p14="http://schemas.microsoft.com/office/powerpoint/2010/main" val="1063314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16</a:t>
            </a:fld>
            <a:endParaRPr lang="en-US" dirty="0"/>
          </a:p>
        </p:txBody>
      </p:sp>
    </p:spTree>
    <p:extLst>
      <p:ext uri="{BB962C8B-B14F-4D97-AF65-F5344CB8AC3E}">
        <p14:creationId xmlns:p14="http://schemas.microsoft.com/office/powerpoint/2010/main" val="1396850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dirty="0"/>
              <a:t>Before going further, it is important to define </a:t>
            </a:r>
            <a:r>
              <a:rPr lang="en-US" baseline="0" dirty="0"/>
              <a:t>TSMO for new audiences:</a:t>
            </a:r>
            <a:endParaRPr lang="en-US" dirty="0"/>
          </a:p>
          <a:p>
            <a:pPr marL="0" indent="0">
              <a:lnSpc>
                <a:spcPct val="120000"/>
              </a:lnSpc>
              <a:buNone/>
            </a:pPr>
            <a:endParaRPr lang="en-US" dirty="0"/>
          </a:p>
          <a:p>
            <a:pPr marL="0" indent="0">
              <a:lnSpc>
                <a:spcPct val="120000"/>
              </a:lnSpc>
              <a:buNone/>
            </a:pPr>
            <a:r>
              <a:rPr lang="en-US" u="none" dirty="0"/>
              <a:t>TSMO is an integrated set of strategies to optimize the performance of existing infrastructure through the implementation of multimodal and multi-jurisdictional systems, services, and projects designed to preserve capacity and improve security, safety, and reliability of the transportation system.</a:t>
            </a:r>
          </a:p>
          <a:p>
            <a:endParaRPr lang="en-US" baseline="0" dirty="0"/>
          </a:p>
          <a:p>
            <a:r>
              <a:rPr lang="en-US" baseline="0" dirty="0"/>
              <a:t>The goal here is to get the most performance out of the transportation facilities we already have. TSMO is the use of strategies, technologies, mobility services, and programs to optimize the safety, mobility, and reliability of the existing and planned transportation system.</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3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TSMO is an integrated set of strategies to optimize the operational performance of the existing transportation system. </a:t>
            </a:r>
          </a:p>
          <a:p>
            <a:pPr marL="171450" indent="-171450">
              <a:lnSpc>
                <a:spcPct val="120000"/>
              </a:lnSpc>
              <a:buFont typeface="Arial" panose="020B0604020202020204" pitchFamily="34" charset="0"/>
              <a:buChar char="•"/>
            </a:pPr>
            <a:r>
              <a:rPr lang="en-US" dirty="0"/>
              <a:t>Note: The</a:t>
            </a:r>
            <a:r>
              <a:rPr lang="en-US" baseline="0" dirty="0"/>
              <a:t> definition at the top of the slide is an abridged version of the Federal Highway Administration’s (FHWA) TSMO definition found here: </a:t>
            </a:r>
            <a:r>
              <a:rPr lang="en-US" dirty="0">
                <a:hlinkClick r:id="rId3"/>
              </a:rPr>
              <a:t>https://ops.fhwa.dot.gov/tsmo</a:t>
            </a:r>
            <a:r>
              <a:rPr lang="en-US" dirty="0"/>
              <a:t> and at </a:t>
            </a:r>
            <a:r>
              <a:rPr lang="it-IT" sz="1200" b="0" i="0" kern="1200" dirty="0">
                <a:solidFill>
                  <a:schemeClr val="tx1"/>
                </a:solidFill>
                <a:effectLst/>
                <a:latin typeface="+mn-lt"/>
                <a:ea typeface="+mn-ea"/>
                <a:cs typeface="+mn-cs"/>
              </a:rPr>
              <a:t>23 USC 101 (a) (30). </a:t>
            </a:r>
            <a:endParaRPr lang="en-US" dirty="0"/>
          </a:p>
          <a:p>
            <a:pPr marL="0" indent="0">
              <a:lnSpc>
                <a:spcPct val="120000"/>
              </a:lnSpc>
              <a:buFont typeface="Arial" panose="020B0604020202020204" pitchFamily="34" charset="0"/>
              <a:buNone/>
            </a:pPr>
            <a:endParaRPr lang="en-US" dirty="0"/>
          </a:p>
          <a:p>
            <a:pPr>
              <a:lnSpc>
                <a:spcPct val="120000"/>
              </a:lnSpc>
            </a:pPr>
            <a:r>
              <a:rPr lang="en-US" dirty="0"/>
              <a:t>TSMO approaches performance from a systems perspective.</a:t>
            </a:r>
          </a:p>
          <a:p>
            <a:pPr marL="171450" indent="-171450">
              <a:lnSpc>
                <a:spcPct val="120000"/>
              </a:lnSpc>
              <a:buFont typeface="Arial" panose="020B0604020202020204" pitchFamily="34" charset="0"/>
              <a:buChar char="•"/>
            </a:pPr>
            <a:r>
              <a:rPr lang="en-US" dirty="0"/>
              <a:t>Spans corridors, facilities, jurisdictions, modes, and agencies</a:t>
            </a:r>
          </a:p>
          <a:p>
            <a:pPr marL="171450" indent="-171450">
              <a:lnSpc>
                <a:spcPct val="120000"/>
              </a:lnSpc>
              <a:buFont typeface="Arial" panose="020B0604020202020204" pitchFamily="34" charset="0"/>
              <a:buChar char="•"/>
            </a:pPr>
            <a:r>
              <a:rPr lang="en-US" dirty="0"/>
              <a:t>TSMO</a:t>
            </a:r>
            <a:r>
              <a:rPr lang="en-US" baseline="0" dirty="0"/>
              <a:t> takes a holistic approach to managing performance that looks beyond a single corridor (e.g., are changes to a specific corridor causing a mobility issue nearby?), jurisdiction (e.g., are management systems coordinated across jurisdictional boundaries?), mode (e.g., are we using all modes optimally to meet our performance goals?), and agency (e.g., how can we improve collaboration with law enforcement or transit agencies to improve performance?). </a:t>
            </a:r>
          </a:p>
          <a:p>
            <a:pPr marL="171450" indent="-171450">
              <a:lnSpc>
                <a:spcPct val="120000"/>
              </a:lnSpc>
              <a:buFont typeface="Arial" panose="020B0604020202020204" pitchFamily="34" charset="0"/>
              <a:buChar char="•"/>
            </a:pPr>
            <a:endParaRPr lang="en-US" dirty="0"/>
          </a:p>
          <a:p>
            <a:pPr>
              <a:lnSpc>
                <a:spcPct val="120000"/>
              </a:lnSpc>
            </a:pPr>
            <a:r>
              <a:rPr lang="en-US" dirty="0"/>
              <a:t>Helps agencies balance supply and demand on the system and provide flexible solutions to manage dynamic conditions.</a:t>
            </a:r>
          </a:p>
          <a:p>
            <a:pPr marL="171450" indent="-171450">
              <a:lnSpc>
                <a:spcPct val="120000"/>
              </a:lnSpc>
              <a:buFont typeface="Arial" panose="020B0604020202020204" pitchFamily="34" charset="0"/>
              <a:buChar char="•"/>
            </a:pPr>
            <a:r>
              <a:rPr lang="en-US" dirty="0"/>
              <a:t>Example</a:t>
            </a:r>
            <a:r>
              <a:rPr lang="en-US" baseline="0" dirty="0"/>
              <a:t> TSMO strategies include ramp metering, managed lanes, and congestion pricing. </a:t>
            </a:r>
          </a:p>
          <a:p>
            <a:pPr marL="171450" indent="-171450">
              <a:lnSpc>
                <a:spcPct val="120000"/>
              </a:lnSpc>
              <a:buFont typeface="Arial" panose="020B0604020202020204" pitchFamily="34" charset="0"/>
              <a:buChar char="•"/>
            </a:pPr>
            <a:endParaRPr lang="en-US" dirty="0"/>
          </a:p>
          <a:p>
            <a:pPr>
              <a:lnSpc>
                <a:spcPct val="120000"/>
              </a:lnSpc>
            </a:pPr>
            <a:r>
              <a:rPr lang="en-US" dirty="0"/>
              <a:t>TSMO can complement capacity projects or can provide lower-cost, faster alternatives in some cases.</a:t>
            </a:r>
          </a:p>
          <a:p>
            <a:pPr marL="171450" indent="-171450">
              <a:lnSpc>
                <a:spcPct val="120000"/>
              </a:lnSpc>
              <a:buFont typeface="Arial" panose="020B0604020202020204" pitchFamily="34" charset="0"/>
              <a:buChar char="•"/>
            </a:pPr>
            <a:r>
              <a:rPr lang="en-US" dirty="0"/>
              <a:t>TSMO seeks</a:t>
            </a:r>
            <a:r>
              <a:rPr lang="en-US" baseline="0" dirty="0"/>
              <a:t> to provide lower-cost alternatives to capacity projects when operational strategies may produce equal or better results – or when operational strategies may be able to produce results faster. It does not seek to eliminate capacity projects in cases where a capacity project is the best solution. Rather, TSMO provides agencies with more options. </a:t>
            </a: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slide illustrates</a:t>
            </a:r>
            <a:r>
              <a:rPr lang="en-US" baseline="0" dirty="0"/>
              <a:t> the array of operational strategies that fall under the TSMO umbrella that can be used individually or in combination with each other. This list is not exhaustive, but it highlights the key buckets of strategies that are priorities for many agencies. </a:t>
            </a:r>
          </a:p>
          <a:p>
            <a:endParaRPr lang="en-US" baseline="0" dirty="0"/>
          </a:p>
          <a:p>
            <a:r>
              <a:rPr lang="en-US" baseline="0" dirty="0"/>
              <a:t>Examples of other TSMO strategies include:</a:t>
            </a:r>
          </a:p>
          <a:p>
            <a:endParaRPr lang="en-US" baseline="0" dirty="0"/>
          </a:p>
          <a:p>
            <a:pPr marL="171450" indent="-171450">
              <a:spcBef>
                <a:spcPts val="600"/>
              </a:spcBef>
              <a:buFont typeface="Arial" panose="020B0604020202020204" pitchFamily="34" charset="0"/>
              <a:buChar char="•"/>
            </a:pPr>
            <a:r>
              <a:rPr lang="en-US" sz="1200" dirty="0"/>
              <a:t>Traffic signal coordination</a:t>
            </a:r>
          </a:p>
          <a:p>
            <a:pPr marL="171450" indent="-171450">
              <a:spcBef>
                <a:spcPts val="600"/>
              </a:spcBef>
              <a:buFont typeface="Arial" panose="020B0604020202020204" pitchFamily="34" charset="0"/>
              <a:buChar char="•"/>
            </a:pPr>
            <a:r>
              <a:rPr lang="en-US" sz="1200" dirty="0"/>
              <a:t>Transit signal priority</a:t>
            </a:r>
          </a:p>
          <a:p>
            <a:pPr marL="171450" indent="-171450">
              <a:spcBef>
                <a:spcPts val="600"/>
              </a:spcBef>
              <a:buFont typeface="Arial" panose="020B0604020202020204" pitchFamily="34" charset="0"/>
              <a:buChar char="•"/>
            </a:pPr>
            <a:r>
              <a:rPr lang="en-US" sz="1200" dirty="0"/>
              <a:t>Special event management</a:t>
            </a:r>
          </a:p>
          <a:p>
            <a:pPr marL="171450" indent="-171450">
              <a:spcBef>
                <a:spcPts val="600"/>
              </a:spcBef>
              <a:buFont typeface="Arial" panose="020B0604020202020204" pitchFamily="34" charset="0"/>
              <a:buChar char="•"/>
            </a:pPr>
            <a:r>
              <a:rPr lang="en-US" sz="1200" dirty="0"/>
              <a:t>Congestion pricing</a:t>
            </a:r>
          </a:p>
          <a:p>
            <a:pPr marL="171450" indent="-171450">
              <a:spcBef>
                <a:spcPts val="600"/>
              </a:spcBef>
              <a:buFont typeface="Arial" panose="020B0604020202020204" pitchFamily="34" charset="0"/>
              <a:buChar char="•"/>
            </a:pPr>
            <a:r>
              <a:rPr lang="en-US" sz="1200" dirty="0"/>
              <a:t>Active transportation and demand management</a:t>
            </a:r>
          </a:p>
          <a:p>
            <a:pPr marL="171450" indent="-171450">
              <a:spcBef>
                <a:spcPts val="600"/>
              </a:spcBef>
              <a:buFont typeface="Arial" panose="020B0604020202020204" pitchFamily="34" charset="0"/>
              <a:buChar char="•"/>
            </a:pPr>
            <a:r>
              <a:rPr lang="en-US" sz="1200" dirty="0"/>
              <a:t>Connected/automated vehicles</a:t>
            </a:r>
          </a:p>
          <a:p>
            <a:pPr marL="171450" indent="-171450">
              <a:spcBef>
                <a:spcPts val="600"/>
              </a:spcBef>
              <a:buFont typeface="Arial" panose="020B0604020202020204" pitchFamily="34" charset="0"/>
              <a:buChar char="•"/>
            </a:pPr>
            <a:r>
              <a:rPr lang="en-US" sz="1200" dirty="0"/>
              <a:t>Completing multimodal networks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Intelligent transportation systems (ITS) components can support all these TSMO strategies. ITS </a:t>
            </a:r>
            <a:r>
              <a:rPr lang="en-US" sz="1800" b="0" i="0" dirty="0">
                <a:solidFill>
                  <a:srgbClr val="333333"/>
                </a:solidFill>
                <a:effectLst/>
                <a:latin typeface="Helvetica Neue"/>
              </a:rPr>
              <a:t>covers a variety of technologies to monitor, evaluate, and manage transportation systems to enhance efficiency and safety. </a:t>
            </a:r>
            <a:r>
              <a:rPr lang="en-US" sz="1200" dirty="0">
                <a:effectLst/>
                <a:latin typeface="Segoe UI" panose="020B0502040204020203" pitchFamily="34" charset="0"/>
              </a:rPr>
              <a:t>It should be noted that TSMO does not equate to ITS; many strategies support TSMO that do not involve an ITS component.</a:t>
            </a:r>
            <a:r>
              <a:rPr lang="en-US" sz="1200" dirty="0">
                <a:effectLst/>
                <a:latin typeface="Arial" panose="020B060402020202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TSMO</a:t>
            </a:r>
            <a:r>
              <a:rPr lang="en-US" sz="1200" kern="1200" baseline="0" dirty="0">
                <a:solidFill>
                  <a:schemeClr val="tx1"/>
                </a:solidFill>
                <a:effectLst/>
                <a:latin typeface="+mn-lt"/>
                <a:ea typeface="+mn-ea"/>
                <a:cs typeface="+mn-cs"/>
              </a:rPr>
              <a:t> strategies can be categorized into three overarching areas: incident or event management, traffic management, and demand management strategies. The next three slides highlight strategies in each of these areas.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57A9C-CD79-4263-BA8E-680E013CF3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36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Incident and event management includes several strategies that address major sources of travel-time unreliability.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Incident and event management strategies include road weather management, traffic incident management and emergency transportation operations, work zone management, and planned special event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Road weather management activities include creating hazardous weather traffic operations response plans, implementing variable speed limits, detecting hazardous weather conditions, disseminating weather and warnings to travelers through dynamic signs and systems, providing emergency truck and parking facilities and emergency parking information, and implementing vehicle restrictions.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Traffic incident management and emergency transportation operations activities include establishing traffic incident management teams, conducting after action reviews, staging tow trucks in strategic areas, providing roadway safety patrols, integrating computer</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aided dispatch into transportation management centers, pre-establishing towing service agreements, co-locating dispatching units, developing quick clearance goals, pre-planning detour routes, implementing shoulder running, deploying adaptive ramp metering, providing variable speed limits, implementing dynamic lane-use controls, deploying network surveillance cameras or detectors, implementing incident traffic signal timing plans, enacting legislation, and integrating traffic management centers with law enforcement dispatch and emergency centers.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Work zone management activities include coordinating maintenance and construction activities, implementing queue length detection, deploying network surveillance cameras or detectors, implementing variable speed limits, supporting dynamic lane merging, implementing dynamic lane-use controls, deploying temporary ramp metering, and implementing dynamic warning systems.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Planned special event management activities include activating special event timing plans, deploying adaptive ramp metering, implementing variable speed limits, using hard shoulder running, activating dynamic transit fare reduction, implementing reversible lanes, supporting dynamic lane-use controls, establishing dynamic pricing, deploying network surveillance cameras or detectors, activating dynamic wayfinding, and conducting after action reviews.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FHWA, </a:t>
            </a:r>
            <a:r>
              <a:rPr lang="en-US" sz="1200" b="0" i="1" kern="1200" dirty="0">
                <a:solidFill>
                  <a:schemeClr val="tx1"/>
                </a:solidFill>
                <a:effectLst/>
                <a:latin typeface="+mn-lt"/>
                <a:ea typeface="+mn-ea"/>
                <a:cs typeface="+mn-cs"/>
              </a:rPr>
              <a:t>Integrating Travel Time Reliability into Transportation System Management: Final Technical Memorandum</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https://ops.fhwa.dot.gov/publications/fhwahop19035/index.htm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9056A-3525-4431-85A4-075B9677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39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a:t>
            </a:fld>
            <a:endParaRPr lang="en-US" dirty="0"/>
          </a:p>
        </p:txBody>
      </p:sp>
    </p:spTree>
    <p:extLst>
      <p:ext uri="{BB962C8B-B14F-4D97-AF65-F5344CB8AC3E}">
        <p14:creationId xmlns:p14="http://schemas.microsoft.com/office/powerpoint/2010/main" val="2157575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incident or event management strategies address atypical events that cause travel-time unreliability, traffic management strategies manage the movement of people and goods during everyday conditions. Even during typical conditions, fluctuations in travel demand can lead to unreliable travel conditions. Traffic management strategies allow the transportation network to adapt to unreliability, including variations in travel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Traffic management strategies include freeway management, active traffic management, integrated corridor management, freight management, and arterial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Freeway management activities include implementing traffic surveillance cameras or detectors, using high-occupancy lanes, implementing adaptive ramp metering, deploying hard shoulder running, implementing variable speed limits, deploying dynamic lane-use controls, and constructing physical operations improvements such as overpass widening, curve corrections, or adding auxiliary lanes.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Active traffic management activities include adopting adaptive ramp metering, implementing adaptive traffic signal control, using dynamic lane reversal, implementing dynamic lane-use controls, deploying dynamic merge control, implementing temporary shoulder running, using variable speed limits, deploying queue length detection, providing transit signal priority, and implementing dynamic warning signs.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Integrated corridor management activities include implementing network surveillance cameras or detectors, conducting access management and driveway access controls, implementing adaptive ramp metering, deploying adaptive signal control, deploying transit signal priority, installing queue jumping lanes, providing traveler information for alternative modes, and deploying emergency vehicle preemption.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Freight management activities include implementing roadside truck electronic screening and clearance, implementing truck signal priority, using truck parking management systems, installing truck climbing lanes, and implementing freight loading zone policies.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Arterial management activities include installing queue jumping lanes, deploying transit signal priority, supporting emergency vehicle preemption, implementing network surveillance cameras or detectors, implementing access management and driveway access controls, providing enhanced bicycle and pedestrian crossings, establishing a transportation management center, deploying enhanced traffic signal operations, implementing transit-only lanes, implementing truck traffic signal priority, designing for complete streets, adding capacity for critical movements, reducing travel speeds, providing automated enforcement, and conducting operations asset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FHWA, </a:t>
            </a:r>
            <a:r>
              <a:rPr lang="en-US" sz="1200" b="0" i="1" kern="1200" dirty="0">
                <a:solidFill>
                  <a:schemeClr val="tx1"/>
                </a:solidFill>
                <a:effectLst/>
                <a:latin typeface="+mn-lt"/>
                <a:ea typeface="+mn-ea"/>
                <a:cs typeface="+mn-cs"/>
              </a:rPr>
              <a:t>Integrating Travel Time Reliability into Transportation System Management: Final Technical Memorandum</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https://ops.fhwa.dot.gov/publications/fhwahop19035/index.htm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9056A-3525-4431-85A4-075B9677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87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Demand management strategies reduce underlying demand by helping travelers avoid trips or change the mode, timing, or route of trips. This makes nonrecurring congestion less likely to occur and improves travel-time reliability.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Demand management strategies include congestion pricing, parking management, and public transportation and rideshare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Congestion pricing activities include implementing dynamic pricing, variable pricing by lane, segment, and time of day or day of week; establishing dynamic transit fare reductions; and deploying managed lanes for high occupancy.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Parking management activities include deploying dynamically priced parking; implementing dynamic parking, wayfinding, reservations, and capacity; deploying dynamic overflow transit parking; implementing electronic payment systems</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shared-use parking; and providing incentives to use underutilized parking facilities.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Public transportation and ridesharing management activities include implementing dynamic ridesharing, implementing transit signal priority, using queue-jump lanes at signalized intersections, deploying electronic fare collection and integration, and implementing dynamic surveillance and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FHWA, </a:t>
            </a:r>
            <a:r>
              <a:rPr lang="en-US" sz="1200" b="0" i="1" kern="1200" dirty="0">
                <a:solidFill>
                  <a:schemeClr val="tx1"/>
                </a:solidFill>
                <a:effectLst/>
                <a:latin typeface="+mn-lt"/>
                <a:ea typeface="+mn-ea"/>
                <a:cs typeface="+mn-cs"/>
              </a:rPr>
              <a:t>Integrating Travel Time Reliability into Transportation System Management: Final Technical Memorandum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https://ops.fhwa.dot.gov/publications/fhwahop19035/index.htm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9056A-3525-4431-85A4-075B9677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535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TSMO leverages technology, a toolbox of strategies, and engineering solutions to maximize system performance; however, TSMO ultimately involves </a:t>
            </a:r>
            <a:r>
              <a:rPr lang="en-US" u="none" dirty="0"/>
              <a:t>a way of thinking or a mindset </a:t>
            </a:r>
            <a:r>
              <a:rPr lang="en-US" dirty="0"/>
              <a:t>focused</a:t>
            </a:r>
            <a:r>
              <a:rPr lang="en-US" baseline="0" dirty="0"/>
              <a:t> on</a:t>
            </a:r>
            <a:r>
              <a:rPr lang="en-US" dirty="0"/>
              <a:t> determining the best way to optimize the mobility and reliability of the existing system with limited resources.</a:t>
            </a:r>
          </a:p>
          <a:p>
            <a:endParaRPr lang="en-US" dirty="0"/>
          </a:p>
          <a:p>
            <a:r>
              <a:rPr lang="en-US" dirty="0"/>
              <a:t>TSMO can be thought</a:t>
            </a:r>
            <a:r>
              <a:rPr lang="en-US" baseline="0" dirty="0"/>
              <a:t> of as </a:t>
            </a:r>
            <a:r>
              <a:rPr lang="en-US" dirty="0"/>
              <a:t>a way of thinking and operating in order to get the most performance out of the transportation network</a:t>
            </a:r>
            <a:r>
              <a:rPr lang="en-US" baseline="0" dirty="0"/>
              <a:t> while only building as much as is needed. </a:t>
            </a:r>
          </a:p>
          <a:p>
            <a:endParaRPr lang="en-US" baseline="0" dirty="0"/>
          </a:p>
          <a:p>
            <a:r>
              <a:rPr lang="en-US" baseline="0" dirty="0"/>
              <a:t>The principles of TSMO directly support the missions of many State and local DOTs, as these examples show. </a:t>
            </a:r>
          </a:p>
          <a:p>
            <a:endParaRPr lang="en-US" dirty="0"/>
          </a:p>
          <a:p>
            <a:r>
              <a:rPr lang="en-US" baseline="0" dirty="0"/>
              <a:t>NOTES: </a:t>
            </a:r>
          </a:p>
          <a:p>
            <a:pPr marL="171450" indent="-171450">
              <a:buFont typeface="Arial" panose="020B0604020202020204" pitchFamily="34" charset="0"/>
              <a:buChar char="•"/>
            </a:pPr>
            <a:r>
              <a:rPr lang="en-US" baseline="0" dirty="0"/>
              <a:t>Agencies can insert their own mission statement here for effect or can leave these in.</a:t>
            </a:r>
            <a:endParaRPr lang="en-US" dirty="0"/>
          </a:p>
          <a:p>
            <a:pPr marL="171450" indent="-171450">
              <a:buFont typeface="Arial" panose="020B0604020202020204" pitchFamily="34" charset="0"/>
              <a:buChar char="•"/>
            </a:pPr>
            <a:r>
              <a:rPr lang="en-US" dirty="0"/>
              <a:t>Presenters</a:t>
            </a:r>
            <a:r>
              <a:rPr lang="en-US" baseline="0" dirty="0"/>
              <a:t> can emphasize the connections between TSMO definition and their specific mission statement, such as safety, reliability, cost-effective, multimodal, customer’s needs/satisfaction, etc.</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59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common goals in state and local transportation agencies that TSMO strategies</a:t>
            </a:r>
            <a:r>
              <a:rPr lang="en-US" baseline="0" dirty="0"/>
              <a:t> support. This list is not exhaustive, but intended to show that TSMO support a range of mission-critical goals. Examples of how TSMO supports these goals are shown on the next slide.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948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TSMO strategies that support some common transportation agency goals are shown here. Many of these strategies support more than one goal, but here are some key examples.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628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TSMO as a more formal discipline has gained momentum in recent years. Recognition of the importance of TSMO has accelerated in the past five to ten years (as of year of publication of this presentation, 2022). </a:t>
            </a:r>
          </a:p>
          <a:p>
            <a:pPr lvl="0">
              <a:defRPr/>
            </a:pPr>
            <a:endParaRPr lang="en-US" dirty="0"/>
          </a:p>
          <a:p>
            <a:pPr lvl="0">
              <a:defRPr/>
            </a:pPr>
            <a:r>
              <a:rPr lang="en-US" dirty="0"/>
              <a:t>Key focus areas for agencies during this time have been adapting their culture, processes, expertise, and, in some cases, organizational structures to promote TSMO and a more operationally focused mindset. Agencies approach this differently depending on their unique context and needs. Several examples of key strategies agencies have used to advance TSMO within their organizations are shown here. </a:t>
            </a:r>
          </a:p>
          <a:p>
            <a:pPr lvl="0">
              <a:defRPr/>
            </a:pPr>
            <a:endParaRPr lang="en-US" dirty="0"/>
          </a:p>
          <a:p>
            <a:pPr lvl="0">
              <a:defRPr/>
            </a:pPr>
            <a:r>
              <a:rPr lang="en-US" dirty="0"/>
              <a:t>Central to all of these organizational approaches is 1) strong support from senior leadership, 2) a champion or champions who understand and promote TSMO throughout the agency, and 3) an openness to learning and cooperation among functions or divisions within an agency.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TSMO capability maturity model self assessment is a framework developed to help agencies evaluate their current capabilities in the area of TSMO and identify steps for improving their TSMO capabilities. The self-assessment can be accessed at: http://aashtotsmoguidance.org/. There are also other capability maturity frameworks that FHWA has developed to support the implementation of TSMO. More can be learned about those frameworks at: https://ops.fhwa.dot.gov/tsmoframeworktool/index.htm.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46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slides provide a comprehensive, high-level summary of TSMO,</a:t>
            </a:r>
            <a:r>
              <a:rPr lang="en-US" baseline="0" dirty="0"/>
              <a:t> participants who are looking for more details and information to share with their staff can visit these virtual resources. </a:t>
            </a:r>
          </a:p>
          <a:p>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827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28</a:t>
            </a:fld>
            <a:endParaRPr lang="en-US" dirty="0"/>
          </a:p>
        </p:txBody>
      </p:sp>
    </p:spTree>
    <p:extLst>
      <p:ext uri="{BB962C8B-B14F-4D97-AF65-F5344CB8AC3E}">
        <p14:creationId xmlns:p14="http://schemas.microsoft.com/office/powerpoint/2010/main" val="241478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transportation landscape is changing, and doing business the way it has been done in the past is no longer effective. For example, previously, congestion issues were primarily addressed by funding major capital projects (adding lanes or building new interchanges and roads) to address physical constraints, such as bottlenecks. Operational improvements were typically an afterthought—considered after the new infrastructure was already added to the system. Today, transportation agencies are facing trends that create a growing demand for travel with less funding and space to work with. As a result, we can no longer build our way out of congestion.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Trends we see today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Limited funds. </a:t>
            </a:r>
            <a:r>
              <a:rPr kumimoji="0" lang="en-US" sz="1200" b="0" i="0" u="none" strike="noStrike" kern="1200" cap="none" spc="0" normalizeH="0" baseline="0" noProof="0" dirty="0">
                <a:ln>
                  <a:noFill/>
                </a:ln>
                <a:solidFill>
                  <a:prstClr val="black"/>
                </a:solidFill>
                <a:effectLst/>
                <a:uLnTx/>
                <a:uFillTx/>
                <a:latin typeface="+mn-lt"/>
                <a:ea typeface="+mn-ea"/>
                <a:cs typeface="+mn-cs"/>
              </a:rPr>
              <a:t>Transportation agencies on the federal, State, and local levels have for years been tasked with doing more with limited resources. State departments of transportation (DOT) are always looking for innovative, lower-cost ways to get people and goods to their destinations more safely and reliably. </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Advances in technology. </a:t>
            </a:r>
            <a:r>
              <a:rPr kumimoji="0" lang="en-US" sz="1200" b="0" i="0" u="none" strike="noStrike" kern="1200" cap="none" spc="0" normalizeH="0" baseline="0" noProof="0" dirty="0">
                <a:ln>
                  <a:noFill/>
                </a:ln>
                <a:solidFill>
                  <a:prstClr val="black"/>
                </a:solidFill>
                <a:effectLst/>
                <a:uLnTx/>
                <a:uFillTx/>
                <a:latin typeface="+mn-lt"/>
                <a:ea typeface="+mn-ea"/>
                <a:cs typeface="+mn-cs"/>
              </a:rPr>
              <a:t>Transportation agencies can leverage technology and data to develop solutions to address congestion issues. However, the traveling public expects fast, reliable, and “smart” transportation, given the advancement in consumer technologies (smartphones, applications, global positioning systems), privately owned mobility services, shared mobility, and the availability of more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Changing customer needs and expectations. </a:t>
            </a:r>
            <a:r>
              <a:rPr kumimoji="0" lang="en-US" sz="1200" b="0" i="0" u="none" strike="noStrike" kern="1200" cap="none" spc="0" normalizeH="0" baseline="0" noProof="0" dirty="0">
                <a:ln>
                  <a:noFill/>
                </a:ln>
                <a:solidFill>
                  <a:prstClr val="black"/>
                </a:solidFill>
                <a:effectLst/>
                <a:uLnTx/>
                <a:uFillTx/>
                <a:latin typeface="+mn-lt"/>
                <a:ea typeface="+mn-ea"/>
                <a:cs typeface="+mn-cs"/>
              </a:rPr>
              <a:t>There is a greater demand for accountability for public officials to ensure that public funds are spent to maximize the performance of the transportation system in the most equitable and cost-effective way. This creates a trend toward “performance-based” programs. The traveling public is seeking relief from unexpected delays in their trips. There is also a greater focus on addressing climate change and equity, and offering multimodal transportations options and solutions for the pedestrian, bicyclist, and transit rider.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Better understanding of the causes of congestion. </a:t>
            </a:r>
            <a:r>
              <a:rPr kumimoji="0" lang="en-US" sz="1200" b="0" i="0" u="none" strike="noStrike" kern="1200" cap="none" spc="0" normalizeH="0" baseline="0" noProof="0" dirty="0">
                <a:ln>
                  <a:noFill/>
                </a:ln>
                <a:solidFill>
                  <a:prstClr val="black"/>
                </a:solidFill>
                <a:effectLst/>
                <a:uLnTx/>
                <a:uFillTx/>
                <a:latin typeface="+mn-lt"/>
                <a:ea typeface="+mn-ea"/>
                <a:cs typeface="+mn-cs"/>
              </a:rPr>
              <a:t>Research has shown that while some congestion may be caused by typical morning and evening rush hours, a significant amount comes from non-recurring events, such as crashes, breakdowns, work zones, weather, and special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Source: https://ops.fhwa.dot.gov/publications/fhwahop19085/fhwahop19085.pdf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Image – Modot flickr -https://flic.kr/p/QNwCuy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29</a:t>
            </a:fld>
            <a:endParaRPr lang="en-US" dirty="0"/>
          </a:p>
        </p:txBody>
      </p:sp>
    </p:spTree>
    <p:extLst>
      <p:ext uri="{BB962C8B-B14F-4D97-AF65-F5344CB8AC3E}">
        <p14:creationId xmlns:p14="http://schemas.microsoft.com/office/powerpoint/2010/main" val="595620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State DOTs and other public agencies are making a transformational shift in the way they conduct business </a:t>
            </a:r>
            <a:r>
              <a:rPr lang="en-US" sz="1200" kern="1200" baseline="0" dirty="0">
                <a:solidFill>
                  <a:schemeClr val="tx1"/>
                </a:solidFill>
                <a:effectLst/>
                <a:latin typeface="+mn-lt"/>
                <a:ea typeface="+mn-ea"/>
                <a:cs typeface="+mn-cs"/>
              </a:rPr>
              <a:t>by:</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Doing more with less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Maximizing operational capacity of existing infrastructure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Shifting toward moving people and goods rather than cars and trucks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Changing organizational culture/mindset to think more holistically and “big picture“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Planning, collaborating, evaluating, and repeating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Transportation agencies are adopting TSMO to respond to the changes in the transportation landscape. Designers play an important role in the success of TSMO and vice versa.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points to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State</a:t>
            </a:r>
            <a:r>
              <a:rPr lang="en-US" sz="1200" kern="1200" baseline="0" dirty="0">
                <a:solidFill>
                  <a:schemeClr val="tx1"/>
                </a:solidFill>
                <a:effectLst/>
                <a:latin typeface="+mn-lt"/>
                <a:ea typeface="+mn-ea"/>
                <a:cs typeface="+mn-cs"/>
              </a:rPr>
              <a:t> DOTs are increasingly realizing the importance to plan, </a:t>
            </a:r>
            <a:r>
              <a:rPr lang="en-US" sz="1200" kern="1200" dirty="0">
                <a:solidFill>
                  <a:schemeClr val="tx1"/>
                </a:solidFill>
                <a:effectLst/>
                <a:latin typeface="+mn-lt"/>
                <a:ea typeface="+mn-ea"/>
                <a:cs typeface="+mn-cs"/>
              </a:rPr>
              <a:t>think ahead,</a:t>
            </a:r>
            <a:r>
              <a:rPr lang="en-US" sz="1200" kern="1200" baseline="0" dirty="0">
                <a:solidFill>
                  <a:schemeClr val="tx1"/>
                </a:solidFill>
                <a:effectLst/>
                <a:latin typeface="+mn-lt"/>
                <a:ea typeface="+mn-ea"/>
                <a:cs typeface="+mn-cs"/>
              </a:rPr>
              <a:t> and think big picture; for example: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Planning for complete multimodal networks and considering transportation equity and environmental impacts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Adopting performance measures such as reducing vehicle miles traveled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To be successful, disciplines are collaborating and working together even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Collaboration/solutions include other stakeholders outside the DOT.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Photo - </a:t>
            </a:r>
            <a:r>
              <a:rPr lang="en-US" sz="1200" b="0" i="0" kern="1200" dirty="0">
                <a:solidFill>
                  <a:schemeClr val="tx1"/>
                </a:solidFill>
                <a:effectLst/>
                <a:latin typeface="+mn-lt"/>
                <a:ea typeface="+mn-ea"/>
                <a:cs typeface="+mn-cs"/>
              </a:rPr>
              <a:t>https://unsplash.com/photos/Yy6aBfhOwJc</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30</a:t>
            </a:fld>
            <a:endParaRPr lang="en-US" dirty="0"/>
          </a:p>
        </p:txBody>
      </p:sp>
    </p:spTree>
    <p:extLst>
      <p:ext uri="{BB962C8B-B14F-4D97-AF65-F5344CB8AC3E}">
        <p14:creationId xmlns:p14="http://schemas.microsoft.com/office/powerpoint/2010/main" val="180540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transportation landscape is changing and doing business the way it has been done in the past is no longer effective. For example, previously, congestion issues were primarily addressed by funding major capital projects (adding lanes or building new interchanges and roads) to address physical constraints, such as bottlenecks. Operational improvements were typically an afterthought—considered after the new infrastructure was already added to the system. Today, transportation agencies are facing trends that create a growing demand for travel with less funding and space to work with. As a result, we can no longer build our way out of congestion.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Trends we see today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Limited funds. </a:t>
            </a:r>
            <a:r>
              <a:rPr kumimoji="0" lang="en-US" sz="1200" b="0" i="0" u="none" strike="noStrike" kern="1200" cap="none" spc="0" normalizeH="0" baseline="0" noProof="0" dirty="0">
                <a:ln>
                  <a:noFill/>
                </a:ln>
                <a:solidFill>
                  <a:prstClr val="black"/>
                </a:solidFill>
                <a:effectLst/>
                <a:uLnTx/>
                <a:uFillTx/>
                <a:latin typeface="+mn-lt"/>
                <a:ea typeface="+mn-ea"/>
                <a:cs typeface="+mn-cs"/>
              </a:rPr>
              <a:t>Transportation agencies on the federal, State, and local levels have for years been tasked with doing more with limited resources. State departments of transportation (DOT) are always looking for innovative, lower-cost ways to get people and goods to their destinations more safely and reliably. </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Advances in technology. </a:t>
            </a:r>
            <a:r>
              <a:rPr kumimoji="0" lang="en-US" sz="1200" b="0" i="0" u="none" strike="noStrike" kern="1200" cap="none" spc="0" normalizeH="0" baseline="0" noProof="0" dirty="0">
                <a:ln>
                  <a:noFill/>
                </a:ln>
                <a:solidFill>
                  <a:prstClr val="black"/>
                </a:solidFill>
                <a:effectLst/>
                <a:uLnTx/>
                <a:uFillTx/>
                <a:latin typeface="+mn-lt"/>
                <a:ea typeface="+mn-ea"/>
                <a:cs typeface="+mn-cs"/>
              </a:rPr>
              <a:t>Transportation agencies can leverage technology and data to develop solutions to address congestion issues. However, the traveling public expects fast, reliable, and “smart” transportation, given the advancement in consumer technologies (smartphones, applications, global positioning systems), privately owned mobility services, shared mobility, and the availability of more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Changing customer needs and expectations. </a:t>
            </a:r>
            <a:r>
              <a:rPr kumimoji="0" lang="en-US" sz="1200" b="0" i="0" u="none" strike="noStrike" kern="1200" cap="none" spc="0" normalizeH="0" baseline="0" noProof="0" dirty="0">
                <a:ln>
                  <a:noFill/>
                </a:ln>
                <a:solidFill>
                  <a:prstClr val="black"/>
                </a:solidFill>
                <a:effectLst/>
                <a:uLnTx/>
                <a:uFillTx/>
                <a:latin typeface="+mn-lt"/>
                <a:ea typeface="+mn-ea"/>
                <a:cs typeface="+mn-cs"/>
              </a:rPr>
              <a:t>There is a greater demand for accountability for public officials to ensure that public funds are spent to maximize the performance of the transportation system in the most equitable and cost-effective way. This creates a trend toward “performance-based” programs. The traveling public is seeking relief from unexpected delays in their trips. There is also a greater focus on addressing climate change and equity, and offering multimodal transportations options and solutions for the pedestrian, bicyclist, and transit rider.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Better understanding of the causes of congestion. </a:t>
            </a:r>
            <a:r>
              <a:rPr kumimoji="0" lang="en-US" sz="1200" b="0" i="0" u="none" strike="noStrike" kern="1200" cap="none" spc="0" normalizeH="0" baseline="0" noProof="0" dirty="0">
                <a:ln>
                  <a:noFill/>
                </a:ln>
                <a:solidFill>
                  <a:prstClr val="black"/>
                </a:solidFill>
                <a:effectLst/>
                <a:uLnTx/>
                <a:uFillTx/>
                <a:latin typeface="+mn-lt"/>
                <a:ea typeface="+mn-ea"/>
                <a:cs typeface="+mn-cs"/>
              </a:rPr>
              <a:t>Research has shown that while some congestion may be caused by typical morning and evening rush hours, a significant amount comes from non-recurring events, such as crashes, breakdowns, work zones, weather, and special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(Source: https://ops.fhwa.dot.gov/publications/fhwahop19085/fhwahop19085.pdf)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Image – Modot flickr -https://flic.kr/p/QNwCuy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a:t>
            </a:fld>
            <a:endParaRPr lang="en-US" dirty="0"/>
          </a:p>
        </p:txBody>
      </p:sp>
    </p:spTree>
    <p:extLst>
      <p:ext uri="{BB962C8B-B14F-4D97-AF65-F5344CB8AC3E}">
        <p14:creationId xmlns:p14="http://schemas.microsoft.com/office/powerpoint/2010/main" val="495265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a:t>
            </a:r>
            <a:r>
              <a:rPr lang="en-US" baseline="0" dirty="0"/>
              <a:t> we are talking about design? It is staff involved in the following:</a:t>
            </a:r>
          </a:p>
          <a:p>
            <a:endParaRPr lang="en-US" baseline="0" dirty="0"/>
          </a:p>
          <a:p>
            <a:pPr marL="171450" indent="-171450">
              <a:buFont typeface="Arial" panose="020B0604020202020204" pitchFamily="34" charset="0"/>
              <a:buChar char="•"/>
            </a:pPr>
            <a:r>
              <a:rPr lang="en-US" dirty="0"/>
              <a:t>Developing and evaluating alternatives for transportation projects</a:t>
            </a:r>
          </a:p>
          <a:p>
            <a:pPr marL="171450" indent="-171450">
              <a:buFont typeface="Arial" panose="020B0604020202020204" pitchFamily="34" charset="0"/>
              <a:buChar char="•"/>
            </a:pPr>
            <a:r>
              <a:rPr lang="en-US" dirty="0"/>
              <a:t>Producing plans, specifications, and estimates for transportation projects</a:t>
            </a:r>
          </a:p>
          <a:p>
            <a:pPr marL="171450" indent="-171450">
              <a:buFont typeface="Arial" panose="020B0604020202020204" pitchFamily="34" charset="0"/>
              <a:buChar char="•"/>
            </a:pPr>
            <a:r>
              <a:rPr lang="en-US" dirty="0"/>
              <a:t>Applying policies, procedures, training, standards</a:t>
            </a:r>
            <a:r>
              <a:rPr lang="en-US" baseline="0" dirty="0"/>
              <a:t> to</a:t>
            </a:r>
            <a:r>
              <a:rPr lang="en-US" dirty="0"/>
              <a:t> the design of highways, bridges, and other structures</a:t>
            </a:r>
          </a:p>
          <a:p>
            <a:pPr marL="171450" indent="-171450">
              <a:buFont typeface="Arial" panose="020B0604020202020204" pitchFamily="34" charset="0"/>
              <a:buChar char="•"/>
            </a:pPr>
            <a:r>
              <a:rPr lang="en-US" dirty="0"/>
              <a:t>Using PBPD and value engineering</a:t>
            </a:r>
          </a:p>
          <a:p>
            <a:pPr marL="171450" indent="-171450">
              <a:buFont typeface="Arial" panose="020B0604020202020204" pitchFamily="34" charset="0"/>
              <a:buChar char="•"/>
            </a:pPr>
            <a:r>
              <a:rPr lang="en-US" dirty="0"/>
              <a:t>Developing, maintaining, and editing States’ design-related policies, procedures, and standards (often in central office/headquarters of State DOT)</a:t>
            </a:r>
          </a:p>
          <a:p>
            <a:endParaRPr lang="en-US" dirty="0"/>
          </a:p>
          <a:p>
            <a:r>
              <a:rPr lang="en-US" dirty="0"/>
              <a:t>(Definition of PBPD</a:t>
            </a:r>
            <a:r>
              <a:rPr lang="en-US" baseline="0" dirty="0"/>
              <a:t>, if needed):</a:t>
            </a:r>
          </a:p>
          <a:p>
            <a:endParaRPr lang="en-US" dirty="0"/>
          </a:p>
          <a:p>
            <a:r>
              <a:rPr lang="en-US" dirty="0"/>
              <a:t>PBPD modifies the traditional highway design process by taking a "design up" approach, where transportation decision makers exercise engineering judgment to build up the improvements from existing conditions to meet both project and system objectives. By taking into account TSMO strategies during the PBPD process, designers can expand the variety of available design options and perhaps postpone or reduce the need for conventional capacity improvements.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31</a:t>
            </a:fld>
            <a:endParaRPr lang="en-US" dirty="0"/>
          </a:p>
        </p:txBody>
      </p:sp>
    </p:spTree>
    <p:extLst>
      <p:ext uri="{BB962C8B-B14F-4D97-AF65-F5344CB8AC3E}">
        <p14:creationId xmlns:p14="http://schemas.microsoft.com/office/powerpoint/2010/main" val="2444749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designer’s </a:t>
            </a:r>
            <a:r>
              <a:rPr lang="en-US" baseline="0" dirty="0"/>
              <a:t>job can be challenging, with having to juggle competing priorities.</a:t>
            </a:r>
            <a:endParaRPr lang="en-US" dirty="0"/>
          </a:p>
          <a:p>
            <a:endParaRPr lang="en-US" dirty="0"/>
          </a:p>
          <a:p>
            <a:r>
              <a:rPr lang="en-US" dirty="0"/>
              <a:t>Below are </a:t>
            </a:r>
            <a:r>
              <a:rPr lang="en-US" baseline="0" dirty="0"/>
              <a:t>typical goals of design staff; as you can see, there is a lot to consider and balance during project/plan development:</a:t>
            </a:r>
          </a:p>
          <a:p>
            <a:endParaRPr lang="en-US" baseline="0" dirty="0"/>
          </a:p>
          <a:p>
            <a:pPr marL="171450" indent="-171450">
              <a:buFont typeface="Arial" panose="020B0604020202020204" pitchFamily="34" charset="0"/>
              <a:buChar char="•"/>
            </a:pPr>
            <a:r>
              <a:rPr lang="en-US" dirty="0"/>
              <a:t>Meet the purpose and need for the project</a:t>
            </a:r>
          </a:p>
          <a:p>
            <a:pPr marL="171450" indent="-171450">
              <a:buFont typeface="Arial" panose="020B0604020202020204" pitchFamily="34" charset="0"/>
              <a:buChar char="•"/>
            </a:pPr>
            <a:r>
              <a:rPr lang="en-US" dirty="0"/>
              <a:t>Optimize traffic operations, mobility, and safety</a:t>
            </a:r>
          </a:p>
          <a:p>
            <a:pPr marL="171450" indent="-171450">
              <a:buFont typeface="Arial" panose="020B0604020202020204" pitchFamily="34" charset="0"/>
              <a:buChar char="•"/>
            </a:pPr>
            <a:r>
              <a:rPr lang="en-US" dirty="0"/>
              <a:t>Minimize cost and maintain budget</a:t>
            </a:r>
          </a:p>
          <a:p>
            <a:pPr marL="171450" indent="-171450">
              <a:buFont typeface="Arial" panose="020B0604020202020204" pitchFamily="34" charset="0"/>
              <a:buChar char="•"/>
            </a:pPr>
            <a:r>
              <a:rPr lang="en-US" dirty="0"/>
              <a:t>Prevent or limit damage to environmental and cultural resources </a:t>
            </a:r>
          </a:p>
          <a:p>
            <a:pPr marL="171450" indent="-171450">
              <a:buFont typeface="Arial" panose="020B0604020202020204" pitchFamily="34" charset="0"/>
              <a:buChar char="•"/>
            </a:pPr>
            <a:r>
              <a:rPr lang="en-US" dirty="0"/>
              <a:t>Consider and balance landowner, public, and political inputs </a:t>
            </a:r>
          </a:p>
          <a:p>
            <a:pPr marL="171450" indent="-171450">
              <a:buFont typeface="Arial" panose="020B0604020202020204" pitchFamily="34" charset="0"/>
              <a:buChar char="•"/>
            </a:pPr>
            <a:r>
              <a:rPr lang="en-US" dirty="0"/>
              <a:t>Develop plans that mitigate or prevent any potential issues that may occur during and after construction</a:t>
            </a:r>
          </a:p>
          <a:p>
            <a:endParaRPr lang="en-US" dirty="0"/>
          </a:p>
          <a:p>
            <a:r>
              <a:rPr lang="en-US" dirty="0"/>
              <a:t>The</a:t>
            </a:r>
            <a:r>
              <a:rPr lang="en-US" baseline="0" dirty="0"/>
              <a:t> goals of TSMO and the goals of design are not that far apart; in fact, they really are very similar, which makes them very good partners.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32</a:t>
            </a:fld>
            <a:endParaRPr lang="en-US" dirty="0"/>
          </a:p>
        </p:txBody>
      </p:sp>
    </p:spTree>
    <p:extLst>
      <p:ext uri="{BB962C8B-B14F-4D97-AF65-F5344CB8AC3E}">
        <p14:creationId xmlns:p14="http://schemas.microsoft.com/office/powerpoint/2010/main" val="47839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TSMO can support the goals</a:t>
            </a:r>
            <a:r>
              <a:rPr lang="en-US" baseline="0" dirty="0"/>
              <a:t> of </a:t>
            </a:r>
            <a:r>
              <a:rPr lang="en-US" dirty="0"/>
              <a:t>design:</a:t>
            </a:r>
          </a:p>
          <a:p>
            <a:endParaRPr lang="en-US" dirty="0"/>
          </a:p>
          <a:p>
            <a:pPr marL="171450" indent="-171450">
              <a:buFont typeface="Arial" panose="020B0604020202020204" pitchFamily="34" charset="0"/>
              <a:buChar char="•"/>
            </a:pPr>
            <a:r>
              <a:rPr lang="en-US" dirty="0"/>
              <a:t>TSMO can be an alternative to adding capacity or can reduce the new capacity needed (smaller footprint/less right-of-way; saves money and time)</a:t>
            </a:r>
          </a:p>
          <a:p>
            <a:pPr marL="171450" indent="-171450">
              <a:buFont typeface="Arial" panose="020B0604020202020204" pitchFamily="34" charset="0"/>
              <a:buChar char="•"/>
            </a:pPr>
            <a:r>
              <a:rPr lang="en-US" dirty="0"/>
              <a:t>Future TSMO and technology needs can be incorporated into a capital</a:t>
            </a:r>
            <a:r>
              <a:rPr lang="en-US" baseline="0" dirty="0"/>
              <a:t> project </a:t>
            </a:r>
            <a:r>
              <a:rPr lang="en-US" dirty="0"/>
              <a:t>design to preserve capacity and extend the functional life of the facility (plan for future signals or intelligent transportation system [ITS] devices, incorporating conduit, etc.; now will be cheaper than doing it later)</a:t>
            </a:r>
          </a:p>
          <a:p>
            <a:pPr marL="171450" indent="-171450">
              <a:buFont typeface="Arial" panose="020B0604020202020204" pitchFamily="34" charset="0"/>
              <a:buChar char="•"/>
            </a:pPr>
            <a:r>
              <a:rPr lang="en-US" dirty="0"/>
              <a:t>TSMO strategies can help mitigate substandard or problematic geometrics (sometimes it’s not feasible, cost-wise, to fix the geometric issue, but TSMO strategy may help mitigate)</a:t>
            </a:r>
          </a:p>
          <a:p>
            <a:pPr marL="171450" indent="-171450">
              <a:buFont typeface="Arial" panose="020B0604020202020204" pitchFamily="34" charset="0"/>
              <a:buChar char="•"/>
            </a:pPr>
            <a:r>
              <a:rPr lang="en-US" dirty="0"/>
              <a:t>As a part of the National Environmental Policy Act (NEPA) process, practitioners must examine and avoid potential impacts to the social and natural environment when considering transportation projects; TSMO can help reduce impacts and be a solution for project development/designers to mitigate environmental and cultural resource</a:t>
            </a:r>
            <a:r>
              <a:rPr lang="en-US" baseline="0" dirty="0"/>
              <a:t> </a:t>
            </a:r>
            <a:r>
              <a:rPr lang="en-US" dirty="0"/>
              <a:t>effects</a:t>
            </a:r>
          </a:p>
          <a:p>
            <a:pPr marL="171450" lvl="0" indent="-171450">
              <a:buFont typeface="Arial" panose="020B0604020202020204" pitchFamily="34" charset="0"/>
              <a:buChar char="•"/>
            </a:pPr>
            <a:r>
              <a:rPr lang="en-US" dirty="0"/>
              <a:t>TSMO</a:t>
            </a:r>
            <a:r>
              <a:rPr lang="en-US" baseline="0" dirty="0"/>
              <a:t>/operations staff can support d</a:t>
            </a:r>
            <a:r>
              <a:rPr lang="en-US" dirty="0"/>
              <a:t>esign in designing safe and effective work zones; t</a:t>
            </a:r>
            <a:r>
              <a:rPr lang="en-US" baseline="0" dirty="0"/>
              <a:t>his includes determining </a:t>
            </a:r>
            <a:r>
              <a:rPr lang="en-US" dirty="0"/>
              <a:t>lane closures and timing, decisions on length of work zones,</a:t>
            </a:r>
            <a:r>
              <a:rPr lang="en-US" baseline="0" dirty="0"/>
              <a:t> p</a:t>
            </a:r>
            <a:r>
              <a:rPr lang="en-US" dirty="0"/>
              <a:t>enalties/rewards for contractors, smart work zones, queue detection systems, or other ITS elements</a:t>
            </a:r>
          </a:p>
          <a:p>
            <a:endParaRPr lang="en-US" dirty="0"/>
          </a:p>
          <a:p>
            <a:r>
              <a:rPr lang="en-US" dirty="0"/>
              <a:t>Sources:</a:t>
            </a:r>
          </a:p>
          <a:p>
            <a:r>
              <a:rPr lang="en-US" dirty="0"/>
              <a:t>https://ops.fhwa.dot.gov/publications/fhwahop18088/index.htm</a:t>
            </a:r>
          </a:p>
          <a:p>
            <a:r>
              <a:rPr lang="en-US" dirty="0"/>
              <a:t>https://ops.fhwa.dot.gov/publications/fhwahop13013/fhwahop13013.pdf</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33</a:t>
            </a:fld>
            <a:endParaRPr lang="en-US" dirty="0"/>
          </a:p>
        </p:txBody>
      </p:sp>
    </p:spTree>
    <p:extLst>
      <p:ext uri="{BB962C8B-B14F-4D97-AF65-F5344CB8AC3E}">
        <p14:creationId xmlns:p14="http://schemas.microsoft.com/office/powerpoint/2010/main" val="2616408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One of the most notable</a:t>
            </a:r>
            <a:r>
              <a:rPr lang="en-US" baseline="0" dirty="0"/>
              <a:t> ways that </a:t>
            </a:r>
            <a:r>
              <a:rPr lang="en-US" dirty="0"/>
              <a:t>TSMO strategies can support design goals</a:t>
            </a:r>
            <a:r>
              <a:rPr lang="en-US" baseline="0" dirty="0"/>
              <a:t> is that it</a:t>
            </a:r>
            <a:r>
              <a:rPr lang="en-US" dirty="0"/>
              <a:t> can serve as a useful tool in PBPD.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PBPD modifies the traditional highway design process by taking a "design up" approach, where transportation decision makers exercise engineering judgment to build up the improvements from existing conditions to meet both project and system objectives. </a:t>
            </a:r>
          </a:p>
          <a:p>
            <a:pPr marL="0" indent="0">
              <a:buFont typeface="Arial" panose="020B0604020202020204" pitchFamily="34" charset="0"/>
              <a:buNone/>
            </a:pPr>
            <a:endParaRPr lang="en-US" dirty="0"/>
          </a:p>
          <a:p>
            <a:r>
              <a:rPr lang="en-US" dirty="0"/>
              <a:t>TSMO strategies can help agencies improve the safety, reliability, and cost‐effectiveness of their PBPD solutions. By considering TSMO strategies in their PBPD processes, designers can expand the variety of available design options and perhaps postpone or reduce the need for conventional capacity improvements. Additionally, many of these operational strategies can be quickly deployed to offer benefits to the travelling public sooner than conventional capacity improvements.</a:t>
            </a:r>
          </a:p>
          <a:p>
            <a:endParaRPr lang="en-US" dirty="0"/>
          </a:p>
          <a:p>
            <a:r>
              <a:rPr lang="en-US" dirty="0"/>
              <a:t>Information sources:</a:t>
            </a:r>
          </a:p>
          <a:p>
            <a:r>
              <a:rPr lang="en-US" dirty="0"/>
              <a:t>https://ops.fhwa.dot.gov/publications/fhwahop18088/index.htm</a:t>
            </a:r>
          </a:p>
          <a:p>
            <a:r>
              <a:rPr lang="en-US" dirty="0"/>
              <a:t>https://ops.fhwa.dot.gov/publications/fhwahop13013/fhwahop13013.pdf</a:t>
            </a:r>
          </a:p>
          <a:p>
            <a:r>
              <a:rPr lang="en-US" dirty="0"/>
              <a:t>https://www.fhwa.dot.gov/design/pbpd/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34</a:t>
            </a:fld>
            <a:endParaRPr lang="en-US" dirty="0"/>
          </a:p>
        </p:txBody>
      </p:sp>
    </p:spTree>
    <p:extLst>
      <p:ext uri="{BB962C8B-B14F-4D97-AF65-F5344CB8AC3E}">
        <p14:creationId xmlns:p14="http://schemas.microsoft.com/office/powerpoint/2010/main" val="3241460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Designing for TSMO can reduce the frequency and impacts of temporary transportation system disruptions that cause congestion and unreliable travel times:</a:t>
            </a:r>
          </a:p>
          <a:p>
            <a:endParaRPr lang="en-US" dirty="0"/>
          </a:p>
          <a:p>
            <a:pPr marL="171450" indent="-171450">
              <a:buFont typeface="Arial" panose="020B0604020202020204" pitchFamily="34" charset="0"/>
              <a:buChar char="•"/>
            </a:pPr>
            <a:r>
              <a:rPr lang="en-US" dirty="0"/>
              <a:t>Impacts from traffic incidents can be reduced by design treatments. Treatments can decrease the frequency of incidents (e.g., queue warning systems, runaway truck ramps), minimize the number of lanes the incidents block (e.g., crash investigation sites, vehicle turnouts), reduce the amount of time the lanes are blocked (e.g., emergency crossovers, drivable shoulders), and shield incidents from the view of passing drivers (e.g., extra-high median barriers, portable incident screens). Consider pedestrian and cyclists’ safety when designing drivable shoulders in an urban environment as they may encourage higher speeds.</a:t>
            </a:r>
          </a:p>
          <a:p>
            <a:pPr marL="171450" indent="-171450">
              <a:buFont typeface="Arial" panose="020B0604020202020204" pitchFamily="34" charset="0"/>
              <a:buChar char="•"/>
            </a:pPr>
            <a:r>
              <a:rPr lang="en-US" dirty="0"/>
              <a:t>Design considerations can also support the safe and efficient movement of pedestrians, bicyclists, and other non-motorized modes.</a:t>
            </a:r>
          </a:p>
          <a:p>
            <a:pPr marL="628650" lvl="1" indent="-171450">
              <a:buFont typeface="Arial" panose="020B0604020202020204" pitchFamily="34" charset="0"/>
              <a:buChar char="•"/>
            </a:pPr>
            <a:r>
              <a:rPr lang="en-US" dirty="0"/>
              <a:t>When constructing or upgrading sidewalks, consider pedestrian access and adding countdown pedestrian signals, pedestrian ramps, and associated hardware and conduit for these treatments.</a:t>
            </a:r>
          </a:p>
          <a:p>
            <a:pPr marL="628650" lvl="1" indent="-171450">
              <a:buFont typeface="Arial" panose="020B0604020202020204" pitchFamily="34" charset="0"/>
              <a:buChar char="•"/>
            </a:pPr>
            <a:r>
              <a:rPr lang="en-US" dirty="0"/>
              <a:t>Consider additional right-of-way to create bike-only lanes.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https://ops.fhwa.dot.gov/publications/fhwahop18088/index.htm</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35</a:t>
            </a:fld>
            <a:endParaRPr lang="en-US" dirty="0"/>
          </a:p>
        </p:txBody>
      </p:sp>
    </p:spTree>
    <p:extLst>
      <p:ext uri="{BB962C8B-B14F-4D97-AF65-F5344CB8AC3E}">
        <p14:creationId xmlns:p14="http://schemas.microsoft.com/office/powerpoint/2010/main" val="3430445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Driver behavior changes when weather conditions change. Rain and snow can cause slick pavement that may increase the frequency of crashes and may slow traffic. Fog, heavy rain or snow, and blowing snow or sand can reduce visibility, which also increases the frequency of crashes and can slow traffic. Heavy snow may cover the roadway, hiding lane delineations and significantly reducing the capacity of the roadway.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Adverse weather conditions on roads can be mitigated with design treatments to prevent snow or sand from blowing across the roadway, limit the accumulation of snow and ice, or increase the efficiency of lane-clearing practices.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Special events tend to create large demand surges during short periods of time, usually just before the event begins and just after it ends. Another example is when seasonal and weekend spikes in demand occur near vacation destinations.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Congestion caused by surges in demand or</a:t>
            </a:r>
            <a:r>
              <a:rPr lang="en-US" baseline="0" dirty="0"/>
              <a:t> demand fluctuations </a:t>
            </a:r>
            <a:r>
              <a:rPr lang="en-US" dirty="0"/>
              <a:t>can be alleviated by incorporating mechanisms into the design that temporarily increase capacity in the direction of major travel (e.g., reversible lanes, divert demand to alternate routes, and limit freeway entrance and exit options).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https://ops.fhwa.dot.gov/publications/fhwahop18088/index.htm</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36</a:t>
            </a:fld>
            <a:endParaRPr lang="en-US" dirty="0"/>
          </a:p>
        </p:txBody>
      </p:sp>
    </p:spTree>
    <p:extLst>
      <p:ext uri="{BB962C8B-B14F-4D97-AF65-F5344CB8AC3E}">
        <p14:creationId xmlns:p14="http://schemas.microsoft.com/office/powerpoint/2010/main" val="2169749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Early planning in design and collaboration with operations/TSMO staff can save money for ITS strategies</a:t>
            </a:r>
            <a:r>
              <a:rPr lang="en-US" baseline="0" dirty="0"/>
              <a:t> (for example, planning for near-term or long-term ITS components and systems can save money now).</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During the design stage,</a:t>
            </a:r>
            <a:r>
              <a:rPr lang="en-US" baseline="0" dirty="0"/>
              <a:t> designers can include features </a:t>
            </a:r>
            <a:r>
              <a:rPr lang="en-US" dirty="0"/>
              <a:t>to help facilitate easy and safe access to and maintenance of ITS or other operations devices.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During project development,</a:t>
            </a:r>
            <a:r>
              <a:rPr lang="en-US" baseline="0" dirty="0"/>
              <a:t> </a:t>
            </a:r>
            <a:r>
              <a:rPr lang="en-US" dirty="0"/>
              <a:t>design features can be considered and included that optimize mobility and alleviate bottlenecks, such as auxiliary</a:t>
            </a:r>
            <a:r>
              <a:rPr lang="en-US" baseline="0" dirty="0"/>
              <a:t>, merge, and turn lanes, and protect the safety of all users (e.g., pedestrians, bicyclists).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As previously mentioned, work zones are a major area where TSMO and design support each other.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Design treatments aimed at reducing the impact of work zones typically accomplish one of three things: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Minimize the capacity lost due to the work zone. This can be done by providing shoulder areas or pulloff locations, “borrowing” capacity from the other direction of travel during work zone hours, and employing practices that allow work to be accomplished on one lane at a time.</a:t>
            </a:r>
          </a:p>
          <a:p>
            <a:pPr marL="171450" indent="-171450">
              <a:buFont typeface="Arial" panose="020B0604020202020204" pitchFamily="34" charset="0"/>
              <a:buChar char="•"/>
            </a:pPr>
            <a:r>
              <a:rPr lang="en-US" dirty="0"/>
              <a:t>Reduce the time duration of work-zone lane closures. Depending on the work zone, this could be done by limiting lane closures to off-peak periods or by accelerating work schedules to finish the work as quickly as possible.</a:t>
            </a:r>
          </a:p>
          <a:p>
            <a:pPr marL="171450" indent="-171450">
              <a:buFont typeface="Arial" panose="020B0604020202020204" pitchFamily="34" charset="0"/>
              <a:buChar char="•"/>
            </a:pPr>
            <a:r>
              <a:rPr lang="en-US" dirty="0"/>
              <a:t>Reduce the number of incidents in the work zone. Safe practices for managing entrances and exits of work equipment from the work zone may limit work zone–related crashes. In addition, providing locations for vehicles to move in the case of a crash or breakdown may reduce secondary crashes and rubbernecking in the work zone.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Segoe UI" panose="020B0502040204020203" pitchFamily="34" charset="0"/>
              </a:rPr>
              <a:t>Designers may also consider how transit routes will be impacted by the proposed work, coordinate with the transit agency early and often, look for accessible temporary stops and accessible routes to those stops, etc.</a:t>
            </a:r>
            <a:endParaRPr lang="en-US" sz="1200" dirty="0">
              <a:effectLst/>
              <a:latin typeface="Arial" panose="020B0604020202020204" pitchFamily="34" charset="0"/>
            </a:endParaRP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designers may want to consider design features that reduce bottlenecks and </a:t>
            </a:r>
            <a:r>
              <a:rPr lang="en-US" dirty="0" err="1"/>
              <a:t>confli</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Many treatments for minimizing the impact of work zones on congestion are operational, but may require geometric design considerations to implement. For example, the acceleration of a work zone schedule may require that alternative routes are improved or that separate express lanes are built to handle traffic while the existing facility is completely closed.</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https://ops.fhwa.dot.gov/publications/fhwahop18088/index.htm</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37</a:t>
            </a:fld>
            <a:endParaRPr lang="en-US" dirty="0"/>
          </a:p>
        </p:txBody>
      </p:sp>
    </p:spTree>
    <p:extLst>
      <p:ext uri="{BB962C8B-B14F-4D97-AF65-F5344CB8AC3E}">
        <p14:creationId xmlns:p14="http://schemas.microsoft.com/office/powerpoint/2010/main" val="2510229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Because design and TSMO have many goals in common, everyone benefits from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safer and more operationally efficient facility design for all users (motorized and non-motorized), emergency responders, maintenance staff, construction workers, and other operators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Lower costs for projects and for future operational and ITS deployments, as foundational ITS infrastructure can be included in highway designs during construction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Less congestion and greater travel time reliability from the implementation of TSMO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38</a:t>
            </a:fld>
            <a:endParaRPr lang="en-US" dirty="0"/>
          </a:p>
        </p:txBody>
      </p:sp>
    </p:spTree>
    <p:extLst>
      <p:ext uri="{BB962C8B-B14F-4D97-AF65-F5344CB8AC3E}">
        <p14:creationId xmlns:p14="http://schemas.microsoft.com/office/powerpoint/2010/main" val="3186909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39</a:t>
            </a:fld>
            <a:endParaRPr lang="en-US" dirty="0"/>
          </a:p>
        </p:txBody>
      </p:sp>
    </p:spTree>
    <p:extLst>
      <p:ext uri="{BB962C8B-B14F-4D97-AF65-F5344CB8AC3E}">
        <p14:creationId xmlns:p14="http://schemas.microsoft.com/office/powerpoint/2010/main" val="1461359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Ideally, </a:t>
            </a:r>
            <a:r>
              <a:rPr lang="en-US" baseline="0" dirty="0"/>
              <a:t>TSMO should be considered in the project scoping stage. This ensures enough budget is planned for the strategies to be effectively implemented.</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TSMO</a:t>
            </a:r>
            <a:r>
              <a:rPr lang="en-US" sz="1200" b="0" i="0" kern="1200" dirty="0">
                <a:solidFill>
                  <a:schemeClr val="tx1"/>
                </a:solidFill>
                <a:effectLst/>
                <a:latin typeface="+mn-lt"/>
                <a:ea typeface="+mn-ea"/>
                <a:cs typeface="+mn-cs"/>
              </a:rPr>
              <a:t> strategies can be implemented at each point in the design process to improve project outcomes and long-term operational efficiency. Agencies benefit from developing formal policies and procedures to include </a:t>
            </a:r>
            <a:r>
              <a:rPr lang="en-US" dirty="0"/>
              <a:t>TSMO</a:t>
            </a:r>
            <a:r>
              <a:rPr lang="en-US" sz="1200" b="0" i="0" kern="1200" dirty="0">
                <a:solidFill>
                  <a:schemeClr val="tx1"/>
                </a:solidFill>
                <a:effectLst/>
                <a:latin typeface="+mn-lt"/>
                <a:ea typeface="+mn-ea"/>
                <a:cs typeface="+mn-cs"/>
              </a:rPr>
              <a:t> strategies and from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making operational considerations throughout the design process.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TSMO solutions can be used in a variety of settings and locations, both urban and rural. </a:t>
            </a:r>
            <a:r>
              <a:rPr lang="en-US" sz="1200" b="0" i="0" kern="1200" dirty="0">
                <a:solidFill>
                  <a:schemeClr val="tx1"/>
                </a:solidFill>
                <a:effectLst/>
                <a:latin typeface="+mn-lt"/>
                <a:ea typeface="+mn-ea"/>
                <a:cs typeface="+mn-cs"/>
              </a:rPr>
              <a:t>Even on projects already programmed/scoped, designers can work with TSMO/operations staff to identify strategies that can save money and make</a:t>
            </a:r>
            <a:r>
              <a:rPr lang="en-US" sz="1200" b="0" i="0" kern="1200" baseline="0" dirty="0">
                <a:solidFill>
                  <a:schemeClr val="tx1"/>
                </a:solidFill>
                <a:effectLst/>
                <a:latin typeface="+mn-lt"/>
                <a:ea typeface="+mn-ea"/>
                <a:cs typeface="+mn-cs"/>
              </a:rPr>
              <a:t> efficient use of the</a:t>
            </a:r>
            <a:r>
              <a:rPr lang="en-US" sz="1200" b="0" i="0" kern="1200" dirty="0">
                <a:solidFill>
                  <a:schemeClr val="tx1"/>
                </a:solidFill>
                <a:effectLst/>
                <a:latin typeface="+mn-lt"/>
                <a:ea typeface="+mn-ea"/>
                <a:cs typeface="+mn-cs"/>
              </a:rPr>
              <a:t> existing system. This saves money, and that money can be put to other needs or areas. Even a small portion of your budget devoted to these strategies can result in an immediate improvement.</a:t>
            </a:r>
          </a:p>
          <a:p>
            <a:endParaRPr lang="en-US" dirty="0"/>
          </a:p>
          <a:p>
            <a:r>
              <a:rPr lang="en-US" dirty="0"/>
              <a:t>How does connecting TSMO and design work in practice? </a:t>
            </a:r>
          </a:p>
          <a:p>
            <a:endParaRPr lang="en-US" dirty="0"/>
          </a:p>
          <a:p>
            <a:r>
              <a:rPr lang="en-US" dirty="0"/>
              <a:t>The next slides present </a:t>
            </a:r>
            <a:r>
              <a:rPr lang="en-US" baseline="0" dirty="0"/>
              <a:t>examples of how design can start making those connections with operations/TSMO staff and begin “thinking TSMO.” </a:t>
            </a:r>
            <a:endParaRPr lang="en-US" dirty="0"/>
          </a:p>
          <a:p>
            <a:endParaRPr lang="en-US" dirty="0"/>
          </a:p>
          <a:p>
            <a:r>
              <a:rPr lang="en-US" dirty="0"/>
              <a:t>https://ops.fhwa.dot.gov/publications/fhwahop19087/fhwahop19087.pdf</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40</a:t>
            </a:fld>
            <a:endParaRPr lang="en-US" dirty="0"/>
          </a:p>
        </p:txBody>
      </p:sp>
    </p:spTree>
    <p:extLst>
      <p:ext uri="{BB962C8B-B14F-4D97-AF65-F5344CB8AC3E}">
        <p14:creationId xmlns:p14="http://schemas.microsoft.com/office/powerpoint/2010/main" val="360168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 are State DOT’s adjusting and responding to these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Transportation systems management and operations (TSMO) is a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goal here is to get the most performance out of the transportation facilities we already have. TSMO is the use of strategies, technologies, mobility services, and programs to optimize the safety, mobility, and reliability of the existing and planned transportation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Designers and those responsible for project development are key players and can embrace the TSMO mindset when shaping project designs,</a:t>
            </a:r>
            <a:r>
              <a:rPr lang="en-US" baseline="0" dirty="0"/>
              <a:t> and in turn will help </a:t>
            </a:r>
            <a:r>
              <a:rPr lang="en-US" dirty="0"/>
              <a:t>support the agency’s overall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“TSMO ultimately</a:t>
            </a:r>
            <a:r>
              <a:rPr lang="en-US" baseline="0" dirty="0"/>
              <a:t> </a:t>
            </a:r>
            <a:r>
              <a:rPr lang="en-US" dirty="0"/>
              <a:t>involves a mindset to determine the best way to optimize the mobility</a:t>
            </a:r>
            <a:r>
              <a:rPr lang="en-US" baseline="0" dirty="0"/>
              <a:t> </a:t>
            </a:r>
            <a:r>
              <a:rPr lang="en-US" dirty="0"/>
              <a:t>and reliability of the existing system with limited resources. A TSMO</a:t>
            </a:r>
            <a:r>
              <a:rPr lang="en-US" baseline="0" dirty="0"/>
              <a:t> </a:t>
            </a:r>
            <a:r>
              <a:rPr lang="en-US" dirty="0"/>
              <a:t>approach offers the ability to start with considering lower cost, less</a:t>
            </a:r>
            <a:r>
              <a:rPr lang="en-US" baseline="0" dirty="0"/>
              <a:t> </a:t>
            </a:r>
            <a:r>
              <a:rPr lang="en-US" dirty="0"/>
              <a:t>intensive solutions, and then move to using more intensive solutions</a:t>
            </a:r>
            <a:r>
              <a:rPr lang="en-US" baseline="0" dirty="0"/>
              <a:t> </a:t>
            </a:r>
            <a:r>
              <a:rPr lang="en-US" dirty="0"/>
              <a:t>such as facility expansions where needed. This approach also integrates</a:t>
            </a:r>
            <a:r>
              <a:rPr lang="en-US" baseline="0" dirty="0"/>
              <a:t> </a:t>
            </a:r>
            <a:r>
              <a:rPr lang="en-US" dirty="0"/>
              <a:t>TSMO throughout agency processes, rather than after major</a:t>
            </a:r>
            <a:r>
              <a:rPr lang="en-US" baseline="0" dirty="0"/>
              <a:t> </a:t>
            </a:r>
            <a:r>
              <a:rPr lang="en-US" dirty="0"/>
              <a:t>construction has been completed, and needs to include planning,</a:t>
            </a:r>
            <a:r>
              <a:rPr lang="en-US" baseline="0" dirty="0"/>
              <a:t> </a:t>
            </a:r>
            <a:r>
              <a:rPr lang="en-US" dirty="0"/>
              <a:t>design, people, processes, technology, and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FHWA and AASHTO,</a:t>
            </a:r>
            <a:r>
              <a:rPr lang="en-US" baseline="0" dirty="0"/>
              <a:t> Transportation Systems Management and Operations FAQs, https://ops.fhwa.dot.gov/publications/fhwahop19087/index.htm.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a:t>
            </a:fld>
            <a:endParaRPr lang="en-US" dirty="0"/>
          </a:p>
        </p:txBody>
      </p:sp>
    </p:spTree>
    <p:extLst>
      <p:ext uri="{BB962C8B-B14F-4D97-AF65-F5344CB8AC3E}">
        <p14:creationId xmlns:p14="http://schemas.microsoft.com/office/powerpoint/2010/main" val="1278587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mentioned earlier, TSMO strategies are not always ITS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are s</a:t>
            </a:r>
            <a:r>
              <a:rPr lang="en-US" dirty="0"/>
              <a:t>tarting</a:t>
            </a:r>
            <a:r>
              <a:rPr lang="en-US" baseline="0" dirty="0"/>
              <a:t> off with some practices that can be considered TSMO that designers are probably already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is this TSMO?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Managing access</a:t>
            </a:r>
            <a:r>
              <a:rPr lang="en-US" dirty="0"/>
              <a:t> preserves </a:t>
            </a:r>
            <a:r>
              <a:rPr lang="en-US" u="none" dirty="0"/>
              <a:t>the flow of people and freight and enables safe access to businesses and neighborhoods using a combination of policies and strategies. These include closing, consolidating, or improving driveways, median openings, and intersections; adding appropriate</a:t>
            </a:r>
            <a:r>
              <a:rPr lang="en-US" u="none" baseline="0" dirty="0"/>
              <a:t> turn lanes at intersections; </a:t>
            </a:r>
            <a:r>
              <a:rPr lang="en-US" u="none" dirty="0"/>
              <a:t>adding or redesigning </a:t>
            </a:r>
            <a:r>
              <a:rPr lang="en-US" dirty="0"/>
              <a:t>medians; and planned spacing of intersections, median openings, and driveways.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management along a corridor has been shown to improve safety, mobility, accessibility, and even economic vitality.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https://ops.fhwa.dot.gov/access_mgmt/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https://safety.fhwa.dot.gov/intersection/other_topics/corridor/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of images: FHWA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41</a:t>
            </a:fld>
            <a:endParaRPr lang="en-US" dirty="0"/>
          </a:p>
        </p:txBody>
      </p:sp>
    </p:spTree>
    <p:extLst>
      <p:ext uri="{BB962C8B-B14F-4D97-AF65-F5344CB8AC3E}">
        <p14:creationId xmlns:p14="http://schemas.microsoft.com/office/powerpoint/2010/main" val="146270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Related to access management, different intersection and interchange designs offer various operational and safety benefits depending on the location and traffic patterns.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When completing a project, designers are evaluating the different alternatives that meet the project needs and determining the best options for improving safety, reducing congestion, multimodal enhancement,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TSMO staff can further assist designers by providing traffic data to help make those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can work together to use intersection control evaluation tools and policies, which are data-driven, performance-based frameworks to screen intersection alternatives and identify an optimal 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Roundabout image source: Getty Images, Credit: JamesBrey Creative #: 965529604 License type: Royalty-free Collection: E+ Location: United States Release info: No release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MoDOT flickr: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https://flic.kr/p/6Dykf8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https://flic.kr/p/8YTsuN</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42</a:t>
            </a:fld>
            <a:endParaRPr lang="en-US" dirty="0"/>
          </a:p>
        </p:txBody>
      </p:sp>
    </p:spTree>
    <p:extLst>
      <p:ext uri="{BB962C8B-B14F-4D97-AF65-F5344CB8AC3E}">
        <p14:creationId xmlns:p14="http://schemas.microsoft.com/office/powerpoint/2010/main" val="658710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designing a new intersection/interchange or assessing an existing one, designers make decisions on the optimal type of traffic control, adding turn lanes, whether to restrict turning movements, or even ramp closures. But they can also consider other complementary TSMO strategies.</a:t>
            </a:r>
          </a:p>
          <a:p>
            <a:endParaRPr lang="en-US" baseline="0" dirty="0"/>
          </a:p>
          <a:p>
            <a:r>
              <a:rPr lang="en-US" baseline="0" dirty="0"/>
              <a:t>For example, whether an interchange should be designed to accommodate ramp metering or include a park-n-ride facility, or whether an intersection should include provision for bus stops or queue jump lane, are all relevant and important.  Such strategies can not only improve safety, mobility, and reliability, but can also facilitate multimodal integration.</a:t>
            </a:r>
            <a:endParaRPr lang="en-US" dirty="0"/>
          </a:p>
          <a:p>
            <a:endParaRPr lang="en-US" dirty="0"/>
          </a:p>
          <a:p>
            <a:r>
              <a:rPr lang="en-US" dirty="0"/>
              <a:t>(Definition of queue jump lane:</a:t>
            </a:r>
            <a:r>
              <a:rPr lang="en-US" baseline="0" dirty="0"/>
              <a:t> this could</a:t>
            </a:r>
            <a:r>
              <a:rPr lang="en-US" dirty="0"/>
              <a:t> be a separate lane developed for buses only, or it could involve allowing buses to use a right-turn lane as a through lane. On a roadway with existing shoulders, a queue jump or bypass lane treatment can be developed assuming the shoulder width and pavement design can accommodate bus traffic.)</a:t>
            </a:r>
          </a:p>
          <a:p>
            <a:endParaRPr lang="en-US" dirty="0"/>
          </a:p>
          <a:p>
            <a:r>
              <a:rPr lang="en-US" dirty="0"/>
              <a:t>Pedestrians</a:t>
            </a:r>
            <a:r>
              <a:rPr lang="en-US" baseline="0" dirty="0"/>
              <a:t> and bicyclists should also be considered</a:t>
            </a:r>
            <a:r>
              <a:rPr lang="en-US" dirty="0"/>
              <a:t> at intersections and at interchange ramp termini with the crossroad. Major intersections/interchanges are often barriers to travel by these modes if people don’t feel safe crossing these facilities.</a:t>
            </a:r>
          </a:p>
          <a:p>
            <a:endParaRPr lang="en-US" baseline="0" dirty="0"/>
          </a:p>
          <a:p>
            <a:r>
              <a:rPr lang="en-US" baseline="0" dirty="0"/>
              <a:t>Photo sources</a:t>
            </a:r>
          </a:p>
          <a:p>
            <a:r>
              <a:rPr lang="en-US" baseline="0" dirty="0"/>
              <a:t>Https://en.wikipedia.org/wiki/File:Ramp_meter_from_Miller_Park_Way_to_I-94_east_in_Milwaukee.jpg</a:t>
            </a:r>
          </a:p>
          <a:p>
            <a:r>
              <a:rPr lang="en-US" baseline="0" dirty="0"/>
              <a:t>https://en.wikipedia.org/wiki/Park_and_ride#/media/File:MUTCD_D4-2.svg</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43</a:t>
            </a:fld>
            <a:endParaRPr lang="en-US" dirty="0"/>
          </a:p>
        </p:txBody>
      </p:sp>
    </p:spTree>
    <p:extLst>
      <p:ext uri="{BB962C8B-B14F-4D97-AF65-F5344CB8AC3E}">
        <p14:creationId xmlns:p14="http://schemas.microsoft.com/office/powerpoint/2010/main" val="3859663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Bottlenecks are specific locations on the highway system where the physical layout of the roadway routinely cannot handle the traffic that wants to use it and results in localized, recurring congestion.</a:t>
            </a:r>
            <a:r>
              <a:rPr lang="en-US" baseline="0" dirty="0"/>
              <a:t> </a:t>
            </a:r>
          </a:p>
          <a:p>
            <a:endParaRPr lang="en-US" dirty="0"/>
          </a:p>
          <a:p>
            <a:r>
              <a:rPr lang="en-US" dirty="0"/>
              <a:t>There is a significant opportunity to apply more operational and low-cost infrastructure solutions to provide relief for localized, recurring congestion at bottlenecks.  Such solutions can meet project needs in a way that is more cost-effective than adding lanes.</a:t>
            </a:r>
          </a:p>
          <a:p>
            <a:endParaRPr lang="en-US" dirty="0"/>
          </a:p>
          <a:p>
            <a:r>
              <a:rPr lang="en-US" dirty="0"/>
              <a:t>Low-cost bottleneck mitigations have several advantages, such as: </a:t>
            </a:r>
          </a:p>
          <a:p>
            <a:pPr marL="171450" indent="-171450">
              <a:buFont typeface="Arial" panose="020B0604020202020204" pitchFamily="34" charset="0"/>
              <a:buChar char="•"/>
            </a:pPr>
            <a:r>
              <a:rPr lang="en-US" dirty="0"/>
              <a:t>Highly</a:t>
            </a:r>
            <a:r>
              <a:rPr lang="en-US" baseline="0" dirty="0"/>
              <a:t> cost-effective</a:t>
            </a:r>
          </a:p>
          <a:p>
            <a:pPr marL="171450" indent="-171450">
              <a:buFont typeface="Arial" panose="020B0604020202020204" pitchFamily="34" charset="0"/>
              <a:buChar char="•"/>
            </a:pPr>
            <a:r>
              <a:rPr lang="en-US" baseline="0" dirty="0"/>
              <a:t>Low cost translates into being able to address more locations</a:t>
            </a:r>
          </a:p>
          <a:p>
            <a:pPr marL="171450" indent="-171450">
              <a:buFont typeface="Arial" panose="020B0604020202020204" pitchFamily="34" charset="0"/>
              <a:buChar char="•"/>
            </a:pPr>
            <a:r>
              <a:rPr lang="en-US" baseline="0" dirty="0"/>
              <a:t>Positive safety impacts</a:t>
            </a:r>
          </a:p>
          <a:p>
            <a:pPr marL="171450" indent="-171450">
              <a:buFont typeface="Arial" panose="020B0604020202020204" pitchFamily="34" charset="0"/>
              <a:buChar char="•"/>
            </a:pPr>
            <a:r>
              <a:rPr lang="en-US" baseline="0" dirty="0"/>
              <a:t>Often low impact on physical and human environments</a:t>
            </a:r>
          </a:p>
          <a:p>
            <a:pPr marL="171450" indent="-171450">
              <a:buFont typeface="Arial" panose="020B0604020202020204" pitchFamily="34" charset="0"/>
              <a:buChar char="•"/>
            </a:pPr>
            <a:r>
              <a:rPr lang="en-US" baseline="0" dirty="0"/>
              <a:t>Typically require little to no right-of-way</a:t>
            </a:r>
          </a:p>
          <a:p>
            <a:endParaRPr lang="en-US" dirty="0"/>
          </a:p>
          <a:p>
            <a:r>
              <a:rPr lang="en-US" dirty="0"/>
              <a:t>Operations/TSMO</a:t>
            </a:r>
            <a:r>
              <a:rPr lang="en-US" baseline="0" dirty="0"/>
              <a:t> staff can help designers identify existing bottlenecks (identified through use of data or operator observations) that may be present in upcoming projects. They can work together to determine if low-cost solutions can be incorporated into the projects. </a:t>
            </a:r>
          </a:p>
          <a:p>
            <a:endParaRPr lang="en-US" baseline="0" dirty="0"/>
          </a:p>
          <a:p>
            <a:r>
              <a:rPr lang="en-US" baseline="0" dirty="0"/>
              <a:t>Just some of the low-cost bottleneck strategies are listed here.  You may notice that some of these strategies may also be repeated on some other slides within this presentation.</a:t>
            </a:r>
          </a:p>
          <a:p>
            <a:endParaRPr lang="en-US" baseline="0" dirty="0"/>
          </a:p>
          <a:p>
            <a:r>
              <a:rPr lang="en-US" baseline="0" dirty="0"/>
              <a:t>For more information, check out FHWA’s Recurring Traffic Bottlenecks: A Primer, Focus on Low-Cost Operational Improvements https://ops.fhwa.dot.gov/publications/fhwahop18013/fhwahop18013.pdf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4AA66-0D37-48CF-BD10-10F249B45A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645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Designers considering modifications to existing interchanges or building new ones may examine TSMO strategies for alternatives or as companion strategies for changes to interstate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Although State DOTs own and operate the interstate system, FHWA is required to approve all new access or changes in access points, pursuant to 23 U.S.C. 111. Such approval must be preceded by a NEPA action on the project. As part of the NEPA process, project alternatives should be evaluated. One alternative could be a TSMO alternative, evaluating whether existing interchanges to the interstate, or local roads and streets in the corridor, could be reasonably improved to provide the desired access. TSMO improvements might include access control along surface streets, improving traffic control, modifying ramp terminals and intersection, or adding turn bays or lengthening storage.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request to modify access should include an evaluation of how the proposed design will serve nonmotorized travel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Source:</a:t>
            </a:r>
          </a:p>
          <a:p>
            <a:r>
              <a:rPr lang="en-US" dirty="0"/>
              <a:t>https://www.fhwa.dot.gov/design/interstate/pubs/access/access.pdf</a:t>
            </a:r>
          </a:p>
          <a:p>
            <a:endParaRPr lang="en-US" dirty="0"/>
          </a:p>
          <a:p>
            <a:endParaRPr lang="en-US" dirty="0"/>
          </a:p>
          <a:p>
            <a:r>
              <a:rPr lang="en-US" dirty="0"/>
              <a:t>Photo:</a:t>
            </a:r>
          </a:p>
          <a:p>
            <a:r>
              <a:rPr lang="en-US" dirty="0"/>
              <a:t>https://flic.kr/p/d2DCk1</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45</a:t>
            </a:fld>
            <a:endParaRPr lang="en-US" dirty="0"/>
          </a:p>
        </p:txBody>
      </p:sp>
    </p:spTree>
    <p:extLst>
      <p:ext uri="{BB962C8B-B14F-4D97-AF65-F5344CB8AC3E}">
        <p14:creationId xmlns:p14="http://schemas.microsoft.com/office/powerpoint/2010/main" val="2641030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Designers may also come across a situation where realignment</a:t>
            </a:r>
            <a:r>
              <a:rPr lang="en-US" sz="1200" kern="1200" baseline="0" dirty="0">
                <a:solidFill>
                  <a:schemeClr val="tx1"/>
                </a:solidFill>
                <a:effectLst/>
                <a:latin typeface="+mn-lt"/>
                <a:ea typeface="+mn-ea"/>
                <a:cs typeface="+mn-cs"/>
              </a:rPr>
              <a:t> or relocation of a side road is not feasible, but there is a need to address a safety issue.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Shown here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ITS solution that can help reduce crashes between vehicles at intersections using real-time communication. Intersection conflict warning systems warn drivers on the through road of the presence of traffic at stop-controlled cross streets. The systems warn drivers at stop-controlled approaches of the presence of traffic on the through lanes.</a:t>
            </a:r>
          </a:p>
          <a:p>
            <a:endParaRPr lang="en-US" sz="1200" kern="1200" dirty="0">
              <a:solidFill>
                <a:schemeClr val="tx1"/>
              </a:solidFill>
              <a:effectLst/>
              <a:latin typeface="+mn-lt"/>
              <a:ea typeface="+mn-ea"/>
              <a:cs typeface="+mn-cs"/>
            </a:endParaRPr>
          </a:p>
          <a:p>
            <a:pPr marL="0" marR="0" algn="l" defTabSz="914400" rtl="0" eaLnBrk="1" latinLnBrk="0" hangingPunct="1">
              <a:lnSpc>
                <a:spcPct val="105000"/>
              </a:lnSpc>
              <a:spcBef>
                <a:spcPts val="0"/>
              </a:spcBef>
              <a:spcAft>
                <a:spcPts val="800"/>
              </a:spcAft>
            </a:pPr>
            <a:r>
              <a:rPr lang="en-US" sz="1200" kern="1200" baseline="0" dirty="0">
                <a:solidFill>
                  <a:schemeClr val="tx1"/>
                </a:solidFill>
                <a:effectLst/>
                <a:latin typeface="+mn-lt"/>
                <a:ea typeface="+mn-ea"/>
                <a:cs typeface="+mn-cs"/>
              </a:rPr>
              <a:t>This is an example that State DOTs are likely to use to solve a safety issue rather than a mobility issue. The systems are often used where there are sight distance issues and realignment or relocation of a side street is not feasible. This strategy is a cost-effective solution that improves safety as well as reducing the risk for crashes, thus decreasing the likelihood of non-recurring events. Fewer non-recurring events results in improved reliability.</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Minnesota DOT has deployed intersection conflict warning systems in rural areas across the state to aid motorists to safely cross thru-STOP intersections. </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dirty="0"/>
              <a:t>https://www.fhwa.dot.gov/publications/research/safety/16061/16061.pdf</a:t>
            </a:r>
          </a:p>
          <a:p>
            <a:r>
              <a:rPr lang="en-US" dirty="0"/>
              <a:t>https://www.dot.state.mn.us/trafficeng/signals/conflictwarning.html</a:t>
            </a:r>
          </a:p>
          <a:p>
            <a:r>
              <a:rPr lang="en-US" dirty="0"/>
              <a:t>https://safety.fhwa.dot.gov/intersection/conventional/unsignalized/fhwasa11023/fhwasa11023.pdf</a:t>
            </a:r>
          </a:p>
          <a:p>
            <a:r>
              <a:rPr lang="en-US" dirty="0"/>
              <a:t>http://enterprise.prog.org/Projects/2010_Present/developingconsistencyIWS/iws_relateddocuments.html </a:t>
            </a:r>
          </a:p>
          <a:p>
            <a:endParaRPr lang="en-US" dirty="0"/>
          </a:p>
          <a:p>
            <a:r>
              <a:rPr lang="en-US" dirty="0"/>
              <a:t>Photos</a:t>
            </a:r>
            <a:br>
              <a:rPr lang="en-US" dirty="0"/>
            </a:br>
            <a:r>
              <a:rPr lang="en-US" dirty="0"/>
              <a:t>https://www.dot.state.mn.us/trafficeng/signals/conflictwarning.html</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46</a:t>
            </a:fld>
            <a:endParaRPr lang="en-US" dirty="0"/>
          </a:p>
        </p:txBody>
      </p:sp>
    </p:spTree>
    <p:extLst>
      <p:ext uri="{BB962C8B-B14F-4D97-AF65-F5344CB8AC3E}">
        <p14:creationId xmlns:p14="http://schemas.microsoft.com/office/powerpoint/2010/main" val="1984495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Multimodal systems, services, and projects can often benefit from collaboration between designers and TSMO professionals.  Multimodal solutions can better utilize non-auto modes, thus resulting in a more effective distribution of demand and greater performance of the overall transportation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Designers may have projects dedicated to these solutions or they may also have opportunities to include these multimodal strategies within other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It’s important to consider multimodal systems, services, and projects early on in project scoping or there may not be budget for them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Providing safe facilities for bicyclists can induce more travel by bicycle and reduce congestion caused by vehicular traffic.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Refuge islands improve safety for pedestrians. Other pedestrian safety features, such as pedestrian hybrid beacons, rectangular rapid flashing beacons, and accessible pedestrian signals, may also be good options for accommodating pedestrian mobility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Including accessible shoulders in designs can help accommodate pedestrians and bicyclists, even in more rural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Dedicated transit lanes and bus pullouts can increase transit ridership.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Complete streets concepts and road diets help to use the existing roadway to best serve the community’s safety, mobility, and livability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Photo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http://onlinepubs.trb.org/onlinepubs/nchrp/nchrp_w117a.pdf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https://www.pedbikeimages.org/details.php?picid=2241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https://www.pedbikeimages.org/details.php?picid=272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47</a:t>
            </a:fld>
            <a:endParaRPr lang="en-US" dirty="0"/>
          </a:p>
        </p:txBody>
      </p:sp>
    </p:spTree>
    <p:extLst>
      <p:ext uri="{BB962C8B-B14F-4D97-AF65-F5344CB8AC3E}">
        <p14:creationId xmlns:p14="http://schemas.microsoft.com/office/powerpoint/2010/main" val="2891990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it comes to the curb, there is a lot to consider to meet the multimodal demands in a safe and efficient way.  </a:t>
            </a:r>
          </a:p>
          <a:p>
            <a:endParaRPr lang="en-US" baseline="0" dirty="0"/>
          </a:p>
          <a:p>
            <a:r>
              <a:rPr lang="en-US" baseline="0" dirty="0"/>
              <a:t>Designers can work with operations and planning staff to determine the best use of space and optimum design. System users, businesses, traffic, and overall context of the area are helpful to be taken into account.</a:t>
            </a:r>
          </a:p>
          <a:p>
            <a:endParaRPr lang="en-US" baseline="0" dirty="0"/>
          </a:p>
          <a:p>
            <a:r>
              <a:rPr lang="en-US" baseline="0" dirty="0"/>
              <a:t>The Institute for Transportation Engineers developed the </a:t>
            </a:r>
            <a:r>
              <a:rPr lang="en-US" i="1" baseline="0" dirty="0"/>
              <a:t>Curbside Management Practitioners Guide </a:t>
            </a:r>
            <a:r>
              <a:rPr lang="en-US" baseline="0" dirty="0"/>
              <a:t>for local jurisdictions on how to inventory, assess, enhance, and prioritize curb spaces.</a:t>
            </a:r>
          </a:p>
          <a:p>
            <a:endParaRPr lang="en-US" baseline="0" dirty="0"/>
          </a:p>
          <a:p>
            <a:r>
              <a:rPr lang="en-US" baseline="0" dirty="0"/>
              <a:t>Resources:</a:t>
            </a:r>
          </a:p>
          <a:p>
            <a:r>
              <a:rPr lang="en-US" dirty="0"/>
              <a:t>https://www.ite.org/technical-resources/topics/complete-streets/curbside-management-resources/</a:t>
            </a:r>
          </a:p>
          <a:p>
            <a:r>
              <a:rPr lang="en-US" dirty="0"/>
              <a:t>https://www.ite.org/pub/?id=C75A6B8B-E210-5EB3-F4A6-A2FDDA8AE4AA</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48</a:t>
            </a:fld>
            <a:endParaRPr lang="en-US" dirty="0"/>
          </a:p>
        </p:txBody>
      </p:sp>
    </p:spTree>
    <p:extLst>
      <p:ext uri="{BB962C8B-B14F-4D97-AF65-F5344CB8AC3E}">
        <p14:creationId xmlns:p14="http://schemas.microsoft.com/office/powerpoint/2010/main" val="2886101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Designers can consider </a:t>
            </a:r>
            <a:r>
              <a:rPr lang="en-US" dirty="0"/>
              <a:t>operational improvements </a:t>
            </a:r>
            <a:r>
              <a:rPr lang="en-US" baseline="0" dirty="0"/>
              <a:t>in projects that will assist with traffic incident management and emergency response efforts.  Such improvements can lower the safety risk of the first responders on the scene while improving travel time reliability for the travelers on the system.  It is important to think about these strategies early in the project scoping phase to ensure there is budget to successfully implement the strategies.</a:t>
            </a:r>
          </a:p>
          <a:p>
            <a:endParaRPr lang="en-US" baseline="0" dirty="0"/>
          </a:p>
          <a:p>
            <a:r>
              <a:rPr lang="en-US" baseline="0" dirty="0"/>
              <a:t>For example:</a:t>
            </a:r>
          </a:p>
          <a:p>
            <a:endParaRPr lang="en-US" baseline="0" dirty="0"/>
          </a:p>
          <a:p>
            <a:r>
              <a:rPr lang="en-US" baseline="0" dirty="0"/>
              <a:t>Most are probably familiar with emergency crossovers in the median; these save time for law enforcement or other emergency response vehicles when responding to an issue or incident.</a:t>
            </a:r>
          </a:p>
          <a:p>
            <a:endParaRPr lang="en-US" baseline="0" dirty="0"/>
          </a:p>
          <a:p>
            <a:r>
              <a:rPr lang="en-US" baseline="0" dirty="0"/>
              <a:t>Many roadways now have concrete or other median barriers in place; designers should consider including provisions for a gated median barrier to create more accessible crossing points; this allows first responders and/or maintenance personnel to easily and more quickly go through the barrier wall. </a:t>
            </a:r>
          </a:p>
          <a:p>
            <a:endParaRPr lang="en-US" baseline="0" dirty="0"/>
          </a:p>
          <a:p>
            <a:r>
              <a:rPr lang="en-US" baseline="0" dirty="0"/>
              <a:t>Other options are movable traffic barriers or movable cable median barriers, as well as mountable or traversable medians. Extra-height barriers can shield potential incidents/crashes from opposing direction traffic, which may improve mobility and reduce rubbernecking.</a:t>
            </a:r>
          </a:p>
          <a:p>
            <a:endParaRPr lang="en-US" baseline="0" dirty="0"/>
          </a:p>
          <a:p>
            <a:r>
              <a:rPr lang="en-US" baseline="0" dirty="0"/>
              <a:t>Turnouts can be constructed as refuge spaces for disabled vehicles; turnouts should be large enough to accommodate a tow truck and the broken-down vehicle.  </a:t>
            </a:r>
          </a:p>
          <a:p>
            <a:endParaRPr lang="en-US" baseline="0" dirty="0"/>
          </a:p>
          <a:p>
            <a:r>
              <a:rPr lang="en-US" baseline="0" dirty="0"/>
              <a:t>Crash investigation sites are improved areas off the freeway mainline that are specifically designated and signed. They provide a safe area for motorists with partially disabled vehicles, law enforcement, fire-rescue, and other public service vehicles to temporarily relocate. These sites are generally identified by signs and sometimes pavement markings. They have sufficient space to park multiple vehicles, lighting to ensure personal safety, and access to phone service. </a:t>
            </a:r>
          </a:p>
          <a:p>
            <a:endParaRPr lang="en-US" baseline="0" dirty="0"/>
          </a:p>
          <a:p>
            <a:r>
              <a:rPr lang="en-US" baseline="0" dirty="0"/>
              <a:t>Reference location signs and roadside call boxes also provide benefits for mobility and incident response. The reference location signs provide a means to identify the location of an incident/crash and can aid in highway maintenance and servicing. Roadside call boxes provide an important service for motorists who don’t have cellular phones, and in areas with unreliable cellular reception.</a:t>
            </a:r>
          </a:p>
          <a:p>
            <a:endParaRPr lang="en-US" baseline="0" dirty="0"/>
          </a:p>
          <a:p>
            <a:r>
              <a:rPr lang="en-US" baseline="0" dirty="0"/>
              <a:t>Photo:</a:t>
            </a:r>
          </a:p>
          <a:p>
            <a:r>
              <a:rPr lang="en-US" sz="1200" b="0" i="0" kern="1200" dirty="0">
                <a:solidFill>
                  <a:schemeClr val="tx1"/>
                </a:solidFill>
                <a:effectLst/>
                <a:latin typeface="+mn-lt"/>
                <a:ea typeface="+mn-ea"/>
                <a:cs typeface="+mn-cs"/>
              </a:rPr>
              <a:t>Emergency Turnout, Georgia. (Source: Georgia Department of Transportation) </a:t>
            </a:r>
          </a:p>
          <a:p>
            <a:r>
              <a:rPr lang="en-US" sz="1200" b="0" i="0" kern="1200" dirty="0">
                <a:solidFill>
                  <a:schemeClr val="tx1"/>
                </a:solidFill>
                <a:effectLst/>
                <a:latin typeface="+mn-lt"/>
                <a:ea typeface="+mn-ea"/>
                <a:cs typeface="+mn-cs"/>
              </a:rPr>
              <a:t>https://ops.fhwa.dot.gov/publications/fhwahop15023/ch7.htm </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49</a:t>
            </a:fld>
            <a:endParaRPr lang="en-US" dirty="0"/>
          </a:p>
        </p:txBody>
      </p:sp>
    </p:spTree>
    <p:extLst>
      <p:ext uri="{BB962C8B-B14F-4D97-AF65-F5344CB8AC3E}">
        <p14:creationId xmlns:p14="http://schemas.microsoft.com/office/powerpoint/2010/main" val="2136708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Weather-related TSMO</a:t>
            </a:r>
            <a:r>
              <a:rPr lang="en-US" baseline="0" dirty="0"/>
              <a:t> strategies can improve safety and travel time reliability since they can reduce the impact of bad weather to the travelers.  Such strategies that d</a:t>
            </a:r>
            <a:r>
              <a:rPr lang="en-US" dirty="0"/>
              <a:t>esigners may not typically think of</a:t>
            </a:r>
            <a:r>
              <a:rPr lang="en-US" baseline="0" dirty="0"/>
              <a:t> follow.</a:t>
            </a:r>
          </a:p>
          <a:p>
            <a:endParaRPr lang="en-US" baseline="0" dirty="0"/>
          </a:p>
          <a:p>
            <a:r>
              <a:rPr lang="en-US" baseline="0" dirty="0"/>
              <a:t>Snow fences are barriers that can be used to minimize the snowdrift accumulation on roads, helping to keep roads open and traffic moving in severe weather.</a:t>
            </a:r>
          </a:p>
          <a:p>
            <a:endParaRPr lang="en-US" dirty="0"/>
          </a:p>
          <a:p>
            <a:r>
              <a:rPr lang="en-US" dirty="0"/>
              <a:t>There may</a:t>
            </a:r>
            <a:r>
              <a:rPr lang="en-US" baseline="0" dirty="0"/>
              <a:t> </a:t>
            </a:r>
            <a:r>
              <a:rPr lang="en-US" dirty="0"/>
              <a:t>also </a:t>
            </a:r>
            <a:r>
              <a:rPr lang="en-US" baseline="0" dirty="0"/>
              <a:t>be ITS road weather-related strategies to consider within projects as they are being designed. Examples include message signs that detect and warn travelers of road and weather conditions and during various weather events (e.g., fog, flooding, high winds, dust storms, ice storms, blizzards).</a:t>
            </a:r>
          </a:p>
          <a:p>
            <a:endParaRPr lang="en-US" dirty="0"/>
          </a:p>
          <a:p>
            <a:r>
              <a:rPr lang="en-US" dirty="0"/>
              <a:t>A road weather information system is comprised of environmental sensor stations (ESS) in the field, a communication system for data transfer, and central systems to collect field data from numerous ESS. These stations measure atmospheric, pavement, and water level conditions. Depending on the project location,</a:t>
            </a:r>
            <a:r>
              <a:rPr lang="en-US" baseline="0" dirty="0"/>
              <a:t> these systems may improve safety or operations on the roadway by detecting slick pavement, foggy conditions, or flooding. R</a:t>
            </a:r>
            <a:r>
              <a:rPr lang="en-US" dirty="0"/>
              <a:t>oad weather information system </a:t>
            </a:r>
            <a:r>
              <a:rPr lang="en-US" baseline="0" dirty="0"/>
              <a:t>data can be used by road operators and maintainers to support decision-making.</a:t>
            </a:r>
          </a:p>
          <a:p>
            <a:endParaRPr lang="en-US" baseline="0" dirty="0"/>
          </a:p>
          <a:p>
            <a:r>
              <a:rPr lang="en-US" baseline="0" dirty="0"/>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http://www.dot.state.wy.us/files/live/sites/wydot/files/shared/Winter_Research/snow%20fence%20brochure%202009.pdf</a:t>
            </a:r>
          </a:p>
          <a:p>
            <a:r>
              <a:rPr lang="en-US" baseline="0" dirty="0"/>
              <a:t>https://www.michigan.gov/mdot/0,4616,7-151-9620_11057-468321--m_2018_3,00.html</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50</a:t>
            </a:fld>
            <a:endParaRPr lang="en-US" dirty="0"/>
          </a:p>
        </p:txBody>
      </p:sp>
    </p:spTree>
    <p:extLst>
      <p:ext uri="{BB962C8B-B14F-4D97-AF65-F5344CB8AC3E}">
        <p14:creationId xmlns:p14="http://schemas.microsoft.com/office/powerpoint/2010/main" val="143395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TSMO leverages technology, a toolbox of strategies, and engineering solutions to maximize system performance; however, TSMO ultimately involves a way of </a:t>
            </a:r>
            <a:r>
              <a:rPr lang="en-US" u="none" dirty="0"/>
              <a:t>thinking or a mindset focused</a:t>
            </a:r>
            <a:r>
              <a:rPr lang="en-US" u="none" baseline="0" dirty="0"/>
              <a:t> </a:t>
            </a:r>
            <a:r>
              <a:rPr lang="en-US" baseline="0" dirty="0"/>
              <a:t>on</a:t>
            </a:r>
            <a:r>
              <a:rPr lang="en-US" dirty="0"/>
              <a:t> determining the best way to optimize the mobility and reliability of the existing system with limited resources.</a:t>
            </a:r>
          </a:p>
          <a:p>
            <a:endParaRPr lang="en-US" dirty="0"/>
          </a:p>
          <a:p>
            <a:r>
              <a:rPr lang="en-US" dirty="0"/>
              <a:t>TSMO can be thought</a:t>
            </a:r>
            <a:r>
              <a:rPr lang="en-US" baseline="0" dirty="0"/>
              <a:t> of as </a:t>
            </a:r>
            <a:r>
              <a:rPr lang="en-US" dirty="0"/>
              <a:t>a way of thinking and operating in order to get the most performance out of the transportation network</a:t>
            </a:r>
            <a:r>
              <a:rPr lang="en-US" baseline="0" dirty="0"/>
              <a:t> while only building as much as is needed. </a:t>
            </a:r>
          </a:p>
          <a:p>
            <a:endParaRPr lang="en-US" baseline="0" dirty="0"/>
          </a:p>
          <a:p>
            <a:r>
              <a:rPr lang="en-US" baseline="0" dirty="0"/>
              <a:t>The principles of TSMO directly support the missions of many State (and local) DOTs, as these examples show. </a:t>
            </a:r>
          </a:p>
          <a:p>
            <a:endParaRPr lang="en-US" dirty="0"/>
          </a:p>
          <a:p>
            <a:r>
              <a:rPr lang="en-US" baseline="0" dirty="0"/>
              <a:t>NOTES: </a:t>
            </a:r>
          </a:p>
          <a:p>
            <a:pPr marL="171450" indent="-171450">
              <a:buFont typeface="Arial" panose="020B0604020202020204" pitchFamily="34" charset="0"/>
              <a:buChar char="•"/>
            </a:pPr>
            <a:r>
              <a:rPr lang="en-US" baseline="0" dirty="0"/>
              <a:t>States can insert their own mission statement here for effect or can leave these in.</a:t>
            </a:r>
            <a:endParaRPr lang="en-US" dirty="0"/>
          </a:p>
          <a:p>
            <a:pPr marL="171450" indent="-171450">
              <a:buFont typeface="Arial" panose="020B0604020202020204" pitchFamily="34" charset="0"/>
              <a:buChar char="•"/>
            </a:pPr>
            <a:r>
              <a:rPr lang="en-US" dirty="0"/>
              <a:t>Presenters</a:t>
            </a:r>
            <a:r>
              <a:rPr lang="en-US" baseline="0" dirty="0"/>
              <a:t> can emphasize the connections between TSMO definition and their specific mission statement, such as safety, reliability, cost-effective, multimodal, customer’s needs/satisfaction, etc.</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59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Managed lanes are certain freeway lanes set aside for a variety of operating strategies that move traffic more efficiently in those lanes. </a:t>
            </a:r>
          </a:p>
          <a:p>
            <a:endParaRPr lang="en-US" dirty="0"/>
          </a:p>
          <a:p>
            <a:r>
              <a:rPr lang="en-US" dirty="0"/>
              <a:t>A contraflow lane is a freeway lane in the off-peak direction of flow (normally adjacent to the median) designated for high-occupancy vehicles (HOV) traveling in the direction of peak flow for at least a portion of the day. Contraflow lanes may also be used during major evacuations. Normally the contraflow lane is separated from the off-peak (or opposite) flow by insertable cones, pylons, or movable concrete barriers.</a:t>
            </a:r>
          </a:p>
          <a:p>
            <a:endParaRPr lang="en-US" dirty="0"/>
          </a:p>
          <a:p>
            <a:r>
              <a:rPr lang="en-US" dirty="0"/>
              <a:t>Another form of managed lanes is the dedication of lanes to HOVs. These vehicles are defined as a motor vehicle with at least two or more persons, including carpools, vanpools, and buses. Individual HOV facilities may require different vehicle occupancy levels. Priority treatments for HOVs have proven to be one of the most flexible, cost-effective alternatives for increasing the person-moving capacity of congested metropolitan transportation systems. This "lane management" concept emphasizes person movement rather than traditional vehicle movement. It offers multi-person vehicles the opportunity to travel in reserved lanes that preserve higher operating speeds and more reliable travel times.</a:t>
            </a:r>
          </a:p>
          <a:p>
            <a:endParaRPr lang="en-US" dirty="0"/>
          </a:p>
          <a:p>
            <a:r>
              <a:rPr lang="en-US" dirty="0"/>
              <a:t>A related strategy is that of high-occupancy toll (HOT) lanes. HOT lanes combine HOV and pricing strategies by allowing vehicles that don't meet passenger occupancy requirements to gain access to HOV lanes by paying a toll.</a:t>
            </a:r>
          </a:p>
          <a:p>
            <a:endParaRPr lang="en-US" dirty="0"/>
          </a:p>
          <a:p>
            <a:r>
              <a:rPr lang="en-US" dirty="0"/>
              <a:t>To best use existing facilities, several jurisdictions have instituted reversible-lane flow. Reversible lanes change the directional capacity of a freeway to accommodate peak directional traffic demands. To warrant reversible lanes, peak-period traffic volumes should exhibit, or be anticipated to exhibit, significant directional imbalance. If warranted, reversible lanes can use right-of-way more efficiently and economically.</a:t>
            </a:r>
          </a:p>
          <a:p>
            <a:endParaRPr lang="en-US" dirty="0"/>
          </a:p>
          <a:p>
            <a:r>
              <a:rPr lang="en-US" dirty="0"/>
              <a:t>Sources:</a:t>
            </a:r>
          </a:p>
          <a:p>
            <a:r>
              <a:rPr lang="en-US" dirty="0"/>
              <a:t>https://ops.fhwa.dot.gov/freewaymgmt/publications/frwy_mgmt_handbook/</a:t>
            </a:r>
          </a:p>
          <a:p>
            <a:r>
              <a:rPr lang="en-US" dirty="0"/>
              <a:t>https://ops.fhwa.dot.gov/publications/managelanes_primer/</a:t>
            </a:r>
          </a:p>
          <a:p>
            <a:endParaRPr lang="en-US" dirty="0"/>
          </a:p>
          <a:p>
            <a:r>
              <a:rPr lang="en-US" dirty="0"/>
              <a:t>Photo</a:t>
            </a:r>
            <a:r>
              <a:rPr lang="en-US" baseline="0" dirty="0"/>
              <a:t> source – found in: https://ops.fhwa.dot.gov/publications/managelanes_primer/  (in the Managed Lane Success Stories section)</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51</a:t>
            </a:fld>
            <a:endParaRPr lang="en-US" dirty="0"/>
          </a:p>
        </p:txBody>
      </p:sp>
    </p:spTree>
    <p:extLst>
      <p:ext uri="{BB962C8B-B14F-4D97-AF65-F5344CB8AC3E}">
        <p14:creationId xmlns:p14="http://schemas.microsoft.com/office/powerpoint/2010/main" val="3815664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shoulders on the roadway can provide opportunities to implement TSMO strategies for certain conditions.  Such strategies can provide relief for both recurring and non-recurring congestion as well as maximize multimodal use.</a:t>
            </a:r>
          </a:p>
          <a:p>
            <a:endParaRPr lang="en-US" dirty="0"/>
          </a:p>
          <a:p>
            <a:r>
              <a:rPr lang="en-US" dirty="0"/>
              <a:t>Accessible shoulders – Paved shoulders on the edge of roadways can be enhanced to serve as a functional space for bicyclists and pedestrians to travel in the absence of other facilities with more separation.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Driveable shoulders – If</a:t>
            </a:r>
            <a:r>
              <a:rPr lang="en-US" baseline="0" dirty="0"/>
              <a:t> shoulders are designed to withstand traffic, shoulders can be used to handle traffic during peak periods, work zones, or incidents.</a:t>
            </a:r>
            <a:endParaRPr lang="en-US" dirty="0"/>
          </a:p>
          <a:p>
            <a:endParaRPr lang="en-US" dirty="0"/>
          </a:p>
          <a:p>
            <a:r>
              <a:rPr lang="en-US" dirty="0"/>
              <a:t>Part-time shoulder use or “shoulder running” – Involves use of the left or right shoulder of an existing roadway for temporary travel during certain hours of the day. Part-time shoulder use has primarily been used in locations where there is recurring congestion due to lack of peak-period capacity through the corridor, particularly where other alternatives to peak-period operations are infeasible or cost-prohibitive (at least in the near term).  </a:t>
            </a:r>
          </a:p>
          <a:p>
            <a:endParaRPr lang="en-US" dirty="0"/>
          </a:p>
          <a:p>
            <a:r>
              <a:rPr lang="en-US" dirty="0"/>
              <a:t>Bus on shoulder – A low-cost strategy allowing buses to travel at or near free-flow speeds through congested arterial and freeway routes. </a:t>
            </a:r>
          </a:p>
          <a:p>
            <a:endParaRPr lang="en-US" dirty="0"/>
          </a:p>
          <a:p>
            <a:r>
              <a:rPr lang="en-US" dirty="0"/>
              <a:t>Photo - </a:t>
            </a:r>
            <a:r>
              <a:rPr lang="en-US" sz="1200" b="0" i="0" kern="1200" dirty="0">
                <a:solidFill>
                  <a:schemeClr val="tx1"/>
                </a:solidFill>
                <a:effectLst/>
                <a:latin typeface="+mn-lt"/>
                <a:ea typeface="+mn-ea"/>
                <a:cs typeface="+mn-cs"/>
              </a:rPr>
              <a:t>Source: Virginia Department of Transportation, found at:  https://ops.fhwa.dot.gov/publications/fhwahop15023/ch1.htm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52</a:t>
            </a:fld>
            <a:endParaRPr lang="en-US" dirty="0"/>
          </a:p>
        </p:txBody>
      </p:sp>
    </p:spTree>
    <p:extLst>
      <p:ext uri="{BB962C8B-B14F-4D97-AF65-F5344CB8AC3E}">
        <p14:creationId xmlns:p14="http://schemas.microsoft.com/office/powerpoint/2010/main" val="41418687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areas that experience severe weather and/or</a:t>
            </a:r>
            <a:r>
              <a:rPr lang="en-US" baseline="0" dirty="0"/>
              <a:t> have steep grades, incorporating r</a:t>
            </a:r>
            <a:r>
              <a:rPr lang="en-US" dirty="0"/>
              <a:t>unaway truck ramps can</a:t>
            </a:r>
            <a:r>
              <a:rPr lang="en-US" baseline="0" dirty="0"/>
              <a:t> prevent incidents when vehicles are experiencing braking problems. The photo shown is a mechanical-arrestor truck ramp at Avon, Connecticut; it has an electrically heated pavement surface to prevent snow and ice accumulation.  </a:t>
            </a:r>
          </a:p>
          <a:p>
            <a:endParaRPr lang="en-US" dirty="0"/>
          </a:p>
          <a:p>
            <a:r>
              <a:rPr lang="en-US" dirty="0"/>
              <a:t>Photo:</a:t>
            </a:r>
          </a:p>
          <a:p>
            <a:r>
              <a:rPr lang="en-US" dirty="0"/>
              <a:t>https://en.wikipedia.org/wiki/Runaway_truck_ramp#/media/File:TER_US_44_Westbound_Avon,_CT,_USA.png</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53</a:t>
            </a:fld>
            <a:endParaRPr lang="en-US" dirty="0"/>
          </a:p>
        </p:txBody>
      </p:sp>
    </p:spTree>
    <p:extLst>
      <p:ext uri="{BB962C8B-B14F-4D97-AF65-F5344CB8AC3E}">
        <p14:creationId xmlns:p14="http://schemas.microsoft.com/office/powerpoint/2010/main" val="2635078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Truck climbing lanes or</a:t>
            </a:r>
            <a:r>
              <a:rPr lang="en-US" baseline="0" dirty="0"/>
              <a:t> passing lanes can improve safety and mobility where the grade, traffic volume, and heavy vehicle volume combine to degrade traffic operations.</a:t>
            </a:r>
          </a:p>
          <a:p>
            <a:endParaRPr lang="en-US" baseline="0" dirty="0"/>
          </a:p>
          <a:p>
            <a:r>
              <a:rPr lang="en-US" dirty="0"/>
              <a:t>Benefits of incorporating passing and climbing lanes on highways include: </a:t>
            </a:r>
          </a:p>
          <a:p>
            <a:endParaRPr lang="en-US" dirty="0"/>
          </a:p>
          <a:p>
            <a:pPr marL="171450" indent="-171450">
              <a:buFont typeface="Arial" panose="020B0604020202020204" pitchFamily="34" charset="0"/>
              <a:buChar char="•"/>
            </a:pPr>
            <a:r>
              <a:rPr lang="en-US" dirty="0"/>
              <a:t>Reduced delays and overall improved traffic operations</a:t>
            </a:r>
          </a:p>
          <a:p>
            <a:pPr marL="171450" indent="-171450">
              <a:buFont typeface="Arial" panose="020B0604020202020204" pitchFamily="34" charset="0"/>
              <a:buChar char="•"/>
            </a:pPr>
            <a:r>
              <a:rPr lang="en-US" dirty="0"/>
              <a:t>Improved safety by reducing the need for passing vehicles to travel in the opposing lane</a:t>
            </a:r>
          </a:p>
          <a:p>
            <a:endParaRPr lang="en-US" dirty="0"/>
          </a:p>
          <a:p>
            <a:r>
              <a:rPr lang="en-US" dirty="0"/>
              <a:t>Photos:</a:t>
            </a:r>
          </a:p>
          <a:p>
            <a:r>
              <a:rPr lang="en-US" dirty="0"/>
              <a:t>https://images.app.goo.gl/ixruPsh6t3FmA5GQA (Arizona DOT,</a:t>
            </a:r>
            <a:r>
              <a:rPr lang="en-US" baseline="0" dirty="0"/>
              <a:t> Climbing and Passing Lane Prioritization Study)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54</a:t>
            </a:fld>
            <a:endParaRPr lang="en-US" dirty="0"/>
          </a:p>
        </p:txBody>
      </p:sp>
    </p:spTree>
    <p:extLst>
      <p:ext uri="{BB962C8B-B14F-4D97-AF65-F5344CB8AC3E}">
        <p14:creationId xmlns:p14="http://schemas.microsoft.com/office/powerpoint/2010/main" val="1764930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Wildlife crosses roads frequently in some rural areas. This can affect traffic safety, especially in remote areas where emergency response resources may be far away. Overpass and underpass structures can be a solution, along with installation of fencing to restrict animals to using those structures and avoiding other segments of roadway. There are also detection system technologies available.  Wildlife fencing, crossings, and detection systems can reduce the risk of incidents, thus improving safety and travel time reliability.</a:t>
            </a:r>
          </a:p>
          <a:p>
            <a:endParaRPr lang="en-US" baseline="0" dirty="0"/>
          </a:p>
          <a:p>
            <a:r>
              <a:rPr lang="en-US" dirty="0"/>
              <a:t>https://www.fhwa.dot.gov/publications/publicroads/09septoct/03.cfm</a:t>
            </a:r>
          </a:p>
          <a:p>
            <a:endParaRPr lang="en-US" dirty="0"/>
          </a:p>
          <a:p>
            <a:r>
              <a:rPr lang="en-US" dirty="0"/>
              <a:t>Photos</a:t>
            </a:r>
          </a:p>
          <a:p>
            <a:r>
              <a:rPr lang="en-US" dirty="0"/>
              <a:t>Copied</a:t>
            </a:r>
            <a:r>
              <a:rPr lang="en-US" baseline="0" dirty="0"/>
              <a:t> from https://www.fhwa.dot.gov/publications/publicroads/09septoct/03.cfm </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55</a:t>
            </a:fld>
            <a:endParaRPr lang="en-US" dirty="0"/>
          </a:p>
        </p:txBody>
      </p:sp>
    </p:spTree>
    <p:extLst>
      <p:ext uri="{BB962C8B-B14F-4D97-AF65-F5344CB8AC3E}">
        <p14:creationId xmlns:p14="http://schemas.microsoft.com/office/powerpoint/2010/main" val="1371303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zones can trigger network disruptions and unexpected travel delays. These delays reduce the reliability of travel and can have a major impact on emergency responders and freight mobility. Work</a:t>
            </a:r>
            <a:r>
              <a:rPr lang="en-US" baseline="0" dirty="0"/>
              <a:t> zones also need to be designed as safe as possible for both the workers and the travelling public.</a:t>
            </a:r>
            <a:r>
              <a:rPr lang="en-US" dirty="0"/>
              <a:t> TSMO is integral to effective work zone management.</a:t>
            </a:r>
            <a:r>
              <a:rPr lang="en-US" baseline="0" dirty="0"/>
              <a:t> This starts with design, when traffic control plans are initially developed.</a:t>
            </a:r>
          </a:p>
          <a:p>
            <a:endParaRPr lang="en-US" baseline="0" dirty="0"/>
          </a:p>
          <a:p>
            <a:r>
              <a:rPr lang="en-US" baseline="0" dirty="0"/>
              <a:t>Designers can consider many TSMO strategies, such as:</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Keep traffic moving safety and smoothly by choosing appropriate work zone strategies: reducing lane closures, using shoulders to maintain number of lanes, using alternate routes, or full closures; investigate ITS/smart work zone solutions such as dynamic message signs, variable speed limits, dynamic lane merge systems, queue detection/warning systems, and temporary ramp 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Consider other nearby projects/work zones and coordinate strategies as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Bicyclists and pedestrians should be considered during work zone design; pedestrians should be offered an accessible alternate route.</a:t>
            </a:r>
          </a:p>
          <a:p>
            <a:pPr marL="171450" indent="-171450">
              <a:buFont typeface="Arial" panose="020B0604020202020204" pitchFamily="34" charset="0"/>
              <a:buChar char="•"/>
            </a:pPr>
            <a:r>
              <a:rPr lang="en-US" baseline="0" dirty="0"/>
              <a:t>Incorporate pullout areas for law enforcement and/or emergency responders within the work zone.</a:t>
            </a:r>
          </a:p>
          <a:p>
            <a:pPr marL="171450" indent="-171450">
              <a:buFont typeface="Arial" panose="020B0604020202020204" pitchFamily="34" charset="0"/>
              <a:buChar char="•"/>
            </a:pPr>
            <a:r>
              <a:rPr lang="en-US" baseline="0" dirty="0"/>
              <a:t>Incorporate appropriate provisions, incentives, or disincentives into the contract; this may include restricting work hours, providing bonuses for early completion, or reducing pay for late completion or for not following the contract.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Communicate with appropriate local agencies and entities that the work zone/project will be affecting and involve the traffic management center (TMC) or public affairs/communications teams to inform the public of upcoming work zones.</a:t>
            </a:r>
          </a:p>
          <a:p>
            <a:pPr marL="171450" indent="-171450">
              <a:buFont typeface="Arial" panose="020B0604020202020204" pitchFamily="34" charset="0"/>
              <a:buChar char="•"/>
            </a:pPr>
            <a:r>
              <a:rPr lang="en-US" baseline="0" dirty="0"/>
              <a:t>Communicate and work with other disciplines; for example, traffic engineers may be able to implement alternative signal timing to be used during the work zone.</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This is by no means a complete list; there are many ways TSMO concepts and strategies can be considered and incorporated into developing effective work zone plans.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Photos:</a:t>
            </a:r>
          </a:p>
          <a:p>
            <a:pPr marL="0" indent="0">
              <a:buFont typeface="Arial" panose="020B0604020202020204" pitchFamily="34" charset="0"/>
              <a:buNone/>
            </a:pPr>
            <a:r>
              <a:rPr lang="en-US" baseline="0" dirty="0"/>
              <a:t>https://en.wikipedia.org/wiki/Smart_work_zone#/media/File:Travel_Time_System.jpg</a:t>
            </a:r>
          </a:p>
          <a:p>
            <a:pPr marL="0" indent="0">
              <a:buFont typeface="Arial" panose="020B0604020202020204" pitchFamily="34" charset="0"/>
              <a:buNone/>
            </a:pPr>
            <a:r>
              <a:rPr lang="en-US" baseline="0" dirty="0"/>
              <a:t>https://flic.kr/p/9xJBty </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56</a:t>
            </a:fld>
            <a:endParaRPr lang="en-US" dirty="0"/>
          </a:p>
        </p:txBody>
      </p:sp>
    </p:spTree>
    <p:extLst>
      <p:ext uri="{BB962C8B-B14F-4D97-AF65-F5344CB8AC3E}">
        <p14:creationId xmlns:p14="http://schemas.microsoft.com/office/powerpoint/2010/main" val="595870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57</a:t>
            </a:fld>
            <a:endParaRPr lang="en-US" dirty="0"/>
          </a:p>
        </p:txBody>
      </p:sp>
    </p:spTree>
    <p:extLst>
      <p:ext uri="{BB962C8B-B14F-4D97-AF65-F5344CB8AC3E}">
        <p14:creationId xmlns:p14="http://schemas.microsoft.com/office/powerpoint/2010/main" val="12285386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 and practices are essential to help nurture and grow and expand the TSMO way of thinking throughout the organization.</a:t>
            </a:r>
          </a:p>
          <a:p>
            <a:endParaRPr lang="en-US" dirty="0"/>
          </a:p>
          <a:p>
            <a:r>
              <a:rPr lang="en-US" dirty="0"/>
              <a:t>Do the design</a:t>
            </a:r>
            <a:r>
              <a:rPr lang="en-US" baseline="0" dirty="0"/>
              <a:t> and project development-focused manuals and guidance incorporate TSMO strategies and concepts within it?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Pennsylvania DOT is currently doing that now, and it is looking at improving other guidance within the organization. Pennsylvania DOT is developing a four-part TSMO guidebook on how to integrate TSMO into planning, design, maintenance, and operations (as shown in the figure on the slide). Pennsylvania DOT has released the first part of the guidebook, which is on TSMO in planning: http://www.dot.state.pa.us/public/PubsForms/Publications/PUB%20851.pdf.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2021, the Pennsylvania DOT published its TSMO Design and Integration Guidelines for District 6. The focus of this guide was to support contractors and system integrators on what to be considered during the phases of a Pennsylvania DOT ITS design project. This is available at: https://www.penndot.gov/ProjectAndPrograms/operations/Documents/D-6%20TSMO%20Design%20and%20Integration%20Guidelines.pdf. </a:t>
            </a:r>
          </a:p>
          <a:p>
            <a:endParaRPr lang="en-US" baseline="0" dirty="0"/>
          </a:p>
          <a:p>
            <a:r>
              <a:rPr lang="en-US" baseline="0" dirty="0"/>
              <a:t>Updating design manuals may be something to look into and see if there’s room for improvement. It’s likely that designers aren’t intentionally ignoring TSMO; they just may be unaware of all the different strategies and things to think about when it comes to the topic. They don’t need to be an expert in all things TSMO or strategies. Including examples, topics, and questions to consider in the manuals will help get them thinking about future operations and how their project on paper will effectively operate once it’s built. They will be reminded to check with other experts in their office in order to help develop the optimum project plan/solutions. </a:t>
            </a:r>
          </a:p>
          <a:p>
            <a:endParaRPr lang="en-US" baseline="0" dirty="0"/>
          </a:p>
          <a:p>
            <a:r>
              <a:rPr lang="en-US" baseline="0" dirty="0"/>
              <a:t>Figure: Adapted from Pennsylvania DOT. TSMO Program Plan for Pennsylvania, May 2018. Available at: https://www.penndot.gov/ProjectAndPrograms/operations/Documents/PA%20TSMO%20Program%20Plan.pdf.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58</a:t>
            </a:fld>
            <a:endParaRPr lang="en-US" dirty="0"/>
          </a:p>
        </p:txBody>
      </p:sp>
    </p:spTree>
    <p:extLst>
      <p:ext uri="{BB962C8B-B14F-4D97-AF65-F5344CB8AC3E}">
        <p14:creationId xmlns:p14="http://schemas.microsoft.com/office/powerpoint/2010/main" val="681032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Beginning in 2016, Colorado DOT began</a:t>
            </a:r>
            <a:r>
              <a:rPr lang="en-US" baseline="0" dirty="0"/>
              <a:t> </a:t>
            </a:r>
            <a:r>
              <a:rPr lang="en-US" dirty="0"/>
              <a:t>requiring a TSMO evaluation for projects. It also</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ncorporated operations into the CDOT </a:t>
            </a:r>
            <a:r>
              <a:rPr lang="en-US" sz="1200" i="1" kern="1200" dirty="0">
                <a:solidFill>
                  <a:schemeClr val="tx1"/>
                </a:solidFill>
                <a:effectLst/>
                <a:latin typeface="+mn-lt"/>
                <a:ea typeface="+mn-ea"/>
                <a:cs typeface="+mn-cs"/>
              </a:rPr>
              <a:t>Project Development Manual</a:t>
            </a:r>
            <a:r>
              <a:rPr lang="en-US" sz="1200" kern="1200" dirty="0">
                <a:solidFill>
                  <a:schemeClr val="tx1"/>
                </a:solidFill>
                <a:effectLst/>
                <a:latin typeface="+mn-lt"/>
                <a:ea typeface="+mn-ea"/>
                <a:cs typeface="+mn-cs"/>
              </a:rPr>
              <a:t> as a specialty area to ensure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operations will be evaluated throughout the project development process.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TSMO evaluation consists of three parts: a safety assessment, an operations assessment, and an ITS assessment.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The purpose of the TSMO evaluation is to ensure a consistent and interdisciplinary approach between maintenance, access, regions, operations, safety, ITS, and the FHWA. The goal is to identify operational elements that are conscientiously considered early in the project lifecycle. It provides the ability for increased cross-functional collaboration and knowledge sharing among involved parties.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reason for including these assessments as part of the project design phase is to ensure the best solutions are provided in the most effective and efficient way possible. By considering safety, operations, and ITS elements early and throughout the design process, CDOT works to optimize its limited resources to make the right decisions for transportation improvements and build public trust by delivering the best projects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https://www.codot.gov/programs/operations/tsmo-evaluation</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59</a:t>
            </a:fld>
            <a:endParaRPr lang="en-US" dirty="0"/>
          </a:p>
        </p:txBody>
      </p:sp>
    </p:spTree>
    <p:extLst>
      <p:ext uri="{BB962C8B-B14F-4D97-AF65-F5344CB8AC3E}">
        <p14:creationId xmlns:p14="http://schemas.microsoft.com/office/powerpoint/2010/main" val="3924993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and regular communication among core members of the project design team and management establishes how operational practices will be considered during the design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Missouri DOT has long established the use of core teams. Missouri DOT has a policy for collaboration among those with different areas of expertise during project development. Missouri DOT uses a “core team” concept that establishes regularly occurring project development meetings for each project. The meeting</a:t>
            </a:r>
            <a:r>
              <a:rPr lang="en-US" baseline="0" dirty="0"/>
              <a:t> is c</a:t>
            </a:r>
            <a:r>
              <a:rPr lang="en-US" dirty="0"/>
              <a:t>omprised of representatives from design, planning, construction, maintenance, traffic operations and safety, right-of-way, public outreach, and permits.</a:t>
            </a:r>
          </a:p>
          <a:p>
            <a:endParaRPr lang="en-US" dirty="0"/>
          </a:p>
          <a:p>
            <a:r>
              <a:rPr lang="en-US" dirty="0"/>
              <a:t>Representatives communicate the impact the current design direction will have on their respective discipline areas. The group works together to decide which strategies and design considerations are ultimately implemented and constructed. This ensures everyone has a voice at the table, and it helps</a:t>
            </a:r>
            <a:r>
              <a:rPr lang="en-US" baseline="0" dirty="0"/>
              <a:t> educate and inform others on the team—not just design—on what to think about relating to TSMO. It allows all disciplines to help identify potential operational issues and innovative solutions throughout project design.</a:t>
            </a:r>
            <a:endParaRPr lang="en-US" dirty="0"/>
          </a:p>
          <a:p>
            <a:endParaRPr lang="en-US" dirty="0"/>
          </a:p>
          <a:p>
            <a:r>
              <a:rPr lang="en-US" dirty="0"/>
              <a:t>Photo: </a:t>
            </a:r>
            <a:r>
              <a:rPr lang="en-US" sz="1200" b="0" i="0" kern="1200" dirty="0">
                <a:solidFill>
                  <a:schemeClr val="tx1"/>
                </a:solidFill>
                <a:effectLst/>
                <a:latin typeface="+mn-lt"/>
                <a:ea typeface="+mn-ea"/>
                <a:cs typeface="+mn-cs"/>
              </a:rPr>
              <a:t>https://unsplash.com/photos/MnPF-0DTQ5c</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60</a:t>
            </a:fld>
            <a:endParaRPr lang="en-US" dirty="0"/>
          </a:p>
        </p:txBody>
      </p:sp>
    </p:spTree>
    <p:extLst>
      <p:ext uri="{BB962C8B-B14F-4D97-AF65-F5344CB8AC3E}">
        <p14:creationId xmlns:p14="http://schemas.microsoft.com/office/powerpoint/2010/main" val="21430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TSMO</a:t>
            </a:r>
            <a:r>
              <a:rPr lang="en-US" sz="1200" b="0" i="0" kern="1200" dirty="0">
                <a:solidFill>
                  <a:schemeClr val="tx1"/>
                </a:solidFill>
                <a:effectLst/>
                <a:latin typeface="+mn-lt"/>
                <a:ea typeface="+mn-ea"/>
                <a:cs typeface="+mn-cs"/>
              </a:rPr>
              <a:t> strategies can be implemented at each point in the design process to improve project outcomes and long-term operational efficiency. Agencies benefit from developing formal policies and procedures for including </a:t>
            </a:r>
            <a:r>
              <a:rPr lang="en-US" dirty="0"/>
              <a:t>TSMO</a:t>
            </a:r>
            <a:r>
              <a:rPr lang="en-US" sz="1200" b="0" i="0" kern="1200" dirty="0">
                <a:solidFill>
                  <a:schemeClr val="tx1"/>
                </a:solidFill>
                <a:effectLst/>
                <a:latin typeface="+mn-lt"/>
                <a:ea typeface="+mn-ea"/>
                <a:cs typeface="+mn-cs"/>
              </a:rPr>
              <a:t> strategies and making operational considerations throughout the design process.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TSMO solutions can be used in a variety of settings and locations, both urban and rural. </a:t>
            </a:r>
            <a:r>
              <a:rPr lang="en-US" sz="1200" b="0" i="0" kern="1200" dirty="0">
                <a:solidFill>
                  <a:schemeClr val="tx1"/>
                </a:solidFill>
                <a:effectLst/>
                <a:latin typeface="+mn-lt"/>
                <a:ea typeface="+mn-ea"/>
                <a:cs typeface="+mn-cs"/>
              </a:rPr>
              <a:t>Even on already programmed/scoped projects, designers can work with TSMO/operations staff to identify strategies that can save money and make</a:t>
            </a:r>
            <a:r>
              <a:rPr lang="en-US" sz="1200" b="0" i="0" kern="1200" baseline="0" dirty="0">
                <a:solidFill>
                  <a:schemeClr val="tx1"/>
                </a:solidFill>
                <a:effectLst/>
                <a:latin typeface="+mn-lt"/>
                <a:ea typeface="+mn-ea"/>
                <a:cs typeface="+mn-cs"/>
              </a:rPr>
              <a:t> efficient use of the</a:t>
            </a:r>
            <a:r>
              <a:rPr lang="en-US" sz="1200" b="0" i="0" kern="1200" dirty="0">
                <a:solidFill>
                  <a:schemeClr val="tx1"/>
                </a:solidFill>
                <a:effectLst/>
                <a:latin typeface="+mn-lt"/>
                <a:ea typeface="+mn-ea"/>
                <a:cs typeface="+mn-cs"/>
              </a:rPr>
              <a:t> existing system. This saves money, and that money can be put to other needs or areas. Even a small portion of your budget devoted to these strategies can result in an immediate improvement.</a:t>
            </a:r>
          </a:p>
          <a:p>
            <a:endParaRPr lang="en-US" dirty="0"/>
          </a:p>
          <a:p>
            <a:endParaRPr lang="en-US" dirty="0"/>
          </a:p>
          <a:p>
            <a:r>
              <a:rPr lang="en-US" dirty="0"/>
              <a:t>Source: FHWA. 2019. Transportation Systems Management and Operations FAQs, FHWA-HOP-19-087. Available at: https://ops.fhwa.dot.gov/publications/fhwahop19087/fhwahop19087.pdf.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7</a:t>
            </a:fld>
            <a:endParaRPr lang="en-US" dirty="0"/>
          </a:p>
        </p:txBody>
      </p:sp>
    </p:spTree>
    <p:extLst>
      <p:ext uri="{BB962C8B-B14F-4D97-AF65-F5344CB8AC3E}">
        <p14:creationId xmlns:p14="http://schemas.microsoft.com/office/powerpoint/2010/main" val="88750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Traffic Critical Projects (TCP) program identifies key construction projects across Iowa that may cause significant safety or mobility issues to the traveling public. Using various mitigation methods, the TCP program works to reduce or eliminate any potential safety or mobility concerns.</a:t>
            </a:r>
          </a:p>
          <a:p>
            <a:endParaRPr lang="en-US" dirty="0"/>
          </a:p>
          <a:p>
            <a:r>
              <a:rPr lang="en-US" dirty="0"/>
              <a:t>TCP program supplements typical traffic control plans. This program is intended to reduce crashes and keep traffic flowing through construction projects by providing real-time work zone traffic performance information and addressing traffic incident management planning needs on Iowa’s highest demand roadways.</a:t>
            </a:r>
          </a:p>
          <a:p>
            <a:endParaRPr lang="en-US" dirty="0"/>
          </a:p>
          <a:p>
            <a:r>
              <a:rPr lang="en-US" sz="1200" kern="1200" dirty="0">
                <a:solidFill>
                  <a:schemeClr val="tx1"/>
                </a:solidFill>
                <a:effectLst/>
                <a:latin typeface="+mn-lt"/>
                <a:ea typeface="+mn-ea"/>
                <a:cs typeface="+mn-cs"/>
              </a:rPr>
              <a:t>The program is included in the “Traffic Control” chapter of Iowa DOT’s </a:t>
            </a:r>
            <a:r>
              <a:rPr lang="en-US" sz="1200" i="1" kern="1200" dirty="0">
                <a:solidFill>
                  <a:schemeClr val="tx1"/>
                </a:solidFill>
                <a:effectLst/>
                <a:latin typeface="+mn-lt"/>
                <a:ea typeface="+mn-ea"/>
                <a:cs typeface="+mn-cs"/>
              </a:rPr>
              <a:t>Design Manual</a:t>
            </a:r>
            <a:r>
              <a:rPr lang="en-US" sz="1200" kern="1200" dirty="0">
                <a:solidFill>
                  <a:schemeClr val="tx1"/>
                </a:solidFill>
                <a:effectLst/>
                <a:latin typeface="+mn-lt"/>
                <a:ea typeface="+mn-ea"/>
                <a:cs typeface="+mn-cs"/>
              </a:rPr>
              <a:t>. This ensures TCP projects are identified during planning and design and various mitigation strategies are applied. </a:t>
            </a:r>
            <a:r>
              <a:rPr lang="en-US" dirty="0"/>
              <a:t>Designers complete the TCP checklist for any project located on a highlighted/colored roadway shown in the map within their design manual. (Note:</a:t>
            </a:r>
            <a:r>
              <a:rPr lang="en-US" baseline="0" dirty="0"/>
              <a:t> </a:t>
            </a:r>
            <a:r>
              <a:rPr lang="en-US" dirty="0"/>
              <a:t>the colors on the map denote the</a:t>
            </a:r>
            <a:r>
              <a:rPr lang="en-US" baseline="0" dirty="0"/>
              <a:t> type of roadway—interstate, freeway/non interstate, expressways above 60 miles per hour, expressways 55 miles per hour or less, primary roads.)</a:t>
            </a:r>
            <a:r>
              <a:rPr lang="en-US" dirty="0"/>
              <a:t> This checklist identifies key construction projects as traffic critical projects that may cause significant safety or mobility issues to the traveling public. The checklist includes the lane closure planning tool, which aids in selecting times when work zones can be present with minimal impact on mobility and safety. </a:t>
            </a:r>
          </a:p>
          <a:p>
            <a:endParaRPr lang="en-US" dirty="0"/>
          </a:p>
          <a:p>
            <a:r>
              <a:rPr lang="en-US" dirty="0"/>
              <a:t>The following traffic mitigation strategies are employed for a TCP:</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Intelligent work zones </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Traffic incident management plans</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Work day restrictions (day of week/seasonal)</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Night work/limited work hours</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Innovative contract provisions such as lane rental</a:t>
            </a:r>
          </a:p>
          <a:p>
            <a:pPr rtl="0"/>
            <a:endParaRPr lang="en-US" sz="1200" b="0" i="0" kern="1200" dirty="0">
              <a:solidFill>
                <a:schemeClr val="tx1"/>
              </a:solidFill>
              <a:effectLst/>
              <a:latin typeface="+mn-lt"/>
              <a:ea typeface="+mn-ea"/>
              <a:cs typeface="+mn-cs"/>
            </a:endParaRPr>
          </a:p>
          <a:p>
            <a:pPr rtl="0"/>
            <a:r>
              <a:rPr lang="en-US" sz="1200" b="0" i="0" kern="1200" baseline="0" dirty="0">
                <a:solidFill>
                  <a:schemeClr val="tx1"/>
                </a:solidFill>
                <a:effectLst/>
                <a:latin typeface="+mn-lt"/>
                <a:ea typeface="+mn-ea"/>
                <a:cs typeface="+mn-cs"/>
              </a:rPr>
              <a:t>Source: </a:t>
            </a:r>
            <a:r>
              <a:rPr lang="en-US" sz="1200" b="0" i="0" kern="1200" dirty="0">
                <a:solidFill>
                  <a:schemeClr val="tx1"/>
                </a:solidFill>
                <a:effectLst/>
                <a:latin typeface="+mn-lt"/>
                <a:ea typeface="+mn-ea"/>
                <a:cs typeface="+mn-cs"/>
              </a:rPr>
              <a:t>https://iowadot.gov/design/dmanual/09e-01.pdf. </a:t>
            </a:r>
            <a:r>
              <a:rPr lang="en-US" dirty="0"/>
              <a:t>The checklist and LCPT can be accessed at: https://webapps.srfconsulting.com/idottcp/</a:t>
            </a:r>
            <a:endParaRPr lang="en-US" sz="1200" b="0" i="0" kern="120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61</a:t>
            </a:fld>
            <a:endParaRPr lang="en-US" dirty="0"/>
          </a:p>
        </p:txBody>
      </p:sp>
    </p:spTree>
    <p:extLst>
      <p:ext uri="{BB962C8B-B14F-4D97-AF65-F5344CB8AC3E}">
        <p14:creationId xmlns:p14="http://schemas.microsoft.com/office/powerpoint/2010/main" val="3556300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Utah DOT has developed individual TSMO checklists for various groups throughout Utah DOT that help explain what TSMO is, how it applies to their jobs, and specific things individuals and groups can do to advance TSMO within their current responsibilities.  </a:t>
            </a:r>
          </a:p>
          <a:p>
            <a:endParaRPr lang="en-US" sz="1200" kern="1200" dirty="0">
              <a:solidFill>
                <a:schemeClr val="tx1"/>
              </a:solidFill>
              <a:effectLst/>
              <a:latin typeface="+mn-lt"/>
              <a:ea typeface="+mn-ea"/>
              <a:cs typeface="+mn-cs"/>
            </a:endParaRPr>
          </a:p>
          <a:p>
            <a:r>
              <a:rPr lang="en-US" dirty="0"/>
              <a:t>Utah has also started doing operations reviews for projects.</a:t>
            </a:r>
          </a:p>
          <a:p>
            <a:endParaRPr lang="en-US" dirty="0"/>
          </a:p>
          <a:p>
            <a:r>
              <a:rPr lang="en-US" dirty="0"/>
              <a:t>Operations review encourages an early assessment of the operations needs of a project during the concept phase so that scopes, schedules, and budgets of all elements of the project are accounted for ensuring effective project delivery.</a:t>
            </a:r>
          </a:p>
          <a:p>
            <a:endParaRPr lang="en-US" dirty="0"/>
          </a:p>
          <a:p>
            <a:r>
              <a:rPr lang="en-US" dirty="0"/>
              <a:t>The review team will typically consist of between four and six individuals. Ideally</a:t>
            </a:r>
            <a:r>
              <a:rPr lang="en-US" baseline="0" dirty="0"/>
              <a:t> </a:t>
            </a:r>
            <a:r>
              <a:rPr lang="en-US" dirty="0"/>
              <a:t>the team will consist of the region designer or other individual responsible for completing the project concept report, the region ITS project manager, a region traffic and safety individual, a traffic performance engineer, pre-construction engineer, and the region planner. Other individuals, such as a district engineer, maintenance engineer, telecommunications manager, or region signals engineer (if traffic signals are potentially involved in the project) may be included on the team as needed.</a:t>
            </a:r>
          </a:p>
          <a:p>
            <a:endParaRPr lang="en-US" dirty="0"/>
          </a:p>
          <a:p>
            <a:r>
              <a:rPr lang="en-US" dirty="0"/>
              <a:t>They assess the following items through a formal checklist:</a:t>
            </a:r>
          </a:p>
          <a:p>
            <a:pPr marL="171450" lvl="0" indent="-171450">
              <a:buFont typeface="Arial" panose="020B0604020202020204" pitchFamily="34" charset="0"/>
              <a:buChar char="•"/>
            </a:pPr>
            <a:r>
              <a:rPr lang="en-US" dirty="0"/>
              <a:t>Existing operations elements</a:t>
            </a:r>
          </a:p>
          <a:p>
            <a:pPr marL="171450" lvl="0" indent="-171450">
              <a:buFont typeface="Arial" panose="020B0604020202020204" pitchFamily="34" charset="0"/>
              <a:buChar char="•"/>
            </a:pPr>
            <a:r>
              <a:rPr lang="en-US" dirty="0"/>
              <a:t>Planned operations elements</a:t>
            </a:r>
          </a:p>
          <a:p>
            <a:pPr marL="171450" lvl="0" indent="-171450">
              <a:buFont typeface="Arial" panose="020B0604020202020204" pitchFamily="34" charset="0"/>
              <a:buChar char="•"/>
            </a:pPr>
            <a:r>
              <a:rPr lang="en-US" dirty="0"/>
              <a:t>Traffic and safety items</a:t>
            </a:r>
          </a:p>
          <a:p>
            <a:pPr marL="171450" lvl="0" indent="-171450">
              <a:buFont typeface="Arial" panose="020B0604020202020204" pitchFamily="34" charset="0"/>
              <a:buChar char="•"/>
            </a:pPr>
            <a:r>
              <a:rPr lang="en-US" dirty="0"/>
              <a:t>Multimodal considerations</a:t>
            </a:r>
          </a:p>
          <a:p>
            <a:pPr marL="171450" lvl="0" indent="-171450">
              <a:buFont typeface="Arial" panose="020B0604020202020204" pitchFamily="34" charset="0"/>
              <a:buChar char="•"/>
            </a:pPr>
            <a:r>
              <a:rPr lang="en-US" dirty="0"/>
              <a:t>Maintenance considerations</a:t>
            </a:r>
          </a:p>
          <a:p>
            <a:pPr marL="171450" lvl="0" indent="-171450">
              <a:buFont typeface="Arial" panose="020B0604020202020204" pitchFamily="34" charset="0"/>
              <a:buChar char="•"/>
            </a:pPr>
            <a:r>
              <a:rPr lang="en-US" dirty="0"/>
              <a:t>Partner considerations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62</a:t>
            </a:fld>
            <a:endParaRPr lang="en-US" dirty="0"/>
          </a:p>
        </p:txBody>
      </p:sp>
    </p:spTree>
    <p:extLst>
      <p:ext uri="{BB962C8B-B14F-4D97-AF65-F5344CB8AC3E}">
        <p14:creationId xmlns:p14="http://schemas.microsoft.com/office/powerpoint/2010/main" val="2240459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63</a:t>
            </a:fld>
            <a:endParaRPr lang="en-US" dirty="0"/>
          </a:p>
        </p:txBody>
      </p:sp>
    </p:spTree>
    <p:extLst>
      <p:ext uri="{BB962C8B-B14F-4D97-AF65-F5344CB8AC3E}">
        <p14:creationId xmlns:p14="http://schemas.microsoft.com/office/powerpoint/2010/main" val="2433063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Designers may</a:t>
            </a:r>
            <a:r>
              <a:rPr lang="en-US" baseline="0" dirty="0"/>
              <a:t> have little awareness of TSMO. To help resolve that, include TSMO staff in project teams with designers, update design manuals with TSMO concepts, and other ideas mentioned on the slide.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64</a:t>
            </a:fld>
            <a:endParaRPr lang="en-US" dirty="0"/>
          </a:p>
        </p:txBody>
      </p:sp>
    </p:spTree>
    <p:extLst>
      <p:ext uri="{BB962C8B-B14F-4D97-AF65-F5344CB8AC3E}">
        <p14:creationId xmlns:p14="http://schemas.microsoft.com/office/powerpoint/2010/main" val="8467374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hard to get past the mindset that this will add to my workload. It</a:t>
            </a:r>
            <a:r>
              <a:rPr lang="en-US" baseline="0" dirty="0"/>
              <a:t> may actually save time in the end (reduce redoing designs) and can help the DOT produce innovative solutions for meeting goals.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65</a:t>
            </a:fld>
            <a:endParaRPr lang="en-US" dirty="0"/>
          </a:p>
        </p:txBody>
      </p:sp>
    </p:spTree>
    <p:extLst>
      <p:ext uri="{BB962C8B-B14F-4D97-AF65-F5344CB8AC3E}">
        <p14:creationId xmlns:p14="http://schemas.microsoft.com/office/powerpoint/2010/main" val="3031530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professionals</a:t>
            </a:r>
            <a:r>
              <a:rPr lang="en-US" baseline="0" dirty="0"/>
              <a:t> may not know much about what is happening in the area of design at your DOT. Education, inclusion on project teams, and liaisons can help alleviate this.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66</a:t>
            </a:fld>
            <a:endParaRPr lang="en-US" dirty="0"/>
          </a:p>
        </p:txBody>
      </p:sp>
    </p:spTree>
    <p:extLst>
      <p:ext uri="{BB962C8B-B14F-4D97-AF65-F5344CB8AC3E}">
        <p14:creationId xmlns:p14="http://schemas.microsoft.com/office/powerpoint/2010/main" val="14744445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67</a:t>
            </a:fld>
            <a:endParaRPr lang="en-US" dirty="0"/>
          </a:p>
        </p:txBody>
      </p:sp>
    </p:spTree>
    <p:extLst>
      <p:ext uri="{BB962C8B-B14F-4D97-AF65-F5344CB8AC3E}">
        <p14:creationId xmlns:p14="http://schemas.microsoft.com/office/powerpoint/2010/main" val="22959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can you get started with connecting TSMO and design? This slide has some ideas, such as just beginning the conversation, setting up multidisciplinary teams, or sharing some informational materials from FHWA or NOCoE. What are other short-term actions to better connect TSMO and design in your agency?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68</a:t>
            </a:fld>
            <a:endParaRPr lang="en-US" dirty="0"/>
          </a:p>
        </p:txBody>
      </p:sp>
    </p:spTree>
    <p:extLst>
      <p:ext uri="{BB962C8B-B14F-4D97-AF65-F5344CB8AC3E}">
        <p14:creationId xmlns:p14="http://schemas.microsoft.com/office/powerpoint/2010/main" val="1706581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long-term,</a:t>
            </a:r>
            <a:r>
              <a:rPr lang="en-US" baseline="0" dirty="0"/>
              <a:t> you may be interested in how to formalize the connections between TSMO and design through updated guidance, practices, and training. Any other ideas?</a:t>
            </a:r>
          </a:p>
          <a:p>
            <a:endParaRPr lang="en-US" baseline="0" dirty="0"/>
          </a:p>
          <a:p>
            <a:r>
              <a:rPr lang="en-US" baseline="0" dirty="0"/>
              <a:t>Other ideas may include:</a:t>
            </a:r>
          </a:p>
          <a:p>
            <a:endParaRPr lang="en-US" baseline="0" dirty="0"/>
          </a:p>
          <a:p>
            <a:r>
              <a:rPr lang="en-US" sz="1200" kern="1200" dirty="0">
                <a:solidFill>
                  <a:schemeClr val="tx1"/>
                </a:solidFill>
                <a:effectLst/>
                <a:latin typeface="+mn-lt"/>
                <a:ea typeface="+mn-ea"/>
                <a:cs typeface="+mn-cs"/>
              </a:rPr>
              <a:t>• Evaluate TSMO options to support performance-based practical design</a:t>
            </a:r>
          </a:p>
          <a:p>
            <a:r>
              <a:rPr lang="en-US" sz="1200" kern="1200" dirty="0">
                <a:solidFill>
                  <a:schemeClr val="tx1"/>
                </a:solidFill>
                <a:effectLst/>
                <a:latin typeface="+mn-lt"/>
                <a:ea typeface="+mn-ea"/>
                <a:cs typeface="+mn-cs"/>
              </a:rPr>
              <a:t>• Include TSMO strategies in capacity projects to maximize investments</a:t>
            </a:r>
          </a:p>
          <a:p>
            <a:r>
              <a:rPr lang="en-US" sz="1200" kern="1200" dirty="0">
                <a:solidFill>
                  <a:schemeClr val="tx1"/>
                </a:solidFill>
                <a:effectLst/>
                <a:latin typeface="+mn-lt"/>
                <a:ea typeface="+mn-ea"/>
                <a:cs typeface="+mn-cs"/>
              </a:rPr>
              <a:t>• Incorporate TSMO assets in infrastructure design</a:t>
            </a:r>
          </a:p>
          <a:p>
            <a:r>
              <a:rPr lang="en-US" sz="1200" kern="1200" dirty="0">
                <a:solidFill>
                  <a:schemeClr val="tx1"/>
                </a:solidFill>
                <a:effectLst/>
                <a:latin typeface="+mn-lt"/>
                <a:ea typeface="+mn-ea"/>
                <a:cs typeface="+mn-cs"/>
              </a:rPr>
              <a:t>• Incorporate TSMO elements in design manuals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  </a:t>
            </a:r>
          </a:p>
          <a:p>
            <a:r>
              <a:rPr lang="en-US" sz="1200" kern="1200" dirty="0">
                <a:solidFill>
                  <a:schemeClr val="tx1"/>
                </a:solidFill>
                <a:effectLst/>
                <a:latin typeface="+mn-lt"/>
                <a:ea typeface="+mn-ea"/>
                <a:cs typeface="+mn-cs"/>
              </a:rPr>
              <a:t>“Mainstreaming TSMO: Examples of Integrating TSMO Across a Transportation Agency” (FHWA)</a:t>
            </a:r>
          </a:p>
          <a:p>
            <a:r>
              <a:rPr lang="en-US" sz="1200" kern="1200" dirty="0">
                <a:solidFill>
                  <a:schemeClr val="tx1"/>
                </a:solidFill>
                <a:effectLst/>
                <a:latin typeface="+mn-lt"/>
                <a:ea typeface="+mn-ea"/>
                <a:cs typeface="+mn-cs"/>
              </a:rPr>
              <a:t>https://ops.fhwa.dot.gov/publications/fhwahop21041/index.htm</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69</a:t>
            </a:fld>
            <a:endParaRPr lang="en-US" dirty="0"/>
          </a:p>
        </p:txBody>
      </p:sp>
    </p:spTree>
    <p:extLst>
      <p:ext uri="{BB962C8B-B14F-4D97-AF65-F5344CB8AC3E}">
        <p14:creationId xmlns:p14="http://schemas.microsoft.com/office/powerpoint/2010/main" val="853932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a:t>
            </a:r>
            <a:r>
              <a:rPr lang="en-US" baseline="0" dirty="0"/>
              <a:t> FHWA websites and materials that offer a deeper understanding of how design and TSMO can be connected. The fact sheet provides a snapshot of how and why to connect. The FHWA Designing for Operations web page has links to many other resources. There is also a primer available that FHWA created in 2013 that provides information on how designers can better incorporate operational considerations into design. Finally, FHWA’s materials on its PBPD web page can help connect TSMO and design.</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70</a:t>
            </a:fld>
            <a:endParaRPr lang="en-US" dirty="0"/>
          </a:p>
        </p:txBody>
      </p:sp>
    </p:spTree>
    <p:extLst>
      <p:ext uri="{BB962C8B-B14F-4D97-AF65-F5344CB8AC3E}">
        <p14:creationId xmlns:p14="http://schemas.microsoft.com/office/powerpoint/2010/main" val="340466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TSMO can support the goals</a:t>
            </a:r>
            <a:r>
              <a:rPr lang="en-US" baseline="0" dirty="0"/>
              <a:t> of </a:t>
            </a:r>
            <a:r>
              <a:rPr lang="en-US" dirty="0"/>
              <a:t>design:</a:t>
            </a:r>
          </a:p>
          <a:p>
            <a:endParaRPr lang="en-US" dirty="0"/>
          </a:p>
          <a:p>
            <a:pPr marL="171450" indent="-171450">
              <a:buFont typeface="Arial" panose="020B0604020202020204" pitchFamily="34" charset="0"/>
              <a:buChar char="•"/>
            </a:pPr>
            <a:r>
              <a:rPr lang="en-US" dirty="0"/>
              <a:t>TSMO can be an alternative to adding capacity or can reduce the new capacity needed (smaller footprint/less right-of-way; saves money and time)</a:t>
            </a:r>
          </a:p>
          <a:p>
            <a:pPr marL="171450" indent="-171450">
              <a:buFont typeface="Arial" panose="020B0604020202020204" pitchFamily="34" charset="0"/>
              <a:buChar char="•"/>
            </a:pPr>
            <a:r>
              <a:rPr lang="en-US" dirty="0"/>
              <a:t>Future TSMO and technology needs can be incorporated into a capital</a:t>
            </a:r>
            <a:r>
              <a:rPr lang="en-US" baseline="0" dirty="0"/>
              <a:t> project </a:t>
            </a:r>
            <a:r>
              <a:rPr lang="en-US" dirty="0"/>
              <a:t>design to preserve capacity and extend the functional life of the facility (plan for future signals or intelligent transportation system [ITS] devices, incorporating conduit, etc.; now will be cheaper than doing it later)</a:t>
            </a:r>
          </a:p>
          <a:p>
            <a:pPr marL="171450" indent="-171450">
              <a:buFont typeface="Arial" panose="020B0604020202020204" pitchFamily="34" charset="0"/>
              <a:buChar char="•"/>
            </a:pPr>
            <a:r>
              <a:rPr lang="en-US" dirty="0"/>
              <a:t>TSMO strategies can help mitigate substandard or problematic geometrics (sometimes it’s not feasible, cost-wise, to fix the geometric issue, but TSMO strategy may help mitigate)</a:t>
            </a:r>
          </a:p>
          <a:p>
            <a:pPr marL="171450" indent="-171450">
              <a:buFont typeface="Arial" panose="020B0604020202020204" pitchFamily="34" charset="0"/>
              <a:buChar char="•"/>
            </a:pPr>
            <a:r>
              <a:rPr lang="en-US" dirty="0"/>
              <a:t>As a part of the National Environmental Policy Act (NEPA) process, practitioners must examine and avoid potential impacts to the social and natural environment when considering transportation projects; TSMO can help reduce impacts and be a solution for project development/designers to mitigate environmental and cultural resource</a:t>
            </a:r>
            <a:r>
              <a:rPr lang="en-US" baseline="0" dirty="0"/>
              <a:t> </a:t>
            </a:r>
            <a:r>
              <a:rPr lang="en-US" dirty="0"/>
              <a:t>effects. Using TSMO strategies (such as managed lanes) may save</a:t>
            </a:r>
            <a:r>
              <a:rPr lang="en-US" baseline="0" dirty="0"/>
              <a:t> agencies from expanding the highway and encroaching or building in areas with sensitive environmental aspects or cultural resources.</a:t>
            </a:r>
            <a:endParaRPr lang="en-US" dirty="0"/>
          </a:p>
          <a:p>
            <a:pPr marL="171450" lvl="0" indent="-171450">
              <a:buFont typeface="Arial" panose="020B0604020202020204" pitchFamily="34" charset="0"/>
              <a:buChar char="•"/>
            </a:pPr>
            <a:r>
              <a:rPr lang="en-US" dirty="0"/>
              <a:t>TSMO</a:t>
            </a:r>
            <a:r>
              <a:rPr lang="en-US" baseline="0" dirty="0"/>
              <a:t>/operations staff can support d</a:t>
            </a:r>
            <a:r>
              <a:rPr lang="en-US" dirty="0"/>
              <a:t>esign in designing safe and effective work zones. T</a:t>
            </a:r>
            <a:r>
              <a:rPr lang="en-US" baseline="0" dirty="0"/>
              <a:t>his includes determining </a:t>
            </a:r>
            <a:r>
              <a:rPr lang="en-US" dirty="0"/>
              <a:t>lane closures and timing, decisions on length of work zones,</a:t>
            </a:r>
            <a:r>
              <a:rPr lang="en-US" baseline="0" dirty="0"/>
              <a:t> p</a:t>
            </a:r>
            <a:r>
              <a:rPr lang="en-US" dirty="0"/>
              <a:t>enalties/rewards for contractors, smart work zones, queue detection systems, or other ITS elements. This also means considering all modes, such as pedestrian and bicycle needs and access to transit, early in the process. </a:t>
            </a:r>
          </a:p>
          <a:p>
            <a:endParaRPr lang="en-US" dirty="0"/>
          </a:p>
          <a:p>
            <a:r>
              <a:rPr lang="en-US" dirty="0"/>
              <a:t>Sources: </a:t>
            </a:r>
          </a:p>
          <a:p>
            <a:r>
              <a:rPr lang="en-US" dirty="0"/>
              <a:t>FHWA. 2018. Enhancing Transportation: Connecting TSMO and Design, FHWA-HOP-18-088. Available at: https://ops.fhwa.dot.gov/publications/fhwahop18088/index.htm. </a:t>
            </a:r>
          </a:p>
          <a:p>
            <a:endParaRPr lang="en-US" dirty="0"/>
          </a:p>
          <a:p>
            <a:r>
              <a:rPr lang="en-US" dirty="0"/>
              <a:t>FHWA. 2013. Designing for Transportation Management and Operations A Primer, FHWA-HOP-13-013. Available at: https://ops.fhwa.dot.gov/publications/fhwahop13013/fhwahop13013.pdf.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8</a:t>
            </a:fld>
            <a:endParaRPr lang="en-US" dirty="0"/>
          </a:p>
        </p:txBody>
      </p:sp>
    </p:spTree>
    <p:extLst>
      <p:ext uri="{BB962C8B-B14F-4D97-AF65-F5344CB8AC3E}">
        <p14:creationId xmlns:p14="http://schemas.microsoft.com/office/powerpoint/2010/main" val="39572483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71</a:t>
            </a:fld>
            <a:endParaRPr lang="en-US" dirty="0"/>
          </a:p>
        </p:txBody>
      </p:sp>
    </p:spTree>
    <p:extLst>
      <p:ext uri="{BB962C8B-B14F-4D97-AF65-F5344CB8AC3E}">
        <p14:creationId xmlns:p14="http://schemas.microsoft.com/office/powerpoint/2010/main" val="206167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One of the most notable</a:t>
            </a:r>
            <a:r>
              <a:rPr lang="en-US" baseline="0" dirty="0"/>
              <a:t> ways that </a:t>
            </a:r>
            <a:r>
              <a:rPr lang="en-US" dirty="0"/>
              <a:t>TSMO strategies can support design goals</a:t>
            </a:r>
            <a:r>
              <a:rPr lang="en-US" baseline="0" dirty="0"/>
              <a:t> is that it</a:t>
            </a:r>
            <a:r>
              <a:rPr lang="en-US" dirty="0"/>
              <a:t> can serve as a useful tool in performance-based practical design (PBPD).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PBPD modifies the traditional highway design process by taking a "design up" approach, where transportation decision makers exercise engineering judgment to build up the improvements from existing conditions to meet both project and system objectives. </a:t>
            </a:r>
          </a:p>
          <a:p>
            <a:pPr marL="0" indent="0">
              <a:buFont typeface="Arial" panose="020B0604020202020204" pitchFamily="34" charset="0"/>
              <a:buNone/>
            </a:pPr>
            <a:endParaRPr lang="en-US" dirty="0"/>
          </a:p>
          <a:p>
            <a:r>
              <a:rPr lang="en-US" dirty="0"/>
              <a:t>TSMO strategies can help agencies improve the safety, reliability, and cost‐effectiveness of their PBPD solutions. By considering TSMO strategies in their PBPD processes, designers can expand the variety of available design options and perhaps postpone or reduce the need for conventional capacity improvements. Additionally, many of these operational strategies can be quickly deployed to offer benefits to the travelling public sooner than conventional capacity improvements.</a:t>
            </a:r>
          </a:p>
          <a:p>
            <a:endParaRPr lang="en-US" dirty="0"/>
          </a:p>
          <a:p>
            <a:r>
              <a:rPr lang="en-US" dirty="0"/>
              <a:t>For more information on PBPD, see the following FHWA resources:</a:t>
            </a:r>
          </a:p>
          <a:p>
            <a:r>
              <a:rPr lang="en-US" dirty="0"/>
              <a:t>https://ops.fhwa.dot.gov/publications/fhwahop18088/index.htm</a:t>
            </a:r>
          </a:p>
          <a:p>
            <a:r>
              <a:rPr lang="en-US" dirty="0"/>
              <a:t>https://ops.fhwa.dot.gov/publications/fhwahop13013/fhwahop13013.pdf</a:t>
            </a:r>
          </a:p>
          <a:p>
            <a:r>
              <a:rPr lang="en-US" dirty="0"/>
              <a:t>https://www.fhwa.dot.gov/design/pbpd/</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9</a:t>
            </a:fld>
            <a:endParaRPr lang="en-US" dirty="0"/>
          </a:p>
        </p:txBody>
      </p:sp>
    </p:spTree>
    <p:extLst>
      <p:ext uri="{BB962C8B-B14F-4D97-AF65-F5344CB8AC3E}">
        <p14:creationId xmlns:p14="http://schemas.microsoft.com/office/powerpoint/2010/main" val="3971265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Designing for TSMO can reduce the frequency and impacts of temporary transportation system disruptions that cause congestion and unreliable travel times:</a:t>
            </a:r>
          </a:p>
          <a:p>
            <a:endParaRPr lang="en-US" dirty="0"/>
          </a:p>
          <a:p>
            <a:pPr marL="171450" indent="-171450">
              <a:buFont typeface="Arial" panose="020B0604020202020204" pitchFamily="34" charset="0"/>
              <a:buChar char="•"/>
            </a:pPr>
            <a:r>
              <a:rPr lang="en-US" dirty="0"/>
              <a:t>Impacts from traffic incidents can be reduced by design treatments. Treatments can decrease the frequency of incidents (e.g., queue warning systems, runaway truck ramps), minimize the number of lanes the incidents block (e.g., crash investigation sites, vehicle turnouts), reduce the amount of time the lanes are blocked (e.g., emergency crossovers, drivable shoulders), and shield incidents from the view of passing drivers (e.g., extra-high median barriers, portable incident screens).</a:t>
            </a:r>
          </a:p>
          <a:p>
            <a:pPr marL="171450" indent="-171450">
              <a:buFont typeface="Arial" panose="020B0604020202020204" pitchFamily="34" charset="0"/>
              <a:buChar char="•"/>
            </a:pPr>
            <a:r>
              <a:rPr lang="en-US" dirty="0"/>
              <a:t>Adverse weather conditions on roads can be mitigated with treatments to prevent snow or sand from blowing across the roadway, limit the accumulation of snow and ice, or increase the efficiency of lane-clearing practices.</a:t>
            </a:r>
          </a:p>
          <a:p>
            <a:pPr marL="171450" indent="-171450">
              <a:buFont typeface="Arial" panose="020B0604020202020204" pitchFamily="34" charset="0"/>
              <a:buChar char="•"/>
            </a:pPr>
            <a:r>
              <a:rPr lang="en-US" dirty="0"/>
              <a:t>Congestion caused by surges in demand can be alleviated by incorporating mechanisms into the design that temporarily increase capacity in the direction of major travel (e.g., reversible lanes, divert demand to alternate routes, and limit freeway entrance and exit options).</a:t>
            </a:r>
          </a:p>
          <a:p>
            <a:pPr marL="171450" indent="-171450">
              <a:buFont typeface="Arial" panose="020B0604020202020204" pitchFamily="34" charset="0"/>
              <a:buChar char="•"/>
            </a:pPr>
            <a:r>
              <a:rPr lang="en-US" dirty="0"/>
              <a:t>Early planning in design and collaboration with operations/TSMO staff can save money for ITS strategies</a:t>
            </a:r>
            <a:r>
              <a:rPr lang="en-US" baseline="0" dirty="0"/>
              <a:t> (e.g., planning for near-term or long-term ITS components and systems can save money now).</a:t>
            </a:r>
          </a:p>
          <a:p>
            <a:pPr marL="171450" indent="-171450">
              <a:buFont typeface="Arial" panose="020B0604020202020204" pitchFamily="34" charset="0"/>
              <a:buChar char="•"/>
            </a:pPr>
            <a:r>
              <a:rPr lang="en-US" dirty="0"/>
              <a:t>During the design stage,</a:t>
            </a:r>
            <a:r>
              <a:rPr lang="en-US" baseline="0" dirty="0"/>
              <a:t> designers can include design features/</a:t>
            </a:r>
            <a:r>
              <a:rPr lang="en-US" dirty="0"/>
              <a:t>options to help facilitate access and maintenance for ITS or other operations devices.</a:t>
            </a:r>
          </a:p>
          <a:p>
            <a:pPr marL="171450" indent="-171450">
              <a:buFont typeface="Arial" panose="020B0604020202020204" pitchFamily="34" charset="0"/>
              <a:buChar char="•"/>
            </a:pPr>
            <a:r>
              <a:rPr lang="en-US" dirty="0"/>
              <a:t>During project development design features can be included that improve traffic flow when based on appropriate site data. Features include the design of ramp merges, the use of auxiliary lanes, effectively siting lane drops, and the use of turn lanes or roundabouts at intersections.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FHWA. 2018. Enhancing Transportation: Connecting TSMO and Design, FHWA-HOP-18-088. Available at: https://ops.fhwa.dot.gov/publications/fhwahop18088/index.htm.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10</a:t>
            </a:fld>
            <a:endParaRPr lang="en-US" dirty="0"/>
          </a:p>
        </p:txBody>
      </p:sp>
    </p:spTree>
    <p:extLst>
      <p:ext uri="{BB962C8B-B14F-4D97-AF65-F5344CB8AC3E}">
        <p14:creationId xmlns:p14="http://schemas.microsoft.com/office/powerpoint/2010/main" val="127777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4D3E-A214-9149-870C-9E435E3AFB43}"/>
              </a:ext>
            </a:extLst>
          </p:cNvPr>
          <p:cNvSpPr>
            <a:spLocks noGrp="1"/>
          </p:cNvSpPr>
          <p:nvPr>
            <p:ph type="title"/>
          </p:nvPr>
        </p:nvSpPr>
        <p:spPr>
          <a:xfrm>
            <a:off x="984244" y="702561"/>
            <a:ext cx="8997956" cy="504096"/>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20DB9A-9E53-F049-BFB3-FA0FB9688243}"/>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059EA-0B1A-AE44-AAD4-B2D224C1F881}"/>
              </a:ext>
            </a:extLst>
          </p:cNvPr>
          <p:cNvSpPr>
            <a:spLocks noGrp="1"/>
          </p:cNvSpPr>
          <p:nvPr>
            <p:ph type="dt" sz="half" idx="10"/>
          </p:nvPr>
        </p:nvSpPr>
        <p:spPr/>
        <p:txBody>
          <a:bodyPr/>
          <a:lstStyle/>
          <a:p>
            <a:fld id="{29CFBE16-5737-4A62-A622-E9D4ED2A084C}" type="datetime1">
              <a:rPr lang="en-US" smtClean="0"/>
              <a:t>4/24/2023</a:t>
            </a:fld>
            <a:endParaRPr lang="en-US"/>
          </a:p>
        </p:txBody>
      </p:sp>
      <p:sp>
        <p:nvSpPr>
          <p:cNvPr id="6" name="Slide Number Placeholder 5">
            <a:extLst>
              <a:ext uri="{FF2B5EF4-FFF2-40B4-BE49-F238E27FC236}">
                <a16:creationId xmlns:a16="http://schemas.microsoft.com/office/drawing/2014/main" id="{DA50E46B-07A2-3E46-898A-0F61E41439F6}"/>
              </a:ext>
            </a:extLst>
          </p:cNvPr>
          <p:cNvSpPr>
            <a:spLocks noGrp="1"/>
          </p:cNvSpPr>
          <p:nvPr>
            <p:ph type="sldNum" sz="quarter" idx="12"/>
          </p:nvPr>
        </p:nvSpPr>
        <p:spPr/>
        <p:txBody>
          <a:bodyPr/>
          <a:lstStyle/>
          <a:p>
            <a:fld id="{37D4CC3B-F538-9046-9995-49EE0C980241}" type="slidenum">
              <a:rPr lang="en-US" smtClean="0"/>
              <a:t>‹#›</a:t>
            </a:fld>
            <a:endParaRPr lang="en-US"/>
          </a:p>
        </p:txBody>
      </p:sp>
    </p:spTree>
    <p:extLst>
      <p:ext uri="{BB962C8B-B14F-4D97-AF65-F5344CB8AC3E}">
        <p14:creationId xmlns:p14="http://schemas.microsoft.com/office/powerpoint/2010/main" val="13436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255B-C643-4941-80E6-B84632AA4E47}"/>
              </a:ext>
            </a:extLst>
          </p:cNvPr>
          <p:cNvSpPr>
            <a:spLocks noGrp="1"/>
          </p:cNvSpPr>
          <p:nvPr>
            <p:ph type="title"/>
          </p:nvPr>
        </p:nvSpPr>
        <p:spPr>
          <a:xfrm>
            <a:off x="831850" y="1709738"/>
            <a:ext cx="10515600" cy="2852737"/>
          </a:xfrm>
          <a:prstGeom prst="rect">
            <a:avLst/>
          </a:prstGeom>
        </p:spPr>
        <p:txBody>
          <a:bodyPr anchor="b"/>
          <a:lstStyle>
            <a:lvl1pPr>
              <a:defRPr sz="4400">
                <a:latin typeface="Arial Black" panose="020B0A040201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EF2D48-AF4F-8E4C-ABA0-0AF9D4CAC79D}"/>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F4D72E-6872-014B-9689-AFD56685E31B}"/>
              </a:ext>
            </a:extLst>
          </p:cNvPr>
          <p:cNvSpPr>
            <a:spLocks noGrp="1"/>
          </p:cNvSpPr>
          <p:nvPr>
            <p:ph type="dt" sz="half" idx="10"/>
          </p:nvPr>
        </p:nvSpPr>
        <p:spPr/>
        <p:txBody>
          <a:bodyPr/>
          <a:lstStyle/>
          <a:p>
            <a:fld id="{02AA4B92-B928-4890-8524-A441CCE48F24}" type="datetime1">
              <a:rPr lang="en-US" smtClean="0"/>
              <a:t>4/24/2023</a:t>
            </a:fld>
            <a:endParaRPr lang="en-US"/>
          </a:p>
        </p:txBody>
      </p:sp>
      <p:sp>
        <p:nvSpPr>
          <p:cNvPr id="6" name="Slide Number Placeholder 5">
            <a:extLst>
              <a:ext uri="{FF2B5EF4-FFF2-40B4-BE49-F238E27FC236}">
                <a16:creationId xmlns:a16="http://schemas.microsoft.com/office/drawing/2014/main" id="{88C0FEF7-64DA-074C-83C9-6AB886E71448}"/>
              </a:ext>
            </a:extLst>
          </p:cNvPr>
          <p:cNvSpPr>
            <a:spLocks noGrp="1"/>
          </p:cNvSpPr>
          <p:nvPr>
            <p:ph type="sldNum" sz="quarter" idx="12"/>
          </p:nvPr>
        </p:nvSpPr>
        <p:spPr/>
        <p:txBody>
          <a:bodyPr/>
          <a:lstStyle/>
          <a:p>
            <a:fld id="{37D4CC3B-F538-9046-9995-49EE0C980241}" type="slidenum">
              <a:rPr lang="en-US" smtClean="0"/>
              <a:t>‹#›</a:t>
            </a:fld>
            <a:endParaRPr lang="en-US"/>
          </a:p>
        </p:txBody>
      </p:sp>
    </p:spTree>
    <p:extLst>
      <p:ext uri="{BB962C8B-B14F-4D97-AF65-F5344CB8AC3E}">
        <p14:creationId xmlns:p14="http://schemas.microsoft.com/office/powerpoint/2010/main" val="3955903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C577E-4C64-BC46-B56A-54291598C90F}"/>
              </a:ext>
            </a:extLst>
          </p:cNvPr>
          <p:cNvSpPr>
            <a:spLocks noGrp="1"/>
          </p:cNvSpPr>
          <p:nvPr>
            <p:ph type="dt" sz="half" idx="10"/>
          </p:nvPr>
        </p:nvSpPr>
        <p:spPr/>
        <p:txBody>
          <a:bodyPr/>
          <a:lstStyle/>
          <a:p>
            <a:fld id="{F7E99BF4-2840-48DF-AC38-0F8B5D8123FB}" type="datetime1">
              <a:rPr lang="en-US" smtClean="0"/>
              <a:t>4/24/2023</a:t>
            </a:fld>
            <a:endParaRPr lang="en-US"/>
          </a:p>
        </p:txBody>
      </p:sp>
      <p:sp>
        <p:nvSpPr>
          <p:cNvPr id="4" name="Slide Number Placeholder 3">
            <a:extLst>
              <a:ext uri="{FF2B5EF4-FFF2-40B4-BE49-F238E27FC236}">
                <a16:creationId xmlns:a16="http://schemas.microsoft.com/office/drawing/2014/main" id="{975516CD-6701-C24D-B101-2DFCD7A75D1B}"/>
              </a:ext>
            </a:extLst>
          </p:cNvPr>
          <p:cNvSpPr>
            <a:spLocks noGrp="1"/>
          </p:cNvSpPr>
          <p:nvPr>
            <p:ph type="sldNum" sz="quarter" idx="12"/>
          </p:nvPr>
        </p:nvSpPr>
        <p:spPr/>
        <p:txBody>
          <a:bodyPr/>
          <a:lstStyle/>
          <a:p>
            <a:fld id="{37D4CC3B-F538-9046-9995-49EE0C980241}" type="slidenum">
              <a:rPr lang="en-US" smtClean="0"/>
              <a:t>‹#›</a:t>
            </a:fld>
            <a:endParaRPr lang="en-US"/>
          </a:p>
        </p:txBody>
      </p:sp>
      <p:sp>
        <p:nvSpPr>
          <p:cNvPr id="5" name="Content Placeholder 2">
            <a:extLst>
              <a:ext uri="{FF2B5EF4-FFF2-40B4-BE49-F238E27FC236}">
                <a16:creationId xmlns:a16="http://schemas.microsoft.com/office/drawing/2014/main" id="{B520DB9A-9E53-F049-BFB3-FA0FB9688243}"/>
              </a:ext>
            </a:extLst>
          </p:cNvPr>
          <p:cNvSpPr>
            <a:spLocks noGrp="1"/>
          </p:cNvSpPr>
          <p:nvPr>
            <p:ph idx="1"/>
          </p:nvPr>
        </p:nvSpPr>
        <p:spPr>
          <a:xfrm>
            <a:off x="984244" y="1596941"/>
            <a:ext cx="10369555"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5393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D34B-67FC-6843-9EC9-8CFA0A12458B}"/>
              </a:ext>
            </a:extLst>
          </p:cNvPr>
          <p:cNvSpPr>
            <a:spLocks noGrp="1"/>
          </p:cNvSpPr>
          <p:nvPr>
            <p:ph type="ctrTitle"/>
          </p:nvPr>
        </p:nvSpPr>
        <p:spPr>
          <a:xfrm>
            <a:off x="975360" y="1459818"/>
            <a:ext cx="9144000" cy="706440"/>
          </a:xfrm>
          <a:prstGeom prst="rect">
            <a:avLst/>
          </a:prstGeom>
        </p:spPr>
        <p:txBody>
          <a:bodyPr anchor="ctr"/>
          <a:lstStyle>
            <a:lvl1pPr algn="l">
              <a:defRPr sz="4400" b="1">
                <a:solidFill>
                  <a:schemeClr val="accent4">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45C3F88-41E4-434A-837B-D8747417C81B}"/>
              </a:ext>
            </a:extLst>
          </p:cNvPr>
          <p:cNvSpPr>
            <a:spLocks noGrp="1"/>
          </p:cNvSpPr>
          <p:nvPr>
            <p:ph type="subTitle" idx="1"/>
          </p:nvPr>
        </p:nvSpPr>
        <p:spPr>
          <a:xfrm>
            <a:off x="975360" y="3856038"/>
            <a:ext cx="458216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882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5C3F88-41E4-434A-837B-D8747417C81B}"/>
              </a:ext>
            </a:extLst>
          </p:cNvPr>
          <p:cNvSpPr>
            <a:spLocks noGrp="1"/>
          </p:cNvSpPr>
          <p:nvPr>
            <p:ph type="subTitle" idx="1"/>
          </p:nvPr>
        </p:nvSpPr>
        <p:spPr>
          <a:xfrm>
            <a:off x="975360" y="3856038"/>
            <a:ext cx="458216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360" y="797194"/>
            <a:ext cx="3523449" cy="40829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360" y="1664262"/>
            <a:ext cx="10292862" cy="587045"/>
          </a:xfrm>
          <a:prstGeom prst="rect">
            <a:avLst/>
          </a:prstGeom>
        </p:spPr>
      </p:pic>
    </p:spTree>
    <p:extLst>
      <p:ext uri="{BB962C8B-B14F-4D97-AF65-F5344CB8AC3E}">
        <p14:creationId xmlns:p14="http://schemas.microsoft.com/office/powerpoint/2010/main" val="296166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99432-1CB8-874D-B98A-5380D9120234}"/>
              </a:ext>
            </a:extLst>
          </p:cNvPr>
          <p:cNvSpPr>
            <a:spLocks noGrp="1"/>
          </p:cNvSpPr>
          <p:nvPr>
            <p:ph type="dt" sz="half" idx="10"/>
          </p:nvPr>
        </p:nvSpPr>
        <p:spPr>
          <a:xfrm>
            <a:off x="838200" y="6356350"/>
            <a:ext cx="2743200" cy="365125"/>
          </a:xfrm>
          <a:prstGeom prst="rect">
            <a:avLst/>
          </a:prstGeom>
        </p:spPr>
        <p:txBody>
          <a:bodyPr/>
          <a:lstStyle/>
          <a:p>
            <a:fld id="{6D6B5787-2825-4C10-83A4-579E3ED0F610}" type="datetime1">
              <a:rPr lang="en-US" smtClean="0"/>
              <a:t>4/24/2023</a:t>
            </a:fld>
            <a:endParaRPr lang="en-US"/>
          </a:p>
        </p:txBody>
      </p:sp>
      <p:sp>
        <p:nvSpPr>
          <p:cNvPr id="3" name="Footer Placeholder 2">
            <a:extLst>
              <a:ext uri="{FF2B5EF4-FFF2-40B4-BE49-F238E27FC236}">
                <a16:creationId xmlns:a16="http://schemas.microsoft.com/office/drawing/2014/main" id="{B7FBA460-EC0A-424F-A7AD-1D2C51BAB4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2A7C1D-E6E8-B644-92F1-42A454AE4A3A}"/>
              </a:ext>
            </a:extLst>
          </p:cNvPr>
          <p:cNvSpPr>
            <a:spLocks noGrp="1"/>
          </p:cNvSpPr>
          <p:nvPr>
            <p:ph type="sldNum" sz="quarter" idx="12"/>
          </p:nvPr>
        </p:nvSpPr>
        <p:spPr>
          <a:xfrm>
            <a:off x="8610600" y="6356350"/>
            <a:ext cx="2743200" cy="365125"/>
          </a:xfrm>
          <a:prstGeom prst="rect">
            <a:avLst/>
          </a:prstGeom>
        </p:spPr>
        <p:txBody>
          <a:bodyPr/>
          <a:lstStyle/>
          <a:p>
            <a:fld id="{4BB18753-22B0-A84F-BCF9-E1401F8F93E4}" type="slidenum">
              <a:rPr lang="en-US" smtClean="0"/>
              <a:t>‹#›</a:t>
            </a:fld>
            <a:endParaRPr lang="en-US"/>
          </a:p>
        </p:txBody>
      </p:sp>
    </p:spTree>
    <p:extLst>
      <p:ext uri="{BB962C8B-B14F-4D97-AF65-F5344CB8AC3E}">
        <p14:creationId xmlns:p14="http://schemas.microsoft.com/office/powerpoint/2010/main" val="711465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erial view of highway interchange">
            <a:extLst>
              <a:ext uri="{FF2B5EF4-FFF2-40B4-BE49-F238E27FC236}">
                <a16:creationId xmlns:a16="http://schemas.microsoft.com/office/drawing/2014/main" id="{74B3FB9E-AE37-9A4D-AB63-FD7BE715AD3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6703" b="-16703"/>
          <a:stretch/>
        </p:blipFill>
        <p:spPr>
          <a:xfrm>
            <a:off x="10409274" y="411480"/>
            <a:ext cx="1782725" cy="1105419"/>
          </a:xfrm>
          <a:prstGeom prst="rect">
            <a:avLst/>
          </a:prstGeom>
        </p:spPr>
      </p:pic>
      <p:sp>
        <p:nvSpPr>
          <p:cNvPr id="8" name="Parallelogram 7">
            <a:extLst>
              <a:ext uri="{FF2B5EF4-FFF2-40B4-BE49-F238E27FC236}">
                <a16:creationId xmlns:a16="http://schemas.microsoft.com/office/drawing/2014/main" id="{FD22B886-9045-C54A-A319-B60CCF20126A}"/>
              </a:ext>
            </a:extLst>
          </p:cNvPr>
          <p:cNvSpPr/>
          <p:nvPr userDrawn="1"/>
        </p:nvSpPr>
        <p:spPr>
          <a:xfrm>
            <a:off x="222617" y="406946"/>
            <a:ext cx="10496183" cy="926486"/>
          </a:xfrm>
          <a:prstGeom prst="parallelogram">
            <a:avLst/>
          </a:prstGeom>
          <a:solidFill>
            <a:srgbClr val="CFD8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66B5E1-7B3A-D145-B5C0-7A442658009E}"/>
              </a:ext>
            </a:extLst>
          </p:cNvPr>
          <p:cNvSpPr>
            <a:spLocks noGrp="1"/>
          </p:cNvSpPr>
          <p:nvPr>
            <p:ph type="body" idx="1"/>
          </p:nvPr>
        </p:nvSpPr>
        <p:spPr>
          <a:xfrm>
            <a:off x="984244" y="1596941"/>
            <a:ext cx="1036955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CB42C6-4012-9B47-BE06-9A694A969359}"/>
              </a:ext>
            </a:extLst>
          </p:cNvPr>
          <p:cNvSpPr>
            <a:spLocks noGrp="1"/>
          </p:cNvSpPr>
          <p:nvPr>
            <p:ph type="dt" sz="half" idx="2"/>
          </p:nvPr>
        </p:nvSpPr>
        <p:spPr>
          <a:xfrm>
            <a:off x="4870443" y="6356350"/>
            <a:ext cx="25971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7A7ACB7-38CA-4989-828C-1822C6B2FFA3}" type="datetime1">
              <a:rPr lang="en-US" smtClean="0"/>
              <a:t>4/24/2023</a:t>
            </a:fld>
            <a:endParaRPr lang="en-US" dirty="0"/>
          </a:p>
        </p:txBody>
      </p:sp>
      <p:sp>
        <p:nvSpPr>
          <p:cNvPr id="6" name="Slide Number Placeholder 5">
            <a:extLst>
              <a:ext uri="{FF2B5EF4-FFF2-40B4-BE49-F238E27FC236}">
                <a16:creationId xmlns:a16="http://schemas.microsoft.com/office/drawing/2014/main" id="{406870AD-C09E-BC40-9830-3F7EF73A1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4CC3B-F538-9046-9995-49EE0C980241}" type="slidenum">
              <a:rPr lang="en-US" smtClean="0"/>
              <a:t>‹#›</a:t>
            </a:fld>
            <a:endParaRPr lang="en-US"/>
          </a:p>
        </p:txBody>
      </p:sp>
      <p:sp>
        <p:nvSpPr>
          <p:cNvPr id="7" name="Rectangle 6">
            <a:extLst>
              <a:ext uri="{FF2B5EF4-FFF2-40B4-BE49-F238E27FC236}">
                <a16:creationId xmlns:a16="http://schemas.microsoft.com/office/drawing/2014/main" id="{FFA2DDA6-80EF-9F47-B242-A09ED7C50E7B}"/>
              </a:ext>
            </a:extLst>
          </p:cNvPr>
          <p:cNvSpPr/>
          <p:nvPr userDrawn="1"/>
        </p:nvSpPr>
        <p:spPr>
          <a:xfrm>
            <a:off x="0" y="0"/>
            <a:ext cx="696686" cy="6858000"/>
          </a:xfrm>
          <a:prstGeom prst="rect">
            <a:avLst/>
          </a:prstGeom>
          <a:solidFill>
            <a:srgbClr val="516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U.S. Department of Transportation Federal Highway Administration logo">
            <a:extLst>
              <a:ext uri="{FF2B5EF4-FFF2-40B4-BE49-F238E27FC236}">
                <a16:creationId xmlns:a16="http://schemas.microsoft.com/office/drawing/2014/main" id="{9A9813AD-66F3-454A-A40D-DFFCF49AE0FE}"/>
              </a:ext>
            </a:extLst>
          </p:cNvPr>
          <p:cNvPicPr>
            <a:picLocks noChangeAspect="1"/>
          </p:cNvPicPr>
          <p:nvPr userDrawn="1"/>
        </p:nvPicPr>
        <p:blipFill>
          <a:blip r:embed="rId6"/>
          <a:stretch>
            <a:fillRect/>
          </a:stretch>
        </p:blipFill>
        <p:spPr>
          <a:xfrm>
            <a:off x="984245" y="5961614"/>
            <a:ext cx="1687704" cy="670118"/>
          </a:xfrm>
          <a:prstGeom prst="rect">
            <a:avLst/>
          </a:prstGeom>
        </p:spPr>
      </p:pic>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2574896" y="3236540"/>
            <a:ext cx="6087723" cy="384920"/>
          </a:xfrm>
          <a:prstGeom prst="rect">
            <a:avLst/>
          </a:prstGeom>
        </p:spPr>
      </p:pic>
    </p:spTree>
    <p:extLst>
      <p:ext uri="{BB962C8B-B14F-4D97-AF65-F5344CB8AC3E}">
        <p14:creationId xmlns:p14="http://schemas.microsoft.com/office/powerpoint/2010/main" val="9482568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Lst>
  <p:hf hdr="0" ftr="0" dt="0"/>
  <p:txStyles>
    <p:titleStyle>
      <a:lvl1pPr algn="l" defTabSz="914400" rtl="0" eaLnBrk="1" latinLnBrk="0" hangingPunct="1">
        <a:lnSpc>
          <a:spcPct val="90000"/>
        </a:lnSpc>
        <a:spcBef>
          <a:spcPct val="0"/>
        </a:spcBef>
        <a:buNone/>
        <a:defRPr lang="en-US" sz="2000" kern="1200" smtClean="0">
          <a:solidFill>
            <a:schemeClr val="tx1"/>
          </a:solidFill>
          <a:effectLst/>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Clr>
          <a:srgbClr val="516A8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16A8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erial view of highway interchange">
            <a:extLst>
              <a:ext uri="{FF2B5EF4-FFF2-40B4-BE49-F238E27FC236}">
                <a16:creationId xmlns:a16="http://schemas.microsoft.com/office/drawing/2014/main" id="{E04E9EB2-1DE1-7040-AA2C-3A625D87873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2222" r="22222"/>
          <a:stretch/>
        </p:blipFill>
        <p:spPr>
          <a:xfrm>
            <a:off x="1920962" y="1"/>
            <a:ext cx="10287000" cy="6858000"/>
          </a:xfrm>
          <a:prstGeom prst="rect">
            <a:avLst/>
          </a:prstGeom>
        </p:spPr>
      </p:pic>
      <p:sp>
        <p:nvSpPr>
          <p:cNvPr id="33" name="Parallelogram 32">
            <a:extLst>
              <a:ext uri="{FF2B5EF4-FFF2-40B4-BE49-F238E27FC236}">
                <a16:creationId xmlns:a16="http://schemas.microsoft.com/office/drawing/2014/main" id="{2D3604D3-43D0-9447-92E6-9D16EC190BA5}"/>
              </a:ext>
            </a:extLst>
          </p:cNvPr>
          <p:cNvSpPr/>
          <p:nvPr userDrawn="1"/>
        </p:nvSpPr>
        <p:spPr>
          <a:xfrm>
            <a:off x="0" y="0"/>
            <a:ext cx="7313899"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S. Department of Transportation Federal Highway Administration logo">
            <a:extLst>
              <a:ext uri="{FF2B5EF4-FFF2-40B4-BE49-F238E27FC236}">
                <a16:creationId xmlns:a16="http://schemas.microsoft.com/office/drawing/2014/main" id="{9A9813AD-66F3-454A-A40D-DFFCF49AE0FE}"/>
              </a:ext>
            </a:extLst>
          </p:cNvPr>
          <p:cNvPicPr>
            <a:picLocks noChangeAspect="1"/>
          </p:cNvPicPr>
          <p:nvPr userDrawn="1"/>
        </p:nvPicPr>
        <p:blipFill>
          <a:blip r:embed="rId6"/>
          <a:stretch>
            <a:fillRect/>
          </a:stretch>
        </p:blipFill>
        <p:spPr>
          <a:xfrm>
            <a:off x="984245" y="5961614"/>
            <a:ext cx="1687704" cy="670118"/>
          </a:xfrm>
          <a:prstGeom prst="rect">
            <a:avLst/>
          </a:prstGeom>
        </p:spPr>
      </p:pic>
      <p:sp>
        <p:nvSpPr>
          <p:cNvPr id="9" name="Rectangle 8">
            <a:extLst>
              <a:ext uri="{FF2B5EF4-FFF2-40B4-BE49-F238E27FC236}">
                <a16:creationId xmlns:a16="http://schemas.microsoft.com/office/drawing/2014/main" id="{FFA2DDA6-80EF-9F47-B242-A09ED7C50E7B}"/>
              </a:ext>
            </a:extLst>
          </p:cNvPr>
          <p:cNvSpPr/>
          <p:nvPr userDrawn="1"/>
        </p:nvSpPr>
        <p:spPr>
          <a:xfrm>
            <a:off x="0" y="0"/>
            <a:ext cx="696686" cy="6858000"/>
          </a:xfrm>
          <a:prstGeom prst="rect">
            <a:avLst/>
          </a:prstGeom>
          <a:solidFill>
            <a:srgbClr val="516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2574896" y="3236540"/>
            <a:ext cx="6087723" cy="384920"/>
          </a:xfrm>
          <a:prstGeom prst="rect">
            <a:avLst/>
          </a:prstGeom>
        </p:spPr>
      </p:pic>
      <p:sp>
        <p:nvSpPr>
          <p:cNvPr id="13" name="Rectangle 12">
            <a:extLst>
              <a:ext uri="{FF2B5EF4-FFF2-40B4-BE49-F238E27FC236}">
                <a16:creationId xmlns:a16="http://schemas.microsoft.com/office/drawing/2014/main" id="{6AAC7601-4662-CE4C-A4F5-27676A65B01C}"/>
              </a:ext>
            </a:extLst>
          </p:cNvPr>
          <p:cNvSpPr/>
          <p:nvPr userDrawn="1"/>
        </p:nvSpPr>
        <p:spPr>
          <a:xfrm>
            <a:off x="696686" y="1295148"/>
            <a:ext cx="11513939" cy="1393624"/>
          </a:xfrm>
          <a:prstGeom prst="rect">
            <a:avLst/>
          </a:prstGeom>
          <a:gradFill>
            <a:gsLst>
              <a:gs pos="100000">
                <a:schemeClr val="accent1">
                  <a:lumMod val="5000"/>
                  <a:lumOff val="95000"/>
                  <a:alpha val="50000"/>
                </a:schemeClr>
              </a:gs>
              <a:gs pos="0">
                <a:srgbClr val="CFD8E3"/>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813712"/>
      </p:ext>
    </p:extLst>
  </p:cSld>
  <p:clrMap bg1="lt1" tx1="dk1" bg2="lt2" tx2="dk2" accent1="accent1" accent2="accent2" accent3="accent3" accent4="accent4" accent5="accent5" accent6="accent6" hlink="hlink" folHlink="folHlink"/>
  <p:sldLayoutIdLst>
    <p:sldLayoutId id="2147483673" r:id="rId1"/>
    <p:sldLayoutId id="2147483680" r:id="rId2"/>
    <p:sldLayoutId id="2147483679" r:id="rId3"/>
  </p:sldLayoutIdLst>
  <p:hf hdr="0" ftr="0" dt="0"/>
  <p:txStyles>
    <p:title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ClipartMax.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ops.fhwa.dot.gov/publications/fhwahop18088/fhwahop18088.pdf"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wsdot.wa.gov/about/secretary/strategic-plan/"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ww.codot.gov/about/mission-and-vision.html"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ops.fhwa.dot.gov/tsmo" TargetMode="External"/><Relationship Id="rId7" Type="http://schemas.openxmlformats.org/officeDocument/2006/relationships/hyperlink" Target="https://ops.fhwa.dot.gov/publications/fhwahop18095"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transportationops.org/" TargetMode="External"/><Relationship Id="rId5" Type="http://schemas.openxmlformats.org/officeDocument/2006/relationships/hyperlink" Target="https://ops.fhwa.dot.gov/plan4ops/focus_areas/communicating_tsmo.htm" TargetMode="External"/><Relationship Id="rId4" Type="http://schemas.openxmlformats.org/officeDocument/2006/relationships/hyperlink" Target="https://ops.fhwa.dot.gov/plan4op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ops.fhwa.dot.gov/plan4ops/designing_ops.ht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www.fhwa.dot.gov/design/pbpd/"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3.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ClipartMax.com" TargetMode="External"/><Relationship Id="rId17" Type="http://schemas.microsoft.com/office/2007/relationships/diagramDrawing" Target="../diagrams/drawing3.xml"/><Relationship Id="rId2" Type="http://schemas.openxmlformats.org/officeDocument/2006/relationships/notesSlide" Target="../notesSlides/notesSlide39.xml"/><Relationship Id="rId16"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diagramQuickStyle" Target="../diagrams/quickStyle3.xml"/><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wsdot.wa.gov/about/secretary/strategic-pla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codot.gov/about/mission-and-vision.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ops.fhwa.dot.gov/plan4ops/index.htm"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www.itskrs.its.dot.gov/benefits/goals/energy-environment"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transportationops.org/"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hyperlink" Target="https://ops.fhwa.dot.gov/tsmo/"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ClipartMax.com" TargetMode="External"/><Relationship Id="rId17" Type="http://schemas.microsoft.com/office/2007/relationships/diagramDrawing" Target="../diagrams/drawing1.xml"/><Relationship Id="rId2" Type="http://schemas.openxmlformats.org/officeDocument/2006/relationships/notesSlide" Target="../notesSlides/notesSlide6.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ops.fhwa.dot.gov/publications/fhwahop13013" TargetMode="External"/><Relationship Id="rId7" Type="http://schemas.openxmlformats.org/officeDocument/2006/relationships/hyperlink" Target="https://ops.fhwa.dot.gov/shrp2/products.htm#design"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hyperlink" Target="https://www.fhwa.dot.gov/design/pbpd/" TargetMode="External"/><Relationship Id="rId5" Type="http://schemas.openxmlformats.org/officeDocument/2006/relationships/hyperlink" Target="https://ops.fhwa.dot.gov/plan4ops/designing_ops.htm" TargetMode="External"/><Relationship Id="rId4" Type="http://schemas.openxmlformats.org/officeDocument/2006/relationships/hyperlink" Target="https://ops.fhwa.dot.gov/publications/fhwahop18088"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ops.fhwa.dot.gov/plan4ops/designing_ops.ht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fhwa.dot.gov/design/pbp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4E704B-DE7E-88E5-7BFB-16D13AEC98EA}"/>
              </a:ext>
              <a:ext uri="{C183D7F6-B498-43B3-948B-1728B52AA6E4}">
                <adec:decorative xmlns:adec="http://schemas.microsoft.com/office/drawing/2017/decorative" val="1"/>
              </a:ext>
            </a:extLst>
          </p:cNvPr>
          <p:cNvSpPr txBox="1"/>
          <p:nvPr/>
        </p:nvSpPr>
        <p:spPr>
          <a:xfrm>
            <a:off x="10109159" y="6453127"/>
            <a:ext cx="1681163" cy="253916"/>
          </a:xfrm>
          <a:prstGeom prst="rect">
            <a:avLst/>
          </a:prstGeom>
          <a:solidFill>
            <a:schemeClr val="bg1"/>
          </a:solidFill>
        </p:spPr>
        <p:txBody>
          <a:bodyPr wrap="square" rtlCol="0">
            <a:spAutoFit/>
          </a:bodyPr>
          <a:lstStyle/>
          <a:p>
            <a:pPr algn="ctr"/>
            <a:r>
              <a:rPr lang="en-US" sz="1050" dirty="0">
                <a:latin typeface="Arial" panose="020B0604020202020204" pitchFamily="34" charset="0"/>
                <a:cs typeface="Arial" panose="020B0604020202020204" pitchFamily="34" charset="0"/>
              </a:rPr>
              <a:t>Source: Getty Images.</a:t>
            </a:r>
          </a:p>
        </p:txBody>
      </p:sp>
      <p:sp>
        <p:nvSpPr>
          <p:cNvPr id="2" name="Title 1"/>
          <p:cNvSpPr>
            <a:spLocks noGrp="1"/>
          </p:cNvSpPr>
          <p:nvPr>
            <p:ph type="ctrTitle"/>
          </p:nvPr>
        </p:nvSpPr>
        <p:spPr>
          <a:xfrm>
            <a:off x="925287" y="1338944"/>
            <a:ext cx="9920513" cy="1308460"/>
          </a:xfrm>
        </p:spPr>
        <p:txBody>
          <a:bodyPr/>
          <a:lstStyle/>
          <a:p>
            <a:r>
              <a:rPr lang="en-US" dirty="0"/>
              <a:t>Connecting TSMO </a:t>
            </a:r>
            <a:br>
              <a:rPr lang="en-US" dirty="0"/>
            </a:br>
            <a:r>
              <a:rPr lang="en-US" dirty="0"/>
              <a:t>and Design</a:t>
            </a:r>
          </a:p>
        </p:txBody>
      </p:sp>
      <p:sp>
        <p:nvSpPr>
          <p:cNvPr id="3" name="Subtitle 2"/>
          <p:cNvSpPr>
            <a:spLocks noGrp="1"/>
          </p:cNvSpPr>
          <p:nvPr>
            <p:ph type="subTitle" idx="1"/>
          </p:nvPr>
        </p:nvSpPr>
        <p:spPr>
          <a:xfrm>
            <a:off x="925287" y="4256313"/>
            <a:ext cx="4582160" cy="1124857"/>
          </a:xfrm>
        </p:spPr>
        <p:txBody>
          <a:bodyPr/>
          <a:lstStyle/>
          <a:p>
            <a:r>
              <a:rPr lang="en-US" sz="1800" dirty="0">
                <a:latin typeface="Arial" panose="020B0604020202020204" pitchFamily="34" charset="0"/>
                <a:cs typeface="Arial" panose="020B0604020202020204" pitchFamily="34" charset="0"/>
              </a:rPr>
              <a:t>Presenter Name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Date</a:t>
            </a:r>
          </a:p>
        </p:txBody>
      </p:sp>
      <p:sp>
        <p:nvSpPr>
          <p:cNvPr id="4" name="TextBox 3">
            <a:extLst>
              <a:ext uri="{FF2B5EF4-FFF2-40B4-BE49-F238E27FC236}">
                <a16:creationId xmlns:a16="http://schemas.microsoft.com/office/drawing/2014/main" id="{989B38AD-452C-F24E-9B01-D9C8DBF9FE0D}"/>
              </a:ext>
              <a:ext uri="{C183D7F6-B498-43B3-948B-1728B52AA6E4}">
                <adec:decorative xmlns:adec="http://schemas.microsoft.com/office/drawing/2017/decorative" val="1"/>
              </a:ext>
            </a:extLst>
          </p:cNvPr>
          <p:cNvSpPr txBox="1"/>
          <p:nvPr/>
        </p:nvSpPr>
        <p:spPr>
          <a:xfrm>
            <a:off x="925287" y="796943"/>
            <a:ext cx="6825354"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Roboto" panose="02000000000000000000" pitchFamily="2" charset="0"/>
                <a:cs typeface="Arial" panose="020B0604020202020204" pitchFamily="34" charset="0"/>
              </a:rPr>
              <a:t>DESIGN</a:t>
            </a:r>
          </a:p>
        </p:txBody>
      </p:sp>
    </p:spTree>
    <p:extLst>
      <p:ext uri="{BB962C8B-B14F-4D97-AF65-F5344CB8AC3E}">
        <p14:creationId xmlns:p14="http://schemas.microsoft.com/office/powerpoint/2010/main" val="385098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10</a:t>
            </a:fld>
            <a:endParaRPr lang="en-US" dirty="0">
              <a:solidFill>
                <a:srgbClr val="757575"/>
              </a:solidFill>
            </a:endParaRPr>
          </a:p>
        </p:txBody>
      </p:sp>
      <p:sp>
        <p:nvSpPr>
          <p:cNvPr id="5" name="Title 4"/>
          <p:cNvSpPr>
            <a:spLocks noGrp="1"/>
          </p:cNvSpPr>
          <p:nvPr>
            <p:ph type="title"/>
          </p:nvPr>
        </p:nvSpPr>
        <p:spPr>
          <a:xfrm>
            <a:off x="984244" y="653523"/>
            <a:ext cx="8997956" cy="504096"/>
          </a:xfrm>
        </p:spPr>
        <p:txBody>
          <a:bodyPr/>
          <a:lstStyle/>
          <a:p>
            <a:r>
              <a:rPr lang="en-US" sz="2400" dirty="0"/>
              <a:t>[ES] </a:t>
            </a:r>
            <a:r>
              <a:rPr lang="en-US" dirty="0"/>
              <a:t>…And How Can Design Support TSMO?</a:t>
            </a:r>
          </a:p>
        </p:txBody>
      </p:sp>
      <p:sp>
        <p:nvSpPr>
          <p:cNvPr id="6" name="Content Placeholder 5"/>
          <p:cNvSpPr>
            <a:spLocks noGrp="1"/>
          </p:cNvSpPr>
          <p:nvPr>
            <p:ph idx="1"/>
          </p:nvPr>
        </p:nvSpPr>
        <p:spPr>
          <a:xfrm>
            <a:off x="984245" y="1478188"/>
            <a:ext cx="10369555" cy="4351338"/>
          </a:xfrm>
        </p:spPr>
        <p:txBody>
          <a:bodyPr/>
          <a:lstStyle/>
          <a:p>
            <a:r>
              <a:rPr lang="en-US" dirty="0"/>
              <a:t>Impacts from traffic incidents can be reduced by design treatments.</a:t>
            </a:r>
          </a:p>
          <a:p>
            <a:r>
              <a:rPr lang="en-US" dirty="0"/>
              <a:t>Adverse weather conditions on roads can be mitigated through choices made in design.</a:t>
            </a:r>
          </a:p>
          <a:p>
            <a:r>
              <a:rPr lang="en-US" dirty="0"/>
              <a:t>Congestion caused by surges in demand can be alleviated using design strategies.</a:t>
            </a:r>
          </a:p>
          <a:p>
            <a:r>
              <a:rPr lang="en-US" dirty="0"/>
              <a:t>Early planning in design and collaboration with operations/TSMO staff can save money for intelligent transportation system (ITS) strategies.</a:t>
            </a:r>
          </a:p>
          <a:p>
            <a:r>
              <a:rPr lang="en-US" dirty="0"/>
              <a:t>Considering design options can facilitate access and maintenance for ITS or other operations devices.</a:t>
            </a:r>
          </a:p>
          <a:p>
            <a:r>
              <a:rPr lang="en-US" dirty="0"/>
              <a:t>Including design features that reduce bottlenecks and conflict points can optimize mobility and safety.</a:t>
            </a:r>
          </a:p>
        </p:txBody>
      </p:sp>
    </p:spTree>
    <p:extLst>
      <p:ext uri="{BB962C8B-B14F-4D97-AF65-F5344CB8AC3E}">
        <p14:creationId xmlns:p14="http://schemas.microsoft.com/office/powerpoint/2010/main" val="3582768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11</a:t>
            </a:fld>
            <a:endParaRPr lang="en-US" dirty="0">
              <a:solidFill>
                <a:srgbClr val="757575"/>
              </a:solidFill>
            </a:endParaRPr>
          </a:p>
        </p:txBody>
      </p:sp>
      <p:sp>
        <p:nvSpPr>
          <p:cNvPr id="6" name="TextBox 5">
            <a:extLst>
              <a:ext uri="{FF2B5EF4-FFF2-40B4-BE49-F238E27FC236}">
                <a16:creationId xmlns:a16="http://schemas.microsoft.com/office/drawing/2014/main" id="{7469CA7C-22A7-794D-8EC4-5EA56AE95BFC}"/>
              </a:ext>
              <a:ext uri="{C183D7F6-B498-43B3-948B-1728B52AA6E4}">
                <adec:decorative xmlns:adec="http://schemas.microsoft.com/office/drawing/2017/decorative" val="1"/>
              </a:ext>
            </a:extLst>
          </p:cNvPr>
          <p:cNvSpPr txBox="1"/>
          <p:nvPr/>
        </p:nvSpPr>
        <p:spPr>
          <a:xfrm>
            <a:off x="9339896" y="3554205"/>
            <a:ext cx="2492875" cy="261610"/>
          </a:xfrm>
          <a:prstGeom prst="rect">
            <a:avLst/>
          </a:prstGeom>
          <a:noFill/>
        </p:spPr>
        <p:txBody>
          <a:bodyPr wrap="square" rtlCol="0">
            <a:spAutoFit/>
          </a:bodyPr>
          <a:lstStyle/>
          <a:p>
            <a:r>
              <a:rPr lang="en-US" sz="1100" dirty="0"/>
              <a:t>Source: </a:t>
            </a:r>
            <a:r>
              <a:rPr lang="en-US" sz="1100" dirty="0">
                <a:hlinkClick r:id="rId3" action="ppaction://hlinkfile">
                  <a:extLst>
                    <a:ext uri="{A12FA001-AC4F-418D-AE19-62706E023703}">
                      <ahyp:hlinkClr xmlns:ahyp="http://schemas.microsoft.com/office/drawing/2018/hyperlinkcolor" val="tx"/>
                    </a:ext>
                  </a:extLst>
                </a:hlinkClick>
              </a:rPr>
              <a:t>ClipartMax.com</a:t>
            </a:r>
            <a:r>
              <a:rPr lang="en-US" sz="1100" dirty="0"/>
              <a:t>.</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87392" y="1509130"/>
            <a:ext cx="2743200" cy="1902186"/>
          </a:xfrm>
          <a:prstGeom prst="rect">
            <a:avLst/>
          </a:prstGeom>
        </p:spPr>
      </p:pic>
      <p:sp>
        <p:nvSpPr>
          <p:cNvPr id="2" name="Title 1"/>
          <p:cNvSpPr>
            <a:spLocks noGrp="1"/>
          </p:cNvSpPr>
          <p:nvPr>
            <p:ph type="title"/>
          </p:nvPr>
        </p:nvSpPr>
        <p:spPr>
          <a:xfrm>
            <a:off x="803769" y="596903"/>
            <a:ext cx="9784020" cy="504096"/>
          </a:xfrm>
        </p:spPr>
        <p:txBody>
          <a:bodyPr/>
          <a:lstStyle/>
          <a:p>
            <a:r>
              <a:rPr lang="en-US" sz="2400" dirty="0"/>
              <a:t>[ES] </a:t>
            </a:r>
            <a:r>
              <a:rPr lang="en-US" dirty="0"/>
              <a:t>Opportunities to Connect Design and TSMO</a:t>
            </a:r>
            <a:endParaRPr lang="en-US" sz="3600" dirty="0"/>
          </a:p>
        </p:txBody>
      </p:sp>
      <p:sp>
        <p:nvSpPr>
          <p:cNvPr id="3" name="Content Placeholder 2"/>
          <p:cNvSpPr>
            <a:spLocks noGrp="1"/>
          </p:cNvSpPr>
          <p:nvPr>
            <p:ph idx="1"/>
          </p:nvPr>
        </p:nvSpPr>
        <p:spPr>
          <a:xfrm>
            <a:off x="984243" y="1388501"/>
            <a:ext cx="10848527" cy="4720751"/>
          </a:xfrm>
        </p:spPr>
        <p:txBody>
          <a:bodyPr>
            <a:noAutofit/>
          </a:bodyPr>
          <a:lstStyle/>
          <a:p>
            <a:pPr>
              <a:lnSpc>
                <a:spcPct val="100000"/>
              </a:lnSpc>
              <a:spcBef>
                <a:spcPts val="0"/>
              </a:spcBef>
            </a:pPr>
            <a:r>
              <a:rPr lang="en-US" sz="2200" dirty="0"/>
              <a:t>TSMO and design benefit from connecting at all points </a:t>
            </a:r>
            <a:br>
              <a:rPr lang="en-US" sz="2200" dirty="0"/>
            </a:br>
            <a:r>
              <a:rPr lang="en-US" sz="2200" dirty="0"/>
              <a:t>in the design process, from project scoping to final design.</a:t>
            </a:r>
          </a:p>
          <a:p>
            <a:pPr>
              <a:lnSpc>
                <a:spcPct val="100000"/>
              </a:lnSpc>
            </a:pPr>
            <a:r>
              <a:rPr lang="en-US" sz="2200" dirty="0"/>
              <a:t>Areas of opportunity to connect design and TSMO include:</a:t>
            </a:r>
          </a:p>
          <a:p>
            <a:pPr lvl="1">
              <a:lnSpc>
                <a:spcPct val="100000"/>
              </a:lnSpc>
            </a:pPr>
            <a:r>
              <a:rPr lang="en-US" dirty="0"/>
              <a:t>PBPD</a:t>
            </a:r>
          </a:p>
          <a:p>
            <a:pPr lvl="1">
              <a:lnSpc>
                <a:spcPct val="100000"/>
              </a:lnSpc>
            </a:pPr>
            <a:r>
              <a:rPr lang="en-US" dirty="0"/>
              <a:t>Geometric design elements</a:t>
            </a:r>
          </a:p>
          <a:p>
            <a:pPr lvl="1">
              <a:lnSpc>
                <a:spcPct val="100000"/>
              </a:lnSpc>
            </a:pPr>
            <a:r>
              <a:rPr lang="en-US" dirty="0"/>
              <a:t>Multimodal transportation solutions</a:t>
            </a:r>
          </a:p>
          <a:p>
            <a:pPr lvl="1">
              <a:lnSpc>
                <a:spcPct val="100000"/>
              </a:lnSpc>
            </a:pPr>
            <a:r>
              <a:rPr lang="en-US" dirty="0"/>
              <a:t>Work zones and traffic control plans</a:t>
            </a:r>
          </a:p>
          <a:p>
            <a:pPr marL="228600" indent="-228600">
              <a:spcBef>
                <a:spcPts val="1000"/>
              </a:spcBef>
              <a:buClr>
                <a:srgbClr val="516A89"/>
              </a:buClr>
              <a:buFont typeface="Wingdings" panose="05000000000000000000" pitchFamily="2" charset="2"/>
              <a:buChar char="§"/>
            </a:pPr>
            <a:r>
              <a:rPr lang="en-US" sz="2200" dirty="0">
                <a:latin typeface="Arial" panose="020B0604020202020204" pitchFamily="34" charset="0"/>
                <a:cs typeface="Arial" panose="020B0604020202020204" pitchFamily="34" charset="0"/>
              </a:rPr>
              <a:t>Ways to help take advantage of these opportunities include:</a:t>
            </a:r>
          </a:p>
          <a:p>
            <a:pPr marL="685800" lvl="1" indent="-228600">
              <a:spcBef>
                <a:spcPts val="500"/>
              </a:spcBef>
              <a:buClr>
                <a:srgbClr val="516A89"/>
              </a:buClr>
              <a:buFont typeface="Wingdings" panose="05000000000000000000" pitchFamily="2" charset="2"/>
              <a:buChar char="§"/>
            </a:pPr>
            <a:r>
              <a:rPr lang="en-US" sz="2000" dirty="0">
                <a:latin typeface="Arial" panose="020B0604020202020204" pitchFamily="34" charset="0"/>
                <a:cs typeface="Arial" panose="020B0604020202020204" pitchFamily="34" charset="0"/>
              </a:rPr>
              <a:t>Updating design-related policies, practices, and manuals to include TSMO considerations</a:t>
            </a:r>
          </a:p>
          <a:p>
            <a:pPr marL="685800" lvl="1" indent="-228600">
              <a:spcBef>
                <a:spcPts val="500"/>
              </a:spcBef>
              <a:buClr>
                <a:srgbClr val="516A89"/>
              </a:buClr>
              <a:buFont typeface="Wingdings" panose="05000000000000000000" pitchFamily="2" charset="2"/>
              <a:buChar char="§"/>
            </a:pPr>
            <a:r>
              <a:rPr lang="en-US" sz="2000" dirty="0">
                <a:latin typeface="Arial" panose="020B0604020202020204" pitchFamily="34" charset="0"/>
                <a:cs typeface="Arial" panose="020B0604020202020204" pitchFamily="34" charset="0"/>
              </a:rPr>
              <a:t>Including both TSMO and design staff in project core team communications</a:t>
            </a:r>
            <a:endParaRPr lang="en-US" sz="2200" dirty="0"/>
          </a:p>
        </p:txBody>
      </p:sp>
    </p:spTree>
    <p:extLst>
      <p:ext uri="{BB962C8B-B14F-4D97-AF65-F5344CB8AC3E}">
        <p14:creationId xmlns:p14="http://schemas.microsoft.com/office/powerpoint/2010/main" val="168443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37D4CC3B-F538-9046-9995-49EE0C980241}" type="slidenum">
              <a:rPr lang="en-US" smtClean="0">
                <a:solidFill>
                  <a:srgbClr val="757575"/>
                </a:solidFill>
              </a:rPr>
              <a:t>12</a:t>
            </a:fld>
            <a:endParaRPr lang="en-US" dirty="0">
              <a:solidFill>
                <a:srgbClr val="757575"/>
              </a:solidFill>
            </a:endParaRPr>
          </a:p>
        </p:txBody>
      </p:sp>
      <p:sp>
        <p:nvSpPr>
          <p:cNvPr id="2" name="Title 1"/>
          <p:cNvSpPr>
            <a:spLocks noGrp="1"/>
          </p:cNvSpPr>
          <p:nvPr>
            <p:ph type="title"/>
          </p:nvPr>
        </p:nvSpPr>
        <p:spPr>
          <a:xfrm>
            <a:off x="984244" y="628878"/>
            <a:ext cx="8997956" cy="504096"/>
          </a:xfrm>
        </p:spPr>
        <p:txBody>
          <a:bodyPr/>
          <a:lstStyle/>
          <a:p>
            <a:r>
              <a:rPr lang="en-US" sz="2400" dirty="0"/>
              <a:t>[ES] </a:t>
            </a:r>
            <a:r>
              <a:rPr lang="en-US" sz="3600" dirty="0"/>
              <a:t>Take Action</a:t>
            </a:r>
          </a:p>
        </p:txBody>
      </p:sp>
      <p:sp>
        <p:nvSpPr>
          <p:cNvPr id="3" name="Content Placeholder 2"/>
          <p:cNvSpPr>
            <a:spLocks noGrp="1"/>
          </p:cNvSpPr>
          <p:nvPr>
            <p:ph idx="1"/>
          </p:nvPr>
        </p:nvSpPr>
        <p:spPr>
          <a:xfrm>
            <a:off x="984243" y="1596940"/>
            <a:ext cx="8168809" cy="4351187"/>
          </a:xfrm>
        </p:spPr>
        <p:txBody>
          <a:bodyPr>
            <a:normAutofit fontScale="92500" lnSpcReduction="20000"/>
          </a:bodyPr>
          <a:lstStyle/>
          <a:p>
            <a:pPr>
              <a:lnSpc>
                <a:spcPct val="120000"/>
              </a:lnSpc>
            </a:pPr>
            <a:r>
              <a:rPr lang="en-US" sz="2600" dirty="0"/>
              <a:t>Bring TSMO and design leaders together to identify areas of common interest and mutual objectives</a:t>
            </a:r>
          </a:p>
          <a:p>
            <a:pPr>
              <a:lnSpc>
                <a:spcPct val="120000"/>
              </a:lnSpc>
            </a:pPr>
            <a:r>
              <a:rPr lang="en-US" sz="2600" dirty="0"/>
              <a:t>Find out how TSMO strategies are already supporting design goals</a:t>
            </a:r>
          </a:p>
          <a:p>
            <a:pPr>
              <a:lnSpc>
                <a:spcPct val="120000"/>
              </a:lnSpc>
            </a:pPr>
            <a:r>
              <a:rPr lang="en-US" sz="2600" dirty="0"/>
              <a:t>Discuss where TSMO can make an even greater impact on design goals</a:t>
            </a:r>
          </a:p>
          <a:p>
            <a:pPr>
              <a:lnSpc>
                <a:spcPct val="120000"/>
              </a:lnSpc>
              <a:spcAft>
                <a:spcPts val="2000"/>
              </a:spcAft>
            </a:pPr>
            <a:r>
              <a:rPr lang="en-US" sz="2600" dirty="0"/>
              <a:t>Begin joint efforts to improve the TSMO and design connection</a:t>
            </a:r>
            <a:endParaRPr lang="en-US" sz="1900" dirty="0"/>
          </a:p>
          <a:p>
            <a:pPr marL="0" indent="0">
              <a:lnSpc>
                <a:spcPct val="120000"/>
              </a:lnSpc>
              <a:spcBef>
                <a:spcPts val="0"/>
              </a:spcBef>
              <a:buNone/>
            </a:pPr>
            <a:r>
              <a:rPr lang="en-US" dirty="0"/>
              <a:t>Learn more:</a:t>
            </a:r>
          </a:p>
          <a:p>
            <a:pPr marL="0" indent="0">
              <a:lnSpc>
                <a:spcPct val="120000"/>
              </a:lnSpc>
              <a:spcBef>
                <a:spcPts val="0"/>
              </a:spcBef>
              <a:buNone/>
            </a:pPr>
            <a:r>
              <a:rPr lang="en-US" dirty="0">
                <a:hlinkClick r:id="rId3"/>
              </a:rPr>
              <a:t>Enhancing Transportation: Connecting TSMO and Design</a:t>
            </a:r>
            <a:endParaRPr lang="en-US" dirty="0">
              <a:solidFill>
                <a:srgbClr val="FF0000"/>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84798" y="1596942"/>
            <a:ext cx="2699935" cy="3210448"/>
          </a:xfrm>
          <a:prstGeom prst="rect">
            <a:avLst/>
          </a:prstGeom>
          <a:ln>
            <a:solidFill>
              <a:schemeClr val="accent4"/>
            </a:solidFill>
          </a:ln>
        </p:spPr>
      </p:pic>
      <p:sp>
        <p:nvSpPr>
          <p:cNvPr id="6" name="TextBox 5">
            <a:extLst>
              <a:ext uri="{C183D7F6-B498-43B3-948B-1728B52AA6E4}">
                <adec:decorative xmlns:adec="http://schemas.microsoft.com/office/drawing/2017/decorative" val="1"/>
              </a:ext>
            </a:extLst>
          </p:cNvPr>
          <p:cNvSpPr txBox="1"/>
          <p:nvPr/>
        </p:nvSpPr>
        <p:spPr>
          <a:xfrm>
            <a:off x="9714368" y="4885601"/>
            <a:ext cx="1970365"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Tree>
    <p:extLst>
      <p:ext uri="{BB962C8B-B14F-4D97-AF65-F5344CB8AC3E}">
        <p14:creationId xmlns:p14="http://schemas.microsoft.com/office/powerpoint/2010/main" val="402783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Executive Summary</a:t>
            </a:r>
          </a:p>
        </p:txBody>
      </p:sp>
    </p:spTree>
    <p:extLst>
      <p:ext uri="{BB962C8B-B14F-4D97-AF65-F5344CB8AC3E}">
        <p14:creationId xmlns:p14="http://schemas.microsoft.com/office/powerpoint/2010/main" val="3662660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14</a:t>
            </a:fld>
            <a:endParaRPr lang="en-US" dirty="0">
              <a:solidFill>
                <a:srgbClr val="757575"/>
              </a:solidFill>
            </a:endParaRPr>
          </a:p>
        </p:txBody>
      </p:sp>
      <p:sp>
        <p:nvSpPr>
          <p:cNvPr id="20" name="Title 19"/>
          <p:cNvSpPr>
            <a:spLocks noGrp="1"/>
          </p:cNvSpPr>
          <p:nvPr>
            <p:ph type="title"/>
          </p:nvPr>
        </p:nvSpPr>
        <p:spPr>
          <a:xfrm>
            <a:off x="984244" y="636762"/>
            <a:ext cx="8997956" cy="504096"/>
          </a:xfrm>
        </p:spPr>
        <p:txBody>
          <a:bodyPr/>
          <a:lstStyle/>
          <a:p>
            <a:r>
              <a:rPr lang="en-US" sz="3600" dirty="0"/>
              <a:t>Goals of This Presentation</a:t>
            </a:r>
          </a:p>
        </p:txBody>
      </p:sp>
      <p:sp>
        <p:nvSpPr>
          <p:cNvPr id="21" name="Content Placeholder 20"/>
          <p:cNvSpPr>
            <a:spLocks noGrp="1"/>
          </p:cNvSpPr>
          <p:nvPr>
            <p:ph idx="1"/>
          </p:nvPr>
        </p:nvSpPr>
        <p:spPr/>
        <p:txBody>
          <a:bodyPr>
            <a:normAutofit/>
          </a:bodyPr>
          <a:lstStyle/>
          <a:p>
            <a:pPr>
              <a:lnSpc>
                <a:spcPct val="100000"/>
              </a:lnSpc>
            </a:pPr>
            <a:r>
              <a:rPr lang="en-US" sz="2800" dirty="0"/>
              <a:t>Increase awareness of transportation systems management and operations (TSMO) </a:t>
            </a:r>
          </a:p>
          <a:p>
            <a:pPr>
              <a:lnSpc>
                <a:spcPct val="100000"/>
              </a:lnSpc>
            </a:pPr>
            <a:r>
              <a:rPr lang="en-US" sz="2800" dirty="0"/>
              <a:t>Demonstrate the alignment between TSMO and design goals</a:t>
            </a:r>
          </a:p>
          <a:p>
            <a:pPr>
              <a:lnSpc>
                <a:spcPct val="100000"/>
              </a:lnSpc>
            </a:pPr>
            <a:r>
              <a:rPr lang="en-US" sz="2800" dirty="0"/>
              <a:t>Provide examples of how TSMO can benefit design activities and vice versa</a:t>
            </a:r>
          </a:p>
          <a:p>
            <a:pPr>
              <a:lnSpc>
                <a:spcPct val="100000"/>
              </a:lnSpc>
            </a:pPr>
            <a:r>
              <a:rPr lang="en-US" sz="2800" dirty="0"/>
              <a:t>Discuss ways TSMO and design programs can collaborate</a:t>
            </a:r>
          </a:p>
        </p:txBody>
      </p:sp>
    </p:spTree>
    <p:extLst>
      <p:ext uri="{BB962C8B-B14F-4D97-AF65-F5344CB8AC3E}">
        <p14:creationId xmlns:p14="http://schemas.microsoft.com/office/powerpoint/2010/main" val="1025372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15</a:t>
            </a:fld>
            <a:endParaRPr lang="en-US" dirty="0">
              <a:solidFill>
                <a:srgbClr val="757575"/>
              </a:solidFill>
            </a:endParaRPr>
          </a:p>
        </p:txBody>
      </p:sp>
      <p:sp>
        <p:nvSpPr>
          <p:cNvPr id="20" name="Title 19"/>
          <p:cNvSpPr>
            <a:spLocks noGrp="1"/>
          </p:cNvSpPr>
          <p:nvPr>
            <p:ph type="title"/>
          </p:nvPr>
        </p:nvSpPr>
        <p:spPr>
          <a:xfrm>
            <a:off x="984244" y="636762"/>
            <a:ext cx="8997956" cy="504096"/>
          </a:xfrm>
        </p:spPr>
        <p:txBody>
          <a:bodyPr/>
          <a:lstStyle/>
          <a:p>
            <a:r>
              <a:rPr lang="en-US" sz="3600" dirty="0"/>
              <a:t>Presentation Overview</a:t>
            </a:r>
          </a:p>
        </p:txBody>
      </p:sp>
      <p:sp>
        <p:nvSpPr>
          <p:cNvPr id="21" name="Content Placeholder 20"/>
          <p:cNvSpPr>
            <a:spLocks noGrp="1"/>
          </p:cNvSpPr>
          <p:nvPr>
            <p:ph idx="1"/>
          </p:nvPr>
        </p:nvSpPr>
        <p:spPr/>
        <p:txBody>
          <a:bodyPr>
            <a:normAutofit/>
          </a:bodyPr>
          <a:lstStyle/>
          <a:p>
            <a:pPr lvl="0"/>
            <a:r>
              <a:rPr lang="en-US" sz="3200" dirty="0"/>
              <a:t>What Is TSMO?</a:t>
            </a:r>
          </a:p>
          <a:p>
            <a:pPr lvl="0"/>
            <a:r>
              <a:rPr lang="en-US" sz="3200" dirty="0"/>
              <a:t>Connecting TSMO and Design Overview</a:t>
            </a:r>
          </a:p>
          <a:p>
            <a:pPr lvl="0"/>
            <a:r>
              <a:rPr lang="en-US" sz="3200" dirty="0"/>
              <a:t>Opportunities for Collaboration</a:t>
            </a:r>
          </a:p>
          <a:p>
            <a:pPr lvl="0"/>
            <a:r>
              <a:rPr lang="en-US" sz="3200" dirty="0"/>
              <a:t>Examples of Collaboration Between TSMO and Design</a:t>
            </a:r>
          </a:p>
          <a:p>
            <a:pPr lvl="0"/>
            <a:r>
              <a:rPr lang="en-US" sz="3200" dirty="0"/>
              <a:t>Overcoming Challenges</a:t>
            </a:r>
          </a:p>
          <a:p>
            <a:pPr lvl="0"/>
            <a:r>
              <a:rPr lang="en-US" sz="3200" dirty="0"/>
              <a:t>Next Steps</a:t>
            </a:r>
          </a:p>
        </p:txBody>
      </p:sp>
    </p:spTree>
    <p:extLst>
      <p:ext uri="{BB962C8B-B14F-4D97-AF65-F5344CB8AC3E}">
        <p14:creationId xmlns:p14="http://schemas.microsoft.com/office/powerpoint/2010/main" val="264309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TSMO?</a:t>
            </a:r>
          </a:p>
        </p:txBody>
      </p:sp>
    </p:spTree>
    <p:extLst>
      <p:ext uri="{BB962C8B-B14F-4D97-AF65-F5344CB8AC3E}">
        <p14:creationId xmlns:p14="http://schemas.microsoft.com/office/powerpoint/2010/main" val="4145579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sz="3600" dirty="0"/>
              <a:t>Definition of TSMO</a:t>
            </a:r>
          </a:p>
        </p:txBody>
      </p:sp>
      <p:sp>
        <p:nvSpPr>
          <p:cNvPr id="5" name="Content Placeholder 2"/>
          <p:cNvSpPr>
            <a:spLocks noGrp="1"/>
          </p:cNvSpPr>
          <p:nvPr>
            <p:ph idx="1"/>
          </p:nvPr>
        </p:nvSpPr>
        <p:spPr>
          <a:xfrm>
            <a:off x="984244" y="1596941"/>
            <a:ext cx="10369555" cy="2578819"/>
          </a:xfrm>
        </p:spPr>
        <p:txBody>
          <a:bodyPr>
            <a:noAutofit/>
          </a:bodyPr>
          <a:lstStyle/>
          <a:p>
            <a:pPr marL="0" indent="0">
              <a:lnSpc>
                <a:spcPct val="100000"/>
              </a:lnSpc>
              <a:buNone/>
            </a:pPr>
            <a:r>
              <a:rPr lang="en-US" sz="2800" dirty="0"/>
              <a:t>Integrated [set of] strategies to optimize the performance of existing infrastructure through the implementation of multimodal and intermodal, cross-jurisdictional systems, services, and projects designed to preserve capacity and improve security, safety, and reliability of the transportation system.</a:t>
            </a:r>
            <a:r>
              <a:rPr lang="en-US" sz="2800" baseline="30000" dirty="0"/>
              <a:t>1, 2</a:t>
            </a:r>
            <a:endParaRPr lang="en-US" sz="2800" dirty="0"/>
          </a:p>
        </p:txBody>
      </p:sp>
      <p:sp>
        <p:nvSpPr>
          <p:cNvPr id="8" name="TextBox 7"/>
          <p:cNvSpPr txBox="1"/>
          <p:nvPr/>
        </p:nvSpPr>
        <p:spPr>
          <a:xfrm>
            <a:off x="984244" y="4211457"/>
            <a:ext cx="99042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1</a:t>
            </a:r>
            <a:r>
              <a:rPr kumimoji="0" lang="en-US"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Definitions and Declarations of Policy</a:t>
            </a:r>
            <a:r>
              <a:rPr lang="en-US" sz="1600" dirty="0">
                <a:latin typeface="Arial" panose="020B0604020202020204" pitchFamily="34" charset="0"/>
                <a:cs typeface="Arial" panose="020B0604020202020204" pitchFamily="34" charset="0"/>
              </a:rPr>
              <a:t>,</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Title 23 of the U.S. Code § 101 (a)(30)(A)</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Federal Highway Administration (FHWA). “What Is TSMO?” website</a:t>
            </a:r>
            <a:r>
              <a:rPr kumimoji="0" lang="en-US" sz="1600" b="0" i="0" u="none" kern="120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https://ops.fhwa.dot.gov/tsmo/</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1762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4244" y="657673"/>
            <a:ext cx="8997956" cy="504096"/>
          </a:xfrm>
        </p:spPr>
        <p:txBody>
          <a:bodyPr/>
          <a:lstStyle/>
          <a:p>
            <a:r>
              <a:rPr lang="en-US" sz="3300" dirty="0"/>
              <a:t>Characteristics of TSMO</a:t>
            </a:r>
            <a:endParaRPr lang="en-US" sz="3300" strike="sngStrike" dirty="0">
              <a:solidFill>
                <a:srgbClr val="FF0000"/>
              </a:solidFill>
            </a:endParaRPr>
          </a:p>
        </p:txBody>
      </p:sp>
      <p:sp>
        <p:nvSpPr>
          <p:cNvPr id="3" name="Content Placeholder 2"/>
          <p:cNvSpPr>
            <a:spLocks noGrp="1"/>
          </p:cNvSpPr>
          <p:nvPr>
            <p:ph idx="1"/>
          </p:nvPr>
        </p:nvSpPr>
        <p:spPr/>
        <p:txBody>
          <a:bodyPr>
            <a:normAutofit/>
          </a:bodyPr>
          <a:lstStyle/>
          <a:p>
            <a:pPr>
              <a:lnSpc>
                <a:spcPct val="120000"/>
              </a:lnSpc>
            </a:pPr>
            <a:r>
              <a:rPr lang="en-US" dirty="0"/>
              <a:t>Offers an integrated set of strategies to optimize operational performance of the existing transportation system</a:t>
            </a:r>
          </a:p>
          <a:p>
            <a:pPr>
              <a:lnSpc>
                <a:spcPct val="120000"/>
              </a:lnSpc>
            </a:pPr>
            <a:r>
              <a:rPr lang="en-US" dirty="0"/>
              <a:t>Approaches performance from a systems perspective (e.g. spans corridors, facilitates, jurisdictions, modes, and agencies)</a:t>
            </a:r>
          </a:p>
          <a:p>
            <a:pPr>
              <a:lnSpc>
                <a:spcPct val="120000"/>
              </a:lnSpc>
            </a:pPr>
            <a:r>
              <a:rPr lang="en-US" dirty="0"/>
              <a:t>Helps agencies balance supply and demand on the system and provide flexible solutions to manage dynamic conditions</a:t>
            </a:r>
          </a:p>
          <a:p>
            <a:pPr>
              <a:lnSpc>
                <a:spcPct val="120000"/>
              </a:lnSpc>
            </a:pPr>
            <a:r>
              <a:rPr lang="en-US" dirty="0"/>
              <a:t>Can complement capacity projects, or in some cases can provide lower cost, faster alternatives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499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073B-250E-43D2-AB62-2D61C2B5B286}"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2" name="Title 1"/>
          <p:cNvSpPr>
            <a:spLocks noGrp="1"/>
          </p:cNvSpPr>
          <p:nvPr>
            <p:ph type="title"/>
          </p:nvPr>
        </p:nvSpPr>
        <p:spPr>
          <a:xfrm>
            <a:off x="984244" y="615605"/>
            <a:ext cx="8997956" cy="504096"/>
          </a:xfrm>
        </p:spPr>
        <p:txBody>
          <a:bodyPr/>
          <a:lstStyle/>
          <a:p>
            <a:r>
              <a:rPr lang="en-US" sz="3600" dirty="0"/>
              <a:t>Examples of TSMO Strategies</a:t>
            </a:r>
          </a:p>
        </p:txBody>
      </p:sp>
      <p:pic>
        <p:nvPicPr>
          <p:cNvPr id="17" name="Picture 16" descr="Icons representing freeway management, arterial management, integrated corridor management, travel demand management, traveler information, freight management, work zone management, traffic incident and emergency transportation operations, road weather management, planned special events management, public transportation and ridesharing management, and parking manag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783883"/>
            <a:ext cx="10058400" cy="3995240"/>
          </a:xfrm>
          <a:prstGeom prst="rect">
            <a:avLst/>
          </a:prstGeom>
        </p:spPr>
      </p:pic>
      <p:sp>
        <p:nvSpPr>
          <p:cNvPr id="3" name="TextBox 2">
            <a:extLst>
              <a:ext uri="{FF2B5EF4-FFF2-40B4-BE49-F238E27FC236}">
                <a16:creationId xmlns:a16="http://schemas.microsoft.com/office/drawing/2014/main" id="{66D8C70A-1868-CBBC-701C-23F9BBDC7B18}"/>
              </a:ext>
            </a:extLst>
          </p:cNvPr>
          <p:cNvSpPr txBox="1"/>
          <p:nvPr/>
        </p:nvSpPr>
        <p:spPr>
          <a:xfrm>
            <a:off x="8829675" y="5802273"/>
            <a:ext cx="2524125" cy="261610"/>
          </a:xfrm>
          <a:prstGeom prst="rect">
            <a:avLst/>
          </a:prstGeom>
          <a:noFill/>
        </p:spPr>
        <p:txBody>
          <a:bodyPr wrap="square" rtlCol="0">
            <a:spAutoFit/>
          </a:bodyPr>
          <a:lstStyle/>
          <a:p>
            <a:pPr algn="r"/>
            <a:r>
              <a:rPr lang="en-US" sz="1100" dirty="0"/>
              <a:t>Source: Federal Highway Administration</a:t>
            </a:r>
            <a:endParaRPr lang="en-US" sz="1100" dirty="0">
              <a:solidFill>
                <a:srgbClr val="FF0000"/>
              </a:solidFill>
            </a:endParaRPr>
          </a:p>
        </p:txBody>
      </p:sp>
    </p:spTree>
    <p:extLst>
      <p:ext uri="{BB962C8B-B14F-4D97-AF65-F5344CB8AC3E}">
        <p14:creationId xmlns:p14="http://schemas.microsoft.com/office/powerpoint/2010/main" val="883976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66FFFA-8C2A-5D26-514A-1AF9CD65B900}"/>
              </a:ex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t>2</a:t>
            </a:fld>
            <a:endParaRPr lang="en-US"/>
          </a:p>
        </p:txBody>
      </p:sp>
      <p:sp>
        <p:nvSpPr>
          <p:cNvPr id="2" name="Title 1">
            <a:extLst>
              <a:ext uri="{FF2B5EF4-FFF2-40B4-BE49-F238E27FC236}">
                <a16:creationId xmlns:a16="http://schemas.microsoft.com/office/drawing/2014/main" id="{84CF110C-0DE1-8EAF-3DAC-44DA066CC27F}"/>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B5667560-7976-5320-A732-77FD01A894DA}"/>
              </a:ext>
            </a:extLst>
          </p:cNvPr>
          <p:cNvSpPr>
            <a:spLocks noGrp="1"/>
          </p:cNvSpPr>
          <p:nvPr>
            <p:ph idx="1"/>
          </p:nvPr>
        </p:nvSpPr>
        <p:spPr/>
        <p:txBody>
          <a:bodyPr/>
          <a:lstStyle/>
          <a:p>
            <a:pPr marL="0" indent="0">
              <a:lnSpc>
                <a:spcPct val="100000"/>
              </a:lnSpc>
              <a:buNone/>
            </a:pPr>
            <a:r>
              <a:rPr lang="en-US" sz="2400" dirty="0">
                <a:effectLst/>
              </a:rPr>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endParaRPr lang="en-US" sz="2400" dirty="0"/>
          </a:p>
        </p:txBody>
      </p:sp>
    </p:spTree>
    <p:extLst>
      <p:ext uri="{BB962C8B-B14F-4D97-AF65-F5344CB8AC3E}">
        <p14:creationId xmlns:p14="http://schemas.microsoft.com/office/powerpoint/2010/main" val="3146110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5" name="Title 1"/>
          <p:cNvSpPr>
            <a:spLocks noGrp="1"/>
          </p:cNvSpPr>
          <p:nvPr>
            <p:ph type="title"/>
          </p:nvPr>
        </p:nvSpPr>
        <p:spPr>
          <a:xfrm>
            <a:off x="984244" y="626562"/>
            <a:ext cx="8997956" cy="504096"/>
          </a:xfrm>
        </p:spPr>
        <p:txBody>
          <a:bodyPr/>
          <a:lstStyle/>
          <a:p>
            <a:r>
              <a:rPr lang="en-US" sz="3600" dirty="0"/>
              <a:t>Incident/Event Management Strategies</a:t>
            </a:r>
          </a:p>
        </p:txBody>
      </p:sp>
      <p:pic>
        <p:nvPicPr>
          <p:cNvPr id="4" name="Content Placeholder 3" descr="Incident/Event Management Addresses incidents and events. This includes: Road Weather Management, Traffic Incident Management and Emergency Transportation Operations, Work Zone Management, and Planned Special Event Management."/>
          <p:cNvPicPr>
            <a:picLocks noGrp="1" noChangeAspect="1"/>
          </p:cNvPicPr>
          <p:nvPr>
            <p:ph idx="1"/>
          </p:nvPr>
        </p:nvPicPr>
        <p:blipFill>
          <a:blip r:embed="rId3"/>
          <a:srcRect/>
          <a:stretch/>
        </p:blipFill>
        <p:spPr>
          <a:xfrm>
            <a:off x="794365" y="2046641"/>
            <a:ext cx="11258534" cy="2649622"/>
          </a:xfrm>
        </p:spPr>
      </p:pic>
      <p:sp>
        <p:nvSpPr>
          <p:cNvPr id="7" name="TextBox 6"/>
          <p:cNvSpPr txBox="1"/>
          <p:nvPr/>
        </p:nvSpPr>
        <p:spPr>
          <a:xfrm>
            <a:off x="8854289" y="4683905"/>
            <a:ext cx="2912971"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 Federal Highway Administration.</a:t>
            </a:r>
          </a:p>
        </p:txBody>
      </p:sp>
    </p:spTree>
    <p:extLst>
      <p:ext uri="{BB962C8B-B14F-4D97-AF65-F5344CB8AC3E}">
        <p14:creationId xmlns:p14="http://schemas.microsoft.com/office/powerpoint/2010/main" val="605156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6" name="Title 1"/>
          <p:cNvSpPr>
            <a:spLocks noGrp="1"/>
          </p:cNvSpPr>
          <p:nvPr>
            <p:ph type="title"/>
          </p:nvPr>
        </p:nvSpPr>
        <p:spPr>
          <a:xfrm>
            <a:off x="984244" y="626562"/>
            <a:ext cx="8997956" cy="504096"/>
          </a:xfrm>
        </p:spPr>
        <p:txBody>
          <a:bodyPr/>
          <a:lstStyle/>
          <a:p>
            <a:r>
              <a:rPr lang="en-US" sz="3600" dirty="0"/>
              <a:t>Traffic Management Strategies</a:t>
            </a:r>
          </a:p>
        </p:txBody>
      </p:sp>
      <p:pic>
        <p:nvPicPr>
          <p:cNvPr id="9" name="Picture 3" descr="Traffic Management manages movement of people and goods during typical conditions. This includes: freeway management, active traffic management, integrated corridor management, freight management, and arterial management.">
            <a:extLst>
              <a:ext uri="{FF2B5EF4-FFF2-40B4-BE49-F238E27FC236}">
                <a16:creationId xmlns:a16="http://schemas.microsoft.com/office/drawing/2014/main" id="{39971F8F-8AE2-4FA7-83B7-7B070D5250EF}"/>
              </a:ext>
            </a:extLst>
          </p:cNvPr>
          <p:cNvPicPr>
            <a:picLocks noChangeAspect="1"/>
          </p:cNvPicPr>
          <p:nvPr/>
        </p:nvPicPr>
        <p:blipFill>
          <a:blip r:embed="rId3"/>
          <a:srcRect t="3210" b="3210"/>
          <a:stretch/>
        </p:blipFill>
        <p:spPr>
          <a:xfrm>
            <a:off x="718457" y="2255401"/>
            <a:ext cx="11207932" cy="1871331"/>
          </a:xfrm>
          <a:prstGeom prst="rect">
            <a:avLst/>
          </a:prstGeom>
        </p:spPr>
      </p:pic>
      <p:sp>
        <p:nvSpPr>
          <p:cNvPr id="7" name="TextBox 6"/>
          <p:cNvSpPr txBox="1"/>
          <p:nvPr/>
        </p:nvSpPr>
        <p:spPr>
          <a:xfrm>
            <a:off x="8464990" y="4126732"/>
            <a:ext cx="3206017"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 Federal Highway Administration.</a:t>
            </a:r>
          </a:p>
        </p:txBody>
      </p:sp>
    </p:spTree>
    <p:extLst>
      <p:ext uri="{BB962C8B-B14F-4D97-AF65-F5344CB8AC3E}">
        <p14:creationId xmlns:p14="http://schemas.microsoft.com/office/powerpoint/2010/main" val="893527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4" name="Title 1"/>
          <p:cNvSpPr>
            <a:spLocks noGrp="1"/>
          </p:cNvSpPr>
          <p:nvPr>
            <p:ph type="title"/>
          </p:nvPr>
        </p:nvSpPr>
        <p:spPr>
          <a:xfrm>
            <a:off x="984244" y="626562"/>
            <a:ext cx="8997956" cy="504096"/>
          </a:xfrm>
        </p:spPr>
        <p:txBody>
          <a:bodyPr/>
          <a:lstStyle/>
          <a:p>
            <a:r>
              <a:rPr lang="en-US" sz="3600" dirty="0"/>
              <a:t>Demand Management Strategies</a:t>
            </a:r>
          </a:p>
        </p:txBody>
      </p:sp>
      <p:pic>
        <p:nvPicPr>
          <p:cNvPr id="3" name="Content Placeholder 2" descr="Demand Management avoids trips or changes trip mode, time, or route. This includes: congestion pricing, parking management, and public transportation and ridesharing management."/>
          <p:cNvPicPr>
            <a:picLocks noGrp="1" noChangeAspect="1"/>
          </p:cNvPicPr>
          <p:nvPr>
            <p:ph idx="1"/>
          </p:nvPr>
        </p:nvPicPr>
        <p:blipFill>
          <a:blip r:embed="rId3"/>
          <a:srcRect/>
          <a:stretch/>
        </p:blipFill>
        <p:spPr>
          <a:xfrm>
            <a:off x="984244" y="2060673"/>
            <a:ext cx="10742333" cy="2692719"/>
          </a:xfrm>
        </p:spPr>
      </p:pic>
      <p:sp>
        <p:nvSpPr>
          <p:cNvPr id="6" name="TextBox 5"/>
          <p:cNvSpPr txBox="1"/>
          <p:nvPr/>
        </p:nvSpPr>
        <p:spPr>
          <a:xfrm>
            <a:off x="8474044" y="4828284"/>
            <a:ext cx="3064616"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 Federal Highway Administration.</a:t>
            </a:r>
          </a:p>
        </p:txBody>
      </p:sp>
    </p:spTree>
    <p:extLst>
      <p:ext uri="{BB962C8B-B14F-4D97-AF65-F5344CB8AC3E}">
        <p14:creationId xmlns:p14="http://schemas.microsoft.com/office/powerpoint/2010/main" val="3224877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994" y="401679"/>
            <a:ext cx="9922054" cy="823331"/>
          </a:xfrm>
        </p:spPr>
        <p:txBody>
          <a:bodyPr/>
          <a:lstStyle/>
          <a:p>
            <a:r>
              <a:rPr lang="en-US" dirty="0"/>
              <a:t>TSMO Is a “Way of Thinking” That Supports Transportation Agency Missions</a:t>
            </a:r>
          </a:p>
        </p:txBody>
      </p:sp>
      <p:sp>
        <p:nvSpPr>
          <p:cNvPr id="9" name="Content Placeholder 2"/>
          <p:cNvSpPr>
            <a:spLocks noGrp="1"/>
          </p:cNvSpPr>
          <p:nvPr>
            <p:ph idx="1"/>
          </p:nvPr>
        </p:nvSpPr>
        <p:spPr>
          <a:xfrm>
            <a:off x="901336" y="1438644"/>
            <a:ext cx="11009309" cy="4829175"/>
          </a:xfrm>
        </p:spPr>
        <p:txBody>
          <a:bodyPr>
            <a:normAutofit/>
          </a:bodyPr>
          <a:lstStyle/>
          <a:p>
            <a:pPr marL="0" indent="0">
              <a:lnSpc>
                <a:spcPct val="100000"/>
              </a:lnSpc>
              <a:buNone/>
            </a:pPr>
            <a:endParaRPr lang="en-US" sz="1050" i="1" dirty="0"/>
          </a:p>
          <a:p>
            <a:pPr marL="0" indent="0">
              <a:lnSpc>
                <a:spcPct val="100000"/>
              </a:lnSpc>
              <a:buNone/>
            </a:pPr>
            <a:r>
              <a:rPr lang="en-US" i="1" dirty="0"/>
              <a:t>“We provide safe, reliable and cost-effective transportation options to improve communities and economic vitality for people and businesses.”</a:t>
            </a:r>
          </a:p>
          <a:p>
            <a:pPr marL="0" indent="0" algn="r">
              <a:buNone/>
            </a:pPr>
            <a:r>
              <a:rPr lang="en-US" dirty="0"/>
              <a:t>Washington State DOT (WSDOT) mission</a:t>
            </a:r>
            <a:r>
              <a:rPr lang="en-US" baseline="30000" dirty="0"/>
              <a:t>1</a:t>
            </a:r>
          </a:p>
          <a:p>
            <a:pPr marL="0" indent="0" algn="r">
              <a:buNone/>
            </a:pPr>
            <a:endParaRPr lang="en-US" i="1" dirty="0"/>
          </a:p>
          <a:p>
            <a:pPr marL="0" indent="0">
              <a:lnSpc>
                <a:spcPct val="100000"/>
              </a:lnSpc>
              <a:buNone/>
            </a:pPr>
            <a:r>
              <a:rPr lang="en-US" i="1" dirty="0"/>
              <a:t>“To provide the best multi-modal transportation system for Colorado that most effectively and safely moves people, goods, and information.”</a:t>
            </a:r>
          </a:p>
          <a:p>
            <a:pPr marL="0" indent="0" algn="r">
              <a:buNone/>
            </a:pPr>
            <a:r>
              <a:rPr lang="en-US" dirty="0"/>
              <a:t>Colorado DOT mission</a:t>
            </a:r>
            <a:r>
              <a:rPr lang="en-US" baseline="30000" dirty="0"/>
              <a:t>2</a:t>
            </a:r>
          </a:p>
          <a:p>
            <a:pPr marL="0" indent="0">
              <a:buNone/>
            </a:pPr>
            <a:endParaRPr lang="en-US" sz="1600" baseline="30000" dirty="0"/>
          </a:p>
          <a:p>
            <a:pPr marL="0" indent="0">
              <a:lnSpc>
                <a:spcPct val="100000"/>
              </a:lnSpc>
              <a:buNone/>
            </a:pPr>
            <a:r>
              <a:rPr lang="en-US" sz="1600" baseline="30000" dirty="0"/>
              <a:t>1 </a:t>
            </a:r>
            <a:r>
              <a:rPr lang="en-US" sz="1600" dirty="0"/>
              <a:t>WSDOT, “Our Strategic Plan,” </a:t>
            </a:r>
            <a:r>
              <a:rPr lang="en-US" sz="1600" dirty="0">
                <a:hlinkClick r:id="rId3">
                  <a:extLst>
                    <a:ext uri="{A12FA001-AC4F-418D-AE19-62706E023703}">
                      <ahyp:hlinkClr xmlns:ahyp="http://schemas.microsoft.com/office/drawing/2018/hyperlinkcolor" val="tx"/>
                    </a:ext>
                  </a:extLst>
                </a:hlinkClick>
              </a:rPr>
              <a:t>https://www.wsdot.wa.gov/about/secretary/strategic-plan/</a:t>
            </a:r>
            <a:endParaRPr lang="en-US" sz="1600" dirty="0"/>
          </a:p>
          <a:p>
            <a:pPr marL="0" indent="0">
              <a:lnSpc>
                <a:spcPct val="100000"/>
              </a:lnSpc>
              <a:buNone/>
            </a:pPr>
            <a:r>
              <a:rPr lang="en-US" sz="1600" baseline="30000" dirty="0"/>
              <a:t>2 </a:t>
            </a:r>
            <a:r>
              <a:rPr lang="en-US" sz="1600" dirty="0"/>
              <a:t>Colorado DOT, “Mission, Vision &amp; Values,” </a:t>
            </a:r>
            <a:r>
              <a:rPr lang="en-US" sz="1600" dirty="0">
                <a:hlinkClick r:id="rId4">
                  <a:extLst>
                    <a:ext uri="{A12FA001-AC4F-418D-AE19-62706E023703}">
                      <ahyp:hlinkClr xmlns:ahyp="http://schemas.microsoft.com/office/drawing/2018/hyperlinkcolor" val="tx"/>
                    </a:ext>
                  </a:extLst>
                </a:hlinkClick>
              </a:rPr>
              <a:t>https://www.codot.gov/about/mission-and-vision.html</a:t>
            </a:r>
            <a:endParaRPr lang="en-US" sz="1600" baseline="30000"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121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p:cNvSpPr>
            <a:spLocks noGrp="1"/>
          </p:cNvSpPr>
          <p:nvPr>
            <p:ph type="title"/>
          </p:nvPr>
        </p:nvSpPr>
        <p:spPr>
          <a:xfrm>
            <a:off x="1254124" y="429215"/>
            <a:ext cx="9829801" cy="504096"/>
          </a:xfrm>
        </p:spPr>
        <p:txBody>
          <a:bodyPr/>
          <a:lstStyle/>
          <a:p>
            <a:r>
              <a:rPr lang="en-US" sz="3300" dirty="0"/>
              <a:t>TSMO Supports Many </a:t>
            </a:r>
            <a:br>
              <a:rPr lang="en-US" sz="3300" dirty="0"/>
            </a:br>
            <a:r>
              <a:rPr lang="en-US" sz="3300" dirty="0"/>
              <a:t>State and Local DOT Goals </a:t>
            </a:r>
          </a:p>
        </p:txBody>
      </p:sp>
      <p:graphicFrame>
        <p:nvGraphicFramePr>
          <p:cNvPr id="5" name="Content Placeholder 4" descr="List of transportation goals: &#10;Reduced congestion&#10;Smoother and more reliable traffic flow&#10;Improved safety&#10;More efficient use of resources&#10;Less wasted fuel and cleaner air&#10;Increased economic vitality&#10;Improved quality of life"/>
          <p:cNvGraphicFramePr>
            <a:graphicFrameLocks noGrp="1"/>
          </p:cNvGraphicFramePr>
          <p:nvPr>
            <p:ph idx="1"/>
            <p:extLst>
              <p:ext uri="{D42A27DB-BD31-4B8C-83A1-F6EECF244321}">
                <p14:modId xmlns:p14="http://schemas.microsoft.com/office/powerpoint/2010/main" val="2646216214"/>
              </p:ext>
            </p:extLst>
          </p:nvPr>
        </p:nvGraphicFramePr>
        <p:xfrm>
          <a:off x="984250" y="1597025"/>
          <a:ext cx="103695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026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84244" y="392220"/>
            <a:ext cx="8997956" cy="943360"/>
          </a:xfrm>
        </p:spPr>
        <p:txBody>
          <a:bodyPr/>
          <a:lstStyle/>
          <a:p>
            <a:r>
              <a:rPr lang="en-US" sz="3300" dirty="0"/>
              <a:t>Example TSMO Strategies That Support Transportation Agency Goals</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696D22BD-B7E2-4563-A0AC-4E7FD7A39519}"/>
              </a:ext>
              <a:ext uri="{C183D7F6-B498-43B3-948B-1728B52AA6E4}">
                <adec:decorative xmlns:adec="http://schemas.microsoft.com/office/drawing/2017/decorative" val="1"/>
              </a:ext>
            </a:extLst>
          </p:cNvPr>
          <p:cNvSpPr/>
          <p:nvPr/>
        </p:nvSpPr>
        <p:spPr>
          <a:xfrm>
            <a:off x="5990705" y="5057072"/>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2D617FF5-9911-4810-B0B6-BACE786ED89C}"/>
              </a:ext>
              <a:ext uri="{C183D7F6-B498-43B3-948B-1728B52AA6E4}">
                <adec:decorative xmlns:adec="http://schemas.microsoft.com/office/drawing/2017/decorative" val="1"/>
              </a:ext>
            </a:extLst>
          </p:cNvPr>
          <p:cNvSpPr/>
          <p:nvPr/>
        </p:nvSpPr>
        <p:spPr>
          <a:xfrm>
            <a:off x="5990705" y="3744717"/>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4DA8150D-5E55-4329-A661-1D0C5AB8B128}"/>
              </a:ext>
              <a:ext uri="{C183D7F6-B498-43B3-948B-1728B52AA6E4}">
                <adec:decorative xmlns:adec="http://schemas.microsoft.com/office/drawing/2017/decorative" val="1"/>
              </a:ext>
            </a:extLst>
          </p:cNvPr>
          <p:cNvSpPr/>
          <p:nvPr/>
        </p:nvSpPr>
        <p:spPr>
          <a:xfrm>
            <a:off x="5990705" y="2371356"/>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le 3">
            <a:extLst>
              <a:ext uri="{FF2B5EF4-FFF2-40B4-BE49-F238E27FC236}">
                <a16:creationId xmlns:a16="http://schemas.microsoft.com/office/drawing/2014/main" id="{03534201-6F46-4FB9-9D95-DEE825E7F642}"/>
              </a:ext>
            </a:extLst>
          </p:cNvPr>
          <p:cNvGraphicFramePr>
            <a:graphicFrameLocks noGrp="1"/>
          </p:cNvGraphicFramePr>
          <p:nvPr>
            <p:extLst>
              <p:ext uri="{D42A27DB-BD31-4B8C-83A1-F6EECF244321}">
                <p14:modId xmlns:p14="http://schemas.microsoft.com/office/powerpoint/2010/main" val="2222124025"/>
              </p:ext>
            </p:extLst>
          </p:nvPr>
        </p:nvGraphicFramePr>
        <p:xfrm>
          <a:off x="1419222" y="1616563"/>
          <a:ext cx="10163178" cy="4256307"/>
        </p:xfrm>
        <a:graphic>
          <a:graphicData uri="http://schemas.openxmlformats.org/drawingml/2006/table">
            <a:tbl>
              <a:tblPr firstRow="1" bandRow="1">
                <a:tableStyleId>{793D81CF-94F2-401A-BA57-92F5A7B2D0C5}</a:tableStyleId>
              </a:tblPr>
              <a:tblGrid>
                <a:gridCol w="5081589">
                  <a:extLst>
                    <a:ext uri="{9D8B030D-6E8A-4147-A177-3AD203B41FA5}">
                      <a16:colId xmlns:a16="http://schemas.microsoft.com/office/drawing/2014/main" val="2922454269"/>
                    </a:ext>
                  </a:extLst>
                </a:gridCol>
                <a:gridCol w="5081589">
                  <a:extLst>
                    <a:ext uri="{9D8B030D-6E8A-4147-A177-3AD203B41FA5}">
                      <a16:colId xmlns:a16="http://schemas.microsoft.com/office/drawing/2014/main" val="3113464330"/>
                    </a:ext>
                  </a:extLst>
                </a:gridCol>
              </a:tblGrid>
              <a:tr h="590854">
                <a:tc>
                  <a:txBody>
                    <a:bodyPr/>
                    <a:lstStyle/>
                    <a:p>
                      <a:r>
                        <a:rPr lang="en-US" sz="3200" dirty="0"/>
                        <a:t>TSMO Strategy</a:t>
                      </a:r>
                    </a:p>
                  </a:txBody>
                  <a:tcPr/>
                </a:tc>
                <a:tc>
                  <a:txBody>
                    <a:bodyPr/>
                    <a:lstStyle/>
                    <a:p>
                      <a:r>
                        <a:rPr lang="en-US" sz="3200" dirty="0"/>
                        <a:t>Goal</a:t>
                      </a:r>
                    </a:p>
                  </a:txBody>
                  <a:tcPr/>
                </a:tc>
                <a:extLst>
                  <a:ext uri="{0D108BD9-81ED-4DB2-BD59-A6C34878D82A}">
                    <a16:rowId xmlns:a16="http://schemas.microsoft.com/office/drawing/2014/main" val="768813220"/>
                  </a:ext>
                </a:extLst>
              </a:tr>
              <a:tr h="1019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Traffic signal coordination, congestion pricing, demand management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Reduced congestion</a:t>
                      </a:r>
                    </a:p>
                  </a:txBody>
                  <a:tcPr anchor="ctr">
                    <a:solidFill>
                      <a:schemeClr val="bg1"/>
                    </a:solidFill>
                  </a:tcPr>
                </a:tc>
                <a:extLst>
                  <a:ext uri="{0D108BD9-81ED-4DB2-BD59-A6C34878D82A}">
                    <a16:rowId xmlns:a16="http://schemas.microsoft.com/office/drawing/2014/main" val="2959638078"/>
                  </a:ext>
                </a:extLst>
              </a:tr>
              <a:tr h="1456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Manage nonrecurring events (incidents, weather), managed lanes, traveler information</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Smoother and more reliable traffic flow</a:t>
                      </a:r>
                    </a:p>
                  </a:txBody>
                  <a:tcPr anchor="ctr">
                    <a:solidFill>
                      <a:schemeClr val="bg1"/>
                    </a:solidFill>
                  </a:tcPr>
                </a:tc>
                <a:extLst>
                  <a:ext uri="{0D108BD9-81ED-4DB2-BD59-A6C34878D82A}">
                    <a16:rowId xmlns:a16="http://schemas.microsoft.com/office/drawing/2014/main" val="686705358"/>
                  </a:ext>
                </a:extLst>
              </a:tr>
              <a:tr h="1019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Utilize the full system—coordinate all modes, transit signal priority</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More efficient use of resources and existing facilities</a:t>
                      </a:r>
                    </a:p>
                  </a:txBody>
                  <a:tcPr anchor="ctr">
                    <a:solidFill>
                      <a:schemeClr val="bg1"/>
                    </a:solidFill>
                  </a:tcPr>
                </a:tc>
                <a:extLst>
                  <a:ext uri="{0D108BD9-81ED-4DB2-BD59-A6C34878D82A}">
                    <a16:rowId xmlns:a16="http://schemas.microsoft.com/office/drawing/2014/main" val="2809243682"/>
                  </a:ext>
                </a:extLst>
              </a:tr>
            </a:tbl>
          </a:graphicData>
        </a:graphic>
      </p:graphicFrame>
    </p:spTree>
    <p:extLst>
      <p:ext uri="{BB962C8B-B14F-4D97-AF65-F5344CB8AC3E}">
        <p14:creationId xmlns:p14="http://schemas.microsoft.com/office/powerpoint/2010/main" val="840471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2" name="Title 1"/>
          <p:cNvSpPr>
            <a:spLocks noGrp="1"/>
          </p:cNvSpPr>
          <p:nvPr>
            <p:ph type="title"/>
          </p:nvPr>
        </p:nvSpPr>
        <p:spPr>
          <a:xfrm>
            <a:off x="1068465" y="606308"/>
            <a:ext cx="8997956" cy="504096"/>
          </a:xfrm>
        </p:spPr>
        <p:txBody>
          <a:bodyPr/>
          <a:lstStyle/>
          <a:p>
            <a:r>
              <a:rPr lang="en-US" sz="3600" dirty="0"/>
              <a:t>TSMO State of the Practice</a:t>
            </a:r>
          </a:p>
        </p:txBody>
      </p:sp>
      <p:sp>
        <p:nvSpPr>
          <p:cNvPr id="3" name="Content Placeholder 2"/>
          <p:cNvSpPr>
            <a:spLocks noGrp="1"/>
          </p:cNvSpPr>
          <p:nvPr>
            <p:ph idx="1"/>
          </p:nvPr>
        </p:nvSpPr>
        <p:spPr>
          <a:xfrm>
            <a:off x="984244" y="1596941"/>
            <a:ext cx="10476236" cy="4558498"/>
          </a:xfrm>
        </p:spPr>
        <p:txBody>
          <a:bodyPr>
            <a:normAutofit/>
          </a:bodyPr>
          <a:lstStyle/>
          <a:p>
            <a:pPr>
              <a:lnSpc>
                <a:spcPct val="100000"/>
              </a:lnSpc>
            </a:pPr>
            <a:r>
              <a:rPr lang="en-US" dirty="0"/>
              <a:t>Application of TSMO has accelerated in agencies across the country over the past 5–10 years</a:t>
            </a:r>
          </a:p>
          <a:p>
            <a:pPr>
              <a:lnSpc>
                <a:spcPct val="100000"/>
              </a:lnSpc>
            </a:pPr>
            <a:r>
              <a:rPr lang="en-US" dirty="0"/>
              <a:t>Recognition of TSMO’s value has grown, leading to a variety of approaches for advancing TSMO in agencies. For example:</a:t>
            </a:r>
          </a:p>
          <a:p>
            <a:pPr lvl="1">
              <a:lnSpc>
                <a:spcPct val="100000"/>
              </a:lnSpc>
            </a:pPr>
            <a:r>
              <a:rPr lang="en-US" dirty="0"/>
              <a:t>Establishing a TSMO division or office</a:t>
            </a:r>
          </a:p>
          <a:p>
            <a:pPr lvl="1">
              <a:lnSpc>
                <a:spcPct val="100000"/>
              </a:lnSpc>
            </a:pPr>
            <a:r>
              <a:rPr lang="en-US" dirty="0"/>
              <a:t>Formalizing a TSMO program</a:t>
            </a:r>
          </a:p>
          <a:p>
            <a:pPr lvl="1">
              <a:lnSpc>
                <a:spcPct val="100000"/>
              </a:lnSpc>
            </a:pPr>
            <a:r>
              <a:rPr lang="en-US" dirty="0"/>
              <a:t>Integrating TSMO throughout the agency</a:t>
            </a:r>
          </a:p>
          <a:p>
            <a:pPr lvl="1">
              <a:lnSpc>
                <a:spcPct val="100000"/>
              </a:lnSpc>
            </a:pPr>
            <a:r>
              <a:rPr lang="en-US" dirty="0"/>
              <a:t>Establishing a TSMO committee</a:t>
            </a:r>
          </a:p>
          <a:p>
            <a:pPr lvl="1">
              <a:lnSpc>
                <a:spcPct val="100000"/>
              </a:lnSpc>
            </a:pPr>
            <a:r>
              <a:rPr lang="en-US" dirty="0"/>
              <a:t>Identifying TSMO champions or liaisons</a:t>
            </a:r>
          </a:p>
          <a:p>
            <a:pPr lvl="1">
              <a:lnSpc>
                <a:spcPct val="100000"/>
              </a:lnSpc>
            </a:pPr>
            <a:r>
              <a:rPr lang="en-US" dirty="0"/>
              <a:t>Conducting a TSMO capability maturity model (CMM) self-assessment</a:t>
            </a:r>
          </a:p>
          <a:p>
            <a:pPr lvl="1">
              <a:lnSpc>
                <a:spcPct val="100000"/>
              </a:lnSpc>
            </a:pPr>
            <a:r>
              <a:rPr lang="en-US" dirty="0"/>
              <a:t>Developing a TSMO program plan</a:t>
            </a:r>
          </a:p>
        </p:txBody>
      </p:sp>
    </p:spTree>
    <p:extLst>
      <p:ext uri="{BB962C8B-B14F-4D97-AF65-F5344CB8AC3E}">
        <p14:creationId xmlns:p14="http://schemas.microsoft.com/office/powerpoint/2010/main" val="3811691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2" name="Title 1"/>
          <p:cNvSpPr>
            <a:spLocks noGrp="1"/>
          </p:cNvSpPr>
          <p:nvPr>
            <p:ph type="title"/>
          </p:nvPr>
        </p:nvSpPr>
        <p:spPr>
          <a:xfrm>
            <a:off x="984244" y="594277"/>
            <a:ext cx="8997956" cy="504096"/>
          </a:xfrm>
        </p:spPr>
        <p:txBody>
          <a:bodyPr/>
          <a:lstStyle/>
          <a:p>
            <a:r>
              <a:rPr lang="en-US" sz="3600" dirty="0"/>
              <a:t>Resources on TSMO</a:t>
            </a:r>
          </a:p>
        </p:txBody>
      </p:sp>
      <p:sp>
        <p:nvSpPr>
          <p:cNvPr id="3" name="Content Placeholder 2"/>
          <p:cNvSpPr>
            <a:spLocks noGrp="1"/>
          </p:cNvSpPr>
          <p:nvPr>
            <p:ph idx="1"/>
          </p:nvPr>
        </p:nvSpPr>
        <p:spPr>
          <a:xfrm>
            <a:off x="984244" y="1504313"/>
            <a:ext cx="10369556" cy="4432661"/>
          </a:xfrm>
        </p:spPr>
        <p:txBody>
          <a:bodyPr>
            <a:normAutofit fontScale="85000" lnSpcReduction="10000"/>
          </a:bodyPr>
          <a:lstStyle/>
          <a:p>
            <a:pPr>
              <a:lnSpc>
                <a:spcPct val="120000"/>
              </a:lnSpc>
              <a:spcBef>
                <a:spcPts val="600"/>
              </a:spcBef>
            </a:pPr>
            <a:r>
              <a:rPr lang="en-US" sz="2800" dirty="0"/>
              <a:t>What Is TSMO? (frequently asked questions) </a:t>
            </a:r>
            <a:r>
              <a:rPr lang="en-US" sz="2800" dirty="0">
                <a:hlinkClick r:id="rId3">
                  <a:extLst>
                    <a:ext uri="{A12FA001-AC4F-418D-AE19-62706E023703}">
                      <ahyp:hlinkClr xmlns:ahyp="http://schemas.microsoft.com/office/drawing/2018/hyperlinkcolor" val="tx"/>
                    </a:ext>
                  </a:extLst>
                </a:hlinkClick>
              </a:rPr>
              <a:t>https://ops.fhwa.dot.gov/tsmo</a:t>
            </a:r>
            <a:endParaRPr lang="en-US" sz="2800" dirty="0">
              <a:solidFill>
                <a:srgbClr val="FF0000"/>
              </a:solidFill>
            </a:endParaRPr>
          </a:p>
          <a:p>
            <a:pPr>
              <a:lnSpc>
                <a:spcPct val="120000"/>
              </a:lnSpc>
              <a:spcBef>
                <a:spcPts val="600"/>
              </a:spcBef>
            </a:pPr>
            <a:r>
              <a:rPr lang="en-US" sz="2800" dirty="0"/>
              <a:t>Organizing and Planning for Operations web page </a:t>
            </a:r>
            <a:r>
              <a:rPr lang="en-US" sz="2800" dirty="0">
                <a:hlinkClick r:id="rId4">
                  <a:extLst>
                    <a:ext uri="{A12FA001-AC4F-418D-AE19-62706E023703}">
                      <ahyp:hlinkClr xmlns:ahyp="http://schemas.microsoft.com/office/drawing/2018/hyperlinkcolor" val="tx"/>
                    </a:ext>
                  </a:extLst>
                </a:hlinkClick>
              </a:rPr>
              <a:t>https://ops.fhwa.dot.gov/plan4ops</a:t>
            </a:r>
            <a:endParaRPr lang="en-US" sz="2800" dirty="0">
              <a:solidFill>
                <a:srgbClr val="FF0000"/>
              </a:solidFill>
            </a:endParaRPr>
          </a:p>
          <a:p>
            <a:pPr>
              <a:lnSpc>
                <a:spcPct val="120000"/>
              </a:lnSpc>
              <a:spcBef>
                <a:spcPts val="600"/>
              </a:spcBef>
            </a:pPr>
            <a:r>
              <a:rPr lang="en-US" sz="2800" dirty="0"/>
              <a:t>Communicating TSMO</a:t>
            </a:r>
            <a:r>
              <a:rPr lang="en-US" sz="2800" dirty="0">
                <a:solidFill>
                  <a:srgbClr val="FF0000"/>
                </a:solidFill>
              </a:rPr>
              <a:t> </a:t>
            </a:r>
            <a:r>
              <a:rPr lang="en-US" sz="2800" dirty="0"/>
              <a:t>web page </a:t>
            </a:r>
            <a:r>
              <a:rPr lang="en-US" sz="2800" dirty="0">
                <a:hlinkClick r:id="rId5">
                  <a:extLst>
                    <a:ext uri="{A12FA001-AC4F-418D-AE19-62706E023703}">
                      <ahyp:hlinkClr xmlns:ahyp="http://schemas.microsoft.com/office/drawing/2018/hyperlinkcolor" val="tx"/>
                    </a:ext>
                  </a:extLst>
                </a:hlinkClick>
              </a:rPr>
              <a:t>https://ops.fhwa.dot.gov/plan4ops/focus_areas/communicating_tsmo.htm</a:t>
            </a:r>
            <a:endParaRPr lang="en-US" sz="2800" dirty="0">
              <a:solidFill>
                <a:srgbClr val="FF0000"/>
              </a:solidFill>
            </a:endParaRPr>
          </a:p>
          <a:p>
            <a:pPr>
              <a:lnSpc>
                <a:spcPct val="120000"/>
              </a:lnSpc>
              <a:spcBef>
                <a:spcPts val="600"/>
              </a:spcBef>
            </a:pPr>
            <a:r>
              <a:rPr lang="en-US" sz="2800" dirty="0"/>
              <a:t>National Operations Center of Excellence</a:t>
            </a:r>
            <a:r>
              <a:rPr lang="en-US" sz="2800" dirty="0">
                <a:solidFill>
                  <a:srgbClr val="FF0000"/>
                </a:solidFill>
              </a:rPr>
              <a:t> </a:t>
            </a:r>
            <a:r>
              <a:rPr lang="en-US" sz="2800" dirty="0" err="1"/>
              <a:t>NOCoE</a:t>
            </a:r>
            <a:r>
              <a:rPr lang="en-US" sz="2800" dirty="0"/>
              <a:t> website </a:t>
            </a:r>
            <a:r>
              <a:rPr lang="en-US" sz="2800" dirty="0">
                <a:hlinkClick r:id="rId6">
                  <a:extLst>
                    <a:ext uri="{A12FA001-AC4F-418D-AE19-62706E023703}">
                      <ahyp:hlinkClr xmlns:ahyp="http://schemas.microsoft.com/office/drawing/2018/hyperlinkcolor" val="tx"/>
                    </a:ext>
                  </a:extLst>
                </a:hlinkClick>
              </a:rPr>
              <a:t>https://www.transportationops.org/</a:t>
            </a:r>
            <a:endParaRPr lang="en-US" sz="2800" dirty="0">
              <a:solidFill>
                <a:srgbClr val="FF0000"/>
              </a:solidFill>
            </a:endParaRPr>
          </a:p>
          <a:p>
            <a:pPr>
              <a:lnSpc>
                <a:spcPct val="120000"/>
              </a:lnSpc>
              <a:spcBef>
                <a:spcPts val="600"/>
              </a:spcBef>
            </a:pPr>
            <a:r>
              <a:rPr lang="en-US" sz="2800" dirty="0"/>
              <a:t>Enhancing Transportation: Connecting TSMO and  Performance Management, </a:t>
            </a:r>
            <a:r>
              <a:rPr lang="en-US" sz="2800" dirty="0">
                <a:hlinkClick r:id="rId7">
                  <a:extLst>
                    <a:ext uri="{A12FA001-AC4F-418D-AE19-62706E023703}">
                      <ahyp:hlinkClr xmlns:ahyp="http://schemas.microsoft.com/office/drawing/2018/hyperlinkcolor" val="tx"/>
                    </a:ext>
                  </a:extLst>
                </a:hlinkClick>
              </a:rPr>
              <a:t>https://ops.fhwa.dot.gov/publications/fhwahop18095</a:t>
            </a:r>
            <a:endParaRPr lang="en-US" sz="2800" dirty="0"/>
          </a:p>
        </p:txBody>
      </p:sp>
    </p:spTree>
    <p:extLst>
      <p:ext uri="{BB962C8B-B14F-4D97-AF65-F5344CB8AC3E}">
        <p14:creationId xmlns:p14="http://schemas.microsoft.com/office/powerpoint/2010/main" val="3498937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Connecting TSMO and Design Overview</a:t>
            </a:r>
          </a:p>
        </p:txBody>
      </p:sp>
    </p:spTree>
    <p:extLst>
      <p:ext uri="{BB962C8B-B14F-4D97-AF65-F5344CB8AC3E}">
        <p14:creationId xmlns:p14="http://schemas.microsoft.com/office/powerpoint/2010/main" val="2157129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29</a:t>
            </a:fld>
            <a:endParaRPr lang="en-US" dirty="0">
              <a:solidFill>
                <a:srgbClr val="757575"/>
              </a:solidFill>
            </a:endParaRPr>
          </a:p>
        </p:txBody>
      </p:sp>
      <p:sp>
        <p:nvSpPr>
          <p:cNvPr id="2" name="Title 1"/>
          <p:cNvSpPr>
            <a:spLocks noGrp="1"/>
          </p:cNvSpPr>
          <p:nvPr>
            <p:ph type="title"/>
          </p:nvPr>
        </p:nvSpPr>
        <p:spPr>
          <a:xfrm>
            <a:off x="863927" y="594209"/>
            <a:ext cx="9615577" cy="504096"/>
          </a:xfrm>
        </p:spPr>
        <p:txBody>
          <a:bodyPr/>
          <a:lstStyle/>
          <a:p>
            <a:r>
              <a:rPr lang="en-US" sz="3600" dirty="0"/>
              <a:t>The Transportation Landscape Is Changing</a:t>
            </a:r>
          </a:p>
        </p:txBody>
      </p:sp>
      <p:sp>
        <p:nvSpPr>
          <p:cNvPr id="3" name="Content Placeholder 2"/>
          <p:cNvSpPr>
            <a:spLocks noGrp="1"/>
          </p:cNvSpPr>
          <p:nvPr>
            <p:ph idx="1"/>
          </p:nvPr>
        </p:nvSpPr>
        <p:spPr/>
        <p:txBody>
          <a:bodyPr/>
          <a:lstStyle/>
          <a:p>
            <a:r>
              <a:rPr lang="en-US" dirty="0"/>
              <a:t>Limited funds</a:t>
            </a:r>
          </a:p>
          <a:p>
            <a:r>
              <a:rPr lang="en-US" dirty="0"/>
              <a:t>Advances in technology</a:t>
            </a:r>
          </a:p>
          <a:p>
            <a:r>
              <a:rPr lang="en-US" dirty="0"/>
              <a:t>Customer needs and expectations</a:t>
            </a:r>
          </a:p>
          <a:p>
            <a:r>
              <a:rPr lang="en-US" dirty="0"/>
              <a:t>Better understanding of causes of congestion</a:t>
            </a:r>
          </a:p>
          <a:p>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88468" y="3552919"/>
            <a:ext cx="6608286" cy="2433051"/>
          </a:xfrm>
          <a:prstGeom prst="rect">
            <a:avLst/>
          </a:prstGeom>
        </p:spPr>
      </p:pic>
      <p:sp>
        <p:nvSpPr>
          <p:cNvPr id="5" name="TextBox 4">
            <a:extLst>
              <a:ext uri="{C183D7F6-B498-43B3-948B-1728B52AA6E4}">
                <adec:decorative xmlns:adec="http://schemas.microsoft.com/office/drawing/2017/decorative" val="1"/>
              </a:ext>
            </a:extLst>
          </p:cNvPr>
          <p:cNvSpPr txBox="1"/>
          <p:nvPr/>
        </p:nvSpPr>
        <p:spPr>
          <a:xfrm>
            <a:off x="7008084" y="5949327"/>
            <a:ext cx="2268415"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Missouri Department of Transportation </a:t>
            </a:r>
            <a:r>
              <a:rPr lang="en-US" sz="1100" dirty="0" err="1">
                <a:latin typeface="Arial" panose="020B0604020202020204" pitchFamily="34" charset="0"/>
                <a:cs typeface="Arial" panose="020B0604020202020204" pitchFamily="34" charset="0"/>
              </a:rPr>
              <a:t>flickr</a:t>
            </a:r>
            <a:r>
              <a:rPr lang="en-US"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8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 (ES)</a:t>
            </a:r>
          </a:p>
        </p:txBody>
      </p:sp>
    </p:spTree>
    <p:extLst>
      <p:ext uri="{BB962C8B-B14F-4D97-AF65-F5344CB8AC3E}">
        <p14:creationId xmlns:p14="http://schemas.microsoft.com/office/powerpoint/2010/main" val="2526415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30</a:t>
            </a:fld>
            <a:endParaRPr lang="en-US" dirty="0">
              <a:solidFill>
                <a:srgbClr val="757575"/>
              </a:solidFill>
            </a:endParaRPr>
          </a:p>
        </p:txBody>
      </p:sp>
      <p:sp>
        <p:nvSpPr>
          <p:cNvPr id="2" name="Title 1"/>
          <p:cNvSpPr>
            <a:spLocks noGrp="1"/>
          </p:cNvSpPr>
          <p:nvPr>
            <p:ph type="title"/>
          </p:nvPr>
        </p:nvSpPr>
        <p:spPr>
          <a:xfrm>
            <a:off x="984244" y="611370"/>
            <a:ext cx="8997956" cy="504096"/>
          </a:xfrm>
        </p:spPr>
        <p:txBody>
          <a:bodyPr/>
          <a:lstStyle/>
          <a:p>
            <a:r>
              <a:rPr lang="en-US" sz="3600" dirty="0"/>
              <a:t>Transportation Agencies Are Changing</a:t>
            </a:r>
          </a:p>
        </p:txBody>
      </p:sp>
      <p:sp>
        <p:nvSpPr>
          <p:cNvPr id="3" name="Content Placeholder 2"/>
          <p:cNvSpPr>
            <a:spLocks noGrp="1"/>
          </p:cNvSpPr>
          <p:nvPr>
            <p:ph idx="1"/>
          </p:nvPr>
        </p:nvSpPr>
        <p:spPr>
          <a:xfrm>
            <a:off x="984244" y="1596941"/>
            <a:ext cx="6930563" cy="4054051"/>
          </a:xfrm>
        </p:spPr>
        <p:txBody>
          <a:bodyPr>
            <a:normAutofit fontScale="92500"/>
          </a:bodyPr>
          <a:lstStyle/>
          <a:p>
            <a:pPr>
              <a:lnSpc>
                <a:spcPct val="110000"/>
              </a:lnSpc>
            </a:pPr>
            <a:r>
              <a:rPr lang="en-US" dirty="0"/>
              <a:t>Doing more with less</a:t>
            </a:r>
          </a:p>
          <a:p>
            <a:pPr>
              <a:lnSpc>
                <a:spcPct val="110000"/>
              </a:lnSpc>
            </a:pPr>
            <a:r>
              <a:rPr lang="en-US" dirty="0"/>
              <a:t>Maximizing existing infrastructure; using what you have better</a:t>
            </a:r>
          </a:p>
          <a:p>
            <a:pPr>
              <a:lnSpc>
                <a:spcPct val="110000"/>
              </a:lnSpc>
            </a:pPr>
            <a:r>
              <a:rPr lang="en-US" dirty="0"/>
              <a:t>Shifting toward moving people and goods rather than cars and trucks</a:t>
            </a:r>
          </a:p>
          <a:p>
            <a:pPr>
              <a:lnSpc>
                <a:spcPct val="110000"/>
              </a:lnSpc>
            </a:pPr>
            <a:r>
              <a:rPr lang="en-US" dirty="0"/>
              <a:t>Thinking differently, holistically, and big picture</a:t>
            </a:r>
          </a:p>
          <a:p>
            <a:pPr>
              <a:lnSpc>
                <a:spcPct val="110000"/>
              </a:lnSpc>
            </a:pPr>
            <a:r>
              <a:rPr lang="en-US" dirty="0"/>
              <a:t>Planning, collaborating, evaluating, and repeating</a:t>
            </a:r>
          </a:p>
          <a:p>
            <a:pPr marL="0" indent="0">
              <a:lnSpc>
                <a:spcPct val="110000"/>
              </a:lnSpc>
              <a:buNone/>
            </a:pPr>
            <a:r>
              <a:rPr lang="en-US" dirty="0"/>
              <a:t>And adopting TSMO to respond to the changing transportation landscape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6027" y="1596941"/>
            <a:ext cx="2942093" cy="4409833"/>
          </a:xfrm>
          <a:prstGeom prst="rect">
            <a:avLst/>
          </a:prstGeom>
        </p:spPr>
      </p:pic>
      <p:sp>
        <p:nvSpPr>
          <p:cNvPr id="6" name="TextBox 5">
            <a:extLst>
              <a:ext uri="{C183D7F6-B498-43B3-948B-1728B52AA6E4}">
                <adec:decorative xmlns:adec="http://schemas.microsoft.com/office/drawing/2017/decorative" val="1"/>
              </a:ext>
            </a:extLst>
          </p:cNvPr>
          <p:cNvSpPr txBox="1"/>
          <p:nvPr/>
        </p:nvSpPr>
        <p:spPr>
          <a:xfrm>
            <a:off x="9966960" y="5983065"/>
            <a:ext cx="1746434"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a:t>
            </a:r>
            <a:r>
              <a:rPr lang="en-US" sz="1100" dirty="0" err="1">
                <a:latin typeface="Arial" panose="020B0604020202020204" pitchFamily="34" charset="0"/>
                <a:cs typeface="Arial" panose="020B0604020202020204" pitchFamily="34" charset="0"/>
              </a:rPr>
              <a:t>Unsplash</a:t>
            </a:r>
            <a:r>
              <a:rPr lang="en-US"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5994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31</a:t>
            </a:fld>
            <a:endParaRPr lang="en-US" dirty="0">
              <a:solidFill>
                <a:srgbClr val="757575"/>
              </a:solidFill>
            </a:endParaRPr>
          </a:p>
        </p:txBody>
      </p:sp>
      <p:sp>
        <p:nvSpPr>
          <p:cNvPr id="5" name="Title 4"/>
          <p:cNvSpPr>
            <a:spLocks noGrp="1"/>
          </p:cNvSpPr>
          <p:nvPr>
            <p:ph type="title"/>
          </p:nvPr>
        </p:nvSpPr>
        <p:spPr>
          <a:xfrm>
            <a:off x="984244" y="636762"/>
            <a:ext cx="8997956" cy="504096"/>
          </a:xfrm>
        </p:spPr>
        <p:txBody>
          <a:bodyPr/>
          <a:lstStyle/>
          <a:p>
            <a:r>
              <a:rPr lang="en-US" sz="3600" dirty="0"/>
              <a:t>What Is Meant by Design?</a:t>
            </a:r>
          </a:p>
        </p:txBody>
      </p:sp>
      <p:sp>
        <p:nvSpPr>
          <p:cNvPr id="6" name="Content Placeholder 5"/>
          <p:cNvSpPr>
            <a:spLocks noGrp="1"/>
          </p:cNvSpPr>
          <p:nvPr>
            <p:ph idx="1"/>
          </p:nvPr>
        </p:nvSpPr>
        <p:spPr/>
        <p:txBody>
          <a:bodyPr/>
          <a:lstStyle/>
          <a:p>
            <a:pPr>
              <a:lnSpc>
                <a:spcPct val="100000"/>
              </a:lnSpc>
            </a:pPr>
            <a:r>
              <a:rPr lang="en-US" dirty="0"/>
              <a:t>Developing and evaluating alternatives for transportation projects</a:t>
            </a:r>
          </a:p>
          <a:p>
            <a:pPr>
              <a:lnSpc>
                <a:spcPct val="100000"/>
              </a:lnSpc>
            </a:pPr>
            <a:r>
              <a:rPr lang="en-US" dirty="0"/>
              <a:t>Producing plans, specifications, and estimates for transportation projects</a:t>
            </a:r>
          </a:p>
          <a:p>
            <a:pPr>
              <a:lnSpc>
                <a:spcPct val="100000"/>
              </a:lnSpc>
            </a:pPr>
            <a:r>
              <a:rPr lang="en-US" dirty="0"/>
              <a:t>Applying policies, procedures, training, and standards to design of highways, bridges, and other structures</a:t>
            </a:r>
          </a:p>
          <a:p>
            <a:pPr>
              <a:lnSpc>
                <a:spcPct val="100000"/>
              </a:lnSpc>
            </a:pPr>
            <a:r>
              <a:rPr lang="en-US" dirty="0"/>
              <a:t>Using performance-based practical design (PBPD) and value engineering</a:t>
            </a:r>
          </a:p>
          <a:p>
            <a:pPr>
              <a:lnSpc>
                <a:spcPct val="100000"/>
              </a:lnSpc>
            </a:pPr>
            <a:r>
              <a:rPr lang="en-US" dirty="0"/>
              <a:t>Developing, maintaining, and editing States’ design-related policies, procedures, and standards (often in central office/headquarters of State DOT)</a:t>
            </a:r>
          </a:p>
        </p:txBody>
      </p:sp>
    </p:spTree>
    <p:extLst>
      <p:ext uri="{BB962C8B-B14F-4D97-AF65-F5344CB8AC3E}">
        <p14:creationId xmlns:p14="http://schemas.microsoft.com/office/powerpoint/2010/main" val="2633732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32</a:t>
            </a:fld>
            <a:endParaRPr lang="en-US" dirty="0">
              <a:solidFill>
                <a:srgbClr val="757575"/>
              </a:solidFill>
            </a:endParaRPr>
          </a:p>
        </p:txBody>
      </p:sp>
      <p:sp>
        <p:nvSpPr>
          <p:cNvPr id="5" name="Title 4"/>
          <p:cNvSpPr>
            <a:spLocks noGrp="1"/>
          </p:cNvSpPr>
          <p:nvPr>
            <p:ph type="title"/>
          </p:nvPr>
        </p:nvSpPr>
        <p:spPr>
          <a:xfrm>
            <a:off x="984244" y="636762"/>
            <a:ext cx="8997956" cy="504096"/>
          </a:xfrm>
        </p:spPr>
        <p:txBody>
          <a:bodyPr/>
          <a:lstStyle/>
          <a:p>
            <a:r>
              <a:rPr lang="en-US" sz="3600" dirty="0"/>
              <a:t>Example Design Goals</a:t>
            </a:r>
          </a:p>
        </p:txBody>
      </p:sp>
      <p:sp>
        <p:nvSpPr>
          <p:cNvPr id="2" name="Content Placeholder 1"/>
          <p:cNvSpPr>
            <a:spLocks noGrp="1"/>
          </p:cNvSpPr>
          <p:nvPr>
            <p:ph idx="1"/>
          </p:nvPr>
        </p:nvSpPr>
        <p:spPr/>
        <p:txBody>
          <a:bodyPr/>
          <a:lstStyle/>
          <a:p>
            <a:pPr>
              <a:lnSpc>
                <a:spcPct val="100000"/>
              </a:lnSpc>
            </a:pPr>
            <a:r>
              <a:rPr lang="en-US" dirty="0"/>
              <a:t>Meet the purpose and need for the project</a:t>
            </a:r>
          </a:p>
          <a:p>
            <a:pPr>
              <a:lnSpc>
                <a:spcPct val="100000"/>
              </a:lnSpc>
            </a:pPr>
            <a:r>
              <a:rPr lang="en-US" dirty="0"/>
              <a:t>Optimize traffic operations, mobility, and safety for all modes</a:t>
            </a:r>
          </a:p>
          <a:p>
            <a:pPr>
              <a:lnSpc>
                <a:spcPct val="100000"/>
              </a:lnSpc>
            </a:pPr>
            <a:r>
              <a:rPr lang="en-US" dirty="0"/>
              <a:t>Minimize cost and maintain budget</a:t>
            </a:r>
          </a:p>
          <a:p>
            <a:pPr>
              <a:lnSpc>
                <a:spcPct val="100000"/>
              </a:lnSpc>
            </a:pPr>
            <a:r>
              <a:rPr lang="en-US" dirty="0"/>
              <a:t>Prevent or limit damage to environmental and cultural resources</a:t>
            </a:r>
          </a:p>
          <a:p>
            <a:pPr>
              <a:lnSpc>
                <a:spcPct val="100000"/>
              </a:lnSpc>
            </a:pPr>
            <a:r>
              <a:rPr lang="en-US" dirty="0"/>
              <a:t>Consider and balance landowner, public, and political inputs </a:t>
            </a:r>
          </a:p>
          <a:p>
            <a:pPr>
              <a:lnSpc>
                <a:spcPct val="100000"/>
              </a:lnSpc>
              <a:spcAft>
                <a:spcPts val="3200"/>
              </a:spcAft>
            </a:pPr>
            <a:r>
              <a:rPr lang="en-US" dirty="0"/>
              <a:t>Develop plans that mitigate or prevent potential issues that may occur during and after construction</a:t>
            </a:r>
          </a:p>
          <a:p>
            <a:pPr marL="0" indent="0">
              <a:spcBef>
                <a:spcPts val="0"/>
              </a:spcBef>
              <a:buNone/>
            </a:pPr>
            <a:r>
              <a:rPr lang="en-US" i="1" dirty="0"/>
              <a:t>A designer has many competing priorities to handle.</a:t>
            </a:r>
          </a:p>
        </p:txBody>
      </p:sp>
    </p:spTree>
    <p:extLst>
      <p:ext uri="{BB962C8B-B14F-4D97-AF65-F5344CB8AC3E}">
        <p14:creationId xmlns:p14="http://schemas.microsoft.com/office/powerpoint/2010/main" val="4237666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33</a:t>
            </a:fld>
            <a:endParaRPr lang="en-US" dirty="0">
              <a:solidFill>
                <a:srgbClr val="757575"/>
              </a:solidFill>
            </a:endParaRPr>
          </a:p>
        </p:txBody>
      </p:sp>
      <p:sp>
        <p:nvSpPr>
          <p:cNvPr id="5" name="Title 4"/>
          <p:cNvSpPr>
            <a:spLocks noGrp="1"/>
          </p:cNvSpPr>
          <p:nvPr>
            <p:ph type="title"/>
          </p:nvPr>
        </p:nvSpPr>
        <p:spPr>
          <a:xfrm>
            <a:off x="791737" y="636762"/>
            <a:ext cx="9759957" cy="504096"/>
          </a:xfrm>
        </p:spPr>
        <p:txBody>
          <a:bodyPr/>
          <a:lstStyle/>
          <a:p>
            <a:r>
              <a:rPr lang="en-US" sz="3500" dirty="0"/>
              <a:t>How Can TSMO Support Design Goals? (1/2)</a:t>
            </a:r>
          </a:p>
        </p:txBody>
      </p:sp>
      <p:sp>
        <p:nvSpPr>
          <p:cNvPr id="6" name="Content Placeholder 5"/>
          <p:cNvSpPr>
            <a:spLocks noGrp="1"/>
          </p:cNvSpPr>
          <p:nvPr>
            <p:ph idx="1"/>
          </p:nvPr>
        </p:nvSpPr>
        <p:spPr/>
        <p:txBody>
          <a:bodyPr/>
          <a:lstStyle/>
          <a:p>
            <a:pPr>
              <a:lnSpc>
                <a:spcPct val="100000"/>
              </a:lnSpc>
              <a:spcBef>
                <a:spcPts val="1200"/>
              </a:spcBef>
            </a:pPr>
            <a:r>
              <a:rPr lang="en-US" dirty="0"/>
              <a:t>Can offer less expensive alternatives to adding capacity</a:t>
            </a:r>
          </a:p>
          <a:p>
            <a:pPr>
              <a:lnSpc>
                <a:spcPct val="100000"/>
              </a:lnSpc>
              <a:spcBef>
                <a:spcPts val="1200"/>
              </a:spcBef>
            </a:pPr>
            <a:r>
              <a:rPr lang="en-US" dirty="0"/>
              <a:t>Mitigates substandard or problematic geometrics where feasible</a:t>
            </a:r>
          </a:p>
          <a:p>
            <a:pPr>
              <a:lnSpc>
                <a:spcPct val="100000"/>
              </a:lnSpc>
              <a:spcBef>
                <a:spcPts val="1200"/>
              </a:spcBef>
            </a:pPr>
            <a:r>
              <a:rPr lang="en-US" dirty="0"/>
              <a:t>Can offer solutions to reduce or mitigate environmental impacts in the design phase of a project</a:t>
            </a:r>
          </a:p>
          <a:p>
            <a:pPr>
              <a:lnSpc>
                <a:spcPct val="100000"/>
              </a:lnSpc>
              <a:spcBef>
                <a:spcPts val="1200"/>
              </a:spcBef>
            </a:pPr>
            <a:r>
              <a:rPr lang="en-US" dirty="0"/>
              <a:t>Offers support and strategies for safe and effective work zones and traffic control design</a:t>
            </a:r>
          </a:p>
        </p:txBody>
      </p:sp>
    </p:spTree>
    <p:extLst>
      <p:ext uri="{BB962C8B-B14F-4D97-AF65-F5344CB8AC3E}">
        <p14:creationId xmlns:p14="http://schemas.microsoft.com/office/powerpoint/2010/main" val="231577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34</a:t>
            </a:fld>
            <a:endParaRPr lang="en-US" dirty="0">
              <a:solidFill>
                <a:srgbClr val="757575"/>
              </a:solidFill>
            </a:endParaRPr>
          </a:p>
        </p:txBody>
      </p:sp>
      <p:sp>
        <p:nvSpPr>
          <p:cNvPr id="7" name="Title 4"/>
          <p:cNvSpPr>
            <a:spLocks noGrp="1"/>
          </p:cNvSpPr>
          <p:nvPr>
            <p:ph type="title"/>
          </p:nvPr>
        </p:nvSpPr>
        <p:spPr>
          <a:xfrm>
            <a:off x="803771" y="636762"/>
            <a:ext cx="9627608" cy="504096"/>
          </a:xfrm>
        </p:spPr>
        <p:txBody>
          <a:bodyPr/>
          <a:lstStyle/>
          <a:p>
            <a:r>
              <a:rPr lang="en-US" sz="3500" dirty="0"/>
              <a:t>How Can TSMO Support Design Goals? (2/2)</a:t>
            </a:r>
          </a:p>
        </p:txBody>
      </p:sp>
      <p:sp>
        <p:nvSpPr>
          <p:cNvPr id="6" name="Content Placeholder 5"/>
          <p:cNvSpPr>
            <a:spLocks noGrp="1"/>
          </p:cNvSpPr>
          <p:nvPr>
            <p:ph idx="1"/>
          </p:nvPr>
        </p:nvSpPr>
        <p:spPr>
          <a:xfrm>
            <a:off x="984244" y="1596940"/>
            <a:ext cx="10916604" cy="4624297"/>
          </a:xfrm>
        </p:spPr>
        <p:txBody>
          <a:bodyPr>
            <a:normAutofit fontScale="85000" lnSpcReduction="10000"/>
          </a:bodyPr>
          <a:lstStyle/>
          <a:p>
            <a:pPr marL="0" indent="0">
              <a:lnSpc>
                <a:spcPct val="120000"/>
              </a:lnSpc>
              <a:buNone/>
            </a:pPr>
            <a:r>
              <a:rPr lang="en-US" sz="3100" dirty="0"/>
              <a:t>Serves as a useful tool in PBPD:</a:t>
            </a:r>
          </a:p>
          <a:p>
            <a:pPr lvl="1">
              <a:lnSpc>
                <a:spcPct val="120000"/>
              </a:lnSpc>
            </a:pPr>
            <a:r>
              <a:rPr lang="en-US" sz="2600" dirty="0"/>
              <a:t>Can help improve safety, reliability, and cost-effectiveness of PBPD solutions</a:t>
            </a:r>
          </a:p>
          <a:p>
            <a:pPr lvl="1">
              <a:lnSpc>
                <a:spcPct val="120000"/>
              </a:lnSpc>
            </a:pPr>
            <a:r>
              <a:rPr lang="en-US" sz="2600" dirty="0"/>
              <a:t>Expands design options</a:t>
            </a:r>
          </a:p>
          <a:p>
            <a:pPr lvl="1">
              <a:lnSpc>
                <a:spcPct val="120000"/>
              </a:lnSpc>
            </a:pPr>
            <a:r>
              <a:rPr lang="en-US" sz="2600" dirty="0"/>
              <a:t>Reduces need for conventional capacity improvements</a:t>
            </a:r>
          </a:p>
          <a:p>
            <a:pPr lvl="1">
              <a:lnSpc>
                <a:spcPct val="120000"/>
              </a:lnSpc>
              <a:spcAft>
                <a:spcPts val="3200"/>
              </a:spcAft>
            </a:pPr>
            <a:r>
              <a:rPr lang="en-US" sz="2600" dirty="0"/>
              <a:t>Often can be quickly deployed to offer benefits</a:t>
            </a:r>
          </a:p>
          <a:p>
            <a:pPr marL="0" indent="0">
              <a:lnSpc>
                <a:spcPct val="120000"/>
              </a:lnSpc>
              <a:spcBef>
                <a:spcPts val="600"/>
              </a:spcBef>
              <a:buNone/>
            </a:pPr>
            <a:r>
              <a:rPr lang="en-US" sz="3100" dirty="0"/>
              <a:t>More information on PBPD:</a:t>
            </a:r>
          </a:p>
          <a:p>
            <a:pPr lvl="1">
              <a:lnSpc>
                <a:spcPct val="120000"/>
              </a:lnSpc>
            </a:pPr>
            <a:r>
              <a:rPr lang="en-US" sz="2600" dirty="0"/>
              <a:t>“Designing for Operations </a:t>
            </a:r>
            <a:r>
              <a:rPr lang="en-US" sz="2600" dirty="0">
                <a:hlinkClick r:id="rId3">
                  <a:extLst>
                    <a:ext uri="{A12FA001-AC4F-418D-AE19-62706E023703}">
                      <ahyp:hlinkClr xmlns:ahyp="http://schemas.microsoft.com/office/drawing/2018/hyperlinkcolor" val="tx"/>
                    </a:ext>
                  </a:extLst>
                </a:hlinkClick>
              </a:rPr>
              <a:t>https://ops.fhwa.dot.gov/plan4ops/designing_ops.htm</a:t>
            </a:r>
            <a:endParaRPr lang="en-US" sz="2600" dirty="0"/>
          </a:p>
          <a:p>
            <a:pPr lvl="1">
              <a:lnSpc>
                <a:spcPct val="120000"/>
              </a:lnSpc>
            </a:pPr>
            <a:r>
              <a:rPr lang="en-US" sz="2600" dirty="0"/>
              <a:t>“Performance-Based Practical design” </a:t>
            </a:r>
            <a:r>
              <a:rPr lang="en-US" sz="2600" dirty="0">
                <a:hlinkClick r:id="rId4">
                  <a:extLst>
                    <a:ext uri="{A12FA001-AC4F-418D-AE19-62706E023703}">
                      <ahyp:hlinkClr xmlns:ahyp="http://schemas.microsoft.com/office/drawing/2018/hyperlinkcolor" val="tx"/>
                    </a:ext>
                  </a:extLst>
                </a:hlinkClick>
              </a:rPr>
              <a:t>https://www.fhwa.dot.gov/design/pbpd/</a:t>
            </a:r>
            <a:endParaRPr lang="en-US" sz="2600" dirty="0">
              <a:solidFill>
                <a:srgbClr val="FF0000"/>
              </a:solidFill>
            </a:endParaRPr>
          </a:p>
        </p:txBody>
      </p:sp>
    </p:spTree>
    <p:extLst>
      <p:ext uri="{BB962C8B-B14F-4D97-AF65-F5344CB8AC3E}">
        <p14:creationId xmlns:p14="http://schemas.microsoft.com/office/powerpoint/2010/main" val="356822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35</a:t>
            </a:fld>
            <a:endParaRPr lang="en-US" dirty="0">
              <a:solidFill>
                <a:srgbClr val="757575"/>
              </a:solidFill>
            </a:endParaRPr>
          </a:p>
        </p:txBody>
      </p:sp>
      <p:sp>
        <p:nvSpPr>
          <p:cNvPr id="2" name="Title 1"/>
          <p:cNvSpPr>
            <a:spLocks noGrp="1"/>
          </p:cNvSpPr>
          <p:nvPr>
            <p:ph type="title"/>
          </p:nvPr>
        </p:nvSpPr>
        <p:spPr>
          <a:xfrm>
            <a:off x="827834" y="624781"/>
            <a:ext cx="9747924" cy="504096"/>
          </a:xfrm>
        </p:spPr>
        <p:txBody>
          <a:bodyPr/>
          <a:lstStyle/>
          <a:p>
            <a:r>
              <a:rPr lang="en-US" sz="3500" dirty="0"/>
              <a:t>…And How Can Design Support TSMO? (1/3)</a:t>
            </a:r>
          </a:p>
        </p:txBody>
      </p:sp>
      <p:sp>
        <p:nvSpPr>
          <p:cNvPr id="3" name="Content Placeholder 2"/>
          <p:cNvSpPr>
            <a:spLocks noGrp="1"/>
          </p:cNvSpPr>
          <p:nvPr>
            <p:ph idx="1"/>
          </p:nvPr>
        </p:nvSpPr>
        <p:spPr>
          <a:xfrm>
            <a:off x="984244" y="1596941"/>
            <a:ext cx="10369555" cy="4530904"/>
          </a:xfrm>
        </p:spPr>
        <p:txBody>
          <a:bodyPr>
            <a:normAutofit fontScale="92500" lnSpcReduction="10000"/>
          </a:bodyPr>
          <a:lstStyle/>
          <a:p>
            <a:pPr marL="0" indent="0">
              <a:lnSpc>
                <a:spcPct val="100000"/>
              </a:lnSpc>
              <a:buNone/>
            </a:pPr>
            <a:r>
              <a:rPr lang="en-US" dirty="0"/>
              <a:t>Impacts from traffic incidents can be reduced by design treatments:</a:t>
            </a:r>
          </a:p>
          <a:p>
            <a:pPr lvl="1">
              <a:lnSpc>
                <a:spcPct val="110000"/>
              </a:lnSpc>
            </a:pPr>
            <a:r>
              <a:rPr lang="en-US" dirty="0"/>
              <a:t>Queue warning systems and runaway truck ramps decrease frequency of incidents</a:t>
            </a:r>
          </a:p>
          <a:p>
            <a:pPr lvl="1">
              <a:lnSpc>
                <a:spcPct val="110000"/>
              </a:lnSpc>
            </a:pPr>
            <a:r>
              <a:rPr lang="en-US" dirty="0"/>
              <a:t>Vehicle turnouts and crash investigation sites minimize number of lanes blocked</a:t>
            </a:r>
          </a:p>
          <a:p>
            <a:pPr lvl="1">
              <a:lnSpc>
                <a:spcPct val="110000"/>
              </a:lnSpc>
            </a:pPr>
            <a:r>
              <a:rPr lang="en-US" dirty="0"/>
              <a:t>Emergency crossovers and drivable shoulders reduce the amount of time lanes are blocked</a:t>
            </a:r>
          </a:p>
          <a:p>
            <a:pPr lvl="1">
              <a:lnSpc>
                <a:spcPct val="110000"/>
              </a:lnSpc>
              <a:spcAft>
                <a:spcPts val="1600"/>
              </a:spcAft>
            </a:pPr>
            <a:r>
              <a:rPr lang="en-US" dirty="0"/>
              <a:t>Extra-high median barriers shield incidents from passing drivers</a:t>
            </a:r>
          </a:p>
          <a:p>
            <a:pPr marL="0" indent="0">
              <a:lnSpc>
                <a:spcPct val="110000"/>
              </a:lnSpc>
              <a:buNone/>
            </a:pPr>
            <a:r>
              <a:rPr lang="en-US" dirty="0"/>
              <a:t>Safe and efficient movement of pedestrians, bicyclists, and other nonmotorized modes can be improved by design considerations:</a:t>
            </a:r>
          </a:p>
          <a:p>
            <a:pPr lvl="1">
              <a:lnSpc>
                <a:spcPct val="110000"/>
              </a:lnSpc>
            </a:pPr>
            <a:r>
              <a:rPr lang="en-US" dirty="0"/>
              <a:t>When constructing or upgrading sidewalks, consider pedestrian access and adding countdown pedestrian signals, pedestrian ramps, and associated hardware and conduit for these treatments</a:t>
            </a:r>
          </a:p>
          <a:p>
            <a:pPr lvl="1">
              <a:lnSpc>
                <a:spcPct val="110000"/>
              </a:lnSpc>
            </a:pPr>
            <a:r>
              <a:rPr lang="en-US" dirty="0"/>
              <a:t>Consider additional right-of-way to create bike-only lanes</a:t>
            </a:r>
          </a:p>
          <a:p>
            <a:pPr marL="0" indent="0">
              <a:buNone/>
            </a:pPr>
            <a:endParaRPr lang="en-US" dirty="0"/>
          </a:p>
        </p:txBody>
      </p:sp>
    </p:spTree>
    <p:extLst>
      <p:ext uri="{BB962C8B-B14F-4D97-AF65-F5344CB8AC3E}">
        <p14:creationId xmlns:p14="http://schemas.microsoft.com/office/powerpoint/2010/main" val="2442299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36</a:t>
            </a:fld>
            <a:endParaRPr lang="en-US" dirty="0">
              <a:solidFill>
                <a:srgbClr val="757575"/>
              </a:solidFill>
            </a:endParaRPr>
          </a:p>
        </p:txBody>
      </p:sp>
      <p:sp>
        <p:nvSpPr>
          <p:cNvPr id="6" name="Title 1"/>
          <p:cNvSpPr>
            <a:spLocks noGrp="1"/>
          </p:cNvSpPr>
          <p:nvPr>
            <p:ph type="title"/>
          </p:nvPr>
        </p:nvSpPr>
        <p:spPr>
          <a:xfrm>
            <a:off x="839865" y="621282"/>
            <a:ext cx="9711830" cy="504096"/>
          </a:xfrm>
        </p:spPr>
        <p:txBody>
          <a:bodyPr/>
          <a:lstStyle/>
          <a:p>
            <a:r>
              <a:rPr lang="en-US" sz="3500" dirty="0"/>
              <a:t>…And How Can Design Support TSMO? (2/3)</a:t>
            </a:r>
          </a:p>
        </p:txBody>
      </p:sp>
      <p:sp>
        <p:nvSpPr>
          <p:cNvPr id="3" name="Content Placeholder 2"/>
          <p:cNvSpPr>
            <a:spLocks noGrp="1"/>
          </p:cNvSpPr>
          <p:nvPr>
            <p:ph idx="1"/>
          </p:nvPr>
        </p:nvSpPr>
        <p:spPr/>
        <p:txBody>
          <a:bodyPr/>
          <a:lstStyle/>
          <a:p>
            <a:pPr marL="0" indent="0">
              <a:lnSpc>
                <a:spcPct val="100000"/>
              </a:lnSpc>
              <a:buNone/>
            </a:pPr>
            <a:r>
              <a:rPr lang="en-US" dirty="0"/>
              <a:t>Adverse weather conditions on roads can be mitigated with design choices:</a:t>
            </a:r>
          </a:p>
          <a:p>
            <a:pPr lvl="1">
              <a:lnSpc>
                <a:spcPct val="100000"/>
              </a:lnSpc>
            </a:pPr>
            <a:r>
              <a:rPr lang="en-US" dirty="0"/>
              <a:t>Fences can prevent snow or sand from blowing across road</a:t>
            </a:r>
          </a:p>
          <a:p>
            <a:pPr lvl="1">
              <a:lnSpc>
                <a:spcPct val="100000"/>
              </a:lnSpc>
            </a:pPr>
            <a:r>
              <a:rPr lang="en-US" dirty="0"/>
              <a:t>Some intelligent transportation system (ITS) devices can pretreat roadway to prevent icing</a:t>
            </a:r>
          </a:p>
          <a:p>
            <a:pPr lvl="1">
              <a:lnSpc>
                <a:spcPct val="100000"/>
              </a:lnSpc>
              <a:spcAft>
                <a:spcPts val="1600"/>
              </a:spcAft>
            </a:pPr>
            <a:r>
              <a:rPr lang="en-US" dirty="0"/>
              <a:t>Some geometric designs can increase speed efficiency of lane-clearing practices</a:t>
            </a:r>
          </a:p>
          <a:p>
            <a:pPr marL="0" indent="0">
              <a:lnSpc>
                <a:spcPct val="100000"/>
              </a:lnSpc>
              <a:buNone/>
            </a:pPr>
            <a:r>
              <a:rPr lang="en-US" dirty="0"/>
              <a:t>Congestion caused by demand surges or fluctuations can be alleviated using design strategies such as: reversible lanes, diversion of demand to alternate routes, limit of freeway entrance and exit options.</a:t>
            </a:r>
            <a:endParaRPr lang="en-US" dirty="0">
              <a:solidFill>
                <a:srgbClr val="FF0000"/>
              </a:solidFill>
            </a:endParaRPr>
          </a:p>
        </p:txBody>
      </p:sp>
    </p:spTree>
    <p:extLst>
      <p:ext uri="{BB962C8B-B14F-4D97-AF65-F5344CB8AC3E}">
        <p14:creationId xmlns:p14="http://schemas.microsoft.com/office/powerpoint/2010/main" val="3296209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37</a:t>
            </a:fld>
            <a:endParaRPr lang="en-US" dirty="0">
              <a:solidFill>
                <a:srgbClr val="757575"/>
              </a:solidFill>
            </a:endParaRPr>
          </a:p>
        </p:txBody>
      </p:sp>
      <p:sp>
        <p:nvSpPr>
          <p:cNvPr id="2" name="Title 1">
            <a:extLst>
              <a:ext uri="{FF2B5EF4-FFF2-40B4-BE49-F238E27FC236}">
                <a16:creationId xmlns:a16="http://schemas.microsoft.com/office/drawing/2014/main" id="{74731915-1B1A-A470-4478-6CFB7AE3A7DA}"/>
              </a:ext>
            </a:extLst>
          </p:cNvPr>
          <p:cNvSpPr>
            <a:spLocks noGrp="1"/>
          </p:cNvSpPr>
          <p:nvPr>
            <p:ph type="title"/>
          </p:nvPr>
        </p:nvSpPr>
        <p:spPr>
          <a:xfrm>
            <a:off x="827833" y="636064"/>
            <a:ext cx="9711830" cy="504096"/>
          </a:xfrm>
        </p:spPr>
        <p:txBody>
          <a:bodyPr/>
          <a:lstStyle/>
          <a:p>
            <a:r>
              <a:rPr lang="en-US" sz="3500" dirty="0"/>
              <a:t>…And How Can Design Support TSMO? (3/3)</a:t>
            </a:r>
          </a:p>
        </p:txBody>
      </p:sp>
      <p:sp>
        <p:nvSpPr>
          <p:cNvPr id="3" name="Content Placeholder 2"/>
          <p:cNvSpPr>
            <a:spLocks noGrp="1"/>
          </p:cNvSpPr>
          <p:nvPr>
            <p:ph idx="1"/>
          </p:nvPr>
        </p:nvSpPr>
        <p:spPr>
          <a:xfrm>
            <a:off x="984244" y="1596941"/>
            <a:ext cx="10369555" cy="4407620"/>
          </a:xfrm>
        </p:spPr>
        <p:txBody>
          <a:bodyPr>
            <a:normAutofit fontScale="85000" lnSpcReduction="20000"/>
          </a:bodyPr>
          <a:lstStyle/>
          <a:p>
            <a:pPr>
              <a:lnSpc>
                <a:spcPct val="120000"/>
              </a:lnSpc>
            </a:pPr>
            <a:r>
              <a:rPr lang="en-US" sz="2800" dirty="0"/>
              <a:t>Plan early in design and collaboration with operations/TSMO staff can save money for ITS strategies</a:t>
            </a:r>
          </a:p>
          <a:p>
            <a:pPr>
              <a:lnSpc>
                <a:spcPct val="120000"/>
              </a:lnSpc>
            </a:pPr>
            <a:r>
              <a:rPr lang="en-US" sz="2800" dirty="0"/>
              <a:t>Consider design options to facilitate easy and safe access for maintenance of ITS or other operations devices</a:t>
            </a:r>
          </a:p>
          <a:p>
            <a:pPr>
              <a:lnSpc>
                <a:spcPct val="120000"/>
              </a:lnSpc>
            </a:pPr>
            <a:r>
              <a:rPr lang="en-US" sz="2800" dirty="0"/>
              <a:t>Include design features that optimize mobility, reduce bottlenecks (auxiliary, merge, turn lanes, bike lanes, reversible lanes), and protect the safety of all modes (pedestrians, bicyclists, etc.)</a:t>
            </a:r>
          </a:p>
          <a:p>
            <a:pPr>
              <a:lnSpc>
                <a:spcPct val="120000"/>
              </a:lnSpc>
            </a:pPr>
            <a:r>
              <a:rPr lang="en-US" sz="2800" dirty="0"/>
              <a:t>Work with TSMO staff to design safe and effective work zones</a:t>
            </a:r>
          </a:p>
          <a:p>
            <a:pPr>
              <a:lnSpc>
                <a:spcPct val="120000"/>
              </a:lnSpc>
            </a:pPr>
            <a:r>
              <a:rPr lang="en-US" sz="2800" dirty="0"/>
              <a:t>Coordinate with transit agencies early and often to ensure safe and accessible routes to transit stops</a:t>
            </a:r>
          </a:p>
        </p:txBody>
      </p:sp>
    </p:spTree>
    <p:extLst>
      <p:ext uri="{BB962C8B-B14F-4D97-AF65-F5344CB8AC3E}">
        <p14:creationId xmlns:p14="http://schemas.microsoft.com/office/powerpoint/2010/main" val="1604420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38</a:t>
            </a:fld>
            <a:endParaRPr lang="en-US" dirty="0">
              <a:solidFill>
                <a:srgbClr val="757575"/>
              </a:solidFill>
            </a:endParaRPr>
          </a:p>
        </p:txBody>
      </p:sp>
      <p:sp>
        <p:nvSpPr>
          <p:cNvPr id="8" name="Title 7"/>
          <p:cNvSpPr>
            <a:spLocks noGrp="1"/>
          </p:cNvSpPr>
          <p:nvPr>
            <p:ph type="title"/>
          </p:nvPr>
        </p:nvSpPr>
        <p:spPr>
          <a:xfrm>
            <a:off x="984244" y="409093"/>
            <a:ext cx="8997956" cy="767745"/>
          </a:xfrm>
        </p:spPr>
        <p:txBody>
          <a:bodyPr/>
          <a:lstStyle/>
          <a:p>
            <a:r>
              <a:rPr lang="en-US" sz="3300" dirty="0"/>
              <a:t>Benefits from Collaboration Between Design and TSMO</a:t>
            </a:r>
          </a:p>
        </p:txBody>
      </p:sp>
      <p:sp>
        <p:nvSpPr>
          <p:cNvPr id="6" name="Content Placeholder 5"/>
          <p:cNvSpPr>
            <a:spLocks noGrp="1"/>
          </p:cNvSpPr>
          <p:nvPr>
            <p:ph idx="1"/>
          </p:nvPr>
        </p:nvSpPr>
        <p:spPr/>
        <p:txBody>
          <a:bodyPr/>
          <a:lstStyle/>
          <a:p>
            <a:r>
              <a:rPr lang="en-US" sz="2800" dirty="0"/>
              <a:t>Safe and efficient facility design:</a:t>
            </a:r>
          </a:p>
          <a:p>
            <a:pPr lvl="1"/>
            <a:r>
              <a:rPr lang="en-US" sz="2400" dirty="0"/>
              <a:t>Motorists, pedestrians, bicyclists, transit riders</a:t>
            </a:r>
          </a:p>
          <a:p>
            <a:pPr lvl="1"/>
            <a:r>
              <a:rPr lang="en-US" sz="2400" dirty="0"/>
              <a:t>Emergency responders</a:t>
            </a:r>
          </a:p>
          <a:p>
            <a:pPr lvl="1"/>
            <a:r>
              <a:rPr lang="en-US" sz="2400" dirty="0"/>
              <a:t>Maintenance and construction staff</a:t>
            </a:r>
          </a:p>
          <a:p>
            <a:r>
              <a:rPr lang="en-US" sz="2800" dirty="0"/>
              <a:t>Lower costs</a:t>
            </a:r>
          </a:p>
          <a:p>
            <a:r>
              <a:rPr lang="en-US" sz="2800" dirty="0"/>
              <a:t>Less congestion</a:t>
            </a:r>
          </a:p>
          <a:p>
            <a:r>
              <a:rPr lang="en-US" sz="2800" dirty="0"/>
              <a:t>Greater travel time reliability</a:t>
            </a:r>
          </a:p>
        </p:txBody>
      </p:sp>
    </p:spTree>
    <p:extLst>
      <p:ext uri="{BB962C8B-B14F-4D97-AF65-F5344CB8AC3E}">
        <p14:creationId xmlns:p14="http://schemas.microsoft.com/office/powerpoint/2010/main" val="1229966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Opportunities for Collaboration</a:t>
            </a:r>
          </a:p>
        </p:txBody>
      </p:sp>
    </p:spTree>
    <p:extLst>
      <p:ext uri="{BB962C8B-B14F-4D97-AF65-F5344CB8AC3E}">
        <p14:creationId xmlns:p14="http://schemas.microsoft.com/office/powerpoint/2010/main" val="372777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10599" y="6356350"/>
            <a:ext cx="2743200" cy="365125"/>
          </a:xfrm>
        </p:spPr>
        <p:txBody>
          <a:bodyPr/>
          <a:lstStyle/>
          <a:p>
            <a:fld id="{37D4CC3B-F538-9046-9995-49EE0C980241}" type="slidenum">
              <a:rPr lang="en-US" smtClean="0">
                <a:solidFill>
                  <a:srgbClr val="757575"/>
                </a:solidFill>
              </a:rPr>
              <a:pPr/>
              <a:t>4</a:t>
            </a:fld>
            <a:endParaRPr lang="en-US" dirty="0">
              <a:solidFill>
                <a:srgbClr val="757575"/>
              </a:solidFill>
            </a:endParaRPr>
          </a:p>
        </p:txBody>
      </p:sp>
      <p:sp>
        <p:nvSpPr>
          <p:cNvPr id="2" name="Title 1"/>
          <p:cNvSpPr>
            <a:spLocks noGrp="1"/>
          </p:cNvSpPr>
          <p:nvPr>
            <p:ph type="title"/>
          </p:nvPr>
        </p:nvSpPr>
        <p:spPr>
          <a:xfrm>
            <a:off x="984243" y="446256"/>
            <a:ext cx="8997956" cy="857028"/>
          </a:xfrm>
        </p:spPr>
        <p:txBody>
          <a:bodyPr anchor="ctr"/>
          <a:lstStyle/>
          <a:p>
            <a:r>
              <a:rPr lang="en-US" sz="2400" dirty="0"/>
              <a:t>[ES] </a:t>
            </a:r>
            <a:r>
              <a:rPr lang="en-US" dirty="0"/>
              <a:t>Transportation Landscape Is Changing</a:t>
            </a:r>
          </a:p>
        </p:txBody>
      </p:sp>
      <p:sp>
        <p:nvSpPr>
          <p:cNvPr id="3" name="Content Placeholder 2"/>
          <p:cNvSpPr>
            <a:spLocks noGrp="1"/>
          </p:cNvSpPr>
          <p:nvPr>
            <p:ph idx="1"/>
          </p:nvPr>
        </p:nvSpPr>
        <p:spPr/>
        <p:txBody>
          <a:bodyPr/>
          <a:lstStyle/>
          <a:p>
            <a:r>
              <a:rPr lang="en-US" dirty="0"/>
              <a:t>Limited funds</a:t>
            </a:r>
          </a:p>
          <a:p>
            <a:r>
              <a:rPr lang="en-US" dirty="0"/>
              <a:t>Advances in technology</a:t>
            </a:r>
          </a:p>
          <a:p>
            <a:r>
              <a:rPr lang="en-US" dirty="0"/>
              <a:t>Customer needs and expectations</a:t>
            </a:r>
          </a:p>
          <a:p>
            <a:r>
              <a:rPr lang="en-US" dirty="0"/>
              <a:t>Better understanding of causes of congestion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88468" y="3516276"/>
            <a:ext cx="6608286" cy="2433051"/>
          </a:xfrm>
          <a:prstGeom prst="rect">
            <a:avLst/>
          </a:prstGeom>
        </p:spPr>
      </p:pic>
      <p:sp>
        <p:nvSpPr>
          <p:cNvPr id="5" name="TextBox 4">
            <a:extLst>
              <a:ext uri="{C183D7F6-B498-43B3-948B-1728B52AA6E4}">
                <adec:decorative xmlns:adec="http://schemas.microsoft.com/office/drawing/2017/decorative" val="1"/>
              </a:ext>
            </a:extLst>
          </p:cNvPr>
          <p:cNvSpPr txBox="1"/>
          <p:nvPr/>
        </p:nvSpPr>
        <p:spPr>
          <a:xfrm>
            <a:off x="7008084" y="5949327"/>
            <a:ext cx="2268415"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Missouri Department of Transportation </a:t>
            </a:r>
            <a:r>
              <a:rPr lang="en-US" sz="1100" dirty="0" err="1">
                <a:latin typeface="Arial" panose="020B0604020202020204" pitchFamily="34" charset="0"/>
                <a:cs typeface="Arial" panose="020B0604020202020204" pitchFamily="34" charset="0"/>
              </a:rPr>
              <a:t>flickr</a:t>
            </a:r>
            <a:r>
              <a:rPr lang="en-US"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6897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40</a:t>
            </a:fld>
            <a:endParaRPr lang="en-US" dirty="0">
              <a:solidFill>
                <a:srgbClr val="757575"/>
              </a:solidFill>
            </a:endParaRPr>
          </a:p>
        </p:txBody>
      </p:sp>
      <p:sp>
        <p:nvSpPr>
          <p:cNvPr id="2" name="Title 1"/>
          <p:cNvSpPr>
            <a:spLocks noGrp="1"/>
          </p:cNvSpPr>
          <p:nvPr>
            <p:ph type="title"/>
          </p:nvPr>
        </p:nvSpPr>
        <p:spPr>
          <a:xfrm>
            <a:off x="984244" y="608304"/>
            <a:ext cx="8997956" cy="504096"/>
          </a:xfrm>
        </p:spPr>
        <p:txBody>
          <a:bodyPr/>
          <a:lstStyle/>
          <a:p>
            <a:r>
              <a:rPr lang="en-US" sz="3600" dirty="0"/>
              <a:t>Consider TSMO Through It All</a:t>
            </a:r>
          </a:p>
        </p:txBody>
      </p:sp>
      <p:grpSp>
        <p:nvGrpSpPr>
          <p:cNvPr id="5" name="Group 4">
            <a:extLst>
              <a:ext uri="{C183D7F6-B498-43B3-948B-1728B52AA6E4}">
                <adec:decorative xmlns:adec="http://schemas.microsoft.com/office/drawing/2017/decorative" val="1"/>
              </a:ext>
            </a:extLst>
          </p:cNvPr>
          <p:cNvGrpSpPr/>
          <p:nvPr/>
        </p:nvGrpSpPr>
        <p:grpSpPr>
          <a:xfrm>
            <a:off x="984244" y="1462970"/>
            <a:ext cx="6692463" cy="4447025"/>
            <a:chOff x="625254" y="1325344"/>
            <a:chExt cx="7642277" cy="5237165"/>
          </a:xfrm>
        </p:grpSpPr>
        <p:pic>
          <p:nvPicPr>
            <p:cNvPr id="6" name="Picture 2" descr="Clip art scrabble til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735" y="2669403"/>
              <a:ext cx="1088608" cy="1188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crabble letter tiles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4216" y="2669403"/>
              <a:ext cx="1095245" cy="11927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crabble letter tiles clipart "/>
            <p:cNvPicPr>
              <a:picLocks noChangeAspect="1" noChangeArrowheads="1"/>
            </p:cNvPicPr>
            <p:nvPr/>
          </p:nvPicPr>
          <p:blipFill rotWithShape="1">
            <a:blip r:embed="rId5">
              <a:extLst>
                <a:ext uri="{28A0092B-C50C-407E-A947-70E740481C1C}">
                  <a14:useLocalDpi xmlns:a14="http://schemas.microsoft.com/office/drawing/2010/main" val="0"/>
                </a:ext>
              </a:extLst>
            </a:blip>
            <a:srcRect l="12096" r="12393"/>
            <a:stretch/>
          </p:blipFill>
          <p:spPr bwMode="auto">
            <a:xfrm>
              <a:off x="4486868" y="2506220"/>
              <a:ext cx="1184224" cy="15682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crabble Clipart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8567" y="2695885"/>
              <a:ext cx="1188964" cy="1188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625254" y="2646661"/>
              <a:ext cx="1149257" cy="1234449"/>
            </a:xfrm>
            <a:prstGeom prst="rect">
              <a:avLst/>
            </a:prstGeom>
          </p:spPr>
        </p:pic>
        <p:pic>
          <p:nvPicPr>
            <p:cNvPr id="11" name="Picture 10"/>
            <p:cNvPicPr>
              <a:picLocks noChangeAspect="1"/>
            </p:cNvPicPr>
            <p:nvPr/>
          </p:nvPicPr>
          <p:blipFill>
            <a:blip r:embed="rId8"/>
            <a:stretch>
              <a:fillRect/>
            </a:stretch>
          </p:blipFill>
          <p:spPr>
            <a:xfrm>
              <a:off x="5793617" y="2669403"/>
              <a:ext cx="1129484" cy="1241929"/>
            </a:xfrm>
            <a:prstGeom prst="rect">
              <a:avLst/>
            </a:prstGeom>
          </p:spPr>
        </p:pic>
        <p:pic>
          <p:nvPicPr>
            <p:cNvPr id="12" name="Picture 11"/>
            <p:cNvPicPr>
              <a:picLocks noChangeAspect="1"/>
            </p:cNvPicPr>
            <p:nvPr/>
          </p:nvPicPr>
          <p:blipFill>
            <a:blip r:embed="rId9"/>
            <a:stretch>
              <a:fillRect/>
            </a:stretch>
          </p:blipFill>
          <p:spPr>
            <a:xfrm>
              <a:off x="3274426" y="1325344"/>
              <a:ext cx="1089917" cy="1180876"/>
            </a:xfrm>
            <a:prstGeom prst="rect">
              <a:avLst/>
            </a:prstGeom>
          </p:spPr>
        </p:pic>
        <p:pic>
          <p:nvPicPr>
            <p:cNvPr id="13" name="Picture 12"/>
            <p:cNvPicPr>
              <a:picLocks noChangeAspect="1"/>
            </p:cNvPicPr>
            <p:nvPr/>
          </p:nvPicPr>
          <p:blipFill>
            <a:blip r:embed="rId10"/>
            <a:stretch>
              <a:fillRect/>
            </a:stretch>
          </p:blipFill>
          <p:spPr>
            <a:xfrm>
              <a:off x="3274426" y="4021550"/>
              <a:ext cx="1079658" cy="1180876"/>
            </a:xfrm>
            <a:prstGeom prst="rect">
              <a:avLst/>
            </a:prstGeom>
          </p:spPr>
        </p:pic>
        <p:pic>
          <p:nvPicPr>
            <p:cNvPr id="14" name="Picture 13"/>
            <p:cNvPicPr>
              <a:picLocks noChangeAspect="1"/>
            </p:cNvPicPr>
            <p:nvPr/>
          </p:nvPicPr>
          <p:blipFill>
            <a:blip r:embed="rId11"/>
            <a:stretch>
              <a:fillRect/>
            </a:stretch>
          </p:blipFill>
          <p:spPr>
            <a:xfrm>
              <a:off x="3254992" y="5365609"/>
              <a:ext cx="1099092" cy="1196900"/>
            </a:xfrm>
            <a:prstGeom prst="rect">
              <a:avLst/>
            </a:prstGeom>
          </p:spPr>
        </p:pic>
      </p:grpSp>
      <p:sp>
        <p:nvSpPr>
          <p:cNvPr id="16" name="TextBox 15">
            <a:extLst>
              <a:ext uri="{FF2B5EF4-FFF2-40B4-BE49-F238E27FC236}">
                <a16:creationId xmlns:a16="http://schemas.microsoft.com/office/drawing/2014/main" id="{F4083776-D3B8-8AAA-C809-BAD80871007F}"/>
              </a:ext>
              <a:ext uri="{C183D7F6-B498-43B3-948B-1728B52AA6E4}">
                <adec:decorative xmlns:adec="http://schemas.microsoft.com/office/drawing/2017/decorative" val="1"/>
              </a:ext>
            </a:extLst>
          </p:cNvPr>
          <p:cNvSpPr txBox="1"/>
          <p:nvPr/>
        </p:nvSpPr>
        <p:spPr>
          <a:xfrm>
            <a:off x="4592490" y="5687798"/>
            <a:ext cx="2492875" cy="261610"/>
          </a:xfrm>
          <a:prstGeom prst="rect">
            <a:avLst/>
          </a:prstGeom>
          <a:noFill/>
        </p:spPr>
        <p:txBody>
          <a:bodyPr wrap="square" rtlCol="0">
            <a:spAutoFit/>
          </a:bodyPr>
          <a:lstStyle/>
          <a:p>
            <a:r>
              <a:rPr lang="en-US" sz="1100" dirty="0"/>
              <a:t>Source: </a:t>
            </a:r>
            <a:r>
              <a:rPr lang="en-US" sz="1100" dirty="0">
                <a:hlinkClick r:id="rId12" action="ppaction://hlinkfile">
                  <a:extLst>
                    <a:ext uri="{A12FA001-AC4F-418D-AE19-62706E023703}">
                      <ahyp:hlinkClr xmlns:ahyp="http://schemas.microsoft.com/office/drawing/2018/hyperlinkcolor" val="tx"/>
                    </a:ext>
                  </a:extLst>
                </a:hlinkClick>
              </a:rPr>
              <a:t>ClipartMax.com</a:t>
            </a:r>
            <a:r>
              <a:rPr lang="en-US" sz="1100" dirty="0"/>
              <a:t>.</a:t>
            </a:r>
          </a:p>
        </p:txBody>
      </p:sp>
      <p:graphicFrame>
        <p:nvGraphicFramePr>
          <p:cNvPr id="4" name="Diagram 3" descr="Flow chart with three elements: project scoping, leading to preliminary design, which leads to final design"/>
          <p:cNvGraphicFramePr/>
          <p:nvPr>
            <p:extLst>
              <p:ext uri="{D42A27DB-BD31-4B8C-83A1-F6EECF244321}">
                <p14:modId xmlns:p14="http://schemas.microsoft.com/office/powerpoint/2010/main" val="2794810493"/>
              </p:ext>
            </p:extLst>
          </p:nvPr>
        </p:nvGraphicFramePr>
        <p:xfrm>
          <a:off x="8130863" y="1659714"/>
          <a:ext cx="3425588" cy="44470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364101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41</a:t>
            </a:fld>
            <a:endParaRPr lang="en-US" dirty="0">
              <a:solidFill>
                <a:srgbClr val="757575"/>
              </a:solidFill>
            </a:endParaRPr>
          </a:p>
        </p:txBody>
      </p:sp>
      <p:sp>
        <p:nvSpPr>
          <p:cNvPr id="5" name="Title 4"/>
          <p:cNvSpPr>
            <a:spLocks noGrp="1"/>
          </p:cNvSpPr>
          <p:nvPr>
            <p:ph type="title"/>
          </p:nvPr>
        </p:nvSpPr>
        <p:spPr>
          <a:xfrm>
            <a:off x="984244" y="346554"/>
            <a:ext cx="8997956" cy="795177"/>
          </a:xfrm>
        </p:spPr>
        <p:txBody>
          <a:bodyPr/>
          <a:lstStyle/>
          <a:p>
            <a:r>
              <a:rPr lang="en-US" sz="3600" dirty="0"/>
              <a:t>Access Management and Driveway Access Controls</a:t>
            </a:r>
          </a:p>
        </p:txBody>
      </p:sp>
      <p:sp>
        <p:nvSpPr>
          <p:cNvPr id="9" name="Content Placeholder 5"/>
          <p:cNvSpPr>
            <a:spLocks noGrp="1"/>
          </p:cNvSpPr>
          <p:nvPr>
            <p:ph idx="1"/>
          </p:nvPr>
        </p:nvSpPr>
        <p:spPr>
          <a:xfrm>
            <a:off x="984244" y="1648042"/>
            <a:ext cx="6221228" cy="4351338"/>
          </a:xfrm>
        </p:spPr>
        <p:txBody>
          <a:bodyPr/>
          <a:lstStyle/>
          <a:p>
            <a:r>
              <a:rPr lang="en-US" dirty="0"/>
              <a:t>Preserves traffic flow</a:t>
            </a:r>
          </a:p>
          <a:p>
            <a:r>
              <a:rPr lang="en-US" dirty="0"/>
              <a:t>Requires a combination of policies and strategies</a:t>
            </a:r>
          </a:p>
          <a:p>
            <a:r>
              <a:rPr lang="en-US" dirty="0"/>
              <a:t>Improves safety, mobility, accessibility, and economic vitality</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74482" y="1623869"/>
            <a:ext cx="4318104" cy="3214589"/>
          </a:xfrm>
          <a:prstGeom prst="rect">
            <a:avLst/>
          </a:prstGeom>
        </p:spPr>
      </p:pic>
      <p:sp>
        <p:nvSpPr>
          <p:cNvPr id="10" name="TextBox 9">
            <a:extLst>
              <a:ext uri="{C183D7F6-B498-43B3-948B-1728B52AA6E4}">
                <adec:decorative xmlns:adec="http://schemas.microsoft.com/office/drawing/2017/decorative" val="1"/>
              </a:ext>
            </a:extLst>
          </p:cNvPr>
          <p:cNvSpPr txBox="1"/>
          <p:nvPr/>
        </p:nvSpPr>
        <p:spPr>
          <a:xfrm>
            <a:off x="10000670" y="4845767"/>
            <a:ext cx="1591916" cy="600164"/>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Tree>
    <p:extLst>
      <p:ext uri="{BB962C8B-B14F-4D97-AF65-F5344CB8AC3E}">
        <p14:creationId xmlns:p14="http://schemas.microsoft.com/office/powerpoint/2010/main" val="1855777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42</a:t>
            </a:fld>
            <a:endParaRPr lang="en-US" dirty="0">
              <a:solidFill>
                <a:srgbClr val="757575"/>
              </a:solidFill>
            </a:endParaRPr>
          </a:p>
        </p:txBody>
      </p:sp>
      <p:sp>
        <p:nvSpPr>
          <p:cNvPr id="5" name="Title 4"/>
          <p:cNvSpPr>
            <a:spLocks noGrp="1"/>
          </p:cNvSpPr>
          <p:nvPr>
            <p:ph type="title"/>
          </p:nvPr>
        </p:nvSpPr>
        <p:spPr>
          <a:xfrm>
            <a:off x="984244" y="359314"/>
            <a:ext cx="8997956" cy="871724"/>
          </a:xfrm>
        </p:spPr>
        <p:txBody>
          <a:bodyPr/>
          <a:lstStyle/>
          <a:p>
            <a:r>
              <a:rPr lang="en-US" sz="3500" dirty="0"/>
              <a:t>Choosing Optimal Intersection and Interchange Designs</a:t>
            </a:r>
          </a:p>
        </p:txBody>
      </p:sp>
      <p:pic>
        <p:nvPicPr>
          <p:cNvPr id="7" name="Picture 6" descr="An aerial view of a roundabout"/>
          <p:cNvPicPr>
            <a:picLocks noChangeAspect="1"/>
          </p:cNvPicPr>
          <p:nvPr/>
        </p:nvPicPr>
        <p:blipFill rotWithShape="1">
          <a:blip r:embed="rId3">
            <a:extLst>
              <a:ext uri="{28A0092B-C50C-407E-A947-70E740481C1C}">
                <a14:useLocalDpi xmlns:a14="http://schemas.microsoft.com/office/drawing/2010/main" val="0"/>
              </a:ext>
            </a:extLst>
          </a:blip>
          <a:srcRect b="5482"/>
          <a:stretch/>
        </p:blipFill>
        <p:spPr>
          <a:xfrm>
            <a:off x="1180859" y="1634166"/>
            <a:ext cx="3319721" cy="3842154"/>
          </a:xfrm>
          <a:prstGeom prst="rect">
            <a:avLst/>
          </a:prstGeom>
          <a:ln>
            <a:solidFill>
              <a:schemeClr val="tx1"/>
            </a:solidFill>
          </a:ln>
        </p:spPr>
      </p:pic>
      <p:sp>
        <p:nvSpPr>
          <p:cNvPr id="14" name="TextBox 13"/>
          <p:cNvSpPr txBox="1"/>
          <p:nvPr/>
        </p:nvSpPr>
        <p:spPr>
          <a:xfrm>
            <a:off x="1299749" y="5482560"/>
            <a:ext cx="3249428"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Getty Images, JamesBrey, E+.</a:t>
            </a:r>
          </a:p>
        </p:txBody>
      </p:sp>
      <p:pic>
        <p:nvPicPr>
          <p:cNvPr id="9" name="Picture 8" descr="An aerial view of a diverging diamond interchange"/>
          <p:cNvPicPr>
            <a:picLocks noChangeAspect="1"/>
          </p:cNvPicPr>
          <p:nvPr/>
        </p:nvPicPr>
        <p:blipFill rotWithShape="1">
          <a:blip r:embed="rId4">
            <a:extLst>
              <a:ext uri="{28A0092B-C50C-407E-A947-70E740481C1C}">
                <a14:useLocalDpi xmlns:a14="http://schemas.microsoft.com/office/drawing/2010/main" val="0"/>
              </a:ext>
            </a:extLst>
          </a:blip>
          <a:srcRect b="9060"/>
          <a:stretch/>
        </p:blipFill>
        <p:spPr>
          <a:xfrm>
            <a:off x="4549177" y="2107829"/>
            <a:ext cx="3139118" cy="2863006"/>
          </a:xfrm>
          <a:prstGeom prst="rect">
            <a:avLst/>
          </a:prstGeom>
          <a:ln>
            <a:solidFill>
              <a:schemeClr val="tx1"/>
            </a:solidFill>
          </a:ln>
        </p:spPr>
      </p:pic>
      <p:sp>
        <p:nvSpPr>
          <p:cNvPr id="13" name="TextBox 12"/>
          <p:cNvSpPr txBox="1"/>
          <p:nvPr/>
        </p:nvSpPr>
        <p:spPr>
          <a:xfrm>
            <a:off x="4737370" y="5013201"/>
            <a:ext cx="2950925"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Missouri Department of Transportation </a:t>
            </a:r>
            <a:r>
              <a:rPr lang="en-US" sz="1100" dirty="0" err="1">
                <a:latin typeface="Arial" panose="020B0604020202020204" pitchFamily="34" charset="0"/>
                <a:cs typeface="Arial" panose="020B0604020202020204" pitchFamily="34" charset="0"/>
              </a:rPr>
              <a:t>flickr</a:t>
            </a:r>
            <a:r>
              <a:rPr lang="en-US" sz="1100" dirty="0">
                <a:latin typeface="Arial" panose="020B0604020202020204" pitchFamily="34" charset="0"/>
                <a:cs typeface="Arial" panose="020B0604020202020204" pitchFamily="34" charset="0"/>
              </a:rPr>
              <a:t>.</a:t>
            </a:r>
          </a:p>
        </p:txBody>
      </p:sp>
      <p:pic>
        <p:nvPicPr>
          <p:cNvPr id="8" name="Picture 7" descr="An overhead view of a semitruck making a U-turn on a roadway."/>
          <p:cNvPicPr>
            <a:picLocks noChangeAspect="1"/>
          </p:cNvPicPr>
          <p:nvPr/>
        </p:nvPicPr>
        <p:blipFill rotWithShape="1">
          <a:blip r:embed="rId5"/>
          <a:srcRect b="9223"/>
          <a:stretch/>
        </p:blipFill>
        <p:spPr>
          <a:xfrm>
            <a:off x="7736759" y="1627995"/>
            <a:ext cx="4109227" cy="2771783"/>
          </a:xfrm>
          <a:prstGeom prst="rect">
            <a:avLst/>
          </a:prstGeom>
          <a:ln>
            <a:solidFill>
              <a:schemeClr val="tx1"/>
            </a:solidFill>
          </a:ln>
        </p:spPr>
      </p:pic>
      <p:sp>
        <p:nvSpPr>
          <p:cNvPr id="12" name="TextBox 11"/>
          <p:cNvSpPr txBox="1"/>
          <p:nvPr/>
        </p:nvSpPr>
        <p:spPr>
          <a:xfrm>
            <a:off x="9585670" y="4409179"/>
            <a:ext cx="2317938"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Missouri Department of Transportation </a:t>
            </a:r>
            <a:r>
              <a:rPr lang="en-US" sz="1100" dirty="0" err="1">
                <a:latin typeface="Arial" panose="020B0604020202020204" pitchFamily="34" charset="0"/>
                <a:cs typeface="Arial" panose="020B0604020202020204" pitchFamily="34" charset="0"/>
              </a:rPr>
              <a:t>flickr</a:t>
            </a:r>
            <a:r>
              <a:rPr lang="en-US"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9419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43</a:t>
            </a:fld>
            <a:endParaRPr lang="en-US" dirty="0">
              <a:solidFill>
                <a:srgbClr val="757575"/>
              </a:solidFill>
            </a:endParaRPr>
          </a:p>
        </p:txBody>
      </p:sp>
      <p:sp>
        <p:nvSpPr>
          <p:cNvPr id="5" name="Title 4"/>
          <p:cNvSpPr>
            <a:spLocks noGrp="1"/>
          </p:cNvSpPr>
          <p:nvPr>
            <p:ph type="title"/>
          </p:nvPr>
        </p:nvSpPr>
        <p:spPr>
          <a:xfrm>
            <a:off x="819474" y="614399"/>
            <a:ext cx="9621098" cy="504096"/>
          </a:xfrm>
        </p:spPr>
        <p:txBody>
          <a:bodyPr/>
          <a:lstStyle/>
          <a:p>
            <a:r>
              <a:rPr lang="en-US" sz="3600" dirty="0"/>
              <a:t>Designing Intersections and Interchanges</a:t>
            </a:r>
          </a:p>
        </p:txBody>
      </p:sp>
      <p:sp>
        <p:nvSpPr>
          <p:cNvPr id="6" name="Content Placeholder 5"/>
          <p:cNvSpPr>
            <a:spLocks noGrp="1"/>
          </p:cNvSpPr>
          <p:nvPr>
            <p:ph idx="1"/>
          </p:nvPr>
        </p:nvSpPr>
        <p:spPr>
          <a:xfrm>
            <a:off x="984245" y="1596941"/>
            <a:ext cx="5346526" cy="4351338"/>
          </a:xfrm>
        </p:spPr>
        <p:txBody>
          <a:bodyPr>
            <a:normAutofit lnSpcReduction="10000"/>
          </a:bodyPr>
          <a:lstStyle/>
          <a:p>
            <a:pPr marL="0" indent="0">
              <a:buNone/>
            </a:pPr>
            <a:r>
              <a:rPr lang="en-US" dirty="0"/>
              <a:t>When designing intersections and interchanges, consider:</a:t>
            </a:r>
          </a:p>
          <a:p>
            <a:pPr marL="342900"/>
            <a:r>
              <a:rPr lang="en-US" dirty="0"/>
              <a:t>Turn lanes</a:t>
            </a:r>
          </a:p>
          <a:p>
            <a:pPr marL="342900"/>
            <a:r>
              <a:rPr lang="en-US" dirty="0"/>
              <a:t>Bus stops</a:t>
            </a:r>
          </a:p>
          <a:p>
            <a:pPr marL="342900"/>
            <a:r>
              <a:rPr lang="en-US" dirty="0"/>
              <a:t>Ramp meters</a:t>
            </a:r>
          </a:p>
          <a:p>
            <a:pPr marL="342900"/>
            <a:r>
              <a:rPr lang="en-US" dirty="0"/>
              <a:t>Ramp restrictions</a:t>
            </a:r>
          </a:p>
          <a:p>
            <a:pPr marL="342900"/>
            <a:r>
              <a:rPr lang="en-US" dirty="0"/>
              <a:t>Ramp closure</a:t>
            </a:r>
          </a:p>
          <a:p>
            <a:pPr marL="342900"/>
            <a:r>
              <a:rPr lang="en-US" dirty="0"/>
              <a:t>Park-and-ride facilities</a:t>
            </a:r>
          </a:p>
          <a:p>
            <a:pPr marL="342900"/>
            <a:r>
              <a:rPr lang="en-US" dirty="0"/>
              <a:t>Queue jump lanes</a:t>
            </a:r>
          </a:p>
          <a:p>
            <a:pPr marL="342900"/>
            <a:r>
              <a:rPr lang="en-US" dirty="0"/>
              <a:t>Pedestrian and bicycle facilities</a:t>
            </a:r>
          </a:p>
        </p:txBody>
      </p:sp>
      <p:pic>
        <p:nvPicPr>
          <p:cNvPr id="8" name="Picture 4" descr="A &quot;park and ride&quot; lot sign">
            <a:extLst>
              <a:ext uri="{C183D7F6-B498-43B3-948B-1728B52AA6E4}">
                <adec:decorative xmlns:adec="http://schemas.microsoft.com/office/drawing/2017/decorative" val="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305457"/>
            <a:ext cx="2083941" cy="26023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6F95B0-9205-91B5-B4E9-8DC3F15B8E97}"/>
              </a:ext>
              <a:ext uri="{C183D7F6-B498-43B3-948B-1728B52AA6E4}">
                <adec:decorative xmlns:adec="http://schemas.microsoft.com/office/drawing/2017/decorative" val="0"/>
              </a:ext>
            </a:extLst>
          </p:cNvPr>
          <p:cNvSpPr txBox="1"/>
          <p:nvPr/>
        </p:nvSpPr>
        <p:spPr>
          <a:xfrm>
            <a:off x="5705890" y="4889823"/>
            <a:ext cx="2529840"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Wikipedia Commons.</a:t>
            </a:r>
          </a:p>
        </p:txBody>
      </p:sp>
      <p:pic>
        <p:nvPicPr>
          <p:cNvPr id="7" name="Picture 2" descr="A ramp meter from Miller Park Way to I-94 East in Milwaukee">
            <a:extLs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5730" y="2305457"/>
            <a:ext cx="3469761" cy="26023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C183D7F6-B498-43B3-948B-1728B52AA6E4}">
                <adec:decorative xmlns:adec="http://schemas.microsoft.com/office/drawing/2017/decorative" val="0"/>
              </a:ext>
            </a:extLst>
          </p:cNvPr>
          <p:cNvSpPr txBox="1"/>
          <p:nvPr/>
        </p:nvSpPr>
        <p:spPr>
          <a:xfrm>
            <a:off x="9175651" y="4907778"/>
            <a:ext cx="2529840"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Wikipedia Commons.</a:t>
            </a:r>
          </a:p>
        </p:txBody>
      </p:sp>
    </p:spTree>
    <p:extLst>
      <p:ext uri="{BB962C8B-B14F-4D97-AF65-F5344CB8AC3E}">
        <p14:creationId xmlns:p14="http://schemas.microsoft.com/office/powerpoint/2010/main" val="3295753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2" name="Title 1"/>
          <p:cNvSpPr>
            <a:spLocks noGrp="1"/>
          </p:cNvSpPr>
          <p:nvPr>
            <p:ph type="title"/>
          </p:nvPr>
        </p:nvSpPr>
        <p:spPr>
          <a:xfrm>
            <a:off x="984244" y="595700"/>
            <a:ext cx="8997956" cy="504096"/>
          </a:xfrm>
        </p:spPr>
        <p:txBody>
          <a:bodyPr/>
          <a:lstStyle/>
          <a:p>
            <a:r>
              <a:rPr lang="en-US" sz="3600" dirty="0"/>
              <a:t>Bottleneck Solutions</a:t>
            </a:r>
          </a:p>
        </p:txBody>
      </p:sp>
      <p:sp>
        <p:nvSpPr>
          <p:cNvPr id="3" name="Content Placeholder 2"/>
          <p:cNvSpPr>
            <a:spLocks noGrp="1"/>
          </p:cNvSpPr>
          <p:nvPr>
            <p:ph idx="1"/>
          </p:nvPr>
        </p:nvSpPr>
        <p:spPr>
          <a:xfrm>
            <a:off x="984244" y="1596941"/>
            <a:ext cx="7401767" cy="4351338"/>
          </a:xfrm>
        </p:spPr>
        <p:txBody>
          <a:bodyPr>
            <a:normAutofit fontScale="92500" lnSpcReduction="20000"/>
          </a:bodyPr>
          <a:lstStyle/>
          <a:p>
            <a:pPr>
              <a:lnSpc>
                <a:spcPct val="120000"/>
              </a:lnSpc>
            </a:pPr>
            <a:r>
              <a:rPr lang="en-US" dirty="0"/>
              <a:t>Specific locations where roadway cannot handle traffic demand, resulting in localized, recurring congestion </a:t>
            </a:r>
          </a:p>
          <a:p>
            <a:pPr>
              <a:lnSpc>
                <a:spcPct val="120000"/>
              </a:lnSpc>
            </a:pPr>
            <a:r>
              <a:rPr lang="en-US" dirty="0"/>
              <a:t>Highly cost effective, improve safety, often low impact on environment</a:t>
            </a:r>
          </a:p>
          <a:p>
            <a:pPr>
              <a:lnSpc>
                <a:spcPct val="120000"/>
              </a:lnSpc>
            </a:pPr>
            <a:r>
              <a:rPr lang="en-US" dirty="0"/>
              <a:t>Can be incorporated into upcoming projects:</a:t>
            </a:r>
          </a:p>
          <a:p>
            <a:pPr lvl="1">
              <a:lnSpc>
                <a:spcPct val="120000"/>
              </a:lnSpc>
            </a:pPr>
            <a:r>
              <a:rPr lang="en-US" dirty="0"/>
              <a:t>Shoulder conversions</a:t>
            </a:r>
          </a:p>
          <a:p>
            <a:pPr lvl="1">
              <a:lnSpc>
                <a:spcPct val="120000"/>
              </a:lnSpc>
            </a:pPr>
            <a:r>
              <a:rPr lang="en-US" dirty="0"/>
              <a:t>Restriping</a:t>
            </a:r>
          </a:p>
          <a:p>
            <a:pPr lvl="1">
              <a:lnSpc>
                <a:spcPct val="120000"/>
              </a:lnSpc>
            </a:pPr>
            <a:r>
              <a:rPr lang="en-US" dirty="0"/>
              <a:t>Minor interchange and/or ramp modifications</a:t>
            </a:r>
          </a:p>
          <a:p>
            <a:pPr lvl="1">
              <a:lnSpc>
                <a:spcPct val="120000"/>
              </a:lnSpc>
            </a:pPr>
            <a:r>
              <a:rPr lang="en-US" dirty="0"/>
              <a:t>Lane width reductions</a:t>
            </a:r>
          </a:p>
          <a:p>
            <a:pPr lvl="1">
              <a:lnSpc>
                <a:spcPct val="120000"/>
              </a:lnSpc>
            </a:pPr>
            <a:r>
              <a:rPr lang="en-US" dirty="0"/>
              <a:t>Modified weaving areas</a:t>
            </a:r>
          </a:p>
          <a:p>
            <a:pPr lvl="1">
              <a:lnSpc>
                <a:spcPct val="120000"/>
              </a:lnSpc>
            </a:pPr>
            <a:r>
              <a:rPr lang="en-US" dirty="0"/>
              <a:t>Improved traffic signal timing</a:t>
            </a:r>
          </a:p>
        </p:txBody>
      </p:sp>
      <p:pic>
        <p:nvPicPr>
          <p:cNvPr id="5" name="Picture 4" descr="The cover of the FHWA publication Recurring Traffic Bottlenecks: A Primer, Focus on Low-Cost Operational Improvements">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439120" y="1544730"/>
            <a:ext cx="3275031" cy="4403549"/>
          </a:xfrm>
          <a:prstGeom prst="rect">
            <a:avLst/>
          </a:prstGeom>
          <a:ln>
            <a:solidFill>
              <a:schemeClr val="tx1"/>
            </a:solidFill>
          </a:ln>
        </p:spPr>
      </p:pic>
      <p:sp>
        <p:nvSpPr>
          <p:cNvPr id="6" name="TextBox 5">
            <a:extLst>
              <a:ext uri="{C183D7F6-B498-43B3-948B-1728B52AA6E4}">
                <adec:decorative xmlns:adec="http://schemas.microsoft.com/office/drawing/2017/decorative" val="0"/>
              </a:ext>
            </a:extLst>
          </p:cNvPr>
          <p:cNvSpPr txBox="1"/>
          <p:nvPr/>
        </p:nvSpPr>
        <p:spPr>
          <a:xfrm>
            <a:off x="9589982" y="5947221"/>
            <a:ext cx="2177278"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Tree>
    <p:extLst>
      <p:ext uri="{BB962C8B-B14F-4D97-AF65-F5344CB8AC3E}">
        <p14:creationId xmlns:p14="http://schemas.microsoft.com/office/powerpoint/2010/main" val="3011157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45</a:t>
            </a:fld>
            <a:endParaRPr lang="en-US" dirty="0">
              <a:solidFill>
                <a:srgbClr val="757575"/>
              </a:solidFill>
            </a:endParaRPr>
          </a:p>
        </p:txBody>
      </p:sp>
      <p:sp>
        <p:nvSpPr>
          <p:cNvPr id="5" name="Title 4"/>
          <p:cNvSpPr>
            <a:spLocks noGrp="1"/>
          </p:cNvSpPr>
          <p:nvPr>
            <p:ph type="title"/>
          </p:nvPr>
        </p:nvSpPr>
        <p:spPr>
          <a:xfrm>
            <a:off x="984244" y="635926"/>
            <a:ext cx="8997956" cy="504096"/>
          </a:xfrm>
        </p:spPr>
        <p:txBody>
          <a:bodyPr/>
          <a:lstStyle/>
          <a:p>
            <a:r>
              <a:rPr lang="en-US" sz="3600" dirty="0"/>
              <a:t>Interstate System Access Requests</a:t>
            </a:r>
          </a:p>
        </p:txBody>
      </p:sp>
      <p:sp>
        <p:nvSpPr>
          <p:cNvPr id="6" name="Content Placeholder 5"/>
          <p:cNvSpPr>
            <a:spLocks noGrp="1"/>
          </p:cNvSpPr>
          <p:nvPr>
            <p:ph idx="1"/>
          </p:nvPr>
        </p:nvSpPr>
        <p:spPr>
          <a:xfrm>
            <a:off x="927095" y="1797495"/>
            <a:ext cx="5394414" cy="4351338"/>
          </a:xfrm>
        </p:spPr>
        <p:txBody>
          <a:bodyPr>
            <a:normAutofit fontScale="92500"/>
          </a:bodyPr>
          <a:lstStyle/>
          <a:p>
            <a:pPr>
              <a:lnSpc>
                <a:spcPct val="100000"/>
              </a:lnSpc>
              <a:spcAft>
                <a:spcPts val="1200"/>
              </a:spcAft>
            </a:pPr>
            <a:r>
              <a:rPr lang="en-US" sz="2800" dirty="0"/>
              <a:t>TSMO may be considered as an alternative to modifying access to the interstate system</a:t>
            </a:r>
          </a:p>
          <a:p>
            <a:pPr>
              <a:lnSpc>
                <a:spcPct val="100000"/>
              </a:lnSpc>
              <a:spcAft>
                <a:spcPts val="1200"/>
              </a:spcAft>
            </a:pPr>
            <a:r>
              <a:rPr lang="en-US" sz="2800" dirty="0"/>
              <a:t>May also be incorporated within new/modified access requests </a:t>
            </a:r>
          </a:p>
          <a:p>
            <a:pPr>
              <a:lnSpc>
                <a:spcPct val="100000"/>
              </a:lnSpc>
              <a:spcAft>
                <a:spcPts val="1200"/>
              </a:spcAft>
            </a:pPr>
            <a:r>
              <a:rPr lang="en-US" sz="2800" dirty="0"/>
              <a:t>TSMO may help to accommodate nonmotorized travel demand as part of the request</a:t>
            </a:r>
          </a:p>
        </p:txBody>
      </p:sp>
      <p:pic>
        <p:nvPicPr>
          <p:cNvPr id="7" name="Picture 6" descr="An aerial view of a highway overpass with highways underneath it.">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378659" y="1809898"/>
            <a:ext cx="5214157" cy="3427825"/>
          </a:xfrm>
          <a:prstGeom prst="rect">
            <a:avLst/>
          </a:prstGeom>
        </p:spPr>
      </p:pic>
      <p:sp>
        <p:nvSpPr>
          <p:cNvPr id="8" name="TextBox 7">
            <a:extLst>
              <a:ext uri="{C183D7F6-B498-43B3-948B-1728B52AA6E4}">
                <adec:decorative xmlns:adec="http://schemas.microsoft.com/office/drawing/2017/decorative" val="0"/>
              </a:ext>
            </a:extLst>
          </p:cNvPr>
          <p:cNvSpPr txBox="1"/>
          <p:nvPr/>
        </p:nvSpPr>
        <p:spPr>
          <a:xfrm>
            <a:off x="9472688" y="5237723"/>
            <a:ext cx="2177278"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Missouri Department of Transportation </a:t>
            </a:r>
            <a:r>
              <a:rPr lang="en-US" sz="1100" dirty="0" err="1">
                <a:latin typeface="Arial" panose="020B0604020202020204" pitchFamily="34" charset="0"/>
                <a:cs typeface="Arial" panose="020B0604020202020204" pitchFamily="34" charset="0"/>
              </a:rPr>
              <a:t>flickr</a:t>
            </a:r>
            <a:r>
              <a:rPr lang="en-US"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890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46</a:t>
            </a:fld>
            <a:endParaRPr lang="en-US" dirty="0">
              <a:solidFill>
                <a:srgbClr val="757575"/>
              </a:solidFill>
            </a:endParaRPr>
          </a:p>
        </p:txBody>
      </p:sp>
      <p:sp>
        <p:nvSpPr>
          <p:cNvPr id="2" name="Title 1"/>
          <p:cNvSpPr>
            <a:spLocks noGrp="1"/>
          </p:cNvSpPr>
          <p:nvPr>
            <p:ph type="title"/>
          </p:nvPr>
        </p:nvSpPr>
        <p:spPr>
          <a:xfrm>
            <a:off x="984244" y="606623"/>
            <a:ext cx="8997956" cy="504096"/>
          </a:xfrm>
        </p:spPr>
        <p:txBody>
          <a:bodyPr/>
          <a:lstStyle/>
          <a:p>
            <a:r>
              <a:rPr lang="en-US" sz="3600" dirty="0"/>
              <a:t>Intersection Conflict Warning Systems</a:t>
            </a:r>
          </a:p>
        </p:txBody>
      </p:sp>
      <p:sp>
        <p:nvSpPr>
          <p:cNvPr id="3" name="Content Placeholder 2"/>
          <p:cNvSpPr>
            <a:spLocks noGrp="1"/>
          </p:cNvSpPr>
          <p:nvPr>
            <p:ph idx="1"/>
          </p:nvPr>
        </p:nvSpPr>
        <p:spPr>
          <a:xfrm>
            <a:off x="984244" y="1746150"/>
            <a:ext cx="5264155" cy="4351338"/>
          </a:xfrm>
        </p:spPr>
        <p:txBody>
          <a:bodyPr>
            <a:normAutofit/>
          </a:bodyPr>
          <a:lstStyle/>
          <a:p>
            <a:pPr>
              <a:lnSpc>
                <a:spcPct val="100000"/>
              </a:lnSpc>
              <a:spcBef>
                <a:spcPts val="1200"/>
              </a:spcBef>
              <a:spcAft>
                <a:spcPts val="1200"/>
              </a:spcAft>
            </a:pPr>
            <a:r>
              <a:rPr lang="en-US" sz="2800" dirty="0"/>
              <a:t>Warn drivers at stop-controlled approaches of the presence of traffic on the through lanes</a:t>
            </a:r>
          </a:p>
          <a:p>
            <a:pPr>
              <a:lnSpc>
                <a:spcPct val="100000"/>
              </a:lnSpc>
              <a:spcBef>
                <a:spcPts val="1200"/>
              </a:spcBef>
              <a:spcAft>
                <a:spcPts val="1200"/>
              </a:spcAft>
            </a:pPr>
            <a:r>
              <a:rPr lang="en-US" sz="2800" dirty="0"/>
              <a:t>Improve safety</a:t>
            </a:r>
          </a:p>
          <a:p>
            <a:pPr>
              <a:lnSpc>
                <a:spcPct val="100000"/>
              </a:lnSpc>
              <a:spcBef>
                <a:spcPts val="1200"/>
              </a:spcBef>
              <a:spcAft>
                <a:spcPts val="1200"/>
              </a:spcAft>
            </a:pPr>
            <a:r>
              <a:rPr lang="en-US" sz="2800" dirty="0"/>
              <a:t>Address sight distance issues</a:t>
            </a:r>
          </a:p>
          <a:p>
            <a:pPr>
              <a:lnSpc>
                <a:spcPct val="100000"/>
              </a:lnSpc>
              <a:spcBef>
                <a:spcPts val="1200"/>
              </a:spcBef>
              <a:spcAft>
                <a:spcPts val="1200"/>
              </a:spcAft>
            </a:pPr>
            <a:r>
              <a:rPr lang="en-US" sz="2800" dirty="0"/>
              <a:t>Are useful when realignment not feasible</a:t>
            </a:r>
          </a:p>
        </p:txBody>
      </p:sp>
      <p:pic>
        <p:nvPicPr>
          <p:cNvPr id="6" name="Picture 5" descr="A &quot;look for traffic&quot; sign"/>
          <p:cNvPicPr>
            <a:picLocks noChangeAspect="1"/>
          </p:cNvPicPr>
          <p:nvPr/>
        </p:nvPicPr>
        <p:blipFill rotWithShape="1">
          <a:blip r:embed="rId3"/>
          <a:srcRect b="6598"/>
          <a:stretch/>
        </p:blipFill>
        <p:spPr>
          <a:xfrm>
            <a:off x="6634200" y="1739071"/>
            <a:ext cx="2209800" cy="4204529"/>
          </a:xfrm>
          <a:prstGeom prst="rect">
            <a:avLst/>
          </a:prstGeom>
          <a:ln>
            <a:solidFill>
              <a:schemeClr val="tx1"/>
            </a:solidFill>
          </a:ln>
        </p:spPr>
      </p:pic>
      <p:pic>
        <p:nvPicPr>
          <p:cNvPr id="5" name="Picture 4" descr="A yellow light signal with signs below that read &quot;entering traffic&quot; and &quot;when flashing&quot;"/>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4000" contrast="34000"/>
                    </a14:imgEffect>
                  </a14:imgLayer>
                </a14:imgProps>
              </a:ext>
            </a:extLst>
          </a:blip>
          <a:stretch>
            <a:fillRect/>
          </a:stretch>
        </p:blipFill>
        <p:spPr>
          <a:xfrm>
            <a:off x="8959186" y="1739071"/>
            <a:ext cx="2279428" cy="4204529"/>
          </a:xfrm>
          <a:prstGeom prst="rect">
            <a:avLst/>
          </a:prstGeom>
          <a:ln>
            <a:solidFill>
              <a:schemeClr val="tx1"/>
            </a:solidFill>
          </a:ln>
        </p:spPr>
      </p:pic>
      <p:sp>
        <p:nvSpPr>
          <p:cNvPr id="7" name="TextBox 6"/>
          <p:cNvSpPr txBox="1"/>
          <p:nvPr/>
        </p:nvSpPr>
        <p:spPr>
          <a:xfrm>
            <a:off x="6634200" y="5943600"/>
            <a:ext cx="4604414"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Minnesota Department of Transportation.</a:t>
            </a:r>
          </a:p>
        </p:txBody>
      </p:sp>
    </p:spTree>
    <p:extLst>
      <p:ext uri="{BB962C8B-B14F-4D97-AF65-F5344CB8AC3E}">
        <p14:creationId xmlns:p14="http://schemas.microsoft.com/office/powerpoint/2010/main" val="491517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47</a:t>
            </a:fld>
            <a:endParaRPr lang="en-US" dirty="0">
              <a:solidFill>
                <a:srgbClr val="757575"/>
              </a:solidFill>
            </a:endParaRPr>
          </a:p>
        </p:txBody>
      </p:sp>
      <p:sp>
        <p:nvSpPr>
          <p:cNvPr id="2" name="Title 1"/>
          <p:cNvSpPr>
            <a:spLocks noGrp="1"/>
          </p:cNvSpPr>
          <p:nvPr>
            <p:ph type="title"/>
          </p:nvPr>
        </p:nvSpPr>
        <p:spPr>
          <a:xfrm>
            <a:off x="984244" y="644428"/>
            <a:ext cx="8997956" cy="504096"/>
          </a:xfrm>
        </p:spPr>
        <p:txBody>
          <a:bodyPr/>
          <a:lstStyle/>
          <a:p>
            <a:r>
              <a:rPr lang="en-US" sz="3600" dirty="0"/>
              <a:t>Multimodal Transportation Solutions</a:t>
            </a:r>
          </a:p>
        </p:txBody>
      </p:sp>
      <p:sp>
        <p:nvSpPr>
          <p:cNvPr id="3" name="Content Placeholder 2"/>
          <p:cNvSpPr>
            <a:spLocks noGrp="1"/>
          </p:cNvSpPr>
          <p:nvPr>
            <p:ph idx="1"/>
          </p:nvPr>
        </p:nvSpPr>
        <p:spPr>
          <a:xfrm>
            <a:off x="916621" y="1596941"/>
            <a:ext cx="5086355" cy="3089359"/>
          </a:xfrm>
        </p:spPr>
        <p:txBody>
          <a:bodyPr>
            <a:normAutofit fontScale="92500"/>
          </a:bodyPr>
          <a:lstStyle/>
          <a:p>
            <a:pPr>
              <a:lnSpc>
                <a:spcPct val="110000"/>
              </a:lnSpc>
              <a:spcBef>
                <a:spcPts val="600"/>
              </a:spcBef>
              <a:spcAft>
                <a:spcPts val="600"/>
              </a:spcAft>
            </a:pPr>
            <a:r>
              <a:rPr lang="en-US" sz="2800" dirty="0"/>
              <a:t>Pedestrian and bicycle facilities</a:t>
            </a:r>
          </a:p>
          <a:p>
            <a:pPr>
              <a:lnSpc>
                <a:spcPct val="110000"/>
              </a:lnSpc>
              <a:spcBef>
                <a:spcPts val="600"/>
              </a:spcBef>
              <a:spcAft>
                <a:spcPts val="600"/>
              </a:spcAft>
            </a:pPr>
            <a:r>
              <a:rPr lang="en-US" sz="2800" dirty="0"/>
              <a:t>Transit lanes and bus pullouts</a:t>
            </a:r>
          </a:p>
          <a:p>
            <a:pPr>
              <a:lnSpc>
                <a:spcPct val="110000"/>
              </a:lnSpc>
              <a:spcBef>
                <a:spcPts val="600"/>
              </a:spcBef>
              <a:spcAft>
                <a:spcPts val="600"/>
              </a:spcAft>
            </a:pPr>
            <a:r>
              <a:rPr lang="en-US" sz="2800" dirty="0"/>
              <a:t>Complete streets</a:t>
            </a:r>
          </a:p>
          <a:p>
            <a:pPr>
              <a:lnSpc>
                <a:spcPct val="110000"/>
              </a:lnSpc>
              <a:spcBef>
                <a:spcPts val="600"/>
              </a:spcBef>
              <a:spcAft>
                <a:spcPts val="600"/>
              </a:spcAft>
            </a:pPr>
            <a:r>
              <a:rPr lang="en-US" sz="2800" dirty="0"/>
              <a:t>Road Diets</a:t>
            </a:r>
          </a:p>
        </p:txBody>
      </p:sp>
      <p:pic>
        <p:nvPicPr>
          <p:cNvPr id="15" name="Picture 14" descr="A push button and sign for a pedestrian crossing"/>
          <p:cNvPicPr>
            <a:picLocks noChangeAspect="1"/>
          </p:cNvPicPr>
          <p:nvPr/>
        </p:nvPicPr>
        <p:blipFill>
          <a:blip r:embed="rId3"/>
          <a:stretch>
            <a:fillRect/>
          </a:stretch>
        </p:blipFill>
        <p:spPr>
          <a:xfrm>
            <a:off x="6002976" y="2078986"/>
            <a:ext cx="2141406" cy="3307367"/>
          </a:xfrm>
          <a:prstGeom prst="rect">
            <a:avLst/>
          </a:prstGeom>
        </p:spPr>
      </p:pic>
      <p:sp>
        <p:nvSpPr>
          <p:cNvPr id="12" name="TextBox 11"/>
          <p:cNvSpPr txBox="1"/>
          <p:nvPr/>
        </p:nvSpPr>
        <p:spPr>
          <a:xfrm>
            <a:off x="6041076" y="5356543"/>
            <a:ext cx="2145180" cy="769441"/>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National Academies of Sciences, Engineering, and Medicine.</a:t>
            </a:r>
            <a:r>
              <a:rPr lang="en-US" sz="1100" baseline="300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NCHRP Web-Only Document 117A.</a:t>
            </a:r>
          </a:p>
        </p:txBody>
      </p:sp>
      <p:pic>
        <p:nvPicPr>
          <p:cNvPr id="17" name="Picture 2" descr="A bicyclist in a bike lane next to a bus stop and a parked bus"/>
          <p:cNvPicPr>
            <a:picLocks noChangeAspect="1" noChangeArrowheads="1"/>
          </p:cNvPicPr>
          <p:nvPr/>
        </p:nvPicPr>
        <p:blipFill rotWithShape="1">
          <a:blip r:embed="rId4">
            <a:extLst>
              <a:ext uri="{28A0092B-C50C-407E-A947-70E740481C1C}">
                <a14:useLocalDpi xmlns:a14="http://schemas.microsoft.com/office/drawing/2010/main" val="0"/>
              </a:ext>
            </a:extLst>
          </a:blip>
          <a:srcRect t="10177"/>
          <a:stretch/>
        </p:blipFill>
        <p:spPr bwMode="auto">
          <a:xfrm>
            <a:off x="8305282" y="1574157"/>
            <a:ext cx="3176949" cy="1957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290622" y="3537966"/>
            <a:ext cx="3280181"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pedbikeimages/Adam Coppola Photography.</a:t>
            </a:r>
          </a:p>
        </p:txBody>
      </p:sp>
      <p:pic>
        <p:nvPicPr>
          <p:cNvPr id="16" name="Picture 15" descr="Cars at pedestrian crossing with flashing pedestrian crossing sign and school speed limit sign"/>
          <p:cNvPicPr>
            <a:picLocks noChangeAspect="1"/>
          </p:cNvPicPr>
          <p:nvPr/>
        </p:nvPicPr>
        <p:blipFill rotWithShape="1">
          <a:blip r:embed="rId5"/>
          <a:srcRect b="11731"/>
          <a:stretch/>
        </p:blipFill>
        <p:spPr>
          <a:xfrm>
            <a:off x="8339087" y="3956919"/>
            <a:ext cx="3195320" cy="2114437"/>
          </a:xfrm>
          <a:prstGeom prst="rect">
            <a:avLst/>
          </a:prstGeom>
        </p:spPr>
      </p:pic>
      <p:sp>
        <p:nvSpPr>
          <p:cNvPr id="14" name="TextBox 13"/>
          <p:cNvSpPr txBox="1"/>
          <p:nvPr/>
        </p:nvSpPr>
        <p:spPr>
          <a:xfrm>
            <a:off x="8278774" y="6094740"/>
            <a:ext cx="3406852"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pedbikeimages/Dan Burden.</a:t>
            </a:r>
          </a:p>
        </p:txBody>
      </p:sp>
    </p:spTree>
    <p:extLst>
      <p:ext uri="{BB962C8B-B14F-4D97-AF65-F5344CB8AC3E}">
        <p14:creationId xmlns:p14="http://schemas.microsoft.com/office/powerpoint/2010/main" val="2744120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48</a:t>
            </a:fld>
            <a:endParaRPr lang="en-US" dirty="0">
              <a:solidFill>
                <a:srgbClr val="757575"/>
              </a:solidFill>
            </a:endParaRPr>
          </a:p>
        </p:txBody>
      </p:sp>
      <p:sp>
        <p:nvSpPr>
          <p:cNvPr id="2" name="Title 1"/>
          <p:cNvSpPr>
            <a:spLocks noGrp="1"/>
          </p:cNvSpPr>
          <p:nvPr>
            <p:ph type="title"/>
          </p:nvPr>
        </p:nvSpPr>
        <p:spPr>
          <a:xfrm>
            <a:off x="984244" y="626996"/>
            <a:ext cx="8997956" cy="504096"/>
          </a:xfrm>
        </p:spPr>
        <p:txBody>
          <a:bodyPr/>
          <a:lstStyle/>
          <a:p>
            <a:r>
              <a:rPr lang="en-US" sz="3600" dirty="0"/>
              <a:t>Curbside Management</a:t>
            </a:r>
          </a:p>
        </p:txBody>
      </p:sp>
      <p:sp>
        <p:nvSpPr>
          <p:cNvPr id="3" name="Content Placeholder 2"/>
          <p:cNvSpPr>
            <a:spLocks noGrp="1"/>
          </p:cNvSpPr>
          <p:nvPr>
            <p:ph idx="1"/>
          </p:nvPr>
        </p:nvSpPr>
        <p:spPr>
          <a:xfrm>
            <a:off x="984244" y="1596941"/>
            <a:ext cx="10061707" cy="4351338"/>
          </a:xfrm>
        </p:spPr>
        <p:txBody>
          <a:bodyPr>
            <a:normAutofit/>
          </a:bodyPr>
          <a:lstStyle/>
          <a:p>
            <a:pPr>
              <a:lnSpc>
                <a:spcPct val="110000"/>
              </a:lnSpc>
            </a:pPr>
            <a:r>
              <a:rPr lang="en-US" dirty="0"/>
              <a:t>Parking restrictions</a:t>
            </a:r>
          </a:p>
          <a:p>
            <a:pPr>
              <a:lnSpc>
                <a:spcPct val="110000"/>
              </a:lnSpc>
            </a:pPr>
            <a:r>
              <a:rPr lang="en-US" dirty="0"/>
              <a:t>Loading or delivery zones</a:t>
            </a:r>
          </a:p>
          <a:p>
            <a:pPr>
              <a:lnSpc>
                <a:spcPct val="110000"/>
              </a:lnSpc>
            </a:pPr>
            <a:r>
              <a:rPr lang="en-US" dirty="0"/>
              <a:t>Transit stops</a:t>
            </a:r>
          </a:p>
          <a:p>
            <a:pPr>
              <a:lnSpc>
                <a:spcPct val="110000"/>
              </a:lnSpc>
              <a:spcAft>
                <a:spcPts val="3200"/>
              </a:spcAft>
            </a:pPr>
            <a:r>
              <a:rPr lang="en-US" dirty="0"/>
              <a:t>Bicycle lanes</a:t>
            </a:r>
          </a:p>
          <a:p>
            <a:pPr marL="0" indent="0">
              <a:lnSpc>
                <a:spcPct val="110000"/>
              </a:lnSpc>
              <a:spcBef>
                <a:spcPts val="0"/>
              </a:spcBef>
              <a:buNone/>
            </a:pPr>
            <a:r>
              <a:rPr lang="en-US" dirty="0"/>
              <a:t>The Institute for Transportation Engineers developed </a:t>
            </a:r>
            <a:r>
              <a:rPr lang="en-US" i="1" dirty="0"/>
              <a:t>Curbside Management Practitioners Guide </a:t>
            </a:r>
            <a:r>
              <a:rPr lang="en-US" dirty="0"/>
              <a:t>for local jurisdictions on how to inventory, assess, enhance, and prioritize curb spaces to meet multimodal demands at the curb safely and efficiently.</a:t>
            </a:r>
          </a:p>
        </p:txBody>
      </p:sp>
    </p:spTree>
    <p:extLst>
      <p:ext uri="{BB962C8B-B14F-4D97-AF65-F5344CB8AC3E}">
        <p14:creationId xmlns:p14="http://schemas.microsoft.com/office/powerpoint/2010/main" val="4273315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49</a:t>
            </a:fld>
            <a:endParaRPr lang="en-US" dirty="0">
              <a:solidFill>
                <a:srgbClr val="757575"/>
              </a:solidFill>
            </a:endParaRPr>
          </a:p>
        </p:txBody>
      </p:sp>
      <p:sp>
        <p:nvSpPr>
          <p:cNvPr id="2" name="Title 1"/>
          <p:cNvSpPr>
            <a:spLocks noGrp="1"/>
          </p:cNvSpPr>
          <p:nvPr>
            <p:ph type="title"/>
          </p:nvPr>
        </p:nvSpPr>
        <p:spPr>
          <a:xfrm>
            <a:off x="984244" y="586301"/>
            <a:ext cx="8997956" cy="504096"/>
          </a:xfrm>
        </p:spPr>
        <p:txBody>
          <a:bodyPr/>
          <a:lstStyle/>
          <a:p>
            <a:r>
              <a:rPr lang="en-US" sz="3600" dirty="0"/>
              <a:t>Emergency and Incident Response</a:t>
            </a:r>
          </a:p>
        </p:txBody>
      </p:sp>
      <p:sp>
        <p:nvSpPr>
          <p:cNvPr id="3" name="Content Placeholder 2"/>
          <p:cNvSpPr>
            <a:spLocks noGrp="1"/>
          </p:cNvSpPr>
          <p:nvPr>
            <p:ph idx="1"/>
          </p:nvPr>
        </p:nvSpPr>
        <p:spPr>
          <a:xfrm>
            <a:off x="984244" y="1813538"/>
            <a:ext cx="4994524" cy="4542812"/>
          </a:xfrm>
        </p:spPr>
        <p:txBody>
          <a:bodyPr>
            <a:noAutofit/>
          </a:bodyPr>
          <a:lstStyle/>
          <a:p>
            <a:pPr>
              <a:lnSpc>
                <a:spcPct val="100000"/>
              </a:lnSpc>
              <a:spcBef>
                <a:spcPts val="1200"/>
              </a:spcBef>
            </a:pPr>
            <a:r>
              <a:rPr lang="en-US" dirty="0"/>
              <a:t>Emergency median crossovers</a:t>
            </a:r>
          </a:p>
          <a:p>
            <a:pPr>
              <a:lnSpc>
                <a:spcPct val="100000"/>
              </a:lnSpc>
              <a:spcBef>
                <a:spcPts val="1200"/>
              </a:spcBef>
            </a:pPr>
            <a:r>
              <a:rPr lang="en-US" dirty="0"/>
              <a:t>Barrier types (moveable, gated, or extra height)</a:t>
            </a:r>
          </a:p>
          <a:p>
            <a:pPr>
              <a:lnSpc>
                <a:spcPct val="100000"/>
              </a:lnSpc>
              <a:spcBef>
                <a:spcPts val="1200"/>
              </a:spcBef>
            </a:pPr>
            <a:r>
              <a:rPr lang="en-US" dirty="0"/>
              <a:t>Mountable/traversable medians</a:t>
            </a:r>
          </a:p>
          <a:p>
            <a:pPr>
              <a:lnSpc>
                <a:spcPct val="100000"/>
              </a:lnSpc>
              <a:spcBef>
                <a:spcPts val="1200"/>
              </a:spcBef>
            </a:pPr>
            <a:r>
              <a:rPr lang="en-US" dirty="0"/>
              <a:t>Turnouts</a:t>
            </a:r>
          </a:p>
          <a:p>
            <a:pPr>
              <a:lnSpc>
                <a:spcPct val="100000"/>
              </a:lnSpc>
              <a:spcBef>
                <a:spcPts val="1200"/>
              </a:spcBef>
            </a:pPr>
            <a:r>
              <a:rPr lang="en-US" dirty="0"/>
              <a:t>Crash investigation sites</a:t>
            </a:r>
          </a:p>
          <a:p>
            <a:pPr>
              <a:lnSpc>
                <a:spcPct val="100000"/>
              </a:lnSpc>
              <a:spcBef>
                <a:spcPts val="1200"/>
              </a:spcBef>
            </a:pPr>
            <a:r>
              <a:rPr lang="en-US" dirty="0"/>
              <a:t>Reference location signs</a:t>
            </a:r>
          </a:p>
          <a:p>
            <a:pPr>
              <a:lnSpc>
                <a:spcPct val="100000"/>
              </a:lnSpc>
              <a:spcBef>
                <a:spcPts val="1200"/>
              </a:spcBef>
            </a:pPr>
            <a:r>
              <a:rPr lang="en-US" dirty="0"/>
              <a:t>Roadside call boxes</a:t>
            </a:r>
          </a:p>
        </p:txBody>
      </p:sp>
      <p:pic>
        <p:nvPicPr>
          <p:cNvPr id="5" name="Picture 4" descr="A rear view of vehicles on a highway and turnout">
            <a:extLst>
              <a:ext uri="{C183D7F6-B498-43B3-948B-1728B52AA6E4}">
                <adec:decorative xmlns:adec="http://schemas.microsoft.com/office/drawing/2017/decorative" val="0"/>
              </a:ext>
            </a:extLst>
          </p:cNvPr>
          <p:cNvPicPr>
            <a:picLocks noChangeAspect="1"/>
          </p:cNvPicPr>
          <p:nvPr/>
        </p:nvPicPr>
        <p:blipFill rotWithShape="1">
          <a:blip r:embed="rId3"/>
          <a:srcRect t="2829"/>
          <a:stretch/>
        </p:blipFill>
        <p:spPr>
          <a:xfrm>
            <a:off x="6140797" y="1813538"/>
            <a:ext cx="5617747" cy="2996662"/>
          </a:xfrm>
          <a:prstGeom prst="rect">
            <a:avLst/>
          </a:prstGeom>
          <a:ln>
            <a:noFill/>
          </a:ln>
        </p:spPr>
      </p:pic>
      <p:sp>
        <p:nvSpPr>
          <p:cNvPr id="6" name="TextBox 5">
            <a:extLst>
              <a:ext uri="{C183D7F6-B498-43B3-948B-1728B52AA6E4}">
                <adec:decorative xmlns:adec="http://schemas.microsoft.com/office/drawing/2017/decorative" val="0"/>
              </a:ext>
            </a:extLst>
          </p:cNvPr>
          <p:cNvSpPr txBox="1"/>
          <p:nvPr/>
        </p:nvSpPr>
        <p:spPr>
          <a:xfrm>
            <a:off x="7858408" y="4821336"/>
            <a:ext cx="3971349"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Georgia Department of Transportation.</a:t>
            </a:r>
          </a:p>
        </p:txBody>
      </p:sp>
    </p:spTree>
    <p:extLst>
      <p:ext uri="{BB962C8B-B14F-4D97-AF65-F5344CB8AC3E}">
        <p14:creationId xmlns:p14="http://schemas.microsoft.com/office/powerpoint/2010/main" val="16825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5</a:t>
            </a:fld>
            <a:endParaRPr lang="en-US" dirty="0">
              <a:solidFill>
                <a:srgbClr val="757575"/>
              </a:solidFill>
            </a:endParaRPr>
          </a:p>
        </p:txBody>
      </p:sp>
      <p:sp>
        <p:nvSpPr>
          <p:cNvPr id="2" name="Title 1"/>
          <p:cNvSpPr>
            <a:spLocks noGrp="1"/>
          </p:cNvSpPr>
          <p:nvPr>
            <p:ph type="title"/>
          </p:nvPr>
        </p:nvSpPr>
        <p:spPr>
          <a:xfrm>
            <a:off x="984244" y="412189"/>
            <a:ext cx="8997956" cy="898602"/>
          </a:xfrm>
        </p:spPr>
        <p:txBody>
          <a:bodyPr anchor="ctr"/>
          <a:lstStyle/>
          <a:p>
            <a:r>
              <a:rPr lang="en-US" sz="2400" dirty="0"/>
              <a:t>[ES] </a:t>
            </a:r>
            <a:r>
              <a:rPr lang="en-US" sz="2800" dirty="0"/>
              <a:t>How Are State Departments of Transportation (DOT) Responding to the Changes?</a:t>
            </a:r>
          </a:p>
        </p:txBody>
      </p:sp>
      <p:sp>
        <p:nvSpPr>
          <p:cNvPr id="3" name="Content Placeholder 2"/>
          <p:cNvSpPr>
            <a:spLocks noGrp="1"/>
          </p:cNvSpPr>
          <p:nvPr>
            <p:ph idx="1"/>
          </p:nvPr>
        </p:nvSpPr>
        <p:spPr/>
        <p:txBody>
          <a:bodyPr>
            <a:normAutofit/>
          </a:bodyPr>
          <a:lstStyle/>
          <a:p>
            <a:pPr marL="0" indent="0">
              <a:lnSpc>
                <a:spcPct val="120000"/>
              </a:lnSpc>
              <a:spcAft>
                <a:spcPts val="1000"/>
              </a:spcAft>
              <a:buNone/>
            </a:pPr>
            <a:r>
              <a:rPr lang="en-US" b="1" dirty="0"/>
              <a:t>Transportation systems management and operations (TSMO)</a:t>
            </a:r>
          </a:p>
          <a:p>
            <a:pPr>
              <a:lnSpc>
                <a:spcPct val="100000"/>
              </a:lnSpc>
            </a:pPr>
            <a:r>
              <a:rPr lang="en-US" dirty="0"/>
              <a:t>TSMO can help State DOTs get the most performance out of existing and planned transportation facilities.</a:t>
            </a:r>
          </a:p>
          <a:p>
            <a:pPr>
              <a:lnSpc>
                <a:spcPct val="100000"/>
              </a:lnSpc>
            </a:pPr>
            <a:r>
              <a:rPr lang="en-US" dirty="0"/>
              <a:t>TSMO uses strategies, technologies, mobility services, and programs to optimize the safety, mobility, and reliability of the existing and planned transportation system.</a:t>
            </a:r>
          </a:p>
          <a:p>
            <a:pPr>
              <a:lnSpc>
                <a:spcPct val="100000"/>
              </a:lnSpc>
            </a:pPr>
            <a:r>
              <a:rPr lang="en-US" b="1" i="1" dirty="0"/>
              <a:t>Designers</a:t>
            </a:r>
            <a:r>
              <a:rPr lang="en-US" dirty="0"/>
              <a:t> and those responsible for </a:t>
            </a:r>
            <a:r>
              <a:rPr lang="en-US" b="1" i="1" dirty="0"/>
              <a:t>project development </a:t>
            </a:r>
            <a:r>
              <a:rPr lang="en-US" dirty="0"/>
              <a:t>are </a:t>
            </a:r>
            <a:r>
              <a:rPr lang="en-US" b="1" i="1" dirty="0"/>
              <a:t>key players </a:t>
            </a:r>
            <a:r>
              <a:rPr lang="en-US" dirty="0"/>
              <a:t>and can </a:t>
            </a:r>
            <a:r>
              <a:rPr lang="en-US" b="1" i="1" dirty="0"/>
              <a:t>embrace the TSMO mindset</a:t>
            </a:r>
            <a:r>
              <a:rPr lang="en-US" dirty="0"/>
              <a:t> when shaping project designs.</a:t>
            </a:r>
          </a:p>
        </p:txBody>
      </p:sp>
    </p:spTree>
    <p:extLst>
      <p:ext uri="{BB962C8B-B14F-4D97-AF65-F5344CB8AC3E}">
        <p14:creationId xmlns:p14="http://schemas.microsoft.com/office/powerpoint/2010/main" val="1981436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50</a:t>
            </a:fld>
            <a:endParaRPr lang="en-US" dirty="0">
              <a:solidFill>
                <a:srgbClr val="757575"/>
              </a:solidFill>
            </a:endParaRPr>
          </a:p>
        </p:txBody>
      </p:sp>
      <p:sp>
        <p:nvSpPr>
          <p:cNvPr id="2" name="Title 1"/>
          <p:cNvSpPr>
            <a:spLocks noGrp="1"/>
          </p:cNvSpPr>
          <p:nvPr>
            <p:ph type="title"/>
          </p:nvPr>
        </p:nvSpPr>
        <p:spPr>
          <a:xfrm>
            <a:off x="984244" y="628448"/>
            <a:ext cx="8997956" cy="504096"/>
          </a:xfrm>
        </p:spPr>
        <p:txBody>
          <a:bodyPr/>
          <a:lstStyle/>
          <a:p>
            <a:r>
              <a:rPr lang="en-US" sz="3600" dirty="0"/>
              <a:t>Road Weather Management</a:t>
            </a:r>
          </a:p>
        </p:txBody>
      </p:sp>
      <p:sp>
        <p:nvSpPr>
          <p:cNvPr id="3" name="Content Placeholder 2"/>
          <p:cNvSpPr>
            <a:spLocks noGrp="1"/>
          </p:cNvSpPr>
          <p:nvPr>
            <p:ph idx="1"/>
          </p:nvPr>
        </p:nvSpPr>
        <p:spPr/>
        <p:txBody>
          <a:bodyPr>
            <a:normAutofit/>
          </a:bodyPr>
          <a:lstStyle/>
          <a:p>
            <a:pPr>
              <a:spcAft>
                <a:spcPts val="1200"/>
              </a:spcAft>
            </a:pPr>
            <a:r>
              <a:rPr lang="en-US" sz="2800" dirty="0"/>
              <a:t>Snow fences</a:t>
            </a:r>
          </a:p>
          <a:p>
            <a:pPr>
              <a:spcAft>
                <a:spcPts val="1200"/>
              </a:spcAft>
            </a:pPr>
            <a:r>
              <a:rPr lang="en-US" sz="2800" dirty="0"/>
              <a:t>Dynamic message or ITS signs</a:t>
            </a:r>
          </a:p>
          <a:p>
            <a:pPr>
              <a:spcAft>
                <a:spcPts val="1200"/>
              </a:spcAft>
            </a:pPr>
            <a:r>
              <a:rPr lang="en-US" sz="2800" dirty="0"/>
              <a:t>Road weather information systems</a:t>
            </a:r>
          </a:p>
        </p:txBody>
      </p:sp>
      <p:pic>
        <p:nvPicPr>
          <p:cNvPr id="5" name="Picture 4" descr="A snow fence"/>
          <p:cNvPicPr>
            <a:picLocks noChangeAspect="1"/>
          </p:cNvPicPr>
          <p:nvPr/>
        </p:nvPicPr>
        <p:blipFill>
          <a:blip r:embed="rId3"/>
          <a:stretch>
            <a:fillRect/>
          </a:stretch>
        </p:blipFill>
        <p:spPr>
          <a:xfrm>
            <a:off x="3521926" y="3797895"/>
            <a:ext cx="5413146" cy="2200465"/>
          </a:xfrm>
          <a:prstGeom prst="rect">
            <a:avLst/>
          </a:prstGeom>
          <a:ln>
            <a:solidFill>
              <a:schemeClr val="tx1"/>
            </a:solidFill>
          </a:ln>
        </p:spPr>
      </p:pic>
      <p:sp>
        <p:nvSpPr>
          <p:cNvPr id="7" name="TextBox 6"/>
          <p:cNvSpPr txBox="1"/>
          <p:nvPr/>
        </p:nvSpPr>
        <p:spPr>
          <a:xfrm>
            <a:off x="6033737" y="5989474"/>
            <a:ext cx="2965812"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Wyoming Department of Transportation.</a:t>
            </a:r>
          </a:p>
        </p:txBody>
      </p:sp>
      <p:pic>
        <p:nvPicPr>
          <p:cNvPr id="1026" name="Picture 2" descr="A sign reading &quot;bridge ices before road&quot; with a flashing light atop 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549" y="1596941"/>
            <a:ext cx="2546683" cy="3248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37333" y="4874719"/>
            <a:ext cx="2208899"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Michigan Department of Transportation.</a:t>
            </a:r>
          </a:p>
        </p:txBody>
      </p:sp>
    </p:spTree>
    <p:extLst>
      <p:ext uri="{BB962C8B-B14F-4D97-AF65-F5344CB8AC3E}">
        <p14:creationId xmlns:p14="http://schemas.microsoft.com/office/powerpoint/2010/main" val="4234352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10599" y="6173787"/>
            <a:ext cx="2743200" cy="365125"/>
          </a:xfrm>
        </p:spPr>
        <p:txBody>
          <a:bodyPr/>
          <a:lstStyle/>
          <a:p>
            <a:fld id="{37D4CC3B-F538-9046-9995-49EE0C980241}" type="slidenum">
              <a:rPr lang="en-US" smtClean="0">
                <a:solidFill>
                  <a:srgbClr val="757575"/>
                </a:solidFill>
              </a:rPr>
              <a:t>51</a:t>
            </a:fld>
            <a:endParaRPr lang="en-US" dirty="0">
              <a:solidFill>
                <a:srgbClr val="757575"/>
              </a:solidFill>
            </a:endParaRPr>
          </a:p>
        </p:txBody>
      </p:sp>
      <p:sp>
        <p:nvSpPr>
          <p:cNvPr id="2" name="Title 1"/>
          <p:cNvSpPr>
            <a:spLocks noGrp="1"/>
          </p:cNvSpPr>
          <p:nvPr>
            <p:ph type="title"/>
          </p:nvPr>
        </p:nvSpPr>
        <p:spPr>
          <a:xfrm>
            <a:off x="984244" y="657673"/>
            <a:ext cx="8997956" cy="504096"/>
          </a:xfrm>
        </p:spPr>
        <p:txBody>
          <a:bodyPr/>
          <a:lstStyle/>
          <a:p>
            <a:r>
              <a:rPr lang="en-US" sz="3600" dirty="0"/>
              <a:t>Managed Lanes</a:t>
            </a:r>
          </a:p>
        </p:txBody>
      </p:sp>
      <p:sp>
        <p:nvSpPr>
          <p:cNvPr id="3" name="Content Placeholder 2"/>
          <p:cNvSpPr>
            <a:spLocks noGrp="1"/>
          </p:cNvSpPr>
          <p:nvPr>
            <p:ph idx="1"/>
          </p:nvPr>
        </p:nvSpPr>
        <p:spPr/>
        <p:txBody>
          <a:bodyPr>
            <a:normAutofit/>
          </a:bodyPr>
          <a:lstStyle/>
          <a:p>
            <a:pPr>
              <a:spcAft>
                <a:spcPts val="1200"/>
              </a:spcAft>
            </a:pPr>
            <a:r>
              <a:rPr lang="en-US" sz="2800" dirty="0"/>
              <a:t>Contraflow lanes </a:t>
            </a:r>
          </a:p>
          <a:p>
            <a:pPr>
              <a:spcAft>
                <a:spcPts val="1200"/>
              </a:spcAft>
            </a:pPr>
            <a:r>
              <a:rPr lang="en-US" sz="2800" dirty="0"/>
              <a:t>High-occupancy vehicle lanes</a:t>
            </a:r>
          </a:p>
          <a:p>
            <a:pPr>
              <a:spcAft>
                <a:spcPts val="1200"/>
              </a:spcAft>
            </a:pPr>
            <a:r>
              <a:rPr lang="en-US" sz="2800" dirty="0"/>
              <a:t>High-occupancy toll lanes</a:t>
            </a:r>
          </a:p>
          <a:p>
            <a:pPr>
              <a:spcAft>
                <a:spcPts val="1200"/>
              </a:spcAft>
            </a:pPr>
            <a:r>
              <a:rPr lang="en-US" sz="2800" dirty="0"/>
              <a:t>Reversible lanes</a:t>
            </a:r>
          </a:p>
        </p:txBody>
      </p:sp>
      <p:pic>
        <p:nvPicPr>
          <p:cNvPr id="2050" name="Picture 2" descr="A high-occupancy vehicle lane sign reading &quot;HOV lane/3+ 6:45 AM to 8 AM Monday through Friday/2+ all other tim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906427" y="1676622"/>
            <a:ext cx="4709839" cy="3098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03619" y="4764253"/>
            <a:ext cx="2965812"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Tree>
    <p:extLst>
      <p:ext uri="{BB962C8B-B14F-4D97-AF65-F5344CB8AC3E}">
        <p14:creationId xmlns:p14="http://schemas.microsoft.com/office/powerpoint/2010/main" val="3698712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52</a:t>
            </a:fld>
            <a:endParaRPr lang="en-US" dirty="0">
              <a:solidFill>
                <a:srgbClr val="757575"/>
              </a:solidFill>
            </a:endParaRPr>
          </a:p>
        </p:txBody>
      </p:sp>
      <p:sp>
        <p:nvSpPr>
          <p:cNvPr id="5" name="Title 4"/>
          <p:cNvSpPr>
            <a:spLocks noGrp="1"/>
          </p:cNvSpPr>
          <p:nvPr>
            <p:ph type="title"/>
          </p:nvPr>
        </p:nvSpPr>
        <p:spPr>
          <a:xfrm>
            <a:off x="984244" y="604340"/>
            <a:ext cx="8997956" cy="504096"/>
          </a:xfrm>
        </p:spPr>
        <p:txBody>
          <a:bodyPr/>
          <a:lstStyle/>
          <a:p>
            <a:r>
              <a:rPr lang="en-US" sz="3600" dirty="0"/>
              <a:t>Many Uses of Shoulders</a:t>
            </a:r>
          </a:p>
        </p:txBody>
      </p:sp>
      <p:sp>
        <p:nvSpPr>
          <p:cNvPr id="6" name="Content Placeholder 5"/>
          <p:cNvSpPr>
            <a:spLocks noGrp="1"/>
          </p:cNvSpPr>
          <p:nvPr>
            <p:ph idx="1"/>
          </p:nvPr>
        </p:nvSpPr>
        <p:spPr/>
        <p:txBody>
          <a:bodyPr>
            <a:normAutofit/>
          </a:bodyPr>
          <a:lstStyle/>
          <a:p>
            <a:pPr>
              <a:spcAft>
                <a:spcPts val="1200"/>
              </a:spcAft>
            </a:pPr>
            <a:r>
              <a:rPr lang="en-US" sz="2800" dirty="0"/>
              <a:t>Accessible shoulders</a:t>
            </a:r>
          </a:p>
          <a:p>
            <a:pPr>
              <a:spcAft>
                <a:spcPts val="1200"/>
              </a:spcAft>
            </a:pPr>
            <a:r>
              <a:rPr lang="en-US" sz="2800" dirty="0"/>
              <a:t>Drivable shoulders:</a:t>
            </a:r>
          </a:p>
          <a:p>
            <a:pPr lvl="1">
              <a:spcAft>
                <a:spcPts val="1200"/>
              </a:spcAft>
            </a:pPr>
            <a:r>
              <a:rPr lang="en-US" sz="2400" dirty="0"/>
              <a:t>During work zones or incidents</a:t>
            </a:r>
          </a:p>
          <a:p>
            <a:pPr lvl="1">
              <a:spcAft>
                <a:spcPts val="1200"/>
              </a:spcAft>
            </a:pPr>
            <a:r>
              <a:rPr lang="en-US" sz="2400" dirty="0"/>
              <a:t>Part-time shoulder running</a:t>
            </a:r>
          </a:p>
          <a:p>
            <a:pPr>
              <a:spcAft>
                <a:spcPts val="1200"/>
              </a:spcAft>
            </a:pPr>
            <a:r>
              <a:rPr lang="en-US" sz="2800" dirty="0"/>
              <a:t>Bus on shoulder</a:t>
            </a:r>
          </a:p>
        </p:txBody>
      </p:sp>
      <p:pic>
        <p:nvPicPr>
          <p:cNvPr id="1028" name="Picture 4" descr="Photo of a part-time shoulder operation where vehicles are traveling on the right shoulder. A dynamic sign placed directly over the shoulder is displaying a steady downward-facing green arrow to indicate the shoulder is open for 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75" y="1604973"/>
            <a:ext cx="4060825" cy="4060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499294" y="5693835"/>
            <a:ext cx="2965812"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Virginia Department of Transportation.</a:t>
            </a:r>
          </a:p>
        </p:txBody>
      </p:sp>
    </p:spTree>
    <p:extLst>
      <p:ext uri="{BB962C8B-B14F-4D97-AF65-F5344CB8AC3E}">
        <p14:creationId xmlns:p14="http://schemas.microsoft.com/office/powerpoint/2010/main" val="3498999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53</a:t>
            </a:fld>
            <a:endParaRPr lang="en-US" dirty="0">
              <a:solidFill>
                <a:srgbClr val="757575"/>
              </a:solidFill>
            </a:endParaRPr>
          </a:p>
        </p:txBody>
      </p:sp>
      <p:sp>
        <p:nvSpPr>
          <p:cNvPr id="2" name="Title 1"/>
          <p:cNvSpPr>
            <a:spLocks noGrp="1"/>
          </p:cNvSpPr>
          <p:nvPr>
            <p:ph type="title"/>
          </p:nvPr>
        </p:nvSpPr>
        <p:spPr>
          <a:xfrm>
            <a:off x="984244" y="630808"/>
            <a:ext cx="8997956" cy="504096"/>
          </a:xfrm>
        </p:spPr>
        <p:txBody>
          <a:bodyPr/>
          <a:lstStyle/>
          <a:p>
            <a:r>
              <a:rPr lang="en-US" sz="3600" dirty="0"/>
              <a:t>Runaway Truck Ramps</a:t>
            </a:r>
          </a:p>
        </p:txBody>
      </p:sp>
      <p:sp>
        <p:nvSpPr>
          <p:cNvPr id="3" name="Content Placeholder 2"/>
          <p:cNvSpPr>
            <a:spLocks noGrp="1"/>
          </p:cNvSpPr>
          <p:nvPr>
            <p:ph idx="1"/>
          </p:nvPr>
        </p:nvSpPr>
        <p:spPr>
          <a:xfrm>
            <a:off x="984246" y="1764299"/>
            <a:ext cx="4648070" cy="4351338"/>
          </a:xfrm>
        </p:spPr>
        <p:txBody>
          <a:bodyPr>
            <a:normAutofit/>
          </a:bodyPr>
          <a:lstStyle/>
          <a:p>
            <a:pPr>
              <a:lnSpc>
                <a:spcPct val="100000"/>
              </a:lnSpc>
              <a:spcAft>
                <a:spcPts val="1200"/>
              </a:spcAft>
            </a:pPr>
            <a:r>
              <a:rPr lang="en-US" sz="2800" dirty="0"/>
              <a:t>Are useful in areas that have severe weather and steep grades</a:t>
            </a:r>
          </a:p>
          <a:p>
            <a:pPr>
              <a:lnSpc>
                <a:spcPct val="100000"/>
              </a:lnSpc>
              <a:spcAft>
                <a:spcPts val="1200"/>
              </a:spcAft>
            </a:pPr>
            <a:r>
              <a:rPr lang="en-US" sz="2800" dirty="0"/>
              <a:t>Mitigate major incidents caused by braking issues</a:t>
            </a:r>
          </a:p>
        </p:txBody>
      </p:sp>
      <p:pic>
        <p:nvPicPr>
          <p:cNvPr id="5" name="Picture 2" descr="A runaway truck ramp and stop ahead electronic sign over a multilane road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191" y="1740125"/>
            <a:ext cx="6021093" cy="3025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95480" y="4789782"/>
            <a:ext cx="2965812"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Wikipedia Commons.</a:t>
            </a:r>
          </a:p>
        </p:txBody>
      </p:sp>
    </p:spTree>
    <p:extLst>
      <p:ext uri="{BB962C8B-B14F-4D97-AF65-F5344CB8AC3E}">
        <p14:creationId xmlns:p14="http://schemas.microsoft.com/office/powerpoint/2010/main" val="1967318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54</a:t>
            </a:fld>
            <a:endParaRPr lang="en-US" dirty="0">
              <a:solidFill>
                <a:srgbClr val="757575"/>
              </a:solidFill>
            </a:endParaRPr>
          </a:p>
        </p:txBody>
      </p:sp>
      <p:sp>
        <p:nvSpPr>
          <p:cNvPr id="5" name="Title 4"/>
          <p:cNvSpPr>
            <a:spLocks noGrp="1"/>
          </p:cNvSpPr>
          <p:nvPr>
            <p:ph type="title"/>
          </p:nvPr>
        </p:nvSpPr>
        <p:spPr>
          <a:xfrm>
            <a:off x="791738" y="599638"/>
            <a:ext cx="9555419" cy="504096"/>
          </a:xfrm>
        </p:spPr>
        <p:txBody>
          <a:bodyPr/>
          <a:lstStyle/>
          <a:p>
            <a:r>
              <a:rPr lang="en-US" sz="3600" dirty="0"/>
              <a:t>Truck Climbing Lanes and Passing Lanes</a:t>
            </a:r>
          </a:p>
        </p:txBody>
      </p:sp>
      <p:sp>
        <p:nvSpPr>
          <p:cNvPr id="6" name="Content Placeholder 5"/>
          <p:cNvSpPr>
            <a:spLocks noGrp="1"/>
          </p:cNvSpPr>
          <p:nvPr>
            <p:ph idx="1"/>
          </p:nvPr>
        </p:nvSpPr>
        <p:spPr>
          <a:xfrm>
            <a:off x="984245" y="1974321"/>
            <a:ext cx="5520724" cy="4351338"/>
          </a:xfrm>
        </p:spPr>
        <p:txBody>
          <a:bodyPr>
            <a:normAutofit/>
          </a:bodyPr>
          <a:lstStyle/>
          <a:p>
            <a:pPr>
              <a:lnSpc>
                <a:spcPct val="100000"/>
              </a:lnSpc>
              <a:spcAft>
                <a:spcPts val="1200"/>
              </a:spcAft>
            </a:pPr>
            <a:r>
              <a:rPr lang="en-US" dirty="0"/>
              <a:t>Helpful where grade, traffic volume, and heavy vehicle volume degrade traffic operations</a:t>
            </a:r>
          </a:p>
          <a:p>
            <a:pPr>
              <a:lnSpc>
                <a:spcPct val="100000"/>
              </a:lnSpc>
              <a:spcAft>
                <a:spcPts val="1200"/>
              </a:spcAft>
            </a:pPr>
            <a:r>
              <a:rPr lang="en-US" dirty="0"/>
              <a:t>Reduce delays</a:t>
            </a:r>
          </a:p>
          <a:p>
            <a:pPr>
              <a:lnSpc>
                <a:spcPct val="100000"/>
              </a:lnSpc>
              <a:spcAft>
                <a:spcPts val="1200"/>
              </a:spcAft>
            </a:pPr>
            <a:r>
              <a:rPr lang="en-US" dirty="0"/>
              <a:t>Improve safety</a:t>
            </a:r>
          </a:p>
        </p:txBody>
      </p:sp>
      <p:pic>
        <p:nvPicPr>
          <p:cNvPr id="7" name="Picture 6" descr="An overhead view of a passing lane on a rural two-lane highway"/>
          <p:cNvPicPr>
            <a:picLocks noChangeAspect="1"/>
          </p:cNvPicPr>
          <p:nvPr/>
        </p:nvPicPr>
        <p:blipFill>
          <a:blip r:embed="rId3"/>
          <a:stretch>
            <a:fillRect/>
          </a:stretch>
        </p:blipFill>
        <p:spPr>
          <a:xfrm>
            <a:off x="6779289" y="2083595"/>
            <a:ext cx="4574511" cy="3093242"/>
          </a:xfrm>
          <a:prstGeom prst="rect">
            <a:avLst/>
          </a:prstGeom>
          <a:ln>
            <a:solidFill>
              <a:schemeClr val="tx1"/>
            </a:solidFill>
          </a:ln>
        </p:spPr>
      </p:pic>
      <p:sp>
        <p:nvSpPr>
          <p:cNvPr id="8" name="TextBox 7"/>
          <p:cNvSpPr txBox="1"/>
          <p:nvPr/>
        </p:nvSpPr>
        <p:spPr>
          <a:xfrm>
            <a:off x="8452207" y="5177986"/>
            <a:ext cx="2965812"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Arizona Department of Transportation.</a:t>
            </a:r>
          </a:p>
        </p:txBody>
      </p:sp>
    </p:spTree>
    <p:extLst>
      <p:ext uri="{BB962C8B-B14F-4D97-AF65-F5344CB8AC3E}">
        <p14:creationId xmlns:p14="http://schemas.microsoft.com/office/powerpoint/2010/main" val="3945018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55</a:t>
            </a:fld>
            <a:endParaRPr lang="en-US" dirty="0">
              <a:solidFill>
                <a:srgbClr val="757575"/>
              </a:solidFill>
            </a:endParaRPr>
          </a:p>
        </p:txBody>
      </p:sp>
      <p:sp>
        <p:nvSpPr>
          <p:cNvPr id="2" name="Title 1"/>
          <p:cNvSpPr>
            <a:spLocks noGrp="1"/>
          </p:cNvSpPr>
          <p:nvPr>
            <p:ph type="title"/>
          </p:nvPr>
        </p:nvSpPr>
        <p:spPr>
          <a:xfrm>
            <a:off x="779707" y="382722"/>
            <a:ext cx="9928398" cy="813465"/>
          </a:xfrm>
        </p:spPr>
        <p:txBody>
          <a:bodyPr/>
          <a:lstStyle/>
          <a:p>
            <a:r>
              <a:rPr lang="en-US" sz="3300" dirty="0"/>
              <a:t>Wildlife Fencing, Crossings, </a:t>
            </a:r>
            <a:br>
              <a:rPr lang="en-US" sz="3300" dirty="0"/>
            </a:br>
            <a:r>
              <a:rPr lang="en-US" sz="3300" dirty="0"/>
              <a:t>and Detection Systems</a:t>
            </a:r>
          </a:p>
        </p:txBody>
      </p:sp>
      <p:sp>
        <p:nvSpPr>
          <p:cNvPr id="3" name="Content Placeholder 2"/>
          <p:cNvSpPr>
            <a:spLocks noGrp="1"/>
          </p:cNvSpPr>
          <p:nvPr>
            <p:ph idx="1"/>
          </p:nvPr>
        </p:nvSpPr>
        <p:spPr>
          <a:xfrm>
            <a:off x="984244" y="1717207"/>
            <a:ext cx="4748341" cy="4351338"/>
          </a:xfrm>
        </p:spPr>
        <p:txBody>
          <a:bodyPr>
            <a:normAutofit/>
          </a:bodyPr>
          <a:lstStyle/>
          <a:p>
            <a:pPr>
              <a:lnSpc>
                <a:spcPct val="100000"/>
              </a:lnSpc>
              <a:spcAft>
                <a:spcPts val="1200"/>
              </a:spcAft>
            </a:pPr>
            <a:r>
              <a:rPr lang="en-US" sz="2800" dirty="0"/>
              <a:t>May be useful in remote, rural areas with limited emergency response resources</a:t>
            </a:r>
          </a:p>
          <a:p>
            <a:pPr>
              <a:lnSpc>
                <a:spcPct val="100000"/>
              </a:lnSpc>
              <a:spcAft>
                <a:spcPts val="1200"/>
              </a:spcAft>
            </a:pPr>
            <a:r>
              <a:rPr lang="en-US" sz="2800" dirty="0"/>
              <a:t>Improve safety</a:t>
            </a:r>
          </a:p>
        </p:txBody>
      </p:sp>
      <p:pic>
        <p:nvPicPr>
          <p:cNvPr id="6" name="Picture 5" descr="A wildlife crossing warning sign with lights that flash to indicate possible wildlife presence "/>
          <p:cNvPicPr>
            <a:picLocks noChangeAspect="1"/>
          </p:cNvPicPr>
          <p:nvPr/>
        </p:nvPicPr>
        <p:blipFill rotWithShape="1">
          <a:blip r:embed="rId3"/>
          <a:srcRect b="22307"/>
          <a:stretch/>
        </p:blipFill>
        <p:spPr>
          <a:xfrm>
            <a:off x="6260123" y="1717207"/>
            <a:ext cx="5349709" cy="3934531"/>
          </a:xfrm>
          <a:prstGeom prst="rect">
            <a:avLst/>
          </a:prstGeom>
        </p:spPr>
      </p:pic>
      <p:sp>
        <p:nvSpPr>
          <p:cNvPr id="7" name="TextBox 6"/>
          <p:cNvSpPr txBox="1"/>
          <p:nvPr/>
        </p:nvSpPr>
        <p:spPr>
          <a:xfrm>
            <a:off x="8644020" y="5760768"/>
            <a:ext cx="2965812"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Tree>
    <p:extLst>
      <p:ext uri="{BB962C8B-B14F-4D97-AF65-F5344CB8AC3E}">
        <p14:creationId xmlns:p14="http://schemas.microsoft.com/office/powerpoint/2010/main" val="2769437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56</a:t>
            </a:fld>
            <a:endParaRPr lang="en-US" dirty="0">
              <a:solidFill>
                <a:srgbClr val="757575"/>
              </a:solidFill>
            </a:endParaRPr>
          </a:p>
        </p:txBody>
      </p:sp>
      <p:sp>
        <p:nvSpPr>
          <p:cNvPr id="2" name="Title 1"/>
          <p:cNvSpPr>
            <a:spLocks noGrp="1"/>
          </p:cNvSpPr>
          <p:nvPr>
            <p:ph type="title"/>
          </p:nvPr>
        </p:nvSpPr>
        <p:spPr>
          <a:xfrm>
            <a:off x="984244" y="630765"/>
            <a:ext cx="8997956" cy="504096"/>
          </a:xfrm>
        </p:spPr>
        <p:txBody>
          <a:bodyPr/>
          <a:lstStyle/>
          <a:p>
            <a:r>
              <a:rPr lang="en-US" sz="3600" dirty="0"/>
              <a:t>Work Zones and Traffic Control Plans</a:t>
            </a:r>
          </a:p>
        </p:txBody>
      </p:sp>
      <p:sp>
        <p:nvSpPr>
          <p:cNvPr id="3" name="Content Placeholder 2"/>
          <p:cNvSpPr>
            <a:spLocks noGrp="1"/>
          </p:cNvSpPr>
          <p:nvPr>
            <p:ph idx="1"/>
          </p:nvPr>
        </p:nvSpPr>
        <p:spPr>
          <a:xfrm>
            <a:off x="984244" y="1470092"/>
            <a:ext cx="5170687" cy="4351338"/>
          </a:xfrm>
        </p:spPr>
        <p:txBody>
          <a:bodyPr/>
          <a:lstStyle/>
          <a:p>
            <a:pPr>
              <a:lnSpc>
                <a:spcPct val="100000"/>
              </a:lnSpc>
              <a:spcAft>
                <a:spcPts val="1200"/>
              </a:spcAft>
            </a:pPr>
            <a:r>
              <a:rPr lang="en-US" sz="2800" dirty="0"/>
              <a:t>Geometric strategies</a:t>
            </a:r>
          </a:p>
          <a:p>
            <a:pPr>
              <a:lnSpc>
                <a:spcPct val="100000"/>
              </a:lnSpc>
              <a:spcAft>
                <a:spcPts val="1200"/>
              </a:spcAft>
            </a:pPr>
            <a:r>
              <a:rPr lang="en-US" sz="2800" dirty="0"/>
              <a:t>Contract/job special provisions</a:t>
            </a:r>
          </a:p>
          <a:p>
            <a:pPr>
              <a:lnSpc>
                <a:spcPct val="100000"/>
              </a:lnSpc>
              <a:spcAft>
                <a:spcPts val="1200"/>
              </a:spcAft>
            </a:pPr>
            <a:r>
              <a:rPr lang="en-US" sz="2800" dirty="0"/>
              <a:t>ITS/smart work zones</a:t>
            </a:r>
          </a:p>
          <a:p>
            <a:pPr>
              <a:lnSpc>
                <a:spcPct val="100000"/>
              </a:lnSpc>
              <a:spcAft>
                <a:spcPts val="1200"/>
              </a:spcAft>
            </a:pPr>
            <a:r>
              <a:rPr lang="en-US" sz="2800" dirty="0"/>
              <a:t>Communication</a:t>
            </a:r>
          </a:p>
          <a:p>
            <a:pPr>
              <a:lnSpc>
                <a:spcPct val="100000"/>
              </a:lnSpc>
              <a:spcAft>
                <a:spcPts val="1200"/>
              </a:spcAft>
            </a:pPr>
            <a:r>
              <a:rPr lang="en-US" sz="2800" dirty="0"/>
              <a:t>Coordination with other projects and agencies</a:t>
            </a:r>
          </a:p>
        </p:txBody>
      </p:sp>
      <p:pic>
        <p:nvPicPr>
          <p:cNvPr id="6" name="Picture 5" descr="A front view of a truck parked in a highway work zone"/>
          <p:cNvPicPr>
            <a:picLocks noChangeAspect="1"/>
          </p:cNvPicPr>
          <p:nvPr/>
        </p:nvPicPr>
        <p:blipFill>
          <a:blip r:embed="rId3"/>
          <a:stretch>
            <a:fillRect/>
          </a:stretch>
        </p:blipFill>
        <p:spPr>
          <a:xfrm>
            <a:off x="5259988" y="3429000"/>
            <a:ext cx="3455996" cy="2263660"/>
          </a:xfrm>
          <a:prstGeom prst="rect">
            <a:avLst/>
          </a:prstGeom>
        </p:spPr>
      </p:pic>
      <p:sp>
        <p:nvSpPr>
          <p:cNvPr id="8" name="TextBox 7"/>
          <p:cNvSpPr txBox="1"/>
          <p:nvPr/>
        </p:nvSpPr>
        <p:spPr>
          <a:xfrm>
            <a:off x="5857110" y="5684662"/>
            <a:ext cx="2965812"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Missouri Department of Transportation </a:t>
            </a:r>
            <a:r>
              <a:rPr lang="en-US" sz="1100" dirty="0" err="1">
                <a:latin typeface="Arial" panose="020B0604020202020204" pitchFamily="34" charset="0"/>
                <a:cs typeface="Arial" panose="020B0604020202020204" pitchFamily="34" charset="0"/>
              </a:rPr>
              <a:t>flickr</a:t>
            </a:r>
            <a:r>
              <a:rPr lang="en-US" sz="1100" dirty="0">
                <a:latin typeface="Arial" panose="020B0604020202020204" pitchFamily="34" charset="0"/>
                <a:cs typeface="Arial" panose="020B0604020202020204" pitchFamily="34" charset="0"/>
              </a:rPr>
              <a:t>.</a:t>
            </a:r>
          </a:p>
        </p:txBody>
      </p:sp>
      <p:pic>
        <p:nvPicPr>
          <p:cNvPr id="5" name="Picture 4" descr="A roadside portable electronic message sign reading &quot;time to MN 60 22 min&quot;"/>
          <p:cNvPicPr>
            <a:picLocks noChangeAspect="1"/>
          </p:cNvPicPr>
          <p:nvPr/>
        </p:nvPicPr>
        <p:blipFill>
          <a:blip r:embed="rId4">
            <a:extLst>
              <a:ext uri="{BEBA8EAE-BF5A-486C-A8C5-ECC9F3942E4B}">
                <a14:imgProps xmlns:a14="http://schemas.microsoft.com/office/drawing/2010/main">
                  <a14:imgLayer r:embed="rId5">
                    <a14:imgEffect>
                      <a14:brightnessContrast bright="19000" contrast="30000"/>
                    </a14:imgEffect>
                  </a14:imgLayer>
                </a14:imgProps>
              </a:ext>
            </a:extLst>
          </a:blip>
          <a:stretch>
            <a:fillRect/>
          </a:stretch>
        </p:blipFill>
        <p:spPr>
          <a:xfrm>
            <a:off x="8822922" y="1595455"/>
            <a:ext cx="2744297" cy="2850085"/>
          </a:xfrm>
          <a:prstGeom prst="rect">
            <a:avLst/>
          </a:prstGeom>
          <a:ln>
            <a:solidFill>
              <a:schemeClr val="tx1"/>
            </a:solidFill>
          </a:ln>
        </p:spPr>
      </p:pic>
      <p:sp>
        <p:nvSpPr>
          <p:cNvPr id="7" name="TextBox 6"/>
          <p:cNvSpPr txBox="1"/>
          <p:nvPr/>
        </p:nvSpPr>
        <p:spPr>
          <a:xfrm>
            <a:off x="9952473" y="4525769"/>
            <a:ext cx="1614746"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Wikipedia Commons.</a:t>
            </a:r>
          </a:p>
        </p:txBody>
      </p:sp>
    </p:spTree>
    <p:extLst>
      <p:ext uri="{BB962C8B-B14F-4D97-AF65-F5344CB8AC3E}">
        <p14:creationId xmlns:p14="http://schemas.microsoft.com/office/powerpoint/2010/main" val="2428296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Collaboration Between TSMO and Design</a:t>
            </a:r>
          </a:p>
        </p:txBody>
      </p:sp>
    </p:spTree>
    <p:extLst>
      <p:ext uri="{BB962C8B-B14F-4D97-AF65-F5344CB8AC3E}">
        <p14:creationId xmlns:p14="http://schemas.microsoft.com/office/powerpoint/2010/main" val="3141522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58</a:t>
            </a:fld>
            <a:endParaRPr lang="en-US" dirty="0">
              <a:solidFill>
                <a:srgbClr val="757575"/>
              </a:solidFill>
            </a:endParaRPr>
          </a:p>
        </p:txBody>
      </p:sp>
      <p:sp>
        <p:nvSpPr>
          <p:cNvPr id="2" name="Title 1"/>
          <p:cNvSpPr>
            <a:spLocks noGrp="1"/>
          </p:cNvSpPr>
          <p:nvPr>
            <p:ph type="title"/>
          </p:nvPr>
        </p:nvSpPr>
        <p:spPr>
          <a:xfrm>
            <a:off x="984244" y="385196"/>
            <a:ext cx="8997956" cy="789562"/>
          </a:xfrm>
        </p:spPr>
        <p:txBody>
          <a:bodyPr/>
          <a:lstStyle/>
          <a:p>
            <a:r>
              <a:rPr lang="en-US" sz="3300" dirty="0"/>
              <a:t>Pennsylvania DOT</a:t>
            </a:r>
            <a:br>
              <a:rPr lang="en-US" sz="3300" dirty="0"/>
            </a:br>
            <a:r>
              <a:rPr lang="en-US" sz="3300" dirty="0"/>
              <a:t>Design and Project Development Manuals</a:t>
            </a:r>
            <a:br>
              <a:rPr lang="en-US" dirty="0"/>
            </a:br>
            <a:endParaRPr lang="en-US" dirty="0"/>
          </a:p>
        </p:txBody>
      </p:sp>
      <p:sp>
        <p:nvSpPr>
          <p:cNvPr id="3" name="Content Placeholder 2"/>
          <p:cNvSpPr>
            <a:spLocks noGrp="1"/>
          </p:cNvSpPr>
          <p:nvPr>
            <p:ph idx="1"/>
          </p:nvPr>
        </p:nvSpPr>
        <p:spPr>
          <a:xfrm>
            <a:off x="984245" y="1798962"/>
            <a:ext cx="3608421" cy="3761091"/>
          </a:xfrm>
        </p:spPr>
        <p:txBody>
          <a:bodyPr>
            <a:normAutofit fontScale="92500" lnSpcReduction="10000"/>
          </a:bodyPr>
          <a:lstStyle/>
          <a:p>
            <a:pPr>
              <a:lnSpc>
                <a:spcPct val="110000"/>
              </a:lnSpc>
            </a:pPr>
            <a:r>
              <a:rPr lang="en-US" dirty="0"/>
              <a:t>Creating guidance documents and integrating TSMO concepts throughout the project life cycle</a:t>
            </a:r>
          </a:p>
          <a:p>
            <a:pPr>
              <a:lnSpc>
                <a:spcPct val="110000"/>
              </a:lnSpc>
            </a:pPr>
            <a:r>
              <a:rPr lang="en-US" dirty="0"/>
              <a:t>Ensuring engineers consider solutions systemically</a:t>
            </a:r>
          </a:p>
          <a:p>
            <a:pPr>
              <a:lnSpc>
                <a:spcPct val="110000"/>
              </a:lnSpc>
            </a:pPr>
            <a:r>
              <a:rPr lang="en-US" dirty="0"/>
              <a:t>Providing examples and questions to consider</a:t>
            </a:r>
          </a:p>
        </p:txBody>
      </p:sp>
      <p:sp>
        <p:nvSpPr>
          <p:cNvPr id="5" name="TextBox 4">
            <a:extLst>
              <a:ext uri="{FF2B5EF4-FFF2-40B4-BE49-F238E27FC236}">
                <a16:creationId xmlns:a16="http://schemas.microsoft.com/office/drawing/2014/main" id="{8C6AD49A-0206-078A-735C-70F82A6D60CA}"/>
              </a:ext>
            </a:extLst>
          </p:cNvPr>
          <p:cNvSpPr txBox="1"/>
          <p:nvPr/>
        </p:nvSpPr>
        <p:spPr>
          <a:xfrm>
            <a:off x="6070285" y="1798962"/>
            <a:ext cx="4380291"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Project Life Cycle - Ideal</a:t>
            </a:r>
          </a:p>
        </p:txBody>
      </p:sp>
      <p:pic>
        <p:nvPicPr>
          <p:cNvPr id="7" name="Picture 6" descr="There are four circles containing the words &quot;planning,&quot; &quot;design,&quot; &quot;maintenance,&quot; and &quot;operations.&quot; Below the circles are arrows pointing up from a long arrow pointing right. The arrow pointing right contains the acronym &quot;TSMO.&quot;">
            <a:extLst>
              <a:ext uri="{FF2B5EF4-FFF2-40B4-BE49-F238E27FC236}">
                <a16:creationId xmlns:a16="http://schemas.microsoft.com/office/drawing/2014/main" id="{468A1476-689E-6C99-06CB-A33F153CC3ED}"/>
              </a:ext>
            </a:extLst>
          </p:cNvPr>
          <p:cNvPicPr>
            <a:picLocks noChangeAspect="1"/>
          </p:cNvPicPr>
          <p:nvPr/>
        </p:nvPicPr>
        <p:blipFill rotWithShape="1">
          <a:blip r:embed="rId3"/>
          <a:srcRect l="4600" t="25708" r="27300" b="16453"/>
          <a:stretch/>
        </p:blipFill>
        <p:spPr>
          <a:xfrm>
            <a:off x="4871669" y="2322182"/>
            <a:ext cx="6777524" cy="3237871"/>
          </a:xfrm>
          <a:prstGeom prst="rect">
            <a:avLst/>
          </a:prstGeom>
        </p:spPr>
      </p:pic>
      <p:sp>
        <p:nvSpPr>
          <p:cNvPr id="6" name="TextBox 5"/>
          <p:cNvSpPr txBox="1"/>
          <p:nvPr/>
        </p:nvSpPr>
        <p:spPr>
          <a:xfrm>
            <a:off x="6232595" y="5560053"/>
            <a:ext cx="4380291"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Adapted from Pennsylvania Department of Transportation.</a:t>
            </a:r>
          </a:p>
        </p:txBody>
      </p:sp>
    </p:spTree>
    <p:extLst>
      <p:ext uri="{BB962C8B-B14F-4D97-AF65-F5344CB8AC3E}">
        <p14:creationId xmlns:p14="http://schemas.microsoft.com/office/powerpoint/2010/main" val="3706924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59</a:t>
            </a:fld>
            <a:endParaRPr lang="en-US" dirty="0">
              <a:solidFill>
                <a:srgbClr val="757575"/>
              </a:solidFill>
            </a:endParaRPr>
          </a:p>
        </p:txBody>
      </p:sp>
      <p:sp>
        <p:nvSpPr>
          <p:cNvPr id="5" name="Title 4"/>
          <p:cNvSpPr>
            <a:spLocks noGrp="1"/>
          </p:cNvSpPr>
          <p:nvPr>
            <p:ph type="title"/>
          </p:nvPr>
        </p:nvSpPr>
        <p:spPr>
          <a:xfrm>
            <a:off x="779707" y="653097"/>
            <a:ext cx="9591514" cy="504096"/>
          </a:xfrm>
        </p:spPr>
        <p:txBody>
          <a:bodyPr/>
          <a:lstStyle/>
          <a:p>
            <a:r>
              <a:rPr lang="en-US" sz="3600" dirty="0"/>
              <a:t>Colorado DOT TSMO Evaluation Approach</a:t>
            </a:r>
          </a:p>
        </p:txBody>
      </p:sp>
      <p:sp>
        <p:nvSpPr>
          <p:cNvPr id="3" name="Content Placeholder 2"/>
          <p:cNvSpPr>
            <a:spLocks noGrp="1"/>
          </p:cNvSpPr>
          <p:nvPr>
            <p:ph idx="1"/>
          </p:nvPr>
        </p:nvSpPr>
        <p:spPr>
          <a:xfrm>
            <a:off x="984244" y="1516383"/>
            <a:ext cx="10550030" cy="4639055"/>
          </a:xfrm>
        </p:spPr>
        <p:txBody>
          <a:bodyPr>
            <a:normAutofit fontScale="77500" lnSpcReduction="20000"/>
          </a:bodyPr>
          <a:lstStyle/>
          <a:p>
            <a:pPr>
              <a:lnSpc>
                <a:spcPct val="120000"/>
              </a:lnSpc>
            </a:pPr>
            <a:r>
              <a:rPr lang="en-US" sz="2800" dirty="0"/>
              <a:t>Tracks safety, traffic operations, and ITS analyses throughout the project development process integration with CDOT project management information system software</a:t>
            </a:r>
          </a:p>
          <a:p>
            <a:pPr>
              <a:lnSpc>
                <a:spcPct val="120000"/>
              </a:lnSpc>
            </a:pPr>
            <a:r>
              <a:rPr lang="en-US" sz="2800" dirty="0"/>
              <a:t>Integrates TSMO approaches into project guidance documents, such as </a:t>
            </a:r>
            <a:r>
              <a:rPr lang="en-US" sz="2800" i="1" dirty="0"/>
              <a:t>Project Development Manual </a:t>
            </a:r>
            <a:r>
              <a:rPr lang="en-US" sz="2800" dirty="0"/>
              <a:t>and</a:t>
            </a:r>
            <a:r>
              <a:rPr lang="en-US" sz="2800" i="1" dirty="0"/>
              <a:t> Operations Evaluation Tools Guidance</a:t>
            </a:r>
          </a:p>
          <a:p>
            <a:pPr>
              <a:lnSpc>
                <a:spcPct val="120000"/>
              </a:lnSpc>
            </a:pPr>
            <a:r>
              <a:rPr lang="en-US" sz="2800" dirty="0"/>
              <a:t>Includes safety, operations, and ITS assessments </a:t>
            </a:r>
          </a:p>
          <a:p>
            <a:pPr>
              <a:lnSpc>
                <a:spcPct val="120000"/>
              </a:lnSpc>
            </a:pPr>
            <a:r>
              <a:rPr lang="en-US" sz="2800" dirty="0"/>
              <a:t>Evaluating adding freight, access management, resiliency, other analyses in future phases</a:t>
            </a:r>
          </a:p>
          <a:p>
            <a:pPr>
              <a:lnSpc>
                <a:spcPct val="120000"/>
              </a:lnSpc>
            </a:pPr>
            <a:r>
              <a:rPr lang="en-US" sz="2800" dirty="0"/>
              <a:t>Ensures a consistent and interdisciplinary approach throughout the project life cycle</a:t>
            </a:r>
          </a:p>
          <a:p>
            <a:pPr>
              <a:lnSpc>
                <a:spcPct val="120000"/>
              </a:lnSpc>
            </a:pPr>
            <a:r>
              <a:rPr lang="en-US" sz="2800" dirty="0"/>
              <a:t>Ensures recommendations are recorded, tracked, designed, and constructed</a:t>
            </a:r>
            <a:endParaRPr lang="en-US" sz="2800" strike="sngStrike" dirty="0">
              <a:solidFill>
                <a:srgbClr val="FF0000"/>
              </a:solidFill>
            </a:endParaRPr>
          </a:p>
        </p:txBody>
      </p:sp>
    </p:spTree>
    <p:extLst>
      <p:ext uri="{BB962C8B-B14F-4D97-AF65-F5344CB8AC3E}">
        <p14:creationId xmlns:p14="http://schemas.microsoft.com/office/powerpoint/2010/main" val="217199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srgbClr val="75757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2" name="Title 1"/>
          <p:cNvSpPr>
            <a:spLocks noGrp="1"/>
          </p:cNvSpPr>
          <p:nvPr>
            <p:ph type="title"/>
          </p:nvPr>
        </p:nvSpPr>
        <p:spPr>
          <a:xfrm>
            <a:off x="817994" y="459689"/>
            <a:ext cx="9922054" cy="823331"/>
          </a:xfrm>
        </p:spPr>
        <p:txBody>
          <a:bodyPr/>
          <a:lstStyle/>
          <a:p>
            <a:r>
              <a:rPr lang="en-US" sz="2400" dirty="0"/>
              <a:t>[ES] </a:t>
            </a:r>
            <a:r>
              <a:rPr lang="en-US" sz="2800" dirty="0"/>
              <a:t>TSMO Is a “Way of Thinking” That Supports State Departments of Transportation (DOTs) Missions</a:t>
            </a:r>
          </a:p>
        </p:txBody>
      </p:sp>
      <p:sp>
        <p:nvSpPr>
          <p:cNvPr id="9" name="Content Placeholder 2"/>
          <p:cNvSpPr>
            <a:spLocks noGrp="1"/>
          </p:cNvSpPr>
          <p:nvPr>
            <p:ph idx="1"/>
          </p:nvPr>
        </p:nvSpPr>
        <p:spPr>
          <a:xfrm>
            <a:off x="901336" y="1438644"/>
            <a:ext cx="11009309" cy="4829175"/>
          </a:xfrm>
        </p:spPr>
        <p:txBody>
          <a:bodyPr>
            <a:normAutofit/>
          </a:bodyPr>
          <a:lstStyle/>
          <a:p>
            <a:pPr marL="0" indent="0">
              <a:lnSpc>
                <a:spcPct val="100000"/>
              </a:lnSpc>
              <a:buNone/>
            </a:pPr>
            <a:endParaRPr lang="en-US" sz="1050" i="1" dirty="0"/>
          </a:p>
          <a:p>
            <a:pPr marL="0" indent="0">
              <a:lnSpc>
                <a:spcPct val="100000"/>
              </a:lnSpc>
              <a:buNone/>
            </a:pPr>
            <a:r>
              <a:rPr lang="en-US" i="1" dirty="0"/>
              <a:t>“We provide safe, reliable and cost-effective transportation options to improve communities and economic vitality for people and businesses.”</a:t>
            </a:r>
          </a:p>
          <a:p>
            <a:pPr marL="0" indent="0" algn="r">
              <a:spcAft>
                <a:spcPts val="3600"/>
              </a:spcAft>
              <a:buNone/>
            </a:pPr>
            <a:r>
              <a:rPr lang="en-US" dirty="0"/>
              <a:t>Washington State DOT (WSDOT) mission</a:t>
            </a:r>
            <a:r>
              <a:rPr lang="en-US" baseline="30000" dirty="0"/>
              <a:t>1</a:t>
            </a:r>
            <a:endParaRPr lang="en-US" i="1" dirty="0"/>
          </a:p>
          <a:p>
            <a:pPr marL="0" indent="0">
              <a:lnSpc>
                <a:spcPct val="100000"/>
              </a:lnSpc>
              <a:buNone/>
            </a:pPr>
            <a:r>
              <a:rPr lang="en-US" i="1" dirty="0"/>
              <a:t>“To provide the best multimodal transportation system for Colorado that most effectively and safely moves people, goods, and information.”</a:t>
            </a:r>
          </a:p>
          <a:p>
            <a:pPr marL="0" indent="0" algn="r">
              <a:spcAft>
                <a:spcPts val="3600"/>
              </a:spcAft>
              <a:buNone/>
            </a:pPr>
            <a:r>
              <a:rPr lang="en-US" dirty="0"/>
              <a:t>Colorado DOT mission</a:t>
            </a:r>
            <a:r>
              <a:rPr lang="en-US" baseline="30000" dirty="0"/>
              <a:t>2</a:t>
            </a:r>
            <a:endParaRPr lang="en-US" sz="1600" baseline="30000" dirty="0"/>
          </a:p>
          <a:p>
            <a:pPr marL="0" indent="0">
              <a:lnSpc>
                <a:spcPct val="100000"/>
              </a:lnSpc>
              <a:buNone/>
            </a:pPr>
            <a:r>
              <a:rPr lang="en-US" sz="1600" baseline="30000" dirty="0"/>
              <a:t>1 </a:t>
            </a:r>
            <a:r>
              <a:rPr lang="en-US" sz="1600" dirty="0"/>
              <a:t>WSDOT, “Our Strategic Plan,” </a:t>
            </a:r>
            <a:r>
              <a:rPr lang="en-US" sz="1600" dirty="0">
                <a:hlinkClick r:id="rId3">
                  <a:extLst>
                    <a:ext uri="{A12FA001-AC4F-418D-AE19-62706E023703}">
                      <ahyp:hlinkClr xmlns:ahyp="http://schemas.microsoft.com/office/drawing/2018/hyperlinkcolor" val="tx"/>
                    </a:ext>
                  </a:extLst>
                </a:hlinkClick>
              </a:rPr>
              <a:t>https://www.wsdot.wa.gov/about/secretary/strategic-plan/</a:t>
            </a:r>
            <a:endParaRPr lang="en-US" sz="1600" dirty="0"/>
          </a:p>
          <a:p>
            <a:pPr marL="0" indent="0">
              <a:lnSpc>
                <a:spcPct val="100000"/>
              </a:lnSpc>
              <a:buNone/>
            </a:pPr>
            <a:r>
              <a:rPr lang="en-US" sz="1600" baseline="30000" dirty="0"/>
              <a:t>2 </a:t>
            </a:r>
            <a:r>
              <a:rPr lang="en-US" sz="1600" dirty="0"/>
              <a:t>Colorado DOT, “Mission, Vision &amp; Values,” </a:t>
            </a:r>
            <a:r>
              <a:rPr lang="en-US" sz="1600" dirty="0">
                <a:hlinkClick r:id="rId4">
                  <a:extLst>
                    <a:ext uri="{A12FA001-AC4F-418D-AE19-62706E023703}">
                      <ahyp:hlinkClr xmlns:ahyp="http://schemas.microsoft.com/office/drawing/2018/hyperlinkcolor" val="tx"/>
                    </a:ext>
                  </a:extLst>
                </a:hlinkClick>
              </a:rPr>
              <a:t>https://www.codot.gov/about/mission-and-vision.html</a:t>
            </a:r>
            <a:endParaRPr lang="en-US" sz="1600" baseline="30000" dirty="0">
              <a:solidFill>
                <a:srgbClr val="FF0000"/>
              </a:solidFill>
            </a:endParaRPr>
          </a:p>
        </p:txBody>
      </p:sp>
    </p:spTree>
    <p:extLst>
      <p:ext uri="{BB962C8B-B14F-4D97-AF65-F5344CB8AC3E}">
        <p14:creationId xmlns:p14="http://schemas.microsoft.com/office/powerpoint/2010/main" val="1460069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60</a:t>
            </a:fld>
            <a:endParaRPr lang="en-US" dirty="0">
              <a:solidFill>
                <a:srgbClr val="757575"/>
              </a:solidFill>
            </a:endParaRPr>
          </a:p>
        </p:txBody>
      </p:sp>
      <p:sp>
        <p:nvSpPr>
          <p:cNvPr id="10" name="Title 9"/>
          <p:cNvSpPr>
            <a:spLocks noGrp="1"/>
          </p:cNvSpPr>
          <p:nvPr>
            <p:ph type="title"/>
          </p:nvPr>
        </p:nvSpPr>
        <p:spPr>
          <a:xfrm>
            <a:off x="984244" y="657673"/>
            <a:ext cx="8997956" cy="504096"/>
          </a:xfrm>
        </p:spPr>
        <p:txBody>
          <a:bodyPr/>
          <a:lstStyle/>
          <a:p>
            <a:r>
              <a:rPr lang="en-US" sz="3600" dirty="0"/>
              <a:t>Missouri DOT Core Project Teams</a:t>
            </a:r>
          </a:p>
        </p:txBody>
      </p:sp>
      <p:sp>
        <p:nvSpPr>
          <p:cNvPr id="3" name="Content Placeholder 2"/>
          <p:cNvSpPr>
            <a:spLocks noGrp="1"/>
          </p:cNvSpPr>
          <p:nvPr>
            <p:ph idx="1"/>
          </p:nvPr>
        </p:nvSpPr>
        <p:spPr/>
        <p:txBody>
          <a:bodyPr/>
          <a:lstStyle/>
          <a:p>
            <a:pPr>
              <a:lnSpc>
                <a:spcPct val="100000"/>
              </a:lnSpc>
            </a:pPr>
            <a:r>
              <a:rPr lang="en-US" dirty="0"/>
              <a:t>Design, planning, construction, traffic operations and safety, right-of-way, public outreach, permits, and other stakeholders</a:t>
            </a:r>
          </a:p>
          <a:p>
            <a:pPr>
              <a:lnSpc>
                <a:spcPct val="100000"/>
              </a:lnSpc>
            </a:pPr>
            <a:r>
              <a:rPr lang="en-US" dirty="0"/>
              <a:t>Each one communicates the impact of the current design direction on their respective discipline area, shaping the project’s direction</a:t>
            </a:r>
          </a:p>
          <a:p>
            <a:pPr>
              <a:lnSpc>
                <a:spcPct val="100000"/>
              </a:lnSpc>
            </a:pPr>
            <a:r>
              <a:rPr lang="en-US" dirty="0"/>
              <a:t>Allows all disciplines to help identify potential operational issues and solutions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97266" y="3952111"/>
            <a:ext cx="5343509" cy="2080199"/>
          </a:xfrm>
          <a:prstGeom prst="rect">
            <a:avLst/>
          </a:prstGeom>
        </p:spPr>
      </p:pic>
      <p:sp>
        <p:nvSpPr>
          <p:cNvPr id="7" name="TextBox 6">
            <a:extLst>
              <a:ext uri="{C183D7F6-B498-43B3-948B-1728B52AA6E4}">
                <adec:decorative xmlns:adec="http://schemas.microsoft.com/office/drawing/2017/decorative" val="1"/>
              </a:ext>
            </a:extLst>
          </p:cNvPr>
          <p:cNvSpPr txBox="1"/>
          <p:nvPr/>
        </p:nvSpPr>
        <p:spPr>
          <a:xfrm>
            <a:off x="6418272" y="5984184"/>
            <a:ext cx="2502713"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a:t>
            </a:r>
            <a:r>
              <a:rPr lang="en-US" sz="1100" dirty="0" err="1">
                <a:latin typeface="Arial" panose="020B0604020202020204" pitchFamily="34" charset="0"/>
                <a:cs typeface="Arial" panose="020B0604020202020204" pitchFamily="34" charset="0"/>
              </a:rPr>
              <a:t>Unsplash</a:t>
            </a:r>
            <a:r>
              <a:rPr lang="en-US"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44515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61</a:t>
            </a:fld>
            <a:endParaRPr lang="en-US" dirty="0">
              <a:solidFill>
                <a:srgbClr val="757575"/>
              </a:solidFill>
            </a:endParaRPr>
          </a:p>
        </p:txBody>
      </p:sp>
      <p:sp>
        <p:nvSpPr>
          <p:cNvPr id="2" name="Title 1"/>
          <p:cNvSpPr>
            <a:spLocks noGrp="1"/>
          </p:cNvSpPr>
          <p:nvPr>
            <p:ph type="title"/>
          </p:nvPr>
        </p:nvSpPr>
        <p:spPr>
          <a:xfrm>
            <a:off x="984244" y="372140"/>
            <a:ext cx="8997956" cy="834517"/>
          </a:xfrm>
        </p:spPr>
        <p:txBody>
          <a:bodyPr/>
          <a:lstStyle/>
          <a:p>
            <a:r>
              <a:rPr lang="en-US" sz="3300" dirty="0"/>
              <a:t>Iowa DOT Traffic Critical Projects Program—Helping Plan Work Zones</a:t>
            </a:r>
          </a:p>
        </p:txBody>
      </p:sp>
      <p:sp>
        <p:nvSpPr>
          <p:cNvPr id="3" name="Content Placeholder 2"/>
          <p:cNvSpPr>
            <a:spLocks noGrp="1"/>
          </p:cNvSpPr>
          <p:nvPr>
            <p:ph idx="1"/>
          </p:nvPr>
        </p:nvSpPr>
        <p:spPr>
          <a:xfrm>
            <a:off x="984245" y="1596941"/>
            <a:ext cx="4838331" cy="4351338"/>
          </a:xfrm>
        </p:spPr>
        <p:txBody>
          <a:bodyPr>
            <a:normAutofit fontScale="92500" lnSpcReduction="10000"/>
          </a:bodyPr>
          <a:lstStyle/>
          <a:p>
            <a:pPr>
              <a:lnSpc>
                <a:spcPct val="110000"/>
              </a:lnSpc>
            </a:pPr>
            <a:r>
              <a:rPr lang="en-US" dirty="0"/>
              <a:t>Identifies key projects that may cause significant safety or mobility issues</a:t>
            </a:r>
          </a:p>
          <a:p>
            <a:pPr>
              <a:lnSpc>
                <a:spcPct val="110000"/>
              </a:lnSpc>
            </a:pPr>
            <a:r>
              <a:rPr lang="en-US" dirty="0"/>
              <a:t>Designers complete a checklist for any project that falls on the colored roadways</a:t>
            </a:r>
          </a:p>
          <a:p>
            <a:pPr>
              <a:lnSpc>
                <a:spcPct val="110000"/>
              </a:lnSpc>
            </a:pPr>
            <a:r>
              <a:rPr lang="en-US" dirty="0"/>
              <a:t>Lane closure planning tool helps select work zone times with minimal impact</a:t>
            </a:r>
          </a:p>
          <a:p>
            <a:pPr>
              <a:lnSpc>
                <a:spcPct val="110000"/>
              </a:lnSpc>
            </a:pPr>
            <a:r>
              <a:rPr lang="en-US" dirty="0"/>
              <a:t>Program supplements typical traffic control plans</a:t>
            </a:r>
          </a:p>
        </p:txBody>
      </p:sp>
      <p:pic>
        <p:nvPicPr>
          <p:cNvPr id="10" name="Picture 9" descr="A flow chart beginning with Step 1, &quot;Is work within 15 feet of pavement edge?&quot; If no, arrows points off the slide. If yes, &quot;Is project on the district allowable lane closure map?&quot; If yes, &quot;Complete project information and continue checklist. An auto email will be sent to TCP team.&quot; If no, &quot;Are there any mobility and safety concerns?&quot; If yes, Complete project information and continue checklist. An auto email will be sent to TCP team.&quot;  If no, &quot;Is project on TCP network?&quot; If yes, &quot;Complete project information and continue checklist. An auto email will be sent to TCP team.&quot; If no, arrow points off of the slide.">
            <a:extLst>
              <a:ext uri="{FF2B5EF4-FFF2-40B4-BE49-F238E27FC236}">
                <a16:creationId xmlns:a16="http://schemas.microsoft.com/office/drawing/2014/main" id="{80A54223-04DF-463E-C656-906DDBB0D02E}"/>
              </a:ext>
            </a:extLst>
          </p:cNvPr>
          <p:cNvPicPr>
            <a:picLocks noChangeAspect="1"/>
          </p:cNvPicPr>
          <p:nvPr/>
        </p:nvPicPr>
        <p:blipFill rotWithShape="1">
          <a:blip r:embed="rId3"/>
          <a:srcRect l="2817" t="11507" r="16625" b="22068"/>
          <a:stretch/>
        </p:blipFill>
        <p:spPr>
          <a:xfrm>
            <a:off x="5822576" y="1985159"/>
            <a:ext cx="6225869" cy="2887682"/>
          </a:xfrm>
          <a:prstGeom prst="rect">
            <a:avLst/>
          </a:prstGeom>
        </p:spPr>
      </p:pic>
      <p:sp>
        <p:nvSpPr>
          <p:cNvPr id="8" name="TextBox 7"/>
          <p:cNvSpPr txBox="1"/>
          <p:nvPr/>
        </p:nvSpPr>
        <p:spPr>
          <a:xfrm>
            <a:off x="8769603" y="5203570"/>
            <a:ext cx="3078932"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Iowa Department of Transportation.</a:t>
            </a:r>
          </a:p>
        </p:txBody>
      </p:sp>
    </p:spTree>
    <p:extLst>
      <p:ext uri="{BB962C8B-B14F-4D97-AF65-F5344CB8AC3E}">
        <p14:creationId xmlns:p14="http://schemas.microsoft.com/office/powerpoint/2010/main" val="1499876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62</a:t>
            </a:fld>
            <a:endParaRPr lang="en-US" dirty="0">
              <a:solidFill>
                <a:srgbClr val="757575"/>
              </a:solidFill>
            </a:endParaRPr>
          </a:p>
        </p:txBody>
      </p:sp>
      <p:sp>
        <p:nvSpPr>
          <p:cNvPr id="5" name="Title 4"/>
          <p:cNvSpPr>
            <a:spLocks noGrp="1"/>
          </p:cNvSpPr>
          <p:nvPr>
            <p:ph type="title"/>
          </p:nvPr>
        </p:nvSpPr>
        <p:spPr>
          <a:xfrm>
            <a:off x="984244" y="404037"/>
            <a:ext cx="8997956" cy="802620"/>
          </a:xfrm>
        </p:spPr>
        <p:txBody>
          <a:bodyPr/>
          <a:lstStyle/>
          <a:p>
            <a:r>
              <a:rPr lang="en-US" sz="3300" dirty="0"/>
              <a:t>Utah DOT TSMO Checklists and Operations Reviews</a:t>
            </a:r>
            <a:br>
              <a:rPr lang="en-US" dirty="0"/>
            </a:br>
            <a:endParaRPr lang="en-US" dirty="0"/>
          </a:p>
        </p:txBody>
      </p:sp>
      <p:sp>
        <p:nvSpPr>
          <p:cNvPr id="6" name="Content Placeholder 5"/>
          <p:cNvSpPr>
            <a:spLocks noGrp="1"/>
          </p:cNvSpPr>
          <p:nvPr>
            <p:ph idx="1"/>
          </p:nvPr>
        </p:nvSpPr>
        <p:spPr>
          <a:xfrm>
            <a:off x="984245" y="1596941"/>
            <a:ext cx="10055462" cy="4351338"/>
          </a:xfrm>
        </p:spPr>
        <p:txBody>
          <a:bodyPr/>
          <a:lstStyle/>
          <a:p>
            <a:pPr>
              <a:lnSpc>
                <a:spcPct val="100000"/>
              </a:lnSpc>
            </a:pPr>
            <a:r>
              <a:rPr lang="en-US" dirty="0"/>
              <a:t>Making strides to explain TSMO and how it applies to various groups</a:t>
            </a:r>
          </a:p>
          <a:p>
            <a:pPr>
              <a:lnSpc>
                <a:spcPct val="100000"/>
              </a:lnSpc>
            </a:pPr>
            <a:r>
              <a:rPr lang="en-US" dirty="0"/>
              <a:t>Variety of TSMO checklists available</a:t>
            </a:r>
          </a:p>
          <a:p>
            <a:pPr>
              <a:lnSpc>
                <a:spcPct val="100000"/>
              </a:lnSpc>
            </a:pPr>
            <a:r>
              <a:rPr lang="en-US" dirty="0"/>
              <a:t>Operations reviews: </a:t>
            </a:r>
          </a:p>
          <a:p>
            <a:pPr lvl="1">
              <a:lnSpc>
                <a:spcPct val="100000"/>
              </a:lnSpc>
            </a:pPr>
            <a:r>
              <a:rPr lang="en-US" dirty="0"/>
              <a:t>Existing operations elements</a:t>
            </a:r>
          </a:p>
          <a:p>
            <a:pPr lvl="1">
              <a:lnSpc>
                <a:spcPct val="100000"/>
              </a:lnSpc>
            </a:pPr>
            <a:r>
              <a:rPr lang="en-US" dirty="0"/>
              <a:t>Planned operations elements</a:t>
            </a:r>
          </a:p>
          <a:p>
            <a:pPr lvl="1">
              <a:lnSpc>
                <a:spcPct val="100000"/>
              </a:lnSpc>
            </a:pPr>
            <a:r>
              <a:rPr lang="en-US" dirty="0"/>
              <a:t>Traffic and safety items</a:t>
            </a:r>
          </a:p>
          <a:p>
            <a:pPr lvl="1">
              <a:lnSpc>
                <a:spcPct val="100000"/>
              </a:lnSpc>
            </a:pPr>
            <a:r>
              <a:rPr lang="en-US" dirty="0"/>
              <a:t>Multimodal considerations</a:t>
            </a:r>
          </a:p>
          <a:p>
            <a:pPr lvl="1">
              <a:lnSpc>
                <a:spcPct val="100000"/>
              </a:lnSpc>
            </a:pPr>
            <a:r>
              <a:rPr lang="en-US" dirty="0"/>
              <a:t>Maintenance considerations</a:t>
            </a:r>
          </a:p>
          <a:p>
            <a:pPr lvl="1">
              <a:lnSpc>
                <a:spcPct val="100000"/>
              </a:lnSpc>
            </a:pPr>
            <a:r>
              <a:rPr lang="en-US" dirty="0"/>
              <a:t>Partner considerations</a:t>
            </a:r>
          </a:p>
        </p:txBody>
      </p:sp>
      <p:pic>
        <p:nvPicPr>
          <p:cNvPr id="7" name="Picture 6" descr="Notional checklist on a clipbo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451" y="2145439"/>
            <a:ext cx="3048214" cy="3802840"/>
          </a:xfrm>
          <a:prstGeom prst="rect">
            <a:avLst/>
          </a:prstGeom>
        </p:spPr>
      </p:pic>
      <p:sp>
        <p:nvSpPr>
          <p:cNvPr id="2" name="TextBox 1">
            <a:extLst>
              <a:ext uri="{FF2B5EF4-FFF2-40B4-BE49-F238E27FC236}">
                <a16:creationId xmlns:a16="http://schemas.microsoft.com/office/drawing/2014/main" id="{2ED06C85-D1B4-2B7B-F4A8-45B664C0B1AE}"/>
              </a:ext>
              <a:ext uri="{C183D7F6-B498-43B3-948B-1728B52AA6E4}">
                <adec:decorative xmlns:adec="http://schemas.microsoft.com/office/drawing/2017/decorative" val="1"/>
              </a:ext>
            </a:extLst>
          </p:cNvPr>
          <p:cNvSpPr txBox="1"/>
          <p:nvPr/>
        </p:nvSpPr>
        <p:spPr>
          <a:xfrm>
            <a:off x="8097790" y="6037904"/>
            <a:ext cx="2492875" cy="261610"/>
          </a:xfrm>
          <a:prstGeom prst="rect">
            <a:avLst/>
          </a:prstGeom>
          <a:noFill/>
        </p:spPr>
        <p:txBody>
          <a:bodyPr wrap="square" rtlCol="0">
            <a:spAutoFit/>
          </a:bodyPr>
          <a:lstStyle/>
          <a:p>
            <a:r>
              <a:rPr lang="en-US" sz="1100" dirty="0"/>
              <a:t>Source: Clipart Library.</a:t>
            </a:r>
          </a:p>
        </p:txBody>
      </p:sp>
    </p:spTree>
    <p:extLst>
      <p:ext uri="{BB962C8B-B14F-4D97-AF65-F5344CB8AC3E}">
        <p14:creationId xmlns:p14="http://schemas.microsoft.com/office/powerpoint/2010/main" val="2010542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Overcoming Challenges</a:t>
            </a:r>
          </a:p>
        </p:txBody>
      </p:sp>
    </p:spTree>
    <p:extLst>
      <p:ext uri="{BB962C8B-B14F-4D97-AF65-F5344CB8AC3E}">
        <p14:creationId xmlns:p14="http://schemas.microsoft.com/office/powerpoint/2010/main" val="2601996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64</a:t>
            </a:fld>
            <a:endParaRPr lang="en-US" dirty="0">
              <a:solidFill>
                <a:srgbClr val="757575"/>
              </a:solidFill>
            </a:endParaRPr>
          </a:p>
        </p:txBody>
      </p:sp>
      <p:sp>
        <p:nvSpPr>
          <p:cNvPr id="2" name="Title 1"/>
          <p:cNvSpPr>
            <a:spLocks noGrp="1"/>
          </p:cNvSpPr>
          <p:nvPr>
            <p:ph type="title"/>
          </p:nvPr>
        </p:nvSpPr>
        <p:spPr>
          <a:xfrm>
            <a:off x="984244" y="657589"/>
            <a:ext cx="9555418" cy="504096"/>
          </a:xfrm>
        </p:spPr>
        <p:txBody>
          <a:bodyPr/>
          <a:lstStyle/>
          <a:p>
            <a:r>
              <a:rPr lang="en-US" sz="3600" dirty="0"/>
              <a:t>Potential Challenges…and Solutions (1/3)</a:t>
            </a:r>
          </a:p>
        </p:txBody>
      </p:sp>
      <p:sp>
        <p:nvSpPr>
          <p:cNvPr id="7" name="Content Placeholder 6"/>
          <p:cNvSpPr>
            <a:spLocks noGrp="1"/>
          </p:cNvSpPr>
          <p:nvPr>
            <p:ph sz="half" idx="4294967295"/>
          </p:nvPr>
        </p:nvSpPr>
        <p:spPr>
          <a:xfrm>
            <a:off x="984249" y="1571967"/>
            <a:ext cx="4192588" cy="4130636"/>
          </a:xfrm>
        </p:spPr>
        <p:txBody>
          <a:bodyPr>
            <a:normAutofit/>
          </a:bodyPr>
          <a:lstStyle/>
          <a:p>
            <a:pPr marL="0" indent="0">
              <a:lnSpc>
                <a:spcPct val="100000"/>
              </a:lnSpc>
              <a:buNone/>
            </a:pPr>
            <a:r>
              <a:rPr lang="en-US" sz="2400" b="1" dirty="0"/>
              <a:t>Challenge</a:t>
            </a:r>
            <a:endParaRPr lang="en-US" sz="2000" b="1" dirty="0"/>
          </a:p>
          <a:p>
            <a:pPr>
              <a:lnSpc>
                <a:spcPct val="100000"/>
              </a:lnSpc>
            </a:pPr>
            <a:r>
              <a:rPr lang="en-US" sz="2400" dirty="0"/>
              <a:t>Limited awareness and understanding of TSMO among designers</a:t>
            </a:r>
          </a:p>
        </p:txBody>
      </p:sp>
      <p:sp>
        <p:nvSpPr>
          <p:cNvPr id="11" name="Content Placeholder 8"/>
          <p:cNvSpPr txBox="1">
            <a:spLocks/>
          </p:cNvSpPr>
          <p:nvPr/>
        </p:nvSpPr>
        <p:spPr>
          <a:xfrm>
            <a:off x="5844694" y="1571966"/>
            <a:ext cx="5722937" cy="478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16A8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16A8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t>Solutions</a:t>
            </a:r>
            <a:endParaRPr lang="en-US" sz="2400" dirty="0"/>
          </a:p>
          <a:p>
            <a:pPr>
              <a:lnSpc>
                <a:spcPct val="100000"/>
              </a:lnSpc>
            </a:pPr>
            <a:r>
              <a:rPr lang="en-US" sz="2400" dirty="0"/>
              <a:t>Include TSMO staff in project core teams and project scoping</a:t>
            </a:r>
          </a:p>
          <a:p>
            <a:pPr>
              <a:lnSpc>
                <a:spcPct val="100000"/>
              </a:lnSpc>
            </a:pPr>
            <a:r>
              <a:rPr lang="en-US" sz="2400" dirty="0"/>
              <a:t>Update design manuals with TSMO concepts and strategies</a:t>
            </a:r>
          </a:p>
          <a:p>
            <a:pPr>
              <a:lnSpc>
                <a:spcPct val="100000"/>
              </a:lnSpc>
            </a:pPr>
            <a:r>
              <a:rPr lang="en-US" sz="2400" dirty="0"/>
              <a:t>Increase TSMO awareness through training, work groups, conferences—your TSMO program/champion may be able to help</a:t>
            </a:r>
          </a:p>
          <a:p>
            <a:pPr>
              <a:lnSpc>
                <a:spcPct val="100000"/>
              </a:lnSpc>
            </a:pPr>
            <a:r>
              <a:rPr lang="en-US" sz="2400" dirty="0"/>
              <a:t>Federal TSMO resources: </a:t>
            </a:r>
            <a:r>
              <a:rPr lang="en-US" sz="2400" dirty="0">
                <a:hlinkClick r:id="rId3">
                  <a:extLst>
                    <a:ext uri="{A12FA001-AC4F-418D-AE19-62706E023703}">
                      <ahyp:hlinkClr xmlns:ahyp="http://schemas.microsoft.com/office/drawing/2018/hyperlinkcolor" val="tx"/>
                    </a:ext>
                  </a:extLst>
                </a:hlinkClick>
              </a:rPr>
              <a:t>https://ops.fhwa.dot.gov/plan4ops/</a:t>
            </a:r>
            <a:endParaRPr lang="en-US" sz="2400" dirty="0">
              <a:solidFill>
                <a:srgbClr val="FF0000"/>
              </a:solidFill>
            </a:endParaRPr>
          </a:p>
        </p:txBody>
      </p:sp>
    </p:spTree>
    <p:extLst>
      <p:ext uri="{BB962C8B-B14F-4D97-AF65-F5344CB8AC3E}">
        <p14:creationId xmlns:p14="http://schemas.microsoft.com/office/powerpoint/2010/main" val="3907658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65</a:t>
            </a:fld>
            <a:endParaRPr lang="en-US" dirty="0">
              <a:solidFill>
                <a:srgbClr val="757575"/>
              </a:solidFill>
            </a:endParaRPr>
          </a:p>
        </p:txBody>
      </p:sp>
      <p:sp>
        <p:nvSpPr>
          <p:cNvPr id="2" name="Title 1"/>
          <p:cNvSpPr>
            <a:spLocks noGrp="1"/>
          </p:cNvSpPr>
          <p:nvPr>
            <p:ph type="title"/>
          </p:nvPr>
        </p:nvSpPr>
        <p:spPr>
          <a:xfrm>
            <a:off x="984244" y="611830"/>
            <a:ext cx="9435103" cy="504096"/>
          </a:xfrm>
        </p:spPr>
        <p:txBody>
          <a:bodyPr/>
          <a:lstStyle/>
          <a:p>
            <a:r>
              <a:rPr lang="en-US" sz="3600" dirty="0"/>
              <a:t>Potential Challenges…and Solutions (2/3)</a:t>
            </a:r>
          </a:p>
        </p:txBody>
      </p:sp>
      <p:sp>
        <p:nvSpPr>
          <p:cNvPr id="11" name="Content Placeholder 6"/>
          <p:cNvSpPr txBox="1">
            <a:spLocks/>
          </p:cNvSpPr>
          <p:nvPr/>
        </p:nvSpPr>
        <p:spPr>
          <a:xfrm>
            <a:off x="984244" y="1571967"/>
            <a:ext cx="4192588" cy="4227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16A8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16A8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t>Challenge</a:t>
            </a:r>
            <a:endParaRPr lang="en-US" sz="2400" dirty="0"/>
          </a:p>
          <a:p>
            <a:pPr>
              <a:lnSpc>
                <a:spcPct val="100000"/>
              </a:lnSpc>
            </a:pPr>
            <a:r>
              <a:rPr lang="en-US" sz="2400" dirty="0"/>
              <a:t>Starting to collaborate can temporarily add work—why do it?</a:t>
            </a:r>
          </a:p>
        </p:txBody>
      </p:sp>
      <p:sp>
        <p:nvSpPr>
          <p:cNvPr id="9" name="Content Placeholder 8"/>
          <p:cNvSpPr>
            <a:spLocks noGrp="1"/>
          </p:cNvSpPr>
          <p:nvPr>
            <p:ph sz="quarter" idx="4294967295"/>
          </p:nvPr>
        </p:nvSpPr>
        <p:spPr>
          <a:xfrm>
            <a:off x="5844694" y="1571967"/>
            <a:ext cx="5722937" cy="4227309"/>
          </a:xfrm>
        </p:spPr>
        <p:txBody>
          <a:bodyPr>
            <a:normAutofit/>
          </a:bodyPr>
          <a:lstStyle/>
          <a:p>
            <a:pPr marL="0" indent="0">
              <a:lnSpc>
                <a:spcPct val="100000"/>
              </a:lnSpc>
              <a:spcBef>
                <a:spcPts val="1200"/>
              </a:spcBef>
              <a:buNone/>
            </a:pPr>
            <a:r>
              <a:rPr lang="en-US" sz="2400" b="1" dirty="0"/>
              <a:t>Solutions </a:t>
            </a:r>
          </a:p>
          <a:p>
            <a:pPr>
              <a:lnSpc>
                <a:spcPct val="100000"/>
              </a:lnSpc>
              <a:spcBef>
                <a:spcPts val="1200"/>
              </a:spcBef>
            </a:pPr>
            <a:r>
              <a:rPr lang="en-US" sz="2400" dirty="0"/>
              <a:t>TSMO can help design achieve </a:t>
            </a:r>
            <a:br>
              <a:rPr lang="en-US" sz="2400" dirty="0"/>
            </a:br>
            <a:r>
              <a:rPr lang="en-US" sz="2400" dirty="0"/>
              <a:t>goals and result in innovative and </a:t>
            </a:r>
            <a:br>
              <a:rPr lang="en-US" sz="2400" dirty="0"/>
            </a:br>
            <a:r>
              <a:rPr lang="en-US" sz="2400" dirty="0"/>
              <a:t>cost-effective solutions.</a:t>
            </a:r>
          </a:p>
          <a:p>
            <a:pPr>
              <a:lnSpc>
                <a:spcPct val="100000"/>
              </a:lnSpc>
              <a:spcBef>
                <a:spcPts val="1200"/>
              </a:spcBef>
            </a:pPr>
            <a:r>
              <a:rPr lang="en-US" sz="2400" dirty="0"/>
              <a:t>Benefit-cost resources can help make the business case for TSMO. (</a:t>
            </a:r>
            <a:r>
              <a:rPr lang="en-US" sz="2400" dirty="0">
                <a:hlinkClick r:id="rId3">
                  <a:extLst>
                    <a:ext uri="{A12FA001-AC4F-418D-AE19-62706E023703}">
                      <ahyp:hlinkClr xmlns:ahyp="http://schemas.microsoft.com/office/drawing/2018/hyperlinkcolor" val="tx"/>
                    </a:ext>
                  </a:extLst>
                </a:hlinkClick>
              </a:rPr>
              <a:t>https://www.itskrs.its.dot.gov/benefits/goals/energy-environment</a:t>
            </a:r>
            <a:r>
              <a:rPr lang="en-US" sz="2400" dirty="0"/>
              <a:t>)</a:t>
            </a:r>
            <a:endParaRPr lang="en-US" dirty="0">
              <a:solidFill>
                <a:srgbClr val="FF0000"/>
              </a:solidFill>
            </a:endParaRPr>
          </a:p>
        </p:txBody>
      </p:sp>
    </p:spTree>
    <p:extLst>
      <p:ext uri="{BB962C8B-B14F-4D97-AF65-F5344CB8AC3E}">
        <p14:creationId xmlns:p14="http://schemas.microsoft.com/office/powerpoint/2010/main" val="1735053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66</a:t>
            </a:fld>
            <a:endParaRPr lang="en-US" dirty="0">
              <a:solidFill>
                <a:srgbClr val="757575"/>
              </a:solidFill>
            </a:endParaRPr>
          </a:p>
        </p:txBody>
      </p:sp>
      <p:sp>
        <p:nvSpPr>
          <p:cNvPr id="2" name="Title 1"/>
          <p:cNvSpPr>
            <a:spLocks noGrp="1"/>
          </p:cNvSpPr>
          <p:nvPr>
            <p:ph type="title"/>
          </p:nvPr>
        </p:nvSpPr>
        <p:spPr>
          <a:xfrm>
            <a:off x="984244" y="584276"/>
            <a:ext cx="9427921" cy="504096"/>
          </a:xfrm>
        </p:spPr>
        <p:txBody>
          <a:bodyPr/>
          <a:lstStyle/>
          <a:p>
            <a:r>
              <a:rPr lang="en-US" sz="3600" dirty="0"/>
              <a:t>Potential Challenges…and Solutions (3/3)</a:t>
            </a:r>
          </a:p>
        </p:txBody>
      </p:sp>
      <p:sp>
        <p:nvSpPr>
          <p:cNvPr id="7" name="Content Placeholder 6"/>
          <p:cNvSpPr>
            <a:spLocks noGrp="1"/>
          </p:cNvSpPr>
          <p:nvPr>
            <p:ph sz="half" idx="4294967295"/>
          </p:nvPr>
        </p:nvSpPr>
        <p:spPr>
          <a:xfrm>
            <a:off x="984244" y="1571967"/>
            <a:ext cx="4349750" cy="4367229"/>
          </a:xfrm>
        </p:spPr>
        <p:txBody>
          <a:bodyPr>
            <a:normAutofit/>
          </a:bodyPr>
          <a:lstStyle/>
          <a:p>
            <a:pPr marL="0" indent="0">
              <a:lnSpc>
                <a:spcPct val="100000"/>
              </a:lnSpc>
              <a:spcBef>
                <a:spcPts val="1200"/>
              </a:spcBef>
              <a:buNone/>
            </a:pPr>
            <a:r>
              <a:rPr lang="en-US" sz="2400" b="1" dirty="0"/>
              <a:t>Challenge</a:t>
            </a:r>
          </a:p>
          <a:p>
            <a:pPr>
              <a:lnSpc>
                <a:spcPct val="100000"/>
              </a:lnSpc>
              <a:spcBef>
                <a:spcPts val="1200"/>
              </a:spcBef>
            </a:pPr>
            <a:r>
              <a:rPr lang="en-US" sz="2400" dirty="0"/>
              <a:t>TSMO professionals not familiar with upcoming and active design projects</a:t>
            </a:r>
          </a:p>
        </p:txBody>
      </p:sp>
      <p:sp>
        <p:nvSpPr>
          <p:cNvPr id="9" name="Content Placeholder 8"/>
          <p:cNvSpPr>
            <a:spLocks noGrp="1"/>
          </p:cNvSpPr>
          <p:nvPr>
            <p:ph sz="quarter" idx="4294967295"/>
          </p:nvPr>
        </p:nvSpPr>
        <p:spPr>
          <a:xfrm>
            <a:off x="5844694" y="1571968"/>
            <a:ext cx="5294312" cy="4367228"/>
          </a:xfrm>
        </p:spPr>
        <p:txBody>
          <a:bodyPr>
            <a:normAutofit/>
          </a:bodyPr>
          <a:lstStyle/>
          <a:p>
            <a:pPr marL="0" indent="0">
              <a:lnSpc>
                <a:spcPct val="100000"/>
              </a:lnSpc>
              <a:spcBef>
                <a:spcPts val="1200"/>
              </a:spcBef>
              <a:buNone/>
            </a:pPr>
            <a:r>
              <a:rPr lang="en-US" sz="2400" b="1" dirty="0"/>
              <a:t>Solutions </a:t>
            </a:r>
          </a:p>
          <a:p>
            <a:pPr>
              <a:lnSpc>
                <a:spcPct val="100000"/>
              </a:lnSpc>
              <a:spcBef>
                <a:spcPts val="1200"/>
              </a:spcBef>
            </a:pPr>
            <a:r>
              <a:rPr lang="en-US" sz="2400" dirty="0"/>
              <a:t>Involve TSMO staff in project scoping</a:t>
            </a:r>
          </a:p>
          <a:p>
            <a:pPr>
              <a:lnSpc>
                <a:spcPct val="100000"/>
              </a:lnSpc>
              <a:spcBef>
                <a:spcPts val="1200"/>
              </a:spcBef>
            </a:pPr>
            <a:r>
              <a:rPr lang="en-US" sz="2400" dirty="0"/>
              <a:t>Educate before upcoming round of projects </a:t>
            </a:r>
          </a:p>
          <a:p>
            <a:pPr>
              <a:lnSpc>
                <a:spcPct val="100000"/>
              </a:lnSpc>
              <a:spcBef>
                <a:spcPts val="1200"/>
              </a:spcBef>
            </a:pPr>
            <a:r>
              <a:rPr lang="en-US" sz="2400" dirty="0"/>
              <a:t>Use core teams for projects with disciplines represented</a:t>
            </a:r>
          </a:p>
          <a:p>
            <a:pPr>
              <a:lnSpc>
                <a:spcPct val="100000"/>
              </a:lnSpc>
              <a:spcBef>
                <a:spcPts val="1200"/>
              </a:spcBef>
            </a:pPr>
            <a:r>
              <a:rPr lang="en-US" sz="2400" dirty="0"/>
              <a:t>Designate a liaison between TSMO and design project team</a:t>
            </a:r>
          </a:p>
        </p:txBody>
      </p:sp>
    </p:spTree>
    <p:extLst>
      <p:ext uri="{BB962C8B-B14F-4D97-AF65-F5344CB8AC3E}">
        <p14:creationId xmlns:p14="http://schemas.microsoft.com/office/powerpoint/2010/main" val="2150264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Next Steps</a:t>
            </a:r>
          </a:p>
        </p:txBody>
      </p:sp>
    </p:spTree>
    <p:extLst>
      <p:ext uri="{BB962C8B-B14F-4D97-AF65-F5344CB8AC3E}">
        <p14:creationId xmlns:p14="http://schemas.microsoft.com/office/powerpoint/2010/main" val="2852757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4" y="636762"/>
            <a:ext cx="8997956" cy="504096"/>
          </a:xfrm>
        </p:spPr>
        <p:txBody>
          <a:bodyPr/>
          <a:lstStyle/>
          <a:p>
            <a:r>
              <a:rPr lang="en-US" sz="3600" dirty="0"/>
              <a:t>Potential Short-Term Actions</a:t>
            </a:r>
          </a:p>
        </p:txBody>
      </p:sp>
      <p:sp>
        <p:nvSpPr>
          <p:cNvPr id="6" name="Content Placeholder 5"/>
          <p:cNvSpPr>
            <a:spLocks noGrp="1"/>
          </p:cNvSpPr>
          <p:nvPr>
            <p:ph idx="1"/>
          </p:nvPr>
        </p:nvSpPr>
        <p:spPr>
          <a:xfrm>
            <a:off x="984244" y="1596941"/>
            <a:ext cx="10369556" cy="4351338"/>
          </a:xfrm>
        </p:spPr>
        <p:txBody>
          <a:bodyPr>
            <a:normAutofit/>
          </a:bodyPr>
          <a:lstStyle/>
          <a:p>
            <a:pPr>
              <a:lnSpc>
                <a:spcPct val="100000"/>
              </a:lnSpc>
            </a:pPr>
            <a:r>
              <a:rPr lang="en-US" sz="2800" dirty="0"/>
              <a:t>Start a conversation between design and operations/TSMO staff</a:t>
            </a:r>
          </a:p>
          <a:p>
            <a:pPr>
              <a:lnSpc>
                <a:spcPct val="100000"/>
              </a:lnSpc>
            </a:pPr>
            <a:r>
              <a:rPr lang="en-US" sz="2800" dirty="0"/>
              <a:t>Set up multidisciplinary teams for projects</a:t>
            </a:r>
          </a:p>
          <a:p>
            <a:pPr>
              <a:lnSpc>
                <a:spcPct val="100000"/>
              </a:lnSpc>
            </a:pPr>
            <a:r>
              <a:rPr lang="en-US" sz="2800" dirty="0"/>
              <a:t>Coordinate an informal training or presentation session</a:t>
            </a:r>
          </a:p>
          <a:p>
            <a:pPr>
              <a:lnSpc>
                <a:spcPct val="100000"/>
              </a:lnSpc>
            </a:pPr>
            <a:r>
              <a:rPr lang="en-US" sz="2800" dirty="0"/>
              <a:t>Share TSMO websites and webinars with design staff: </a:t>
            </a:r>
          </a:p>
          <a:p>
            <a:pPr lvl="1">
              <a:lnSpc>
                <a:spcPct val="100000"/>
              </a:lnSpc>
            </a:pPr>
            <a:r>
              <a:rPr lang="en-US" sz="2400" dirty="0"/>
              <a:t>National Operations Center of Excellence:</a:t>
            </a:r>
            <a:r>
              <a:rPr lang="en-US" sz="2400" dirty="0">
                <a:solidFill>
                  <a:srgbClr val="FF0000"/>
                </a:solidFill>
              </a:rPr>
              <a:t> </a:t>
            </a:r>
            <a:r>
              <a:rPr lang="en-US" sz="2400" dirty="0">
                <a:hlinkClick r:id="rId3">
                  <a:extLst>
                    <a:ext uri="{A12FA001-AC4F-418D-AE19-62706E023703}">
                      <ahyp:hlinkClr xmlns:ahyp="http://schemas.microsoft.com/office/drawing/2018/hyperlinkcolor" val="tx"/>
                    </a:ext>
                  </a:extLst>
                </a:hlinkClick>
              </a:rPr>
              <a:t>https://www.transportationops.org/</a:t>
            </a:r>
            <a:endParaRPr lang="en-US" sz="2400" dirty="0">
              <a:solidFill>
                <a:srgbClr val="FF0000"/>
              </a:solidFill>
            </a:endParaRPr>
          </a:p>
          <a:p>
            <a:pPr lvl="1">
              <a:lnSpc>
                <a:spcPct val="100000"/>
              </a:lnSpc>
            </a:pPr>
            <a:r>
              <a:rPr lang="en-US" sz="2400" dirty="0"/>
              <a:t>FHWA, “What Is TSMO?”</a:t>
            </a:r>
            <a:r>
              <a:rPr lang="en-US" sz="2400" dirty="0">
                <a:solidFill>
                  <a:srgbClr val="FF0000"/>
                </a:solidFill>
              </a:rPr>
              <a:t> </a:t>
            </a:r>
            <a:r>
              <a:rPr lang="en-US" sz="2400" dirty="0">
                <a:hlinkClick r:id="rId4">
                  <a:extLst>
                    <a:ext uri="{A12FA001-AC4F-418D-AE19-62706E023703}">
                      <ahyp:hlinkClr xmlns:ahyp="http://schemas.microsoft.com/office/drawing/2018/hyperlinkcolor" val="tx"/>
                    </a:ext>
                  </a:extLst>
                </a:hlinkClick>
              </a:rPr>
              <a:t>https://ops.fhwa.dot.gov/tsmo/</a:t>
            </a:r>
            <a:r>
              <a:rPr lang="en-US" sz="2400" dirty="0">
                <a:solidFill>
                  <a:srgbClr val="FF0000"/>
                </a:solidFill>
              </a:rPr>
              <a:t>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68</a:t>
            </a:fld>
            <a:endParaRPr lang="en-US" dirty="0">
              <a:solidFill>
                <a:srgbClr val="757575"/>
              </a:solidFill>
            </a:endParaRPr>
          </a:p>
        </p:txBody>
      </p:sp>
    </p:spTree>
    <p:extLst>
      <p:ext uri="{BB962C8B-B14F-4D97-AF65-F5344CB8AC3E}">
        <p14:creationId xmlns:p14="http://schemas.microsoft.com/office/powerpoint/2010/main" val="3976274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69</a:t>
            </a:fld>
            <a:endParaRPr lang="en-US" dirty="0">
              <a:solidFill>
                <a:srgbClr val="757575"/>
              </a:solidFill>
            </a:endParaRPr>
          </a:p>
        </p:txBody>
      </p:sp>
      <p:sp>
        <p:nvSpPr>
          <p:cNvPr id="5" name="Title 4"/>
          <p:cNvSpPr>
            <a:spLocks noGrp="1"/>
          </p:cNvSpPr>
          <p:nvPr>
            <p:ph type="title"/>
          </p:nvPr>
        </p:nvSpPr>
        <p:spPr>
          <a:xfrm>
            <a:off x="984244" y="636762"/>
            <a:ext cx="8997956" cy="504096"/>
          </a:xfrm>
        </p:spPr>
        <p:txBody>
          <a:bodyPr/>
          <a:lstStyle/>
          <a:p>
            <a:r>
              <a:rPr lang="en-US" sz="3600" dirty="0"/>
              <a:t>Potential Long-Term Actions</a:t>
            </a:r>
          </a:p>
        </p:txBody>
      </p:sp>
      <p:sp>
        <p:nvSpPr>
          <p:cNvPr id="6" name="Content Placeholder 5"/>
          <p:cNvSpPr>
            <a:spLocks noGrp="1"/>
          </p:cNvSpPr>
          <p:nvPr>
            <p:ph idx="1"/>
          </p:nvPr>
        </p:nvSpPr>
        <p:spPr/>
        <p:txBody>
          <a:bodyPr>
            <a:normAutofit fontScale="92500"/>
          </a:bodyPr>
          <a:lstStyle/>
          <a:p>
            <a:pPr>
              <a:lnSpc>
                <a:spcPct val="100000"/>
              </a:lnSpc>
            </a:pPr>
            <a:r>
              <a:rPr lang="en-US" sz="2800" dirty="0"/>
              <a:t>Look into updating manuals, guidance, and practices to integrate TSMO concepts and strategies</a:t>
            </a:r>
          </a:p>
          <a:p>
            <a:pPr>
              <a:lnSpc>
                <a:spcPct val="100000"/>
              </a:lnSpc>
            </a:pPr>
            <a:r>
              <a:rPr lang="en-US" sz="2800" dirty="0"/>
              <a:t>Institute more formal training for designers that includes TSMO concepts and strategies</a:t>
            </a:r>
          </a:p>
          <a:p>
            <a:pPr>
              <a:lnSpc>
                <a:spcPct val="100000"/>
              </a:lnSpc>
            </a:pPr>
            <a:r>
              <a:rPr lang="en-US" sz="2800" dirty="0"/>
              <a:t>Share operations data with designers during project development</a:t>
            </a:r>
          </a:p>
          <a:p>
            <a:pPr>
              <a:lnSpc>
                <a:spcPct val="100000"/>
              </a:lnSpc>
              <a:spcAft>
                <a:spcPts val="3200"/>
              </a:spcAft>
            </a:pPr>
            <a:r>
              <a:rPr lang="en-US" sz="2800" dirty="0"/>
              <a:t>Make it a practice for TSMO/operations staff to provide feedback to designers once the project is constructed</a:t>
            </a:r>
          </a:p>
          <a:p>
            <a:pPr marL="0" indent="0" algn="ctr">
              <a:lnSpc>
                <a:spcPct val="100000"/>
              </a:lnSpc>
              <a:buNone/>
            </a:pPr>
            <a:r>
              <a:rPr lang="en-US" sz="2800" dirty="0"/>
              <a:t>Other ideas?</a:t>
            </a:r>
          </a:p>
        </p:txBody>
      </p:sp>
    </p:spTree>
    <p:extLst>
      <p:ext uri="{BB962C8B-B14F-4D97-AF65-F5344CB8AC3E}">
        <p14:creationId xmlns:p14="http://schemas.microsoft.com/office/powerpoint/2010/main" val="351231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7</a:t>
            </a:fld>
            <a:endParaRPr lang="en-US" dirty="0">
              <a:solidFill>
                <a:srgbClr val="757575"/>
              </a:solidFill>
            </a:endParaRPr>
          </a:p>
        </p:txBody>
      </p:sp>
      <p:sp>
        <p:nvSpPr>
          <p:cNvPr id="2" name="Title 1">
            <a:extLst>
              <a:ext uri="{C183D7F6-B498-43B3-948B-1728B52AA6E4}">
                <adec:decorative xmlns:adec="http://schemas.microsoft.com/office/drawing/2017/decorative" val="0"/>
              </a:ext>
            </a:extLst>
          </p:cNvPr>
          <p:cNvSpPr>
            <a:spLocks noGrp="1"/>
          </p:cNvSpPr>
          <p:nvPr>
            <p:ph type="title"/>
          </p:nvPr>
        </p:nvSpPr>
        <p:spPr>
          <a:xfrm>
            <a:off x="984244" y="609989"/>
            <a:ext cx="8997956" cy="504096"/>
          </a:xfrm>
        </p:spPr>
        <p:txBody>
          <a:bodyPr/>
          <a:lstStyle/>
          <a:p>
            <a:r>
              <a:rPr lang="en-US" sz="2400" dirty="0"/>
              <a:t>[ES] </a:t>
            </a:r>
            <a:r>
              <a:rPr lang="en-US" sz="3600" dirty="0"/>
              <a:t>Consider TSMO Throughout Design</a:t>
            </a:r>
          </a:p>
        </p:txBody>
      </p:sp>
      <p:grpSp>
        <p:nvGrpSpPr>
          <p:cNvPr id="5" name="Group 4">
            <a:extLst>
              <a:ext uri="{C183D7F6-B498-43B3-948B-1728B52AA6E4}">
                <adec:decorative xmlns:adec="http://schemas.microsoft.com/office/drawing/2017/decorative" val="1"/>
              </a:ext>
            </a:extLst>
          </p:cNvPr>
          <p:cNvGrpSpPr/>
          <p:nvPr/>
        </p:nvGrpSpPr>
        <p:grpSpPr>
          <a:xfrm>
            <a:off x="1063488" y="1403214"/>
            <a:ext cx="6459774" cy="4447024"/>
            <a:chOff x="625254" y="1325344"/>
            <a:chExt cx="7642277" cy="5237165"/>
          </a:xfrm>
        </p:grpSpPr>
        <p:pic>
          <p:nvPicPr>
            <p:cNvPr id="6" name="Picture 2" descr="Clip art scrabble til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735" y="2669403"/>
              <a:ext cx="1088608" cy="1188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crabble letter tiles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4216" y="2669403"/>
              <a:ext cx="1095245" cy="11927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crabble letter tiles clipart "/>
            <p:cNvPicPr>
              <a:picLocks noChangeAspect="1" noChangeArrowheads="1"/>
            </p:cNvPicPr>
            <p:nvPr/>
          </p:nvPicPr>
          <p:blipFill rotWithShape="1">
            <a:blip r:embed="rId5">
              <a:extLst>
                <a:ext uri="{28A0092B-C50C-407E-A947-70E740481C1C}">
                  <a14:useLocalDpi xmlns:a14="http://schemas.microsoft.com/office/drawing/2010/main" val="0"/>
                </a:ext>
              </a:extLst>
            </a:blip>
            <a:srcRect l="12096" r="12393"/>
            <a:stretch/>
          </p:blipFill>
          <p:spPr bwMode="auto">
            <a:xfrm>
              <a:off x="4486868" y="2506220"/>
              <a:ext cx="1184224" cy="15682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crabble Clipart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8567" y="2695885"/>
              <a:ext cx="1188964" cy="1188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625254" y="2646661"/>
              <a:ext cx="1149257" cy="1234449"/>
            </a:xfrm>
            <a:prstGeom prst="rect">
              <a:avLst/>
            </a:prstGeom>
          </p:spPr>
        </p:pic>
        <p:pic>
          <p:nvPicPr>
            <p:cNvPr id="11" name="Picture 10"/>
            <p:cNvPicPr>
              <a:picLocks noChangeAspect="1"/>
            </p:cNvPicPr>
            <p:nvPr/>
          </p:nvPicPr>
          <p:blipFill>
            <a:blip r:embed="rId8"/>
            <a:stretch>
              <a:fillRect/>
            </a:stretch>
          </p:blipFill>
          <p:spPr>
            <a:xfrm>
              <a:off x="5793617" y="2669403"/>
              <a:ext cx="1129484" cy="1241929"/>
            </a:xfrm>
            <a:prstGeom prst="rect">
              <a:avLst/>
            </a:prstGeom>
          </p:spPr>
        </p:pic>
        <p:pic>
          <p:nvPicPr>
            <p:cNvPr id="12" name="Picture 11"/>
            <p:cNvPicPr>
              <a:picLocks noChangeAspect="1"/>
            </p:cNvPicPr>
            <p:nvPr/>
          </p:nvPicPr>
          <p:blipFill>
            <a:blip r:embed="rId9"/>
            <a:stretch>
              <a:fillRect/>
            </a:stretch>
          </p:blipFill>
          <p:spPr>
            <a:xfrm>
              <a:off x="3274426" y="1325344"/>
              <a:ext cx="1089917" cy="1180876"/>
            </a:xfrm>
            <a:prstGeom prst="rect">
              <a:avLst/>
            </a:prstGeom>
          </p:spPr>
        </p:pic>
        <p:pic>
          <p:nvPicPr>
            <p:cNvPr id="13" name="Picture 12"/>
            <p:cNvPicPr>
              <a:picLocks noChangeAspect="1"/>
            </p:cNvPicPr>
            <p:nvPr/>
          </p:nvPicPr>
          <p:blipFill>
            <a:blip r:embed="rId10"/>
            <a:stretch>
              <a:fillRect/>
            </a:stretch>
          </p:blipFill>
          <p:spPr>
            <a:xfrm>
              <a:off x="3274426" y="4021550"/>
              <a:ext cx="1079658" cy="1180876"/>
            </a:xfrm>
            <a:prstGeom prst="rect">
              <a:avLst/>
            </a:prstGeom>
          </p:spPr>
        </p:pic>
        <p:pic>
          <p:nvPicPr>
            <p:cNvPr id="14" name="Picture 13"/>
            <p:cNvPicPr>
              <a:picLocks noChangeAspect="1"/>
            </p:cNvPicPr>
            <p:nvPr/>
          </p:nvPicPr>
          <p:blipFill>
            <a:blip r:embed="rId11"/>
            <a:stretch>
              <a:fillRect/>
            </a:stretch>
          </p:blipFill>
          <p:spPr>
            <a:xfrm>
              <a:off x="3254992" y="5365609"/>
              <a:ext cx="1099092" cy="1196900"/>
            </a:xfrm>
            <a:prstGeom prst="rect">
              <a:avLst/>
            </a:prstGeom>
          </p:spPr>
        </p:pic>
      </p:grpSp>
      <p:sp>
        <p:nvSpPr>
          <p:cNvPr id="16" name="TextBox 15">
            <a:extLst>
              <a:ext uri="{FF2B5EF4-FFF2-40B4-BE49-F238E27FC236}">
                <a16:creationId xmlns:a16="http://schemas.microsoft.com/office/drawing/2014/main" id="{B0AC07F4-64FD-ED0B-EDD9-DD5C6E0AF163}"/>
              </a:ext>
              <a:ext uri="{C183D7F6-B498-43B3-948B-1728B52AA6E4}">
                <adec:decorative xmlns:adec="http://schemas.microsoft.com/office/drawing/2017/decorative" val="1"/>
              </a:ext>
            </a:extLst>
          </p:cNvPr>
          <p:cNvSpPr txBox="1"/>
          <p:nvPr/>
        </p:nvSpPr>
        <p:spPr>
          <a:xfrm>
            <a:off x="1266174" y="5454786"/>
            <a:ext cx="2492875" cy="261610"/>
          </a:xfrm>
          <a:prstGeom prst="rect">
            <a:avLst/>
          </a:prstGeom>
          <a:noFill/>
        </p:spPr>
        <p:txBody>
          <a:bodyPr wrap="square" rtlCol="0">
            <a:spAutoFit/>
          </a:bodyPr>
          <a:lstStyle/>
          <a:p>
            <a:r>
              <a:rPr lang="en-US" sz="1100" dirty="0"/>
              <a:t>Source: </a:t>
            </a:r>
            <a:r>
              <a:rPr lang="en-US" sz="1100" dirty="0">
                <a:hlinkClick r:id="rId12" action="ppaction://hlinkfile">
                  <a:extLst>
                    <a:ext uri="{A12FA001-AC4F-418D-AE19-62706E023703}">
                      <ahyp:hlinkClr xmlns:ahyp="http://schemas.microsoft.com/office/drawing/2018/hyperlinkcolor" val="tx"/>
                    </a:ext>
                  </a:extLst>
                </a:hlinkClick>
              </a:rPr>
              <a:t>ClipartMax.com</a:t>
            </a:r>
            <a:r>
              <a:rPr lang="en-US" sz="1100" dirty="0"/>
              <a:t>.</a:t>
            </a:r>
          </a:p>
        </p:txBody>
      </p:sp>
      <p:graphicFrame>
        <p:nvGraphicFramePr>
          <p:cNvPr id="4" name="Diagram 3" descr="Flow chart with three elements: project scoping, leading to preliminary design, which leads to final design"/>
          <p:cNvGraphicFramePr/>
          <p:nvPr>
            <p:extLst>
              <p:ext uri="{D42A27DB-BD31-4B8C-83A1-F6EECF244321}">
                <p14:modId xmlns:p14="http://schemas.microsoft.com/office/powerpoint/2010/main" val="3423600115"/>
              </p:ext>
            </p:extLst>
          </p:nvPr>
        </p:nvGraphicFramePr>
        <p:xfrm>
          <a:off x="8130863" y="1659714"/>
          <a:ext cx="3425588" cy="44470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353293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70</a:t>
            </a:fld>
            <a:endParaRPr lang="en-US" dirty="0">
              <a:solidFill>
                <a:srgbClr val="757575"/>
              </a:solidFill>
            </a:endParaRPr>
          </a:p>
        </p:txBody>
      </p:sp>
      <p:sp>
        <p:nvSpPr>
          <p:cNvPr id="5" name="Title 4"/>
          <p:cNvSpPr>
            <a:spLocks noGrp="1"/>
          </p:cNvSpPr>
          <p:nvPr>
            <p:ph type="title"/>
          </p:nvPr>
        </p:nvSpPr>
        <p:spPr>
          <a:xfrm>
            <a:off x="984244" y="645419"/>
            <a:ext cx="8997956" cy="504096"/>
          </a:xfrm>
        </p:spPr>
        <p:txBody>
          <a:bodyPr/>
          <a:lstStyle/>
          <a:p>
            <a:r>
              <a:rPr lang="en-US" sz="3600" dirty="0"/>
              <a:t>FHWA Resources</a:t>
            </a:r>
          </a:p>
        </p:txBody>
      </p:sp>
      <p:sp>
        <p:nvSpPr>
          <p:cNvPr id="2" name="Content Placeholder 1"/>
          <p:cNvSpPr>
            <a:spLocks noGrp="1"/>
          </p:cNvSpPr>
          <p:nvPr>
            <p:ph idx="1"/>
          </p:nvPr>
        </p:nvSpPr>
        <p:spPr>
          <a:xfrm>
            <a:off x="984244" y="1461475"/>
            <a:ext cx="10369555" cy="4751106"/>
          </a:xfrm>
        </p:spPr>
        <p:txBody>
          <a:bodyPr>
            <a:normAutofit fontScale="55000" lnSpcReduction="20000"/>
          </a:bodyPr>
          <a:lstStyle/>
          <a:p>
            <a:pPr>
              <a:lnSpc>
                <a:spcPct val="120000"/>
              </a:lnSpc>
            </a:pPr>
            <a:r>
              <a:rPr lang="en-US" sz="4000" i="1" dirty="0"/>
              <a:t>Designing for Transportation Management and Operations: A Primer</a:t>
            </a:r>
            <a:r>
              <a:rPr lang="en-US" sz="4000" dirty="0"/>
              <a:t>,</a:t>
            </a:r>
            <a:r>
              <a:rPr lang="en-US" sz="4000" strike="sngStrike" dirty="0">
                <a:solidFill>
                  <a:srgbClr val="FF0000"/>
                </a:solidFill>
              </a:rPr>
              <a:t> </a:t>
            </a:r>
            <a:r>
              <a:rPr lang="en-US" sz="4000" dirty="0"/>
              <a:t> </a:t>
            </a:r>
            <a:r>
              <a:rPr lang="en-US" sz="4000" dirty="0">
                <a:hlinkClick r:id="rId3">
                  <a:extLst>
                    <a:ext uri="{A12FA001-AC4F-418D-AE19-62706E023703}">
                      <ahyp:hlinkClr xmlns:ahyp="http://schemas.microsoft.com/office/drawing/2018/hyperlinkcolor" val="tx"/>
                    </a:ext>
                  </a:extLst>
                </a:hlinkClick>
              </a:rPr>
              <a:t>https://ops.fhwa.dot.gov/publications/fhwahop13013</a:t>
            </a:r>
            <a:r>
              <a:rPr lang="en-US" sz="4000" dirty="0">
                <a:solidFill>
                  <a:srgbClr val="FF0000"/>
                </a:solidFill>
              </a:rPr>
              <a:t>  </a:t>
            </a:r>
          </a:p>
          <a:p>
            <a:pPr>
              <a:lnSpc>
                <a:spcPct val="120000"/>
              </a:lnSpc>
            </a:pPr>
            <a:r>
              <a:rPr lang="en-US" sz="4000" i="1" dirty="0"/>
              <a:t>Enhancing Transportation: Connecting TSMO and Design</a:t>
            </a:r>
            <a:r>
              <a:rPr lang="en-US" sz="4000" dirty="0"/>
              <a:t> Factsheet,</a:t>
            </a:r>
            <a:r>
              <a:rPr lang="en-US" sz="4000" strike="sngStrike" dirty="0">
                <a:solidFill>
                  <a:srgbClr val="FF0000"/>
                </a:solidFill>
              </a:rPr>
              <a:t> </a:t>
            </a:r>
            <a:r>
              <a:rPr lang="en-US" sz="4000" dirty="0"/>
              <a:t> </a:t>
            </a:r>
            <a:r>
              <a:rPr lang="en-US" sz="4000" dirty="0">
                <a:hlinkClick r:id="rId4">
                  <a:extLst>
                    <a:ext uri="{A12FA001-AC4F-418D-AE19-62706E023703}">
                      <ahyp:hlinkClr xmlns:ahyp="http://schemas.microsoft.com/office/drawing/2018/hyperlinkcolor" val="tx"/>
                    </a:ext>
                  </a:extLst>
                </a:hlinkClick>
              </a:rPr>
              <a:t>https://ops.fhwa.dot.gov/publications</a:t>
            </a:r>
            <a:r>
              <a:rPr lang="en-US" sz="4000" dirty="0">
                <a:solidFill>
                  <a:srgbClr val="002060"/>
                </a:solidFill>
                <a:hlinkClick r:id="rId4">
                  <a:extLst>
                    <a:ext uri="{A12FA001-AC4F-418D-AE19-62706E023703}">
                      <ahyp:hlinkClr xmlns:ahyp="http://schemas.microsoft.com/office/drawing/2018/hyperlinkcolor" val="tx"/>
                    </a:ext>
                  </a:extLst>
                </a:hlinkClick>
              </a:rPr>
              <a:t>/</a:t>
            </a:r>
            <a:r>
              <a:rPr lang="en-US" sz="4000" dirty="0">
                <a:hlinkClick r:id="rId4">
                  <a:extLst>
                    <a:ext uri="{A12FA001-AC4F-418D-AE19-62706E023703}">
                      <ahyp:hlinkClr xmlns:ahyp="http://schemas.microsoft.com/office/drawing/2018/hyperlinkcolor" val="tx"/>
                    </a:ext>
                  </a:extLst>
                </a:hlinkClick>
              </a:rPr>
              <a:t>fhwahop18088</a:t>
            </a:r>
            <a:endParaRPr lang="en-US" sz="4000" dirty="0">
              <a:solidFill>
                <a:srgbClr val="FF0000"/>
              </a:solidFill>
            </a:endParaRPr>
          </a:p>
          <a:p>
            <a:pPr>
              <a:lnSpc>
                <a:spcPct val="120000"/>
              </a:lnSpc>
            </a:pPr>
            <a:r>
              <a:rPr lang="en-US" sz="4000" dirty="0"/>
              <a:t>Designing for Operations</a:t>
            </a:r>
            <a:r>
              <a:rPr lang="en-US" sz="4000" dirty="0">
                <a:solidFill>
                  <a:srgbClr val="FF0000"/>
                </a:solidFill>
              </a:rPr>
              <a:t> </a:t>
            </a:r>
            <a:r>
              <a:rPr lang="en-US" sz="4000" dirty="0"/>
              <a:t>web page, </a:t>
            </a:r>
            <a:r>
              <a:rPr lang="en-US" sz="4000" dirty="0">
                <a:hlinkClick r:id="rId5">
                  <a:extLst>
                    <a:ext uri="{A12FA001-AC4F-418D-AE19-62706E023703}">
                      <ahyp:hlinkClr xmlns:ahyp="http://schemas.microsoft.com/office/drawing/2018/hyperlinkcolor" val="tx"/>
                    </a:ext>
                  </a:extLst>
                </a:hlinkClick>
              </a:rPr>
              <a:t>https://ops.fhwa.dot.gov/plan4ops/designing_ops</a:t>
            </a:r>
            <a:r>
              <a:rPr lang="en-US" sz="4000" dirty="0">
                <a:solidFill>
                  <a:srgbClr val="002060"/>
                </a:solidFill>
                <a:hlinkClick r:id="rId5">
                  <a:extLst>
                    <a:ext uri="{A12FA001-AC4F-418D-AE19-62706E023703}">
                      <ahyp:hlinkClr xmlns:ahyp="http://schemas.microsoft.com/office/drawing/2018/hyperlinkcolor" val="tx"/>
                    </a:ext>
                  </a:extLst>
                </a:hlinkClick>
              </a:rPr>
              <a:t>.</a:t>
            </a:r>
            <a:r>
              <a:rPr lang="en-US" sz="4000" dirty="0">
                <a:hlinkClick r:id="rId5">
                  <a:extLst>
                    <a:ext uri="{A12FA001-AC4F-418D-AE19-62706E023703}">
                      <ahyp:hlinkClr xmlns:ahyp="http://schemas.microsoft.com/office/drawing/2018/hyperlinkcolor" val="tx"/>
                    </a:ext>
                  </a:extLst>
                </a:hlinkClick>
              </a:rPr>
              <a:t>htm</a:t>
            </a:r>
            <a:endParaRPr lang="en-US" sz="4000" dirty="0">
              <a:solidFill>
                <a:srgbClr val="FF0000"/>
              </a:solidFill>
            </a:endParaRPr>
          </a:p>
          <a:p>
            <a:pPr>
              <a:lnSpc>
                <a:spcPct val="120000"/>
              </a:lnSpc>
            </a:pPr>
            <a:r>
              <a:rPr lang="en-US" sz="4000" dirty="0"/>
              <a:t>Performance-Based Practical Design</a:t>
            </a:r>
            <a:r>
              <a:rPr lang="en-US" sz="4000" dirty="0">
                <a:solidFill>
                  <a:srgbClr val="FF0000"/>
                </a:solidFill>
              </a:rPr>
              <a:t> </a:t>
            </a:r>
            <a:r>
              <a:rPr lang="en-US" sz="4000" dirty="0"/>
              <a:t>web page, </a:t>
            </a:r>
            <a:r>
              <a:rPr lang="en-US" sz="4000" dirty="0">
                <a:hlinkClick r:id="rId6">
                  <a:extLst>
                    <a:ext uri="{A12FA001-AC4F-418D-AE19-62706E023703}">
                      <ahyp:hlinkClr xmlns:ahyp="http://schemas.microsoft.com/office/drawing/2018/hyperlinkcolor" val="tx"/>
                    </a:ext>
                  </a:extLst>
                </a:hlinkClick>
              </a:rPr>
              <a:t>https://www.fhwa.dot.gov/design/pbpd/</a:t>
            </a:r>
            <a:endParaRPr lang="en-US" sz="4000" dirty="0">
              <a:solidFill>
                <a:srgbClr val="FF0000"/>
              </a:solidFill>
            </a:endParaRPr>
          </a:p>
          <a:p>
            <a:pPr>
              <a:lnSpc>
                <a:spcPct val="120000"/>
              </a:lnSpc>
            </a:pPr>
            <a:r>
              <a:rPr lang="en-US" sz="4000" dirty="0"/>
              <a:t>SHRP Reliability Products Listing: Design Guide for Addressing Non-Recurrent Congestion, </a:t>
            </a:r>
            <a:r>
              <a:rPr lang="en-US" sz="4000" dirty="0">
                <a:hlinkClick r:id="rId7">
                  <a:extLst>
                    <a:ext uri="{A12FA001-AC4F-418D-AE19-62706E023703}">
                      <ahyp:hlinkClr xmlns:ahyp="http://schemas.microsoft.com/office/drawing/2018/hyperlinkcolor" val="tx"/>
                    </a:ext>
                  </a:extLst>
                </a:hlinkClick>
              </a:rPr>
              <a:t>https://ops.fhwa.dot.gov/shrp2/products.htm#design</a:t>
            </a:r>
            <a:endParaRPr lang="en-US" sz="4000" b="1" dirty="0"/>
          </a:p>
        </p:txBody>
      </p:sp>
    </p:spTree>
    <p:extLst>
      <p:ext uri="{BB962C8B-B14F-4D97-AF65-F5344CB8AC3E}">
        <p14:creationId xmlns:p14="http://schemas.microsoft.com/office/powerpoint/2010/main" val="40034640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t>71</a:t>
            </a:fld>
            <a:endParaRPr lang="en-US" dirty="0">
              <a:solidFill>
                <a:srgbClr val="757575"/>
              </a:solidFill>
            </a:endParaRPr>
          </a:p>
        </p:txBody>
      </p:sp>
      <p:sp>
        <p:nvSpPr>
          <p:cNvPr id="2" name="Title 1"/>
          <p:cNvSpPr>
            <a:spLocks noGrp="1"/>
          </p:cNvSpPr>
          <p:nvPr>
            <p:ph type="title"/>
          </p:nvPr>
        </p:nvSpPr>
        <p:spPr/>
        <p:txBody>
          <a:bodyPr/>
          <a:lstStyle/>
          <a:p>
            <a:r>
              <a:rPr lang="en-US" dirty="0"/>
              <a:t>Thank you!</a:t>
            </a:r>
          </a:p>
        </p:txBody>
      </p:sp>
      <p:sp>
        <p:nvSpPr>
          <p:cNvPr id="3" name="Subtitle 2"/>
          <p:cNvSpPr>
            <a:spLocks noGrp="1"/>
          </p:cNvSpPr>
          <p:nvPr>
            <p:ph type="body" idx="1"/>
          </p:nvPr>
        </p:nvSpPr>
        <p:spPr>
          <a:xfrm>
            <a:off x="831850" y="4534968"/>
            <a:ext cx="10515600" cy="1500187"/>
          </a:xfrm>
        </p:spPr>
        <p:txBody>
          <a:bodyPr>
            <a:normAutofit/>
          </a:bodyPr>
          <a:lstStyle/>
          <a:p>
            <a:r>
              <a:rPr lang="en-US" sz="2400" dirty="0">
                <a:solidFill>
                  <a:schemeClr val="tx1"/>
                </a:solidFill>
              </a:rPr>
              <a:t>For more information please contact:</a:t>
            </a:r>
          </a:p>
          <a:p>
            <a:r>
              <a:rPr lang="en-US" sz="2400" dirty="0">
                <a:solidFill>
                  <a:schemeClr val="tx1"/>
                </a:solidFill>
              </a:rPr>
              <a:t>[Add speaker’s information]</a:t>
            </a:r>
          </a:p>
          <a:p>
            <a:endParaRPr lang="en-US" b="1" dirty="0"/>
          </a:p>
          <a:p>
            <a:endParaRPr lang="en-US" dirty="0"/>
          </a:p>
          <a:p>
            <a:endParaRPr lang="en-US" dirty="0"/>
          </a:p>
        </p:txBody>
      </p:sp>
    </p:spTree>
    <p:extLst>
      <p:ext uri="{BB962C8B-B14F-4D97-AF65-F5344CB8AC3E}">
        <p14:creationId xmlns:p14="http://schemas.microsoft.com/office/powerpoint/2010/main" val="232817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8</a:t>
            </a:fld>
            <a:endParaRPr lang="en-US" dirty="0">
              <a:solidFill>
                <a:srgbClr val="757575"/>
              </a:solidFill>
            </a:endParaRPr>
          </a:p>
        </p:txBody>
      </p:sp>
      <p:sp>
        <p:nvSpPr>
          <p:cNvPr id="5" name="Title 4"/>
          <p:cNvSpPr>
            <a:spLocks noGrp="1"/>
          </p:cNvSpPr>
          <p:nvPr>
            <p:ph type="title"/>
          </p:nvPr>
        </p:nvSpPr>
        <p:spPr>
          <a:xfrm>
            <a:off x="984244" y="629460"/>
            <a:ext cx="8997956" cy="504096"/>
          </a:xfrm>
        </p:spPr>
        <p:txBody>
          <a:bodyPr/>
          <a:lstStyle/>
          <a:p>
            <a:r>
              <a:rPr lang="en-US" sz="2400" dirty="0"/>
              <a:t>[ES] </a:t>
            </a:r>
            <a:r>
              <a:rPr lang="en-US" sz="3600" dirty="0"/>
              <a:t>TSMO Supports Design Goals (1/2)</a:t>
            </a:r>
          </a:p>
        </p:txBody>
      </p:sp>
      <p:sp>
        <p:nvSpPr>
          <p:cNvPr id="6" name="Content Placeholder 5"/>
          <p:cNvSpPr>
            <a:spLocks noGrp="1"/>
          </p:cNvSpPr>
          <p:nvPr>
            <p:ph idx="1"/>
          </p:nvPr>
        </p:nvSpPr>
        <p:spPr/>
        <p:txBody>
          <a:bodyPr/>
          <a:lstStyle/>
          <a:p>
            <a:pPr>
              <a:lnSpc>
                <a:spcPct val="100000"/>
              </a:lnSpc>
              <a:spcBef>
                <a:spcPts val="1800"/>
              </a:spcBef>
            </a:pPr>
            <a:r>
              <a:rPr lang="en-US" dirty="0"/>
              <a:t>Can offer less expensive alternatives to adding capacity</a:t>
            </a:r>
          </a:p>
          <a:p>
            <a:pPr>
              <a:lnSpc>
                <a:spcPct val="100000"/>
              </a:lnSpc>
              <a:spcBef>
                <a:spcPts val="1800"/>
              </a:spcBef>
            </a:pPr>
            <a:r>
              <a:rPr lang="en-US" dirty="0"/>
              <a:t>Preserves capacity and extends the life of the facility</a:t>
            </a:r>
          </a:p>
          <a:p>
            <a:pPr>
              <a:lnSpc>
                <a:spcPct val="100000"/>
              </a:lnSpc>
              <a:spcBef>
                <a:spcPts val="1800"/>
              </a:spcBef>
            </a:pPr>
            <a:r>
              <a:rPr lang="en-US" dirty="0"/>
              <a:t>Mitigates substandard or problematic geometrics where feasible</a:t>
            </a:r>
          </a:p>
          <a:p>
            <a:pPr>
              <a:lnSpc>
                <a:spcPct val="100000"/>
              </a:lnSpc>
              <a:spcBef>
                <a:spcPts val="1800"/>
              </a:spcBef>
            </a:pPr>
            <a:r>
              <a:rPr lang="en-US" dirty="0"/>
              <a:t>Can offer solutions to reduce or mitigate environmental impacts in the design phase of the project</a:t>
            </a:r>
          </a:p>
          <a:p>
            <a:pPr>
              <a:lnSpc>
                <a:spcPct val="100000"/>
              </a:lnSpc>
              <a:spcBef>
                <a:spcPts val="1800"/>
              </a:spcBef>
            </a:pPr>
            <a:r>
              <a:rPr lang="en-US" dirty="0"/>
              <a:t>Offers support and strategies for safe and effective work zones and traffic control design</a:t>
            </a:r>
          </a:p>
        </p:txBody>
      </p:sp>
    </p:spTree>
    <p:extLst>
      <p:ext uri="{BB962C8B-B14F-4D97-AF65-F5344CB8AC3E}">
        <p14:creationId xmlns:p14="http://schemas.microsoft.com/office/powerpoint/2010/main" val="659699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7D4CC3B-F538-9046-9995-49EE0C980241}" type="slidenum">
              <a:rPr lang="en-US" smtClean="0">
                <a:solidFill>
                  <a:srgbClr val="757575"/>
                </a:solidFill>
              </a:rPr>
              <a:pPr/>
              <a:t>9</a:t>
            </a:fld>
            <a:endParaRPr lang="en-US" dirty="0">
              <a:solidFill>
                <a:srgbClr val="757575"/>
              </a:solidFill>
            </a:endParaRPr>
          </a:p>
        </p:txBody>
      </p:sp>
      <p:sp>
        <p:nvSpPr>
          <p:cNvPr id="5" name="Title 4"/>
          <p:cNvSpPr>
            <a:spLocks noGrp="1"/>
          </p:cNvSpPr>
          <p:nvPr>
            <p:ph type="title"/>
          </p:nvPr>
        </p:nvSpPr>
        <p:spPr>
          <a:xfrm>
            <a:off x="984244" y="617428"/>
            <a:ext cx="8997956" cy="504096"/>
          </a:xfrm>
        </p:spPr>
        <p:txBody>
          <a:bodyPr/>
          <a:lstStyle/>
          <a:p>
            <a:r>
              <a:rPr lang="en-US" sz="2400" dirty="0"/>
              <a:t>[ES] </a:t>
            </a:r>
            <a:r>
              <a:rPr lang="en-US" sz="3600" dirty="0"/>
              <a:t>TSMO Supports Design Goals (2/2)</a:t>
            </a:r>
          </a:p>
        </p:txBody>
      </p:sp>
      <p:sp>
        <p:nvSpPr>
          <p:cNvPr id="6" name="Content Placeholder 5"/>
          <p:cNvSpPr>
            <a:spLocks noGrp="1"/>
          </p:cNvSpPr>
          <p:nvPr>
            <p:ph idx="1"/>
          </p:nvPr>
        </p:nvSpPr>
        <p:spPr>
          <a:xfrm>
            <a:off x="984245" y="1587018"/>
            <a:ext cx="10369555" cy="4351338"/>
          </a:xfrm>
        </p:spPr>
        <p:txBody>
          <a:bodyPr>
            <a:normAutofit/>
          </a:bodyPr>
          <a:lstStyle/>
          <a:p>
            <a:pPr marL="0" indent="0">
              <a:lnSpc>
                <a:spcPct val="100000"/>
              </a:lnSpc>
              <a:buNone/>
            </a:pPr>
            <a:r>
              <a:rPr lang="en-US" dirty="0"/>
              <a:t>Serves as a useful tool in performance-based practical design (PBPD):</a:t>
            </a:r>
          </a:p>
          <a:p>
            <a:pPr lvl="1">
              <a:lnSpc>
                <a:spcPct val="100000"/>
              </a:lnSpc>
            </a:pPr>
            <a:r>
              <a:rPr lang="en-US" sz="2400" dirty="0"/>
              <a:t>Can help improves safety, reliability, and cost-effectiveness of PBPD solutions</a:t>
            </a:r>
          </a:p>
          <a:p>
            <a:pPr lvl="1">
              <a:lnSpc>
                <a:spcPct val="100000"/>
              </a:lnSpc>
            </a:pPr>
            <a:r>
              <a:rPr lang="en-US" sz="2400" dirty="0"/>
              <a:t>Expands design options</a:t>
            </a:r>
          </a:p>
          <a:p>
            <a:pPr lvl="1">
              <a:lnSpc>
                <a:spcPct val="100000"/>
              </a:lnSpc>
            </a:pPr>
            <a:r>
              <a:rPr lang="en-US" sz="2400" dirty="0"/>
              <a:t>Reduces need for conventional capacity improvements</a:t>
            </a:r>
          </a:p>
          <a:p>
            <a:pPr lvl="1">
              <a:lnSpc>
                <a:spcPct val="100000"/>
              </a:lnSpc>
              <a:spcAft>
                <a:spcPts val="3600"/>
              </a:spcAft>
            </a:pPr>
            <a:r>
              <a:rPr lang="en-US" sz="2400" dirty="0"/>
              <a:t>Often can be quickly deployed to offer benefits</a:t>
            </a:r>
            <a:endParaRPr lang="en-US" dirty="0"/>
          </a:p>
          <a:p>
            <a:pPr marL="0" indent="0">
              <a:lnSpc>
                <a:spcPct val="100000"/>
              </a:lnSpc>
              <a:spcBef>
                <a:spcPts val="0"/>
              </a:spcBef>
              <a:buNone/>
            </a:pPr>
            <a:r>
              <a:rPr lang="en-US" dirty="0"/>
              <a:t>More information on PBPD:</a:t>
            </a:r>
          </a:p>
          <a:p>
            <a:pPr lvl="1">
              <a:lnSpc>
                <a:spcPct val="100000"/>
              </a:lnSpc>
            </a:pPr>
            <a:r>
              <a:rPr lang="en-US" sz="2400" dirty="0">
                <a:hlinkClick r:id="rId3"/>
              </a:rPr>
              <a:t>Designing for Operations (FHWA Website)</a:t>
            </a:r>
            <a:endParaRPr lang="en-US" sz="2400" dirty="0">
              <a:solidFill>
                <a:srgbClr val="FF0000"/>
              </a:solidFill>
            </a:endParaRPr>
          </a:p>
          <a:p>
            <a:pPr lvl="1">
              <a:lnSpc>
                <a:spcPct val="100000"/>
              </a:lnSpc>
            </a:pPr>
            <a:r>
              <a:rPr lang="en-US" sz="2400" dirty="0">
                <a:hlinkClick r:id="rId4"/>
              </a:rPr>
              <a:t>Performance-Based Practical Design (FHWA Website)</a:t>
            </a:r>
            <a:endParaRPr lang="en-US" sz="2400" dirty="0">
              <a:solidFill>
                <a:srgbClr val="FF0000"/>
              </a:solidFill>
            </a:endParaRPr>
          </a:p>
        </p:txBody>
      </p:sp>
    </p:spTree>
    <p:extLst>
      <p:ext uri="{BB962C8B-B14F-4D97-AF65-F5344CB8AC3E}">
        <p14:creationId xmlns:p14="http://schemas.microsoft.com/office/powerpoint/2010/main" val="3581153012"/>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36FE91"/>
      </a:accent5>
      <a:accent6>
        <a:srgbClr val="00843B"/>
      </a:accent6>
      <a:hlink>
        <a:srgbClr val="002060"/>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3">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36FE91"/>
      </a:accent5>
      <a:accent6>
        <a:srgbClr val="00843B"/>
      </a:accent6>
      <a:hlink>
        <a:srgbClr val="00B050"/>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bWFubmluZ2E8L1VzZXJOYW1lPjxEYXRlVGltZT4xLzIxLzIwMjEgNzozNTozOCBQTTwvRGF0ZVRpbWU+PExhYmVsU3RyaW5nPlVucmVzdHJpY3RlZDwvTGFiZWxTdHJpbmc+PC9pdGVtPjwvbGFiZWxIaXN0b3J5Pg==</Value>
</WrappedLabelHistor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sisl xmlns:xsd="http://www.w3.org/2001/XMLSchema" xmlns:xsi="http://www.w3.org/2001/XMLSchema-instance" xmlns="http://www.boldonjames.com/2008/01/sie/internal/label" sislVersion="0" policy="c8d5760e-638a-47e8-9e2e-1226c2cb268d" origin="userSelected">
  <element uid="42834bfb-1ec1-4beb-bd64-eb83fb3cb3f3" value=""/>
</sisl>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B2EF3D-9539-460A-9CD0-BE0CD508E248}">
  <ds:schemaRefs>
    <ds:schemaRef ds:uri="http://www.w3.org/2001/XMLSchema"/>
    <ds:schemaRef ds:uri="http://www.boldonjames.com/2016/02/Classifier/internal/wrappedLabelHistory"/>
  </ds:schemaRefs>
</ds:datastoreItem>
</file>

<file path=customXml/itemProps2.xml><?xml version="1.0" encoding="utf-8"?>
<ds:datastoreItem xmlns:ds="http://schemas.openxmlformats.org/officeDocument/2006/customXml" ds:itemID="{AE98DA5F-0E98-4E88-AB38-1ED4141BA999}">
  <ds:schemaRefs>
    <ds:schemaRef ds:uri="http://schemas.microsoft.com/sharepoint/v3/contenttype/forms"/>
  </ds:schemaRefs>
</ds:datastoreItem>
</file>

<file path=customXml/itemProps3.xml><?xml version="1.0" encoding="utf-8"?>
<ds:datastoreItem xmlns:ds="http://schemas.openxmlformats.org/officeDocument/2006/customXml" ds:itemID="{D093BDAD-CA10-42A9-8D46-8103ED278377}">
  <ds:schemaRefs>
    <ds:schemaRef ds:uri="http://www.w3.org/2001/XMLSchema"/>
    <ds:schemaRef ds:uri="http://www.boldonjames.com/2008/01/sie/internal/label"/>
  </ds:schemaRefs>
</ds:datastoreItem>
</file>

<file path=customXml/itemProps4.xml><?xml version="1.0" encoding="utf-8"?>
<ds:datastoreItem xmlns:ds="http://schemas.openxmlformats.org/officeDocument/2006/customXml" ds:itemID="{53344AF8-6013-46A3-9107-B47C5C23ED2F}">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5.xml><?xml version="1.0" encoding="utf-8"?>
<ds:datastoreItem xmlns:ds="http://schemas.openxmlformats.org/officeDocument/2006/customXml" ds:itemID="{93BF9346-AA49-4F7A-B7EC-217130A9A2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21-004L-TSMO_Design2_PPT-rev-TEMPLATE</Template>
  <TotalTime>10380</TotalTime>
  <Words>15718</Words>
  <Application>Microsoft Office PowerPoint</Application>
  <PresentationFormat>Widescreen</PresentationFormat>
  <Paragraphs>1144</Paragraphs>
  <Slides>71</Slides>
  <Notes>70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71</vt:i4>
      </vt:variant>
    </vt:vector>
  </HeadingPairs>
  <TitlesOfParts>
    <vt:vector size="80" baseType="lpstr">
      <vt:lpstr>Arial</vt:lpstr>
      <vt:lpstr>Arial Black</vt:lpstr>
      <vt:lpstr>Calibri</vt:lpstr>
      <vt:lpstr>Helvetica Neue</vt:lpstr>
      <vt:lpstr>Roboto Slab</vt:lpstr>
      <vt:lpstr>Segoe UI</vt:lpstr>
      <vt:lpstr>Wingdings</vt:lpstr>
      <vt:lpstr>Office Theme</vt:lpstr>
      <vt:lpstr>1_Custom Design</vt:lpstr>
      <vt:lpstr>Connecting TSMO  and Design</vt:lpstr>
      <vt:lpstr>Disclaimer</vt:lpstr>
      <vt:lpstr>Executive Summary (ES)</vt:lpstr>
      <vt:lpstr>[ES] Transportation Landscape Is Changing</vt:lpstr>
      <vt:lpstr>[ES] How Are State Departments of Transportation (DOT) Responding to the Changes?</vt:lpstr>
      <vt:lpstr>[ES] TSMO Is a “Way of Thinking” That Supports State Departments of Transportation (DOTs) Missions</vt:lpstr>
      <vt:lpstr>[ES] Consider TSMO Throughout Design</vt:lpstr>
      <vt:lpstr>[ES] TSMO Supports Design Goals (1/2)</vt:lpstr>
      <vt:lpstr>[ES] TSMO Supports Design Goals (2/2)</vt:lpstr>
      <vt:lpstr>[ES] …And How Can Design Support TSMO?</vt:lpstr>
      <vt:lpstr>[ES] Opportunities to Connect Design and TSMO</vt:lpstr>
      <vt:lpstr>[ES] Take Action</vt:lpstr>
      <vt:lpstr>End of Executive Summary</vt:lpstr>
      <vt:lpstr>Goals of This Presentation</vt:lpstr>
      <vt:lpstr>Presentation Overview</vt:lpstr>
      <vt:lpstr>What Is TSMO?</vt:lpstr>
      <vt:lpstr>Definition of TSMO</vt:lpstr>
      <vt:lpstr>Characteristics of TSMO</vt:lpstr>
      <vt:lpstr>Examples of TSMO Strategies</vt:lpstr>
      <vt:lpstr>Incident/Event Management Strategies</vt:lpstr>
      <vt:lpstr>Traffic Management Strategies</vt:lpstr>
      <vt:lpstr>Demand Management Strategies</vt:lpstr>
      <vt:lpstr>TSMO Is a “Way of Thinking” That Supports Transportation Agency Missions</vt:lpstr>
      <vt:lpstr>TSMO Supports Many  State and Local DOT Goals </vt:lpstr>
      <vt:lpstr>Example TSMO Strategies That Support Transportation Agency Goals</vt:lpstr>
      <vt:lpstr>TSMO State of the Practice</vt:lpstr>
      <vt:lpstr>Resources on TSMO</vt:lpstr>
      <vt:lpstr>Connecting TSMO and Design Overview</vt:lpstr>
      <vt:lpstr>The Transportation Landscape Is Changing</vt:lpstr>
      <vt:lpstr>Transportation Agencies Are Changing</vt:lpstr>
      <vt:lpstr>What Is Meant by Design?</vt:lpstr>
      <vt:lpstr>Example Design Goals</vt:lpstr>
      <vt:lpstr>How Can TSMO Support Design Goals? (1/2)</vt:lpstr>
      <vt:lpstr>How Can TSMO Support Design Goals? (2/2)</vt:lpstr>
      <vt:lpstr>…And How Can Design Support TSMO? (1/3)</vt:lpstr>
      <vt:lpstr>…And How Can Design Support TSMO? (2/3)</vt:lpstr>
      <vt:lpstr>…And How Can Design Support TSMO? (3/3)</vt:lpstr>
      <vt:lpstr>Benefits from Collaboration Between Design and TSMO</vt:lpstr>
      <vt:lpstr>Opportunities for Collaboration</vt:lpstr>
      <vt:lpstr>Consider TSMO Through It All</vt:lpstr>
      <vt:lpstr>Access Management and Driveway Access Controls</vt:lpstr>
      <vt:lpstr>Choosing Optimal Intersection and Interchange Designs</vt:lpstr>
      <vt:lpstr>Designing Intersections and Interchanges</vt:lpstr>
      <vt:lpstr>Bottleneck Solutions</vt:lpstr>
      <vt:lpstr>Interstate System Access Requests</vt:lpstr>
      <vt:lpstr>Intersection Conflict Warning Systems</vt:lpstr>
      <vt:lpstr>Multimodal Transportation Solutions</vt:lpstr>
      <vt:lpstr>Curbside Management</vt:lpstr>
      <vt:lpstr>Emergency and Incident Response</vt:lpstr>
      <vt:lpstr>Road Weather Management</vt:lpstr>
      <vt:lpstr>Managed Lanes</vt:lpstr>
      <vt:lpstr>Many Uses of Shoulders</vt:lpstr>
      <vt:lpstr>Runaway Truck Ramps</vt:lpstr>
      <vt:lpstr>Truck Climbing Lanes and Passing Lanes</vt:lpstr>
      <vt:lpstr>Wildlife Fencing, Crossings,  and Detection Systems</vt:lpstr>
      <vt:lpstr>Work Zones and Traffic Control Plans</vt:lpstr>
      <vt:lpstr>Examples of Collaboration Between TSMO and Design</vt:lpstr>
      <vt:lpstr>Pennsylvania DOT Design and Project Development Manuals </vt:lpstr>
      <vt:lpstr>Colorado DOT TSMO Evaluation Approach</vt:lpstr>
      <vt:lpstr>Missouri DOT Core Project Teams</vt:lpstr>
      <vt:lpstr>Iowa DOT Traffic Critical Projects Program—Helping Plan Work Zones</vt:lpstr>
      <vt:lpstr>Utah DOT TSMO Checklists and Operations Reviews </vt:lpstr>
      <vt:lpstr>Overcoming Challenges</vt:lpstr>
      <vt:lpstr>Potential Challenges…and Solutions (1/3)</vt:lpstr>
      <vt:lpstr>Potential Challenges…and Solutions (2/3)</vt:lpstr>
      <vt:lpstr>Potential Challenges…and Solutions (3/3)</vt:lpstr>
      <vt:lpstr>Next Steps</vt:lpstr>
      <vt:lpstr>Potential Short-Term Actions</vt:lpstr>
      <vt:lpstr>Potential Long-Term Actions</vt:lpstr>
      <vt:lpstr>FHWA Resources</vt:lpstr>
      <vt:lpstr>Thank you!</vt:lpstr>
    </vt:vector>
  </TitlesOfParts>
  <Company>Leidos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TSMO and Design</dc:title>
  <dc:creator>FHWA</dc:creator>
  <cp:lastModifiedBy>Zitzow-Childs, Stephen (Volpe)</cp:lastModifiedBy>
  <cp:revision>544</cp:revision>
  <cp:lastPrinted>2020-11-17T18:55:35Z</cp:lastPrinted>
  <dcterms:created xsi:type="dcterms:W3CDTF">2021-06-04T20:37:10Z</dcterms:created>
  <dcterms:modified xsi:type="dcterms:W3CDTF">2023-04-25T00:02:02Z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28272400-7de9-4249-bf45-92a58899e5ef</vt:lpwstr>
  </property>
  <property fmtid="{D5CDD505-2E9C-101B-9397-08002B2CF9AE}" pid="3" name="bjSaver">
    <vt:lpwstr>nTZIZikKtGi03X0C48Q2AA8QXsSHzaW5</vt:lpwstr>
  </property>
  <property fmtid="{D5CDD505-2E9C-101B-9397-08002B2CF9AE}" pid="4" name="bjDocumentSecurityLabel">
    <vt:lpwstr>Unrestricted</vt:lpwstr>
  </property>
  <property fmtid="{D5CDD505-2E9C-101B-9397-08002B2CF9AE}" pid="5" name="bjLabelHistoryID">
    <vt:lpwstr>{20B2EF3D-9539-460A-9CD0-BE0CD508E248}</vt:lpwstr>
  </property>
  <property fmtid="{D5CDD505-2E9C-101B-9397-08002B2CF9AE}" pid="6" name="bjDocumentLabelXML">
    <vt:lpwstr>&lt;?xml version="1.0" encoding="us-ascii"?&gt;&lt;sisl xmlns:xsd="http://www.w3.org/2001/XMLSchema" xmlns:xsi="http://www.w3.org/2001/XMLSchema-instance" sislVersion="0" policy="c8d5760e-638a-47e8-9e2e-1226c2cb268d" origin="userSelected" xmlns="http://www.boldonj</vt:lpwstr>
  </property>
  <property fmtid="{D5CDD505-2E9C-101B-9397-08002B2CF9AE}" pid="7" name="bjDocumentLabelXML-0">
    <vt:lpwstr>ames.com/2008/01/sie/internal/label"&gt;&lt;element uid="42834bfb-1ec1-4beb-bd64-eb83fb3cb3f3" value="" /&gt;&lt;/sisl&gt;</vt:lpwstr>
  </property>
  <property fmtid="{D5CDD505-2E9C-101B-9397-08002B2CF9AE}" pid="8" name="MSIP_Label_c968a81f-7ed4-4faa-9408-9652e001dd96_Enabled">
    <vt:lpwstr>true</vt:lpwstr>
  </property>
  <property fmtid="{D5CDD505-2E9C-101B-9397-08002B2CF9AE}" pid="9" name="MSIP_Label_c968a81f-7ed4-4faa-9408-9652e001dd96_SetDate">
    <vt:lpwstr>2022-11-09T16:47:53Z</vt:lpwstr>
  </property>
  <property fmtid="{D5CDD505-2E9C-101B-9397-08002B2CF9AE}" pid="10" name="MSIP_Label_c968a81f-7ed4-4faa-9408-9652e001dd96_Method">
    <vt:lpwstr>Standard</vt:lpwstr>
  </property>
  <property fmtid="{D5CDD505-2E9C-101B-9397-08002B2CF9AE}" pid="11" name="MSIP_Label_c968a81f-7ed4-4faa-9408-9652e001dd96_Name">
    <vt:lpwstr>Unrestricted</vt:lpwstr>
  </property>
  <property fmtid="{D5CDD505-2E9C-101B-9397-08002B2CF9AE}" pid="12" name="MSIP_Label_c968a81f-7ed4-4faa-9408-9652e001dd96_SiteId">
    <vt:lpwstr>b64da4ac-e800-4cfc-8931-e607f720a1b8</vt:lpwstr>
  </property>
  <property fmtid="{D5CDD505-2E9C-101B-9397-08002B2CF9AE}" pid="13" name="MSIP_Label_c968a81f-7ed4-4faa-9408-9652e001dd96_ActionId">
    <vt:lpwstr>3b246279-1265-44e0-ad4d-1d2d7cf1851c</vt:lpwstr>
  </property>
  <property fmtid="{D5CDD505-2E9C-101B-9397-08002B2CF9AE}" pid="14" name="MSIP_Label_c968a81f-7ed4-4faa-9408-9652e001dd96_ContentBits">
    <vt:lpwstr>0</vt:lpwstr>
  </property>
</Properties>
</file>