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diagrams/data9.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0.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66.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colors9.xml" ContentType="application/vnd.openxmlformats-officedocument.drawingml.diagramColors+xml"/>
  <Override PartName="/ppt/diagrams/drawing9.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9.xml" ContentType="application/vnd.openxmlformats-officedocument.drawingml.diagramLayout+xml"/>
  <Override PartName="/ppt/theme/theme1.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6.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ppt/diagrams/quickStyle9.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 id="2147483682" r:id="rId4"/>
    <p:sldMasterId id="2147483690" r:id="rId5"/>
    <p:sldMasterId id="2147483698" r:id="rId6"/>
    <p:sldMasterId id="2147483706" r:id="rId7"/>
  </p:sldMasterIdLst>
  <p:notesMasterIdLst>
    <p:notesMasterId r:id="rId85"/>
  </p:notesMasterIdLst>
  <p:handoutMasterIdLst>
    <p:handoutMasterId r:id="rId86"/>
  </p:handoutMasterIdLst>
  <p:sldIdLst>
    <p:sldId id="336" r:id="rId8"/>
    <p:sldId id="398" r:id="rId9"/>
    <p:sldId id="260" r:id="rId10"/>
    <p:sldId id="343" r:id="rId11"/>
    <p:sldId id="344" r:id="rId12"/>
    <p:sldId id="345" r:id="rId13"/>
    <p:sldId id="346" r:id="rId14"/>
    <p:sldId id="394" r:id="rId15"/>
    <p:sldId id="347" r:id="rId16"/>
    <p:sldId id="348" r:id="rId17"/>
    <p:sldId id="349" r:id="rId18"/>
    <p:sldId id="256" r:id="rId19"/>
    <p:sldId id="295" r:id="rId20"/>
    <p:sldId id="350" r:id="rId21"/>
    <p:sldId id="261" r:id="rId22"/>
    <p:sldId id="385" r:id="rId23"/>
    <p:sldId id="386" r:id="rId24"/>
    <p:sldId id="387" r:id="rId25"/>
    <p:sldId id="388" r:id="rId26"/>
    <p:sldId id="389" r:id="rId27"/>
    <p:sldId id="390" r:id="rId28"/>
    <p:sldId id="391" r:id="rId29"/>
    <p:sldId id="392" r:id="rId30"/>
    <p:sldId id="282" r:id="rId31"/>
    <p:sldId id="283" r:id="rId32"/>
    <p:sldId id="284" r:id="rId33"/>
    <p:sldId id="364" r:id="rId34"/>
    <p:sldId id="300" r:id="rId35"/>
    <p:sldId id="362" r:id="rId36"/>
    <p:sldId id="374" r:id="rId37"/>
    <p:sldId id="363" r:id="rId38"/>
    <p:sldId id="375" r:id="rId39"/>
    <p:sldId id="298" r:id="rId40"/>
    <p:sldId id="299" r:id="rId41"/>
    <p:sldId id="365" r:id="rId42"/>
    <p:sldId id="395" r:id="rId43"/>
    <p:sldId id="339" r:id="rId44"/>
    <p:sldId id="272" r:id="rId45"/>
    <p:sldId id="341" r:id="rId46"/>
    <p:sldId id="303" r:id="rId47"/>
    <p:sldId id="308" r:id="rId48"/>
    <p:sldId id="307" r:id="rId49"/>
    <p:sldId id="306" r:id="rId50"/>
    <p:sldId id="305" r:id="rId51"/>
    <p:sldId id="304" r:id="rId52"/>
    <p:sldId id="274" r:id="rId53"/>
    <p:sldId id="366" r:id="rId54"/>
    <p:sldId id="368" r:id="rId55"/>
    <p:sldId id="367" r:id="rId56"/>
    <p:sldId id="371" r:id="rId57"/>
    <p:sldId id="373" r:id="rId58"/>
    <p:sldId id="376" r:id="rId59"/>
    <p:sldId id="377" r:id="rId60"/>
    <p:sldId id="323" r:id="rId61"/>
    <p:sldId id="324" r:id="rId62"/>
    <p:sldId id="325" r:id="rId63"/>
    <p:sldId id="326" r:id="rId64"/>
    <p:sldId id="327" r:id="rId65"/>
    <p:sldId id="328" r:id="rId66"/>
    <p:sldId id="330" r:id="rId67"/>
    <p:sldId id="331" r:id="rId68"/>
    <p:sldId id="396" r:id="rId69"/>
    <p:sldId id="369" r:id="rId70"/>
    <p:sldId id="397" r:id="rId71"/>
    <p:sldId id="332" r:id="rId72"/>
    <p:sldId id="333" r:id="rId73"/>
    <p:sldId id="334" r:id="rId74"/>
    <p:sldId id="276" r:id="rId75"/>
    <p:sldId id="310" r:id="rId76"/>
    <p:sldId id="309" r:id="rId77"/>
    <p:sldId id="311" r:id="rId78"/>
    <p:sldId id="312" r:id="rId79"/>
    <p:sldId id="278" r:id="rId80"/>
    <p:sldId id="279" r:id="rId81"/>
    <p:sldId id="313" r:id="rId82"/>
    <p:sldId id="322" r:id="rId83"/>
    <p:sldId id="28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3041-C7E7-78ED-0D85-DDC0F637D8D5}" name="Vanworth, Amanda D. [US-US]" initials="VAD[U" userId="S::gratea@leidos.com::40649043-096f-4606-b7e5-561d66789c8a" providerId="AD"/>
  <p188:author id="{88CCAF9C-3AAB-8899-2D4D-8A9D7B95CACB}" name="Bauer, Jocelyn K. [US-US]" initials="BJK[U" userId="S::bauerjoc@leidos.com::d5feee51-d3eb-4a2d-bdb1-aea057722499" providerId="AD"/>
  <p188:author id="{7764D0CB-6A8E-1BAE-4254-23D61CEFB7A7}" name="Gregory, Joseph (FHWA)" initials="GJ(" userId="S::Joseph.Gregory@ad.dot.gov::b1cb4778-47bc-43b6-a9b0-f05e6d0c0c55" providerId="AD"/>
  <p188:author id="{D106B3CF-6BE1-BF0D-5445-CCCFAE3C137C}" name="Walsh, Christine CTR (FHWA)" initials="WCC(" userId="S::christine.walsh.ctr@ad.dot.gov::cd67b5f8-8590-487a-a187-4bee2d06cc98" providerId="AD"/>
  <p188:author id="{F503ABD8-41A3-4BBA-29B2-FD66953DF8B6}" name="Adrienne Young" initials="AY" userId="Adrienne You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oke Seldin" initials="BGS" lastIdx="13" clrIdx="3">
    <p:extLst>
      <p:ext uri="{19B8F6BF-5375-455C-9EA6-DF929625EA0E}">
        <p15:presenceInfo xmlns:p15="http://schemas.microsoft.com/office/powerpoint/2012/main" userId="Brooke Seldin" providerId="None"/>
      </p:ext>
    </p:extLst>
  </p:cmAuthor>
  <p:cmAuthor id="3" name="tas" initials="TS" lastIdx="119" clrIdx="2">
    <p:extLst>
      <p:ext uri="{19B8F6BF-5375-455C-9EA6-DF929625EA0E}">
        <p15:presenceInfo xmlns:p15="http://schemas.microsoft.com/office/powerpoint/2012/main" userId="tas" providerId="None"/>
      </p:ext>
    </p:extLst>
  </p:cmAuthor>
  <p:cmAuthor id="4" name="Gregory, Joseph (FHWA)" initials="GJ(" lastIdx="75" clrIdx="0">
    <p:extLst>
      <p:ext uri="{19B8F6BF-5375-455C-9EA6-DF929625EA0E}">
        <p15:presenceInfo xmlns:p15="http://schemas.microsoft.com/office/powerpoint/2012/main" userId="S-1-5-21-982035342-1880134254-310265210-54904" providerId="AD"/>
      </p:ext>
    </p:extLst>
  </p:cmAuthor>
  <p:cmAuthor id="5" name="Blizzard, Katherine [US-US]" initials="BK[" lastIdx="46" clrIdx="1">
    <p:extLst>
      <p:ext uri="{19B8F6BF-5375-455C-9EA6-DF929625EA0E}">
        <p15:presenceInfo xmlns:p15="http://schemas.microsoft.com/office/powerpoint/2012/main" userId="S-1-5-21-727274380-931424960-1827182208-1516731" providerId="AD"/>
      </p:ext>
    </p:extLst>
  </p:cmAuthor>
  <p:cmAuthor id="6" name="Neuner, Michelle L. [US-US]" initials="NML[" lastIdx="55" clrIdx="4">
    <p:extLst>
      <p:ext uri="{19B8F6BF-5375-455C-9EA6-DF929625EA0E}">
        <p15:presenceInfo xmlns:p15="http://schemas.microsoft.com/office/powerpoint/2012/main" userId="S-1-5-21-727274380-931424960-1827182208-1244247" providerId="AD"/>
      </p:ext>
    </p:extLst>
  </p:cmAuthor>
  <p:cmAuthor id="7" name="Bauer, Jocelyn K." initials="JKB" lastIdx="33" clrIdx="5">
    <p:extLst>
      <p:ext uri="{19B8F6BF-5375-455C-9EA6-DF929625EA0E}">
        <p15:presenceInfo xmlns:p15="http://schemas.microsoft.com/office/powerpoint/2012/main" userId="Bauer, Jocelyn K." providerId="None"/>
      </p:ext>
    </p:extLst>
  </p:cmAuthor>
  <p:cmAuthor id="8" name="Bauer, Jocelyn K. [US-US]" initials="BJK[" lastIdx="14" clrIdx="6">
    <p:extLst>
      <p:ext uri="{19B8F6BF-5375-455C-9EA6-DF929625EA0E}">
        <p15:presenceInfo xmlns:p15="http://schemas.microsoft.com/office/powerpoint/2012/main" userId="S-1-5-21-727274380-931424960-1827182208-77606" providerId="AD"/>
      </p:ext>
    </p:extLst>
  </p:cmAuthor>
  <p:cmAuthor id="9" name="Gregory, Joseph (FHWA)" initials="GJ( [2]" lastIdx="13" clrIdx="7">
    <p:extLst>
      <p:ext uri="{19B8F6BF-5375-455C-9EA6-DF929625EA0E}">
        <p15:presenceInfo xmlns:p15="http://schemas.microsoft.com/office/powerpoint/2012/main" userId="S::Joseph.Gregory@ad.dot.gov::b1cb4778-47bc-43b6-a9b0-f05e6d0c0c55" providerId="AD"/>
      </p:ext>
    </p:extLst>
  </p:cmAuthor>
  <p:cmAuthor id="10" name="Hunt, Jim (FHWA)" initials="HJ(" lastIdx="6" clrIdx="8">
    <p:extLst>
      <p:ext uri="{19B8F6BF-5375-455C-9EA6-DF929625EA0E}">
        <p15:presenceInfo xmlns:p15="http://schemas.microsoft.com/office/powerpoint/2012/main" userId="S::Jim.Hunt@ad.dot.gov::429f64bd-317e-4c41-9143-38e4f06327f9" providerId="AD"/>
      </p:ext>
    </p:extLst>
  </p:cmAuthor>
  <p:cmAuthor id="11" name="Volpe, Ralph (FHWA)" initials="VR(" lastIdx="12" clrIdx="9">
    <p:extLst>
      <p:ext uri="{19B8F6BF-5375-455C-9EA6-DF929625EA0E}">
        <p15:presenceInfo xmlns:p15="http://schemas.microsoft.com/office/powerpoint/2012/main" userId="S::Ralph.Volpe@ad.dot.gov::9884ea50-94c6-484e-babd-883f495798ba" providerId="AD"/>
      </p:ext>
    </p:extLst>
  </p:cmAuthor>
  <p:cmAuthor id="12" name="Bauer, Jocelyn K. [US-US]" initials="BJK[U" lastIdx="48" clrIdx="10">
    <p:extLst>
      <p:ext uri="{19B8F6BF-5375-455C-9EA6-DF929625EA0E}">
        <p15:presenceInfo xmlns:p15="http://schemas.microsoft.com/office/powerpoint/2012/main" userId="S::bauerjoc@leidos.com::d5feee51-d3eb-4a2d-bdb1-aea057722499" providerId="AD"/>
      </p:ext>
    </p:extLst>
  </p:cmAuthor>
  <p:cmAuthor id="13" name="Holman, Ryan CTR (FHWA)" initials="HRC(" lastIdx="10" clrIdx="11">
    <p:extLst>
      <p:ext uri="{19B8F6BF-5375-455C-9EA6-DF929625EA0E}">
        <p15:presenceInfo xmlns:p15="http://schemas.microsoft.com/office/powerpoint/2012/main" userId="S::ryan.holman.ctr@ad.dot.gov::0fc017ee-e4ab-43f4-9808-8d60bc93e039" providerId="AD"/>
      </p:ext>
    </p:extLst>
  </p:cmAuthor>
  <p:cmAuthor id="14" name="Bedsole, Elisabeth CTR (FHWA)" initials="BEC(" lastIdx="6" clrIdx="12">
    <p:extLst>
      <p:ext uri="{19B8F6BF-5375-455C-9EA6-DF929625EA0E}">
        <p15:presenceInfo xmlns:p15="http://schemas.microsoft.com/office/powerpoint/2012/main" userId="S-1-5-21-982035342-1880134254-310265210-7946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211"/>
    <a:srgbClr val="616161"/>
    <a:srgbClr val="3494BA"/>
    <a:srgbClr val="FFFFFF"/>
    <a:srgbClr val="595959"/>
    <a:srgbClr val="757575"/>
    <a:srgbClr val="336699"/>
    <a:srgbClr val="DAE5EA"/>
    <a:srgbClr val="CFD8E3"/>
    <a:srgbClr val="516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195" autoAdjust="0"/>
  </p:normalViewPr>
  <p:slideViewPr>
    <p:cSldViewPr snapToGrid="0" snapToObjects="1">
      <p:cViewPr varScale="1">
        <p:scale>
          <a:sx n="54" d="100"/>
          <a:sy n="54" d="100"/>
        </p:scale>
        <p:origin x="1642"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272"/>
    </p:cViewPr>
  </p:sorterViewPr>
  <p:notesViewPr>
    <p:cSldViewPr snapToGrid="0" snapToObjects="1">
      <p:cViewPr varScale="1">
        <p:scale>
          <a:sx n="63" d="100"/>
          <a:sy n="63"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3.xml"/><Relationship Id="rId90" Type="http://schemas.openxmlformats.org/officeDocument/2006/relationships/theme" Target="theme/theme1.xml"/><Relationship Id="rId95" Type="http://schemas.openxmlformats.org/officeDocument/2006/relationships/customXml" Target="../customXml/item5.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93"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 Id="rId94" Type="http://schemas.openxmlformats.org/officeDocument/2006/relationships/customXml" Target="../customXml/item4.xml"/><Relationship Id="rId4" Type="http://schemas.openxmlformats.org/officeDocument/2006/relationships/slideMaster" Target="slideMasters/slideMaster2.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5.xml"/><Relationship Id="rId71" Type="http://schemas.openxmlformats.org/officeDocument/2006/relationships/slide" Target="slides/slide64.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commentAuthors" Target="commentAuthor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A38F0-CDC1-4837-98AC-A0D3A09FD6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9AE5C1-E548-40B1-8711-BAF135D7A2D3}">
      <dgm:prSet/>
      <dgm:spPr>
        <a:solidFill>
          <a:srgbClr val="336699"/>
        </a:solidFill>
      </dgm:spPr>
      <dgm:t>
        <a:bodyPr/>
        <a:lstStyle/>
        <a:p>
          <a:pPr rtl="0"/>
          <a:r>
            <a:rPr lang="en-US" dirty="0"/>
            <a:t>TSMO strategies can provide cost-effective solutions to quickly improve performance and support national performance measures such as reliability and safety.</a:t>
          </a:r>
        </a:p>
      </dgm:t>
    </dgm:pt>
    <dgm:pt modelId="{D36AF750-92B7-4770-AF50-CCD9E9B23653}" type="parTrans" cxnId="{B35174D1-2D9C-457B-B3F1-4FD3A709FABA}">
      <dgm:prSet/>
      <dgm:spPr/>
      <dgm:t>
        <a:bodyPr/>
        <a:lstStyle/>
        <a:p>
          <a:endParaRPr lang="en-US"/>
        </a:p>
      </dgm:t>
    </dgm:pt>
    <dgm:pt modelId="{D449342A-DA73-46CB-AA32-9108FC95E448}" type="sibTrans" cxnId="{B35174D1-2D9C-457B-B3F1-4FD3A709FABA}">
      <dgm:prSet/>
      <dgm:spPr/>
      <dgm:t>
        <a:bodyPr/>
        <a:lstStyle/>
        <a:p>
          <a:endParaRPr lang="en-US"/>
        </a:p>
      </dgm:t>
    </dgm:pt>
    <dgm:pt modelId="{89ACA231-EEEC-47E4-930F-8D4FCE74493C}">
      <dgm:prSet custT="1"/>
      <dgm:spPr>
        <a:solidFill>
          <a:srgbClr val="336699"/>
        </a:solidFill>
      </dgm:spPr>
      <dgm:t>
        <a:bodyPr/>
        <a:lstStyle/>
        <a:p>
          <a:pPr rtl="0"/>
          <a:r>
            <a:rPr lang="en-US" sz="2400" dirty="0"/>
            <a:t>TSMO technologies provide a rich source of data for understanding, assessing, and monitoring performance of the transportation system in realtime.</a:t>
          </a:r>
        </a:p>
      </dgm:t>
    </dgm:pt>
    <dgm:pt modelId="{1BD9991B-5278-439F-B81D-25B068408EC6}" type="parTrans" cxnId="{9D4D68DA-55A5-4C5F-BC29-A1C1C93499D5}">
      <dgm:prSet/>
      <dgm:spPr/>
      <dgm:t>
        <a:bodyPr/>
        <a:lstStyle/>
        <a:p>
          <a:endParaRPr lang="en-US"/>
        </a:p>
      </dgm:t>
    </dgm:pt>
    <dgm:pt modelId="{EDE09378-43AC-47EF-8A08-F902188DFACD}" type="sibTrans" cxnId="{9D4D68DA-55A5-4C5F-BC29-A1C1C93499D5}">
      <dgm:prSet/>
      <dgm:spPr/>
      <dgm:t>
        <a:bodyPr/>
        <a:lstStyle/>
        <a:p>
          <a:endParaRPr lang="en-US"/>
        </a:p>
      </dgm:t>
    </dgm:pt>
    <dgm:pt modelId="{B3AB2CA8-D967-4862-9CFE-90033854B995}">
      <dgm:prSet/>
      <dgm:spPr>
        <a:solidFill>
          <a:srgbClr val="336699"/>
        </a:solidFill>
      </dgm:spPr>
      <dgm:t>
        <a:bodyPr/>
        <a:lstStyle/>
        <a:p>
          <a:pPr rtl="0"/>
          <a:r>
            <a:rPr lang="en-US" dirty="0"/>
            <a:t>TSMO reinforces the same objectives-driven, performance-based approach to improve and predict transportation system performance TPM uses.</a:t>
          </a:r>
        </a:p>
      </dgm:t>
    </dgm:pt>
    <dgm:pt modelId="{734449E8-496C-45B2-87DB-97FFBE52B999}" type="parTrans" cxnId="{37DB7A30-EFC7-4C68-A36C-8AE89F465196}">
      <dgm:prSet/>
      <dgm:spPr/>
      <dgm:t>
        <a:bodyPr/>
        <a:lstStyle/>
        <a:p>
          <a:endParaRPr lang="en-US"/>
        </a:p>
      </dgm:t>
    </dgm:pt>
    <dgm:pt modelId="{7E02B68C-8814-440B-A776-C9F644D3BB74}" type="sibTrans" cxnId="{37DB7A30-EFC7-4C68-A36C-8AE89F465196}">
      <dgm:prSet/>
      <dgm:spPr/>
      <dgm:t>
        <a:bodyPr/>
        <a:lstStyle/>
        <a:p>
          <a:endParaRPr lang="en-US"/>
        </a:p>
      </dgm:t>
    </dgm:pt>
    <dgm:pt modelId="{C1E6DBC0-2576-440B-A186-9425A28C7543}">
      <dgm:prSet/>
      <dgm:spPr>
        <a:solidFill>
          <a:srgbClr val="336699"/>
        </a:solidFill>
      </dgm:spPr>
      <dgm:t>
        <a:bodyPr/>
        <a:lstStyle/>
        <a:p>
          <a:pPr rtl="0"/>
          <a:r>
            <a:rPr lang="en-US" dirty="0"/>
            <a:t>TSMO provides levers (e.g., signal timing, hard-shoulder running) that enable agencies to actively manage the system in real time to improve performance.</a:t>
          </a:r>
        </a:p>
      </dgm:t>
    </dgm:pt>
    <dgm:pt modelId="{FD01622A-F3E4-427F-B07F-BA3F2284F822}" type="parTrans" cxnId="{31E18B7E-CDB7-4E66-84BB-147EC2390B8D}">
      <dgm:prSet/>
      <dgm:spPr/>
      <dgm:t>
        <a:bodyPr/>
        <a:lstStyle/>
        <a:p>
          <a:endParaRPr lang="en-US"/>
        </a:p>
      </dgm:t>
    </dgm:pt>
    <dgm:pt modelId="{4650C804-BCCA-448A-B287-68BC955DAEE1}" type="sibTrans" cxnId="{31E18B7E-CDB7-4E66-84BB-147EC2390B8D}">
      <dgm:prSet/>
      <dgm:spPr/>
      <dgm:t>
        <a:bodyPr/>
        <a:lstStyle/>
        <a:p>
          <a:endParaRPr lang="en-US"/>
        </a:p>
      </dgm:t>
    </dgm:pt>
    <dgm:pt modelId="{8878CBAA-E37B-40C0-A30A-D5E34229A336}" type="pres">
      <dgm:prSet presAssocID="{15FA38F0-CDC1-4837-98AC-A0D3A09FD68E}" presName="linear" presStyleCnt="0">
        <dgm:presLayoutVars>
          <dgm:animLvl val="lvl"/>
          <dgm:resizeHandles val="exact"/>
        </dgm:presLayoutVars>
      </dgm:prSet>
      <dgm:spPr/>
    </dgm:pt>
    <dgm:pt modelId="{DDC7D6DF-6BFE-4111-AB69-0ED684C7D7E3}" type="pres">
      <dgm:prSet presAssocID="{799AE5C1-E548-40B1-8711-BAF135D7A2D3}" presName="parentText" presStyleLbl="node1" presStyleIdx="0" presStyleCnt="4">
        <dgm:presLayoutVars>
          <dgm:chMax val="0"/>
          <dgm:bulletEnabled val="1"/>
        </dgm:presLayoutVars>
      </dgm:prSet>
      <dgm:spPr/>
    </dgm:pt>
    <dgm:pt modelId="{057FD781-0FED-45CC-87AF-44619C708076}" type="pres">
      <dgm:prSet presAssocID="{D449342A-DA73-46CB-AA32-9108FC95E448}" presName="spacer" presStyleCnt="0"/>
      <dgm:spPr/>
    </dgm:pt>
    <dgm:pt modelId="{4D46DFE9-3790-483B-92C7-688FADA57DF1}" type="pres">
      <dgm:prSet presAssocID="{89ACA231-EEEC-47E4-930F-8D4FCE74493C}" presName="parentText" presStyleLbl="node1" presStyleIdx="1" presStyleCnt="4">
        <dgm:presLayoutVars>
          <dgm:chMax val="0"/>
          <dgm:bulletEnabled val="1"/>
        </dgm:presLayoutVars>
      </dgm:prSet>
      <dgm:spPr/>
    </dgm:pt>
    <dgm:pt modelId="{F1E1AF97-B65E-4C24-BC2A-A023CEE9AA75}" type="pres">
      <dgm:prSet presAssocID="{EDE09378-43AC-47EF-8A08-F902188DFACD}" presName="spacer" presStyleCnt="0"/>
      <dgm:spPr/>
    </dgm:pt>
    <dgm:pt modelId="{71C15E9A-0C1F-4E1B-835C-F2A45DA01DE1}" type="pres">
      <dgm:prSet presAssocID="{C1E6DBC0-2576-440B-A186-9425A28C7543}" presName="parentText" presStyleLbl="node1" presStyleIdx="2" presStyleCnt="4">
        <dgm:presLayoutVars>
          <dgm:chMax val="0"/>
          <dgm:bulletEnabled val="1"/>
        </dgm:presLayoutVars>
      </dgm:prSet>
      <dgm:spPr/>
    </dgm:pt>
    <dgm:pt modelId="{842ED9AE-90E5-4CD4-BCF3-E7DD5BAB7D44}" type="pres">
      <dgm:prSet presAssocID="{4650C804-BCCA-448A-B287-68BC955DAEE1}" presName="spacer" presStyleCnt="0"/>
      <dgm:spPr/>
    </dgm:pt>
    <dgm:pt modelId="{CD207CAD-CE4C-4890-A955-281C4E8A2C6D}" type="pres">
      <dgm:prSet presAssocID="{B3AB2CA8-D967-4862-9CFE-90033854B995}" presName="parentText" presStyleLbl="node1" presStyleIdx="3" presStyleCnt="4">
        <dgm:presLayoutVars>
          <dgm:chMax val="0"/>
          <dgm:bulletEnabled val="1"/>
        </dgm:presLayoutVars>
      </dgm:prSet>
      <dgm:spPr/>
    </dgm:pt>
  </dgm:ptLst>
  <dgm:cxnLst>
    <dgm:cxn modelId="{29A74401-5C4B-4E22-A183-D6E0D59EF870}" type="presOf" srcId="{799AE5C1-E548-40B1-8711-BAF135D7A2D3}" destId="{DDC7D6DF-6BFE-4111-AB69-0ED684C7D7E3}" srcOrd="0" destOrd="0" presId="urn:microsoft.com/office/officeart/2005/8/layout/vList2"/>
    <dgm:cxn modelId="{37DB7A30-EFC7-4C68-A36C-8AE89F465196}" srcId="{15FA38F0-CDC1-4837-98AC-A0D3A09FD68E}" destId="{B3AB2CA8-D967-4862-9CFE-90033854B995}" srcOrd="3" destOrd="0" parTransId="{734449E8-496C-45B2-87DB-97FFBE52B999}" sibTransId="{7E02B68C-8814-440B-A776-C9F644D3BB74}"/>
    <dgm:cxn modelId="{4EC8593F-B227-495E-9D11-97D180C42EF5}" type="presOf" srcId="{89ACA231-EEEC-47E4-930F-8D4FCE74493C}" destId="{4D46DFE9-3790-483B-92C7-688FADA57DF1}" srcOrd="0" destOrd="0" presId="urn:microsoft.com/office/officeart/2005/8/layout/vList2"/>
    <dgm:cxn modelId="{0CA3C343-A739-46DE-AC5F-18E0F1CB0589}" type="presOf" srcId="{C1E6DBC0-2576-440B-A186-9425A28C7543}" destId="{71C15E9A-0C1F-4E1B-835C-F2A45DA01DE1}" srcOrd="0" destOrd="0" presId="urn:microsoft.com/office/officeart/2005/8/layout/vList2"/>
    <dgm:cxn modelId="{31E18B7E-CDB7-4E66-84BB-147EC2390B8D}" srcId="{15FA38F0-CDC1-4837-98AC-A0D3A09FD68E}" destId="{C1E6DBC0-2576-440B-A186-9425A28C7543}" srcOrd="2" destOrd="0" parTransId="{FD01622A-F3E4-427F-B07F-BA3F2284F822}" sibTransId="{4650C804-BCCA-448A-B287-68BC955DAEE1}"/>
    <dgm:cxn modelId="{8AA768C0-7F15-482D-BB0C-E76A35A3A87C}" type="presOf" srcId="{15FA38F0-CDC1-4837-98AC-A0D3A09FD68E}" destId="{8878CBAA-E37B-40C0-A30A-D5E34229A336}" srcOrd="0" destOrd="0" presId="urn:microsoft.com/office/officeart/2005/8/layout/vList2"/>
    <dgm:cxn modelId="{489114D0-C818-4942-B80D-B7003A403442}" type="presOf" srcId="{B3AB2CA8-D967-4862-9CFE-90033854B995}" destId="{CD207CAD-CE4C-4890-A955-281C4E8A2C6D}" srcOrd="0" destOrd="0" presId="urn:microsoft.com/office/officeart/2005/8/layout/vList2"/>
    <dgm:cxn modelId="{B35174D1-2D9C-457B-B3F1-4FD3A709FABA}" srcId="{15FA38F0-CDC1-4837-98AC-A0D3A09FD68E}" destId="{799AE5C1-E548-40B1-8711-BAF135D7A2D3}" srcOrd="0" destOrd="0" parTransId="{D36AF750-92B7-4770-AF50-CCD9E9B23653}" sibTransId="{D449342A-DA73-46CB-AA32-9108FC95E448}"/>
    <dgm:cxn modelId="{9D4D68DA-55A5-4C5F-BC29-A1C1C93499D5}" srcId="{15FA38F0-CDC1-4837-98AC-A0D3A09FD68E}" destId="{89ACA231-EEEC-47E4-930F-8D4FCE74493C}" srcOrd="1" destOrd="0" parTransId="{1BD9991B-5278-439F-B81D-25B068408EC6}" sibTransId="{EDE09378-43AC-47EF-8A08-F902188DFACD}"/>
    <dgm:cxn modelId="{AC908FB5-87C9-4012-BEBB-AE1184FD48F8}" type="presParOf" srcId="{8878CBAA-E37B-40C0-A30A-D5E34229A336}" destId="{DDC7D6DF-6BFE-4111-AB69-0ED684C7D7E3}" srcOrd="0" destOrd="0" presId="urn:microsoft.com/office/officeart/2005/8/layout/vList2"/>
    <dgm:cxn modelId="{63A3F37C-B9EB-42D1-8A33-BBEB9D2B3ED4}" type="presParOf" srcId="{8878CBAA-E37B-40C0-A30A-D5E34229A336}" destId="{057FD781-0FED-45CC-87AF-44619C708076}" srcOrd="1" destOrd="0" presId="urn:microsoft.com/office/officeart/2005/8/layout/vList2"/>
    <dgm:cxn modelId="{C2B834ED-F471-455D-80A7-A6EB37883D4A}" type="presParOf" srcId="{8878CBAA-E37B-40C0-A30A-D5E34229A336}" destId="{4D46DFE9-3790-483B-92C7-688FADA57DF1}" srcOrd="2" destOrd="0" presId="urn:microsoft.com/office/officeart/2005/8/layout/vList2"/>
    <dgm:cxn modelId="{73F9E890-9A13-4A72-AA80-D487A620C098}" type="presParOf" srcId="{8878CBAA-E37B-40C0-A30A-D5E34229A336}" destId="{F1E1AF97-B65E-4C24-BC2A-A023CEE9AA75}" srcOrd="3" destOrd="0" presId="urn:microsoft.com/office/officeart/2005/8/layout/vList2"/>
    <dgm:cxn modelId="{75A2F0FA-9D3F-436C-A1FD-40AF377B9EB0}" type="presParOf" srcId="{8878CBAA-E37B-40C0-A30A-D5E34229A336}" destId="{71C15E9A-0C1F-4E1B-835C-F2A45DA01DE1}" srcOrd="4" destOrd="0" presId="urn:microsoft.com/office/officeart/2005/8/layout/vList2"/>
    <dgm:cxn modelId="{5BBC9002-F613-41B6-97DD-625A12FD580E}" type="presParOf" srcId="{8878CBAA-E37B-40C0-A30A-D5E34229A336}" destId="{842ED9AE-90E5-4CD4-BCF3-E7DD5BAB7D44}" srcOrd="5" destOrd="0" presId="urn:microsoft.com/office/officeart/2005/8/layout/vList2"/>
    <dgm:cxn modelId="{365CE8A7-64E2-48EF-BCFF-1783B6D582A0}" type="presParOf" srcId="{8878CBAA-E37B-40C0-A30A-D5E34229A336}" destId="{CD207CAD-CE4C-4890-A955-281C4E8A2C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7C8E0-76C4-4D58-BFEE-FA26EEE91E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B178E-CD70-4C63-987F-AC2AD362DAD1}">
      <dgm:prSet custT="1"/>
      <dgm:spPr>
        <a:solidFill>
          <a:srgbClr val="336699"/>
        </a:solidFill>
      </dgm:spPr>
      <dgm:t>
        <a:bodyPr/>
        <a:lstStyle/>
        <a:p>
          <a:pPr rtl="0">
            <a:lnSpc>
              <a:spcPct val="100000"/>
            </a:lnSpc>
          </a:pPr>
          <a:r>
            <a:rPr lang="en-US" sz="2400" dirty="0"/>
            <a:t>TPM </a:t>
          </a:r>
          <a:r>
            <a:rPr lang="en-US" sz="2400" dirty="0">
              <a:solidFill>
                <a:schemeClr val="bg1"/>
              </a:solidFill>
            </a:rPr>
            <a:t>offers an overarching framework to manage operational performance of the transportation system.</a:t>
          </a:r>
        </a:p>
      </dgm:t>
    </dgm:pt>
    <dgm:pt modelId="{2889CB91-270D-4F81-93D1-D0C698F9469E}" type="parTrans" cxnId="{B136BEF5-D9F6-4EFF-9196-E8B25D2A0087}">
      <dgm:prSet/>
      <dgm:spPr/>
      <dgm:t>
        <a:bodyPr/>
        <a:lstStyle/>
        <a:p>
          <a:endParaRPr lang="en-US"/>
        </a:p>
      </dgm:t>
    </dgm:pt>
    <dgm:pt modelId="{34C1DF33-0091-47EB-BCC2-4F294B27D5BB}" type="sibTrans" cxnId="{B136BEF5-D9F6-4EFF-9196-E8B25D2A0087}">
      <dgm:prSet/>
      <dgm:spPr/>
      <dgm:t>
        <a:bodyPr/>
        <a:lstStyle/>
        <a:p>
          <a:endParaRPr lang="en-US"/>
        </a:p>
      </dgm:t>
    </dgm:pt>
    <dgm:pt modelId="{52A701FA-0351-43A9-BBA8-F13C83486820}">
      <dgm:prSet custT="1"/>
      <dgm:spPr>
        <a:solidFill>
          <a:srgbClr val="336699"/>
        </a:solidFill>
      </dgm:spPr>
      <dgm:t>
        <a:bodyPr/>
        <a:lstStyle/>
        <a:p>
          <a:pPr rtl="0">
            <a:lnSpc>
              <a:spcPct val="100000"/>
            </a:lnSpc>
          </a:pPr>
          <a:r>
            <a:rPr lang="en-US" sz="2400" dirty="0"/>
            <a:t>Data and analytics used in TPM can </a:t>
          </a:r>
          <a:r>
            <a:rPr lang="en-US" sz="2400" dirty="0">
              <a:solidFill>
                <a:schemeClr val="bg1"/>
              </a:solidFill>
            </a:rPr>
            <a:t>help agencies evaluate and select TSMO strategies to meet internal and external objectives.</a:t>
          </a:r>
        </a:p>
      </dgm:t>
    </dgm:pt>
    <dgm:pt modelId="{F894574A-035B-480B-9D07-0E5998A28F1E}" type="parTrans" cxnId="{9C84E632-343C-499D-9D06-2E677244FB52}">
      <dgm:prSet/>
      <dgm:spPr/>
      <dgm:t>
        <a:bodyPr/>
        <a:lstStyle/>
        <a:p>
          <a:endParaRPr lang="en-US"/>
        </a:p>
      </dgm:t>
    </dgm:pt>
    <dgm:pt modelId="{68334C6A-ED81-4A5E-BDB6-7BEC1A6F401F}" type="sibTrans" cxnId="{9C84E632-343C-499D-9D06-2E677244FB52}">
      <dgm:prSet/>
      <dgm:spPr/>
      <dgm:t>
        <a:bodyPr/>
        <a:lstStyle/>
        <a:p>
          <a:endParaRPr lang="en-US"/>
        </a:p>
      </dgm:t>
    </dgm:pt>
    <dgm:pt modelId="{B1ADF2CD-A91C-43C7-8F4A-18F6E3E605C4}">
      <dgm:prSet custT="1"/>
      <dgm:spPr>
        <a:solidFill>
          <a:srgbClr val="336699"/>
        </a:solidFill>
      </dgm:spPr>
      <dgm:t>
        <a:bodyPr/>
        <a:lstStyle/>
        <a:p>
          <a:pPr rtl="0">
            <a:lnSpc>
              <a:spcPct val="100000"/>
            </a:lnSpc>
          </a:pPr>
          <a:r>
            <a:rPr lang="en-US" sz="2400" dirty="0"/>
            <a:t>Measuring </a:t>
          </a:r>
          <a:r>
            <a:rPr lang="en-US" sz="2400" dirty="0">
              <a:solidFill>
                <a:schemeClr val="bg1"/>
              </a:solidFill>
            </a:rPr>
            <a:t>and reporting on quantitative impacts of TSMO strategies can provide the business case for additional funding for TSMO.</a:t>
          </a:r>
        </a:p>
      </dgm:t>
    </dgm:pt>
    <dgm:pt modelId="{0B1310CD-9BD5-40E9-AFD0-FD0B94119FEB}" type="parTrans" cxnId="{0BEBA2B8-061D-431B-82FC-F34D0D695EE8}">
      <dgm:prSet/>
      <dgm:spPr/>
      <dgm:t>
        <a:bodyPr/>
        <a:lstStyle/>
        <a:p>
          <a:endParaRPr lang="en-US"/>
        </a:p>
      </dgm:t>
    </dgm:pt>
    <dgm:pt modelId="{8244A428-0376-407F-92AA-DFA9F5861B2D}" type="sibTrans" cxnId="{0BEBA2B8-061D-431B-82FC-F34D0D695EE8}">
      <dgm:prSet/>
      <dgm:spPr/>
      <dgm:t>
        <a:bodyPr/>
        <a:lstStyle/>
        <a:p>
          <a:endParaRPr lang="en-US"/>
        </a:p>
      </dgm:t>
    </dgm:pt>
    <dgm:pt modelId="{5041A4AA-2C41-4768-88EC-FF513C772FA4}">
      <dgm:prSet custT="1"/>
      <dgm:spPr>
        <a:solidFill>
          <a:srgbClr val="336699"/>
        </a:solidFill>
      </dgm:spPr>
      <dgm:t>
        <a:bodyPr/>
        <a:lstStyle/>
        <a:p>
          <a:pPr rtl="0"/>
          <a:r>
            <a:rPr lang="en-US" sz="2400" dirty="0"/>
            <a:t>TPM helps identify issues in operational performance.</a:t>
          </a:r>
        </a:p>
      </dgm:t>
    </dgm:pt>
    <dgm:pt modelId="{3796D853-0236-435E-94F8-4D1B76509624}" type="parTrans" cxnId="{295AFF36-1075-4194-B2E9-4B86539426D8}">
      <dgm:prSet/>
      <dgm:spPr/>
      <dgm:t>
        <a:bodyPr/>
        <a:lstStyle/>
        <a:p>
          <a:endParaRPr lang="en-US"/>
        </a:p>
      </dgm:t>
    </dgm:pt>
    <dgm:pt modelId="{502D764A-1C3A-4130-A8AD-BEC66AAD1EC7}" type="sibTrans" cxnId="{295AFF36-1075-4194-B2E9-4B86539426D8}">
      <dgm:prSet/>
      <dgm:spPr/>
      <dgm:t>
        <a:bodyPr/>
        <a:lstStyle/>
        <a:p>
          <a:endParaRPr lang="en-US"/>
        </a:p>
      </dgm:t>
    </dgm:pt>
    <dgm:pt modelId="{2CF6843E-E912-4FCF-BC04-7D234192BB46}" type="pres">
      <dgm:prSet presAssocID="{7047C8E0-76C4-4D58-BFEE-FA26EEE91EB0}" presName="linear" presStyleCnt="0">
        <dgm:presLayoutVars>
          <dgm:animLvl val="lvl"/>
          <dgm:resizeHandles val="exact"/>
        </dgm:presLayoutVars>
      </dgm:prSet>
      <dgm:spPr/>
    </dgm:pt>
    <dgm:pt modelId="{9B4EA467-84FD-4427-AF8F-08B8B2D2E8E2}" type="pres">
      <dgm:prSet presAssocID="{8B9B178E-CD70-4C63-987F-AC2AD362DAD1}" presName="parentText" presStyleLbl="node1" presStyleIdx="0" presStyleCnt="4">
        <dgm:presLayoutVars>
          <dgm:chMax val="0"/>
          <dgm:bulletEnabled val="1"/>
        </dgm:presLayoutVars>
      </dgm:prSet>
      <dgm:spPr/>
    </dgm:pt>
    <dgm:pt modelId="{8583FA38-5767-4DC9-925F-8555FE760B29}" type="pres">
      <dgm:prSet presAssocID="{34C1DF33-0091-47EB-BCC2-4F294B27D5BB}" presName="spacer" presStyleCnt="0"/>
      <dgm:spPr/>
    </dgm:pt>
    <dgm:pt modelId="{CFC38D97-D700-48F5-904E-83E1E26609FD}" type="pres">
      <dgm:prSet presAssocID="{52A701FA-0351-43A9-BBA8-F13C83486820}" presName="parentText" presStyleLbl="node1" presStyleIdx="1" presStyleCnt="4">
        <dgm:presLayoutVars>
          <dgm:chMax val="0"/>
          <dgm:bulletEnabled val="1"/>
        </dgm:presLayoutVars>
      </dgm:prSet>
      <dgm:spPr/>
    </dgm:pt>
    <dgm:pt modelId="{29170BC9-067F-4327-9350-DA5ECAAB50BA}" type="pres">
      <dgm:prSet presAssocID="{68334C6A-ED81-4A5E-BDB6-7BEC1A6F401F}" presName="spacer" presStyleCnt="0"/>
      <dgm:spPr/>
    </dgm:pt>
    <dgm:pt modelId="{A059FD01-1DCA-4FBD-927E-16C928C674DA}" type="pres">
      <dgm:prSet presAssocID="{B1ADF2CD-A91C-43C7-8F4A-18F6E3E605C4}" presName="parentText" presStyleLbl="node1" presStyleIdx="2" presStyleCnt="4">
        <dgm:presLayoutVars>
          <dgm:chMax val="0"/>
          <dgm:bulletEnabled val="1"/>
        </dgm:presLayoutVars>
      </dgm:prSet>
      <dgm:spPr/>
    </dgm:pt>
    <dgm:pt modelId="{4835562E-2374-4A2B-97E2-86583722FC51}" type="pres">
      <dgm:prSet presAssocID="{8244A428-0376-407F-92AA-DFA9F5861B2D}" presName="spacer" presStyleCnt="0"/>
      <dgm:spPr/>
    </dgm:pt>
    <dgm:pt modelId="{C08398DB-147D-4EE9-9B14-86654CF59B1E}" type="pres">
      <dgm:prSet presAssocID="{5041A4AA-2C41-4768-88EC-FF513C772FA4}" presName="parentText" presStyleLbl="node1" presStyleIdx="3" presStyleCnt="4">
        <dgm:presLayoutVars>
          <dgm:chMax val="0"/>
          <dgm:bulletEnabled val="1"/>
        </dgm:presLayoutVars>
      </dgm:prSet>
      <dgm:spPr/>
    </dgm:pt>
  </dgm:ptLst>
  <dgm:cxnLst>
    <dgm:cxn modelId="{D9B0B201-9972-44E7-B080-F22254F1B7D1}" type="presOf" srcId="{52A701FA-0351-43A9-BBA8-F13C83486820}" destId="{CFC38D97-D700-48F5-904E-83E1E26609FD}" srcOrd="0" destOrd="0" presId="urn:microsoft.com/office/officeart/2005/8/layout/vList2"/>
    <dgm:cxn modelId="{9C84E632-343C-499D-9D06-2E677244FB52}" srcId="{7047C8E0-76C4-4D58-BFEE-FA26EEE91EB0}" destId="{52A701FA-0351-43A9-BBA8-F13C83486820}" srcOrd="1" destOrd="0" parTransId="{F894574A-035B-480B-9D07-0E5998A28F1E}" sibTransId="{68334C6A-ED81-4A5E-BDB6-7BEC1A6F401F}"/>
    <dgm:cxn modelId="{295AFF36-1075-4194-B2E9-4B86539426D8}" srcId="{7047C8E0-76C4-4D58-BFEE-FA26EEE91EB0}" destId="{5041A4AA-2C41-4768-88EC-FF513C772FA4}" srcOrd="3" destOrd="0" parTransId="{3796D853-0236-435E-94F8-4D1B76509624}" sibTransId="{502D764A-1C3A-4130-A8AD-BEC66AAD1EC7}"/>
    <dgm:cxn modelId="{745F3C5B-9558-433A-AAB7-EDD45CAF22D7}" type="presOf" srcId="{7047C8E0-76C4-4D58-BFEE-FA26EEE91EB0}" destId="{2CF6843E-E912-4FCF-BC04-7D234192BB46}" srcOrd="0" destOrd="0" presId="urn:microsoft.com/office/officeart/2005/8/layout/vList2"/>
    <dgm:cxn modelId="{7FD528AE-D901-4F55-B048-E3205E46BA9C}" type="presOf" srcId="{8B9B178E-CD70-4C63-987F-AC2AD362DAD1}" destId="{9B4EA467-84FD-4427-AF8F-08B8B2D2E8E2}" srcOrd="0" destOrd="0" presId="urn:microsoft.com/office/officeart/2005/8/layout/vList2"/>
    <dgm:cxn modelId="{0BEBA2B8-061D-431B-82FC-F34D0D695EE8}" srcId="{7047C8E0-76C4-4D58-BFEE-FA26EEE91EB0}" destId="{B1ADF2CD-A91C-43C7-8F4A-18F6E3E605C4}" srcOrd="2" destOrd="0" parTransId="{0B1310CD-9BD5-40E9-AFD0-FD0B94119FEB}" sibTransId="{8244A428-0376-407F-92AA-DFA9F5861B2D}"/>
    <dgm:cxn modelId="{34975AF4-4CEF-4A80-A184-0B243BBB816C}" type="presOf" srcId="{B1ADF2CD-A91C-43C7-8F4A-18F6E3E605C4}" destId="{A059FD01-1DCA-4FBD-927E-16C928C674DA}" srcOrd="0" destOrd="0" presId="urn:microsoft.com/office/officeart/2005/8/layout/vList2"/>
    <dgm:cxn modelId="{B136BEF5-D9F6-4EFF-9196-E8B25D2A0087}" srcId="{7047C8E0-76C4-4D58-BFEE-FA26EEE91EB0}" destId="{8B9B178E-CD70-4C63-987F-AC2AD362DAD1}" srcOrd="0" destOrd="0" parTransId="{2889CB91-270D-4F81-93D1-D0C698F9469E}" sibTransId="{34C1DF33-0091-47EB-BCC2-4F294B27D5BB}"/>
    <dgm:cxn modelId="{E40BF1FE-05BE-4837-B34D-4C443AA81B85}" type="presOf" srcId="{5041A4AA-2C41-4768-88EC-FF513C772FA4}" destId="{C08398DB-147D-4EE9-9B14-86654CF59B1E}" srcOrd="0" destOrd="0" presId="urn:microsoft.com/office/officeart/2005/8/layout/vList2"/>
    <dgm:cxn modelId="{1F071FE9-498D-416E-BADC-1D579BE1F739}" type="presParOf" srcId="{2CF6843E-E912-4FCF-BC04-7D234192BB46}" destId="{9B4EA467-84FD-4427-AF8F-08B8B2D2E8E2}" srcOrd="0" destOrd="0" presId="urn:microsoft.com/office/officeart/2005/8/layout/vList2"/>
    <dgm:cxn modelId="{F4B7A8CB-1F04-4949-99F1-524F567585A2}" type="presParOf" srcId="{2CF6843E-E912-4FCF-BC04-7D234192BB46}" destId="{8583FA38-5767-4DC9-925F-8555FE760B29}" srcOrd="1" destOrd="0" presId="urn:microsoft.com/office/officeart/2005/8/layout/vList2"/>
    <dgm:cxn modelId="{5111755E-FA74-469B-9FD7-7A8CC5B3830F}" type="presParOf" srcId="{2CF6843E-E912-4FCF-BC04-7D234192BB46}" destId="{CFC38D97-D700-48F5-904E-83E1E26609FD}" srcOrd="2" destOrd="0" presId="urn:microsoft.com/office/officeart/2005/8/layout/vList2"/>
    <dgm:cxn modelId="{FA3DD085-CC87-4918-96CA-8A008ABF352C}" type="presParOf" srcId="{2CF6843E-E912-4FCF-BC04-7D234192BB46}" destId="{29170BC9-067F-4327-9350-DA5ECAAB50BA}" srcOrd="3" destOrd="0" presId="urn:microsoft.com/office/officeart/2005/8/layout/vList2"/>
    <dgm:cxn modelId="{240E6B43-3448-44E3-924D-D94455EC674A}" type="presParOf" srcId="{2CF6843E-E912-4FCF-BC04-7D234192BB46}" destId="{A059FD01-1DCA-4FBD-927E-16C928C674DA}" srcOrd="4" destOrd="0" presId="urn:microsoft.com/office/officeart/2005/8/layout/vList2"/>
    <dgm:cxn modelId="{BD6AF75A-45EE-412F-B1B6-5B1805DA8C4A}" type="presParOf" srcId="{2CF6843E-E912-4FCF-BC04-7D234192BB46}" destId="{4835562E-2374-4A2B-97E2-86583722FC51}" srcOrd="5" destOrd="0" presId="urn:microsoft.com/office/officeart/2005/8/layout/vList2"/>
    <dgm:cxn modelId="{4925343C-9E3A-478D-8BF9-71979A487023}" type="presParOf" srcId="{2CF6843E-E912-4FCF-BC04-7D234192BB46}" destId="{C08398DB-147D-4EE9-9B14-86654CF59B1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5FD9E-5811-4B79-828B-3C698322842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E1E0074-6048-4ED1-8999-E1C9CAAFF48D}">
      <dgm:prSet custT="1"/>
      <dgm:spPr/>
      <dgm:t>
        <a:bodyPr/>
        <a:lstStyle/>
        <a:p>
          <a:pPr rtl="0"/>
          <a:r>
            <a:rPr lang="en-US" sz="2400" dirty="0"/>
            <a:t>Setting performance targets for </a:t>
          </a:r>
          <a:br>
            <a:rPr lang="en-US" sz="2400" dirty="0"/>
          </a:br>
          <a:r>
            <a:rPr lang="en-US" sz="2400" dirty="0"/>
            <a:t>operations-related performance measures</a:t>
          </a:r>
        </a:p>
      </dgm:t>
    </dgm:pt>
    <dgm:pt modelId="{190DAC8B-58CB-48A1-88D2-D33B0E3A6285}" type="parTrans" cxnId="{D1D112E1-ACC9-4E5A-A2A5-DB801D67D963}">
      <dgm:prSet/>
      <dgm:spPr/>
      <dgm:t>
        <a:bodyPr/>
        <a:lstStyle/>
        <a:p>
          <a:endParaRPr lang="en-US" sz="2000"/>
        </a:p>
      </dgm:t>
    </dgm:pt>
    <dgm:pt modelId="{C0C74024-D769-446E-B4D6-4FFB33CBC023}" type="sibTrans" cxnId="{D1D112E1-ACC9-4E5A-A2A5-DB801D67D963}">
      <dgm:prSet/>
      <dgm:spPr/>
      <dgm:t>
        <a:bodyPr/>
        <a:lstStyle/>
        <a:p>
          <a:endParaRPr lang="en-US" sz="2000"/>
        </a:p>
      </dgm:t>
    </dgm:pt>
    <dgm:pt modelId="{4E30F485-DEC9-4F79-AF09-D7D51D6AFAA4}">
      <dgm:prSet custT="1"/>
      <dgm:spPr/>
      <dgm:t>
        <a:bodyPr/>
        <a:lstStyle/>
        <a:p>
          <a:pPr rtl="0"/>
          <a:r>
            <a:rPr lang="en-US" sz="2400" dirty="0"/>
            <a:t>Developing TSMO program plans or strategic plans</a:t>
          </a:r>
        </a:p>
      </dgm:t>
    </dgm:pt>
    <dgm:pt modelId="{A4292FBB-5CBF-47CA-B236-3253E750FABB}" type="parTrans" cxnId="{BBB8F1F6-E5CC-4E95-AE12-E9419B492D04}">
      <dgm:prSet/>
      <dgm:spPr/>
      <dgm:t>
        <a:bodyPr/>
        <a:lstStyle/>
        <a:p>
          <a:endParaRPr lang="en-US" sz="2000"/>
        </a:p>
      </dgm:t>
    </dgm:pt>
    <dgm:pt modelId="{575C9E27-2615-4C4E-B7DF-B6D6CFE2E5C8}" type="sibTrans" cxnId="{BBB8F1F6-E5CC-4E95-AE12-E9419B492D04}">
      <dgm:prSet/>
      <dgm:spPr/>
      <dgm:t>
        <a:bodyPr/>
        <a:lstStyle/>
        <a:p>
          <a:endParaRPr lang="en-US" sz="2000"/>
        </a:p>
      </dgm:t>
    </dgm:pt>
    <dgm:pt modelId="{1FBE1B4A-11E1-4A9A-B8CD-6818044D51EC}">
      <dgm:prSet custT="1"/>
      <dgm:spPr/>
      <dgm:t>
        <a:bodyPr/>
        <a:lstStyle/>
        <a:p>
          <a:pPr rtl="0"/>
          <a:r>
            <a:rPr lang="en-US" sz="2400" dirty="0"/>
            <a:t>Managing TSMO assets</a:t>
          </a:r>
        </a:p>
      </dgm:t>
    </dgm:pt>
    <dgm:pt modelId="{79E014AF-08A6-4779-90E6-1CD62730EE19}" type="parTrans" cxnId="{922A4C66-DE7B-4855-B809-B571001EE52D}">
      <dgm:prSet/>
      <dgm:spPr/>
      <dgm:t>
        <a:bodyPr/>
        <a:lstStyle/>
        <a:p>
          <a:endParaRPr lang="en-US" sz="2000"/>
        </a:p>
      </dgm:t>
    </dgm:pt>
    <dgm:pt modelId="{A048E21D-FD76-46EA-9AC3-752E0C705DE7}" type="sibTrans" cxnId="{922A4C66-DE7B-4855-B809-B571001EE52D}">
      <dgm:prSet/>
      <dgm:spPr/>
      <dgm:t>
        <a:bodyPr/>
        <a:lstStyle/>
        <a:p>
          <a:endParaRPr lang="en-US" sz="2000"/>
        </a:p>
      </dgm:t>
    </dgm:pt>
    <dgm:pt modelId="{A37DBEF7-1946-4FB8-B69C-6E7E7EF21873}">
      <dgm:prSet custT="1"/>
      <dgm:spPr/>
      <dgm:t>
        <a:bodyPr/>
        <a:lstStyle/>
        <a:p>
          <a:pPr rtl="0"/>
          <a:r>
            <a:rPr lang="en-US" sz="2400" dirty="0"/>
            <a:t>Sharing data</a:t>
          </a:r>
        </a:p>
      </dgm:t>
    </dgm:pt>
    <dgm:pt modelId="{CE556FE0-2902-428F-8791-4A0149915A9A}" type="parTrans" cxnId="{62FD934B-512C-4A05-A847-C5BAE461A829}">
      <dgm:prSet/>
      <dgm:spPr/>
      <dgm:t>
        <a:bodyPr/>
        <a:lstStyle/>
        <a:p>
          <a:endParaRPr lang="en-US" sz="2000"/>
        </a:p>
      </dgm:t>
    </dgm:pt>
    <dgm:pt modelId="{9944EDFA-E411-469B-8315-83474C55C674}" type="sibTrans" cxnId="{62FD934B-512C-4A05-A847-C5BAE461A829}">
      <dgm:prSet/>
      <dgm:spPr/>
      <dgm:t>
        <a:bodyPr/>
        <a:lstStyle/>
        <a:p>
          <a:endParaRPr lang="en-US" sz="2000"/>
        </a:p>
      </dgm:t>
    </dgm:pt>
    <dgm:pt modelId="{F12B6DED-E695-48D2-B191-848E2E0B9EB1}">
      <dgm:prSet custT="1"/>
      <dgm:spPr/>
      <dgm:t>
        <a:bodyPr/>
        <a:lstStyle/>
        <a:p>
          <a:pPr rtl="0"/>
          <a:r>
            <a:rPr lang="en-US" sz="2400" dirty="0"/>
            <a:t>Creating project prioritization methods</a:t>
          </a:r>
        </a:p>
      </dgm:t>
    </dgm:pt>
    <dgm:pt modelId="{B83AAEA1-6220-424B-A942-1EBEC989998D}" type="parTrans" cxnId="{2D23CEA2-9C2E-44BC-BB12-2FCCD9981487}">
      <dgm:prSet/>
      <dgm:spPr/>
      <dgm:t>
        <a:bodyPr/>
        <a:lstStyle/>
        <a:p>
          <a:endParaRPr lang="en-US" sz="2000"/>
        </a:p>
      </dgm:t>
    </dgm:pt>
    <dgm:pt modelId="{3C06C057-84D3-4267-8145-156B522AF6FC}" type="sibTrans" cxnId="{2D23CEA2-9C2E-44BC-BB12-2FCCD9981487}">
      <dgm:prSet/>
      <dgm:spPr/>
      <dgm:t>
        <a:bodyPr/>
        <a:lstStyle/>
        <a:p>
          <a:endParaRPr lang="en-US" sz="2000"/>
        </a:p>
      </dgm:t>
    </dgm:pt>
    <dgm:pt modelId="{EF732244-B12A-4C85-998B-F7F71DA71F0D}">
      <dgm:prSet custT="1"/>
      <dgm:spPr/>
      <dgm:t>
        <a:bodyPr/>
        <a:lstStyle/>
        <a:p>
          <a:pPr rtl="0"/>
          <a:r>
            <a:rPr lang="en-US" sz="2400" dirty="0"/>
            <a:t>Making the business case for TSMO</a:t>
          </a:r>
        </a:p>
      </dgm:t>
    </dgm:pt>
    <dgm:pt modelId="{10E8F18A-FD8F-4A96-BC31-2F0E8AD6EE82}" type="parTrans" cxnId="{C895F41D-EC39-4CDC-A9E2-D6B747A0490D}">
      <dgm:prSet/>
      <dgm:spPr/>
      <dgm:t>
        <a:bodyPr/>
        <a:lstStyle/>
        <a:p>
          <a:endParaRPr lang="en-US" sz="2000"/>
        </a:p>
      </dgm:t>
    </dgm:pt>
    <dgm:pt modelId="{4FD622B9-1800-41E2-8343-16A0FA41EA6B}" type="sibTrans" cxnId="{C895F41D-EC39-4CDC-A9E2-D6B747A0490D}">
      <dgm:prSet/>
      <dgm:spPr/>
      <dgm:t>
        <a:bodyPr/>
        <a:lstStyle/>
        <a:p>
          <a:endParaRPr lang="en-US" sz="2000"/>
        </a:p>
      </dgm:t>
    </dgm:pt>
    <dgm:pt modelId="{D73FA47B-833F-40D7-992C-4EDD6A088665}">
      <dgm:prSet custT="1"/>
      <dgm:spPr/>
      <dgm:t>
        <a:bodyPr/>
        <a:lstStyle/>
        <a:p>
          <a:pPr rtl="0"/>
          <a:r>
            <a:rPr lang="en-US" sz="2400" dirty="0"/>
            <a:t>Others?</a:t>
          </a:r>
        </a:p>
      </dgm:t>
    </dgm:pt>
    <dgm:pt modelId="{72A0398E-2F57-4CDF-AFAE-75A635821497}" type="parTrans" cxnId="{56C75391-B9C7-46BE-AEB9-506DDD172F9F}">
      <dgm:prSet/>
      <dgm:spPr/>
      <dgm:t>
        <a:bodyPr/>
        <a:lstStyle/>
        <a:p>
          <a:endParaRPr lang="en-US" sz="2000"/>
        </a:p>
      </dgm:t>
    </dgm:pt>
    <dgm:pt modelId="{17EC1D3A-C6EA-4E38-A119-033A12CF3055}" type="sibTrans" cxnId="{56C75391-B9C7-46BE-AEB9-506DDD172F9F}">
      <dgm:prSet/>
      <dgm:spPr/>
      <dgm:t>
        <a:bodyPr/>
        <a:lstStyle/>
        <a:p>
          <a:endParaRPr lang="en-US" sz="2000"/>
        </a:p>
      </dgm:t>
    </dgm:pt>
    <dgm:pt modelId="{2ADA87A5-F082-477D-AF88-34C9300539AF}" type="pres">
      <dgm:prSet presAssocID="{E275FD9E-5811-4B79-828B-3C6983228422}" presName="compositeShape" presStyleCnt="0">
        <dgm:presLayoutVars>
          <dgm:chMax val="7"/>
          <dgm:dir/>
          <dgm:resizeHandles val="exact"/>
        </dgm:presLayoutVars>
      </dgm:prSet>
      <dgm:spPr/>
    </dgm:pt>
    <dgm:pt modelId="{3612A26C-09B6-4FC8-B499-17C9352E6A5E}" type="pres">
      <dgm:prSet presAssocID="{9E1E0074-6048-4ED1-8999-E1C9CAAFF48D}" presName="circ1" presStyleLbl="vennNode1" presStyleIdx="0" presStyleCnt="7"/>
      <dgm:spPr>
        <a:solidFill>
          <a:srgbClr val="336699">
            <a:alpha val="50000"/>
          </a:srgbClr>
        </a:solidFill>
      </dgm:spPr>
    </dgm:pt>
    <dgm:pt modelId="{EFB66D5B-9A7E-4BC9-BE06-52171E284090}" type="pres">
      <dgm:prSet presAssocID="{9E1E0074-6048-4ED1-8999-E1C9CAAFF48D}" presName="circ1Tx" presStyleLbl="revTx" presStyleIdx="0" presStyleCnt="0" custScaleX="176792" custScaleY="123810" custLinFactNeighborX="5575" custLinFactNeighborY="11905">
        <dgm:presLayoutVars>
          <dgm:chMax val="0"/>
          <dgm:chPref val="0"/>
          <dgm:bulletEnabled val="1"/>
        </dgm:presLayoutVars>
      </dgm:prSet>
      <dgm:spPr/>
    </dgm:pt>
    <dgm:pt modelId="{0B819DEE-B08A-475A-8D56-B4E994846930}" type="pres">
      <dgm:prSet presAssocID="{4E30F485-DEC9-4F79-AF09-D7D51D6AFAA4}" presName="circ2" presStyleLbl="vennNode1" presStyleIdx="1" presStyleCnt="7"/>
      <dgm:spPr>
        <a:solidFill>
          <a:srgbClr val="336699">
            <a:alpha val="50000"/>
          </a:srgbClr>
        </a:solidFill>
      </dgm:spPr>
    </dgm:pt>
    <dgm:pt modelId="{EAD7CC7A-7D73-4AFB-9770-327B9AD0993E}" type="pres">
      <dgm:prSet presAssocID="{4E30F485-DEC9-4F79-AF09-D7D51D6AFAA4}" presName="circ2Tx" presStyleLbl="revTx" presStyleIdx="0" presStyleCnt="0" custScaleX="156076" custLinFactNeighborX="23439" custLinFactNeighborY="39910">
        <dgm:presLayoutVars>
          <dgm:chMax val="0"/>
          <dgm:chPref val="0"/>
          <dgm:bulletEnabled val="1"/>
        </dgm:presLayoutVars>
      </dgm:prSet>
      <dgm:spPr/>
    </dgm:pt>
    <dgm:pt modelId="{14D77B6C-49DB-4D80-8C2B-046F6AE8EFBC}" type="pres">
      <dgm:prSet presAssocID="{1FBE1B4A-11E1-4A9A-B8CD-6818044D51EC}" presName="circ3" presStyleLbl="vennNode1" presStyleIdx="2" presStyleCnt="7"/>
      <dgm:spPr>
        <a:solidFill>
          <a:srgbClr val="336699">
            <a:alpha val="50000"/>
          </a:srgbClr>
        </a:solidFill>
      </dgm:spPr>
    </dgm:pt>
    <dgm:pt modelId="{5829A1B9-6B3D-4FF9-BA0C-C28EE65AF2F2}" type="pres">
      <dgm:prSet presAssocID="{1FBE1B4A-11E1-4A9A-B8CD-6818044D51EC}" presName="circ3Tx" presStyleLbl="revTx" presStyleIdx="0" presStyleCnt="0" custLinFactNeighborX="-698" custLinFactNeighborY="31677">
        <dgm:presLayoutVars>
          <dgm:chMax val="0"/>
          <dgm:chPref val="0"/>
          <dgm:bulletEnabled val="1"/>
        </dgm:presLayoutVars>
      </dgm:prSet>
      <dgm:spPr/>
    </dgm:pt>
    <dgm:pt modelId="{C104D338-19A5-485E-8FB7-C5BA2E93E15D}" type="pres">
      <dgm:prSet presAssocID="{A37DBEF7-1946-4FB8-B69C-6E7E7EF21873}" presName="circ4" presStyleLbl="vennNode1" presStyleIdx="3" presStyleCnt="7"/>
      <dgm:spPr>
        <a:solidFill>
          <a:srgbClr val="336699">
            <a:alpha val="50000"/>
          </a:srgbClr>
        </a:solidFill>
      </dgm:spPr>
    </dgm:pt>
    <dgm:pt modelId="{967B9C03-666C-4ACA-8CED-1BD9D867E96C}" type="pres">
      <dgm:prSet presAssocID="{A37DBEF7-1946-4FB8-B69C-6E7E7EF21873}" presName="circ4Tx" presStyleLbl="revTx" presStyleIdx="0" presStyleCnt="0" custLinFactNeighborX="-14283" custLinFactNeighborY="-660">
        <dgm:presLayoutVars>
          <dgm:chMax val="0"/>
          <dgm:chPref val="0"/>
          <dgm:bulletEnabled val="1"/>
        </dgm:presLayoutVars>
      </dgm:prSet>
      <dgm:spPr/>
    </dgm:pt>
    <dgm:pt modelId="{654BE4BB-1AD8-4B38-815B-E820000CF5CB}" type="pres">
      <dgm:prSet presAssocID="{F12B6DED-E695-48D2-B191-848E2E0B9EB1}" presName="circ5" presStyleLbl="vennNode1" presStyleIdx="4" presStyleCnt="7"/>
      <dgm:spPr>
        <a:solidFill>
          <a:srgbClr val="336699">
            <a:alpha val="50000"/>
          </a:srgbClr>
        </a:solidFill>
      </dgm:spPr>
    </dgm:pt>
    <dgm:pt modelId="{71805F0E-FA09-487F-B868-841C1EA5CCAF}" type="pres">
      <dgm:prSet presAssocID="{F12B6DED-E695-48D2-B191-848E2E0B9EB1}" presName="circ5Tx" presStyleLbl="revTx" presStyleIdx="0" presStyleCnt="0" custLinFactNeighborX="22929" custLinFactNeighborY="11875">
        <dgm:presLayoutVars>
          <dgm:chMax val="0"/>
          <dgm:chPref val="0"/>
          <dgm:bulletEnabled val="1"/>
        </dgm:presLayoutVars>
      </dgm:prSet>
      <dgm:spPr/>
    </dgm:pt>
    <dgm:pt modelId="{E76F58CF-71DF-41CC-83FC-4AEBE9F04957}" type="pres">
      <dgm:prSet presAssocID="{EF732244-B12A-4C85-998B-F7F71DA71F0D}" presName="circ6" presStyleLbl="vennNode1" presStyleIdx="5" presStyleCnt="7"/>
      <dgm:spPr>
        <a:solidFill>
          <a:srgbClr val="336699">
            <a:alpha val="50000"/>
          </a:srgbClr>
        </a:solidFill>
      </dgm:spPr>
    </dgm:pt>
    <dgm:pt modelId="{9513C3CB-BED2-4B2B-A4CA-EA3B66B8D242}" type="pres">
      <dgm:prSet presAssocID="{EF732244-B12A-4C85-998B-F7F71DA71F0D}" presName="circ6Tx" presStyleLbl="revTx" presStyleIdx="0" presStyleCnt="0" custLinFactNeighborX="5322" custLinFactNeighborY="-1308">
        <dgm:presLayoutVars>
          <dgm:chMax val="0"/>
          <dgm:chPref val="0"/>
          <dgm:bulletEnabled val="1"/>
        </dgm:presLayoutVars>
      </dgm:prSet>
      <dgm:spPr/>
    </dgm:pt>
    <dgm:pt modelId="{4AA1C608-F6C4-45B6-9CD5-D35A9AB8A48A}" type="pres">
      <dgm:prSet presAssocID="{D73FA47B-833F-40D7-992C-4EDD6A088665}" presName="circ7" presStyleLbl="vennNode1" presStyleIdx="6" presStyleCnt="7"/>
      <dgm:spPr>
        <a:solidFill>
          <a:srgbClr val="336699">
            <a:alpha val="50000"/>
          </a:srgbClr>
        </a:solidFill>
      </dgm:spPr>
    </dgm:pt>
    <dgm:pt modelId="{E136B4AD-059D-4AC0-97C5-7753187B3637}" type="pres">
      <dgm:prSet presAssocID="{D73FA47B-833F-40D7-992C-4EDD6A088665}" presName="circ7Tx" presStyleLbl="revTx" presStyleIdx="0" presStyleCnt="0" custLinFactNeighborX="20299" custLinFactNeighborY="11021">
        <dgm:presLayoutVars>
          <dgm:chMax val="0"/>
          <dgm:chPref val="0"/>
          <dgm:bulletEnabled val="1"/>
        </dgm:presLayoutVars>
      </dgm:prSet>
      <dgm:spPr/>
    </dgm:pt>
  </dgm:ptLst>
  <dgm:cxnLst>
    <dgm:cxn modelId="{A1B3C919-EB27-4D45-BCBC-D1A5E36D50B0}" type="presOf" srcId="{F12B6DED-E695-48D2-B191-848E2E0B9EB1}" destId="{71805F0E-FA09-487F-B868-841C1EA5CCAF}" srcOrd="0" destOrd="0" presId="urn:microsoft.com/office/officeart/2005/8/layout/venn1"/>
    <dgm:cxn modelId="{C895F41D-EC39-4CDC-A9E2-D6B747A0490D}" srcId="{E275FD9E-5811-4B79-828B-3C6983228422}" destId="{EF732244-B12A-4C85-998B-F7F71DA71F0D}" srcOrd="5" destOrd="0" parTransId="{10E8F18A-FD8F-4A96-BC31-2F0E8AD6EE82}" sibTransId="{4FD622B9-1800-41E2-8343-16A0FA41EA6B}"/>
    <dgm:cxn modelId="{D169E61E-CFC9-458F-A926-6A08B4395BAC}" type="presOf" srcId="{9E1E0074-6048-4ED1-8999-E1C9CAAFF48D}" destId="{EFB66D5B-9A7E-4BC9-BE06-52171E284090}" srcOrd="0" destOrd="0" presId="urn:microsoft.com/office/officeart/2005/8/layout/venn1"/>
    <dgm:cxn modelId="{7757D027-BB59-4020-BA68-2B89F1F3FAE2}" type="presOf" srcId="{D73FA47B-833F-40D7-992C-4EDD6A088665}" destId="{E136B4AD-059D-4AC0-97C5-7753187B3637}" srcOrd="0" destOrd="0" presId="urn:microsoft.com/office/officeart/2005/8/layout/venn1"/>
    <dgm:cxn modelId="{B96AA338-29C2-42C9-885E-E8D9BCF88520}" type="presOf" srcId="{1FBE1B4A-11E1-4A9A-B8CD-6818044D51EC}" destId="{5829A1B9-6B3D-4FF9-BA0C-C28EE65AF2F2}" srcOrd="0" destOrd="0" presId="urn:microsoft.com/office/officeart/2005/8/layout/venn1"/>
    <dgm:cxn modelId="{922A4C66-DE7B-4855-B809-B571001EE52D}" srcId="{E275FD9E-5811-4B79-828B-3C6983228422}" destId="{1FBE1B4A-11E1-4A9A-B8CD-6818044D51EC}" srcOrd="2" destOrd="0" parTransId="{79E014AF-08A6-4779-90E6-1CD62730EE19}" sibTransId="{A048E21D-FD76-46EA-9AC3-752E0C705DE7}"/>
    <dgm:cxn modelId="{62FD934B-512C-4A05-A847-C5BAE461A829}" srcId="{E275FD9E-5811-4B79-828B-3C6983228422}" destId="{A37DBEF7-1946-4FB8-B69C-6E7E7EF21873}" srcOrd="3" destOrd="0" parTransId="{CE556FE0-2902-428F-8791-4A0149915A9A}" sibTransId="{9944EDFA-E411-469B-8315-83474C55C674}"/>
    <dgm:cxn modelId="{24426774-B8FE-4268-AA02-EB214BC8B644}" type="presOf" srcId="{4E30F485-DEC9-4F79-AF09-D7D51D6AFAA4}" destId="{EAD7CC7A-7D73-4AFB-9770-327B9AD0993E}" srcOrd="0" destOrd="0" presId="urn:microsoft.com/office/officeart/2005/8/layout/venn1"/>
    <dgm:cxn modelId="{75B11890-E722-42B2-95AB-CC0BE7C79163}" type="presOf" srcId="{E275FD9E-5811-4B79-828B-3C6983228422}" destId="{2ADA87A5-F082-477D-AF88-34C9300539AF}" srcOrd="0" destOrd="0" presId="urn:microsoft.com/office/officeart/2005/8/layout/venn1"/>
    <dgm:cxn modelId="{56C75391-B9C7-46BE-AEB9-506DDD172F9F}" srcId="{E275FD9E-5811-4B79-828B-3C6983228422}" destId="{D73FA47B-833F-40D7-992C-4EDD6A088665}" srcOrd="6" destOrd="0" parTransId="{72A0398E-2F57-4CDF-AFAE-75A635821497}" sibTransId="{17EC1D3A-C6EA-4E38-A119-033A12CF3055}"/>
    <dgm:cxn modelId="{2D23CEA2-9C2E-44BC-BB12-2FCCD9981487}" srcId="{E275FD9E-5811-4B79-828B-3C6983228422}" destId="{F12B6DED-E695-48D2-B191-848E2E0B9EB1}" srcOrd="4" destOrd="0" parTransId="{B83AAEA1-6220-424B-A942-1EBEC989998D}" sibTransId="{3C06C057-84D3-4267-8145-156B522AF6FC}"/>
    <dgm:cxn modelId="{8F871FC9-3128-41F4-9F58-340E730F3242}" type="presOf" srcId="{EF732244-B12A-4C85-998B-F7F71DA71F0D}" destId="{9513C3CB-BED2-4B2B-A4CA-EA3B66B8D242}" srcOrd="0" destOrd="0" presId="urn:microsoft.com/office/officeart/2005/8/layout/venn1"/>
    <dgm:cxn modelId="{D1D112E1-ACC9-4E5A-A2A5-DB801D67D963}" srcId="{E275FD9E-5811-4B79-828B-3C6983228422}" destId="{9E1E0074-6048-4ED1-8999-E1C9CAAFF48D}" srcOrd="0" destOrd="0" parTransId="{190DAC8B-58CB-48A1-88D2-D33B0E3A6285}" sibTransId="{C0C74024-D769-446E-B4D6-4FFB33CBC023}"/>
    <dgm:cxn modelId="{71494CF1-8B79-43BC-9A47-A1D3E85C7CD2}" type="presOf" srcId="{A37DBEF7-1946-4FB8-B69C-6E7E7EF21873}" destId="{967B9C03-666C-4ACA-8CED-1BD9D867E96C}" srcOrd="0" destOrd="0" presId="urn:microsoft.com/office/officeart/2005/8/layout/venn1"/>
    <dgm:cxn modelId="{BBB8F1F6-E5CC-4E95-AE12-E9419B492D04}" srcId="{E275FD9E-5811-4B79-828B-3C6983228422}" destId="{4E30F485-DEC9-4F79-AF09-D7D51D6AFAA4}" srcOrd="1" destOrd="0" parTransId="{A4292FBB-5CBF-47CA-B236-3253E750FABB}" sibTransId="{575C9E27-2615-4C4E-B7DF-B6D6CFE2E5C8}"/>
    <dgm:cxn modelId="{0F4EF37B-2353-45FC-924D-EED95F0B83DD}" type="presParOf" srcId="{2ADA87A5-F082-477D-AF88-34C9300539AF}" destId="{3612A26C-09B6-4FC8-B499-17C9352E6A5E}" srcOrd="0" destOrd="0" presId="urn:microsoft.com/office/officeart/2005/8/layout/venn1"/>
    <dgm:cxn modelId="{05B52A4C-EB48-4EFA-BC96-EB000197233F}" type="presParOf" srcId="{2ADA87A5-F082-477D-AF88-34C9300539AF}" destId="{EFB66D5B-9A7E-4BC9-BE06-52171E284090}" srcOrd="1" destOrd="0" presId="urn:microsoft.com/office/officeart/2005/8/layout/venn1"/>
    <dgm:cxn modelId="{0C213694-272A-4988-A064-78D18C6F588D}" type="presParOf" srcId="{2ADA87A5-F082-477D-AF88-34C9300539AF}" destId="{0B819DEE-B08A-475A-8D56-B4E994846930}" srcOrd="2" destOrd="0" presId="urn:microsoft.com/office/officeart/2005/8/layout/venn1"/>
    <dgm:cxn modelId="{2660B74E-0F18-48FB-B30F-514207D6C80E}" type="presParOf" srcId="{2ADA87A5-F082-477D-AF88-34C9300539AF}" destId="{EAD7CC7A-7D73-4AFB-9770-327B9AD0993E}" srcOrd="3" destOrd="0" presId="urn:microsoft.com/office/officeart/2005/8/layout/venn1"/>
    <dgm:cxn modelId="{872FA76A-527D-480B-8ED6-26EA80506FA6}" type="presParOf" srcId="{2ADA87A5-F082-477D-AF88-34C9300539AF}" destId="{14D77B6C-49DB-4D80-8C2B-046F6AE8EFBC}" srcOrd="4" destOrd="0" presId="urn:microsoft.com/office/officeart/2005/8/layout/venn1"/>
    <dgm:cxn modelId="{022ED317-1703-46C8-A244-EF1638E633B5}" type="presParOf" srcId="{2ADA87A5-F082-477D-AF88-34C9300539AF}" destId="{5829A1B9-6B3D-4FF9-BA0C-C28EE65AF2F2}" srcOrd="5" destOrd="0" presId="urn:microsoft.com/office/officeart/2005/8/layout/venn1"/>
    <dgm:cxn modelId="{99C70933-9A03-4412-A5DC-48EA255E952C}" type="presParOf" srcId="{2ADA87A5-F082-477D-AF88-34C9300539AF}" destId="{C104D338-19A5-485E-8FB7-C5BA2E93E15D}" srcOrd="6" destOrd="0" presId="urn:microsoft.com/office/officeart/2005/8/layout/venn1"/>
    <dgm:cxn modelId="{113E97D7-70ED-4510-9E5D-6BE3F10CF60A}" type="presParOf" srcId="{2ADA87A5-F082-477D-AF88-34C9300539AF}" destId="{967B9C03-666C-4ACA-8CED-1BD9D867E96C}" srcOrd="7" destOrd="0" presId="urn:microsoft.com/office/officeart/2005/8/layout/venn1"/>
    <dgm:cxn modelId="{EBE82DBB-6156-4B57-9824-4EA642794E78}" type="presParOf" srcId="{2ADA87A5-F082-477D-AF88-34C9300539AF}" destId="{654BE4BB-1AD8-4B38-815B-E820000CF5CB}" srcOrd="8" destOrd="0" presId="urn:microsoft.com/office/officeart/2005/8/layout/venn1"/>
    <dgm:cxn modelId="{AAE0B5D5-23D5-40E9-A81F-2BFEB780D8FA}" type="presParOf" srcId="{2ADA87A5-F082-477D-AF88-34C9300539AF}" destId="{71805F0E-FA09-487F-B868-841C1EA5CCAF}" srcOrd="9" destOrd="0" presId="urn:microsoft.com/office/officeart/2005/8/layout/venn1"/>
    <dgm:cxn modelId="{3CFB4064-3BDD-464E-97C4-4F130F0B39AA}" type="presParOf" srcId="{2ADA87A5-F082-477D-AF88-34C9300539AF}" destId="{E76F58CF-71DF-41CC-83FC-4AEBE9F04957}" srcOrd="10" destOrd="0" presId="urn:microsoft.com/office/officeart/2005/8/layout/venn1"/>
    <dgm:cxn modelId="{C9038854-BE6C-4025-A8C8-F82447A4AB46}" type="presParOf" srcId="{2ADA87A5-F082-477D-AF88-34C9300539AF}" destId="{9513C3CB-BED2-4B2B-A4CA-EA3B66B8D242}" srcOrd="11" destOrd="0" presId="urn:microsoft.com/office/officeart/2005/8/layout/venn1"/>
    <dgm:cxn modelId="{642EC013-1DB3-4731-AFCC-8E50DE198C29}" type="presParOf" srcId="{2ADA87A5-F082-477D-AF88-34C9300539AF}" destId="{4AA1C608-F6C4-45B6-9CD5-D35A9AB8A48A}" srcOrd="12" destOrd="0" presId="urn:microsoft.com/office/officeart/2005/8/layout/venn1"/>
    <dgm:cxn modelId="{5669E5B6-064C-4E1F-94FD-C4C1AD5E9115}" type="presParOf" srcId="{2ADA87A5-F082-477D-AF88-34C9300539AF}" destId="{E136B4AD-059D-4AC0-97C5-7753187B3637}"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2339CB-9DD0-4D9D-8C4C-1F52B458188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535BA0C9-D026-4982-82DE-97ACC3B1D2D4}">
      <dgm:prSet custT="1"/>
      <dgm:spPr>
        <a:ln>
          <a:solidFill>
            <a:srgbClr val="336699"/>
          </a:solidFill>
        </a:ln>
      </dgm:spPr>
      <dgm:t>
        <a:bodyPr/>
        <a:lstStyle/>
        <a:p>
          <a:pPr rtl="0">
            <a:lnSpc>
              <a:spcPct val="100000"/>
            </a:lnSpc>
          </a:pPr>
          <a:r>
            <a:rPr lang="en-US" sz="2400" dirty="0">
              <a:latin typeface="Arial" panose="020B0604020202020204" pitchFamily="34" charset="0"/>
              <a:cs typeface="Arial" panose="020B0604020202020204" pitchFamily="34" charset="0"/>
            </a:rPr>
            <a:t>Bring TSMO and TPM leaders together within your agency to identify areas of common interest and mutual objectives</a:t>
          </a:r>
        </a:p>
      </dgm:t>
      <dgm:extLst>
        <a:ext uri="{E40237B7-FDA0-4F09-8148-C483321AD2D9}">
          <dgm14:cNvPr xmlns:dgm14="http://schemas.microsoft.com/office/drawing/2010/diagram" id="0" name="" descr="&#10;&#10;&#10;"/>
        </a:ext>
      </dgm:extLst>
    </dgm:pt>
    <dgm:pt modelId="{2A427FEB-FF11-4013-B887-7370B753BEDC}" type="parTrans" cxnId="{335B53E2-558B-4E44-A897-867B0677E645}">
      <dgm:prSet/>
      <dgm:spPr/>
      <dgm:t>
        <a:bodyPr/>
        <a:lstStyle/>
        <a:p>
          <a:endParaRPr lang="en-US" sz="2400"/>
        </a:p>
      </dgm:t>
    </dgm:pt>
    <dgm:pt modelId="{050222FF-51ED-40C2-9ACD-B3BD3F1772E4}" type="sibTrans" cxnId="{335B53E2-558B-4E44-A897-867B0677E645}">
      <dgm:prSet/>
      <dgm:spPr/>
      <dgm:t>
        <a:bodyPr/>
        <a:lstStyle/>
        <a:p>
          <a:endParaRPr lang="en-US" sz="2400"/>
        </a:p>
      </dgm:t>
    </dgm:pt>
    <dgm:pt modelId="{FDE5A3D4-70F5-4193-8C37-FD961F56909F}">
      <dgm:prSet custT="1"/>
      <dgm:spPr>
        <a:ln>
          <a:solidFill>
            <a:srgbClr val="336699"/>
          </a:solidFill>
        </a:ln>
      </dgm:spPr>
      <dgm:t>
        <a:bodyPr/>
        <a:lstStyle/>
        <a:p>
          <a:pPr rtl="0"/>
          <a:r>
            <a:rPr lang="en-US" sz="2400" dirty="0">
              <a:latin typeface="Arial" panose="020B0604020202020204" pitchFamily="34" charset="0"/>
              <a:cs typeface="Arial" panose="020B0604020202020204" pitchFamily="34" charset="0"/>
            </a:rPr>
            <a:t>Determine if/how TSMO strategies are supporting agency TPM goals</a:t>
          </a:r>
        </a:p>
      </dgm:t>
    </dgm:pt>
    <dgm:pt modelId="{9B1DBAF1-61DB-41B7-AD72-3E602679F0CF}" type="parTrans" cxnId="{84F55AA0-01FF-4FAB-A0B1-2AE1B5219970}">
      <dgm:prSet/>
      <dgm:spPr/>
      <dgm:t>
        <a:bodyPr/>
        <a:lstStyle/>
        <a:p>
          <a:endParaRPr lang="en-US" sz="2400"/>
        </a:p>
      </dgm:t>
    </dgm:pt>
    <dgm:pt modelId="{7418FB1F-83AF-4659-8756-242E10EEBDD7}" type="sibTrans" cxnId="{84F55AA0-01FF-4FAB-A0B1-2AE1B5219970}">
      <dgm:prSet/>
      <dgm:spPr/>
      <dgm:t>
        <a:bodyPr/>
        <a:lstStyle/>
        <a:p>
          <a:endParaRPr lang="en-US" sz="2400"/>
        </a:p>
      </dgm:t>
    </dgm:pt>
    <dgm:pt modelId="{B184A8AF-14B0-4FF0-86E0-B0C37C3942DD}">
      <dgm:prSet custT="1"/>
      <dgm:spPr>
        <a:ln>
          <a:solidFill>
            <a:srgbClr val="336699"/>
          </a:solidFill>
        </a:ln>
      </dgm:spPr>
      <dgm:t>
        <a:bodyPr/>
        <a:lstStyle/>
        <a:p>
          <a:pPr rtl="0"/>
          <a:r>
            <a:rPr lang="en-US" sz="2400" dirty="0">
              <a:latin typeface="Arial" panose="020B0604020202020204" pitchFamily="34" charset="0"/>
              <a:cs typeface="Arial" panose="020B0604020202020204" pitchFamily="34" charset="0"/>
            </a:rPr>
            <a:t>Discuss where TSMO can make an even greater impact on TPM goals</a:t>
          </a:r>
        </a:p>
      </dgm:t>
    </dgm:pt>
    <dgm:pt modelId="{F6531F77-B379-4190-8BF7-9623B3E1DB4A}" type="parTrans" cxnId="{0569EC39-82A3-4392-A272-909C19A0CC47}">
      <dgm:prSet/>
      <dgm:spPr/>
      <dgm:t>
        <a:bodyPr/>
        <a:lstStyle/>
        <a:p>
          <a:endParaRPr lang="en-US" sz="2400"/>
        </a:p>
      </dgm:t>
    </dgm:pt>
    <dgm:pt modelId="{27ABFBD6-C7A7-4444-A695-2F4593B78C65}" type="sibTrans" cxnId="{0569EC39-82A3-4392-A272-909C19A0CC47}">
      <dgm:prSet/>
      <dgm:spPr/>
      <dgm:t>
        <a:bodyPr/>
        <a:lstStyle/>
        <a:p>
          <a:endParaRPr lang="en-US" sz="2400"/>
        </a:p>
      </dgm:t>
    </dgm:pt>
    <dgm:pt modelId="{60012EA4-E19C-4886-9131-7A7BFB702CCA}">
      <dgm:prSet custT="1"/>
      <dgm:spPr>
        <a:ln>
          <a:solidFill>
            <a:srgbClr val="336699"/>
          </a:solidFill>
        </a:ln>
      </dgm:spPr>
      <dgm:t>
        <a:bodyPr/>
        <a:lstStyle/>
        <a:p>
          <a:pPr rtl="0"/>
          <a:r>
            <a:rPr lang="en-US" sz="2400" dirty="0">
              <a:latin typeface="Arial" panose="020B0604020202020204" pitchFamily="34" charset="0"/>
              <a:cs typeface="Arial" panose="020B0604020202020204" pitchFamily="34" charset="0"/>
            </a:rPr>
            <a:t>Identify TSMO and TPM data sources and opportunities to share data</a:t>
          </a:r>
        </a:p>
      </dgm:t>
    </dgm:pt>
    <dgm:pt modelId="{58508B15-2E85-4758-AB30-9BF004D9408A}" type="parTrans" cxnId="{382B138B-8A59-4344-A9A7-017648EEDDC1}">
      <dgm:prSet/>
      <dgm:spPr/>
      <dgm:t>
        <a:bodyPr/>
        <a:lstStyle/>
        <a:p>
          <a:endParaRPr lang="en-US" sz="2400"/>
        </a:p>
      </dgm:t>
    </dgm:pt>
    <dgm:pt modelId="{C9069FA3-4BFF-4470-AB3E-1337C4B41ED0}" type="sibTrans" cxnId="{382B138B-8A59-4344-A9A7-017648EEDDC1}">
      <dgm:prSet/>
      <dgm:spPr/>
      <dgm:t>
        <a:bodyPr/>
        <a:lstStyle/>
        <a:p>
          <a:endParaRPr lang="en-US" sz="2400"/>
        </a:p>
      </dgm:t>
    </dgm:pt>
    <dgm:pt modelId="{E3660842-282A-4FDB-AF6A-D6B8DC8CFE01}" type="pres">
      <dgm:prSet presAssocID="{BB2339CB-9DD0-4D9D-8C4C-1F52B4581885}" presName="linear" presStyleCnt="0">
        <dgm:presLayoutVars>
          <dgm:animLvl val="lvl"/>
          <dgm:resizeHandles val="exact"/>
        </dgm:presLayoutVars>
      </dgm:prSet>
      <dgm:spPr/>
    </dgm:pt>
    <dgm:pt modelId="{157F71AC-E80A-477F-8636-0A2E49BEBDC1}" type="pres">
      <dgm:prSet presAssocID="{535BA0C9-D026-4982-82DE-97ACC3B1D2D4}" presName="parentText" presStyleLbl="node1" presStyleIdx="0" presStyleCnt="4">
        <dgm:presLayoutVars>
          <dgm:chMax val="0"/>
          <dgm:bulletEnabled val="1"/>
        </dgm:presLayoutVars>
      </dgm:prSet>
      <dgm:spPr/>
    </dgm:pt>
    <dgm:pt modelId="{39A4346A-61DC-47CC-A7A0-12DC9C2CA156}" type="pres">
      <dgm:prSet presAssocID="{050222FF-51ED-40C2-9ACD-B3BD3F1772E4}" presName="spacer" presStyleCnt="0"/>
      <dgm:spPr/>
    </dgm:pt>
    <dgm:pt modelId="{766EA7C2-42D7-496F-BEE5-2204A17FC97B}" type="pres">
      <dgm:prSet presAssocID="{FDE5A3D4-70F5-4193-8C37-FD961F56909F}" presName="parentText" presStyleLbl="node1" presStyleIdx="1" presStyleCnt="4">
        <dgm:presLayoutVars>
          <dgm:chMax val="0"/>
          <dgm:bulletEnabled val="1"/>
        </dgm:presLayoutVars>
      </dgm:prSet>
      <dgm:spPr/>
    </dgm:pt>
    <dgm:pt modelId="{49A1A023-3FD9-413A-A912-742D18C2F98E}" type="pres">
      <dgm:prSet presAssocID="{7418FB1F-83AF-4659-8756-242E10EEBDD7}" presName="spacer" presStyleCnt="0"/>
      <dgm:spPr/>
    </dgm:pt>
    <dgm:pt modelId="{37DB558F-CE4E-4385-9903-BA7BBEDE5436}" type="pres">
      <dgm:prSet presAssocID="{B184A8AF-14B0-4FF0-86E0-B0C37C3942DD}" presName="parentText" presStyleLbl="node1" presStyleIdx="2" presStyleCnt="4">
        <dgm:presLayoutVars>
          <dgm:chMax val="0"/>
          <dgm:bulletEnabled val="1"/>
        </dgm:presLayoutVars>
      </dgm:prSet>
      <dgm:spPr/>
    </dgm:pt>
    <dgm:pt modelId="{58613D68-460B-4F69-9698-537E0D05AB8D}" type="pres">
      <dgm:prSet presAssocID="{27ABFBD6-C7A7-4444-A695-2F4593B78C65}" presName="spacer" presStyleCnt="0"/>
      <dgm:spPr/>
    </dgm:pt>
    <dgm:pt modelId="{755DDF4F-5AB4-49F9-9CC2-436D8A702EB7}" type="pres">
      <dgm:prSet presAssocID="{60012EA4-E19C-4886-9131-7A7BFB702CCA}" presName="parentText" presStyleLbl="node1" presStyleIdx="3" presStyleCnt="4">
        <dgm:presLayoutVars>
          <dgm:chMax val="0"/>
          <dgm:bulletEnabled val="1"/>
        </dgm:presLayoutVars>
      </dgm:prSet>
      <dgm:spPr/>
    </dgm:pt>
  </dgm:ptLst>
  <dgm:cxnLst>
    <dgm:cxn modelId="{77C9F212-3805-46C0-8483-6B4FD462EE4C}" type="presOf" srcId="{B184A8AF-14B0-4FF0-86E0-B0C37C3942DD}" destId="{37DB558F-CE4E-4385-9903-BA7BBEDE5436}" srcOrd="0" destOrd="0" presId="urn:microsoft.com/office/officeart/2005/8/layout/vList2"/>
    <dgm:cxn modelId="{2E737A2C-B901-453A-BD6C-E6648348B869}" type="presOf" srcId="{BB2339CB-9DD0-4D9D-8C4C-1F52B4581885}" destId="{E3660842-282A-4FDB-AF6A-D6B8DC8CFE01}" srcOrd="0" destOrd="0" presId="urn:microsoft.com/office/officeart/2005/8/layout/vList2"/>
    <dgm:cxn modelId="{0569EC39-82A3-4392-A272-909C19A0CC47}" srcId="{BB2339CB-9DD0-4D9D-8C4C-1F52B4581885}" destId="{B184A8AF-14B0-4FF0-86E0-B0C37C3942DD}" srcOrd="2" destOrd="0" parTransId="{F6531F77-B379-4190-8BF7-9623B3E1DB4A}" sibTransId="{27ABFBD6-C7A7-4444-A695-2F4593B78C65}"/>
    <dgm:cxn modelId="{D3650B43-6392-4BD2-AD4F-316F88E13D8C}" type="presOf" srcId="{60012EA4-E19C-4886-9131-7A7BFB702CCA}" destId="{755DDF4F-5AB4-49F9-9CC2-436D8A702EB7}" srcOrd="0" destOrd="0" presId="urn:microsoft.com/office/officeart/2005/8/layout/vList2"/>
    <dgm:cxn modelId="{AF7CAA70-8AE7-492F-BA47-F47696A5909E}" type="presOf" srcId="{535BA0C9-D026-4982-82DE-97ACC3B1D2D4}" destId="{157F71AC-E80A-477F-8636-0A2E49BEBDC1}" srcOrd="0" destOrd="0" presId="urn:microsoft.com/office/officeart/2005/8/layout/vList2"/>
    <dgm:cxn modelId="{E6EF4C55-1B9F-4614-9969-D42CA1F6813C}" type="presOf" srcId="{FDE5A3D4-70F5-4193-8C37-FD961F56909F}" destId="{766EA7C2-42D7-496F-BEE5-2204A17FC97B}" srcOrd="0" destOrd="0" presId="urn:microsoft.com/office/officeart/2005/8/layout/vList2"/>
    <dgm:cxn modelId="{382B138B-8A59-4344-A9A7-017648EEDDC1}" srcId="{BB2339CB-9DD0-4D9D-8C4C-1F52B4581885}" destId="{60012EA4-E19C-4886-9131-7A7BFB702CCA}" srcOrd="3" destOrd="0" parTransId="{58508B15-2E85-4758-AB30-9BF004D9408A}" sibTransId="{C9069FA3-4BFF-4470-AB3E-1337C4B41ED0}"/>
    <dgm:cxn modelId="{84F55AA0-01FF-4FAB-A0B1-2AE1B5219970}" srcId="{BB2339CB-9DD0-4D9D-8C4C-1F52B4581885}" destId="{FDE5A3D4-70F5-4193-8C37-FD961F56909F}" srcOrd="1" destOrd="0" parTransId="{9B1DBAF1-61DB-41B7-AD72-3E602679F0CF}" sibTransId="{7418FB1F-83AF-4659-8756-242E10EEBDD7}"/>
    <dgm:cxn modelId="{335B53E2-558B-4E44-A897-867B0677E645}" srcId="{BB2339CB-9DD0-4D9D-8C4C-1F52B4581885}" destId="{535BA0C9-D026-4982-82DE-97ACC3B1D2D4}" srcOrd="0" destOrd="0" parTransId="{2A427FEB-FF11-4013-B887-7370B753BEDC}" sibTransId="{050222FF-51ED-40C2-9ACD-B3BD3F1772E4}"/>
    <dgm:cxn modelId="{9BA5F86E-A3ED-41A0-910F-BD00BC1EFA10}" type="presParOf" srcId="{E3660842-282A-4FDB-AF6A-D6B8DC8CFE01}" destId="{157F71AC-E80A-477F-8636-0A2E49BEBDC1}" srcOrd="0" destOrd="0" presId="urn:microsoft.com/office/officeart/2005/8/layout/vList2"/>
    <dgm:cxn modelId="{0A4708CC-4AAD-4159-9183-2531974E2EB8}" type="presParOf" srcId="{E3660842-282A-4FDB-AF6A-D6B8DC8CFE01}" destId="{39A4346A-61DC-47CC-A7A0-12DC9C2CA156}" srcOrd="1" destOrd="0" presId="urn:microsoft.com/office/officeart/2005/8/layout/vList2"/>
    <dgm:cxn modelId="{A6168D72-AB06-45FB-9A97-5C1538728815}" type="presParOf" srcId="{E3660842-282A-4FDB-AF6A-D6B8DC8CFE01}" destId="{766EA7C2-42D7-496F-BEE5-2204A17FC97B}" srcOrd="2" destOrd="0" presId="urn:microsoft.com/office/officeart/2005/8/layout/vList2"/>
    <dgm:cxn modelId="{53F9D3AA-2430-4AC4-B537-2EC84A25863A}" type="presParOf" srcId="{E3660842-282A-4FDB-AF6A-D6B8DC8CFE01}" destId="{49A1A023-3FD9-413A-A912-742D18C2F98E}" srcOrd="3" destOrd="0" presId="urn:microsoft.com/office/officeart/2005/8/layout/vList2"/>
    <dgm:cxn modelId="{C033ECFC-2CB8-4EE5-9674-E75BD538D438}" type="presParOf" srcId="{E3660842-282A-4FDB-AF6A-D6B8DC8CFE01}" destId="{37DB558F-CE4E-4385-9903-BA7BBEDE5436}" srcOrd="4" destOrd="0" presId="urn:microsoft.com/office/officeart/2005/8/layout/vList2"/>
    <dgm:cxn modelId="{4F82A70D-3788-4C6A-9351-6315ABA8B6E7}" type="presParOf" srcId="{E3660842-282A-4FDB-AF6A-D6B8DC8CFE01}" destId="{58613D68-460B-4F69-9698-537E0D05AB8D}" srcOrd="5" destOrd="0" presId="urn:microsoft.com/office/officeart/2005/8/layout/vList2"/>
    <dgm:cxn modelId="{1ACB9647-A63F-479A-9EEC-88A9B33910E7}" type="presParOf" srcId="{E3660842-282A-4FDB-AF6A-D6B8DC8CFE01}" destId="{755DDF4F-5AB4-49F9-9CC2-436D8A702E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a:ln>
          <a:solidFill>
            <a:srgbClr val="336699"/>
          </a:solidFill>
        </a:ln>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a:solidFill>
          <a:srgbClr val="336699"/>
        </a:solidFill>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a:ln>
          <a:solidFill>
            <a:srgbClr val="336699"/>
          </a:solidFill>
        </a:ln>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a:ln>
          <a:solidFill>
            <a:srgbClr val="336699"/>
          </a:solidFill>
        </a:ln>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a:ln>
          <a:solidFill>
            <a:srgbClr val="336699"/>
          </a:solidFill>
        </a:ln>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a:ln>
          <a:solidFill>
            <a:srgbClr val="336699"/>
          </a:solidFill>
        </a:ln>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a:ln>
          <a:solidFill>
            <a:srgbClr val="336699"/>
          </a:solidFill>
        </a:ln>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a:ln>
          <a:solidFill>
            <a:srgbClr val="336699"/>
          </a:solidFill>
        </a:ln>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a:ln>
          <a:solidFill>
            <a:srgbClr val="336699"/>
          </a:solidFill>
        </a:ln>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A38F0-CDC1-4837-98AC-A0D3A09FD6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9AE5C1-E548-40B1-8711-BAF135D7A2D3}">
      <dgm:prSet custT="1"/>
      <dgm:spPr>
        <a:solidFill>
          <a:srgbClr val="336699"/>
        </a:solidFill>
      </dgm:spPr>
      <dgm:t>
        <a:bodyPr/>
        <a:lstStyle/>
        <a:p>
          <a:pPr rtl="0">
            <a:lnSpc>
              <a:spcPct val="100000"/>
            </a:lnSpc>
          </a:pPr>
          <a:r>
            <a:rPr lang="en-US" sz="2400" dirty="0"/>
            <a:t>TSMO strategies can provide cost-effective solutions to quickly improve performance and support national performance measures such as </a:t>
          </a:r>
          <a:r>
            <a:rPr lang="en-US" sz="2400" dirty="0">
              <a:solidFill>
                <a:schemeClr val="bg1"/>
              </a:solidFill>
            </a:rPr>
            <a:t>reliability and safety.</a:t>
          </a:r>
        </a:p>
      </dgm:t>
    </dgm:pt>
    <dgm:pt modelId="{D36AF750-92B7-4770-AF50-CCD9E9B23653}" type="parTrans" cxnId="{B35174D1-2D9C-457B-B3F1-4FD3A709FABA}">
      <dgm:prSet/>
      <dgm:spPr/>
      <dgm:t>
        <a:bodyPr/>
        <a:lstStyle/>
        <a:p>
          <a:endParaRPr lang="en-US"/>
        </a:p>
      </dgm:t>
    </dgm:pt>
    <dgm:pt modelId="{D449342A-DA73-46CB-AA32-9108FC95E448}" type="sibTrans" cxnId="{B35174D1-2D9C-457B-B3F1-4FD3A709FABA}">
      <dgm:prSet/>
      <dgm:spPr/>
      <dgm:t>
        <a:bodyPr/>
        <a:lstStyle/>
        <a:p>
          <a:endParaRPr lang="en-US"/>
        </a:p>
      </dgm:t>
    </dgm:pt>
    <dgm:pt modelId="{89ACA231-EEEC-47E4-930F-8D4FCE74493C}">
      <dgm:prSet custT="1"/>
      <dgm:spPr>
        <a:solidFill>
          <a:srgbClr val="336699"/>
        </a:solidFill>
      </dgm:spPr>
      <dgm:t>
        <a:bodyPr/>
        <a:lstStyle/>
        <a:p>
          <a:pPr rtl="0">
            <a:lnSpc>
              <a:spcPct val="100000"/>
            </a:lnSpc>
          </a:pPr>
          <a:r>
            <a:rPr lang="en-US" sz="2400" dirty="0"/>
            <a:t>TSMO technologies provide a rich source of data for understanding, assessing, and monitoring performance of the transportation system </a:t>
          </a:r>
          <a:r>
            <a:rPr lang="en-US" sz="2400" dirty="0">
              <a:solidFill>
                <a:schemeClr val="bg1"/>
              </a:solidFill>
            </a:rPr>
            <a:t>in realtime.</a:t>
          </a:r>
        </a:p>
      </dgm:t>
    </dgm:pt>
    <dgm:pt modelId="{1BD9991B-5278-439F-B81D-25B068408EC6}" type="parTrans" cxnId="{9D4D68DA-55A5-4C5F-BC29-A1C1C93499D5}">
      <dgm:prSet/>
      <dgm:spPr/>
      <dgm:t>
        <a:bodyPr/>
        <a:lstStyle/>
        <a:p>
          <a:endParaRPr lang="en-US"/>
        </a:p>
      </dgm:t>
    </dgm:pt>
    <dgm:pt modelId="{EDE09378-43AC-47EF-8A08-F902188DFACD}" type="sibTrans" cxnId="{9D4D68DA-55A5-4C5F-BC29-A1C1C93499D5}">
      <dgm:prSet/>
      <dgm:spPr/>
      <dgm:t>
        <a:bodyPr/>
        <a:lstStyle/>
        <a:p>
          <a:endParaRPr lang="en-US"/>
        </a:p>
      </dgm:t>
    </dgm:pt>
    <dgm:pt modelId="{B3AB2CA8-D967-4862-9CFE-90033854B995}">
      <dgm:prSet custT="1"/>
      <dgm:spPr>
        <a:solidFill>
          <a:srgbClr val="336699"/>
        </a:solidFill>
      </dgm:spPr>
      <dgm:t>
        <a:bodyPr/>
        <a:lstStyle/>
        <a:p>
          <a:pPr rtl="0">
            <a:lnSpc>
              <a:spcPct val="100000"/>
            </a:lnSpc>
          </a:pPr>
          <a:r>
            <a:rPr lang="en-US" sz="2400" dirty="0"/>
            <a:t>TSMO reinforces the same objectives-driven, performance-based approach to improving and predicting transportation system </a:t>
          </a:r>
          <a:r>
            <a:rPr lang="en-US" sz="2400" dirty="0">
              <a:solidFill>
                <a:schemeClr val="bg1"/>
              </a:solidFill>
            </a:rPr>
            <a:t>performance used by TPM.</a:t>
          </a:r>
        </a:p>
      </dgm:t>
    </dgm:pt>
    <dgm:pt modelId="{734449E8-496C-45B2-87DB-97FFBE52B999}" type="parTrans" cxnId="{37DB7A30-EFC7-4C68-A36C-8AE89F465196}">
      <dgm:prSet/>
      <dgm:spPr/>
      <dgm:t>
        <a:bodyPr/>
        <a:lstStyle/>
        <a:p>
          <a:endParaRPr lang="en-US"/>
        </a:p>
      </dgm:t>
    </dgm:pt>
    <dgm:pt modelId="{7E02B68C-8814-440B-A776-C9F644D3BB74}" type="sibTrans" cxnId="{37DB7A30-EFC7-4C68-A36C-8AE89F465196}">
      <dgm:prSet/>
      <dgm:spPr/>
      <dgm:t>
        <a:bodyPr/>
        <a:lstStyle/>
        <a:p>
          <a:endParaRPr lang="en-US"/>
        </a:p>
      </dgm:t>
    </dgm:pt>
    <dgm:pt modelId="{C1E6DBC0-2576-440B-A186-9425A28C7543}">
      <dgm:prSet custT="1"/>
      <dgm:spPr>
        <a:solidFill>
          <a:srgbClr val="336699"/>
        </a:solidFill>
      </dgm:spPr>
      <dgm:t>
        <a:bodyPr/>
        <a:lstStyle/>
        <a:p>
          <a:pPr rtl="0">
            <a:lnSpc>
              <a:spcPct val="100000"/>
            </a:lnSpc>
          </a:pPr>
          <a:r>
            <a:rPr lang="en-US" sz="2400" dirty="0"/>
            <a:t>TSMO provides levers (e.g., signal timing, hard-shoulder running) that enable agencies to actively manage the system in realtime to improve </a:t>
          </a:r>
          <a:r>
            <a:rPr lang="en-US" sz="2400" dirty="0">
              <a:solidFill>
                <a:schemeClr val="bg1"/>
              </a:solidFill>
            </a:rPr>
            <a:t>performance.</a:t>
          </a:r>
        </a:p>
      </dgm:t>
    </dgm:pt>
    <dgm:pt modelId="{FD01622A-F3E4-427F-B07F-BA3F2284F822}" type="parTrans" cxnId="{31E18B7E-CDB7-4E66-84BB-147EC2390B8D}">
      <dgm:prSet/>
      <dgm:spPr/>
      <dgm:t>
        <a:bodyPr/>
        <a:lstStyle/>
        <a:p>
          <a:endParaRPr lang="en-US"/>
        </a:p>
      </dgm:t>
    </dgm:pt>
    <dgm:pt modelId="{4650C804-BCCA-448A-B287-68BC955DAEE1}" type="sibTrans" cxnId="{31E18B7E-CDB7-4E66-84BB-147EC2390B8D}">
      <dgm:prSet/>
      <dgm:spPr/>
      <dgm:t>
        <a:bodyPr/>
        <a:lstStyle/>
        <a:p>
          <a:endParaRPr lang="en-US"/>
        </a:p>
      </dgm:t>
    </dgm:pt>
    <dgm:pt modelId="{8878CBAA-E37B-40C0-A30A-D5E34229A336}" type="pres">
      <dgm:prSet presAssocID="{15FA38F0-CDC1-4837-98AC-A0D3A09FD68E}" presName="linear" presStyleCnt="0">
        <dgm:presLayoutVars>
          <dgm:animLvl val="lvl"/>
          <dgm:resizeHandles val="exact"/>
        </dgm:presLayoutVars>
      </dgm:prSet>
      <dgm:spPr/>
    </dgm:pt>
    <dgm:pt modelId="{DDC7D6DF-6BFE-4111-AB69-0ED684C7D7E3}" type="pres">
      <dgm:prSet presAssocID="{799AE5C1-E548-40B1-8711-BAF135D7A2D3}" presName="parentText" presStyleLbl="node1" presStyleIdx="0" presStyleCnt="4">
        <dgm:presLayoutVars>
          <dgm:chMax val="0"/>
          <dgm:bulletEnabled val="1"/>
        </dgm:presLayoutVars>
      </dgm:prSet>
      <dgm:spPr/>
    </dgm:pt>
    <dgm:pt modelId="{057FD781-0FED-45CC-87AF-44619C708076}" type="pres">
      <dgm:prSet presAssocID="{D449342A-DA73-46CB-AA32-9108FC95E448}" presName="spacer" presStyleCnt="0"/>
      <dgm:spPr/>
    </dgm:pt>
    <dgm:pt modelId="{4D46DFE9-3790-483B-92C7-688FADA57DF1}" type="pres">
      <dgm:prSet presAssocID="{89ACA231-EEEC-47E4-930F-8D4FCE74493C}" presName="parentText" presStyleLbl="node1" presStyleIdx="1" presStyleCnt="4">
        <dgm:presLayoutVars>
          <dgm:chMax val="0"/>
          <dgm:bulletEnabled val="1"/>
        </dgm:presLayoutVars>
      </dgm:prSet>
      <dgm:spPr/>
    </dgm:pt>
    <dgm:pt modelId="{F1E1AF97-B65E-4C24-BC2A-A023CEE9AA75}" type="pres">
      <dgm:prSet presAssocID="{EDE09378-43AC-47EF-8A08-F902188DFACD}" presName="spacer" presStyleCnt="0"/>
      <dgm:spPr/>
    </dgm:pt>
    <dgm:pt modelId="{71C15E9A-0C1F-4E1B-835C-F2A45DA01DE1}" type="pres">
      <dgm:prSet presAssocID="{C1E6DBC0-2576-440B-A186-9425A28C7543}" presName="parentText" presStyleLbl="node1" presStyleIdx="2" presStyleCnt="4">
        <dgm:presLayoutVars>
          <dgm:chMax val="0"/>
          <dgm:bulletEnabled val="1"/>
        </dgm:presLayoutVars>
      </dgm:prSet>
      <dgm:spPr/>
    </dgm:pt>
    <dgm:pt modelId="{842ED9AE-90E5-4CD4-BCF3-E7DD5BAB7D44}" type="pres">
      <dgm:prSet presAssocID="{4650C804-BCCA-448A-B287-68BC955DAEE1}" presName="spacer" presStyleCnt="0"/>
      <dgm:spPr/>
    </dgm:pt>
    <dgm:pt modelId="{CD207CAD-CE4C-4890-A955-281C4E8A2C6D}" type="pres">
      <dgm:prSet presAssocID="{B3AB2CA8-D967-4862-9CFE-90033854B995}" presName="parentText" presStyleLbl="node1" presStyleIdx="3" presStyleCnt="4">
        <dgm:presLayoutVars>
          <dgm:chMax val="0"/>
          <dgm:bulletEnabled val="1"/>
        </dgm:presLayoutVars>
      </dgm:prSet>
      <dgm:spPr/>
    </dgm:pt>
  </dgm:ptLst>
  <dgm:cxnLst>
    <dgm:cxn modelId="{29A74401-5C4B-4E22-A183-D6E0D59EF870}" type="presOf" srcId="{799AE5C1-E548-40B1-8711-BAF135D7A2D3}" destId="{DDC7D6DF-6BFE-4111-AB69-0ED684C7D7E3}" srcOrd="0" destOrd="0" presId="urn:microsoft.com/office/officeart/2005/8/layout/vList2"/>
    <dgm:cxn modelId="{37DB7A30-EFC7-4C68-A36C-8AE89F465196}" srcId="{15FA38F0-CDC1-4837-98AC-A0D3A09FD68E}" destId="{B3AB2CA8-D967-4862-9CFE-90033854B995}" srcOrd="3" destOrd="0" parTransId="{734449E8-496C-45B2-87DB-97FFBE52B999}" sibTransId="{7E02B68C-8814-440B-A776-C9F644D3BB74}"/>
    <dgm:cxn modelId="{4EC8593F-B227-495E-9D11-97D180C42EF5}" type="presOf" srcId="{89ACA231-EEEC-47E4-930F-8D4FCE74493C}" destId="{4D46DFE9-3790-483B-92C7-688FADA57DF1}" srcOrd="0" destOrd="0" presId="urn:microsoft.com/office/officeart/2005/8/layout/vList2"/>
    <dgm:cxn modelId="{0CA3C343-A739-46DE-AC5F-18E0F1CB0589}" type="presOf" srcId="{C1E6DBC0-2576-440B-A186-9425A28C7543}" destId="{71C15E9A-0C1F-4E1B-835C-F2A45DA01DE1}" srcOrd="0" destOrd="0" presId="urn:microsoft.com/office/officeart/2005/8/layout/vList2"/>
    <dgm:cxn modelId="{31E18B7E-CDB7-4E66-84BB-147EC2390B8D}" srcId="{15FA38F0-CDC1-4837-98AC-A0D3A09FD68E}" destId="{C1E6DBC0-2576-440B-A186-9425A28C7543}" srcOrd="2" destOrd="0" parTransId="{FD01622A-F3E4-427F-B07F-BA3F2284F822}" sibTransId="{4650C804-BCCA-448A-B287-68BC955DAEE1}"/>
    <dgm:cxn modelId="{8AA768C0-7F15-482D-BB0C-E76A35A3A87C}" type="presOf" srcId="{15FA38F0-CDC1-4837-98AC-A0D3A09FD68E}" destId="{8878CBAA-E37B-40C0-A30A-D5E34229A336}" srcOrd="0" destOrd="0" presId="urn:microsoft.com/office/officeart/2005/8/layout/vList2"/>
    <dgm:cxn modelId="{489114D0-C818-4942-B80D-B7003A403442}" type="presOf" srcId="{B3AB2CA8-D967-4862-9CFE-90033854B995}" destId="{CD207CAD-CE4C-4890-A955-281C4E8A2C6D}" srcOrd="0" destOrd="0" presId="urn:microsoft.com/office/officeart/2005/8/layout/vList2"/>
    <dgm:cxn modelId="{B35174D1-2D9C-457B-B3F1-4FD3A709FABA}" srcId="{15FA38F0-CDC1-4837-98AC-A0D3A09FD68E}" destId="{799AE5C1-E548-40B1-8711-BAF135D7A2D3}" srcOrd="0" destOrd="0" parTransId="{D36AF750-92B7-4770-AF50-CCD9E9B23653}" sibTransId="{D449342A-DA73-46CB-AA32-9108FC95E448}"/>
    <dgm:cxn modelId="{9D4D68DA-55A5-4C5F-BC29-A1C1C93499D5}" srcId="{15FA38F0-CDC1-4837-98AC-A0D3A09FD68E}" destId="{89ACA231-EEEC-47E4-930F-8D4FCE74493C}" srcOrd="1" destOrd="0" parTransId="{1BD9991B-5278-439F-B81D-25B068408EC6}" sibTransId="{EDE09378-43AC-47EF-8A08-F902188DFACD}"/>
    <dgm:cxn modelId="{AC908FB5-87C9-4012-BEBB-AE1184FD48F8}" type="presParOf" srcId="{8878CBAA-E37B-40C0-A30A-D5E34229A336}" destId="{DDC7D6DF-6BFE-4111-AB69-0ED684C7D7E3}" srcOrd="0" destOrd="0" presId="urn:microsoft.com/office/officeart/2005/8/layout/vList2"/>
    <dgm:cxn modelId="{63A3F37C-B9EB-42D1-8A33-BBEB9D2B3ED4}" type="presParOf" srcId="{8878CBAA-E37B-40C0-A30A-D5E34229A336}" destId="{057FD781-0FED-45CC-87AF-44619C708076}" srcOrd="1" destOrd="0" presId="urn:microsoft.com/office/officeart/2005/8/layout/vList2"/>
    <dgm:cxn modelId="{C2B834ED-F471-455D-80A7-A6EB37883D4A}" type="presParOf" srcId="{8878CBAA-E37B-40C0-A30A-D5E34229A336}" destId="{4D46DFE9-3790-483B-92C7-688FADA57DF1}" srcOrd="2" destOrd="0" presId="urn:microsoft.com/office/officeart/2005/8/layout/vList2"/>
    <dgm:cxn modelId="{73F9E890-9A13-4A72-AA80-D487A620C098}" type="presParOf" srcId="{8878CBAA-E37B-40C0-A30A-D5E34229A336}" destId="{F1E1AF97-B65E-4C24-BC2A-A023CEE9AA75}" srcOrd="3" destOrd="0" presId="urn:microsoft.com/office/officeart/2005/8/layout/vList2"/>
    <dgm:cxn modelId="{75A2F0FA-9D3F-436C-A1FD-40AF377B9EB0}" type="presParOf" srcId="{8878CBAA-E37B-40C0-A30A-D5E34229A336}" destId="{71C15E9A-0C1F-4E1B-835C-F2A45DA01DE1}" srcOrd="4" destOrd="0" presId="urn:microsoft.com/office/officeart/2005/8/layout/vList2"/>
    <dgm:cxn modelId="{5BBC9002-F613-41B6-97DD-625A12FD580E}" type="presParOf" srcId="{8878CBAA-E37B-40C0-A30A-D5E34229A336}" destId="{842ED9AE-90E5-4CD4-BCF3-E7DD5BAB7D44}" srcOrd="5" destOrd="0" presId="urn:microsoft.com/office/officeart/2005/8/layout/vList2"/>
    <dgm:cxn modelId="{365CE8A7-64E2-48EF-BCFF-1783B6D582A0}" type="presParOf" srcId="{8878CBAA-E37B-40C0-A30A-D5E34229A336}" destId="{CD207CAD-CE4C-4890-A955-281C4E8A2C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7C8E0-76C4-4D58-BFEE-FA26EEE91E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B178E-CD70-4C63-987F-AC2AD362DAD1}">
      <dgm:prSet custT="1"/>
      <dgm:spPr>
        <a:solidFill>
          <a:srgbClr val="336699"/>
        </a:solidFill>
      </dgm:spPr>
      <dgm:t>
        <a:bodyPr/>
        <a:lstStyle/>
        <a:p>
          <a:pPr rtl="0">
            <a:lnSpc>
              <a:spcPct val="100000"/>
            </a:lnSpc>
          </a:pPr>
          <a:r>
            <a:rPr lang="en-US" sz="2400" dirty="0"/>
            <a:t>TPM offers an overarching framework to manage operational performance of the transportation system</a:t>
          </a:r>
          <a:r>
            <a:rPr lang="en-US" sz="2400" dirty="0">
              <a:solidFill>
                <a:schemeClr val="bg1"/>
              </a:solidFill>
            </a:rPr>
            <a:t>.</a:t>
          </a:r>
        </a:p>
      </dgm:t>
    </dgm:pt>
    <dgm:pt modelId="{2889CB91-270D-4F81-93D1-D0C698F9469E}" type="parTrans" cxnId="{B136BEF5-D9F6-4EFF-9196-E8B25D2A0087}">
      <dgm:prSet/>
      <dgm:spPr/>
      <dgm:t>
        <a:bodyPr/>
        <a:lstStyle/>
        <a:p>
          <a:endParaRPr lang="en-US"/>
        </a:p>
      </dgm:t>
    </dgm:pt>
    <dgm:pt modelId="{34C1DF33-0091-47EB-BCC2-4F294B27D5BB}" type="sibTrans" cxnId="{B136BEF5-D9F6-4EFF-9196-E8B25D2A0087}">
      <dgm:prSet/>
      <dgm:spPr/>
      <dgm:t>
        <a:bodyPr/>
        <a:lstStyle/>
        <a:p>
          <a:endParaRPr lang="en-US"/>
        </a:p>
      </dgm:t>
    </dgm:pt>
    <dgm:pt modelId="{52A701FA-0351-43A9-BBA8-F13C83486820}">
      <dgm:prSet custT="1"/>
      <dgm:spPr>
        <a:solidFill>
          <a:srgbClr val="336699"/>
        </a:solidFill>
      </dgm:spPr>
      <dgm:t>
        <a:bodyPr/>
        <a:lstStyle/>
        <a:p>
          <a:pPr rtl="0">
            <a:lnSpc>
              <a:spcPct val="100000"/>
            </a:lnSpc>
          </a:pPr>
          <a:r>
            <a:rPr lang="en-US" sz="2400" dirty="0"/>
            <a:t>Data and analytics used in TPM can help evaluate and select TSMO strategies to meet internal and external </a:t>
          </a:r>
          <a:r>
            <a:rPr lang="en-US" sz="2400" dirty="0">
              <a:solidFill>
                <a:schemeClr val="bg1"/>
              </a:solidFill>
            </a:rPr>
            <a:t>objectives.</a:t>
          </a:r>
        </a:p>
      </dgm:t>
    </dgm:pt>
    <dgm:pt modelId="{F894574A-035B-480B-9D07-0E5998A28F1E}" type="parTrans" cxnId="{9C84E632-343C-499D-9D06-2E677244FB52}">
      <dgm:prSet/>
      <dgm:spPr/>
      <dgm:t>
        <a:bodyPr/>
        <a:lstStyle/>
        <a:p>
          <a:endParaRPr lang="en-US"/>
        </a:p>
      </dgm:t>
    </dgm:pt>
    <dgm:pt modelId="{68334C6A-ED81-4A5E-BDB6-7BEC1A6F401F}" type="sibTrans" cxnId="{9C84E632-343C-499D-9D06-2E677244FB52}">
      <dgm:prSet/>
      <dgm:spPr/>
      <dgm:t>
        <a:bodyPr/>
        <a:lstStyle/>
        <a:p>
          <a:endParaRPr lang="en-US"/>
        </a:p>
      </dgm:t>
    </dgm:pt>
    <dgm:pt modelId="{B1ADF2CD-A91C-43C7-8F4A-18F6E3E605C4}">
      <dgm:prSet custT="1"/>
      <dgm:spPr>
        <a:solidFill>
          <a:srgbClr val="336699"/>
        </a:solidFill>
      </dgm:spPr>
      <dgm:t>
        <a:bodyPr/>
        <a:lstStyle/>
        <a:p>
          <a:pPr rtl="0">
            <a:lnSpc>
              <a:spcPct val="100000"/>
            </a:lnSpc>
          </a:pPr>
          <a:r>
            <a:rPr lang="en-US" sz="2400" dirty="0"/>
            <a:t>Measuring and reporting on quantitative impacts of TSMO strategies can provide the business case for additional funding for </a:t>
          </a:r>
          <a:r>
            <a:rPr lang="en-US" sz="2400" dirty="0">
              <a:solidFill>
                <a:schemeClr val="bg1"/>
              </a:solidFill>
            </a:rPr>
            <a:t>TSMO.</a:t>
          </a:r>
        </a:p>
      </dgm:t>
    </dgm:pt>
    <dgm:pt modelId="{0B1310CD-9BD5-40E9-AFD0-FD0B94119FEB}" type="parTrans" cxnId="{0BEBA2B8-061D-431B-82FC-F34D0D695EE8}">
      <dgm:prSet/>
      <dgm:spPr/>
      <dgm:t>
        <a:bodyPr/>
        <a:lstStyle/>
        <a:p>
          <a:endParaRPr lang="en-US"/>
        </a:p>
      </dgm:t>
    </dgm:pt>
    <dgm:pt modelId="{8244A428-0376-407F-92AA-DFA9F5861B2D}" type="sibTrans" cxnId="{0BEBA2B8-061D-431B-82FC-F34D0D695EE8}">
      <dgm:prSet/>
      <dgm:spPr/>
      <dgm:t>
        <a:bodyPr/>
        <a:lstStyle/>
        <a:p>
          <a:endParaRPr lang="en-US"/>
        </a:p>
      </dgm:t>
    </dgm:pt>
    <dgm:pt modelId="{1E6D3980-799E-49AB-9475-7405B1C80AE6}">
      <dgm:prSet custT="1"/>
      <dgm:spPr>
        <a:solidFill>
          <a:srgbClr val="336699"/>
        </a:solidFill>
      </dgm:spPr>
      <dgm:t>
        <a:bodyPr/>
        <a:lstStyle/>
        <a:p>
          <a:pPr rtl="0">
            <a:lnSpc>
              <a:spcPct val="100000"/>
            </a:lnSpc>
          </a:pPr>
          <a:r>
            <a:rPr lang="en-US" sz="2400" dirty="0"/>
            <a:t>TPM can identify issues in operational performance. </a:t>
          </a:r>
        </a:p>
      </dgm:t>
    </dgm:pt>
    <dgm:pt modelId="{E9C026C1-099F-43B3-A9E4-7F38D5A0BABA}" type="parTrans" cxnId="{6F40DB0B-6EF5-417B-9EE5-795E7742FA88}">
      <dgm:prSet/>
      <dgm:spPr/>
      <dgm:t>
        <a:bodyPr/>
        <a:lstStyle/>
        <a:p>
          <a:endParaRPr lang="en-US"/>
        </a:p>
      </dgm:t>
    </dgm:pt>
    <dgm:pt modelId="{9F1E4A82-5A07-4C19-BBE7-05CD6C8096F0}" type="sibTrans" cxnId="{6F40DB0B-6EF5-417B-9EE5-795E7742FA88}">
      <dgm:prSet/>
      <dgm:spPr/>
      <dgm:t>
        <a:bodyPr/>
        <a:lstStyle/>
        <a:p>
          <a:endParaRPr lang="en-US"/>
        </a:p>
      </dgm:t>
    </dgm:pt>
    <dgm:pt modelId="{2CF6843E-E912-4FCF-BC04-7D234192BB46}" type="pres">
      <dgm:prSet presAssocID="{7047C8E0-76C4-4D58-BFEE-FA26EEE91EB0}" presName="linear" presStyleCnt="0">
        <dgm:presLayoutVars>
          <dgm:animLvl val="lvl"/>
          <dgm:resizeHandles val="exact"/>
        </dgm:presLayoutVars>
      </dgm:prSet>
      <dgm:spPr/>
    </dgm:pt>
    <dgm:pt modelId="{9B4EA467-84FD-4427-AF8F-08B8B2D2E8E2}" type="pres">
      <dgm:prSet presAssocID="{8B9B178E-CD70-4C63-987F-AC2AD362DAD1}" presName="parentText" presStyleLbl="node1" presStyleIdx="0" presStyleCnt="4">
        <dgm:presLayoutVars>
          <dgm:chMax val="0"/>
          <dgm:bulletEnabled val="1"/>
        </dgm:presLayoutVars>
      </dgm:prSet>
      <dgm:spPr/>
    </dgm:pt>
    <dgm:pt modelId="{8583FA38-5767-4DC9-925F-8555FE760B29}" type="pres">
      <dgm:prSet presAssocID="{34C1DF33-0091-47EB-BCC2-4F294B27D5BB}" presName="spacer" presStyleCnt="0"/>
      <dgm:spPr/>
    </dgm:pt>
    <dgm:pt modelId="{CFC38D97-D700-48F5-904E-83E1E26609FD}" type="pres">
      <dgm:prSet presAssocID="{52A701FA-0351-43A9-BBA8-F13C83486820}" presName="parentText" presStyleLbl="node1" presStyleIdx="1" presStyleCnt="4">
        <dgm:presLayoutVars>
          <dgm:chMax val="0"/>
          <dgm:bulletEnabled val="1"/>
        </dgm:presLayoutVars>
      </dgm:prSet>
      <dgm:spPr/>
    </dgm:pt>
    <dgm:pt modelId="{29170BC9-067F-4327-9350-DA5ECAAB50BA}" type="pres">
      <dgm:prSet presAssocID="{68334C6A-ED81-4A5E-BDB6-7BEC1A6F401F}" presName="spacer" presStyleCnt="0"/>
      <dgm:spPr/>
    </dgm:pt>
    <dgm:pt modelId="{A059FD01-1DCA-4FBD-927E-16C928C674DA}" type="pres">
      <dgm:prSet presAssocID="{B1ADF2CD-A91C-43C7-8F4A-18F6E3E605C4}" presName="parentText" presStyleLbl="node1" presStyleIdx="2" presStyleCnt="4">
        <dgm:presLayoutVars>
          <dgm:chMax val="0"/>
          <dgm:bulletEnabled val="1"/>
        </dgm:presLayoutVars>
      </dgm:prSet>
      <dgm:spPr/>
    </dgm:pt>
    <dgm:pt modelId="{D2B13258-BF76-45FC-8D89-B0A026FC7DBE}" type="pres">
      <dgm:prSet presAssocID="{8244A428-0376-407F-92AA-DFA9F5861B2D}" presName="spacer" presStyleCnt="0"/>
      <dgm:spPr/>
    </dgm:pt>
    <dgm:pt modelId="{BECF377B-3426-46B3-AC59-EBBBAF5F675B}" type="pres">
      <dgm:prSet presAssocID="{1E6D3980-799E-49AB-9475-7405B1C80AE6}" presName="parentText" presStyleLbl="node1" presStyleIdx="3" presStyleCnt="4">
        <dgm:presLayoutVars>
          <dgm:chMax val="0"/>
          <dgm:bulletEnabled val="1"/>
        </dgm:presLayoutVars>
      </dgm:prSet>
      <dgm:spPr/>
    </dgm:pt>
  </dgm:ptLst>
  <dgm:cxnLst>
    <dgm:cxn modelId="{D9B0B201-9972-44E7-B080-F22254F1B7D1}" type="presOf" srcId="{52A701FA-0351-43A9-BBA8-F13C83486820}" destId="{CFC38D97-D700-48F5-904E-83E1E26609FD}" srcOrd="0" destOrd="0" presId="urn:microsoft.com/office/officeart/2005/8/layout/vList2"/>
    <dgm:cxn modelId="{6F40DB0B-6EF5-417B-9EE5-795E7742FA88}" srcId="{7047C8E0-76C4-4D58-BFEE-FA26EEE91EB0}" destId="{1E6D3980-799E-49AB-9475-7405B1C80AE6}" srcOrd="3" destOrd="0" parTransId="{E9C026C1-099F-43B3-A9E4-7F38D5A0BABA}" sibTransId="{9F1E4A82-5A07-4C19-BBE7-05CD6C8096F0}"/>
    <dgm:cxn modelId="{9C84E632-343C-499D-9D06-2E677244FB52}" srcId="{7047C8E0-76C4-4D58-BFEE-FA26EEE91EB0}" destId="{52A701FA-0351-43A9-BBA8-F13C83486820}" srcOrd="1" destOrd="0" parTransId="{F894574A-035B-480B-9D07-0E5998A28F1E}" sibTransId="{68334C6A-ED81-4A5E-BDB6-7BEC1A6F401F}"/>
    <dgm:cxn modelId="{745F3C5B-9558-433A-AAB7-EDD45CAF22D7}" type="presOf" srcId="{7047C8E0-76C4-4D58-BFEE-FA26EEE91EB0}" destId="{2CF6843E-E912-4FCF-BC04-7D234192BB46}" srcOrd="0" destOrd="0" presId="urn:microsoft.com/office/officeart/2005/8/layout/vList2"/>
    <dgm:cxn modelId="{3D073275-A778-4C7A-AE33-96A2C07A6179}" type="presOf" srcId="{1E6D3980-799E-49AB-9475-7405B1C80AE6}" destId="{BECF377B-3426-46B3-AC59-EBBBAF5F675B}" srcOrd="0" destOrd="0" presId="urn:microsoft.com/office/officeart/2005/8/layout/vList2"/>
    <dgm:cxn modelId="{7FD528AE-D901-4F55-B048-E3205E46BA9C}" type="presOf" srcId="{8B9B178E-CD70-4C63-987F-AC2AD362DAD1}" destId="{9B4EA467-84FD-4427-AF8F-08B8B2D2E8E2}" srcOrd="0" destOrd="0" presId="urn:microsoft.com/office/officeart/2005/8/layout/vList2"/>
    <dgm:cxn modelId="{0BEBA2B8-061D-431B-82FC-F34D0D695EE8}" srcId="{7047C8E0-76C4-4D58-BFEE-FA26EEE91EB0}" destId="{B1ADF2CD-A91C-43C7-8F4A-18F6E3E605C4}" srcOrd="2" destOrd="0" parTransId="{0B1310CD-9BD5-40E9-AFD0-FD0B94119FEB}" sibTransId="{8244A428-0376-407F-92AA-DFA9F5861B2D}"/>
    <dgm:cxn modelId="{34975AF4-4CEF-4A80-A184-0B243BBB816C}" type="presOf" srcId="{B1ADF2CD-A91C-43C7-8F4A-18F6E3E605C4}" destId="{A059FD01-1DCA-4FBD-927E-16C928C674DA}" srcOrd="0" destOrd="0" presId="urn:microsoft.com/office/officeart/2005/8/layout/vList2"/>
    <dgm:cxn modelId="{B136BEF5-D9F6-4EFF-9196-E8B25D2A0087}" srcId="{7047C8E0-76C4-4D58-BFEE-FA26EEE91EB0}" destId="{8B9B178E-CD70-4C63-987F-AC2AD362DAD1}" srcOrd="0" destOrd="0" parTransId="{2889CB91-270D-4F81-93D1-D0C698F9469E}" sibTransId="{34C1DF33-0091-47EB-BCC2-4F294B27D5BB}"/>
    <dgm:cxn modelId="{1F071FE9-498D-416E-BADC-1D579BE1F739}" type="presParOf" srcId="{2CF6843E-E912-4FCF-BC04-7D234192BB46}" destId="{9B4EA467-84FD-4427-AF8F-08B8B2D2E8E2}" srcOrd="0" destOrd="0" presId="urn:microsoft.com/office/officeart/2005/8/layout/vList2"/>
    <dgm:cxn modelId="{F4B7A8CB-1F04-4949-99F1-524F567585A2}" type="presParOf" srcId="{2CF6843E-E912-4FCF-BC04-7D234192BB46}" destId="{8583FA38-5767-4DC9-925F-8555FE760B29}" srcOrd="1" destOrd="0" presId="urn:microsoft.com/office/officeart/2005/8/layout/vList2"/>
    <dgm:cxn modelId="{5111755E-FA74-469B-9FD7-7A8CC5B3830F}" type="presParOf" srcId="{2CF6843E-E912-4FCF-BC04-7D234192BB46}" destId="{CFC38D97-D700-48F5-904E-83E1E26609FD}" srcOrd="2" destOrd="0" presId="urn:microsoft.com/office/officeart/2005/8/layout/vList2"/>
    <dgm:cxn modelId="{FA3DD085-CC87-4918-96CA-8A008ABF352C}" type="presParOf" srcId="{2CF6843E-E912-4FCF-BC04-7D234192BB46}" destId="{29170BC9-067F-4327-9350-DA5ECAAB50BA}" srcOrd="3" destOrd="0" presId="urn:microsoft.com/office/officeart/2005/8/layout/vList2"/>
    <dgm:cxn modelId="{240E6B43-3448-44E3-924D-D94455EC674A}" type="presParOf" srcId="{2CF6843E-E912-4FCF-BC04-7D234192BB46}" destId="{A059FD01-1DCA-4FBD-927E-16C928C674DA}" srcOrd="4" destOrd="0" presId="urn:microsoft.com/office/officeart/2005/8/layout/vList2"/>
    <dgm:cxn modelId="{53AEAF3C-BFEE-4939-AA16-5232EC51AEC0}" type="presParOf" srcId="{2CF6843E-E912-4FCF-BC04-7D234192BB46}" destId="{D2B13258-BF76-45FC-8D89-B0A026FC7DBE}" srcOrd="5" destOrd="0" presId="urn:microsoft.com/office/officeart/2005/8/layout/vList2"/>
    <dgm:cxn modelId="{B75B1CE2-8BEF-4C38-A2D1-5E96E53AD456}" type="presParOf" srcId="{2CF6843E-E912-4FCF-BC04-7D234192BB46}" destId="{BECF377B-3426-46B3-AC59-EBBBAF5F675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75FD9E-5811-4B79-828B-3C698322842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E1E0074-6048-4ED1-8999-E1C9CAAFF48D}">
      <dgm:prSet custT="1"/>
      <dgm:spPr/>
      <dgm:t>
        <a:bodyPr/>
        <a:lstStyle/>
        <a:p>
          <a:pPr rtl="0"/>
          <a:r>
            <a:rPr lang="en-US" sz="2400" dirty="0"/>
            <a:t>Setting performance targets for </a:t>
          </a:r>
          <a:br>
            <a:rPr lang="en-US" sz="2400" dirty="0"/>
          </a:br>
          <a:r>
            <a:rPr lang="en-US" sz="2400" dirty="0"/>
            <a:t>operations-related performance measures</a:t>
          </a:r>
        </a:p>
      </dgm:t>
    </dgm:pt>
    <dgm:pt modelId="{190DAC8B-58CB-48A1-88D2-D33B0E3A6285}" type="parTrans" cxnId="{D1D112E1-ACC9-4E5A-A2A5-DB801D67D963}">
      <dgm:prSet/>
      <dgm:spPr/>
      <dgm:t>
        <a:bodyPr/>
        <a:lstStyle/>
        <a:p>
          <a:endParaRPr lang="en-US" sz="2000"/>
        </a:p>
      </dgm:t>
    </dgm:pt>
    <dgm:pt modelId="{C0C74024-D769-446E-B4D6-4FFB33CBC023}" type="sibTrans" cxnId="{D1D112E1-ACC9-4E5A-A2A5-DB801D67D963}">
      <dgm:prSet/>
      <dgm:spPr/>
      <dgm:t>
        <a:bodyPr/>
        <a:lstStyle/>
        <a:p>
          <a:endParaRPr lang="en-US" sz="2000"/>
        </a:p>
      </dgm:t>
    </dgm:pt>
    <dgm:pt modelId="{4E30F485-DEC9-4F79-AF09-D7D51D6AFAA4}">
      <dgm:prSet custT="1"/>
      <dgm:spPr/>
      <dgm:t>
        <a:bodyPr/>
        <a:lstStyle/>
        <a:p>
          <a:pPr rtl="0"/>
          <a:r>
            <a:rPr lang="en-US" sz="2400" dirty="0"/>
            <a:t>Developing TSMO program plans or strategic plans</a:t>
          </a:r>
        </a:p>
      </dgm:t>
    </dgm:pt>
    <dgm:pt modelId="{A4292FBB-5CBF-47CA-B236-3253E750FABB}" type="parTrans" cxnId="{BBB8F1F6-E5CC-4E95-AE12-E9419B492D04}">
      <dgm:prSet/>
      <dgm:spPr/>
      <dgm:t>
        <a:bodyPr/>
        <a:lstStyle/>
        <a:p>
          <a:endParaRPr lang="en-US" sz="2000"/>
        </a:p>
      </dgm:t>
    </dgm:pt>
    <dgm:pt modelId="{575C9E27-2615-4C4E-B7DF-B6D6CFE2E5C8}" type="sibTrans" cxnId="{BBB8F1F6-E5CC-4E95-AE12-E9419B492D04}">
      <dgm:prSet/>
      <dgm:spPr/>
      <dgm:t>
        <a:bodyPr/>
        <a:lstStyle/>
        <a:p>
          <a:endParaRPr lang="en-US" sz="2000"/>
        </a:p>
      </dgm:t>
    </dgm:pt>
    <dgm:pt modelId="{1FBE1B4A-11E1-4A9A-B8CD-6818044D51EC}">
      <dgm:prSet custT="1"/>
      <dgm:spPr/>
      <dgm:t>
        <a:bodyPr/>
        <a:lstStyle/>
        <a:p>
          <a:pPr rtl="0"/>
          <a:r>
            <a:rPr lang="en-US" sz="2400" dirty="0"/>
            <a:t>Managing TSMO assets</a:t>
          </a:r>
        </a:p>
      </dgm:t>
    </dgm:pt>
    <dgm:pt modelId="{79E014AF-08A6-4779-90E6-1CD62730EE19}" type="parTrans" cxnId="{922A4C66-DE7B-4855-B809-B571001EE52D}">
      <dgm:prSet/>
      <dgm:spPr/>
      <dgm:t>
        <a:bodyPr/>
        <a:lstStyle/>
        <a:p>
          <a:endParaRPr lang="en-US" sz="2000"/>
        </a:p>
      </dgm:t>
    </dgm:pt>
    <dgm:pt modelId="{A048E21D-FD76-46EA-9AC3-752E0C705DE7}" type="sibTrans" cxnId="{922A4C66-DE7B-4855-B809-B571001EE52D}">
      <dgm:prSet/>
      <dgm:spPr/>
      <dgm:t>
        <a:bodyPr/>
        <a:lstStyle/>
        <a:p>
          <a:endParaRPr lang="en-US" sz="2000"/>
        </a:p>
      </dgm:t>
    </dgm:pt>
    <dgm:pt modelId="{A37DBEF7-1946-4FB8-B69C-6E7E7EF21873}">
      <dgm:prSet custT="1"/>
      <dgm:spPr/>
      <dgm:t>
        <a:bodyPr/>
        <a:lstStyle/>
        <a:p>
          <a:pPr rtl="0"/>
          <a:r>
            <a:rPr lang="en-US" sz="2400" dirty="0"/>
            <a:t>Sharing data</a:t>
          </a:r>
        </a:p>
      </dgm:t>
    </dgm:pt>
    <dgm:pt modelId="{CE556FE0-2902-428F-8791-4A0149915A9A}" type="parTrans" cxnId="{62FD934B-512C-4A05-A847-C5BAE461A829}">
      <dgm:prSet/>
      <dgm:spPr/>
      <dgm:t>
        <a:bodyPr/>
        <a:lstStyle/>
        <a:p>
          <a:endParaRPr lang="en-US" sz="2000"/>
        </a:p>
      </dgm:t>
    </dgm:pt>
    <dgm:pt modelId="{9944EDFA-E411-469B-8315-83474C55C674}" type="sibTrans" cxnId="{62FD934B-512C-4A05-A847-C5BAE461A829}">
      <dgm:prSet/>
      <dgm:spPr/>
      <dgm:t>
        <a:bodyPr/>
        <a:lstStyle/>
        <a:p>
          <a:endParaRPr lang="en-US" sz="2000"/>
        </a:p>
      </dgm:t>
    </dgm:pt>
    <dgm:pt modelId="{F12B6DED-E695-48D2-B191-848E2E0B9EB1}">
      <dgm:prSet custT="1"/>
      <dgm:spPr/>
      <dgm:t>
        <a:bodyPr/>
        <a:lstStyle/>
        <a:p>
          <a:pPr rtl="0"/>
          <a:r>
            <a:rPr lang="en-US" sz="2400" dirty="0"/>
            <a:t>Creating project prioritization methods</a:t>
          </a:r>
        </a:p>
      </dgm:t>
    </dgm:pt>
    <dgm:pt modelId="{B83AAEA1-6220-424B-A942-1EBEC989998D}" type="parTrans" cxnId="{2D23CEA2-9C2E-44BC-BB12-2FCCD9981487}">
      <dgm:prSet/>
      <dgm:spPr/>
      <dgm:t>
        <a:bodyPr/>
        <a:lstStyle/>
        <a:p>
          <a:endParaRPr lang="en-US" sz="2000"/>
        </a:p>
      </dgm:t>
    </dgm:pt>
    <dgm:pt modelId="{3C06C057-84D3-4267-8145-156B522AF6FC}" type="sibTrans" cxnId="{2D23CEA2-9C2E-44BC-BB12-2FCCD9981487}">
      <dgm:prSet/>
      <dgm:spPr/>
      <dgm:t>
        <a:bodyPr/>
        <a:lstStyle/>
        <a:p>
          <a:endParaRPr lang="en-US" sz="2000"/>
        </a:p>
      </dgm:t>
    </dgm:pt>
    <dgm:pt modelId="{EF732244-B12A-4C85-998B-F7F71DA71F0D}">
      <dgm:prSet custT="1"/>
      <dgm:spPr/>
      <dgm:t>
        <a:bodyPr/>
        <a:lstStyle/>
        <a:p>
          <a:pPr rtl="0"/>
          <a:r>
            <a:rPr lang="en-US" sz="2400" dirty="0"/>
            <a:t>Making the business case for TSMO</a:t>
          </a:r>
        </a:p>
      </dgm:t>
    </dgm:pt>
    <dgm:pt modelId="{10E8F18A-FD8F-4A96-BC31-2F0E8AD6EE82}" type="parTrans" cxnId="{C895F41D-EC39-4CDC-A9E2-D6B747A0490D}">
      <dgm:prSet/>
      <dgm:spPr/>
      <dgm:t>
        <a:bodyPr/>
        <a:lstStyle/>
        <a:p>
          <a:endParaRPr lang="en-US" sz="2000"/>
        </a:p>
      </dgm:t>
    </dgm:pt>
    <dgm:pt modelId="{4FD622B9-1800-41E2-8343-16A0FA41EA6B}" type="sibTrans" cxnId="{C895F41D-EC39-4CDC-A9E2-D6B747A0490D}">
      <dgm:prSet/>
      <dgm:spPr/>
      <dgm:t>
        <a:bodyPr/>
        <a:lstStyle/>
        <a:p>
          <a:endParaRPr lang="en-US" sz="2000"/>
        </a:p>
      </dgm:t>
    </dgm:pt>
    <dgm:pt modelId="{D73FA47B-833F-40D7-992C-4EDD6A088665}">
      <dgm:prSet custT="1"/>
      <dgm:spPr/>
      <dgm:t>
        <a:bodyPr/>
        <a:lstStyle/>
        <a:p>
          <a:pPr rtl="0"/>
          <a:r>
            <a:rPr lang="en-US" sz="2400" dirty="0"/>
            <a:t>Others?</a:t>
          </a:r>
        </a:p>
      </dgm:t>
    </dgm:pt>
    <dgm:pt modelId="{72A0398E-2F57-4CDF-AFAE-75A635821497}" type="parTrans" cxnId="{56C75391-B9C7-46BE-AEB9-506DDD172F9F}">
      <dgm:prSet/>
      <dgm:spPr/>
      <dgm:t>
        <a:bodyPr/>
        <a:lstStyle/>
        <a:p>
          <a:endParaRPr lang="en-US" sz="2000"/>
        </a:p>
      </dgm:t>
    </dgm:pt>
    <dgm:pt modelId="{17EC1D3A-C6EA-4E38-A119-033A12CF3055}" type="sibTrans" cxnId="{56C75391-B9C7-46BE-AEB9-506DDD172F9F}">
      <dgm:prSet/>
      <dgm:spPr/>
      <dgm:t>
        <a:bodyPr/>
        <a:lstStyle/>
        <a:p>
          <a:endParaRPr lang="en-US" sz="2000"/>
        </a:p>
      </dgm:t>
    </dgm:pt>
    <dgm:pt modelId="{2ADA87A5-F082-477D-AF88-34C9300539AF}" type="pres">
      <dgm:prSet presAssocID="{E275FD9E-5811-4B79-828B-3C6983228422}" presName="compositeShape" presStyleCnt="0">
        <dgm:presLayoutVars>
          <dgm:chMax val="7"/>
          <dgm:dir/>
          <dgm:resizeHandles val="exact"/>
        </dgm:presLayoutVars>
      </dgm:prSet>
      <dgm:spPr/>
    </dgm:pt>
    <dgm:pt modelId="{3612A26C-09B6-4FC8-B499-17C9352E6A5E}" type="pres">
      <dgm:prSet presAssocID="{9E1E0074-6048-4ED1-8999-E1C9CAAFF48D}" presName="circ1" presStyleLbl="vennNode1" presStyleIdx="0" presStyleCnt="7"/>
      <dgm:spPr>
        <a:solidFill>
          <a:srgbClr val="336699">
            <a:alpha val="50000"/>
          </a:srgbClr>
        </a:solidFill>
      </dgm:spPr>
    </dgm:pt>
    <dgm:pt modelId="{EFB66D5B-9A7E-4BC9-BE06-52171E284090}" type="pres">
      <dgm:prSet presAssocID="{9E1E0074-6048-4ED1-8999-E1C9CAAFF48D}" presName="circ1Tx" presStyleLbl="revTx" presStyleIdx="0" presStyleCnt="0" custScaleX="176792" custLinFactNeighborX="760" custLinFactNeighborY="14205">
        <dgm:presLayoutVars>
          <dgm:chMax val="0"/>
          <dgm:chPref val="0"/>
          <dgm:bulletEnabled val="1"/>
        </dgm:presLayoutVars>
      </dgm:prSet>
      <dgm:spPr/>
    </dgm:pt>
    <dgm:pt modelId="{0B819DEE-B08A-475A-8D56-B4E994846930}" type="pres">
      <dgm:prSet presAssocID="{4E30F485-DEC9-4F79-AF09-D7D51D6AFAA4}" presName="circ2" presStyleLbl="vennNode1" presStyleIdx="1" presStyleCnt="7"/>
      <dgm:spPr>
        <a:solidFill>
          <a:srgbClr val="336699">
            <a:alpha val="50000"/>
          </a:srgbClr>
        </a:solidFill>
      </dgm:spPr>
    </dgm:pt>
    <dgm:pt modelId="{EAD7CC7A-7D73-4AFB-9770-327B9AD0993E}" type="pres">
      <dgm:prSet presAssocID="{4E30F485-DEC9-4F79-AF09-D7D51D6AFAA4}" presName="circ2Tx" presStyleLbl="revTx" presStyleIdx="0" presStyleCnt="0" custScaleX="141128" custLinFactNeighborX="13270" custLinFactNeighborY="33978">
        <dgm:presLayoutVars>
          <dgm:chMax val="0"/>
          <dgm:chPref val="0"/>
          <dgm:bulletEnabled val="1"/>
        </dgm:presLayoutVars>
      </dgm:prSet>
      <dgm:spPr/>
    </dgm:pt>
    <dgm:pt modelId="{14D77B6C-49DB-4D80-8C2B-046F6AE8EFBC}" type="pres">
      <dgm:prSet presAssocID="{1FBE1B4A-11E1-4A9A-B8CD-6818044D51EC}" presName="circ3" presStyleLbl="vennNode1" presStyleIdx="2" presStyleCnt="7"/>
      <dgm:spPr>
        <a:solidFill>
          <a:srgbClr val="336699">
            <a:alpha val="50000"/>
          </a:srgbClr>
        </a:solidFill>
      </dgm:spPr>
    </dgm:pt>
    <dgm:pt modelId="{5829A1B9-6B3D-4FF9-BA0C-C28EE65AF2F2}" type="pres">
      <dgm:prSet presAssocID="{1FBE1B4A-11E1-4A9A-B8CD-6818044D51EC}" presName="circ3Tx" presStyleLbl="revTx" presStyleIdx="0" presStyleCnt="0" custLinFactNeighborX="-4508" custLinFactNeighborY="22970">
        <dgm:presLayoutVars>
          <dgm:chMax val="0"/>
          <dgm:chPref val="0"/>
          <dgm:bulletEnabled val="1"/>
        </dgm:presLayoutVars>
      </dgm:prSet>
      <dgm:spPr/>
    </dgm:pt>
    <dgm:pt modelId="{C104D338-19A5-485E-8FB7-C5BA2E93E15D}" type="pres">
      <dgm:prSet presAssocID="{A37DBEF7-1946-4FB8-B69C-6E7E7EF21873}" presName="circ4" presStyleLbl="vennNode1" presStyleIdx="3" presStyleCnt="7"/>
      <dgm:spPr>
        <a:solidFill>
          <a:srgbClr val="336699">
            <a:alpha val="50000"/>
          </a:srgbClr>
        </a:solidFill>
      </dgm:spPr>
    </dgm:pt>
    <dgm:pt modelId="{967B9C03-666C-4ACA-8CED-1BD9D867E96C}" type="pres">
      <dgm:prSet presAssocID="{A37DBEF7-1946-4FB8-B69C-6E7E7EF21873}" presName="circ4Tx" presStyleLbl="revTx" presStyleIdx="0" presStyleCnt="0">
        <dgm:presLayoutVars>
          <dgm:chMax val="0"/>
          <dgm:chPref val="0"/>
          <dgm:bulletEnabled val="1"/>
        </dgm:presLayoutVars>
      </dgm:prSet>
      <dgm:spPr/>
    </dgm:pt>
    <dgm:pt modelId="{654BE4BB-1AD8-4B38-815B-E820000CF5CB}" type="pres">
      <dgm:prSet presAssocID="{F12B6DED-E695-48D2-B191-848E2E0B9EB1}" presName="circ5" presStyleLbl="vennNode1" presStyleIdx="4" presStyleCnt="7"/>
      <dgm:spPr>
        <a:solidFill>
          <a:srgbClr val="336699">
            <a:alpha val="50000"/>
          </a:srgbClr>
        </a:solidFill>
      </dgm:spPr>
    </dgm:pt>
    <dgm:pt modelId="{71805F0E-FA09-487F-B868-841C1EA5CCAF}" type="pres">
      <dgm:prSet presAssocID="{F12B6DED-E695-48D2-B191-848E2E0B9EB1}" presName="circ5Tx" presStyleLbl="revTx" presStyleIdx="0" presStyleCnt="0" custLinFactNeighborX="8766" custLinFactNeighborY="0">
        <dgm:presLayoutVars>
          <dgm:chMax val="0"/>
          <dgm:chPref val="0"/>
          <dgm:bulletEnabled val="1"/>
        </dgm:presLayoutVars>
      </dgm:prSet>
      <dgm:spPr/>
    </dgm:pt>
    <dgm:pt modelId="{E76F58CF-71DF-41CC-83FC-4AEBE9F04957}" type="pres">
      <dgm:prSet presAssocID="{EF732244-B12A-4C85-998B-F7F71DA71F0D}" presName="circ6" presStyleLbl="vennNode1" presStyleIdx="5" presStyleCnt="7"/>
      <dgm:spPr>
        <a:solidFill>
          <a:srgbClr val="336699">
            <a:alpha val="50000"/>
          </a:srgbClr>
        </a:solidFill>
      </dgm:spPr>
    </dgm:pt>
    <dgm:pt modelId="{9513C3CB-BED2-4B2B-A4CA-EA3B66B8D242}" type="pres">
      <dgm:prSet presAssocID="{EF732244-B12A-4C85-998B-F7F71DA71F0D}" presName="circ6Tx" presStyleLbl="revTx" presStyleIdx="0" presStyleCnt="0">
        <dgm:presLayoutVars>
          <dgm:chMax val="0"/>
          <dgm:chPref val="0"/>
          <dgm:bulletEnabled val="1"/>
        </dgm:presLayoutVars>
      </dgm:prSet>
      <dgm:spPr/>
    </dgm:pt>
    <dgm:pt modelId="{4AA1C608-F6C4-45B6-9CD5-D35A9AB8A48A}" type="pres">
      <dgm:prSet presAssocID="{D73FA47B-833F-40D7-992C-4EDD6A088665}" presName="circ7" presStyleLbl="vennNode1" presStyleIdx="6" presStyleCnt="7"/>
      <dgm:spPr>
        <a:solidFill>
          <a:srgbClr val="336699">
            <a:alpha val="50000"/>
          </a:srgbClr>
        </a:solidFill>
      </dgm:spPr>
    </dgm:pt>
    <dgm:pt modelId="{E136B4AD-059D-4AC0-97C5-7753187B3637}" type="pres">
      <dgm:prSet presAssocID="{D73FA47B-833F-40D7-992C-4EDD6A088665}" presName="circ7Tx" presStyleLbl="revTx" presStyleIdx="0" presStyleCnt="0" custLinFactNeighborX="10810" custLinFactNeighborY="20519">
        <dgm:presLayoutVars>
          <dgm:chMax val="0"/>
          <dgm:chPref val="0"/>
          <dgm:bulletEnabled val="1"/>
        </dgm:presLayoutVars>
      </dgm:prSet>
      <dgm:spPr/>
    </dgm:pt>
  </dgm:ptLst>
  <dgm:cxnLst>
    <dgm:cxn modelId="{A1B3C919-EB27-4D45-BCBC-D1A5E36D50B0}" type="presOf" srcId="{F12B6DED-E695-48D2-B191-848E2E0B9EB1}" destId="{71805F0E-FA09-487F-B868-841C1EA5CCAF}" srcOrd="0" destOrd="0" presId="urn:microsoft.com/office/officeart/2005/8/layout/venn1"/>
    <dgm:cxn modelId="{C895F41D-EC39-4CDC-A9E2-D6B747A0490D}" srcId="{E275FD9E-5811-4B79-828B-3C6983228422}" destId="{EF732244-B12A-4C85-998B-F7F71DA71F0D}" srcOrd="5" destOrd="0" parTransId="{10E8F18A-FD8F-4A96-BC31-2F0E8AD6EE82}" sibTransId="{4FD622B9-1800-41E2-8343-16A0FA41EA6B}"/>
    <dgm:cxn modelId="{D169E61E-CFC9-458F-A926-6A08B4395BAC}" type="presOf" srcId="{9E1E0074-6048-4ED1-8999-E1C9CAAFF48D}" destId="{EFB66D5B-9A7E-4BC9-BE06-52171E284090}" srcOrd="0" destOrd="0" presId="urn:microsoft.com/office/officeart/2005/8/layout/venn1"/>
    <dgm:cxn modelId="{7757D027-BB59-4020-BA68-2B89F1F3FAE2}" type="presOf" srcId="{D73FA47B-833F-40D7-992C-4EDD6A088665}" destId="{E136B4AD-059D-4AC0-97C5-7753187B3637}" srcOrd="0" destOrd="0" presId="urn:microsoft.com/office/officeart/2005/8/layout/venn1"/>
    <dgm:cxn modelId="{B96AA338-29C2-42C9-885E-E8D9BCF88520}" type="presOf" srcId="{1FBE1B4A-11E1-4A9A-B8CD-6818044D51EC}" destId="{5829A1B9-6B3D-4FF9-BA0C-C28EE65AF2F2}" srcOrd="0" destOrd="0" presId="urn:microsoft.com/office/officeart/2005/8/layout/venn1"/>
    <dgm:cxn modelId="{922A4C66-DE7B-4855-B809-B571001EE52D}" srcId="{E275FD9E-5811-4B79-828B-3C6983228422}" destId="{1FBE1B4A-11E1-4A9A-B8CD-6818044D51EC}" srcOrd="2" destOrd="0" parTransId="{79E014AF-08A6-4779-90E6-1CD62730EE19}" sibTransId="{A048E21D-FD76-46EA-9AC3-752E0C705DE7}"/>
    <dgm:cxn modelId="{62FD934B-512C-4A05-A847-C5BAE461A829}" srcId="{E275FD9E-5811-4B79-828B-3C6983228422}" destId="{A37DBEF7-1946-4FB8-B69C-6E7E7EF21873}" srcOrd="3" destOrd="0" parTransId="{CE556FE0-2902-428F-8791-4A0149915A9A}" sibTransId="{9944EDFA-E411-469B-8315-83474C55C674}"/>
    <dgm:cxn modelId="{24426774-B8FE-4268-AA02-EB214BC8B644}" type="presOf" srcId="{4E30F485-DEC9-4F79-AF09-D7D51D6AFAA4}" destId="{EAD7CC7A-7D73-4AFB-9770-327B9AD0993E}" srcOrd="0" destOrd="0" presId="urn:microsoft.com/office/officeart/2005/8/layout/venn1"/>
    <dgm:cxn modelId="{75B11890-E722-42B2-95AB-CC0BE7C79163}" type="presOf" srcId="{E275FD9E-5811-4B79-828B-3C6983228422}" destId="{2ADA87A5-F082-477D-AF88-34C9300539AF}" srcOrd="0" destOrd="0" presId="urn:microsoft.com/office/officeart/2005/8/layout/venn1"/>
    <dgm:cxn modelId="{56C75391-B9C7-46BE-AEB9-506DDD172F9F}" srcId="{E275FD9E-5811-4B79-828B-3C6983228422}" destId="{D73FA47B-833F-40D7-992C-4EDD6A088665}" srcOrd="6" destOrd="0" parTransId="{72A0398E-2F57-4CDF-AFAE-75A635821497}" sibTransId="{17EC1D3A-C6EA-4E38-A119-033A12CF3055}"/>
    <dgm:cxn modelId="{2D23CEA2-9C2E-44BC-BB12-2FCCD9981487}" srcId="{E275FD9E-5811-4B79-828B-3C6983228422}" destId="{F12B6DED-E695-48D2-B191-848E2E0B9EB1}" srcOrd="4" destOrd="0" parTransId="{B83AAEA1-6220-424B-A942-1EBEC989998D}" sibTransId="{3C06C057-84D3-4267-8145-156B522AF6FC}"/>
    <dgm:cxn modelId="{8F871FC9-3128-41F4-9F58-340E730F3242}" type="presOf" srcId="{EF732244-B12A-4C85-998B-F7F71DA71F0D}" destId="{9513C3CB-BED2-4B2B-A4CA-EA3B66B8D242}" srcOrd="0" destOrd="0" presId="urn:microsoft.com/office/officeart/2005/8/layout/venn1"/>
    <dgm:cxn modelId="{D1D112E1-ACC9-4E5A-A2A5-DB801D67D963}" srcId="{E275FD9E-5811-4B79-828B-3C6983228422}" destId="{9E1E0074-6048-4ED1-8999-E1C9CAAFF48D}" srcOrd="0" destOrd="0" parTransId="{190DAC8B-58CB-48A1-88D2-D33B0E3A6285}" sibTransId="{C0C74024-D769-446E-B4D6-4FFB33CBC023}"/>
    <dgm:cxn modelId="{71494CF1-8B79-43BC-9A47-A1D3E85C7CD2}" type="presOf" srcId="{A37DBEF7-1946-4FB8-B69C-6E7E7EF21873}" destId="{967B9C03-666C-4ACA-8CED-1BD9D867E96C}" srcOrd="0" destOrd="0" presId="urn:microsoft.com/office/officeart/2005/8/layout/venn1"/>
    <dgm:cxn modelId="{BBB8F1F6-E5CC-4E95-AE12-E9419B492D04}" srcId="{E275FD9E-5811-4B79-828B-3C6983228422}" destId="{4E30F485-DEC9-4F79-AF09-D7D51D6AFAA4}" srcOrd="1" destOrd="0" parTransId="{A4292FBB-5CBF-47CA-B236-3253E750FABB}" sibTransId="{575C9E27-2615-4C4E-B7DF-B6D6CFE2E5C8}"/>
    <dgm:cxn modelId="{0F4EF37B-2353-45FC-924D-EED95F0B83DD}" type="presParOf" srcId="{2ADA87A5-F082-477D-AF88-34C9300539AF}" destId="{3612A26C-09B6-4FC8-B499-17C9352E6A5E}" srcOrd="0" destOrd="0" presId="urn:microsoft.com/office/officeart/2005/8/layout/venn1"/>
    <dgm:cxn modelId="{05B52A4C-EB48-4EFA-BC96-EB000197233F}" type="presParOf" srcId="{2ADA87A5-F082-477D-AF88-34C9300539AF}" destId="{EFB66D5B-9A7E-4BC9-BE06-52171E284090}" srcOrd="1" destOrd="0" presId="urn:microsoft.com/office/officeart/2005/8/layout/venn1"/>
    <dgm:cxn modelId="{0C213694-272A-4988-A064-78D18C6F588D}" type="presParOf" srcId="{2ADA87A5-F082-477D-AF88-34C9300539AF}" destId="{0B819DEE-B08A-475A-8D56-B4E994846930}" srcOrd="2" destOrd="0" presId="urn:microsoft.com/office/officeart/2005/8/layout/venn1"/>
    <dgm:cxn modelId="{2660B74E-0F18-48FB-B30F-514207D6C80E}" type="presParOf" srcId="{2ADA87A5-F082-477D-AF88-34C9300539AF}" destId="{EAD7CC7A-7D73-4AFB-9770-327B9AD0993E}" srcOrd="3" destOrd="0" presId="urn:microsoft.com/office/officeart/2005/8/layout/venn1"/>
    <dgm:cxn modelId="{872FA76A-527D-480B-8ED6-26EA80506FA6}" type="presParOf" srcId="{2ADA87A5-F082-477D-AF88-34C9300539AF}" destId="{14D77B6C-49DB-4D80-8C2B-046F6AE8EFBC}" srcOrd="4" destOrd="0" presId="urn:microsoft.com/office/officeart/2005/8/layout/venn1"/>
    <dgm:cxn modelId="{022ED317-1703-46C8-A244-EF1638E633B5}" type="presParOf" srcId="{2ADA87A5-F082-477D-AF88-34C9300539AF}" destId="{5829A1B9-6B3D-4FF9-BA0C-C28EE65AF2F2}" srcOrd="5" destOrd="0" presId="urn:microsoft.com/office/officeart/2005/8/layout/venn1"/>
    <dgm:cxn modelId="{99C70933-9A03-4412-A5DC-48EA255E952C}" type="presParOf" srcId="{2ADA87A5-F082-477D-AF88-34C9300539AF}" destId="{C104D338-19A5-485E-8FB7-C5BA2E93E15D}" srcOrd="6" destOrd="0" presId="urn:microsoft.com/office/officeart/2005/8/layout/venn1"/>
    <dgm:cxn modelId="{113E97D7-70ED-4510-9E5D-6BE3F10CF60A}" type="presParOf" srcId="{2ADA87A5-F082-477D-AF88-34C9300539AF}" destId="{967B9C03-666C-4ACA-8CED-1BD9D867E96C}" srcOrd="7" destOrd="0" presId="urn:microsoft.com/office/officeart/2005/8/layout/venn1"/>
    <dgm:cxn modelId="{EBE82DBB-6156-4B57-9824-4EA642794E78}" type="presParOf" srcId="{2ADA87A5-F082-477D-AF88-34C9300539AF}" destId="{654BE4BB-1AD8-4B38-815B-E820000CF5CB}" srcOrd="8" destOrd="0" presId="urn:microsoft.com/office/officeart/2005/8/layout/venn1"/>
    <dgm:cxn modelId="{AAE0B5D5-23D5-40E9-A81F-2BFEB780D8FA}" type="presParOf" srcId="{2ADA87A5-F082-477D-AF88-34C9300539AF}" destId="{71805F0E-FA09-487F-B868-841C1EA5CCAF}" srcOrd="9" destOrd="0" presId="urn:microsoft.com/office/officeart/2005/8/layout/venn1"/>
    <dgm:cxn modelId="{3CFB4064-3BDD-464E-97C4-4F130F0B39AA}" type="presParOf" srcId="{2ADA87A5-F082-477D-AF88-34C9300539AF}" destId="{E76F58CF-71DF-41CC-83FC-4AEBE9F04957}" srcOrd="10" destOrd="0" presId="urn:microsoft.com/office/officeart/2005/8/layout/venn1"/>
    <dgm:cxn modelId="{C9038854-BE6C-4025-A8C8-F82447A4AB46}" type="presParOf" srcId="{2ADA87A5-F082-477D-AF88-34C9300539AF}" destId="{9513C3CB-BED2-4B2B-A4CA-EA3B66B8D242}" srcOrd="11" destOrd="0" presId="urn:microsoft.com/office/officeart/2005/8/layout/venn1"/>
    <dgm:cxn modelId="{642EC013-1DB3-4731-AFCC-8E50DE198C29}" type="presParOf" srcId="{2ADA87A5-F082-477D-AF88-34C9300539AF}" destId="{4AA1C608-F6C4-45B6-9CD5-D35A9AB8A48A}" srcOrd="12" destOrd="0" presId="urn:microsoft.com/office/officeart/2005/8/layout/venn1"/>
    <dgm:cxn modelId="{5669E5B6-064C-4E1F-94FD-C4C1AD5E9115}" type="presParOf" srcId="{2ADA87A5-F082-477D-AF88-34C9300539AF}" destId="{E136B4AD-059D-4AC0-97C5-7753187B3637}"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354603-0F5E-49A2-8964-36ACF503EA6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3CFC6335-199C-44F7-8036-3C0A08F9A427}">
      <dgm:prSet custT="1"/>
      <dgm:spPr/>
      <dgm:t>
        <a:bodyPr/>
        <a:lstStyle/>
        <a:p>
          <a:pPr rtl="0">
            <a:lnSpc>
              <a:spcPct val="100000"/>
            </a:lnSpc>
          </a:pPr>
          <a:r>
            <a:rPr lang="en-US" sz="2800" dirty="0"/>
            <a:t>“Performance management and TSMO are intrinsically linked. All DOT functions that use data-based decisionmaking to maximize investments are linked to TPM.”</a:t>
          </a:r>
        </a:p>
        <a:p>
          <a:pPr rtl="0">
            <a:lnSpc>
              <a:spcPct val="100000"/>
            </a:lnSpc>
          </a:pPr>
          <a:r>
            <a:rPr lang="en-US" sz="2800" dirty="0"/>
            <a:t> – Daniela Bremmer, Cooperative Automated Transportation Development WSDOT  </a:t>
          </a:r>
        </a:p>
      </dgm:t>
    </dgm:pt>
    <dgm:pt modelId="{73B183C1-CF7A-43ED-BACF-3A9DE0B60077}" type="parTrans" cxnId="{113C715D-D4A1-4DD5-8C0A-945187ECB702}">
      <dgm:prSet/>
      <dgm:spPr/>
      <dgm:t>
        <a:bodyPr/>
        <a:lstStyle/>
        <a:p>
          <a:endParaRPr lang="en-US"/>
        </a:p>
      </dgm:t>
    </dgm:pt>
    <dgm:pt modelId="{79DF0115-B399-473E-B57B-8707C700E2E4}" type="sibTrans" cxnId="{113C715D-D4A1-4DD5-8C0A-945187ECB702}">
      <dgm:prSet/>
      <dgm:spPr/>
      <dgm:t>
        <a:bodyPr/>
        <a:lstStyle/>
        <a:p>
          <a:endParaRPr lang="en-US"/>
        </a:p>
      </dgm:t>
    </dgm:pt>
    <dgm:pt modelId="{896F2727-0C55-4C04-A715-1A814FC84CBF}">
      <dgm:prSet custT="1"/>
      <dgm:spPr/>
      <dgm:t>
        <a:bodyPr/>
        <a:lstStyle/>
        <a:p>
          <a:pPr rtl="0"/>
          <a:endParaRPr lang="en-US" sz="2800" dirty="0"/>
        </a:p>
      </dgm:t>
    </dgm:pt>
    <dgm:pt modelId="{F9AA6CF7-CF59-407D-B50A-FDDEB87CF44B}" type="parTrans" cxnId="{B24193DE-5520-425C-B5B9-70DA4C5AF433}">
      <dgm:prSet/>
      <dgm:spPr/>
      <dgm:t>
        <a:bodyPr/>
        <a:lstStyle/>
        <a:p>
          <a:endParaRPr lang="en-US"/>
        </a:p>
      </dgm:t>
    </dgm:pt>
    <dgm:pt modelId="{24357194-DB47-4014-9B04-3F8B6A855CFE}" type="sibTrans" cxnId="{B24193DE-5520-425C-B5B9-70DA4C5AF433}">
      <dgm:prSet/>
      <dgm:spPr/>
      <dgm:t>
        <a:bodyPr/>
        <a:lstStyle/>
        <a:p>
          <a:endParaRPr lang="en-US"/>
        </a:p>
      </dgm:t>
    </dgm:pt>
    <dgm:pt modelId="{8D054E44-B5DC-4280-9C20-93309F0B4613}" type="pres">
      <dgm:prSet presAssocID="{DA354603-0F5E-49A2-8964-36ACF503EA68}" presName="linear" presStyleCnt="0">
        <dgm:presLayoutVars>
          <dgm:animLvl val="lvl"/>
          <dgm:resizeHandles val="exact"/>
        </dgm:presLayoutVars>
      </dgm:prSet>
      <dgm:spPr/>
    </dgm:pt>
    <dgm:pt modelId="{66C13E8E-BE73-4ECD-954D-8C19DF3D5C30}" type="pres">
      <dgm:prSet presAssocID="{3CFC6335-199C-44F7-8036-3C0A08F9A427}" presName="parentText" presStyleLbl="node1" presStyleIdx="0" presStyleCnt="1" custLinFactNeighborY="-37736">
        <dgm:presLayoutVars>
          <dgm:chMax val="0"/>
          <dgm:bulletEnabled val="1"/>
        </dgm:presLayoutVars>
      </dgm:prSet>
      <dgm:spPr/>
    </dgm:pt>
    <dgm:pt modelId="{9DF881C2-3679-4771-8559-A8B60C606668}" type="pres">
      <dgm:prSet presAssocID="{3CFC6335-199C-44F7-8036-3C0A08F9A427}" presName="childText" presStyleLbl="revTx" presStyleIdx="0" presStyleCnt="1">
        <dgm:presLayoutVars>
          <dgm:bulletEnabled val="1"/>
        </dgm:presLayoutVars>
      </dgm:prSet>
      <dgm:spPr/>
    </dgm:pt>
  </dgm:ptLst>
  <dgm:cxnLst>
    <dgm:cxn modelId="{113C715D-D4A1-4DD5-8C0A-945187ECB702}" srcId="{DA354603-0F5E-49A2-8964-36ACF503EA68}" destId="{3CFC6335-199C-44F7-8036-3C0A08F9A427}" srcOrd="0" destOrd="0" parTransId="{73B183C1-CF7A-43ED-BACF-3A9DE0B60077}" sibTransId="{79DF0115-B399-473E-B57B-8707C700E2E4}"/>
    <dgm:cxn modelId="{4344855D-04A0-4263-A836-DB6ACE5BACDF}" type="presOf" srcId="{896F2727-0C55-4C04-A715-1A814FC84CBF}" destId="{9DF881C2-3679-4771-8559-A8B60C606668}" srcOrd="0" destOrd="0" presId="urn:microsoft.com/office/officeart/2005/8/layout/vList2"/>
    <dgm:cxn modelId="{59528E73-A05C-430D-9DA3-E4B43968BC5A}" type="presOf" srcId="{DA354603-0F5E-49A2-8964-36ACF503EA68}" destId="{8D054E44-B5DC-4280-9C20-93309F0B4613}" srcOrd="0" destOrd="0" presId="urn:microsoft.com/office/officeart/2005/8/layout/vList2"/>
    <dgm:cxn modelId="{2719EFBF-5030-44D3-9A37-CB1A715BD64B}" type="presOf" srcId="{3CFC6335-199C-44F7-8036-3C0A08F9A427}" destId="{66C13E8E-BE73-4ECD-954D-8C19DF3D5C30}" srcOrd="0" destOrd="0" presId="urn:microsoft.com/office/officeart/2005/8/layout/vList2"/>
    <dgm:cxn modelId="{B24193DE-5520-425C-B5B9-70DA4C5AF433}" srcId="{3CFC6335-199C-44F7-8036-3C0A08F9A427}" destId="{896F2727-0C55-4C04-A715-1A814FC84CBF}" srcOrd="0" destOrd="0" parTransId="{F9AA6CF7-CF59-407D-B50A-FDDEB87CF44B}" sibTransId="{24357194-DB47-4014-9B04-3F8B6A855CFE}"/>
    <dgm:cxn modelId="{270EB590-6A0B-404E-99D4-321455CC8B9E}" type="presParOf" srcId="{8D054E44-B5DC-4280-9C20-93309F0B4613}" destId="{66C13E8E-BE73-4ECD-954D-8C19DF3D5C30}" srcOrd="0" destOrd="0" presId="urn:microsoft.com/office/officeart/2005/8/layout/vList2"/>
    <dgm:cxn modelId="{DB14213D-9DFA-4C18-9F44-7CFAC22CF6B1}" type="presParOf" srcId="{8D054E44-B5DC-4280-9C20-93309F0B4613}" destId="{9DF881C2-3679-4771-8559-A8B60C60666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7D6DF-6BFE-4111-AB69-0ED684C7D7E3}">
      <dsp:nvSpPr>
        <dsp:cNvPr id="0" name=""/>
        <dsp:cNvSpPr/>
      </dsp:nvSpPr>
      <dsp:spPr>
        <a:xfrm>
          <a:off x="0" y="132061"/>
          <a:ext cx="10369550" cy="972123"/>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TSMO strategies can provide cost-effective solutions to quickly improve performance and support national performance measures such as reliability and safety.</a:t>
          </a:r>
        </a:p>
      </dsp:txBody>
      <dsp:txXfrm>
        <a:off x="47455" y="179516"/>
        <a:ext cx="10274640" cy="877213"/>
      </dsp:txXfrm>
    </dsp:sp>
    <dsp:sp modelId="{4D46DFE9-3790-483B-92C7-688FADA57DF1}">
      <dsp:nvSpPr>
        <dsp:cNvPr id="0" name=""/>
        <dsp:cNvSpPr/>
      </dsp:nvSpPr>
      <dsp:spPr>
        <a:xfrm>
          <a:off x="0" y="1170425"/>
          <a:ext cx="10369550" cy="972123"/>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TSMO technologies provide a rich source of data for understanding, assessing, and monitoring performance of the transportation system in realtime.</a:t>
          </a:r>
        </a:p>
      </dsp:txBody>
      <dsp:txXfrm>
        <a:off x="47455" y="1217880"/>
        <a:ext cx="10274640" cy="877213"/>
      </dsp:txXfrm>
    </dsp:sp>
    <dsp:sp modelId="{71C15E9A-0C1F-4E1B-835C-F2A45DA01DE1}">
      <dsp:nvSpPr>
        <dsp:cNvPr id="0" name=""/>
        <dsp:cNvSpPr/>
      </dsp:nvSpPr>
      <dsp:spPr>
        <a:xfrm>
          <a:off x="0" y="2208789"/>
          <a:ext cx="10369550" cy="972123"/>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TSMO provides levers (e.g., signal timing, hard-shoulder running) that enable agencies to actively manage the system in real time to improve performance.</a:t>
          </a:r>
        </a:p>
      </dsp:txBody>
      <dsp:txXfrm>
        <a:off x="47455" y="2256244"/>
        <a:ext cx="10274640" cy="877213"/>
      </dsp:txXfrm>
    </dsp:sp>
    <dsp:sp modelId="{CD207CAD-CE4C-4890-A955-281C4E8A2C6D}">
      <dsp:nvSpPr>
        <dsp:cNvPr id="0" name=""/>
        <dsp:cNvSpPr/>
      </dsp:nvSpPr>
      <dsp:spPr>
        <a:xfrm>
          <a:off x="0" y="3247152"/>
          <a:ext cx="10369550" cy="972123"/>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TSMO reinforces the same objectives-driven, performance-based approach to improve and predict transportation system performance TPM uses.</a:t>
          </a:r>
        </a:p>
      </dsp:txBody>
      <dsp:txXfrm>
        <a:off x="47455" y="3294607"/>
        <a:ext cx="10274640" cy="877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EA467-84FD-4427-AF8F-08B8B2D2E8E2}">
      <dsp:nvSpPr>
        <dsp:cNvPr id="0" name=""/>
        <dsp:cNvSpPr/>
      </dsp:nvSpPr>
      <dsp:spPr>
        <a:xfrm>
          <a:off x="0" y="21428"/>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TPM </a:t>
          </a:r>
          <a:r>
            <a:rPr lang="en-US" sz="2400" kern="1200" dirty="0">
              <a:solidFill>
                <a:schemeClr val="bg1"/>
              </a:solidFill>
            </a:rPr>
            <a:t>offers an overarching framework to manage operational performance of the transportation system.</a:t>
          </a:r>
        </a:p>
      </dsp:txBody>
      <dsp:txXfrm>
        <a:off x="50261" y="71689"/>
        <a:ext cx="10269033" cy="929078"/>
      </dsp:txXfrm>
    </dsp:sp>
    <dsp:sp modelId="{CFC38D97-D700-48F5-904E-83E1E26609FD}">
      <dsp:nvSpPr>
        <dsp:cNvPr id="0" name=""/>
        <dsp:cNvSpPr/>
      </dsp:nvSpPr>
      <dsp:spPr>
        <a:xfrm>
          <a:off x="0" y="1114388"/>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Data and analytics used in TPM can </a:t>
          </a:r>
          <a:r>
            <a:rPr lang="en-US" sz="2400" kern="1200" dirty="0">
              <a:solidFill>
                <a:schemeClr val="bg1"/>
              </a:solidFill>
            </a:rPr>
            <a:t>help agencies evaluate and select TSMO strategies to meet internal and external objectives.</a:t>
          </a:r>
        </a:p>
      </dsp:txBody>
      <dsp:txXfrm>
        <a:off x="50261" y="1164649"/>
        <a:ext cx="10269033" cy="929078"/>
      </dsp:txXfrm>
    </dsp:sp>
    <dsp:sp modelId="{A059FD01-1DCA-4FBD-927E-16C928C674DA}">
      <dsp:nvSpPr>
        <dsp:cNvPr id="0" name=""/>
        <dsp:cNvSpPr/>
      </dsp:nvSpPr>
      <dsp:spPr>
        <a:xfrm>
          <a:off x="0" y="2207349"/>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Measuring </a:t>
          </a:r>
          <a:r>
            <a:rPr lang="en-US" sz="2400" kern="1200" dirty="0">
              <a:solidFill>
                <a:schemeClr val="bg1"/>
              </a:solidFill>
            </a:rPr>
            <a:t>and reporting on quantitative impacts of TSMO strategies can provide the business case for additional funding for TSMO.</a:t>
          </a:r>
        </a:p>
      </dsp:txBody>
      <dsp:txXfrm>
        <a:off x="50261" y="2257610"/>
        <a:ext cx="10269033" cy="929078"/>
      </dsp:txXfrm>
    </dsp:sp>
    <dsp:sp modelId="{C08398DB-147D-4EE9-9B14-86654CF59B1E}">
      <dsp:nvSpPr>
        <dsp:cNvPr id="0" name=""/>
        <dsp:cNvSpPr/>
      </dsp:nvSpPr>
      <dsp:spPr>
        <a:xfrm>
          <a:off x="0" y="3300309"/>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TPM helps identify issues in operational performance.</a:t>
          </a:r>
        </a:p>
      </dsp:txBody>
      <dsp:txXfrm>
        <a:off x="50261" y="3350570"/>
        <a:ext cx="10269033"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2A26C-09B6-4FC8-B499-17C9352E6A5E}">
      <dsp:nvSpPr>
        <dsp:cNvPr id="0" name=""/>
        <dsp:cNvSpPr/>
      </dsp:nvSpPr>
      <dsp:spPr>
        <a:xfrm>
          <a:off x="4374245" y="1299622"/>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FB66D5B-9A7E-4BC9-BE06-52171E284090}">
      <dsp:nvSpPr>
        <dsp:cNvPr id="0" name=""/>
        <dsp:cNvSpPr/>
      </dsp:nvSpPr>
      <dsp:spPr>
        <a:xfrm>
          <a:off x="3660111" y="58055"/>
          <a:ext cx="3222007" cy="12075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Setting performance targets for </a:t>
          </a:r>
          <a:br>
            <a:rPr lang="en-US" sz="2400" kern="1200" dirty="0"/>
          </a:br>
          <a:r>
            <a:rPr lang="en-US" sz="2400" kern="1200" dirty="0"/>
            <a:t>operations-related performance measures</a:t>
          </a:r>
        </a:p>
      </dsp:txBody>
      <dsp:txXfrm>
        <a:off x="3660111" y="58055"/>
        <a:ext cx="3222007" cy="1207528"/>
      </dsp:txXfrm>
    </dsp:sp>
    <dsp:sp modelId="{0B819DEE-B08A-475A-8D56-B4E994846930}">
      <dsp:nvSpPr>
        <dsp:cNvPr id="0" name=""/>
        <dsp:cNvSpPr/>
      </dsp:nvSpPr>
      <dsp:spPr>
        <a:xfrm>
          <a:off x="4840802" y="1523943"/>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D7CC7A-7D73-4AFB-9770-327B9AD0993E}">
      <dsp:nvSpPr>
        <dsp:cNvPr id="0" name=""/>
        <dsp:cNvSpPr/>
      </dsp:nvSpPr>
      <dsp:spPr>
        <a:xfrm>
          <a:off x="6548255" y="1412767"/>
          <a:ext cx="2689309" cy="10728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Developing TSMO program plans or strategic plans</a:t>
          </a:r>
        </a:p>
      </dsp:txBody>
      <dsp:txXfrm>
        <a:off x="6548255" y="1412767"/>
        <a:ext cx="2689309" cy="1072838"/>
      </dsp:txXfrm>
    </dsp:sp>
    <dsp:sp modelId="{14D77B6C-49DB-4D80-8C2B-046F6AE8EFBC}">
      <dsp:nvSpPr>
        <dsp:cNvPr id="0" name=""/>
        <dsp:cNvSpPr/>
      </dsp:nvSpPr>
      <dsp:spPr>
        <a:xfrm>
          <a:off x="4955452" y="2028665"/>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829A1B9-6B3D-4FF9-BA0C-C28EE65AF2F2}">
      <dsp:nvSpPr>
        <dsp:cNvPr id="0" name=""/>
        <dsp:cNvSpPr/>
      </dsp:nvSpPr>
      <dsp:spPr>
        <a:xfrm>
          <a:off x="6781384" y="2713043"/>
          <a:ext cx="1689940" cy="11459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Managing TSMO assets</a:t>
          </a:r>
        </a:p>
      </dsp:txBody>
      <dsp:txXfrm>
        <a:off x="6781384" y="2713043"/>
        <a:ext cx="1689940" cy="1145986"/>
      </dsp:txXfrm>
    </dsp:sp>
    <dsp:sp modelId="{C104D338-19A5-485E-8FB7-C5BA2E93E15D}">
      <dsp:nvSpPr>
        <dsp:cNvPr id="0" name=""/>
        <dsp:cNvSpPr/>
      </dsp:nvSpPr>
      <dsp:spPr>
        <a:xfrm>
          <a:off x="4632707" y="2433417"/>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7B9C03-666C-4ACA-8CED-1BD9D867E96C}">
      <dsp:nvSpPr>
        <dsp:cNvPr id="0" name=""/>
        <dsp:cNvSpPr/>
      </dsp:nvSpPr>
      <dsp:spPr>
        <a:xfrm>
          <a:off x="5803880" y="3879219"/>
          <a:ext cx="1822484" cy="1048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Sharing data</a:t>
          </a:r>
        </a:p>
      </dsp:txBody>
      <dsp:txXfrm>
        <a:off x="5803880" y="3879219"/>
        <a:ext cx="1822484" cy="1048456"/>
      </dsp:txXfrm>
    </dsp:sp>
    <dsp:sp modelId="{654BE4BB-1AD8-4B38-815B-E820000CF5CB}">
      <dsp:nvSpPr>
        <dsp:cNvPr id="0" name=""/>
        <dsp:cNvSpPr/>
      </dsp:nvSpPr>
      <dsp:spPr>
        <a:xfrm>
          <a:off x="4115784" y="2433417"/>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1805F0E-FA09-487F-B868-841C1EA5CCAF}">
      <dsp:nvSpPr>
        <dsp:cNvPr id="0" name=""/>
        <dsp:cNvSpPr/>
      </dsp:nvSpPr>
      <dsp:spPr>
        <a:xfrm>
          <a:off x="2870230" y="3886139"/>
          <a:ext cx="1822484" cy="1048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Creating project prioritization methods</a:t>
          </a:r>
        </a:p>
      </dsp:txBody>
      <dsp:txXfrm>
        <a:off x="2870230" y="3886139"/>
        <a:ext cx="1822484" cy="1048456"/>
      </dsp:txXfrm>
    </dsp:sp>
    <dsp:sp modelId="{E76F58CF-71DF-41CC-83FC-4AEBE9F04957}">
      <dsp:nvSpPr>
        <dsp:cNvPr id="0" name=""/>
        <dsp:cNvSpPr/>
      </dsp:nvSpPr>
      <dsp:spPr>
        <a:xfrm>
          <a:off x="3793038" y="2028665"/>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513C3CB-BED2-4B2B-A4CA-EA3B66B8D242}">
      <dsp:nvSpPr>
        <dsp:cNvPr id="0" name=""/>
        <dsp:cNvSpPr/>
      </dsp:nvSpPr>
      <dsp:spPr>
        <a:xfrm>
          <a:off x="1945841" y="2335039"/>
          <a:ext cx="1689940" cy="11459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Making the business case for TSMO</a:t>
          </a:r>
        </a:p>
      </dsp:txBody>
      <dsp:txXfrm>
        <a:off x="1945841" y="2335039"/>
        <a:ext cx="1689940" cy="1145986"/>
      </dsp:txXfrm>
    </dsp:sp>
    <dsp:sp modelId="{4AA1C608-F6C4-45B6-9CD5-D35A9AB8A48A}">
      <dsp:nvSpPr>
        <dsp:cNvPr id="0" name=""/>
        <dsp:cNvSpPr/>
      </dsp:nvSpPr>
      <dsp:spPr>
        <a:xfrm>
          <a:off x="3907689" y="1523943"/>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136B4AD-059D-4AC0-97C5-7753187B3637}">
      <dsp:nvSpPr>
        <dsp:cNvPr id="0" name=""/>
        <dsp:cNvSpPr/>
      </dsp:nvSpPr>
      <dsp:spPr>
        <a:xfrm>
          <a:off x="2338214" y="1102835"/>
          <a:ext cx="1723076" cy="10728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Others?</a:t>
          </a:r>
        </a:p>
      </dsp:txBody>
      <dsp:txXfrm>
        <a:off x="2338214" y="1102835"/>
        <a:ext cx="1723076" cy="1072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71AC-E80A-477F-8636-0A2E49BEBDC1}">
      <dsp:nvSpPr>
        <dsp:cNvPr id="0" name=""/>
        <dsp:cNvSpPr/>
      </dsp:nvSpPr>
      <dsp:spPr>
        <a:xfrm>
          <a:off x="0" y="27819"/>
          <a:ext cx="10369550" cy="981045"/>
        </a:xfrm>
        <a:prstGeom prst="roundRect">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Bring TSMO and TPM leaders together within your agency to identify areas of common interest and mutual objectives</a:t>
          </a:r>
        </a:p>
      </dsp:txBody>
      <dsp:txXfrm>
        <a:off x="47891" y="75710"/>
        <a:ext cx="10273768" cy="885263"/>
      </dsp:txXfrm>
    </dsp:sp>
    <dsp:sp modelId="{766EA7C2-42D7-496F-BEE5-2204A17FC97B}">
      <dsp:nvSpPr>
        <dsp:cNvPr id="0" name=""/>
        <dsp:cNvSpPr/>
      </dsp:nvSpPr>
      <dsp:spPr>
        <a:xfrm>
          <a:off x="0" y="1132704"/>
          <a:ext cx="10369550" cy="981045"/>
        </a:xfrm>
        <a:prstGeom prst="roundRect">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Determine if/how TSMO strategies are supporting agency TPM goals</a:t>
          </a:r>
        </a:p>
      </dsp:txBody>
      <dsp:txXfrm>
        <a:off x="47891" y="1180595"/>
        <a:ext cx="10273768" cy="885263"/>
      </dsp:txXfrm>
    </dsp:sp>
    <dsp:sp modelId="{37DB558F-CE4E-4385-9903-BA7BBEDE5436}">
      <dsp:nvSpPr>
        <dsp:cNvPr id="0" name=""/>
        <dsp:cNvSpPr/>
      </dsp:nvSpPr>
      <dsp:spPr>
        <a:xfrm>
          <a:off x="0" y="2237589"/>
          <a:ext cx="10369550" cy="981045"/>
        </a:xfrm>
        <a:prstGeom prst="roundRect">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Discuss where TSMO can make an even greater impact on TPM goals</a:t>
          </a:r>
        </a:p>
      </dsp:txBody>
      <dsp:txXfrm>
        <a:off x="47891" y="2285480"/>
        <a:ext cx="10273768" cy="885263"/>
      </dsp:txXfrm>
    </dsp:sp>
    <dsp:sp modelId="{755DDF4F-5AB4-49F9-9CC2-436D8A702EB7}">
      <dsp:nvSpPr>
        <dsp:cNvPr id="0" name=""/>
        <dsp:cNvSpPr/>
      </dsp:nvSpPr>
      <dsp:spPr>
        <a:xfrm>
          <a:off x="0" y="3342474"/>
          <a:ext cx="10369550" cy="981045"/>
        </a:xfrm>
        <a:prstGeom prst="roundRect">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Identify TSMO and TPM data sources and opportunities to share data</a:t>
          </a:r>
        </a:p>
      </dsp:txBody>
      <dsp:txXfrm>
        <a:off x="47891" y="3390365"/>
        <a:ext cx="10273768" cy="8852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rgbClr val="336699"/>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7D6DF-6BFE-4111-AB69-0ED684C7D7E3}">
      <dsp:nvSpPr>
        <dsp:cNvPr id="0" name=""/>
        <dsp:cNvSpPr/>
      </dsp:nvSpPr>
      <dsp:spPr>
        <a:xfrm>
          <a:off x="0" y="2049"/>
          <a:ext cx="10369550" cy="1105101"/>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TSMO strategies can provide cost-effective solutions to quickly improve performance and support national performance measures such as </a:t>
          </a:r>
          <a:r>
            <a:rPr lang="en-US" sz="2400" kern="1200" dirty="0">
              <a:solidFill>
                <a:schemeClr val="bg1"/>
              </a:solidFill>
            </a:rPr>
            <a:t>reliability and safety.</a:t>
          </a:r>
        </a:p>
      </dsp:txBody>
      <dsp:txXfrm>
        <a:off x="53947" y="55996"/>
        <a:ext cx="10261656" cy="997207"/>
      </dsp:txXfrm>
    </dsp:sp>
    <dsp:sp modelId="{4D46DFE9-3790-483B-92C7-688FADA57DF1}">
      <dsp:nvSpPr>
        <dsp:cNvPr id="0" name=""/>
        <dsp:cNvSpPr/>
      </dsp:nvSpPr>
      <dsp:spPr>
        <a:xfrm>
          <a:off x="0" y="1118119"/>
          <a:ext cx="10369550" cy="1105101"/>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TSMO technologies provide a rich source of data for understanding, assessing, and monitoring performance of the transportation system </a:t>
          </a:r>
          <a:r>
            <a:rPr lang="en-US" sz="2400" kern="1200" dirty="0">
              <a:solidFill>
                <a:schemeClr val="bg1"/>
              </a:solidFill>
            </a:rPr>
            <a:t>in realtime.</a:t>
          </a:r>
        </a:p>
      </dsp:txBody>
      <dsp:txXfrm>
        <a:off x="53947" y="1172066"/>
        <a:ext cx="10261656" cy="997207"/>
      </dsp:txXfrm>
    </dsp:sp>
    <dsp:sp modelId="{71C15E9A-0C1F-4E1B-835C-F2A45DA01DE1}">
      <dsp:nvSpPr>
        <dsp:cNvPr id="0" name=""/>
        <dsp:cNvSpPr/>
      </dsp:nvSpPr>
      <dsp:spPr>
        <a:xfrm>
          <a:off x="0" y="2234189"/>
          <a:ext cx="10369550" cy="1105101"/>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TSMO provides levers (e.g., signal timing, hard-shoulder running) that enable agencies to actively manage the system in realtime to improve </a:t>
          </a:r>
          <a:r>
            <a:rPr lang="en-US" sz="2400" kern="1200" dirty="0">
              <a:solidFill>
                <a:schemeClr val="bg1"/>
              </a:solidFill>
            </a:rPr>
            <a:t>performance.</a:t>
          </a:r>
        </a:p>
      </dsp:txBody>
      <dsp:txXfrm>
        <a:off x="53947" y="2288136"/>
        <a:ext cx="10261656" cy="997207"/>
      </dsp:txXfrm>
    </dsp:sp>
    <dsp:sp modelId="{CD207CAD-CE4C-4890-A955-281C4E8A2C6D}">
      <dsp:nvSpPr>
        <dsp:cNvPr id="0" name=""/>
        <dsp:cNvSpPr/>
      </dsp:nvSpPr>
      <dsp:spPr>
        <a:xfrm>
          <a:off x="0" y="3350260"/>
          <a:ext cx="10369550" cy="1105101"/>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TSMO reinforces the same objectives-driven, performance-based approach to improving and predicting transportation system </a:t>
          </a:r>
          <a:r>
            <a:rPr lang="en-US" sz="2400" kern="1200" dirty="0">
              <a:solidFill>
                <a:schemeClr val="bg1"/>
              </a:solidFill>
            </a:rPr>
            <a:t>performance used by TPM.</a:t>
          </a:r>
        </a:p>
      </dsp:txBody>
      <dsp:txXfrm>
        <a:off x="53947" y="3404207"/>
        <a:ext cx="10261656" cy="9972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EA467-84FD-4427-AF8F-08B8B2D2E8E2}">
      <dsp:nvSpPr>
        <dsp:cNvPr id="0" name=""/>
        <dsp:cNvSpPr/>
      </dsp:nvSpPr>
      <dsp:spPr>
        <a:xfrm>
          <a:off x="0" y="21428"/>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TPM offers an overarching framework to manage operational performance of the transportation system</a:t>
          </a:r>
          <a:r>
            <a:rPr lang="en-US" sz="2400" kern="1200" dirty="0">
              <a:solidFill>
                <a:schemeClr val="bg1"/>
              </a:solidFill>
            </a:rPr>
            <a:t>.</a:t>
          </a:r>
        </a:p>
      </dsp:txBody>
      <dsp:txXfrm>
        <a:off x="50261" y="71689"/>
        <a:ext cx="10269033" cy="929078"/>
      </dsp:txXfrm>
    </dsp:sp>
    <dsp:sp modelId="{CFC38D97-D700-48F5-904E-83E1E26609FD}">
      <dsp:nvSpPr>
        <dsp:cNvPr id="0" name=""/>
        <dsp:cNvSpPr/>
      </dsp:nvSpPr>
      <dsp:spPr>
        <a:xfrm>
          <a:off x="0" y="1114388"/>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Data and analytics used in TPM can help evaluate and select TSMO strategies to meet internal and external </a:t>
          </a:r>
          <a:r>
            <a:rPr lang="en-US" sz="2400" kern="1200" dirty="0">
              <a:solidFill>
                <a:schemeClr val="bg1"/>
              </a:solidFill>
            </a:rPr>
            <a:t>objectives.</a:t>
          </a:r>
        </a:p>
      </dsp:txBody>
      <dsp:txXfrm>
        <a:off x="50261" y="1164649"/>
        <a:ext cx="10269033" cy="929078"/>
      </dsp:txXfrm>
    </dsp:sp>
    <dsp:sp modelId="{A059FD01-1DCA-4FBD-927E-16C928C674DA}">
      <dsp:nvSpPr>
        <dsp:cNvPr id="0" name=""/>
        <dsp:cNvSpPr/>
      </dsp:nvSpPr>
      <dsp:spPr>
        <a:xfrm>
          <a:off x="0" y="2207349"/>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Measuring and reporting on quantitative impacts of TSMO strategies can provide the business case for additional funding for </a:t>
          </a:r>
          <a:r>
            <a:rPr lang="en-US" sz="2400" kern="1200" dirty="0">
              <a:solidFill>
                <a:schemeClr val="bg1"/>
              </a:solidFill>
            </a:rPr>
            <a:t>TSMO.</a:t>
          </a:r>
        </a:p>
      </dsp:txBody>
      <dsp:txXfrm>
        <a:off x="50261" y="2257610"/>
        <a:ext cx="10269033" cy="929078"/>
      </dsp:txXfrm>
    </dsp:sp>
    <dsp:sp modelId="{BECF377B-3426-46B3-AC59-EBBBAF5F675B}">
      <dsp:nvSpPr>
        <dsp:cNvPr id="0" name=""/>
        <dsp:cNvSpPr/>
      </dsp:nvSpPr>
      <dsp:spPr>
        <a:xfrm>
          <a:off x="0" y="3300309"/>
          <a:ext cx="10369555" cy="1029600"/>
        </a:xfrm>
        <a:prstGeom prst="round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t>TPM can identify issues in operational performance. </a:t>
          </a:r>
        </a:p>
      </dsp:txBody>
      <dsp:txXfrm>
        <a:off x="50261" y="3350570"/>
        <a:ext cx="10269033" cy="929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2A26C-09B6-4FC8-B499-17C9352E6A5E}">
      <dsp:nvSpPr>
        <dsp:cNvPr id="0" name=""/>
        <dsp:cNvSpPr/>
      </dsp:nvSpPr>
      <dsp:spPr>
        <a:xfrm>
          <a:off x="4438637" y="1241567"/>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FB66D5B-9A7E-4BC9-BE06-52171E284090}">
      <dsp:nvSpPr>
        <dsp:cNvPr id="0" name=""/>
        <dsp:cNvSpPr/>
      </dsp:nvSpPr>
      <dsp:spPr>
        <a:xfrm>
          <a:off x="3636750" y="138542"/>
          <a:ext cx="3222007" cy="9753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Setting performance targets for </a:t>
          </a:r>
          <a:br>
            <a:rPr lang="en-US" sz="2400" kern="1200" dirty="0"/>
          </a:br>
          <a:r>
            <a:rPr lang="en-US" sz="2400" kern="1200" dirty="0"/>
            <a:t>operations-related performance measures</a:t>
          </a:r>
        </a:p>
      </dsp:txBody>
      <dsp:txXfrm>
        <a:off x="3636750" y="138542"/>
        <a:ext cx="3222007" cy="975308"/>
      </dsp:txXfrm>
    </dsp:sp>
    <dsp:sp modelId="{0B819DEE-B08A-475A-8D56-B4E994846930}">
      <dsp:nvSpPr>
        <dsp:cNvPr id="0" name=""/>
        <dsp:cNvSpPr/>
      </dsp:nvSpPr>
      <dsp:spPr>
        <a:xfrm>
          <a:off x="4905193" y="1465887"/>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D7CC7A-7D73-4AFB-9770-327B9AD0993E}">
      <dsp:nvSpPr>
        <dsp:cNvPr id="0" name=""/>
        <dsp:cNvSpPr/>
      </dsp:nvSpPr>
      <dsp:spPr>
        <a:xfrm>
          <a:off x="6566210" y="1291071"/>
          <a:ext cx="2431743" cy="10728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Developing TSMO program plans or strategic plans</a:t>
          </a:r>
        </a:p>
      </dsp:txBody>
      <dsp:txXfrm>
        <a:off x="6566210" y="1291071"/>
        <a:ext cx="2431743" cy="1072838"/>
      </dsp:txXfrm>
    </dsp:sp>
    <dsp:sp modelId="{14D77B6C-49DB-4D80-8C2B-046F6AE8EFBC}">
      <dsp:nvSpPr>
        <dsp:cNvPr id="0" name=""/>
        <dsp:cNvSpPr/>
      </dsp:nvSpPr>
      <dsp:spPr>
        <a:xfrm>
          <a:off x="5019844" y="1970609"/>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829A1B9-6B3D-4FF9-BA0C-C28EE65AF2F2}">
      <dsp:nvSpPr>
        <dsp:cNvPr id="0" name=""/>
        <dsp:cNvSpPr/>
      </dsp:nvSpPr>
      <dsp:spPr>
        <a:xfrm>
          <a:off x="6781389" y="2555206"/>
          <a:ext cx="1689940" cy="11459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Managing TSMO assets</a:t>
          </a:r>
        </a:p>
      </dsp:txBody>
      <dsp:txXfrm>
        <a:off x="6781389" y="2555206"/>
        <a:ext cx="1689940" cy="1145986"/>
      </dsp:txXfrm>
    </dsp:sp>
    <dsp:sp modelId="{C104D338-19A5-485E-8FB7-C5BA2E93E15D}">
      <dsp:nvSpPr>
        <dsp:cNvPr id="0" name=""/>
        <dsp:cNvSpPr/>
      </dsp:nvSpPr>
      <dsp:spPr>
        <a:xfrm>
          <a:off x="4697098" y="2375362"/>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67B9C03-666C-4ACA-8CED-1BD9D867E96C}">
      <dsp:nvSpPr>
        <dsp:cNvPr id="0" name=""/>
        <dsp:cNvSpPr/>
      </dsp:nvSpPr>
      <dsp:spPr>
        <a:xfrm>
          <a:off x="6128577" y="3828083"/>
          <a:ext cx="1822484" cy="1048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Sharing data</a:t>
          </a:r>
        </a:p>
      </dsp:txBody>
      <dsp:txXfrm>
        <a:off x="6128577" y="3828083"/>
        <a:ext cx="1822484" cy="1048456"/>
      </dsp:txXfrm>
    </dsp:sp>
    <dsp:sp modelId="{654BE4BB-1AD8-4B38-815B-E820000CF5CB}">
      <dsp:nvSpPr>
        <dsp:cNvPr id="0" name=""/>
        <dsp:cNvSpPr/>
      </dsp:nvSpPr>
      <dsp:spPr>
        <a:xfrm>
          <a:off x="4180175" y="2375362"/>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1805F0E-FA09-487F-B868-841C1EA5CCAF}">
      <dsp:nvSpPr>
        <dsp:cNvPr id="0" name=""/>
        <dsp:cNvSpPr/>
      </dsp:nvSpPr>
      <dsp:spPr>
        <a:xfrm>
          <a:off x="2676503" y="3828083"/>
          <a:ext cx="1822484" cy="10484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Creating project prioritization methods</a:t>
          </a:r>
        </a:p>
      </dsp:txBody>
      <dsp:txXfrm>
        <a:off x="2676503" y="3828083"/>
        <a:ext cx="1822484" cy="1048456"/>
      </dsp:txXfrm>
    </dsp:sp>
    <dsp:sp modelId="{E76F58CF-71DF-41CC-83FC-4AEBE9F04957}">
      <dsp:nvSpPr>
        <dsp:cNvPr id="0" name=""/>
        <dsp:cNvSpPr/>
      </dsp:nvSpPr>
      <dsp:spPr>
        <a:xfrm>
          <a:off x="3857430" y="1970609"/>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513C3CB-BED2-4B2B-A4CA-EA3B66B8D242}">
      <dsp:nvSpPr>
        <dsp:cNvPr id="0" name=""/>
        <dsp:cNvSpPr/>
      </dsp:nvSpPr>
      <dsp:spPr>
        <a:xfrm>
          <a:off x="1920294" y="2291973"/>
          <a:ext cx="1689940" cy="11459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Making the business case for TSMO</a:t>
          </a:r>
        </a:p>
      </dsp:txBody>
      <dsp:txXfrm>
        <a:off x="1920294" y="2291973"/>
        <a:ext cx="1689940" cy="1145986"/>
      </dsp:txXfrm>
    </dsp:sp>
    <dsp:sp modelId="{4AA1C608-F6C4-45B6-9CD5-D35A9AB8A48A}">
      <dsp:nvSpPr>
        <dsp:cNvPr id="0" name=""/>
        <dsp:cNvSpPr/>
      </dsp:nvSpPr>
      <dsp:spPr>
        <a:xfrm>
          <a:off x="3972081" y="1465887"/>
          <a:ext cx="1590532" cy="1590727"/>
        </a:xfrm>
        <a:prstGeom prst="ellipse">
          <a:avLst/>
        </a:prstGeom>
        <a:solidFill>
          <a:srgbClr val="3366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136B4AD-059D-4AC0-97C5-7753187B3637}">
      <dsp:nvSpPr>
        <dsp:cNvPr id="0" name=""/>
        <dsp:cNvSpPr/>
      </dsp:nvSpPr>
      <dsp:spPr>
        <a:xfrm>
          <a:off x="2239103" y="1146678"/>
          <a:ext cx="1723076" cy="10728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kern="1200" dirty="0"/>
            <a:t>Others?</a:t>
          </a:r>
        </a:p>
      </dsp:txBody>
      <dsp:txXfrm>
        <a:off x="2239103" y="1146678"/>
        <a:ext cx="1723076" cy="10728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13E8E-BE73-4ECD-954D-8C19DF3D5C30}">
      <dsp:nvSpPr>
        <dsp:cNvPr id="0" name=""/>
        <dsp:cNvSpPr/>
      </dsp:nvSpPr>
      <dsp:spPr>
        <a:xfrm>
          <a:off x="0" y="0"/>
          <a:ext cx="10369555" cy="25787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en-US" sz="2800" kern="1200" dirty="0"/>
            <a:t>“Performance management and TSMO are intrinsically linked. All DOT functions that use data-based decisionmaking to maximize investments are linked to TPM.”</a:t>
          </a:r>
        </a:p>
        <a:p>
          <a:pPr marL="0" lvl="0" indent="0" algn="l" defTabSz="1244600" rtl="0">
            <a:lnSpc>
              <a:spcPct val="100000"/>
            </a:lnSpc>
            <a:spcBef>
              <a:spcPct val="0"/>
            </a:spcBef>
            <a:spcAft>
              <a:spcPct val="35000"/>
            </a:spcAft>
            <a:buNone/>
          </a:pPr>
          <a:r>
            <a:rPr lang="en-US" sz="2800" kern="1200" dirty="0"/>
            <a:t> – Daniela Bremmer, Cooperative Automated Transportation Development WSDOT  </a:t>
          </a:r>
        </a:p>
      </dsp:txBody>
      <dsp:txXfrm>
        <a:off x="125887" y="125887"/>
        <a:ext cx="10117781" cy="2327024"/>
      </dsp:txXfrm>
    </dsp:sp>
    <dsp:sp modelId="{9DF881C2-3679-4771-8559-A8B60C606668}">
      <dsp:nvSpPr>
        <dsp:cNvPr id="0" name=""/>
        <dsp:cNvSpPr/>
      </dsp:nvSpPr>
      <dsp:spPr>
        <a:xfrm>
          <a:off x="0" y="2580203"/>
          <a:ext cx="10369555" cy="7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33" tIns="35560" rIns="199136" bIns="3556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dsp:txBody>
      <dsp:txXfrm>
        <a:off x="0" y="2580203"/>
        <a:ext cx="10369555" cy="747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8F1B8-E224-4F87-AF2D-B4DDA227E52A}" type="datetimeFigureOut">
              <a:rPr lang="en-US" smtClean="0"/>
              <a:t>3/2/2023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B20A-F952-4B0B-958E-D70212B0E7BB}" type="datetimeFigureOut">
              <a:rPr lang="en-US" smtClean="0"/>
              <a:t>3/2/2023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transportationops.org/case-studies/tsmo-investment-prioritization-tool-ipt"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transportation.ohio.gov/wps/portal/gov/odot/working/data-tools/resources/toast"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chartinput.umd.edu/"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isconsindot.gov/Documents/projects/sfp/plan.pd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ops.fhwa.dot.gov/plan4ops/index.htm"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35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provides next steps t</a:t>
            </a:r>
            <a:r>
              <a:rPr lang="en-US" dirty="0"/>
              <a:t>o</a:t>
            </a:r>
            <a:r>
              <a:rPr lang="en-US" baseline="0" dirty="0"/>
              <a:t> begin or enhance the connection between TPM and TSMO in the agency.</a:t>
            </a:r>
          </a:p>
          <a:p>
            <a:endParaRPr lang="en-US" baseline="0" dirty="0"/>
          </a:p>
          <a:p>
            <a:r>
              <a:rPr lang="en-US" dirty="0"/>
              <a:t>Note:</a:t>
            </a:r>
            <a:r>
              <a:rPr lang="en-US" baseline="0" dirty="0"/>
              <a:t> there are additional resources at the end of this presentation, including a fact sheet on connected TSMO and performance management: https://ops.fhwa.dot.gov/publications/fhwahop18095/index.htm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B35E2-A1F7-4C23-920F-A598488AC358}" type="slidenum">
              <a:rPr lang="en-US" smtClean="0"/>
              <a:t>11</a:t>
            </a:fld>
            <a:endParaRPr lang="en-US" dirty="0"/>
          </a:p>
        </p:txBody>
      </p:sp>
    </p:spTree>
    <p:extLst>
      <p:ext uri="{BB962C8B-B14F-4D97-AF65-F5344CB8AC3E}">
        <p14:creationId xmlns:p14="http://schemas.microsoft.com/office/powerpoint/2010/main" val="45565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12</a:t>
            </a:fld>
            <a:endParaRPr lang="en-US" dirty="0"/>
          </a:p>
        </p:txBody>
      </p:sp>
    </p:spTree>
    <p:extLst>
      <p:ext uri="{BB962C8B-B14F-4D97-AF65-F5344CB8AC3E}">
        <p14:creationId xmlns:p14="http://schemas.microsoft.com/office/powerpoint/2010/main" val="253327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aims to:</a:t>
            </a:r>
          </a:p>
          <a:p>
            <a:endParaRPr lang="en-US" baseline="0" dirty="0"/>
          </a:p>
          <a:p>
            <a:pPr marL="171450" indent="-171450">
              <a:buFont typeface="Arial" panose="020B0604020202020204" pitchFamily="34" charset="0"/>
              <a:buChar char="•"/>
            </a:pPr>
            <a:r>
              <a:rPr lang="en-US" sz="1200" dirty="0"/>
              <a:t>Create or increase awareness of TSMO strategies and goals </a:t>
            </a:r>
          </a:p>
          <a:p>
            <a:pPr marL="171450" indent="-171450">
              <a:buFont typeface="Arial" panose="020B0604020202020204" pitchFamily="34" charset="0"/>
              <a:buChar char="•"/>
            </a:pPr>
            <a:r>
              <a:rPr lang="en-US" sz="1200" dirty="0"/>
              <a:t>Demonstrate alignment between TSMO and TPM</a:t>
            </a:r>
          </a:p>
          <a:p>
            <a:pPr marL="171450" indent="-171450">
              <a:buFont typeface="Arial" panose="020B0604020202020204" pitchFamily="34" charset="0"/>
              <a:buChar char="•"/>
            </a:pPr>
            <a:r>
              <a:rPr lang="en-US" sz="1200" dirty="0"/>
              <a:t>Describe the </a:t>
            </a:r>
            <a:r>
              <a:rPr lang="en-US" sz="1200"/>
              <a:t>potential benefits </a:t>
            </a:r>
            <a:r>
              <a:rPr lang="en-US" sz="1200" dirty="0"/>
              <a:t>of TSMO and TPM collaboration</a:t>
            </a:r>
          </a:p>
          <a:p>
            <a:pPr marL="171450" indent="-171450">
              <a:buFont typeface="Arial" panose="020B0604020202020204" pitchFamily="34" charset="0"/>
              <a:buChar char="•"/>
            </a:pPr>
            <a:r>
              <a:rPr lang="en-US" sz="1200" dirty="0"/>
              <a:t>Identify opportunities for TSMO and TPM to collaborate</a:t>
            </a:r>
          </a:p>
          <a:p>
            <a:pPr marL="171450" indent="-171450">
              <a:buFont typeface="Arial" panose="020B0604020202020204" pitchFamily="34" charset="0"/>
              <a:buChar char="•"/>
            </a:pPr>
            <a:r>
              <a:rPr lang="en-US" sz="1200" dirty="0"/>
              <a:t>Highlight examples of TSMO and TPM connections in State </a:t>
            </a:r>
            <a:r>
              <a:rPr lang="en-US" dirty="0"/>
              <a:t>departments of transportation (</a:t>
            </a:r>
            <a:r>
              <a:rPr lang="en-US" sz="1200" dirty="0"/>
              <a:t>DOT) across the Nation</a:t>
            </a:r>
          </a:p>
          <a:p>
            <a:pPr marL="171450" indent="-171450">
              <a:buFont typeface="Arial" panose="020B0604020202020204" pitchFamily="34" charset="0"/>
              <a:buChar char="•"/>
            </a:pPr>
            <a:r>
              <a:rPr lang="en-US" sz="1200" dirty="0"/>
              <a:t>Discuss challenges to connecting</a:t>
            </a:r>
            <a:r>
              <a:rPr lang="en-US" sz="1200" baseline="0" dirty="0"/>
              <a:t> TSMO and TPM</a:t>
            </a:r>
            <a:r>
              <a:rPr lang="en-US" sz="1200" dirty="0"/>
              <a:t> and how to overcome them</a:t>
            </a:r>
          </a:p>
          <a:p>
            <a:pPr marL="171450" indent="-171450">
              <a:buFont typeface="Arial" panose="020B0604020202020204" pitchFamily="34" charset="0"/>
              <a:buChar char="•"/>
            </a:pPr>
            <a:r>
              <a:rPr lang="en-US" sz="1200" dirty="0"/>
              <a:t>Present next steps to start or enhance the connection</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13</a:t>
            </a:fld>
            <a:endParaRPr lang="en-US" dirty="0"/>
          </a:p>
        </p:txBody>
      </p:sp>
    </p:spTree>
    <p:extLst>
      <p:ext uri="{BB962C8B-B14F-4D97-AF65-F5344CB8AC3E}">
        <p14:creationId xmlns:p14="http://schemas.microsoft.com/office/powerpoint/2010/main" val="308735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14</a:t>
            </a:fld>
            <a:endParaRPr lang="en-US" dirty="0"/>
          </a:p>
        </p:txBody>
      </p:sp>
    </p:spTree>
    <p:extLst>
      <p:ext uri="{BB962C8B-B14F-4D97-AF65-F5344CB8AC3E}">
        <p14:creationId xmlns:p14="http://schemas.microsoft.com/office/powerpoint/2010/main" val="2435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describe TSMO.</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15</a:t>
            </a:fld>
            <a:endParaRPr lang="en-US" dirty="0"/>
          </a:p>
        </p:txBody>
      </p:sp>
    </p:spTree>
    <p:extLst>
      <p:ext uri="{BB962C8B-B14F-4D97-AF65-F5344CB8AC3E}">
        <p14:creationId xmlns:p14="http://schemas.microsoft.com/office/powerpoint/2010/main" val="425145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pPr marL="0" indent="0">
              <a:lnSpc>
                <a:spcPct val="120000"/>
              </a:lnSpc>
              <a:buNone/>
            </a:pPr>
            <a:endParaRPr lang="en-US" dirty="0"/>
          </a:p>
          <a:p>
            <a:pPr marL="0" indent="0">
              <a:lnSpc>
                <a:spcPct val="120000"/>
              </a:lnSpc>
              <a:buNone/>
            </a:pPr>
            <a:r>
              <a:rPr lang="en-US" u="none" dirty="0"/>
              <a:t>TSMO is an integrated set of strategies to optimize the performance of existing infrastructure through the implementation of multimodal and multi-jurisdictional systems, services, and projects designed to preserve capacity and improve security, safety, and reliability of the transportation system.</a:t>
            </a:r>
          </a:p>
          <a:p>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Intelligent transportation systems (ITS) components can support all these TSMO strategies. ITS </a:t>
            </a:r>
            <a:r>
              <a:rPr lang="en-US" sz="1800" b="0" i="0" dirty="0">
                <a:solidFill>
                  <a:srgbClr val="333333"/>
                </a:solidFill>
                <a:effectLst/>
                <a:latin typeface="Helvetica Neue"/>
              </a:rPr>
              <a:t>covers a variety of technologies to monitor, evaluate, and manage transportation systems to enhance efficiency and safety. </a:t>
            </a:r>
            <a:r>
              <a:rPr lang="en-US" sz="1200" dirty="0">
                <a:effectLst/>
                <a:latin typeface="Segoe UI" panose="020B0502040204020203" pitchFamily="34" charset="0"/>
              </a:rPr>
              <a:t>It should be noted that TSMO does not equate to ITS; many strategies support TSMO that do not involve an ITS component.</a:t>
            </a:r>
            <a:r>
              <a:rPr lang="en-US" sz="1200" dirty="0">
                <a:effectLst/>
                <a:latin typeface="Arial" panose="020B0604020202020204" pitchFamily="34"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57A9C-CD79-4263-BA8E-680E013CF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 and event management includes several strategies that address major sources of travel-time unreliability.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Incident and event management strategies include road weather management, traffic incident management and emergency transportation operations, work zone management, and planned special event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incident management and emergency transportation operations activities include establishing traffic incident management teams, conducting after action reviews, staging tow trucks in strategic areas, providing roadway safety patrols, integrating computer</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3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management strategies include freeway management, active traffic management, integrated corridor management, freight management, and arterial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58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short executive summary to be used with higher level </a:t>
            </a:r>
            <a:r>
              <a:rPr lang="en-US" baseline="0" dirty="0" err="1"/>
              <a:t>decisionmakers</a:t>
            </a:r>
            <a:r>
              <a:rPr lang="en-US" baseline="0" dirty="0"/>
              <a:t> and managers within an agency.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a:t>
            </a:fld>
            <a:endParaRPr lang="en-US" dirty="0"/>
          </a:p>
        </p:txBody>
      </p:sp>
    </p:spTree>
    <p:extLst>
      <p:ext uri="{BB962C8B-B14F-4D97-AF65-F5344CB8AC3E}">
        <p14:creationId xmlns:p14="http://schemas.microsoft.com/office/powerpoint/2010/main" val="212213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 management strategies reduce underlying demand by helping travelers avoid trips or change the mode, timing, or route of trips. This makes nonrecurring congestion less likely to occur and improves travel-time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Demand management strategies include congestion pricing, parking management, and public transportation and rideshare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Congestion pricing activities include implementing dynamic pricing, variable pricing by lane, segment, and time of day or day of week; establishing dynamic transit fare reductions; and deploying managed lanes for high occupancy.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Parking management activities include deploying dynamically priced parking; implementing dynamic parking, wayfinding, reservations, and capacity; deploying dynamic overflow transit parking; implementing electronic payment systems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shared-use parking; and providing incentives to use underutilized parking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3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none" dirty="0"/>
              <a:t>TSMO leverages technology, a toolbox of strategies, and engineering solutions to maximize system performance; however, TSMO ultimately involves a way of thinking or a mindset focused</a:t>
            </a:r>
            <a:r>
              <a:rPr lang="en-US" u="none" baseline="0" dirty="0"/>
              <a:t> on</a:t>
            </a:r>
            <a:r>
              <a:rPr lang="en-US" u="none"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1450" indent="-171450">
              <a:buFont typeface="Arial" panose="020B0604020202020204" pitchFamily="34" charset="0"/>
              <a:buChar char="•"/>
            </a:pPr>
            <a:r>
              <a:rPr lang="en-US" baseline="0" dirty="0"/>
              <a:t>States or local agencies can insert their own mission statement here for effect or can leave these in.</a:t>
            </a:r>
            <a:endParaRPr lang="en-US" dirty="0"/>
          </a:p>
          <a:p>
            <a:pPr marL="171450" indent="-171450">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5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in state 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94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TSMO strategies that support some common transportation agency goals are shown here. Many of these strategies support more than one goal, but here are some key examples.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2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4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2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describe transportation performance management (TPM).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27</a:t>
            </a:fld>
            <a:endParaRPr lang="en-US" dirty="0"/>
          </a:p>
        </p:txBody>
      </p:sp>
    </p:spTree>
    <p:extLst>
      <p:ext uri="{BB962C8B-B14F-4D97-AF65-F5344CB8AC3E}">
        <p14:creationId xmlns:p14="http://schemas.microsoft.com/office/powerpoint/2010/main" val="3944539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defined by FHWA, TPM is</a:t>
            </a:r>
            <a:r>
              <a:rPr lang="en-US" baseline="0" dirty="0"/>
              <a:t> a</a:t>
            </a:r>
            <a:r>
              <a:rPr lang="en-US" dirty="0"/>
              <a:t>n overarching framework for performance 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a:t>
            </a:r>
            <a:r>
              <a:rPr lang="en-US" baseline="0" dirty="0"/>
              <a:t> is a s</a:t>
            </a:r>
            <a:r>
              <a:rPr lang="en-US" dirty="0"/>
              <a:t>trategic approach that uses system information to make investment and policy decisions to achieve national performance goals.</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TPM is characterized</a:t>
            </a:r>
            <a:r>
              <a:rPr lang="en-US" baseline="0" dirty="0"/>
              <a:t> by</a:t>
            </a:r>
            <a:r>
              <a:rPr lang="en-US" dirty="0"/>
              <a:t> a regular, ongoing process that is systematically applied</a:t>
            </a:r>
          </a:p>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28</a:t>
            </a:fld>
            <a:endParaRPr lang="en-US" dirty="0"/>
          </a:p>
        </p:txBody>
      </p:sp>
    </p:spTree>
    <p:extLst>
      <p:ext uri="{BB962C8B-B14F-4D97-AF65-F5344CB8AC3E}">
        <p14:creationId xmlns:p14="http://schemas.microsoft.com/office/powerpoint/2010/main" val="11400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TPM is important because it:</a:t>
            </a:r>
          </a:p>
          <a:p>
            <a:pPr marL="171450" indent="-171450">
              <a:buFont typeface="Arial" panose="020B0604020202020204" pitchFamily="34" charset="0"/>
              <a:buChar char="•"/>
            </a:pPr>
            <a:r>
              <a:rPr lang="en-US" dirty="0"/>
              <a:t>Provides information to help </a:t>
            </a:r>
            <a:r>
              <a:rPr lang="en-US" dirty="0" err="1"/>
              <a:t>decisionmakers</a:t>
            </a:r>
            <a:r>
              <a:rPr lang="en-US" dirty="0"/>
              <a:t> understand the consequences of investment decisions across transportation assets or modes</a:t>
            </a:r>
          </a:p>
          <a:p>
            <a:pPr marL="171450" indent="-171450">
              <a:buFont typeface="Arial" panose="020B0604020202020204" pitchFamily="34" charset="0"/>
              <a:buChar char="•"/>
            </a:pPr>
            <a:r>
              <a:rPr lang="en-US" dirty="0"/>
              <a:t>Improves communications between </a:t>
            </a:r>
            <a:r>
              <a:rPr lang="en-US" dirty="0" err="1"/>
              <a:t>decisionmakers</a:t>
            </a:r>
            <a:r>
              <a:rPr lang="en-US" dirty="0"/>
              <a:t>, stakeholders, and the traveling public</a:t>
            </a:r>
          </a:p>
          <a:p>
            <a:pPr marL="171450" indent="-171450">
              <a:buFont typeface="Arial" panose="020B0604020202020204" pitchFamily="34" charset="0"/>
              <a:buChar char="•"/>
            </a:pPr>
            <a:r>
              <a:rPr lang="en-US" dirty="0"/>
              <a:t>Ensures targets and measures are developed in cooperative partnerships and based on data and objective information</a:t>
            </a:r>
          </a:p>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29</a:t>
            </a:fld>
            <a:endParaRPr lang="en-US" dirty="0"/>
          </a:p>
        </p:txBody>
      </p:sp>
    </p:spTree>
    <p:extLst>
      <p:ext uri="{BB962C8B-B14F-4D97-AF65-F5344CB8AC3E}">
        <p14:creationId xmlns:p14="http://schemas.microsoft.com/office/powerpoint/2010/main" val="3798142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solidFill>
                  <a:schemeClr val="tx1"/>
                </a:solidFill>
              </a:rPr>
              <a:t>MAP-21 defined seven national goals in accordance with 23 USC 150(b). </a:t>
            </a:r>
            <a:r>
              <a:rPr lang="en-US" dirty="0"/>
              <a:t>[23 USC 150(b)] </a:t>
            </a:r>
            <a:r>
              <a:rPr lang="en-US" b="0" i="0" u="none" strike="noStrike" kern="1200" baseline="0" dirty="0">
                <a:solidFill>
                  <a:schemeClr val="tx1"/>
                </a:solidFill>
              </a:rPr>
              <a:t>These goals are the first element of TPM, and include:</a:t>
            </a:r>
          </a:p>
          <a:p>
            <a:endParaRPr lang="en-US" b="0" i="0" u="none" strike="noStrike" kern="1200" baseline="0" dirty="0">
              <a:solidFill>
                <a:schemeClr val="tx1"/>
              </a:solidFill>
            </a:endParaRPr>
          </a:p>
          <a:p>
            <a:r>
              <a:rPr lang="en-US" b="0" i="0" u="none" strike="noStrike" kern="1200" baseline="0" dirty="0">
                <a:solidFill>
                  <a:schemeClr val="tx1"/>
                </a:solidFill>
              </a:rPr>
              <a:t>1. For safety, to achieve a significant reduction in traffic fatalities and serious injuries on all public roads.</a:t>
            </a:r>
          </a:p>
          <a:p>
            <a:r>
              <a:rPr lang="en-US" b="0" i="0" u="none" strike="noStrike" kern="1200" baseline="0" dirty="0">
                <a:solidFill>
                  <a:schemeClr val="tx1"/>
                </a:solidFill>
              </a:rPr>
              <a:t>2. For infrastructure condition, to maintain the highway infrastructure asset system in a state of good repair.</a:t>
            </a:r>
          </a:p>
          <a:p>
            <a:r>
              <a:rPr lang="en-US" b="0" i="0" u="none" strike="noStrike" kern="1200" baseline="0" dirty="0">
                <a:solidFill>
                  <a:schemeClr val="tx1"/>
                </a:solidFill>
              </a:rPr>
              <a:t>3. For congestion reduction, to achieve a significant reduction in congestion on the National Highway System.</a:t>
            </a:r>
          </a:p>
          <a:p>
            <a:r>
              <a:rPr lang="en-US" b="0" i="0" u="none" strike="noStrike" kern="1200" baseline="0" dirty="0">
                <a:solidFill>
                  <a:schemeClr val="tx1"/>
                </a:solidFill>
              </a:rPr>
              <a:t>4. For system reliability, to improve the efficiency of the surface transportation system.</a:t>
            </a:r>
          </a:p>
          <a:p>
            <a:r>
              <a:rPr lang="en-US" b="0" i="0" u="none" strike="noStrike" kern="1200" baseline="0" dirty="0">
                <a:solidFill>
                  <a:schemeClr val="tx1"/>
                </a:solidFill>
              </a:rPr>
              <a:t>5. For freight movement and economic vitality, to improve the national freight network, strengthen the ability of rural communities to access national and international trade markets and support regional economic development.</a:t>
            </a:r>
          </a:p>
          <a:p>
            <a:r>
              <a:rPr lang="en-US" b="0" i="0" u="none" strike="noStrike" kern="1200" baseline="0" dirty="0">
                <a:solidFill>
                  <a:schemeClr val="tx1"/>
                </a:solidFill>
              </a:rPr>
              <a:t>6. For environmental sustainability, to enhance the performance of the transportation system while protecting and enhancing the natural environment.</a:t>
            </a:r>
          </a:p>
          <a:p>
            <a:r>
              <a:rPr lang="en-US" b="0" i="0" u="none" strike="noStrike" kern="1200" baseline="0" dirty="0">
                <a:solidFill>
                  <a:schemeClr val="tx1"/>
                </a:solidFill>
              </a:rPr>
              <a:t>7. For reduced project delivery delays, to reduce project costs, promote jobs and the economy and expedite the movement of people and goods by accelerating project completion through eliminating delays in the project development and delivery process, including reducing regulatory burdens and improving agencies’ work practices.</a:t>
            </a:r>
          </a:p>
          <a:p>
            <a:endParaRPr lang="en-US" dirty="0"/>
          </a:p>
          <a:p>
            <a:pPr marL="0" lvl="2"/>
            <a:r>
              <a:rPr lang="en-US" dirty="0"/>
              <a:t>National goals should be primarily achieved through the performance-based planning and programming processes. After</a:t>
            </a:r>
            <a:r>
              <a:rPr lang="en-US" baseline="0" dirty="0"/>
              <a:t> the seven national goals were established, FHWA developed 17 performance measures in areas of safety, infrastructure, and system performance. State DOTs and MPOs set targets annually for the safety performance measure</a:t>
            </a:r>
            <a:endParaRPr lang="en-US" b="0" i="0" strike="noStrike" baseline="0" dirty="0"/>
          </a:p>
          <a:p>
            <a:pPr marL="0" lvl="2"/>
            <a:endParaRPr lang="en-US" b="0" i="0" strike="noStrike"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CF61B-4B75-43CD-AD12-0EB84C778A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01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transportation landscape is changing, and doing business the way it was done in the past is no longer as effective.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changes in the landscape are: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Advances</a:t>
            </a:r>
            <a:r>
              <a:rPr lang="en-US" sz="1200" b="1" kern="1200" baseline="0" dirty="0">
                <a:solidFill>
                  <a:schemeClr val="tx1"/>
                </a:solidFill>
                <a:effectLst/>
                <a:latin typeface="+mn-lt"/>
                <a:ea typeface="+mn-ea"/>
                <a:cs typeface="+mn-cs"/>
              </a:rPr>
              <a:t> in technology, </a:t>
            </a:r>
            <a:r>
              <a:rPr lang="en-US" sz="1200" b="1" kern="1200" dirty="0">
                <a:solidFill>
                  <a:schemeClr val="tx1"/>
                </a:solidFill>
                <a:effectLst/>
                <a:latin typeface="+mn-lt"/>
                <a:ea typeface="+mn-ea"/>
                <a:cs typeface="+mn-cs"/>
              </a:rPr>
              <a:t>data, and analytics. </a:t>
            </a:r>
            <a:r>
              <a:rPr lang="en-US" sz="1200" kern="1200" dirty="0">
                <a:solidFill>
                  <a:schemeClr val="tx1"/>
                </a:solidFill>
                <a:effectLst/>
                <a:latin typeface="+mn-lt"/>
                <a:ea typeface="+mn-ea"/>
                <a:cs typeface="+mn-cs"/>
              </a:rPr>
              <a:t>New transportation technologies, more powerful computers, decision support systems, and private-company</a:t>
            </a:r>
            <a:r>
              <a:rPr lang="en-US" sz="1200" kern="1200" baseline="0" dirty="0">
                <a:solidFill>
                  <a:schemeClr val="tx1"/>
                </a:solidFill>
                <a:effectLst/>
                <a:latin typeface="+mn-lt"/>
                <a:ea typeface="+mn-ea"/>
                <a:cs typeface="+mn-cs"/>
              </a:rPr>
              <a:t> data sources provide</a:t>
            </a:r>
            <a:r>
              <a:rPr lang="en-US" sz="1200" kern="1200" dirty="0">
                <a:solidFill>
                  <a:schemeClr val="tx1"/>
                </a:solidFill>
                <a:effectLst/>
                <a:latin typeface="+mn-lt"/>
                <a:ea typeface="+mn-ea"/>
                <a:cs typeface="+mn-cs"/>
              </a:rPr>
              <a:t> increased potential to understand and monitor transportation systems in more detail and in real time. This creates the opportunity to make strategic and tactical decisions for TSMO using data. Given</a:t>
            </a:r>
            <a:r>
              <a:rPr lang="en-US" sz="1200" kern="1200" baseline="0" dirty="0">
                <a:solidFill>
                  <a:schemeClr val="tx1"/>
                </a:solidFill>
                <a:effectLst/>
                <a:latin typeface="+mn-lt"/>
                <a:ea typeface="+mn-ea"/>
                <a:cs typeface="+mn-cs"/>
              </a:rPr>
              <a:t> these advances, there are also many innovative decision-support techniques and tools being developed for analytical purposes.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Evolving customer needs and expectations. </a:t>
            </a:r>
            <a:r>
              <a:rPr lang="en-US" sz="1200" b="0" kern="1200" dirty="0">
                <a:solidFill>
                  <a:schemeClr val="tx1"/>
                </a:solidFill>
                <a:effectLst/>
                <a:latin typeface="+mn-lt"/>
                <a:ea typeface="+mn-ea"/>
                <a:cs typeface="+mn-cs"/>
              </a:rPr>
              <a:t>There is a greater demand for accountability and transparency for public officials to ensure that public funds are spent to maximize the performance of the transportation system in the most cost-effective way. This creates a trend toward “performance-based” programs.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Travelers today expect real-time, accurate traveler information and options for how they travel. They expect to know about delays ahead of time and ways to avoid them.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Limited funds and tighter budgets. </a:t>
            </a:r>
            <a:r>
              <a:rPr lang="en-US" sz="1200" kern="1200" dirty="0">
                <a:solidFill>
                  <a:schemeClr val="tx1"/>
                </a:solidFill>
                <a:effectLst/>
                <a:latin typeface="+mn-lt"/>
                <a:ea typeface="+mn-ea"/>
                <a:cs typeface="+mn-cs"/>
              </a:rPr>
              <a:t>Transportation agencies on the Federal, State, and local levels have for years been tasked with doing more with limited resources. State DOTs are always looking for innovative, lower cost ways to get people and goods to their destinations more safely and reliably. Operational solutions that are identified and implemented through a framework of performance management can make the best use of limited funds.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Performance measures, target setting, and monitoring requirements.</a:t>
            </a:r>
            <a:r>
              <a:rPr lang="en-US" b="1" baseline="0" dirty="0"/>
              <a:t> </a:t>
            </a:r>
            <a:r>
              <a:rPr lang="en-US" sz="1200" kern="1200" dirty="0">
                <a:solidFill>
                  <a:schemeClr val="tx1"/>
                </a:solidFill>
                <a:effectLst/>
                <a:latin typeface="+mn-lt"/>
                <a:ea typeface="+mn-ea"/>
                <a:cs typeface="+mn-cs"/>
              </a:rPr>
              <a:t>Seven National goals were defined in </a:t>
            </a:r>
            <a:r>
              <a:rPr lang="en-US" sz="1200" b="0" kern="1200" dirty="0">
                <a:solidFill>
                  <a:schemeClr val="tx1"/>
                </a:solidFill>
                <a:effectLst/>
                <a:latin typeface="+mn-lt"/>
                <a:ea typeface="+mn-ea"/>
                <a:cs typeface="+mn-cs"/>
              </a:rPr>
              <a:t>Moving Ahead for Progress in the 21st Century Act (MAP-21),</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accordance with 23 USC 150(b). FHWA defined 17 performance measures to assess </a:t>
            </a:r>
            <a:r>
              <a:rPr lang="en-US" sz="1200" kern="1200" baseline="0" dirty="0">
                <a:solidFill>
                  <a:srgbClr val="FF0000"/>
                </a:solidFill>
                <a:effectLst/>
                <a:latin typeface="+mn-lt"/>
                <a:ea typeface="+mn-ea"/>
                <a:cs typeface="+mn-cs"/>
              </a:rPr>
              <a:t>performance/condition </a:t>
            </a:r>
            <a:r>
              <a:rPr lang="en-US" sz="1200" kern="1200" dirty="0">
                <a:solidFill>
                  <a:schemeClr val="tx1"/>
                </a:solidFill>
                <a:effectLst/>
                <a:latin typeface="+mn-lt"/>
                <a:ea typeface="+mn-ea"/>
                <a:cs typeface="+mn-cs"/>
              </a:rPr>
              <a:t>in carrying out performance-based Federal-aid highway programs. State DOTs and metropolitan planning organizations (MPO) are required to set targets and report progress at regular intervals. Several of the performance measures relate to TSMO and operations, including “percentage of the person-miles traveled on the Interstate that are reliable.” This will be covered more later.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Changes in the context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landscape in which transportation exists have increased the opportunity and need for strategically managing the transportation system through transportation systems management and operations (TSMO).</a:t>
            </a: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a:t>
            </a:fld>
            <a:endParaRPr lang="en-US" dirty="0"/>
          </a:p>
        </p:txBody>
      </p:sp>
    </p:spTree>
    <p:extLst>
      <p:ext uri="{BB962C8B-B14F-4D97-AF65-F5344CB8AC3E}">
        <p14:creationId xmlns:p14="http://schemas.microsoft.com/office/powerpoint/2010/main" val="1954179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it important to connect TSMO and TPM? This section will help explain.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31</a:t>
            </a:fld>
            <a:endParaRPr lang="en-US" dirty="0"/>
          </a:p>
        </p:txBody>
      </p:sp>
    </p:spTree>
    <p:extLst>
      <p:ext uri="{BB962C8B-B14F-4D97-AF65-F5344CB8AC3E}">
        <p14:creationId xmlns:p14="http://schemas.microsoft.com/office/powerpoint/2010/main" val="4088522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transportation landscape is changing, and doing business the way it was done in the past is no longer as effective.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changes in the landscape are: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Advances</a:t>
            </a:r>
            <a:r>
              <a:rPr lang="en-US" sz="1200" b="1" kern="1200" baseline="0" dirty="0">
                <a:solidFill>
                  <a:schemeClr val="tx1"/>
                </a:solidFill>
                <a:effectLst/>
                <a:latin typeface="+mn-lt"/>
                <a:ea typeface="+mn-ea"/>
                <a:cs typeface="+mn-cs"/>
              </a:rPr>
              <a:t> in technology, </a:t>
            </a:r>
            <a:r>
              <a:rPr lang="en-US" sz="1200" b="1" kern="1200" dirty="0">
                <a:solidFill>
                  <a:schemeClr val="tx1"/>
                </a:solidFill>
                <a:effectLst/>
                <a:latin typeface="+mn-lt"/>
                <a:ea typeface="+mn-ea"/>
                <a:cs typeface="+mn-cs"/>
              </a:rPr>
              <a:t>data, and analytics. </a:t>
            </a:r>
            <a:r>
              <a:rPr lang="en-US" sz="1200" kern="1200" dirty="0">
                <a:solidFill>
                  <a:schemeClr val="tx1"/>
                </a:solidFill>
                <a:effectLst/>
                <a:latin typeface="+mn-lt"/>
                <a:ea typeface="+mn-ea"/>
                <a:cs typeface="+mn-cs"/>
              </a:rPr>
              <a:t>New transportation technologies, more powerful computers, decision support systems, and private-company</a:t>
            </a:r>
            <a:r>
              <a:rPr lang="en-US" sz="1200" kern="1200" baseline="0" dirty="0">
                <a:solidFill>
                  <a:schemeClr val="tx1"/>
                </a:solidFill>
                <a:effectLst/>
                <a:latin typeface="+mn-lt"/>
                <a:ea typeface="+mn-ea"/>
                <a:cs typeface="+mn-cs"/>
              </a:rPr>
              <a:t> data sources provide</a:t>
            </a:r>
            <a:r>
              <a:rPr lang="en-US" sz="1200" kern="1200" dirty="0">
                <a:solidFill>
                  <a:schemeClr val="tx1"/>
                </a:solidFill>
                <a:effectLst/>
                <a:latin typeface="+mn-lt"/>
                <a:ea typeface="+mn-ea"/>
                <a:cs typeface="+mn-cs"/>
              </a:rPr>
              <a:t> increased potential to understand and monitor transportation systems in more detail and in real time. This creates the opportunity to make strategic and tactical decisions for TSMO using data. Given</a:t>
            </a:r>
            <a:r>
              <a:rPr lang="en-US" sz="1200" kern="1200" baseline="0" dirty="0">
                <a:solidFill>
                  <a:schemeClr val="tx1"/>
                </a:solidFill>
                <a:effectLst/>
                <a:latin typeface="+mn-lt"/>
                <a:ea typeface="+mn-ea"/>
                <a:cs typeface="+mn-cs"/>
              </a:rPr>
              <a:t> these advances, there are also many innovative decision-support techniques and tools being developed for analytical purposes.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Evolving customer needs and expectations. </a:t>
            </a:r>
            <a:r>
              <a:rPr lang="en-US" sz="1200" b="0" kern="1200" dirty="0">
                <a:solidFill>
                  <a:schemeClr val="tx1"/>
                </a:solidFill>
                <a:effectLst/>
                <a:latin typeface="+mn-lt"/>
                <a:ea typeface="+mn-ea"/>
                <a:cs typeface="+mn-cs"/>
              </a:rPr>
              <a:t>There is a greater demand for accountability and transparency for public officials to ensure that public funds are spent to maximize the performance of the transportation system in the most cost-effective way. This creates a trend toward “performance-based” programs.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Travelers today expect real-time, accurate traveler information and options for how they travel. They expect to know about delays ahead of time and ways to avoid them.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Limited funds and tighter budgets. </a:t>
            </a:r>
            <a:r>
              <a:rPr lang="en-US" sz="1200" kern="1200" dirty="0">
                <a:solidFill>
                  <a:schemeClr val="tx1"/>
                </a:solidFill>
                <a:effectLst/>
                <a:latin typeface="+mn-lt"/>
                <a:ea typeface="+mn-ea"/>
                <a:cs typeface="+mn-cs"/>
              </a:rPr>
              <a:t>Transportation agencies on the Federal, State, and local levels have for years been tasked with doing more with limited resources. State DOTs are always looking for innovative, lower cost ways to get people and goods to their destinations more safely and reliably. Operational solutions that are identified and implemented through a framework of performance management can make the best use of limited funds.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Performance measures, target setting, and monitoring requirements.</a:t>
            </a:r>
            <a:r>
              <a:rPr lang="en-US" b="1" baseline="0" dirty="0"/>
              <a:t> </a:t>
            </a:r>
            <a:r>
              <a:rPr lang="en-US" sz="1200" kern="1200" dirty="0">
                <a:solidFill>
                  <a:schemeClr val="tx1"/>
                </a:solidFill>
                <a:effectLst/>
                <a:latin typeface="+mn-lt"/>
                <a:ea typeface="+mn-ea"/>
                <a:cs typeface="+mn-cs"/>
              </a:rPr>
              <a:t>Seven National goals were defined in </a:t>
            </a:r>
            <a:r>
              <a:rPr lang="en-US" sz="1200" b="0" kern="1200" dirty="0">
                <a:solidFill>
                  <a:schemeClr val="tx1"/>
                </a:solidFill>
                <a:effectLst/>
                <a:latin typeface="+mn-lt"/>
                <a:ea typeface="+mn-ea"/>
                <a:cs typeface="+mn-cs"/>
              </a:rPr>
              <a:t>Moving Ahead for Progress in the 21st Century Act (MAP-21),</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accordance with 23 USC 150(b). FHWA defined 17 performance measures to assess </a:t>
            </a:r>
            <a:r>
              <a:rPr lang="en-US" sz="1200" kern="1200" baseline="0" dirty="0">
                <a:solidFill>
                  <a:srgbClr val="FF0000"/>
                </a:solidFill>
                <a:effectLst/>
                <a:latin typeface="+mn-lt"/>
                <a:ea typeface="+mn-ea"/>
                <a:cs typeface="+mn-cs"/>
              </a:rPr>
              <a:t>performance/condition </a:t>
            </a:r>
            <a:r>
              <a:rPr lang="en-US" sz="1200" kern="1200" dirty="0">
                <a:solidFill>
                  <a:schemeClr val="tx1"/>
                </a:solidFill>
                <a:effectLst/>
                <a:latin typeface="+mn-lt"/>
                <a:ea typeface="+mn-ea"/>
                <a:cs typeface="+mn-cs"/>
              </a:rPr>
              <a:t>in carrying out performance-based Federal-aid highway programs. State DOTs and metropolitan planning organizations (MPO) are required to set targets and report progress at regular intervals. Several of the performance measures relate to TSMO and operations, including “percentage of the person-miles traveled on the Interstate that are reliable.” This will be covered more later.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Changes in the context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landscape in which transportation exists have increased the opportunity and need for strategically managing the transportation system through transportation systems management and operations (TSMO).</a:t>
            </a: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32</a:t>
            </a:fld>
            <a:endParaRPr lang="en-US" dirty="0"/>
          </a:p>
        </p:txBody>
      </p:sp>
    </p:spTree>
    <p:extLst>
      <p:ext uri="{BB962C8B-B14F-4D97-AF65-F5344CB8AC3E}">
        <p14:creationId xmlns:p14="http://schemas.microsoft.com/office/powerpoint/2010/main" val="231454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Changes in the transportation landscape are driving a more performance-based approach to TSMO. TPM and TSMO share common goals, including a data-driven, performance-based approach to decisions and system performance outcomes. TSMO supports reaching several of the National goals.</a:t>
            </a:r>
          </a:p>
          <a:p>
            <a:endParaRPr lang="en-US" baseline="0" dirty="0"/>
          </a:p>
          <a:p>
            <a:pPr marL="0" indent="0">
              <a:lnSpc>
                <a:spcPct val="120000"/>
              </a:lnSpc>
              <a:buNone/>
            </a:pPr>
            <a:r>
              <a:rPr lang="en-US" dirty="0"/>
              <a:t>TSMO and TPM programs seek to:</a:t>
            </a:r>
          </a:p>
          <a:p>
            <a:pPr marL="0" indent="0">
              <a:lnSpc>
                <a:spcPct val="120000"/>
              </a:lnSpc>
              <a:buNone/>
            </a:pPr>
            <a:endParaRPr lang="en-US" dirty="0"/>
          </a:p>
          <a:p>
            <a:pPr marL="171450" indent="-171450">
              <a:lnSpc>
                <a:spcPct val="120000"/>
              </a:lnSpc>
              <a:buFont typeface="Arial" panose="020B0604020202020204" pitchFamily="34" charset="0"/>
              <a:buChar char="•"/>
            </a:pPr>
            <a:r>
              <a:rPr lang="en-US" dirty="0"/>
              <a:t>Enhance system performance by the strategic use of resources</a:t>
            </a:r>
          </a:p>
          <a:p>
            <a:pPr marL="171450" indent="-171450">
              <a:lnSpc>
                <a:spcPct val="120000"/>
              </a:lnSpc>
              <a:buFont typeface="Arial" panose="020B0604020202020204" pitchFamily="34" charset="0"/>
              <a:buChar char="•"/>
            </a:pPr>
            <a:r>
              <a:rPr lang="en-US" dirty="0"/>
              <a:t>Leverage data to plan and operate smarter </a:t>
            </a:r>
          </a:p>
          <a:p>
            <a:pPr marL="171450" indent="-171450">
              <a:lnSpc>
                <a:spcPct val="120000"/>
              </a:lnSpc>
              <a:buFont typeface="Arial" panose="020B0604020202020204" pitchFamily="34" charset="0"/>
              <a:buChar char="•"/>
            </a:pPr>
            <a:r>
              <a:rPr lang="en-US" dirty="0"/>
              <a:t>Establish measurable objectives for improving performance</a:t>
            </a:r>
          </a:p>
          <a:p>
            <a:pPr marL="171450" indent="-171450">
              <a:lnSpc>
                <a:spcPct val="120000"/>
              </a:lnSpc>
              <a:buFont typeface="Arial" panose="020B0604020202020204" pitchFamily="34" charset="0"/>
              <a:buChar char="•"/>
            </a:pPr>
            <a:r>
              <a:rPr lang="en-US" dirty="0"/>
              <a:t>Track performance and align investments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33</a:t>
            </a:fld>
            <a:endParaRPr lang="en-US" dirty="0"/>
          </a:p>
        </p:txBody>
      </p:sp>
    </p:spTree>
    <p:extLst>
      <p:ext uri="{BB962C8B-B14F-4D97-AF65-F5344CB8AC3E}">
        <p14:creationId xmlns:p14="http://schemas.microsoft.com/office/powerpoint/2010/main" val="3550004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benefits both </a:t>
            </a:r>
            <a:r>
              <a:rPr lang="en-US" baseline="0" dirty="0"/>
              <a:t>TSMO and TPM programs because their goals are aligned. TSMO programs can help meet TPM goals in reliability, delay, safety, and environment. This slide shows that several TSMO goals are directly aligned with several goals for TPM.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34</a:t>
            </a:fld>
            <a:endParaRPr lang="en-US" dirty="0"/>
          </a:p>
        </p:txBody>
      </p:sp>
    </p:spTree>
    <p:extLst>
      <p:ext uri="{BB962C8B-B14F-4D97-AF65-F5344CB8AC3E}">
        <p14:creationId xmlns:p14="http://schemas.microsoft.com/office/powerpoint/2010/main" val="286892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TSMO can support TPM in several ways, including:</a:t>
            </a:r>
          </a:p>
          <a:p>
            <a:endParaRPr lang="en-US" baseline="0" dirty="0"/>
          </a:p>
          <a:p>
            <a:pPr marL="171450" indent="-171450">
              <a:buFont typeface="Arial" panose="020B0604020202020204" pitchFamily="34" charset="0"/>
              <a:buChar char="•"/>
            </a:pPr>
            <a:r>
              <a:rPr lang="en-US" dirty="0"/>
              <a:t>TSMO strategies can provide cost-effective solutions to quickly improve performance and support national performance measures such as reliability and safety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technologies provide a rich source of data for understanding, assessing, and monitoring performance of the transportation system in real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provides levers (e.g., signal timing, traveler information, hard-shoulder running) for agencies to actively manage the system in real time to improve performance</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reinforces the same objectives-driven, performance-based approach to improve and predict transportation system performance,</a:t>
            </a:r>
            <a:r>
              <a:rPr lang="en-US" baseline="0" dirty="0"/>
              <a:t> which is used by TPM.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35</a:t>
            </a:fld>
            <a:endParaRPr lang="en-US" dirty="0"/>
          </a:p>
        </p:txBody>
      </p:sp>
    </p:spTree>
    <p:extLst>
      <p:ext uri="{BB962C8B-B14F-4D97-AF65-F5344CB8AC3E}">
        <p14:creationId xmlns:p14="http://schemas.microsoft.com/office/powerpoint/2010/main" val="1402364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r>
              <a:rPr lang="en-US" b="0" i="0" u="none" strike="noStrike" kern="1200" baseline="0" dirty="0">
                <a:solidFill>
                  <a:schemeClr val="tx1"/>
                </a:solidFill>
              </a:rPr>
              <a:t>Congress established seven National Federal-aid Highway Program performance goals in accordance with 23 USC 150(b). FHWA then defined 17 National Performance Measures </a:t>
            </a:r>
            <a:r>
              <a:rPr lang="en-US" b="0" i="0" dirty="0">
                <a:solidFill>
                  <a:srgbClr val="000000"/>
                </a:solidFill>
                <a:effectLst/>
                <a:latin typeface="Arial" panose="020B0604020202020204" pitchFamily="34" charset="0"/>
              </a:rPr>
              <a:t>to assess performance/condition in carrying out performance-based Federal-aid highway programs. </a:t>
            </a:r>
          </a:p>
          <a:p>
            <a:pPr marL="0" indent="0">
              <a:lnSpc>
                <a:spcPct val="120000"/>
              </a:lnSpc>
              <a:buFont typeface="Arial" panose="020B0604020202020204" pitchFamily="34" charset="0"/>
              <a:buNone/>
            </a:pPr>
            <a:endParaRPr lang="en-US" b="0" i="0" dirty="0">
              <a:solidFill>
                <a:srgbClr val="000000"/>
              </a:solidFill>
              <a:effectLst/>
              <a:latin typeface="Arial" panose="020B0604020202020204" pitchFamily="34" charset="0"/>
            </a:endParaRPr>
          </a:p>
          <a:p>
            <a:pPr marL="0" indent="0">
              <a:lnSpc>
                <a:spcPct val="120000"/>
              </a:lnSpc>
              <a:buFont typeface="Arial" panose="020B0604020202020204" pitchFamily="34" charset="0"/>
              <a:buNone/>
            </a:pPr>
            <a:r>
              <a:rPr lang="en-US" b="0" i="0" dirty="0">
                <a:solidFill>
                  <a:srgbClr val="000000"/>
                </a:solidFill>
                <a:effectLst/>
                <a:latin typeface="Arial" panose="020B0604020202020204" pitchFamily="34" charset="0"/>
              </a:rPr>
              <a:t>TSMO can help agencies make improvements along the National Performance Measures for System Performance. Those measures are:</a:t>
            </a:r>
          </a:p>
          <a:p>
            <a:pPr marL="628650" lvl="1" indent="-171450">
              <a:buFont typeface="Arial" panose="020B0604020202020204" pitchFamily="34" charset="0"/>
              <a:buChar char="•"/>
            </a:pPr>
            <a:r>
              <a:rPr lang="en-US" dirty="0"/>
              <a:t>Percent</a:t>
            </a:r>
            <a:r>
              <a:rPr lang="en-US" sz="1200" kern="1200" dirty="0"/>
              <a:t> of person-miles traveled on the Interstate that are reliable </a:t>
            </a:r>
            <a:endParaRPr lang="en-US" sz="1200" kern="1200" dirty="0">
              <a:solidFill>
                <a:schemeClr val="dk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dirty="0"/>
              <a:t>Percent of person-miles traveled on the non-Interstate NHS that are reliable</a:t>
            </a:r>
          </a:p>
          <a:p>
            <a:pPr marL="628650" lvl="1" indent="-171450">
              <a:buFont typeface="Arial" panose="020B0604020202020204" pitchFamily="34" charset="0"/>
              <a:buChar char="•"/>
            </a:pPr>
            <a:r>
              <a:rPr lang="en-US" sz="1200" kern="1200" dirty="0"/>
              <a:t>Truck Travel Time Reliability (TTTR) Index </a:t>
            </a:r>
            <a:endParaRPr lang="en-US" sz="1200" kern="1200" dirty="0">
              <a:solidFill>
                <a:schemeClr val="dk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u="none" strike="noStrike" kern="1200" baseline="0" dirty="0"/>
              <a:t>Annual Hours for Peak Hour Excessive Delay Per Capita </a:t>
            </a:r>
          </a:p>
          <a:p>
            <a:pPr marL="628650" lvl="1" indent="-171450">
              <a:buFont typeface="Arial" panose="020B0604020202020204" pitchFamily="34" charset="0"/>
              <a:buChar char="•"/>
            </a:pPr>
            <a:r>
              <a:rPr lang="en-US" sz="1200" u="none" strike="noStrike" kern="1200" baseline="0" dirty="0"/>
              <a:t>Percent of Non-Single Occupancy Vehicle Travel </a:t>
            </a:r>
          </a:p>
          <a:p>
            <a:pPr marL="628650" lvl="1" indent="-171450">
              <a:buFont typeface="Arial" panose="020B0604020202020204" pitchFamily="34" charset="0"/>
              <a:buChar char="•"/>
            </a:pPr>
            <a:r>
              <a:rPr lang="en-US" sz="1200" u="none" strike="noStrike" kern="1200" baseline="0" dirty="0"/>
              <a:t>Total Emissions Reduction</a:t>
            </a:r>
          </a:p>
          <a:p>
            <a:pPr marL="0" indent="0">
              <a:lnSpc>
                <a:spcPct val="120000"/>
              </a:lnSpc>
              <a:buFont typeface="Arial" panose="020B0604020202020204" pitchFamily="34" charset="0"/>
              <a:buNone/>
            </a:pPr>
            <a:r>
              <a:rPr lang="en-US" dirty="0"/>
              <a:t>TSMO can also support safety improvements and positively impact the National Performance Measures for Safety. Those measures include the number and rate of fatalities and serious injuries.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36</a:t>
            </a:fld>
            <a:endParaRPr lang="en-US" dirty="0"/>
          </a:p>
        </p:txBody>
      </p:sp>
    </p:spTree>
    <p:extLst>
      <p:ext uri="{BB962C8B-B14F-4D97-AF65-F5344CB8AC3E}">
        <p14:creationId xmlns:p14="http://schemas.microsoft.com/office/powerpoint/2010/main" val="3499404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TPM can</a:t>
            </a:r>
            <a:r>
              <a:rPr lang="en-US" baseline="0" dirty="0"/>
              <a:t> benefit TSMO efforts, such as:</a:t>
            </a:r>
          </a:p>
          <a:p>
            <a:endParaRPr lang="en-US" baseline="0" dirty="0"/>
          </a:p>
          <a:p>
            <a:pPr marL="171450" indent="-171450">
              <a:buFont typeface="Arial" panose="020B0604020202020204" pitchFamily="34" charset="0"/>
              <a:buChar char="•"/>
            </a:pPr>
            <a:r>
              <a:rPr lang="en-US" sz="1200" dirty="0"/>
              <a:t>Providing an overarching framework to manage operational performance of the transportation system</a:t>
            </a:r>
          </a:p>
          <a:p>
            <a:pPr marL="171450" indent="-171450">
              <a:buFont typeface="Arial" panose="020B0604020202020204" pitchFamily="34" charset="0"/>
              <a:buChar char="•"/>
            </a:pPr>
            <a:r>
              <a:rPr lang="en-US" sz="1200" dirty="0"/>
              <a:t>Offering data and analytics that can help to</a:t>
            </a:r>
            <a:r>
              <a:rPr lang="en-US" sz="1200" baseline="0" dirty="0"/>
              <a:t> </a:t>
            </a:r>
            <a:r>
              <a:rPr lang="en-US" sz="1200" dirty="0"/>
              <a:t>evaluate and select TSMO strategies to meet internal and external objectives</a:t>
            </a:r>
          </a:p>
          <a:p>
            <a:pPr marL="171450" indent="-171450">
              <a:buFont typeface="Arial" panose="020B0604020202020204" pitchFamily="34" charset="0"/>
              <a:buChar char="•"/>
            </a:pPr>
            <a:r>
              <a:rPr lang="en-US" sz="1200" dirty="0"/>
              <a:t>Measuring quantitative impacts of TSMO strategies to provide the business case for additional funding for TSMO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Identifying issues in operational performance</a:t>
            </a:r>
          </a:p>
          <a:p>
            <a:pPr marL="171450" indent="-171450">
              <a:buFont typeface="Arial" panose="020B0604020202020204" pitchFamily="34" charset="0"/>
              <a:buChar char="•"/>
            </a:pP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37</a:t>
            </a:fld>
            <a:endParaRPr lang="en-US" dirty="0"/>
          </a:p>
        </p:txBody>
      </p:sp>
    </p:spTree>
    <p:extLst>
      <p:ext uri="{BB962C8B-B14F-4D97-AF65-F5344CB8AC3E}">
        <p14:creationId xmlns:p14="http://schemas.microsoft.com/office/powerpoint/2010/main" val="263509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areas where TSMO and TPM can work together and capture new benefits from the collaboration.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38</a:t>
            </a:fld>
            <a:endParaRPr lang="en-US" dirty="0"/>
          </a:p>
        </p:txBody>
      </p:sp>
    </p:spTree>
    <p:extLst>
      <p:ext uri="{BB962C8B-B14F-4D97-AF65-F5344CB8AC3E}">
        <p14:creationId xmlns:p14="http://schemas.microsoft.com/office/powerpoint/2010/main" val="1572009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Six opportunities are shown on this slide. Can you think of any other opportunities?</a:t>
            </a:r>
          </a:p>
          <a:p>
            <a:endParaRPr lang="en-US" baseline="0" dirty="0"/>
          </a:p>
          <a:p>
            <a:r>
              <a:rPr lang="en-US" i="1" baseline="0" dirty="0"/>
              <a:t>Other possible areas for use in discussion:</a:t>
            </a:r>
          </a:p>
          <a:p>
            <a:pPr marL="171450" indent="-171450">
              <a:buFont typeface="Arial" panose="020B0604020202020204" pitchFamily="34" charset="0"/>
              <a:buChar char="•"/>
            </a:pPr>
            <a:r>
              <a:rPr lang="en-US" i="0" baseline="0" dirty="0"/>
              <a:t>Evaluating strategy effectiveness</a:t>
            </a:r>
          </a:p>
          <a:p>
            <a:pPr marL="171450" indent="-171450">
              <a:buFont typeface="Arial" panose="020B0604020202020204" pitchFamily="34" charset="0"/>
              <a:buChar char="•"/>
            </a:pPr>
            <a:r>
              <a:rPr lang="en-US" i="0" baseline="0" dirty="0"/>
              <a:t>Improving predictive model calibration and validation.</a:t>
            </a:r>
          </a:p>
          <a:p>
            <a:pPr marL="171450" indent="-171450">
              <a:buFont typeface="Arial" panose="020B0604020202020204" pitchFamily="34" charset="0"/>
              <a:buChar char="•"/>
            </a:pPr>
            <a:r>
              <a:rPr lang="en-US" i="0" baseline="0" dirty="0"/>
              <a:t>Showing return on investment (TSMO often has a strong benefit-cost ratio.)</a:t>
            </a:r>
            <a:endParaRPr lang="en-US" i="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39</a:t>
            </a:fld>
            <a:endParaRPr lang="en-US" dirty="0"/>
          </a:p>
        </p:txBody>
      </p:sp>
    </p:spTree>
    <p:extLst>
      <p:ext uri="{BB962C8B-B14F-4D97-AF65-F5344CB8AC3E}">
        <p14:creationId xmlns:p14="http://schemas.microsoft.com/office/powerpoint/2010/main" val="4134502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and TPM staff can collaborate on setting system performance targets – either for a</a:t>
            </a:r>
            <a:r>
              <a:rPr lang="en-US" baseline="0" dirty="0"/>
              <a:t> TSMO program plan, TSMO strategic plan, or federally required performance measures.</a:t>
            </a:r>
            <a:endParaRPr lang="en-US" dirty="0"/>
          </a:p>
          <a:p>
            <a:endParaRPr lang="en-US" dirty="0"/>
          </a:p>
          <a:p>
            <a:pPr marL="171450" indent="-171450">
              <a:buFont typeface="Arial" panose="020B0604020202020204" pitchFamily="34" charset="0"/>
              <a:buChar char="•"/>
            </a:pPr>
            <a:r>
              <a:rPr lang="en-US" dirty="0"/>
              <a:t>TPM and TSMO staff can combine their expertise to identify realistic performance targets for operations-related measures; TSMO staff can</a:t>
            </a:r>
            <a:r>
              <a:rPr lang="en-US" baseline="0" dirty="0"/>
              <a:t> provide insights into how much TSMO strategies may be able to move the needle on some of the performance measures </a:t>
            </a:r>
            <a:endParaRPr lang="en-US" dirty="0"/>
          </a:p>
          <a:p>
            <a:pPr marL="171450" indent="-171450">
              <a:buFont typeface="Arial" panose="020B0604020202020204" pitchFamily="34" charset="0"/>
              <a:buChar char="•"/>
            </a:pPr>
            <a:r>
              <a:rPr lang="en-US" dirty="0"/>
              <a:t>Targets should be based on historical data, an understanding of likely future conditions, and estimated impacts of future TSMO investments </a:t>
            </a:r>
          </a:p>
          <a:p>
            <a:pPr marL="171450" indent="-171450">
              <a:buFont typeface="Arial" panose="020B0604020202020204" pitchFamily="34" charset="0"/>
              <a:buChar char="•"/>
            </a:pPr>
            <a:r>
              <a:rPr lang="en-US" dirty="0"/>
              <a:t>TPM staff can offer data, analysis, and information</a:t>
            </a:r>
            <a:r>
              <a:rPr lang="en-US" baseline="0" dirty="0"/>
              <a:t> on</a:t>
            </a:r>
            <a:r>
              <a:rPr lang="en-US" dirty="0"/>
              <a:t> broader transportation trends</a:t>
            </a:r>
          </a:p>
          <a:p>
            <a:pPr marL="171450" indent="-171450">
              <a:buFont typeface="Arial" panose="020B0604020202020204" pitchFamily="34" charset="0"/>
              <a:buChar char="•"/>
            </a:pPr>
            <a:r>
              <a:rPr lang="en-US" dirty="0"/>
              <a:t>TSMO staff can provide input on setting targets for Federally-required performance measures in areas of system performance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40</a:t>
            </a:fld>
            <a:endParaRPr lang="en-US" dirty="0"/>
          </a:p>
        </p:txBody>
      </p:sp>
    </p:spTree>
    <p:extLst>
      <p:ext uri="{BB962C8B-B14F-4D97-AF65-F5344CB8AC3E}">
        <p14:creationId xmlns:p14="http://schemas.microsoft.com/office/powerpoint/2010/main" val="422919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is becoming an increasingly popular approach in DOTs to make the most of the existing transportation infrastructure. It optimizes system capacity, improves safety, and enhances system performance through strategies that can be applied in the near term for less money than major construction.</a:t>
            </a:r>
          </a:p>
          <a:p>
            <a:endParaRPr lang="en-US" dirty="0"/>
          </a:p>
          <a:p>
            <a:pPr marL="171450" indent="-171450">
              <a:lnSpc>
                <a:spcPct val="120000"/>
              </a:lnSpc>
              <a:buFont typeface="Arial" panose="020B0604020202020204" pitchFamily="34" charset="0"/>
              <a:buChar char="•"/>
            </a:pPr>
            <a:r>
              <a:rPr lang="en-US" dirty="0"/>
              <a:t>Offers an integrated set of strategies to optimize operational performance of the existing transportation system </a:t>
            </a:r>
          </a:p>
          <a:p>
            <a:pPr marL="171450" indent="-171450">
              <a:lnSpc>
                <a:spcPct val="120000"/>
              </a:lnSpc>
              <a:buFont typeface="Arial" panose="020B0604020202020204" pitchFamily="34" charset="0"/>
              <a:buChar char="•"/>
            </a:pPr>
            <a:endParaRPr lang="en-US" dirty="0"/>
          </a:p>
          <a:p>
            <a:pPr marL="171450" lvl="0" indent="-171450">
              <a:lnSpc>
                <a:spcPct val="120000"/>
              </a:lnSpc>
              <a:buFont typeface="Arial" panose="020B0604020202020204" pitchFamily="34" charset="0"/>
              <a:buChar char="•"/>
            </a:pPr>
            <a:r>
              <a:rPr lang="en-US" dirty="0"/>
              <a:t>Approaches performance from a systems perspective;</a:t>
            </a:r>
            <a:r>
              <a:rPr lang="en-US" baseline="0" dirty="0"/>
              <a:t> i</a:t>
            </a:r>
            <a:r>
              <a:rPr lang="en-US" dirty="0"/>
              <a:t>t spans corridors, facilities, jurisdictions, modes, and agencies:</a:t>
            </a:r>
          </a:p>
          <a:p>
            <a:pPr marL="628650" lvl="1" indent="-171450">
              <a:lnSpc>
                <a:spcPct val="120000"/>
              </a:lnSpc>
              <a:buFont typeface="Arial" panose="020B0604020202020204" pitchFamily="34" charset="0"/>
              <a:buChar char="•"/>
            </a:pPr>
            <a:r>
              <a:rPr lang="en-US" baseline="0" dirty="0"/>
              <a:t>Holistic approach to managing performance that looks beyond a single corridor (i.e., are changes to a specific corridor causing a mobility issue nearby?), jurisdiction (i.e., are management systems coordinated across jurisdictional boundaries?), mode (i.e., are we using all modes optimally to meet our performance goals?), and agency (i.e., how can we improve collaboration with law enforcement or transit agencies to improve performance?)</a:t>
            </a:r>
          </a:p>
          <a:p>
            <a:pPr marL="628650" lvl="1" indent="-171450">
              <a:lnSpc>
                <a:spcPct val="120000"/>
              </a:lnSpc>
              <a:buFont typeface="Arial" panose="020B0604020202020204" pitchFamily="34" charset="0"/>
              <a:buChar char="•"/>
            </a:pPr>
            <a:endParaRPr lang="en-US" baseline="0" dirty="0"/>
          </a:p>
          <a:p>
            <a:pPr marL="171450" indent="-171450">
              <a:lnSpc>
                <a:spcPct val="120000"/>
              </a:lnSpc>
              <a:buFont typeface="Arial" panose="020B0604020202020204" pitchFamily="34" charset="0"/>
              <a:buChar char="•"/>
            </a:pPr>
            <a:r>
              <a:rPr lang="en-US" dirty="0"/>
              <a:t>Balances supply and demand on the system and provides flexible solutions to manage dynamic conditions:</a:t>
            </a:r>
          </a:p>
          <a:p>
            <a:pPr marL="628650" lvl="1" indent="-171450">
              <a:lnSpc>
                <a:spcPct val="120000"/>
              </a:lnSpc>
              <a:buFont typeface="Arial" panose="020B0604020202020204" pitchFamily="34" charset="0"/>
              <a:buChar char="•"/>
            </a:pPr>
            <a:r>
              <a:rPr lang="en-US" dirty="0"/>
              <a:t>Example</a:t>
            </a:r>
            <a:r>
              <a:rPr lang="en-US" baseline="0" dirty="0"/>
              <a:t>s: ramp metering, managed lanes, and congestion pricing</a:t>
            </a:r>
          </a:p>
          <a:p>
            <a:pPr marL="628650" lvl="1" indent="-171450">
              <a:lnSpc>
                <a:spcPct val="120000"/>
              </a:lnSpc>
              <a:buFont typeface="Arial" panose="020B0604020202020204" pitchFamily="34" charset="0"/>
              <a:buChar char="•"/>
            </a:pPr>
            <a:endParaRPr lang="en-US" baseline="0" dirty="0"/>
          </a:p>
          <a:p>
            <a:pPr marL="171450" indent="-171450">
              <a:lnSpc>
                <a:spcPct val="120000"/>
              </a:lnSpc>
              <a:buFont typeface="Arial" panose="020B0604020202020204" pitchFamily="34" charset="0"/>
              <a:buChar char="•"/>
            </a:pPr>
            <a:r>
              <a:rPr lang="en-US" dirty="0"/>
              <a:t>Complements capacity projects (or, in some cases, provides lower cost, faster alternatives):</a:t>
            </a:r>
          </a:p>
          <a:p>
            <a:pPr marL="628650" lvl="1" indent="-171450">
              <a:lnSpc>
                <a:spcPct val="120000"/>
              </a:lnSpc>
              <a:buFont typeface="Arial" panose="020B0604020202020204" pitchFamily="34" charset="0"/>
              <a:buChar char="•"/>
            </a:pPr>
            <a:r>
              <a:rPr lang="en-US" dirty="0"/>
              <a:t>Seeks</a:t>
            </a:r>
            <a:r>
              <a:rPr lang="en-US" baseline="0" dirty="0"/>
              <a:t> to provide lower cost alternatives to capacity projects when operational strategies may produce equal or better results – or when operational strategies can produce results faster. It does not eliminate capacity projects in cases where a capacity project is the best solution; rather, TSMO provides agencies with more options.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a:t>
            </a:r>
            <a:r>
              <a:rPr lang="en-US" baseline="0" dirty="0"/>
              <a:t> definition at the top of the slide is an abridged version of the Federal Highway Administration (FHWA) TSMO definition found here: </a:t>
            </a:r>
            <a:r>
              <a:rPr lang="en-US" dirty="0"/>
              <a:t>https://ops.fhwa.dot.gov/tsmo/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a:t>
            </a:fld>
            <a:endParaRPr lang="en-US" dirty="0"/>
          </a:p>
        </p:txBody>
      </p:sp>
    </p:spTree>
    <p:extLst>
      <p:ext uri="{BB962C8B-B14F-4D97-AF65-F5344CB8AC3E}">
        <p14:creationId xmlns:p14="http://schemas.microsoft.com/office/powerpoint/2010/main" val="403319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a:t>
            </a:r>
            <a:r>
              <a:rPr lang="en-US" baseline="0" dirty="0"/>
              <a:t> to the previous slide, TPM staff can work with TSMO staff in developing TSMO strategic or programmatic plans. TPM staff can support the effort through the overarching performance management framework and identifying goals, performance measures, and targets based on available data.</a:t>
            </a:r>
          </a:p>
          <a:p>
            <a:endParaRPr lang="en-US" dirty="0"/>
          </a:p>
          <a:p>
            <a:r>
              <a:rPr lang="en-US" dirty="0"/>
              <a:t>Collaboration with TPM during development of these plans is important for:</a:t>
            </a:r>
          </a:p>
          <a:p>
            <a:pPr marL="171450" indent="-171450">
              <a:buFont typeface="Arial" panose="020B0604020202020204" pitchFamily="34" charset="0"/>
              <a:buChar char="•"/>
            </a:pPr>
            <a:r>
              <a:rPr lang="en-US" baseline="0" dirty="0"/>
              <a:t>Ga</a:t>
            </a:r>
            <a:r>
              <a:rPr lang="en-US" dirty="0"/>
              <a:t>thering</a:t>
            </a:r>
            <a:r>
              <a:rPr lang="en-US" baseline="0" dirty="0"/>
              <a:t> </a:t>
            </a:r>
            <a:r>
              <a:rPr lang="en-US" dirty="0"/>
              <a:t>necessary data</a:t>
            </a:r>
          </a:p>
          <a:p>
            <a:pPr marL="171450" indent="-171450">
              <a:buFont typeface="Arial" panose="020B0604020202020204" pitchFamily="34" charset="0"/>
              <a:buChar char="•"/>
            </a:pPr>
            <a:r>
              <a:rPr lang="en-US" dirty="0"/>
              <a:t>Understanding baseline conditions</a:t>
            </a:r>
          </a:p>
          <a:p>
            <a:pPr marL="171450" indent="-171450">
              <a:buFont typeface="Arial" panose="020B0604020202020204" pitchFamily="34" charset="0"/>
              <a:buChar char="•"/>
            </a:pPr>
            <a:r>
              <a:rPr lang="en-US" dirty="0"/>
              <a:t>Aligning TSMO goals, objectives, measures, and targets</a:t>
            </a:r>
            <a:r>
              <a:rPr lang="en-US" baseline="0" dirty="0"/>
              <a:t> with any that have been developed through the TPM program/staff</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41</a:t>
            </a:fld>
            <a:endParaRPr lang="en-US" dirty="0"/>
          </a:p>
        </p:txBody>
      </p:sp>
    </p:spTree>
    <p:extLst>
      <p:ext uri="{BB962C8B-B14F-4D97-AF65-F5344CB8AC3E}">
        <p14:creationId xmlns:p14="http://schemas.microsoft.com/office/powerpoint/2010/main" val="3839692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a:t>
            </a:r>
            <a:r>
              <a:rPr lang="en-US" baseline="0" dirty="0"/>
              <a:t> area for collaboration is the performance-based management of TSMO assets, such as road weather information systems, communications systems, signals, and closed-circuit television cameras.</a:t>
            </a:r>
          </a:p>
          <a:p>
            <a:endParaRPr lang="en-US" baseline="0" dirty="0"/>
          </a:p>
          <a:p>
            <a:r>
              <a:rPr lang="en-US" dirty="0"/>
              <a:t>TSMO strategies often require technology</a:t>
            </a:r>
            <a:r>
              <a:rPr lang="en-US" baseline="0" dirty="0"/>
              <a:t> or equipment, but the service life of TSMO assets varies and may be difficult to track</a:t>
            </a:r>
            <a:r>
              <a:rPr lang="en-US" dirty="0"/>
              <a:t>.</a:t>
            </a:r>
            <a:r>
              <a:rPr lang="en-US" baseline="0" dirty="0"/>
              <a:t> M</a:t>
            </a:r>
            <a:r>
              <a:rPr lang="en-US" dirty="0"/>
              <a:t>aintenance, replacement, and</a:t>
            </a:r>
            <a:r>
              <a:rPr lang="en-US" baseline="0" dirty="0"/>
              <a:t> </a:t>
            </a:r>
            <a:r>
              <a:rPr lang="en-US" dirty="0"/>
              <a:t>upgrade costs need to be planned</a:t>
            </a:r>
            <a:r>
              <a:rPr lang="en-US" baseline="0" dirty="0"/>
              <a:t> for and budgeted to sustain traveler confidence.</a:t>
            </a:r>
            <a:r>
              <a:rPr lang="en-US" dirty="0"/>
              <a:t> TPM can offer a performance management framework to support life-cycle planning for TSMO assets and maximize their useful life. TPM personnel can support TSMO staff in the application</a:t>
            </a:r>
            <a:r>
              <a:rPr lang="en-US" baseline="0" dirty="0"/>
              <a:t> of a performance management framework to manage TSMO assets.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42</a:t>
            </a:fld>
            <a:endParaRPr lang="en-US" dirty="0"/>
          </a:p>
        </p:txBody>
      </p:sp>
    </p:spTree>
    <p:extLst>
      <p:ext uri="{BB962C8B-B14F-4D97-AF65-F5344CB8AC3E}">
        <p14:creationId xmlns:p14="http://schemas.microsoft.com/office/powerpoint/2010/main" val="981980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data is an</a:t>
            </a:r>
            <a:r>
              <a:rPr lang="en-US" baseline="0" dirty="0"/>
              <a:t> opportunity for both TSMO and TPM programs to benefit.</a:t>
            </a:r>
          </a:p>
          <a:p>
            <a:endParaRPr lang="en-US" baseline="0" dirty="0"/>
          </a:p>
          <a:p>
            <a:pPr marL="171450" indent="-171450">
              <a:buFont typeface="Arial" panose="020B0604020202020204" pitchFamily="34" charset="0"/>
              <a:buChar char="•"/>
            </a:pPr>
            <a:r>
              <a:rPr lang="en-US" dirty="0"/>
              <a:t>TSMO and TPM programs both have access to performance data that</a:t>
            </a:r>
            <a:r>
              <a:rPr lang="en-US" baseline="0" dirty="0"/>
              <a:t> may be useful to the other program:</a:t>
            </a:r>
          </a:p>
          <a:p>
            <a:pPr marL="628650" lvl="1" indent="-171450">
              <a:buFont typeface="Arial" panose="020B0604020202020204" pitchFamily="34" charset="0"/>
              <a:buChar char="•"/>
            </a:pPr>
            <a:r>
              <a:rPr lang="en-US" dirty="0"/>
              <a:t>TPM staff work with a variety of data sets that may be helpful for TSMO programs.</a:t>
            </a:r>
          </a:p>
          <a:p>
            <a:pPr marL="628650" lvl="1" indent="-171450">
              <a:buFont typeface="Arial" panose="020B0604020202020204" pitchFamily="34" charset="0"/>
              <a:buChar char="•"/>
            </a:pPr>
            <a:r>
              <a:rPr lang="en-US" dirty="0"/>
              <a:t>The programs may exchange staff expertise in working with the National Performance Management Research Data Set (NPMRDS) data and vehicle probe data that support speed and travel-time performance measures.</a:t>
            </a:r>
          </a:p>
          <a:p>
            <a:pPr marL="628650" lvl="1" indent="-171450">
              <a:buFont typeface="Arial" panose="020B0604020202020204" pitchFamily="34" charset="0"/>
              <a:buChar char="•"/>
            </a:pPr>
            <a:r>
              <a:rPr lang="en-US" dirty="0"/>
              <a:t>TSMO programs often generate a large amount of system performance data, including incidents, weather, crowdsourced travel time/incident reporting, work zones, special events, volume, and speed as well as data sourced from video</a:t>
            </a:r>
            <a:r>
              <a:rPr lang="en-US" baseline="0" dirty="0"/>
              <a:t> and</a:t>
            </a:r>
            <a:r>
              <a:rPr lang="en-US" dirty="0"/>
              <a:t> CAD. These data may be helpful</a:t>
            </a:r>
            <a:r>
              <a:rPr lang="en-US" baseline="0" dirty="0"/>
              <a:t> to TPM staff in understanding the context for meeting federally required measures.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43</a:t>
            </a:fld>
            <a:endParaRPr lang="en-US" dirty="0"/>
          </a:p>
        </p:txBody>
      </p:sp>
    </p:spTree>
    <p:extLst>
      <p:ext uri="{BB962C8B-B14F-4D97-AF65-F5344CB8AC3E}">
        <p14:creationId xmlns:p14="http://schemas.microsoft.com/office/powerpoint/2010/main" val="2067539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the</a:t>
            </a:r>
            <a:r>
              <a:rPr lang="en-US" baseline="0" dirty="0"/>
              <a:t> case examples later in the presentation, one of the active performance management areas for TSMO is the creation of a performance-based system for screening and prioritizing projects. The m</a:t>
            </a:r>
            <a:r>
              <a:rPr lang="en-US" dirty="0"/>
              <a:t>ethods are typically based on system performance measures, cost-benefit analyses, and anticipated outcomes.</a:t>
            </a:r>
            <a:r>
              <a:rPr lang="en-US" baseline="0" dirty="0"/>
              <a:t> Since d</a:t>
            </a:r>
            <a:r>
              <a:rPr lang="en-US" dirty="0"/>
              <a:t>ata-driven investment </a:t>
            </a:r>
            <a:r>
              <a:rPr lang="en-US" dirty="0" err="1"/>
              <a:t>decisionmaking</a:t>
            </a:r>
            <a:r>
              <a:rPr lang="en-US" dirty="0"/>
              <a:t> is an essential part of the TPM framework,</a:t>
            </a:r>
            <a:r>
              <a:rPr lang="en-US" baseline="0" dirty="0"/>
              <a:t> this would be an apparent area for collaboration. </a:t>
            </a:r>
            <a:r>
              <a:rPr lang="en-US" dirty="0"/>
              <a:t>TPM staff can advise on available data, performance measures, and creating a quantitative prioritization system.</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44</a:t>
            </a:fld>
            <a:endParaRPr lang="en-US" dirty="0"/>
          </a:p>
        </p:txBody>
      </p:sp>
    </p:spTree>
    <p:extLst>
      <p:ext uri="{BB962C8B-B14F-4D97-AF65-F5344CB8AC3E}">
        <p14:creationId xmlns:p14="http://schemas.microsoft.com/office/powerpoint/2010/main" val="1611536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valuable areas of collaboration may be using data to tell a compelling</a:t>
            </a:r>
            <a:r>
              <a:rPr lang="en-US" baseline="0" dirty="0"/>
              <a:t> story about the value of TSMO.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TSMO and TPM staff can use performance measures and data</a:t>
            </a:r>
            <a:r>
              <a:rPr lang="en-US" baseline="0" dirty="0"/>
              <a:t> to</a:t>
            </a:r>
            <a:r>
              <a:rPr lang="en-US" dirty="0"/>
              <a:t> effectively communicate the return on investment and business case for investing in TSMO. S</a:t>
            </a:r>
            <a:r>
              <a:rPr lang="en-US" baseline="0" dirty="0"/>
              <a:t>ome agencies, such as Maryland DOT, are using performance data and a cost/benefit analysis to justify investment in its incident management program.</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45</a:t>
            </a:fld>
            <a:endParaRPr lang="en-US" dirty="0"/>
          </a:p>
        </p:txBody>
      </p:sp>
    </p:spTree>
    <p:extLst>
      <p:ext uri="{BB962C8B-B14F-4D97-AF65-F5344CB8AC3E}">
        <p14:creationId xmlns:p14="http://schemas.microsoft.com/office/powerpoint/2010/main" val="36540191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highlight several examples of State DOTs connecting TSMO and TPM</a:t>
            </a:r>
            <a:r>
              <a:rPr lang="en-US" baseline="0" dirty="0"/>
              <a:t> in areas of project prioritization, performance monitoring, and TSMO project and program evaluation.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46</a:t>
            </a:fld>
            <a:endParaRPr lang="en-US" dirty="0"/>
          </a:p>
        </p:txBody>
      </p:sp>
    </p:spTree>
    <p:extLst>
      <p:ext uri="{BB962C8B-B14F-4D97-AF65-F5344CB8AC3E}">
        <p14:creationId xmlns:p14="http://schemas.microsoft.com/office/powerpoint/2010/main" val="2285199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many state DOTs, the Washington State DOT has a performance management unit. Daniela </a:t>
            </a:r>
            <a:r>
              <a:rPr lang="en-US" dirty="0" err="1"/>
              <a:t>Bremmer</a:t>
            </a:r>
            <a:r>
              <a:rPr lang="en-US" dirty="0"/>
              <a:t>, the head of WSDOT’s Cooperative Automated Transportation Development program,</a:t>
            </a:r>
            <a:r>
              <a:rPr lang="en-US" baseline="0" dirty="0"/>
              <a:t> views performance management and TSMO is intrinsically linked. She views all DOT functions that entail data-based </a:t>
            </a:r>
            <a:r>
              <a:rPr lang="en-US" baseline="0" dirty="0" err="1"/>
              <a:t>decisionmaking</a:t>
            </a:r>
            <a:r>
              <a:rPr lang="en-US" baseline="0" dirty="0"/>
              <a:t> as being linked to TPM.</a:t>
            </a:r>
            <a:endParaRPr lang="en-US" dirty="0"/>
          </a:p>
          <a:p>
            <a:endParaRPr lang="en-US" dirty="0"/>
          </a:p>
          <a:p>
            <a:r>
              <a:rPr lang="en-US" dirty="0"/>
              <a:t>The goals of performance management within WSDOT</a:t>
            </a:r>
            <a:r>
              <a:rPr lang="en-US" baseline="0" dirty="0"/>
              <a:t> </a:t>
            </a:r>
            <a:r>
              <a:rPr lang="en-US" dirty="0"/>
              <a:t>include comprehensive and streamlined performance management efforts that inform </a:t>
            </a:r>
            <a:r>
              <a:rPr lang="en-US" dirty="0" err="1"/>
              <a:t>decisionmaking</a:t>
            </a:r>
            <a:r>
              <a:rPr lang="en-US" dirty="0"/>
              <a:t> at all levels of State DOT efforts or deliverables. The desired outcome of its performance management effort is that performance-based data is the foundation for </a:t>
            </a:r>
            <a:r>
              <a:rPr lang="en-US" dirty="0" err="1"/>
              <a:t>decisionmaking</a:t>
            </a:r>
            <a:r>
              <a:rPr lang="en-US" dirty="0"/>
              <a:t>.</a:t>
            </a:r>
          </a:p>
          <a:p>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t>Source: FHWA Connecting TSMO and TPM Listening Session on April 12, 2021 with </a:t>
            </a:r>
            <a:r>
              <a:rPr lang="en-US" sz="1800" dirty="0">
                <a:effectLst/>
                <a:latin typeface="Calibri" panose="020F0502020204030204" pitchFamily="34" charset="0"/>
                <a:ea typeface="Calibri" panose="020F0502020204030204" pitchFamily="34" charset="0"/>
                <a:cs typeface="Times New Roman" panose="02020603050405020304" pitchFamily="18" charset="0"/>
              </a:rPr>
              <a:t>Daniela Bremmer, WSDOT.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47</a:t>
            </a:fld>
            <a:endParaRPr lang="en-US" dirty="0"/>
          </a:p>
        </p:txBody>
      </p:sp>
    </p:spTree>
    <p:extLst>
      <p:ext uri="{BB962C8B-B14F-4D97-AF65-F5344CB8AC3E}">
        <p14:creationId xmlns:p14="http://schemas.microsoft.com/office/powerpoint/2010/main" val="16230791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WSDOT</a:t>
            </a:r>
            <a:r>
              <a:rPr lang="en-US" baseline="0" dirty="0"/>
              <a:t> is developing its first TSMO program plan with a cross disciplinary steering committee that has drawn in managers and staff from a variety of disciplines across the agency. The assistant director of performance management serves on this committee. The committee is working to include transportation performance management action items within the TSMO plan. Example action items include the following: </a:t>
            </a:r>
          </a:p>
          <a:p>
            <a:endParaRPr lang="en-US" baseline="0" dirty="0"/>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“Develop TSMO performance management plan. Identify and establish policy, accountability, and reporting for systems operational performance to support real-time </a:t>
            </a:r>
            <a:r>
              <a:rPr lang="en-US" sz="1200" b="0" kern="1200" dirty="0" err="1">
                <a:solidFill>
                  <a:schemeClr val="tx1"/>
                </a:solidFill>
                <a:effectLst/>
                <a:latin typeface="+mn-lt"/>
                <a:ea typeface="+mn-ea"/>
                <a:cs typeface="+mn-cs"/>
              </a:rPr>
              <a:t>decisionmaking</a:t>
            </a:r>
            <a:r>
              <a:rPr lang="en-US" sz="1200" b="0" kern="1200" dirty="0">
                <a:solidFill>
                  <a:schemeClr val="tx1"/>
                </a:solidFill>
                <a:effectLst/>
                <a:latin typeface="+mn-lt"/>
                <a:ea typeface="+mn-ea"/>
                <a:cs typeface="+mn-cs"/>
              </a:rPr>
              <a:t> and long-term policy. Work also includes identifying existing metrics and data sources and defining new metrics and related data needs (including private sector sources).”</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 and deploy TSMO performance management system to track statewide and regional operations activity in real-time. Allow for short- and long-term trend analysis to provide intelligence that allows for change in TSMO strategies and tactics.”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benefits of connecting TSMO and TPM for WSDOT</a:t>
            </a:r>
            <a:r>
              <a:rPr lang="en-US" sz="1200" kern="1200" baseline="0" dirty="0">
                <a:solidFill>
                  <a:schemeClr val="tx1"/>
                </a:solidFill>
                <a:effectLst/>
                <a:latin typeface="+mn-lt"/>
                <a:ea typeface="+mn-ea"/>
                <a:cs typeface="+mn-cs"/>
              </a:rPr>
              <a:t> is that a</a:t>
            </a:r>
            <a:r>
              <a:rPr lang="en-US" sz="1200" kern="1200" dirty="0">
                <a:solidFill>
                  <a:schemeClr val="tx1"/>
                </a:solidFill>
                <a:effectLst/>
                <a:latin typeface="+mn-lt"/>
                <a:ea typeface="+mn-ea"/>
                <a:cs typeface="+mn-cs"/>
              </a:rPr>
              <a:t>fter WSDOT began including performance reporting on incident response, WSDOT leaders were able to convince the legislature to double the funding for the incident response program.</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48</a:t>
            </a:fld>
            <a:endParaRPr lang="en-US" dirty="0"/>
          </a:p>
        </p:txBody>
      </p:sp>
    </p:spTree>
    <p:extLst>
      <p:ext uri="{BB962C8B-B14F-4D97-AF65-F5344CB8AC3E}">
        <p14:creationId xmlns:p14="http://schemas.microsoft.com/office/powerpoint/2010/main" val="3347386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NCDOT, the TSMO unit works with the</a:t>
            </a:r>
            <a:r>
              <a:rPr lang="en-US" sz="1200" kern="1200" baseline="0" dirty="0">
                <a:solidFill>
                  <a:schemeClr val="tx1"/>
                </a:solidFill>
                <a:effectLst/>
                <a:latin typeface="+mn-lt"/>
                <a:ea typeface="+mn-ea"/>
                <a:cs typeface="+mn-cs"/>
              </a:rPr>
              <a:t> NCDOT</a:t>
            </a:r>
            <a:r>
              <a:rPr lang="en-US" sz="1200" kern="1200" dirty="0">
                <a:solidFill>
                  <a:schemeClr val="tx1"/>
                </a:solidFill>
                <a:effectLst/>
                <a:latin typeface="+mn-lt"/>
                <a:ea typeface="+mn-ea"/>
                <a:cs typeface="+mn-cs"/>
              </a:rPr>
              <a:t> central performance office to decide what measures to report and sets up the underlying data feeds to calculate them. The</a:t>
            </a:r>
            <a:r>
              <a:rPr lang="en-US" sz="1200" kern="1200" baseline="0" dirty="0">
                <a:solidFill>
                  <a:schemeClr val="tx1"/>
                </a:solidFill>
                <a:effectLst/>
                <a:latin typeface="+mn-lt"/>
                <a:ea typeface="+mn-ea"/>
                <a:cs typeface="+mn-cs"/>
              </a:rPr>
              <a:t> TSMO unit</a:t>
            </a:r>
            <a:r>
              <a:rPr lang="en-US" sz="1200" kern="1200" dirty="0">
                <a:solidFill>
                  <a:schemeClr val="tx1"/>
                </a:solidFill>
                <a:effectLst/>
                <a:latin typeface="+mn-lt"/>
                <a:ea typeface="+mn-ea"/>
                <a:cs typeface="+mn-cs"/>
              </a:rPr>
              <a:t> measures a few key indicators: crash clearance, peak hour urban speeds, and the MAP-21 measures on public facing and internal dashboards. The unit </a:t>
            </a:r>
            <a:r>
              <a:rPr lang="en-US" sz="1200" kern="1200" baseline="0" dirty="0">
                <a:solidFill>
                  <a:schemeClr val="tx1"/>
                </a:solidFill>
                <a:effectLst/>
                <a:latin typeface="+mn-lt"/>
                <a:ea typeface="+mn-ea"/>
                <a:cs typeface="+mn-cs"/>
              </a:rPr>
              <a:t>also</a:t>
            </a:r>
            <a:r>
              <a:rPr lang="en-US" sz="1200" kern="1200" dirty="0">
                <a:solidFill>
                  <a:schemeClr val="tx1"/>
                </a:solidFill>
                <a:effectLst/>
                <a:latin typeface="+mn-lt"/>
                <a:ea typeface="+mn-ea"/>
                <a:cs typeface="+mn-cs"/>
              </a:rPr>
              <a:t> produces monthly and quarterly reports around various TSMO activities.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49</a:t>
            </a:fld>
            <a:endParaRPr lang="en-US" dirty="0"/>
          </a:p>
        </p:txBody>
      </p:sp>
    </p:spTree>
    <p:extLst>
      <p:ext uri="{BB962C8B-B14F-4D97-AF65-F5344CB8AC3E}">
        <p14:creationId xmlns:p14="http://schemas.microsoft.com/office/powerpoint/2010/main" val="2626169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2007-2009,</a:t>
            </a:r>
            <a:r>
              <a:rPr lang="en-US" sz="1200" kern="1200" baseline="0" dirty="0">
                <a:solidFill>
                  <a:schemeClr val="tx1"/>
                </a:solidFill>
                <a:effectLst/>
                <a:latin typeface="+mn-lt"/>
                <a:ea typeface="+mn-ea"/>
                <a:cs typeface="+mn-cs"/>
              </a:rPr>
              <a:t> NCDOT</a:t>
            </a:r>
            <a:r>
              <a:rPr lang="en-US" sz="1200" kern="1200" dirty="0">
                <a:solidFill>
                  <a:schemeClr val="tx1"/>
                </a:solidFill>
                <a:effectLst/>
                <a:latin typeface="+mn-lt"/>
                <a:ea typeface="+mn-ea"/>
                <a:cs typeface="+mn-cs"/>
              </a:rPr>
              <a:t> underwent</a:t>
            </a:r>
            <a:r>
              <a:rPr lang="en-US" sz="1200" kern="1200" baseline="0" dirty="0">
                <a:solidFill>
                  <a:schemeClr val="tx1"/>
                </a:solidFill>
                <a:effectLst/>
                <a:latin typeface="+mn-lt"/>
                <a:ea typeface="+mn-ea"/>
                <a:cs typeface="+mn-cs"/>
              </a:rPr>
              <a:t> a major </a:t>
            </a:r>
            <a:r>
              <a:rPr lang="en-US" sz="1200" kern="1200" dirty="0">
                <a:solidFill>
                  <a:schemeClr val="tx1"/>
                </a:solidFill>
                <a:effectLst/>
                <a:latin typeface="+mn-lt"/>
                <a:ea typeface="+mn-ea"/>
                <a:cs typeface="+mn-cs"/>
              </a:rPr>
              <a:t>"transformation effort" and performance measures were a major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part of it. This</a:t>
            </a:r>
            <a:r>
              <a:rPr lang="en-US" sz="1200" kern="1200" baseline="0" dirty="0">
                <a:solidFill>
                  <a:schemeClr val="tx1"/>
                </a:solidFill>
                <a:effectLst/>
                <a:latin typeface="+mn-lt"/>
                <a:ea typeface="+mn-ea"/>
                <a:cs typeface="+mn-cs"/>
              </a:rPr>
              <a:t> transformation</a:t>
            </a:r>
            <a:r>
              <a:rPr lang="en-US" sz="1200" kern="1200" dirty="0">
                <a:solidFill>
                  <a:schemeClr val="tx1"/>
                </a:solidFill>
                <a:effectLst/>
                <a:latin typeface="+mn-lt"/>
                <a:ea typeface="+mn-ea"/>
                <a:cs typeface="+mn-cs"/>
              </a:rPr>
              <a:t> included a requirement that all business units in NCDOT report on performance.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NCDOT, TPM and TSMO have common goals of improving safety and decreasing delay.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Looking ahead, the TSMO</a:t>
            </a:r>
            <a:r>
              <a:rPr lang="en-US" sz="1200" kern="1200" baseline="0" dirty="0">
                <a:solidFill>
                  <a:schemeClr val="tx1"/>
                </a:solidFill>
                <a:effectLst/>
                <a:latin typeface="+mn-lt"/>
                <a:ea typeface="+mn-ea"/>
                <a:cs typeface="+mn-cs"/>
              </a:rPr>
              <a:t> unit </a:t>
            </a:r>
            <a:r>
              <a:rPr lang="en-US" sz="1200" kern="1200" dirty="0">
                <a:solidFill>
                  <a:schemeClr val="tx1"/>
                </a:solidFill>
                <a:effectLst/>
                <a:latin typeface="+mn-lt"/>
                <a:ea typeface="+mn-ea"/>
                <a:cs typeface="+mn-cs"/>
              </a:rPr>
              <a:t>would like to increase the automation of calculating performance measures and better tie outcome measures to TSMO resource allocation.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Challenges to achieving these goals include isolating the contribution of TSMO and outcome based measures.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Kelly Wells,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Mobility Program Manager, North Carolina</a:t>
            </a:r>
            <a:r>
              <a:rPr lang="en-US" sz="1200" kern="1200" baseline="0" dirty="0">
                <a:solidFill>
                  <a:schemeClr val="tx1"/>
                </a:solidFill>
                <a:effectLst/>
                <a:latin typeface="+mn-lt"/>
                <a:ea typeface="+mn-ea"/>
                <a:cs typeface="+mn-cs"/>
              </a:rPr>
              <a:t> DOT, </a:t>
            </a:r>
            <a:r>
              <a:rPr lang="en-US" sz="1200" b="0" kern="1200" dirty="0">
                <a:solidFill>
                  <a:schemeClr val="tx1"/>
                </a:solidFill>
                <a:effectLst/>
                <a:latin typeface="+mn-lt"/>
                <a:ea typeface="+mn-ea"/>
                <a:cs typeface="+mn-cs"/>
              </a:rPr>
              <a:t>Connecting TSMO and Transportation Performance Management FHWA Listening Session</a:t>
            </a:r>
            <a:r>
              <a:rPr lang="en-US" sz="1200" b="1"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April 12, 2021.</a:t>
            </a:r>
          </a:p>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50</a:t>
            </a:fld>
            <a:endParaRPr lang="en-US" dirty="0"/>
          </a:p>
        </p:txBody>
      </p:sp>
    </p:spTree>
    <p:extLst>
      <p:ext uri="{BB962C8B-B14F-4D97-AF65-F5344CB8AC3E}">
        <p14:creationId xmlns:p14="http://schemas.microsoft.com/office/powerpoint/2010/main" val="322344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Changes in the transportation landscape are driving a more performance-based approach to TSMO. Transportation performance management (TPM) and TSMO share common goals, including a data-driven, performance-based approach to decisions and system performance outcomes.</a:t>
            </a:r>
          </a:p>
          <a:p>
            <a:endParaRPr lang="en-US" baseline="0" dirty="0"/>
          </a:p>
          <a:p>
            <a:pPr marL="0" indent="0">
              <a:lnSpc>
                <a:spcPct val="120000"/>
              </a:lnSpc>
              <a:buNone/>
            </a:pPr>
            <a:r>
              <a:rPr lang="en-US" dirty="0"/>
              <a:t>TSMO and TPM programs seek to:</a:t>
            </a:r>
          </a:p>
          <a:p>
            <a:pPr marL="0" indent="0">
              <a:lnSpc>
                <a:spcPct val="120000"/>
              </a:lnSpc>
              <a:buNone/>
            </a:pPr>
            <a:endParaRPr lang="en-US" dirty="0"/>
          </a:p>
          <a:p>
            <a:pPr marL="171450" indent="-171450">
              <a:lnSpc>
                <a:spcPct val="120000"/>
              </a:lnSpc>
              <a:buFont typeface="Arial" panose="020B0604020202020204" pitchFamily="34" charset="0"/>
              <a:buChar char="•"/>
            </a:pPr>
            <a:r>
              <a:rPr lang="en-US" dirty="0"/>
              <a:t>Enhance system performance by the strategic use of resources</a:t>
            </a:r>
          </a:p>
          <a:p>
            <a:pPr marL="171450" indent="-171450">
              <a:lnSpc>
                <a:spcPct val="120000"/>
              </a:lnSpc>
              <a:buFont typeface="Arial" panose="020B0604020202020204" pitchFamily="34" charset="0"/>
              <a:buChar char="•"/>
            </a:pPr>
            <a:r>
              <a:rPr lang="en-US" dirty="0"/>
              <a:t>Leverage data to plan and operate smarter </a:t>
            </a:r>
          </a:p>
          <a:p>
            <a:pPr marL="171450" indent="-171450">
              <a:lnSpc>
                <a:spcPct val="120000"/>
              </a:lnSpc>
              <a:buFont typeface="Arial" panose="020B0604020202020204" pitchFamily="34" charset="0"/>
              <a:buChar char="•"/>
            </a:pPr>
            <a:r>
              <a:rPr lang="en-US" dirty="0"/>
              <a:t>Establish measurable objectives for improving performance</a:t>
            </a:r>
          </a:p>
          <a:p>
            <a:pPr marL="171450" indent="-171450">
              <a:lnSpc>
                <a:spcPct val="120000"/>
              </a:lnSpc>
              <a:buFont typeface="Arial" panose="020B0604020202020204" pitchFamily="34" charset="0"/>
              <a:buChar char="•"/>
            </a:pPr>
            <a:r>
              <a:rPr lang="en-US" dirty="0"/>
              <a:t>Track performance and align investments</a:t>
            </a:r>
          </a:p>
          <a:p>
            <a:pPr marL="171450" indent="-171450">
              <a:lnSpc>
                <a:spcPct val="120000"/>
              </a:lnSpc>
              <a:buFont typeface="Arial" panose="020B0604020202020204" pitchFamily="34" charset="0"/>
              <a:buChar char="•"/>
            </a:pPr>
            <a:r>
              <a:rPr lang="en-US" dirty="0"/>
              <a:t>Communicate improvements and promote effective use of taxpayer resources</a:t>
            </a:r>
          </a:p>
          <a:p>
            <a:pPr marL="171450" indent="-171450">
              <a:lnSpc>
                <a:spcPct val="120000"/>
              </a:lnSpc>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a:t>
            </a:fld>
            <a:endParaRPr lang="en-US" dirty="0"/>
          </a:p>
        </p:txBody>
      </p:sp>
    </p:spTree>
    <p:extLst>
      <p:ext uri="{BB962C8B-B14F-4D97-AF65-F5344CB8AC3E}">
        <p14:creationId xmlns:p14="http://schemas.microsoft.com/office/powerpoint/2010/main" val="2387397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screenshot of the North Carolina DOT’s Organizational Performance dashboard on the agency’s website. The North Carolina DOT’s goal in the area of service reliability is to improve reliability and connectivity of the transportation system. The objective is to clear crashes from the roadways within 90 minutes.</a:t>
            </a:r>
            <a:r>
              <a:rPr lang="en-US" baseline="0" dirty="0"/>
              <a:t> T</a:t>
            </a:r>
            <a:r>
              <a:rPr lang="en-US" dirty="0"/>
              <a:t>he performance measure associated with that objective is crash clearance times. Currently they are meeting their target. </a:t>
            </a:r>
          </a:p>
          <a:p>
            <a:endParaRPr lang="en-US" dirty="0"/>
          </a:p>
          <a:p>
            <a:r>
              <a:rPr lang="en-US" dirty="0"/>
              <a:t>Source: North Carolina DOT, Service Reliability webpage. Available at:</a:t>
            </a:r>
          </a:p>
          <a:p>
            <a:r>
              <a:rPr lang="en-US" dirty="0"/>
              <a:t>https://www.ncdot.gov/about-us/our-mission/Performance/Pages/service-reliability.aspx, last accessed</a:t>
            </a:r>
            <a:r>
              <a:rPr lang="en-US" baseline="0" dirty="0"/>
              <a:t> September 9, 2021.</a:t>
            </a:r>
            <a:r>
              <a:rPr lang="en-US" dirty="0"/>
              <a:t>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51</a:t>
            </a:fld>
            <a:endParaRPr lang="en-US" dirty="0"/>
          </a:p>
        </p:txBody>
      </p:sp>
    </p:spTree>
    <p:extLst>
      <p:ext uri="{BB962C8B-B14F-4D97-AF65-F5344CB8AC3E}">
        <p14:creationId xmlns:p14="http://schemas.microsoft.com/office/powerpoint/2010/main" val="433276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TPM</a:t>
            </a:r>
            <a:r>
              <a:rPr lang="en-US" baseline="0" dirty="0"/>
              <a:t> is ingrained in Pennsylvania DOT’s (</a:t>
            </a:r>
            <a:r>
              <a:rPr lang="en-US" baseline="0" dirty="0" err="1"/>
              <a:t>PennDOT</a:t>
            </a:r>
            <a:r>
              <a:rPr lang="en-US" baseline="0" dirty="0"/>
              <a:t>) TSMO program. </a:t>
            </a:r>
            <a:r>
              <a:rPr lang="en-US" dirty="0" err="1"/>
              <a:t>PennDOT’s</a:t>
            </a:r>
            <a:r>
              <a:rPr lang="en-US" dirty="0"/>
              <a:t> TSMO program is built on the three-step cycle</a:t>
            </a:r>
            <a:r>
              <a:rPr lang="en-US" baseline="0" dirty="0"/>
              <a:t> shown on this slide: Classify, Mitigate, and Identify.</a:t>
            </a:r>
            <a:r>
              <a:rPr lang="en-US" dirty="0"/>
              <a:t> To start, </a:t>
            </a:r>
            <a:r>
              <a:rPr lang="en-US" dirty="0" err="1"/>
              <a:t>PennDOT</a:t>
            </a:r>
            <a:r>
              <a:rPr lang="en-US" dirty="0"/>
              <a:t> identifies congestion – where and when is it happening and how severe. Next, </a:t>
            </a:r>
            <a:r>
              <a:rPr lang="en-US" dirty="0" err="1"/>
              <a:t>PennDOT</a:t>
            </a:r>
            <a:r>
              <a:rPr lang="en-US" dirty="0"/>
              <a:t> examines why the congestion is occurring and classifies</a:t>
            </a:r>
            <a:r>
              <a:rPr lang="en-US" baseline="0" dirty="0"/>
              <a:t> it according the causes. There are six major causes – work zones, traffic incidents, other incidents, inclement weather, bottlenecks, and undetermined. Sometimes figuring out the cause of congestion is a process of elimination. </a:t>
            </a:r>
            <a:r>
              <a:rPr lang="en-US" dirty="0"/>
              <a:t>Finally, PennDOT looks at for tools in its TSMO toolbox to</a:t>
            </a:r>
            <a:r>
              <a:rPr lang="en-US" baseline="0" dirty="0"/>
              <a:t> </a:t>
            </a:r>
            <a:r>
              <a:rPr lang="en-US" dirty="0"/>
              <a:t>mitigate the congestion. As of the fall of 2021, PennDOT’s effort to quantify the benefits of various strategies is still a work in progress. After PennDOT</a:t>
            </a:r>
            <a:r>
              <a:rPr lang="en-US" baseline="0" dirty="0"/>
              <a:t> has</a:t>
            </a:r>
            <a:r>
              <a:rPr lang="en-US" dirty="0"/>
              <a:t> applied</a:t>
            </a:r>
            <a:r>
              <a:rPr lang="en-US" baseline="0" dirty="0"/>
              <a:t> the congestion mitigation strategies</a:t>
            </a:r>
            <a:r>
              <a:rPr lang="en-US" dirty="0"/>
              <a:t>, then it repeats the cycle to identify</a:t>
            </a:r>
            <a:r>
              <a:rPr lang="en-US" baseline="0" dirty="0"/>
              <a:t> congestion again.</a:t>
            </a:r>
          </a:p>
          <a:p>
            <a:endParaRPr lang="en-US" baseline="0" dirty="0"/>
          </a:p>
          <a:p>
            <a:pPr marL="0" indent="0">
              <a:buFont typeface="Arial" panose="020B0604020202020204" pitchFamily="34" charset="0"/>
              <a:buNone/>
            </a:pPr>
            <a:r>
              <a:rPr lang="en-US" dirty="0">
                <a:sym typeface="Wingdings" panose="05000000000000000000" pitchFamily="2" charset="2"/>
              </a:rPr>
              <a:t>Source</a:t>
            </a:r>
            <a:r>
              <a:rPr lang="en-US" baseline="0" dirty="0">
                <a:sym typeface="Wingdings" panose="05000000000000000000" pitchFamily="2" charset="2"/>
              </a:rPr>
              <a:t>: Pennsylvania DOT, Unpublished Presentation for FHWA PM3 Peer Exchange, April 23, 2021. </a:t>
            </a:r>
          </a:p>
          <a:p>
            <a:endParaRPr lang="en-US" dirty="0"/>
          </a:p>
        </p:txBody>
      </p:sp>
      <p:sp>
        <p:nvSpPr>
          <p:cNvPr id="4" name="Slide Number Placeholder 3"/>
          <p:cNvSpPr>
            <a:spLocks noGrp="1"/>
          </p:cNvSpPr>
          <p:nvPr>
            <p:ph type="sldNum" sz="quarter" idx="5"/>
          </p:nvPr>
        </p:nvSpPr>
        <p:spPr/>
        <p:txBody>
          <a:bodyPr/>
          <a:lstStyle/>
          <a:p>
            <a:fld id="{F775D943-4E4F-4AEE-8406-6E1EA096C5A1}" type="slidenum">
              <a:rPr lang="en-US" smtClean="0"/>
              <a:t>52</a:t>
            </a:fld>
            <a:endParaRPr lang="en-US"/>
          </a:p>
        </p:txBody>
      </p:sp>
    </p:spTree>
    <p:extLst>
      <p:ext uri="{BB962C8B-B14F-4D97-AF65-F5344CB8AC3E}">
        <p14:creationId xmlns:p14="http://schemas.microsoft.com/office/powerpoint/2010/main" val="3139611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PennDOT</a:t>
            </a:r>
            <a:r>
              <a:rPr lang="en-US" dirty="0"/>
              <a:t> needed to know why congestion was happening in order to identify effective mitigation strategies.</a:t>
            </a:r>
            <a:r>
              <a:rPr lang="en-US" baseline="0" dirty="0"/>
              <a:t> </a:t>
            </a:r>
            <a:r>
              <a:rPr lang="en-US" dirty="0" err="1"/>
              <a:t>PennDOT’s</a:t>
            </a:r>
            <a:r>
              <a:rPr lang="en-US" dirty="0"/>
              <a:t> TSMO Performance Program used traffic, incident, and event data to develop</a:t>
            </a:r>
            <a:r>
              <a:rPr lang="en-US" baseline="0" dirty="0"/>
              <a:t> </a:t>
            </a:r>
            <a:r>
              <a:rPr lang="en-US" dirty="0"/>
              <a:t>Pennsylvania’s congestion pie charts.</a:t>
            </a:r>
            <a:r>
              <a:rPr lang="en-US" baseline="0" dirty="0"/>
              <a:t> The program developed a statewide pie chart for Pennsylvania’s limited access road network, as shown on the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err="1"/>
              <a:t>PennDOT</a:t>
            </a:r>
            <a:r>
              <a:rPr lang="en-US" baseline="0" dirty="0"/>
              <a:t> also developed a separate pie chart for each district. </a:t>
            </a:r>
            <a:r>
              <a:rPr lang="en-US" sz="1200" kern="1200" dirty="0">
                <a:solidFill>
                  <a:schemeClr val="tx1"/>
                </a:solidFill>
                <a:effectLst/>
                <a:latin typeface="+mn-lt"/>
                <a:ea typeface="+mn-ea"/>
                <a:cs typeface="+mn-cs"/>
              </a:rPr>
              <a:t>The district-specific pie charts show that recurring congestion was much greater in urban areas in some eastern (Philadelphia) and western (Pittsburg) districts than in the more rural parts of the State. Roadwork, weather, and incidents created much of the delay in the rural areas.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err="1"/>
              <a:t>PennDOT</a:t>
            </a:r>
            <a:r>
              <a:rPr lang="en-US" baseline="0" dirty="0"/>
              <a:t> staff can also create pie charts for specific road segments.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They found that only 10% of congestion in Pennsylvania is recurring</a:t>
            </a:r>
            <a:r>
              <a:rPr lang="en-US" baseline="0" dirty="0"/>
              <a:t> and that in r</a:t>
            </a:r>
            <a:r>
              <a:rPr lang="en-US" dirty="0"/>
              <a:t>ural areas,</a:t>
            </a:r>
            <a:r>
              <a:rPr lang="en-US" baseline="0" dirty="0"/>
              <a:t> 99.5% of congestion is non-recurring. One clear conclusion </a:t>
            </a:r>
            <a:r>
              <a:rPr lang="en-US" baseline="0" dirty="0" err="1"/>
              <a:t>PennDOT</a:t>
            </a:r>
            <a:r>
              <a:rPr lang="en-US" baseline="0" dirty="0"/>
              <a:t> reached was that e</a:t>
            </a:r>
            <a:r>
              <a:rPr lang="en-US" dirty="0"/>
              <a:t>liminating bottlenecks was not going to solve</a:t>
            </a:r>
            <a:r>
              <a:rPr lang="en-US" baseline="0" dirty="0"/>
              <a:t> the congestion issues. </a:t>
            </a:r>
            <a:r>
              <a:rPr lang="en-US" baseline="0" dirty="0" err="1">
                <a:sym typeface="Wingdings" panose="05000000000000000000" pitchFamily="2" charset="2"/>
              </a:rPr>
              <a:t>PennDOT</a:t>
            </a:r>
            <a:r>
              <a:rPr lang="en-US" dirty="0">
                <a:sym typeface="Wingdings" panose="05000000000000000000" pitchFamily="2" charset="2"/>
              </a:rPr>
              <a:t> needed to operate</a:t>
            </a:r>
            <a:r>
              <a:rPr lang="en-US" baseline="0" dirty="0">
                <a:sym typeface="Wingdings" panose="05000000000000000000" pitchFamily="2" charset="2"/>
              </a:rPr>
              <a:t> the roadways to improve reliability. </a:t>
            </a:r>
            <a:r>
              <a:rPr lang="en-US" dirty="0">
                <a:sym typeface="Wingdings" panose="05000000000000000000" pitchFamily="2" charset="2"/>
              </a:rPr>
              <a:t> </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r>
              <a:rPr lang="en-US" dirty="0">
                <a:sym typeface="Wingdings" panose="05000000000000000000" pitchFamily="2" charset="2"/>
              </a:rPr>
              <a:t>Source</a:t>
            </a:r>
            <a:r>
              <a:rPr lang="en-US" baseline="0" dirty="0">
                <a:sym typeface="Wingdings" panose="05000000000000000000" pitchFamily="2" charset="2"/>
              </a:rPr>
              <a:t>s:</a:t>
            </a:r>
          </a:p>
          <a:p>
            <a:pPr marL="0" indent="0">
              <a:buFont typeface="Arial" panose="020B0604020202020204" pitchFamily="34" charset="0"/>
              <a:buNone/>
            </a:pPr>
            <a:r>
              <a:rPr lang="en-US" baseline="0" dirty="0">
                <a:sym typeface="Wingdings" panose="05000000000000000000" pitchFamily="2" charset="2"/>
              </a:rPr>
              <a:t>Pennsylvania DOT, Unpublished Presentation for FHWA PM3 Peer Exchange, April 23, 2021. </a:t>
            </a:r>
          </a:p>
          <a:p>
            <a:pPr marL="0" indent="0">
              <a:buFont typeface="Arial" panose="020B0604020202020204" pitchFamily="34" charset="0"/>
              <a:buNone/>
            </a:pPr>
            <a:r>
              <a:rPr lang="en-US" sz="1200" kern="1200" dirty="0">
                <a:solidFill>
                  <a:schemeClr val="tx1"/>
                </a:solidFill>
                <a:effectLst/>
                <a:latin typeface="+mn-lt"/>
                <a:ea typeface="+mn-ea"/>
                <a:cs typeface="+mn-cs"/>
              </a:rPr>
              <a:t>Pennsylvania DOT, 2020, </a:t>
            </a:r>
            <a:r>
              <a:rPr lang="en-US" sz="1200" i="1" kern="1200" dirty="0">
                <a:solidFill>
                  <a:schemeClr val="tx1"/>
                </a:solidFill>
                <a:effectLst/>
                <a:latin typeface="+mn-lt"/>
                <a:ea typeface="+mn-ea"/>
                <a:cs typeface="+mn-cs"/>
              </a:rPr>
              <a:t>TSMO Performance Report, 4</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Edition.</a:t>
            </a:r>
            <a:endParaRPr lang="en-US" baseline="0" dirty="0">
              <a:sym typeface="Wingdings" panose="05000000000000000000" pitchFamily="2" charset="2"/>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775D943-4E4F-4AEE-8406-6E1EA096C5A1}" type="slidenum">
              <a:rPr lang="en-US" smtClean="0"/>
              <a:t>53</a:t>
            </a:fld>
            <a:endParaRPr lang="en-US"/>
          </a:p>
        </p:txBody>
      </p:sp>
    </p:spTree>
    <p:extLst>
      <p:ext uri="{BB962C8B-B14F-4D97-AF65-F5344CB8AC3E}">
        <p14:creationId xmlns:p14="http://schemas.microsoft.com/office/powerpoint/2010/main" val="1320235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TSMO project selection is an example of linking</a:t>
            </a:r>
            <a:r>
              <a:rPr lang="en-US" sz="1200" kern="1200" baseline="0" dirty="0">
                <a:solidFill>
                  <a:schemeClr val="tx1"/>
                </a:solidFill>
                <a:effectLst/>
                <a:latin typeface="+mn-lt"/>
                <a:ea typeface="+mn-ea"/>
                <a:cs typeface="+mn-cs"/>
              </a:rPr>
              <a:t> performance management principles and TSMO at the Michigan DOT. It is</a:t>
            </a:r>
            <a:r>
              <a:rPr lang="en-US" sz="1200" kern="1200" dirty="0">
                <a:solidFill>
                  <a:schemeClr val="tx1"/>
                </a:solidFill>
                <a:effectLst/>
                <a:latin typeface="+mn-lt"/>
                <a:ea typeface="+mn-ea"/>
                <a:cs typeface="+mn-cs"/>
              </a:rPr>
              <a:t> based on points for performance measures/criteria.</a:t>
            </a:r>
          </a:p>
          <a:p>
            <a:pPr lvl="0"/>
            <a:endParaRPr lang="en-US" sz="1200" kern="1200" dirty="0">
              <a:solidFill>
                <a:schemeClr val="tx1"/>
              </a:solidFill>
              <a:effectLst/>
              <a:latin typeface="+mn-lt"/>
              <a:ea typeface="+mn-ea"/>
              <a:cs typeface="+mn-cs"/>
            </a:endParaRPr>
          </a:p>
          <a:p>
            <a:pPr lvl="0"/>
            <a:r>
              <a:rPr lang="en-US" dirty="0"/>
              <a:t>Michigan</a:t>
            </a:r>
            <a:r>
              <a:rPr lang="en-US" baseline="0" dirty="0"/>
              <a:t> </a:t>
            </a:r>
            <a:r>
              <a:rPr lang="en-US" sz="1200" kern="1200" dirty="0">
                <a:solidFill>
                  <a:schemeClr val="tx1"/>
                </a:solidFill>
                <a:effectLst/>
                <a:latin typeface="+mn-lt"/>
                <a:ea typeface="+mn-ea"/>
                <a:cs typeface="+mn-cs"/>
              </a:rPr>
              <a:t>DOT </a:t>
            </a:r>
            <a:r>
              <a:rPr lang="en-US" baseline="0" dirty="0"/>
              <a:t>also refers to this as its Operations Template for its Trunkline Program.</a:t>
            </a:r>
            <a:r>
              <a:rPr lang="en-US" sz="1200" b="0" i="0" kern="1200" dirty="0">
                <a:solidFill>
                  <a:schemeClr val="tx1"/>
                </a:solidFill>
                <a:effectLst/>
                <a:latin typeface="+mn-lt"/>
                <a:ea typeface="+mn-ea"/>
                <a:cs typeface="+mn-cs"/>
              </a:rPr>
              <a:t> Michigan</a:t>
            </a:r>
            <a:r>
              <a:rPr lang="en-US" sz="1200" b="0" i="0" kern="1200" baseline="0" dirty="0">
                <a:solidFill>
                  <a:schemeClr val="tx1"/>
                </a:solidFill>
                <a:effectLst/>
                <a:latin typeface="+mn-lt"/>
                <a:ea typeface="+mn-ea"/>
                <a:cs typeface="+mn-cs"/>
              </a:rPr>
              <a:t> DOT considers an operational improvement as “</a:t>
            </a:r>
            <a:r>
              <a:rPr lang="en-US" sz="1200" b="0" i="0" kern="1200" dirty="0">
                <a:solidFill>
                  <a:schemeClr val="tx1"/>
                </a:solidFill>
                <a:effectLst/>
                <a:latin typeface="+mn-lt"/>
                <a:ea typeface="+mn-ea"/>
                <a:cs typeface="+mn-cs"/>
              </a:rPr>
              <a:t>any improvement that results in restoring or optimizing theoretical capacity and/or improves travel reliability and safe flow of traffic on the existing number of permanent, through travel lanes within the corridor.”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template is a way of</a:t>
            </a:r>
            <a:r>
              <a:rPr lang="en-US" sz="1200" b="0" i="0" kern="1200" baseline="0" dirty="0">
                <a:solidFill>
                  <a:schemeClr val="tx1"/>
                </a:solidFill>
                <a:effectLst/>
                <a:latin typeface="+mn-lt"/>
                <a:ea typeface="+mn-ea"/>
                <a:cs typeface="+mn-cs"/>
              </a:rPr>
              <a:t> providing a fair and transparent method for evaluating and selecting projects for operations. It provides a repeatable and consistent approach.  The template includes safety. The Michigan DOT Operations Steering Committee, including regional TSMO champions, coordinates this process.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Michigan DOT,</a:t>
            </a:r>
            <a:r>
              <a:rPr lang="en-US" baseline="0" dirty="0"/>
              <a:t> </a:t>
            </a:r>
            <a:r>
              <a:rPr lang="en-US" sz="1200" b="0" i="1" kern="1200" dirty="0">
                <a:solidFill>
                  <a:schemeClr val="tx1"/>
                </a:solidFill>
                <a:effectLst/>
                <a:latin typeface="+mn-lt"/>
                <a:ea typeface="+mn-ea"/>
                <a:cs typeface="+mn-cs"/>
              </a:rPr>
              <a:t>Michigan DOT TSMO Funding Fact Sheet,</a:t>
            </a:r>
            <a:r>
              <a:rPr lang="en-US" sz="1200" b="1" i="0" kern="1200" baseline="0" dirty="0">
                <a:solidFill>
                  <a:schemeClr val="tx1"/>
                </a:solidFill>
                <a:effectLst/>
                <a:latin typeface="+mn-lt"/>
                <a:ea typeface="+mn-ea"/>
                <a:cs typeface="+mn-cs"/>
              </a:rPr>
              <a:t> </a:t>
            </a:r>
            <a:r>
              <a:rPr lang="en-US" dirty="0"/>
              <a:t>https://www.transportationops.org/business-cases/michigan-dot-tsmo-funding-fact-sheet.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54</a:t>
            </a:fld>
            <a:endParaRPr lang="en-US" dirty="0"/>
          </a:p>
        </p:txBody>
      </p:sp>
    </p:spTree>
    <p:extLst>
      <p:ext uri="{BB962C8B-B14F-4D97-AF65-F5344CB8AC3E}">
        <p14:creationId xmlns:p14="http://schemas.microsoft.com/office/powerpoint/2010/main" val="4078969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aseline="0" dirty="0"/>
              <a:t>Depending on type, o</a:t>
            </a:r>
            <a:r>
              <a:rPr lang="en-US" dirty="0"/>
              <a:t>perational</a:t>
            </a:r>
            <a:r>
              <a:rPr lang="en-US" baseline="0" dirty="0"/>
              <a:t> improvements may be eligible for different funding sources as part of this selection process:</a:t>
            </a:r>
          </a:p>
          <a:p>
            <a:pPr>
              <a:lnSpc>
                <a:spcPct val="100000"/>
              </a:lnSpc>
            </a:pPr>
            <a:endParaRPr lang="en-US" baseline="0" dirty="0"/>
          </a:p>
          <a:p>
            <a:pPr marL="171450" indent="-171450">
              <a:lnSpc>
                <a:spcPct val="100000"/>
              </a:lnSpc>
              <a:buFont typeface="Arial" panose="020B0604020202020204" pitchFamily="34" charset="0"/>
              <a:buChar char="•"/>
            </a:pPr>
            <a:r>
              <a:rPr lang="en-US" sz="1200" dirty="0"/>
              <a:t>Federal Surface Transportation Program</a:t>
            </a:r>
          </a:p>
          <a:p>
            <a:pPr marL="171450" indent="-171450">
              <a:lnSpc>
                <a:spcPct val="100000"/>
              </a:lnSpc>
              <a:buFont typeface="Arial" panose="020B0604020202020204" pitchFamily="34" charset="0"/>
              <a:buChar char="•"/>
            </a:pPr>
            <a:r>
              <a:rPr lang="en-US" sz="1200" dirty="0"/>
              <a:t>National Highway Performance Program</a:t>
            </a:r>
          </a:p>
          <a:p>
            <a:pPr marL="171450" indent="-171450">
              <a:lnSpc>
                <a:spcPct val="100000"/>
              </a:lnSpc>
              <a:buFont typeface="Arial" panose="020B0604020202020204" pitchFamily="34" charset="0"/>
              <a:buChar char="•"/>
            </a:pPr>
            <a:r>
              <a:rPr lang="en-US" sz="1200" dirty="0"/>
              <a:t>Highway Safety Improvement Program</a:t>
            </a:r>
          </a:p>
          <a:p>
            <a:pPr marL="171450" indent="-171450">
              <a:lnSpc>
                <a:spcPct val="100000"/>
              </a:lnSpc>
              <a:buFont typeface="Arial" panose="020B0604020202020204" pitchFamily="34" charset="0"/>
              <a:buChar char="•"/>
            </a:pPr>
            <a:r>
              <a:rPr lang="en-US" sz="1200" dirty="0"/>
              <a:t>Congestion Mitigation and Air Quality Program</a:t>
            </a:r>
          </a:p>
          <a:p>
            <a:pPr marL="171450" indent="-171450">
              <a:lnSpc>
                <a:spcPct val="100000"/>
              </a:lnSpc>
              <a:buFont typeface="Arial" panose="020B0604020202020204" pitchFamily="34" charset="0"/>
              <a:buChar char="•"/>
            </a:pPr>
            <a:r>
              <a:rPr lang="en-US" sz="1200" dirty="0"/>
              <a:t>State funds  ($50 million annually supports these activities via a statewide competitive data driven selection process.  Or about 2.5% of our approximate $2 billion annual Capital budget.)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Projects</a:t>
            </a:r>
            <a:r>
              <a:rPr lang="en-US" sz="1200" b="0" i="0" kern="1200" baseline="0" dirty="0">
                <a:solidFill>
                  <a:schemeClr val="tx1"/>
                </a:solidFill>
                <a:effectLst/>
                <a:latin typeface="+mn-lt"/>
                <a:ea typeface="+mn-ea"/>
                <a:cs typeface="+mn-cs"/>
              </a:rPr>
              <a:t> considered under this selection process include freeway operations, non-freeway operations, safety, traffic signals, and ITS. These slides contains examples of eligible freeway and non-freeway projects.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55</a:t>
            </a:fld>
            <a:endParaRPr lang="en-US" dirty="0"/>
          </a:p>
        </p:txBody>
      </p:sp>
    </p:spTree>
    <p:extLst>
      <p:ext uri="{BB962C8B-B14F-4D97-AF65-F5344CB8AC3E}">
        <p14:creationId xmlns:p14="http://schemas.microsoft.com/office/powerpoint/2010/main" val="3810062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Nevada DOT t</a:t>
            </a:r>
            <a:r>
              <a:rPr lang="en-US" dirty="0"/>
              <a:t>here is a performance analysis program</a:t>
            </a:r>
            <a:r>
              <a:rPr lang="en-US" baseline="0" dirty="0"/>
              <a:t> in the planning division, and </a:t>
            </a:r>
            <a:r>
              <a:rPr lang="en-US" dirty="0"/>
              <a:t>performance management activities are spread throughout the department. There is a high level of coordination between TSMO</a:t>
            </a:r>
            <a:r>
              <a:rPr lang="en-US" baseline="0" dirty="0"/>
              <a:t> and performance management teams. TSMO staff attend performance management meetings and performance management staff attend TSMO meetings. Through these meetings, TSMO and performance analysis staff share ideas and data. These meetings help staff from each discipline understand what’s going on in the other discipline and facilitate the agency getting to the bottom of issues in a collaborative manner.   </a:t>
            </a:r>
          </a:p>
          <a:p>
            <a:endParaRPr lang="en-US" baseline="0" dirty="0"/>
          </a:p>
          <a:p>
            <a:r>
              <a:rPr lang="en-US" baseline="0" dirty="0"/>
              <a:t>As part of the TSMO program, Nevada DOT established a business process to align investments in TSMO with the State’s transportation priorities and to ensure investments help achieve TSMO goals and objectives. Nevada developed the TSMO Investment Prioritization Tool to prioritize TSMO projects for investment. It is a spreadsheet-based tool, but Nevada DOT is working to create a web-based version.</a:t>
            </a:r>
          </a:p>
          <a:p>
            <a:endParaRPr lang="en-US" baseline="0" dirty="0"/>
          </a:p>
          <a:p>
            <a:r>
              <a:rPr lang="en-US" baseline="0" dirty="0"/>
              <a:t>The tool is used to update and prioritize projects listed in the </a:t>
            </a:r>
            <a:r>
              <a:rPr lang="en-US" i="1" dirty="0"/>
              <a:t>Statewide ITS Strategic Deployment Plan </a:t>
            </a:r>
            <a:r>
              <a:rPr lang="en-US" dirty="0"/>
              <a:t>(SDP). The criteria</a:t>
            </a:r>
            <a:r>
              <a:rPr lang="en-US" baseline="0" dirty="0"/>
              <a:t> used to prioritize the projects are listed on the next slide. </a:t>
            </a:r>
          </a:p>
          <a:p>
            <a:endParaRPr lang="en-US" baseline="0"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https://www.transportationops.org/case-studies/tsmo-investment-prioritization-tool-ipt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Photo</a:t>
            </a:r>
            <a:r>
              <a:rPr lang="en-US" sz="1200" kern="1200" baseline="0" dirty="0">
                <a:solidFill>
                  <a:schemeClr val="tx1"/>
                </a:solidFill>
                <a:effectLst/>
                <a:latin typeface="+mn-lt"/>
                <a:ea typeface="+mn-ea"/>
                <a:cs typeface="+mn-cs"/>
              </a:rPr>
              <a:t> from: https://www.dot.nv.gov/doing-business/about-ndot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56</a:t>
            </a:fld>
            <a:endParaRPr lang="en-US" dirty="0"/>
          </a:p>
        </p:txBody>
      </p:sp>
    </p:spTree>
    <p:extLst>
      <p:ext uri="{BB962C8B-B14F-4D97-AF65-F5344CB8AC3E}">
        <p14:creationId xmlns:p14="http://schemas.microsoft.com/office/powerpoint/2010/main" val="2181822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contains the criteria used to establish a score for each project. Points are assigned for each element and then an overall score is used to prioritize the project.</a:t>
            </a:r>
          </a:p>
          <a:p>
            <a:endParaRPr lang="en-US" baseline="0" dirty="0"/>
          </a:p>
          <a:p>
            <a:r>
              <a:rPr lang="en-US" baseline="0" dirty="0"/>
              <a:t>More information on the tool can be found at https://transops.s3.amazonaws.com/uploaded_files/Nevada%20DOT%20-%20NDOT%20TSMO%20Investment%20Prioritization%20Tool%20%28IPT%29%20-%20NOCoE%20Case%20Study.pdf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57</a:t>
            </a:fld>
            <a:endParaRPr lang="en-US" dirty="0"/>
          </a:p>
        </p:txBody>
      </p:sp>
    </p:spTree>
    <p:extLst>
      <p:ext uri="{BB962C8B-B14F-4D97-AF65-F5344CB8AC3E}">
        <p14:creationId xmlns:p14="http://schemas.microsoft.com/office/powerpoint/2010/main" val="1465118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u="none" kern="1200" dirty="0">
                <a:solidFill>
                  <a:schemeClr val="tx1"/>
                </a:solidFill>
                <a:effectLst/>
                <a:latin typeface="+mn-lt"/>
                <a:ea typeface="+mn-ea"/>
                <a:cs typeface="+mn-cs"/>
              </a:rPr>
              <a:t>Ohio DOT</a:t>
            </a:r>
            <a:r>
              <a:rPr lang="en-US" sz="1200" i="0" u="none" kern="1200" baseline="0" dirty="0">
                <a:solidFill>
                  <a:schemeClr val="tx1"/>
                </a:solidFill>
                <a:effectLst/>
                <a:latin typeface="+mn-lt"/>
                <a:ea typeface="+mn-ea"/>
                <a:cs typeface="+mn-cs"/>
              </a:rPr>
              <a:t> is</a:t>
            </a:r>
            <a:r>
              <a:rPr lang="en-US" sz="1200" i="0" u="none" kern="1200" dirty="0">
                <a:solidFill>
                  <a:schemeClr val="tx1"/>
                </a:solidFill>
                <a:effectLst/>
                <a:latin typeface="+mn-lt"/>
                <a:ea typeface="+mn-ea"/>
                <a:cs typeface="+mn-cs"/>
              </a:rPr>
              <a:t> another agency where</a:t>
            </a:r>
            <a:r>
              <a:rPr lang="en-US" sz="1200" i="0" u="none" kern="1200" baseline="0" dirty="0">
                <a:solidFill>
                  <a:schemeClr val="tx1"/>
                </a:solidFill>
                <a:effectLst/>
                <a:latin typeface="+mn-lt"/>
                <a:ea typeface="+mn-ea"/>
                <a:cs typeface="+mn-cs"/>
              </a:rPr>
              <a:t> </a:t>
            </a:r>
            <a:r>
              <a:rPr lang="en-US" sz="1200" i="0" u="none" kern="1200" dirty="0">
                <a:solidFill>
                  <a:schemeClr val="tx1"/>
                </a:solidFill>
                <a:effectLst/>
                <a:latin typeface="+mn-lt"/>
                <a:ea typeface="+mn-ea"/>
                <a:cs typeface="+mn-cs"/>
              </a:rPr>
              <a:t>TPM principles have been integrated into the TSMO project prioritization and selection process.</a:t>
            </a:r>
          </a:p>
          <a:p>
            <a:endParaRPr lang="en-US" sz="1200" i="0" u="none" kern="1200" dirty="0">
              <a:solidFill>
                <a:schemeClr val="tx1"/>
              </a:solidFill>
              <a:effectLst/>
              <a:latin typeface="+mn-lt"/>
              <a:ea typeface="+mn-ea"/>
              <a:cs typeface="+mn-cs"/>
            </a:endParaRPr>
          </a:p>
          <a:p>
            <a:r>
              <a:rPr lang="en-US" sz="1200" i="0" u="none" kern="1200" dirty="0">
                <a:solidFill>
                  <a:schemeClr val="tx1"/>
                </a:solidFill>
                <a:effectLst/>
                <a:latin typeface="+mn-lt"/>
                <a:ea typeface="+mn-ea"/>
                <a:cs typeface="+mn-cs"/>
              </a:rPr>
              <a:t>TOAST was developed as recommended in the </a:t>
            </a:r>
            <a:r>
              <a:rPr lang="en-US" sz="1200" i="1" u="none" kern="1200" dirty="0">
                <a:solidFill>
                  <a:schemeClr val="tx1"/>
                </a:solidFill>
                <a:effectLst/>
                <a:latin typeface="+mn-lt"/>
                <a:ea typeface="+mn-ea"/>
                <a:cs typeface="+mn-cs"/>
              </a:rPr>
              <a:t>2018 TSMO Early Action Implementation Plan</a:t>
            </a:r>
            <a:r>
              <a:rPr lang="en-US" sz="1200" i="0" u="none" kern="1200" dirty="0">
                <a:solidFill>
                  <a:schemeClr val="tx1"/>
                </a:solidFill>
                <a:effectLst/>
                <a:latin typeface="+mn-lt"/>
                <a:ea typeface="+mn-ea"/>
                <a:cs typeface="+mn-cs"/>
              </a:rPr>
              <a:t>. The tool uses an interactive spreadsheet to identify system hotspots and prioritize projects. </a:t>
            </a:r>
            <a:r>
              <a:rPr lang="en-US" sz="1200" kern="1200" dirty="0">
                <a:solidFill>
                  <a:schemeClr val="tx1"/>
                </a:solidFill>
                <a:effectLst/>
                <a:latin typeface="+mn-lt"/>
                <a:ea typeface="+mn-ea"/>
                <a:cs typeface="+mn-cs"/>
              </a:rPr>
              <a:t>TOAST data calculations are run on route segments. A total score is calculated for each route to identify routes that can benefit from TSMO strategies.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TOAST reports are generated statewide and by district. The reports indicate the top 25 segments or hotspots using data in the following categories: travel time performance, bottlenecks, TSMO safety, incident clearance, secondary crashes, volume per lane, freight corridors, and safety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TOAST functions as follows: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Ohio DOT districts can apply for TSMO funding to address issues they have identified using TOAST; there is a $5 million annual budget dedicated to TSMO projects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Ohio DOT’s Project Initiation Package requires project managers for major capital projects to address specific TSMO considerations at the start of their projects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part of the Project Initiation Package used for most</a:t>
            </a:r>
            <a:r>
              <a:rPr lang="en-US" sz="1200" kern="1200" baseline="0" dirty="0">
                <a:solidFill>
                  <a:schemeClr val="tx1"/>
                </a:solidFill>
                <a:effectLst/>
                <a:latin typeface="+mn-lt"/>
                <a:ea typeface="+mn-ea"/>
                <a:cs typeface="+mn-cs"/>
              </a:rPr>
              <a:t> capital projects,</a:t>
            </a:r>
            <a:r>
              <a:rPr lang="en-US" sz="1200" kern="1200" dirty="0">
                <a:solidFill>
                  <a:schemeClr val="tx1"/>
                </a:solidFill>
                <a:effectLst/>
                <a:latin typeface="+mn-lt"/>
                <a:ea typeface="+mn-ea"/>
                <a:cs typeface="+mn-cs"/>
              </a:rPr>
              <a:t> project managers must indicate in TOAST whether a project area is a hotspot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information about TOAST can be found at </a:t>
            </a:r>
            <a:r>
              <a:rPr lang="en-US" sz="1200" dirty="0">
                <a:solidFill>
                  <a:schemeClr val="tx1"/>
                </a:solidFill>
              </a:rPr>
              <a:t> </a:t>
            </a:r>
            <a:r>
              <a:rPr lang="en-US" sz="1200" dirty="0">
                <a:solidFill>
                  <a:schemeClr val="tx1"/>
                </a:solidFill>
                <a:hlinkClick r:id="rId3"/>
              </a:rPr>
              <a:t>https://www.transportation.ohio.gov/wps/portal/gov/odot/working/data-tools/resources/toast</a:t>
            </a:r>
            <a:r>
              <a:rPr lang="en-US" sz="1200" dirty="0">
                <a:solidFill>
                  <a:schemeClr val="tx1"/>
                </a:solidFill>
              </a:rPr>
              <a:t> </a:t>
            </a:r>
            <a:endParaRPr lang="en-US" dirty="0">
              <a:solidFill>
                <a:schemeClr val="tx1"/>
              </a:solidFill>
            </a:endParaRPr>
          </a:p>
          <a:p>
            <a:endParaRPr lang="en-US" dirty="0">
              <a:solidFill>
                <a:schemeClr val="tx1"/>
              </a:solidFill>
            </a:endParaRPr>
          </a:p>
          <a:p>
            <a:r>
              <a:rPr lang="en-US" dirty="0">
                <a:solidFill>
                  <a:schemeClr val="tx1"/>
                </a:solidFill>
              </a:rPr>
              <a:t>Photo Source: Getty Images 915447556</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58</a:t>
            </a:fld>
            <a:endParaRPr lang="en-US" dirty="0"/>
          </a:p>
        </p:txBody>
      </p:sp>
    </p:spTree>
    <p:extLst>
      <p:ext uri="{BB962C8B-B14F-4D97-AF65-F5344CB8AC3E}">
        <p14:creationId xmlns:p14="http://schemas.microsoft.com/office/powerpoint/2010/main" val="1720836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a:t>
            </a:r>
            <a:r>
              <a:rPr lang="en-US" baseline="0" dirty="0"/>
              <a:t> ranks road segments as high priority for TSMO improvements based on data/measures in these areas:</a:t>
            </a:r>
            <a:endParaRPr lang="en-US" dirty="0"/>
          </a:p>
          <a:p>
            <a:endParaRPr lang="en-US" dirty="0"/>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Travel time performance: percent of time motorists can travel at or near (90 percent) of the reference speed (free-flow speed defined by data provider)</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Bottlenecks: a potential bottleneck is detected when speeds on a segment drop to 65 percent of reference speeds and cause at least a 2-minute delay</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TSMO safety: the safety performance of a route based on the impact of crashes in the corridor</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Incident clearance: the time from reporting of an incident until the entire scene is cleared</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Secondary crashes: percent of crashes that occurred as a result of a previous incident</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Volume per lane: calculated based on a weighted average for each segment</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Freight corridors: weighted average of percentage of trucks (average daily truck volume divided by average daily total volume)</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Safety performance: a route’s potential for safety improvement by density based on its peer group</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Weather resilience: snow and ice recovery data and route flooding</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Work zone delay: hours below 35 miles per hour compared to pre-work zone conditions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Work zone crashes: ratio of crashes during work zone to pre-work zone conditions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Signal timing: percentage of vehicle arrivals on green</a:t>
            </a:r>
          </a:p>
          <a:p>
            <a:pPr marL="171450" indent="-171450" rtl="0">
              <a:buFont typeface="Arial" panose="020B0604020202020204" pitchFamily="34" charset="0"/>
              <a:buChar cha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Each</a:t>
            </a:r>
            <a:r>
              <a:rPr lang="en-US" baseline="0" dirty="0"/>
              <a:t> year, Ohio DOT updates TOAST rankings and provides an online interactive map showing the priorities of road segments on its website: https://www.transportation.ohio.gov/wps/portal/gov/odot/working/data-tools/resources/toast. The map on slideshows that many of the roads around Columbus have a high ranking, meaning that they are more likely to benefit from TSMO strategies.</a:t>
            </a:r>
            <a:endParaRPr lang="en-US" dirty="0"/>
          </a:p>
          <a:p>
            <a:pPr marL="0" indent="0" rtl="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59</a:t>
            </a:fld>
            <a:endParaRPr lang="en-US" dirty="0"/>
          </a:p>
        </p:txBody>
      </p:sp>
    </p:spTree>
    <p:extLst>
      <p:ext uri="{BB962C8B-B14F-4D97-AF65-F5344CB8AC3E}">
        <p14:creationId xmlns:p14="http://schemas.microsoft.com/office/powerpoint/2010/main" val="3968969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responsibility for performance management is spread across disciplines within Missouri DOT. The agency tracks department-wide performance using a public-facing report.</a:t>
            </a:r>
            <a:r>
              <a:rPr lang="en-US" baseline="0" dirty="0"/>
              <a:t> The tracker includes measures of safety, customer service, project delivery, operations, asset management, work force stabilization, and economic prosperity.</a:t>
            </a:r>
          </a:p>
          <a:p>
            <a:endParaRPr lang="en-US" baseline="0" dirty="0"/>
          </a:p>
          <a:p>
            <a:r>
              <a:rPr lang="en-US" baseline="0" dirty="0"/>
              <a:t>Measures are assigned to individual staff members in divisions across the Missouri DOT, and they are responsible for tracking and reporting on their performance measure as well as identifying any potential strategies or initiatives to help influence the outcomes/progress. There are also district-level trackers that are not public that provide additional details at the district level.</a:t>
            </a:r>
          </a:p>
          <a:p>
            <a:r>
              <a:rPr lang="en-US" baseline="0" dirty="0"/>
              <a:t> </a:t>
            </a:r>
          </a:p>
          <a:p>
            <a:r>
              <a:rPr lang="en-US" baseline="0" dirty="0"/>
              <a:t>The tracker includes formal and informal impacts on investment decisions. One example outcome of this tracker was greater investment in improving work zone mobility after </a:t>
            </a:r>
            <a:r>
              <a:rPr lang="en-US" baseline="0" dirty="0" err="1"/>
              <a:t>decisionmakers</a:t>
            </a:r>
            <a:r>
              <a:rPr lang="en-US" baseline="0" dirty="0"/>
              <a:t> noticed poor performance regarding the delay measure in work zones.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60</a:t>
            </a:fld>
            <a:endParaRPr lang="en-US" dirty="0"/>
          </a:p>
        </p:txBody>
      </p:sp>
    </p:spTree>
    <p:extLst>
      <p:ext uri="{BB962C8B-B14F-4D97-AF65-F5344CB8AC3E}">
        <p14:creationId xmlns:p14="http://schemas.microsoft.com/office/powerpoint/2010/main" val="301291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TSMO can support TPM in several ways, including:</a:t>
            </a:r>
          </a:p>
          <a:p>
            <a:endParaRPr lang="en-US" baseline="0" dirty="0"/>
          </a:p>
          <a:p>
            <a:pPr marL="171450" indent="-171450">
              <a:buFont typeface="Arial" panose="020B0604020202020204" pitchFamily="34" charset="0"/>
              <a:buChar char="•"/>
            </a:pPr>
            <a:r>
              <a:rPr lang="en-US" dirty="0"/>
              <a:t>TSMO strategies can provide cost-effective solutions to quickly improve performance and support national performance measures such as reliability and safety.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technologies provide a rich source of data for understanding, assessing, and monitoring performance of the transportation system in real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provides levers (e.g., signal timing, traveler information, hard-shoulder running) for agencies to actively manage the system in real time to improve performance.</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TSMO reinforces the same objectives-driven, performance-based approach to improve and predict transportation system performance,</a:t>
            </a:r>
            <a:r>
              <a:rPr lang="en-US" baseline="0" dirty="0"/>
              <a:t> which is used by TPM.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a:t>
            </a:fld>
            <a:endParaRPr lang="en-US" dirty="0"/>
          </a:p>
        </p:txBody>
      </p:sp>
    </p:spTree>
    <p:extLst>
      <p:ext uri="{BB962C8B-B14F-4D97-AF65-F5344CB8AC3E}">
        <p14:creationId xmlns:p14="http://schemas.microsoft.com/office/powerpoint/2010/main" val="446705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Arizona DOT’s TSMO division developed performance measures and targets across all groups within the division. The measures and targets tie into the agency-wide scorecard for identifying resource needs aligned with agency goals and objectives. The TSMO division holds monthly meetings to track progress and identify countermeasures to address areas where targets are not being met.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TSMO division has performance measures that feed into the DOT at cabinet level. Managers in the TSMO division report (up to the TSMO director) three to four simple performance measures using green, yellow, and red color‑coding. They are encouraged to report red if there are problems and indicate how they will address those issues. This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instilled in their culture, and managers are not penalized for revealing negative metrics. They focus on positive incentives, such as bonuses and weekly kudos reports instead of penalties. </a:t>
            </a:r>
          </a:p>
          <a:p>
            <a:endParaRPr lang="en-US" sz="1200" kern="1200" dirty="0">
              <a:solidFill>
                <a:schemeClr val="tx1"/>
              </a:solidFill>
              <a:effectLst/>
              <a:latin typeface="+mn-lt"/>
              <a:ea typeface="+mn-ea"/>
              <a:cs typeface="+mn-cs"/>
            </a:endParaRPr>
          </a:p>
          <a:p>
            <a:r>
              <a:rPr lang="en-US" dirty="0"/>
              <a:t>This</a:t>
            </a:r>
            <a:r>
              <a:rPr lang="en-US" baseline="0" dirty="0"/>
              <a:t> is part of the overarching Arizona Management System that was introduced in 2015 to </a:t>
            </a:r>
            <a:r>
              <a:rPr lang="en-US" sz="1200" kern="1200" dirty="0">
                <a:solidFill>
                  <a:schemeClr val="tx1"/>
                </a:solidFill>
                <a:effectLst/>
                <a:latin typeface="+mn-lt"/>
                <a:ea typeface="+mn-ea"/>
                <a:cs typeface="+mn-cs"/>
              </a:rPr>
              <a:t>focus on innovation and continuous improvement.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61</a:t>
            </a:fld>
            <a:endParaRPr lang="en-US" dirty="0"/>
          </a:p>
        </p:txBody>
      </p:sp>
    </p:spTree>
    <p:extLst>
      <p:ext uri="{BB962C8B-B14F-4D97-AF65-F5344CB8AC3E}">
        <p14:creationId xmlns:p14="http://schemas.microsoft.com/office/powerpoint/2010/main" val="20970010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additional systems technology performance measures for the Arizona DOT TSMO Division Scorecard.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62</a:t>
            </a:fld>
            <a:endParaRPr lang="en-US" dirty="0"/>
          </a:p>
        </p:txBody>
      </p:sp>
    </p:spTree>
    <p:extLst>
      <p:ext uri="{BB962C8B-B14F-4D97-AF65-F5344CB8AC3E}">
        <p14:creationId xmlns:p14="http://schemas.microsoft.com/office/powerpoint/2010/main" val="15099371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DOT also applies this</a:t>
            </a:r>
            <a:r>
              <a:rPr lang="en-US" baseline="0" dirty="0"/>
              <a:t> </a:t>
            </a:r>
            <a:r>
              <a:rPr lang="en-US" dirty="0"/>
              <a:t>performance management approach to its TSMO assets. For example, the</a:t>
            </a:r>
            <a:r>
              <a:rPr lang="en-US" baseline="0" dirty="0"/>
              <a:t> agency tracks the status of assets necessary for operations using its</a:t>
            </a:r>
            <a:r>
              <a:rPr lang="en-US" dirty="0"/>
              <a:t> TSMO division scorecard. The scorecard is also used to track safety initiatives by the TSMO Safety team.</a:t>
            </a:r>
          </a:p>
          <a:p>
            <a:r>
              <a:rPr lang="en-US" dirty="0"/>
              <a:t>The metrics shown on the slide include:</a:t>
            </a:r>
          </a:p>
          <a:p>
            <a:endParaRPr lang="en-US" dirty="0"/>
          </a:p>
          <a:p>
            <a:pPr marL="171450" indent="-171450">
              <a:buFont typeface="Arial" panose="020B0604020202020204" pitchFamily="34" charset="0"/>
              <a:buChar char="•"/>
            </a:pPr>
            <a:r>
              <a:rPr lang="en-US" dirty="0"/>
              <a:t>Percentage of traffic signals with communications equipment</a:t>
            </a:r>
          </a:p>
          <a:p>
            <a:pPr marL="171450" indent="-171450">
              <a:buFont typeface="Arial" panose="020B0604020202020204" pitchFamily="34" charset="0"/>
              <a:buChar char="•"/>
            </a:pPr>
            <a:r>
              <a:rPr lang="en-US" dirty="0"/>
              <a:t>Maintain Phoenix Metro roadway lighting operability at 95%</a:t>
            </a:r>
          </a:p>
          <a:p>
            <a:pPr marL="171450" indent="-171450">
              <a:buFont typeface="Arial" panose="020B0604020202020204" pitchFamily="34" charset="0"/>
              <a:buChar char="•"/>
            </a:pPr>
            <a:r>
              <a:rPr lang="en-US" dirty="0"/>
              <a:t>Metro Phoenix CCTV camera operability 100%</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63</a:t>
            </a:fld>
            <a:endParaRPr lang="en-US" dirty="0"/>
          </a:p>
        </p:txBody>
      </p:sp>
    </p:spTree>
    <p:extLst>
      <p:ext uri="{BB962C8B-B14F-4D97-AF65-F5344CB8AC3E}">
        <p14:creationId xmlns:p14="http://schemas.microsoft.com/office/powerpoint/2010/main" val="487525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metrics shown on the slide include:</a:t>
            </a:r>
          </a:p>
          <a:p>
            <a:endParaRPr lang="en-US" dirty="0"/>
          </a:p>
          <a:p>
            <a:pPr marL="171450" indent="-171450">
              <a:buFont typeface="Arial" panose="020B0604020202020204" pitchFamily="34" charset="0"/>
              <a:buChar char="•"/>
            </a:pPr>
            <a:r>
              <a:rPr lang="en-US" dirty="0"/>
              <a:t>Maintain Phoenix Metro pump stations at 90% operability (pump stations that dewater the freeway – fully operational = all pumps at each location are operational)</a:t>
            </a:r>
          </a:p>
          <a:p>
            <a:pPr marL="171450" indent="-171450">
              <a:buFont typeface="Arial" panose="020B0604020202020204" pitchFamily="34" charset="0"/>
              <a:buChar char="•"/>
            </a:pPr>
            <a:r>
              <a:rPr lang="en-US" dirty="0"/>
              <a:t>Perform 50 targeted RSAs at high crash locations each FY</a:t>
            </a:r>
          </a:p>
          <a:p>
            <a:pPr marL="171450" indent="-171450">
              <a:buFont typeface="Arial" panose="020B0604020202020204" pitchFamily="34" charset="0"/>
              <a:buChar char="•"/>
            </a:pPr>
            <a:r>
              <a:rPr lang="en-US" dirty="0"/>
              <a:t>Implement low-cost high impact countermeasures at 25 high crash location per FY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64</a:t>
            </a:fld>
            <a:endParaRPr lang="en-US" dirty="0"/>
          </a:p>
        </p:txBody>
      </p:sp>
    </p:spTree>
    <p:extLst>
      <p:ext uri="{BB962C8B-B14F-4D97-AF65-F5344CB8AC3E}">
        <p14:creationId xmlns:p14="http://schemas.microsoft.com/office/powerpoint/2010/main" val="17219264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analysis and performance monitoring is an initiative within the Maryland DOT </a:t>
            </a:r>
            <a:r>
              <a:rPr lang="en-US" baseline="0" dirty="0"/>
              <a:t>State Highway Administration’s Office of Transportation Mobility and Operations. As part of that initiative, Maryland analyzes and tracks the performance of its CHART program each year for measurable benefits. CHART is a statewide, multidisciplinary program that provides traffic monitoring, traffic management, travel information services, and incident response. The University of Maryland is the independent evaluator. </a:t>
            </a:r>
            <a:r>
              <a:rPr lang="en-US" sz="1200" kern="1200" dirty="0">
                <a:solidFill>
                  <a:schemeClr val="tx1"/>
                </a:solidFill>
                <a:effectLst/>
                <a:latin typeface="+mn-lt"/>
                <a:ea typeface="+mn-ea"/>
                <a:cs typeface="+mn-cs"/>
              </a:rPr>
              <a:t>The analysis looks at</a:t>
            </a:r>
            <a:r>
              <a:rPr lang="en-US" sz="1200" kern="1200" baseline="0" dirty="0">
                <a:solidFill>
                  <a:schemeClr val="tx1"/>
                </a:solidFill>
                <a:effectLst/>
                <a:latin typeface="+mn-lt"/>
                <a:ea typeface="+mn-ea"/>
                <a:cs typeface="+mn-cs"/>
              </a:rPr>
              <a:t> CHART’s </a:t>
            </a:r>
            <a:r>
              <a:rPr lang="en-US" sz="1200" kern="1200" dirty="0">
                <a:solidFill>
                  <a:schemeClr val="tx1"/>
                </a:solidFill>
                <a:effectLst/>
                <a:latin typeface="+mn-lt"/>
                <a:ea typeface="+mn-ea"/>
                <a:cs typeface="+mn-cs"/>
              </a:rPr>
              <a:t>response time, average lane closure duration, and differences between when CHART units are on-scene versus not on-scene.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analysis looks at the events where CHART was present and calculates benefits realized as the reduction in secondary crashes and direct economic benefit to highway users. The full methodology for the study can be found at </a:t>
            </a:r>
            <a:r>
              <a:rPr lang="en-US" sz="1200" u="sng" kern="1200" dirty="0">
                <a:solidFill>
                  <a:schemeClr val="tx1"/>
                </a:solidFill>
                <a:effectLst/>
                <a:latin typeface="+mn-lt"/>
                <a:ea typeface="+mn-ea"/>
                <a:cs typeface="+mn-cs"/>
                <a:hlinkClick r:id="rId3"/>
              </a:rPr>
              <a:t>http://chartinput.umd.edu/</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Direct benefits to road users and to the community are quantified in these categories:</a:t>
            </a:r>
          </a:p>
          <a:p>
            <a:endParaRPr lang="en-US" dirty="0"/>
          </a:p>
          <a:p>
            <a:pPr marL="171450" lvl="0" indent="-171450">
              <a:buFont typeface="Arial" panose="020B0604020202020204" pitchFamily="34" charset="0"/>
              <a:buChar char="•"/>
            </a:pPr>
            <a:r>
              <a:rPr lang="en-US" dirty="0"/>
              <a:t>Assistance to drivers</a:t>
            </a:r>
          </a:p>
          <a:p>
            <a:pPr marL="171450" lvl="0" indent="-171450">
              <a:buFont typeface="Arial" panose="020B0604020202020204" pitchFamily="34" charset="0"/>
              <a:buChar char="•"/>
            </a:pPr>
            <a:r>
              <a:rPr lang="en-US" dirty="0"/>
              <a:t>Reduction in secondary incidents</a:t>
            </a:r>
          </a:p>
          <a:p>
            <a:pPr marL="171450" lvl="0" indent="-171450">
              <a:buFont typeface="Arial" panose="020B0604020202020204" pitchFamily="34" charset="0"/>
              <a:buChar char="•"/>
            </a:pPr>
            <a:r>
              <a:rPr lang="en-US" dirty="0"/>
              <a:t>Reduction in driver delay time</a:t>
            </a:r>
          </a:p>
          <a:p>
            <a:pPr marL="171450" lvl="0" indent="-171450">
              <a:buFont typeface="Arial" panose="020B0604020202020204" pitchFamily="34" charset="0"/>
              <a:buChar char="•"/>
            </a:pPr>
            <a:r>
              <a:rPr lang="en-US" dirty="0"/>
              <a:t>Reduction in vehicle operating hours</a:t>
            </a:r>
          </a:p>
          <a:p>
            <a:pPr marL="171450" lvl="0" indent="-171450">
              <a:buFont typeface="Arial" panose="020B0604020202020204" pitchFamily="34" charset="0"/>
              <a:buChar char="•"/>
            </a:pPr>
            <a:r>
              <a:rPr lang="en-US" dirty="0"/>
              <a:t>Reduction in fuel consumption</a:t>
            </a:r>
          </a:p>
          <a:p>
            <a:pPr marL="171450" lvl="0" indent="-171450">
              <a:buFont typeface="Arial" panose="020B0604020202020204" pitchFamily="34" charset="0"/>
              <a:buChar char="•"/>
            </a:pPr>
            <a:r>
              <a:rPr lang="en-US" dirty="0"/>
              <a:t>Reduction in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analysis has been the centerpiece of CHART’S funding justification. It is one of the few State programs with such a high return on investment. In 2019, the TIM program resulted in $1.39 billion in direct user savings. Between its operating and capital programs, CHART runs about $40 million per year in combined Federal and State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 from: CHART</a:t>
            </a:r>
            <a:r>
              <a:rPr lang="en-US" sz="1200" kern="1200" baseline="0" dirty="0">
                <a:solidFill>
                  <a:schemeClr val="tx1"/>
                </a:solidFill>
                <a:effectLst/>
                <a:latin typeface="+mn-lt"/>
                <a:ea typeface="+mn-ea"/>
                <a:cs typeface="+mn-cs"/>
              </a:rPr>
              <a:t> 2019 Performance Report</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65</a:t>
            </a:fld>
            <a:endParaRPr lang="en-US" dirty="0"/>
          </a:p>
        </p:txBody>
      </p:sp>
    </p:spTree>
    <p:extLst>
      <p:ext uri="{BB962C8B-B14F-4D97-AF65-F5344CB8AC3E}">
        <p14:creationId xmlns:p14="http://schemas.microsoft.com/office/powerpoint/2010/main" val="2544678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DOT also uses performance management principles to identify the impacts of TSMO projects. </a:t>
            </a:r>
          </a:p>
          <a:p>
            <a:endParaRPr lang="en-US" dirty="0"/>
          </a:p>
          <a:p>
            <a:r>
              <a:rPr lang="en-US" dirty="0"/>
              <a:t>Ohio DOT collects performance data on its TSMO projects to identify impacts on system performance and justify TSMO investments.</a:t>
            </a:r>
            <a:r>
              <a:rPr lang="en-US" baseline="0" dirty="0"/>
              <a:t> It d</a:t>
            </a:r>
            <a:r>
              <a:rPr lang="en-US" dirty="0"/>
              <a:t>eveloped three case studies highlighting the measurable benefits of TSMO solutions:</a:t>
            </a:r>
            <a:r>
              <a:rPr lang="en-US" baseline="0" dirty="0"/>
              <a:t> </a:t>
            </a:r>
          </a:p>
          <a:p>
            <a:endParaRPr lang="en-US" baseline="0" dirty="0"/>
          </a:p>
          <a:p>
            <a:r>
              <a:rPr lang="en-US" baseline="0" dirty="0"/>
              <a:t>https://www.transportation.ohio.gov/wps/portal/gov/odot/programs/tsmo/case-studies/case-studies</a:t>
            </a:r>
          </a:p>
          <a:p>
            <a:r>
              <a:rPr lang="en-US" baseline="0" dirty="0"/>
              <a:t> </a:t>
            </a:r>
          </a:p>
          <a:p>
            <a:r>
              <a:rPr lang="en-US" baseline="0" dirty="0"/>
              <a:t>One TSMO solution highlighted was the implementation of road weather management on I-90. Low-visibility and white-out conditions resulting in multivehicle crashes occurred frequently due to lake-effect snow. Ohio DOT monitored weather conditions using cameras and weather sensors and implemented variable speed limit and dynamic message signs. During 2014–2016 snow events, 138 crashes occurred; however, only 83 occurred during snow events from 2017–2019. This represents a 40 percent reduction.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66</a:t>
            </a:fld>
            <a:endParaRPr lang="en-US" dirty="0"/>
          </a:p>
        </p:txBody>
      </p:sp>
    </p:spTree>
    <p:extLst>
      <p:ext uri="{BB962C8B-B14F-4D97-AF65-F5344CB8AC3E}">
        <p14:creationId xmlns:p14="http://schemas.microsoft.com/office/powerpoint/2010/main" val="26289074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Wisconsin DOT (WisDOT) </a:t>
            </a:r>
            <a:r>
              <a:rPr lang="en-US" baseline="0" dirty="0"/>
              <a:t>developed its first State freight plan in 2018 to guide policy and investments for Wisconsin’s multimodal freight transportation system. The plan defines performance measures to monitor system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NPMRDS freight data was used to calculate freight performance measures for the freight plan: travel time reliability, average speed, bottleneck duration, and bottleneck frequency. NPMRDS was used to track truck travel time reliability on interstates and monitor non-interstate reliability performance to inform funding allocation.</a:t>
            </a:r>
          </a:p>
          <a:p>
            <a:endParaRPr lang="en-US" dirty="0"/>
          </a:p>
          <a:p>
            <a:r>
              <a:rPr lang="en-US" dirty="0"/>
              <a:t>For more</a:t>
            </a:r>
            <a:r>
              <a:rPr lang="en-US" baseline="0" dirty="0"/>
              <a:t> information, see:</a:t>
            </a:r>
            <a:endParaRPr lang="en-US" dirty="0"/>
          </a:p>
          <a:p>
            <a:r>
              <a:rPr lang="en-US" dirty="0">
                <a:solidFill>
                  <a:srgbClr val="0070C0"/>
                </a:solidFill>
              </a:rPr>
              <a:t>https://ops.fhwa.dot.gov/publications/fhwahop20012/index.htm</a:t>
            </a:r>
            <a:r>
              <a:rPr lang="en-US" dirty="0"/>
              <a:t>  </a:t>
            </a:r>
          </a:p>
          <a:p>
            <a:r>
              <a:rPr lang="en-US" sz="1200" b="0" i="0" u="none" strike="noStrike" kern="1200" dirty="0">
                <a:solidFill>
                  <a:schemeClr val="tx1"/>
                </a:solidFill>
                <a:effectLst/>
                <a:latin typeface="+mn-lt"/>
                <a:ea typeface="+mn-ea"/>
                <a:cs typeface="+mn-cs"/>
                <a:hlinkClick r:id="rId3" tooltip="Wisconsin State Freight Plan"/>
              </a:rPr>
              <a:t>https://wisconsindot.gov/Documents/projects/sfp/plan.pdf</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67</a:t>
            </a:fld>
            <a:endParaRPr lang="en-US" dirty="0"/>
          </a:p>
        </p:txBody>
      </p:sp>
    </p:spTree>
    <p:extLst>
      <p:ext uri="{BB962C8B-B14F-4D97-AF65-F5344CB8AC3E}">
        <p14:creationId xmlns:p14="http://schemas.microsoft.com/office/powerpoint/2010/main" val="36570372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benefits to collaboration,</a:t>
            </a:r>
            <a:r>
              <a:rPr lang="en-US" baseline="0" dirty="0"/>
              <a:t> there are also challenges. This section discusses the challenges that TPM and TSMO staff may encounter and how to overcome them.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68</a:t>
            </a:fld>
            <a:endParaRPr lang="en-US" dirty="0"/>
          </a:p>
        </p:txBody>
      </p:sp>
    </p:spTree>
    <p:extLst>
      <p:ext uri="{BB962C8B-B14F-4D97-AF65-F5344CB8AC3E}">
        <p14:creationId xmlns:p14="http://schemas.microsoft.com/office/powerpoint/2010/main" val="556251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Collaborating takes time and effort. </a:t>
            </a:r>
            <a:r>
              <a:rPr lang="en-US" dirty="0"/>
              <a:t>TSMO and TPM staff have</a:t>
            </a:r>
            <a:r>
              <a:rPr lang="en-US" baseline="0" dirty="0"/>
              <a:t> a limited amount of time to do their work. It can temporarily add to that load, so why do it? It can quickly reap benefits that make jobs easier. </a:t>
            </a:r>
            <a:r>
              <a:rPr lang="en-US" dirty="0"/>
              <a:t>TSMO can help reach TPM goals and create a greater impact than working alone.</a:t>
            </a:r>
            <a:r>
              <a:rPr lang="en-US" baseline="0" dirty="0"/>
              <a:t> </a:t>
            </a:r>
            <a:r>
              <a:rPr lang="en-US" dirty="0"/>
              <a:t>TSMO can help TPM maximize use of agency resources</a:t>
            </a:r>
            <a:r>
              <a:rPr lang="en-US" baseline="0" dirty="0"/>
              <a:t> and </a:t>
            </a:r>
            <a:r>
              <a:rPr lang="en-US" dirty="0"/>
              <a:t>TSMO can provide data to support TPM efforts.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69</a:t>
            </a:fld>
            <a:endParaRPr lang="en-US" dirty="0"/>
          </a:p>
        </p:txBody>
      </p:sp>
    </p:spTree>
    <p:extLst>
      <p:ext uri="{BB962C8B-B14F-4D97-AF65-F5344CB8AC3E}">
        <p14:creationId xmlns:p14="http://schemas.microsoft.com/office/powerpoint/2010/main" val="23026899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may be a limited</a:t>
            </a:r>
            <a:r>
              <a:rPr lang="en-US" baseline="0" dirty="0"/>
              <a:t> awareness and understanding of the importance of TSMO among TPM staff (and vice versa), which may present a challenge to collaboration. Many agencies are working on increasing awareness of TSMO, and there are likely TSMO champions (perhaps the one giving this presentation) who can help bridge the gap. This could be in the form of presentations/discussions during lunch or working groups. Agencies can highlight the overlap between TPM and TSMO that already exists and build from there. There are also plenty of resources from FHWA that can help get everyone up to speed on TSMO. This is a good site to start out with: </a:t>
            </a:r>
            <a:r>
              <a:rPr lang="en-US" dirty="0">
                <a:hlinkClick r:id="rId3"/>
              </a:rPr>
              <a:t>https://ops.fhwa.dot.gov/plan4ops</a:t>
            </a:r>
            <a:r>
              <a:rPr lang="en-US" dirty="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70</a:t>
            </a:fld>
            <a:endParaRPr lang="en-US" dirty="0"/>
          </a:p>
        </p:txBody>
      </p:sp>
    </p:spTree>
    <p:extLst>
      <p:ext uri="{BB962C8B-B14F-4D97-AF65-F5344CB8AC3E}">
        <p14:creationId xmlns:p14="http://schemas.microsoft.com/office/powerpoint/2010/main" val="414642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r>
              <a:rPr lang="en-US" b="0" i="0" u="none" strike="noStrike" kern="1200" baseline="0" dirty="0">
                <a:solidFill>
                  <a:schemeClr val="tx1"/>
                </a:solidFill>
              </a:rPr>
              <a:t>Congress established seven National Federal-aid Highway Program performance goals in accordance with 23 USC 150(b). FHWA then defined 17 National Performance Measures </a:t>
            </a:r>
            <a:r>
              <a:rPr lang="en-US" b="0" i="0" dirty="0">
                <a:solidFill>
                  <a:srgbClr val="000000"/>
                </a:solidFill>
                <a:effectLst/>
                <a:latin typeface="Arial" panose="020B0604020202020204" pitchFamily="34" charset="0"/>
              </a:rPr>
              <a:t>to assess performance/condition in carrying out performance-based Federal-aid highway programs. </a:t>
            </a:r>
          </a:p>
          <a:p>
            <a:pPr marL="0" indent="0">
              <a:lnSpc>
                <a:spcPct val="120000"/>
              </a:lnSpc>
              <a:buFont typeface="Arial" panose="020B0604020202020204" pitchFamily="34" charset="0"/>
              <a:buNone/>
            </a:pPr>
            <a:endParaRPr lang="en-US" b="0" i="0" dirty="0">
              <a:solidFill>
                <a:srgbClr val="000000"/>
              </a:solidFill>
              <a:effectLst/>
              <a:latin typeface="Arial" panose="020B0604020202020204" pitchFamily="34" charset="0"/>
            </a:endParaRPr>
          </a:p>
          <a:p>
            <a:pPr marL="0" indent="0">
              <a:lnSpc>
                <a:spcPct val="120000"/>
              </a:lnSpc>
              <a:buFont typeface="Arial" panose="020B0604020202020204" pitchFamily="34" charset="0"/>
              <a:buNone/>
            </a:pPr>
            <a:r>
              <a:rPr lang="en-US" b="0" i="0" dirty="0">
                <a:solidFill>
                  <a:srgbClr val="000000"/>
                </a:solidFill>
                <a:effectLst/>
                <a:latin typeface="Arial" panose="020B0604020202020204" pitchFamily="34" charset="0"/>
              </a:rPr>
              <a:t>TSMO can help agencies make improvements along the National Performance Measures for System Performance. Those measures are:</a:t>
            </a:r>
          </a:p>
          <a:p>
            <a:pPr marL="628650" lvl="1" indent="-171450">
              <a:buFont typeface="Arial" panose="020B0604020202020204" pitchFamily="34" charset="0"/>
              <a:buChar char="•"/>
            </a:pPr>
            <a:r>
              <a:rPr lang="en-US" dirty="0"/>
              <a:t>Percent</a:t>
            </a:r>
            <a:r>
              <a:rPr lang="en-US" sz="1200" kern="1200" dirty="0"/>
              <a:t> of person-miles traveled on the Interstate that are reliable </a:t>
            </a:r>
            <a:endParaRPr lang="en-US" sz="1200" kern="1200" dirty="0">
              <a:solidFill>
                <a:schemeClr val="dk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dirty="0"/>
              <a:t>Percent of person-miles traveled on the non-Interstate NHS that are reliable</a:t>
            </a:r>
          </a:p>
          <a:p>
            <a:pPr marL="628650" lvl="1" indent="-171450">
              <a:buFont typeface="Arial" panose="020B0604020202020204" pitchFamily="34" charset="0"/>
              <a:buChar char="•"/>
            </a:pPr>
            <a:r>
              <a:rPr lang="en-US" sz="1200" kern="1200" dirty="0"/>
              <a:t>Truck Travel Time Reliability (TTTR) Index </a:t>
            </a:r>
            <a:endParaRPr lang="en-US" sz="1200" kern="1200" dirty="0">
              <a:solidFill>
                <a:schemeClr val="dk1"/>
              </a:solidFill>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US" sz="1200" u="none" strike="noStrike" kern="1200" baseline="0" dirty="0"/>
              <a:t>Annual Hours for Peak Hour Excessive Delay Per Capita </a:t>
            </a:r>
          </a:p>
          <a:p>
            <a:pPr marL="628650" lvl="1" indent="-171450">
              <a:buFont typeface="Arial" panose="020B0604020202020204" pitchFamily="34" charset="0"/>
              <a:buChar char="•"/>
            </a:pPr>
            <a:r>
              <a:rPr lang="en-US" sz="1200" u="none" strike="noStrike" kern="1200" baseline="0" dirty="0"/>
              <a:t>Percent of Non-Single Occupancy Vehicle Travel </a:t>
            </a:r>
          </a:p>
          <a:p>
            <a:pPr marL="628650" lvl="1" indent="-171450">
              <a:buFont typeface="Arial" panose="020B0604020202020204" pitchFamily="34" charset="0"/>
              <a:buChar char="•"/>
            </a:pPr>
            <a:r>
              <a:rPr lang="en-US" sz="1200" u="none" strike="noStrike" kern="1200" baseline="0" dirty="0"/>
              <a:t>Total Emissions Reduction</a:t>
            </a:r>
          </a:p>
          <a:p>
            <a:pPr marL="0" indent="0">
              <a:lnSpc>
                <a:spcPct val="120000"/>
              </a:lnSpc>
              <a:buFont typeface="Arial" panose="020B0604020202020204" pitchFamily="34" charset="0"/>
              <a:buNone/>
            </a:pPr>
            <a:r>
              <a:rPr lang="en-US" dirty="0"/>
              <a:t>TSMO can also support safety improvements and positively impact the National Performance Measures for Safety. Those measures include the number and rate of fatalities and serious injuries.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8</a:t>
            </a:fld>
            <a:endParaRPr lang="en-US" dirty="0"/>
          </a:p>
        </p:txBody>
      </p:sp>
    </p:spTree>
    <p:extLst>
      <p:ext uri="{BB962C8B-B14F-4D97-AF65-F5344CB8AC3E}">
        <p14:creationId xmlns:p14="http://schemas.microsoft.com/office/powerpoint/2010/main" val="11283345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challenge for</a:t>
            </a:r>
            <a:r>
              <a:rPr lang="en-US" baseline="0" dirty="0"/>
              <a:t> some DOTs is the lack of concern about congestion, particularly in rural States. TPM programs may be more focused on performance measures that differ from travel time. </a:t>
            </a:r>
          </a:p>
          <a:p>
            <a:endParaRPr lang="en-US" baseline="0" dirty="0"/>
          </a:p>
          <a:p>
            <a:r>
              <a:rPr lang="en-US" baseline="0" dirty="0"/>
              <a:t>To address this challenge, it is important to remember that TSMO strategies can impact a variety of performance measures, including safety, truck travel time reliability, and emissions. Many TSMO strategies help to improve roadway safety. For example, traffic incident management supports the safe and quick removal of incidents, thereby reducing the risk of secondary incidents. Other TSMO strategies such as traffic signal coordination idle time of vehicles, thus reducing emissions. Truck travel time reliability can also be improved by TSMO strategies, such as work zone management strategies that help to reduce the time that trucks are caught in traffic around work zones. </a:t>
            </a:r>
          </a:p>
          <a:p>
            <a:endParaRPr lang="en-US" baseline="0" dirty="0"/>
          </a:p>
          <a:p>
            <a:r>
              <a:rPr lang="en-US" baseline="0" dirty="0"/>
              <a:t>Additionally, unpredicted delays caused by incidents, adverse weather, or special events are important to travelers in rural areas and can be addressed through TSMO.</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71</a:t>
            </a:fld>
            <a:endParaRPr lang="en-US" dirty="0"/>
          </a:p>
        </p:txBody>
      </p:sp>
    </p:spTree>
    <p:extLst>
      <p:ext uri="{BB962C8B-B14F-4D97-AF65-F5344CB8AC3E}">
        <p14:creationId xmlns:p14="http://schemas.microsoft.com/office/powerpoint/2010/main" val="698939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Trustworthiness of data is a </a:t>
            </a:r>
            <a:r>
              <a:rPr lang="en-US" dirty="0"/>
              <a:t>challenge to TPM and a</a:t>
            </a:r>
            <a:r>
              <a:rPr lang="en-US" baseline="0" dirty="0"/>
              <a:t> performance-based approach to TSMO. Staff may be uncertain about the quality or reliability of the data they receive from other programs. Data coming from TSMO strategies (including video) can be used to verify, and even improve, the quality of data for </a:t>
            </a:r>
            <a:r>
              <a:rPr lang="en-US" baseline="0" dirty="0" err="1"/>
              <a:t>decisionmaking</a:t>
            </a:r>
            <a:r>
              <a:rPr lang="en-US" baseline="0" dirty="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72</a:t>
            </a:fld>
            <a:endParaRPr lang="en-US" dirty="0"/>
          </a:p>
        </p:txBody>
      </p:sp>
    </p:spTree>
    <p:extLst>
      <p:ext uri="{BB962C8B-B14F-4D97-AF65-F5344CB8AC3E}">
        <p14:creationId xmlns:p14="http://schemas.microsoft.com/office/powerpoint/2010/main" val="15287625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some</a:t>
            </a:r>
            <a:r>
              <a:rPr lang="en-US" baseline="0" dirty="0"/>
              <a:t> short-term and long-term next steps that TPM and TSMO staff can take to increase collaboration and connection between TSMO and TPM.</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73</a:t>
            </a:fld>
            <a:endParaRPr lang="en-US" dirty="0"/>
          </a:p>
        </p:txBody>
      </p:sp>
    </p:spTree>
    <p:extLst>
      <p:ext uri="{BB962C8B-B14F-4D97-AF65-F5344CB8AC3E}">
        <p14:creationId xmlns:p14="http://schemas.microsoft.com/office/powerpoint/2010/main" val="17851290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actions that you can take in the near term. This includes starting a conversation with your counterparts in TSMO (or TPM). You can also establish a forum or group to continue education about TPM and TSMO, or identify a TSMO liaison (or TPM liaison) who is responsible for leading the effort to connect. It may also be helpful to create an inventory of data available to TPM and TSMO staff as a basis for beginning to share data. You can also identify readily available ways to communicate outcomes from TSMO.</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74</a:t>
            </a:fld>
            <a:endParaRPr lang="en-US" dirty="0"/>
          </a:p>
        </p:txBody>
      </p:sp>
    </p:spTree>
    <p:extLst>
      <p:ext uri="{BB962C8B-B14F-4D97-AF65-F5344CB8AC3E}">
        <p14:creationId xmlns:p14="http://schemas.microsoft.com/office/powerpoint/2010/main" val="694832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longer term,</a:t>
            </a:r>
            <a:r>
              <a:rPr lang="en-US" baseline="0" dirty="0"/>
              <a:t> there are more actions you or others at your agency can take to increase the connection between TSMO and TPM:</a:t>
            </a:r>
          </a:p>
          <a:p>
            <a:endParaRPr lang="en-US" baseline="0" dirty="0"/>
          </a:p>
          <a:p>
            <a:pPr marL="171450" indent="-171450">
              <a:buFont typeface="Arial" panose="020B0604020202020204" pitchFamily="34" charset="0"/>
              <a:buChar char="•"/>
            </a:pPr>
            <a:r>
              <a:rPr lang="en-US" dirty="0"/>
              <a:t>Create or update operations-related performance measures and targets</a:t>
            </a:r>
          </a:p>
          <a:p>
            <a:pPr marL="171450" indent="-171450">
              <a:buFont typeface="Arial" panose="020B0604020202020204" pitchFamily="34" charset="0"/>
              <a:buChar char="•"/>
            </a:pPr>
            <a:r>
              <a:rPr lang="en-US" dirty="0"/>
              <a:t>Identify common data needs and solutions </a:t>
            </a:r>
          </a:p>
          <a:p>
            <a:pPr marL="171450" indent="-171450">
              <a:buFont typeface="Arial" panose="020B0604020202020204" pitchFamily="34" charset="0"/>
              <a:buChar char="•"/>
            </a:pPr>
            <a:r>
              <a:rPr lang="en-US" dirty="0"/>
              <a:t>Share existing data across programs</a:t>
            </a:r>
          </a:p>
          <a:p>
            <a:pPr marL="171450" indent="-171450">
              <a:buFont typeface="Arial" panose="020B0604020202020204" pitchFamily="34" charset="0"/>
              <a:buChar char="•"/>
            </a:pPr>
            <a:r>
              <a:rPr lang="en-US" dirty="0"/>
              <a:t>Develop a performance-based TSMO project prioritization process</a:t>
            </a:r>
          </a:p>
          <a:p>
            <a:pPr marL="171450" indent="-171450">
              <a:buFont typeface="Arial" panose="020B0604020202020204" pitchFamily="34" charset="0"/>
              <a:buChar char="•"/>
            </a:pPr>
            <a:r>
              <a:rPr lang="en-US" dirty="0"/>
              <a:t>Identify TSMO strategies that can help reach targets for federally required performance measures</a:t>
            </a:r>
          </a:p>
          <a:p>
            <a:pPr marL="171450" indent="-171450">
              <a:buFont typeface="Arial" panose="020B0604020202020204" pitchFamily="34" charset="0"/>
              <a:buChar char="•"/>
            </a:pPr>
            <a:r>
              <a:rPr lang="en-US" dirty="0"/>
              <a:t>Create before-and-after stories based on performance data to make the business case for TSMO</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75</a:t>
            </a:fld>
            <a:endParaRPr lang="en-US" dirty="0"/>
          </a:p>
        </p:txBody>
      </p:sp>
    </p:spTree>
    <p:extLst>
      <p:ext uri="{BB962C8B-B14F-4D97-AF65-F5344CB8AC3E}">
        <p14:creationId xmlns:p14="http://schemas.microsoft.com/office/powerpoint/2010/main" val="9780849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a:t>
            </a:r>
            <a:r>
              <a:rPr lang="en-US" baseline="0" dirty="0"/>
              <a:t> you can turn to some of these resources.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76</a:t>
            </a:fld>
            <a:endParaRPr lang="en-US" dirty="0"/>
          </a:p>
        </p:txBody>
      </p:sp>
    </p:spTree>
    <p:extLst>
      <p:ext uri="{BB962C8B-B14F-4D97-AF65-F5344CB8AC3E}">
        <p14:creationId xmlns:p14="http://schemas.microsoft.com/office/powerpoint/2010/main" val="411124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a:t>
            </a:r>
            <a:r>
              <a:rPr lang="en-US" baseline="0" dirty="0"/>
              <a:t> your participation today.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77</a:t>
            </a:fld>
            <a:endParaRPr lang="en-US" dirty="0"/>
          </a:p>
        </p:txBody>
      </p:sp>
    </p:spTree>
    <p:extLst>
      <p:ext uri="{BB962C8B-B14F-4D97-AF65-F5344CB8AC3E}">
        <p14:creationId xmlns:p14="http://schemas.microsoft.com/office/powerpoint/2010/main" val="298406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TPM can</a:t>
            </a:r>
            <a:r>
              <a:rPr lang="en-US" baseline="0" dirty="0"/>
              <a:t> benefit TSMO efforts, such as:</a:t>
            </a:r>
          </a:p>
          <a:p>
            <a:endParaRPr lang="en-US" baseline="0" dirty="0"/>
          </a:p>
          <a:p>
            <a:pPr marL="171450" indent="-171450">
              <a:buFont typeface="Arial" panose="020B0604020202020204" pitchFamily="34" charset="0"/>
              <a:buChar char="•"/>
            </a:pPr>
            <a:r>
              <a:rPr lang="en-US" sz="1200" dirty="0"/>
              <a:t>Providing an overarching framework to manage operational performance of the transportation system</a:t>
            </a:r>
          </a:p>
          <a:p>
            <a:pPr marL="171450" indent="-171450">
              <a:buFont typeface="Arial" panose="020B0604020202020204" pitchFamily="34" charset="0"/>
              <a:buChar char="•"/>
            </a:pPr>
            <a:r>
              <a:rPr lang="en-US" sz="1200" dirty="0"/>
              <a:t>Offering data and analytics can help agencies evaluate and select TSMO strategies to meet internal and external objectives</a:t>
            </a:r>
          </a:p>
          <a:p>
            <a:pPr marL="171450" indent="-171450">
              <a:buFont typeface="Arial" panose="020B0604020202020204" pitchFamily="34" charset="0"/>
              <a:buChar char="•"/>
            </a:pPr>
            <a:r>
              <a:rPr lang="en-US" sz="1200" dirty="0"/>
              <a:t>Measuring quantitative impacts of TSMO strategies to provide the business case for additional funding for TSMO </a:t>
            </a:r>
          </a:p>
          <a:p>
            <a:pPr marL="171450" indent="-171450">
              <a:buFont typeface="Arial" panose="020B0604020202020204" pitchFamily="34" charset="0"/>
              <a:buChar char="•"/>
            </a:pPr>
            <a:r>
              <a:rPr lang="en-US" sz="1200" dirty="0"/>
              <a:t>Helping identify issues</a:t>
            </a:r>
            <a:r>
              <a:rPr lang="en-US" sz="1200" baseline="0" dirty="0"/>
              <a:t> in operational performance</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9</a:t>
            </a:fld>
            <a:endParaRPr lang="en-US" dirty="0"/>
          </a:p>
        </p:txBody>
      </p:sp>
    </p:spTree>
    <p:extLst>
      <p:ext uri="{BB962C8B-B14F-4D97-AF65-F5344CB8AC3E}">
        <p14:creationId xmlns:p14="http://schemas.microsoft.com/office/powerpoint/2010/main" val="124171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Six opportunities are shown on this slide. Can you think of any other opportunities?</a:t>
            </a:r>
          </a:p>
          <a:p>
            <a:endParaRPr lang="en-US" baseline="0" dirty="0"/>
          </a:p>
          <a:p>
            <a:r>
              <a:rPr lang="en-US" i="1" baseline="0" dirty="0"/>
              <a:t>Other possible areas for use in discussion:</a:t>
            </a:r>
          </a:p>
          <a:p>
            <a:pPr marL="171450" indent="-171450">
              <a:buFont typeface="Arial" panose="020B0604020202020204" pitchFamily="34" charset="0"/>
              <a:buChar char="•"/>
            </a:pPr>
            <a:r>
              <a:rPr lang="en-US" i="0" baseline="0" dirty="0"/>
              <a:t>Evaluating strategy effectiveness</a:t>
            </a:r>
          </a:p>
          <a:p>
            <a:pPr marL="171450" indent="-171450">
              <a:buFont typeface="Arial" panose="020B0604020202020204" pitchFamily="34" charset="0"/>
              <a:buChar char="•"/>
            </a:pPr>
            <a:r>
              <a:rPr lang="en-US" i="0" baseline="0" dirty="0"/>
              <a:t>Improving predictive model calibration and validation</a:t>
            </a:r>
          </a:p>
          <a:p>
            <a:pPr marL="171450" indent="-171450">
              <a:buFont typeface="Arial" panose="020B0604020202020204" pitchFamily="34" charset="0"/>
              <a:buChar char="•"/>
            </a:pPr>
            <a:r>
              <a:rPr lang="en-US" i="0" baseline="0" dirty="0"/>
              <a:t>Showing return on investment (TSMO often has a strong benefit/cost ratio)</a:t>
            </a:r>
            <a:endParaRPr lang="en-US" i="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10</a:t>
            </a:fld>
            <a:endParaRPr lang="en-US" dirty="0"/>
          </a:p>
        </p:txBody>
      </p:sp>
    </p:spTree>
    <p:extLst>
      <p:ext uri="{BB962C8B-B14F-4D97-AF65-F5344CB8AC3E}">
        <p14:creationId xmlns:p14="http://schemas.microsoft.com/office/powerpoint/2010/main" val="284457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882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5714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330809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5334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15200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A89E5FD8-556A-4282-98ED-C3C816624931}" type="datetime1">
              <a:rPr lang="en-US" smtClean="0"/>
              <a:t>3/2/2023</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360195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57028EA6-F437-4AA1-919A-89094A44ACEF}" type="datetime1">
              <a:rPr lang="en-US" smtClean="0"/>
              <a:t>3/2/2023</a:t>
            </a:fld>
            <a:endParaRPr lang="en-US"/>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a:p>
        </p:txBody>
      </p:sp>
    </p:spTree>
    <p:extLst>
      <p:ext uri="{BB962C8B-B14F-4D97-AF65-F5344CB8AC3E}">
        <p14:creationId xmlns:p14="http://schemas.microsoft.com/office/powerpoint/2010/main" val="260805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a:xfrm>
            <a:off x="4870443" y="6356350"/>
            <a:ext cx="2597156" cy="365125"/>
          </a:xfrm>
          <a:prstGeom prst="rect">
            <a:avLst/>
          </a:prstGeom>
        </p:spPr>
        <p:txBody>
          <a:bodyPr/>
          <a:lstStyle/>
          <a:p>
            <a:fld id="{EB1F87F8-FC7F-49D7-81BE-455A40BD9344}" type="datetime1">
              <a:rPr lang="en-US" smtClean="0"/>
              <a:t>3/2/2023</a:t>
            </a:fld>
            <a:endParaRPr lang="en-US"/>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a:xfrm>
            <a:off x="8610600" y="6356350"/>
            <a:ext cx="2743200" cy="365125"/>
          </a:xfrm>
          <a:prstGeom prst="rect">
            <a:avLst/>
          </a:prstGeom>
        </p:spPr>
        <p:txBody>
          <a:bodyPr/>
          <a:lstStyle/>
          <a:p>
            <a:fld id="{37D4CC3B-F538-9046-9995-49EE0C980241}" type="slidenum">
              <a:rPr lang="en-US" smtClean="0"/>
              <a:t>‹#›</a:t>
            </a:fld>
            <a:endParaRPr lang="en-US"/>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36485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1772187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3141422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339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153517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744DAC0E-D31A-402C-8123-4CCF506E9A9C}" type="datetime1">
              <a:rPr lang="en-US" smtClean="0"/>
              <a:t>3/2/2023</a:t>
            </a:fld>
            <a:endParaRPr lang="en-US"/>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2201706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D08C989C-0811-4D9E-A0A4-D5F522E4FC79}" type="datetime1">
              <a:rPr lang="en-US" smtClean="0"/>
              <a:t>3/2/2023</a:t>
            </a:fld>
            <a:endParaRPr lang="en-US"/>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a:p>
        </p:txBody>
      </p:sp>
    </p:spTree>
    <p:extLst>
      <p:ext uri="{BB962C8B-B14F-4D97-AF65-F5344CB8AC3E}">
        <p14:creationId xmlns:p14="http://schemas.microsoft.com/office/powerpoint/2010/main" val="3959990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a:xfrm>
            <a:off x="4870443" y="6356350"/>
            <a:ext cx="2597156" cy="365125"/>
          </a:xfrm>
          <a:prstGeom prst="rect">
            <a:avLst/>
          </a:prstGeom>
        </p:spPr>
        <p:txBody>
          <a:bodyPr/>
          <a:lstStyle/>
          <a:p>
            <a:fld id="{1429BD1A-650C-4538-9E11-4F5E69EA42CA}" type="datetime1">
              <a:rPr lang="en-US" smtClean="0"/>
              <a:t>3/2/2023</a:t>
            </a:fld>
            <a:endParaRPr lang="en-US"/>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a:xfrm>
            <a:off x="8610600" y="6356350"/>
            <a:ext cx="2743200" cy="365125"/>
          </a:xfrm>
          <a:prstGeom prst="rect">
            <a:avLst/>
          </a:prstGeom>
        </p:spPr>
        <p:txBody>
          <a:bodyPr/>
          <a:lstStyle/>
          <a:p>
            <a:fld id="{37D4CC3B-F538-9046-9995-49EE0C980241}" type="slidenum">
              <a:rPr lang="en-US" smtClean="0"/>
              <a:t>‹#›</a:t>
            </a:fld>
            <a:endParaRPr lang="en-US"/>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29230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1246331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157568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164E6077-A189-4B61-BB93-94FED805AB2D}" type="datetime1">
              <a:rPr lang="en-US" smtClean="0"/>
              <a:t>3/2/2023</a:t>
            </a:fld>
            <a:endParaRPr lang="en-US"/>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lvl1pPr>
              <a:defRPr>
                <a:solidFill>
                  <a:srgbClr val="595959"/>
                </a:solidFill>
              </a:defRPr>
            </a:lvl1pPr>
          </a:lstStyle>
          <a:p>
            <a:fld id="{37D4CC3B-F538-9046-9995-49EE0C980241}" type="slidenum">
              <a:rPr lang="en-US" smtClean="0"/>
              <a:pPr/>
              <a:t>‹#›</a:t>
            </a:fld>
            <a:endParaRPr lang="en-US" dirty="0"/>
          </a:p>
        </p:txBody>
      </p:sp>
    </p:spTree>
    <p:extLst>
      <p:ext uri="{BB962C8B-B14F-4D97-AF65-F5344CB8AC3E}">
        <p14:creationId xmlns:p14="http://schemas.microsoft.com/office/powerpoint/2010/main" val="457626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B0B2B8CA-DDF2-49D9-B250-E2B8ED7C8C1E}" type="datetime1">
              <a:rPr lang="en-US" smtClean="0"/>
              <a:t>3/2/2023</a:t>
            </a:fld>
            <a:endParaRPr lang="en-US"/>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lvl1pPr>
              <a:defRPr>
                <a:solidFill>
                  <a:srgbClr val="595959"/>
                </a:solidFill>
              </a:defRPr>
            </a:lvl1pPr>
          </a:lstStyle>
          <a:p>
            <a:fld id="{37D4CC3B-F538-9046-9995-49EE0C980241}" type="slidenum">
              <a:rPr lang="en-US" smtClean="0"/>
              <a:pPr/>
              <a:t>‹#›</a:t>
            </a:fld>
            <a:endParaRPr lang="en-US" dirty="0"/>
          </a:p>
        </p:txBody>
      </p:sp>
    </p:spTree>
    <p:extLst>
      <p:ext uri="{BB962C8B-B14F-4D97-AF65-F5344CB8AC3E}">
        <p14:creationId xmlns:p14="http://schemas.microsoft.com/office/powerpoint/2010/main" val="2309410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9441F61B-BA5B-44D1-A924-92F5A5D18CB8}" type="datetime1">
              <a:rPr lang="en-US" smtClean="0"/>
              <a:t>3/2/2023</a:t>
            </a:fld>
            <a:endParaRPr lang="en-US"/>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dirty="0"/>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58421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F40BF4-B92C-4180-9070-D3853DB697EB}" type="slidenum">
              <a:rPr lang="en-US" smtClean="0"/>
              <a:t>‹#›</a:t>
            </a:fld>
            <a:endParaRPr lang="en-US" dirty="0"/>
          </a:p>
        </p:txBody>
      </p:sp>
    </p:spTree>
    <p:extLst>
      <p:ext uri="{BB962C8B-B14F-4D97-AF65-F5344CB8AC3E}">
        <p14:creationId xmlns:p14="http://schemas.microsoft.com/office/powerpoint/2010/main" val="2003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843133C9-128D-4FD1-803B-2124BCA03946}" type="datetime1">
              <a:rPr lang="en-US" smtClean="0"/>
              <a:t>3/2/2023</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711465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720259-F623-4890-85FD-5E12920C5433}"/>
              </a:ext>
            </a:extLst>
          </p:cNvPr>
          <p:cNvSpPr>
            <a:spLocks noGrp="1"/>
          </p:cNvSpPr>
          <p:nvPr>
            <p:ph type="title" hasCustomPrompt="1"/>
          </p:nvPr>
        </p:nvSpPr>
        <p:spPr>
          <a:xfrm>
            <a:off x="155448" y="24384"/>
            <a:ext cx="11850624" cy="731520"/>
          </a:xfrm>
        </p:spPr>
        <p:txBody>
          <a:bodyPr/>
          <a:lstStyle>
            <a:lvl1pPr>
              <a:defRPr/>
            </a:lvl1pPr>
          </a:lstStyle>
          <a:p>
            <a:r>
              <a:rPr lang="en-US" dirty="0"/>
              <a:t>Slide Title</a:t>
            </a:r>
          </a:p>
        </p:txBody>
      </p:sp>
      <p:sp>
        <p:nvSpPr>
          <p:cNvPr id="8" name="Content Placeholder 5">
            <a:extLst>
              <a:ext uri="{FF2B5EF4-FFF2-40B4-BE49-F238E27FC236}">
                <a16:creationId xmlns:a16="http://schemas.microsoft.com/office/drawing/2014/main" id="{061F45BA-1527-43BB-8ADC-020C223055C2}"/>
              </a:ext>
            </a:extLst>
          </p:cNvPr>
          <p:cNvSpPr>
            <a:spLocks noGrp="1"/>
          </p:cNvSpPr>
          <p:nvPr>
            <p:ph sz="quarter" idx="11"/>
          </p:nvPr>
        </p:nvSpPr>
        <p:spPr>
          <a:xfrm>
            <a:off x="323849" y="856961"/>
            <a:ext cx="11081213" cy="5568777"/>
          </a:xfrm>
        </p:spPr>
        <p:txBody>
          <a:bodyPr/>
          <a:lstStyle>
            <a:lvl2pPr marL="685800" indent="-228600">
              <a:buFont typeface="Verdana" panose="020B0604030504040204" pitchFamily="34" charset="0"/>
              <a:buChar char="–"/>
              <a:defRPr/>
            </a:lvl2pPr>
            <a:lvl3pPr marL="1143000" indent="-228600">
              <a:buFont typeface="Wingdings" panose="05000000000000000000" pitchFamily="2" charset="2"/>
              <a:buChar char="§"/>
              <a:defRPr/>
            </a:lvl3pPr>
            <a:lvl4pPr marL="1600200" indent="-228600">
              <a:buFont typeface="Courier New" panose="02070309020205020404" pitchFamily="49" charset="0"/>
              <a:buChar char="o"/>
              <a:defRPr/>
            </a:lvl4pPr>
            <a:lvl5pPr marL="2057400" indent="-228600">
              <a:buFont typeface="Verdana" panose="020B060403050404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837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9B6B7BD6-BEE3-449C-AB1D-1DEBAABB757A}" type="datetime1">
              <a:rPr lang="en-US" smtClean="0"/>
              <a:t>3/2/2023</a:t>
            </a:fld>
            <a:endParaRPr lang="en-US" dirty="0"/>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244571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147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 y="349909"/>
            <a:ext cx="2813851" cy="104047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70" y="1576579"/>
            <a:ext cx="7255667" cy="1129042"/>
          </a:xfrm>
          <a:prstGeom prst="rect">
            <a:avLst/>
          </a:prstGeom>
        </p:spPr>
      </p:pic>
    </p:spTree>
    <p:extLst>
      <p:ext uri="{BB962C8B-B14F-4D97-AF65-F5344CB8AC3E}">
        <p14:creationId xmlns:p14="http://schemas.microsoft.com/office/powerpoint/2010/main" val="258096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4AB12B1F-7098-4551-8FA8-3F786D01F919}" type="datetime1">
              <a:rPr lang="en-US" smtClean="0"/>
              <a:t>3/2/2023</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221321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D5900F7B-CD4F-49D2-9C5A-8632F83FEA91}" type="datetime1">
              <a:rPr lang="en-US" smtClean="0"/>
              <a:t>3/2/2023</a:t>
            </a:fld>
            <a:endParaRPr lang="en-US"/>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a:p>
        </p:txBody>
      </p:sp>
    </p:spTree>
    <p:extLst>
      <p:ext uri="{BB962C8B-B14F-4D97-AF65-F5344CB8AC3E}">
        <p14:creationId xmlns:p14="http://schemas.microsoft.com/office/powerpoint/2010/main" val="58620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a:xfrm>
            <a:off x="4870443" y="6356350"/>
            <a:ext cx="2597156" cy="365125"/>
          </a:xfrm>
          <a:prstGeom prst="rect">
            <a:avLst/>
          </a:prstGeom>
        </p:spPr>
        <p:txBody>
          <a:bodyPr/>
          <a:lstStyle/>
          <a:p>
            <a:fld id="{25C891D9-EEE4-49CE-9152-5C8629DD6CFA}" type="datetime1">
              <a:rPr lang="en-US" smtClean="0"/>
              <a:t>3/2/2023</a:t>
            </a:fld>
            <a:endParaRPr lang="en-US"/>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a:xfrm>
            <a:off x="8610600" y="6356350"/>
            <a:ext cx="2743200" cy="365125"/>
          </a:xfrm>
          <a:prstGeom prst="rect">
            <a:avLst/>
          </a:prstGeom>
        </p:spPr>
        <p:txBody>
          <a:bodyPr/>
          <a:lstStyle/>
          <a:p>
            <a:fld id="{37D4CC3B-F538-9046-9995-49EE0C980241}" type="slidenum">
              <a:rPr lang="en-US" smtClean="0"/>
              <a:t>‹#›</a:t>
            </a:fld>
            <a:endParaRPr lang="en-US"/>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260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7.jpeg"/><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1.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image" Target="../media/image12.png"/><Relationship Id="rId4" Type="http://schemas.openxmlformats.org/officeDocument/2006/relationships/slideLayout" Target="../slideLayouts/slideLayout2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b="-257"/>
          <a:stretch/>
        </p:blipFill>
        <p:spPr>
          <a:xfrm>
            <a:off x="5061444" y="1"/>
            <a:ext cx="7089525"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100000">
                <a:schemeClr val="accent1">
                  <a:lumMod val="5000"/>
                  <a:lumOff val="95000"/>
                  <a:alpha val="50000"/>
                </a:schemeClr>
              </a:gs>
              <a:gs pos="0">
                <a:srgbClr val="CFD8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0373360" y="6604001"/>
            <a:ext cx="1686560" cy="230832"/>
          </a:xfrm>
          <a:prstGeom prst="rect">
            <a:avLst/>
          </a:prstGeom>
          <a:noFill/>
        </p:spPr>
        <p:txBody>
          <a:bodyPr wrap="square" rtlCol="0">
            <a:spAutoFit/>
          </a:bodyPr>
          <a:lstStyle/>
          <a:p>
            <a:pPr algn="r"/>
            <a:r>
              <a:rPr lang="en-US" sz="900" dirty="0">
                <a:solidFill>
                  <a:schemeClr val="bg1"/>
                </a:solidFill>
              </a:rPr>
              <a:t>Source: FHWA</a:t>
            </a:r>
          </a:p>
        </p:txBody>
      </p:sp>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9" r:id="rId3"/>
    <p:sldLayoutId id="2147483681" r:id="rId4"/>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E9EB2-1DE1-7040-AA2C-3A625D87873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
          <a:stretch/>
        </p:blipFill>
        <p:spPr>
          <a:xfrm>
            <a:off x="2862863" y="7889"/>
            <a:ext cx="9336571"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9813AD-66F3-454A-A40D-DFFCF49AE0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p:nvSpPr>
        <p:spPr>
          <a:xfrm>
            <a:off x="696686" y="1295148"/>
            <a:ext cx="11513939" cy="1393624"/>
          </a:xfrm>
          <a:prstGeom prst="rect">
            <a:avLst/>
          </a:prstGeom>
          <a:gradFill>
            <a:gsLst>
              <a:gs pos="97000">
                <a:schemeClr val="accent1">
                  <a:lumMod val="5000"/>
                  <a:lumOff val="95000"/>
                  <a:alpha val="20000"/>
                </a:schemeClr>
              </a:gs>
              <a:gs pos="0">
                <a:srgbClr val="CFD8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73360" y="6604001"/>
            <a:ext cx="1686560" cy="230832"/>
          </a:xfrm>
          <a:prstGeom prst="rect">
            <a:avLst/>
          </a:prstGeom>
          <a:noFill/>
        </p:spPr>
        <p:txBody>
          <a:bodyPr wrap="square" rtlCol="0">
            <a:spAutoFit/>
          </a:bodyPr>
          <a:lstStyle/>
          <a:p>
            <a:pPr algn="r"/>
            <a:r>
              <a:rPr lang="en-US" sz="900" dirty="0">
                <a:solidFill>
                  <a:schemeClr val="bg1"/>
                </a:solidFill>
              </a:rPr>
              <a:t>Source: @Getty Images</a:t>
            </a:r>
          </a:p>
        </p:txBody>
      </p:sp>
      <p:pic>
        <p:nvPicPr>
          <p:cNvPr id="14" name="Picture 13">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b="-257"/>
          <a:stretch/>
        </p:blipFill>
        <p:spPr>
          <a:xfrm>
            <a:off x="5061444" y="1"/>
            <a:ext cx="7089525" cy="6858000"/>
          </a:xfrm>
          <a:prstGeom prst="rect">
            <a:avLst/>
          </a:prstGeom>
        </p:spPr>
      </p:pic>
      <p:sp>
        <p:nvSpPr>
          <p:cNvPr id="15" name="Parallelogram 14">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A9813AD-66F3-454A-A40D-DFFCF49AE0F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17" name="Rectangle 1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9" name="Rectangle 18">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100000">
                <a:schemeClr val="accent1">
                  <a:lumMod val="5000"/>
                  <a:lumOff val="95000"/>
                  <a:alpha val="50000"/>
                </a:schemeClr>
              </a:gs>
              <a:gs pos="0">
                <a:srgbClr val="CFD8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10373360" y="6604001"/>
            <a:ext cx="1686560" cy="230832"/>
          </a:xfrm>
          <a:prstGeom prst="rect">
            <a:avLst/>
          </a:prstGeom>
          <a:noFill/>
        </p:spPr>
        <p:txBody>
          <a:bodyPr wrap="square" rtlCol="0">
            <a:spAutoFit/>
          </a:bodyPr>
          <a:lstStyle/>
          <a:p>
            <a:pPr algn="r"/>
            <a:r>
              <a:rPr lang="en-US" sz="900" dirty="0">
                <a:solidFill>
                  <a:schemeClr val="bg1"/>
                </a:solidFill>
              </a:rPr>
              <a:t>Source: FHWA</a:t>
            </a:r>
          </a:p>
        </p:txBody>
      </p:sp>
    </p:spTree>
    <p:extLst>
      <p:ext uri="{BB962C8B-B14F-4D97-AF65-F5344CB8AC3E}">
        <p14:creationId xmlns:p14="http://schemas.microsoft.com/office/powerpoint/2010/main" val="11851807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E9EB2-1DE1-7040-AA2C-3A625D87873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
          <a:stretch/>
        </p:blipFill>
        <p:spPr>
          <a:xfrm>
            <a:off x="2862863" y="7889"/>
            <a:ext cx="9336571"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9813AD-66F3-454A-A40D-DFFCF49AE0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p:nvSpPr>
        <p:spPr>
          <a:xfrm>
            <a:off x="696686" y="1295148"/>
            <a:ext cx="11513939" cy="1393624"/>
          </a:xfrm>
          <a:prstGeom prst="rect">
            <a:avLst/>
          </a:prstGeom>
          <a:gradFill>
            <a:gsLst>
              <a:gs pos="97000">
                <a:schemeClr val="accent1">
                  <a:lumMod val="5000"/>
                  <a:lumOff val="95000"/>
                  <a:alpha val="20000"/>
                </a:schemeClr>
              </a:gs>
              <a:gs pos="0">
                <a:srgbClr val="CFD8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373360" y="6604001"/>
            <a:ext cx="1686560" cy="230832"/>
          </a:xfrm>
          <a:prstGeom prst="rect">
            <a:avLst/>
          </a:prstGeom>
          <a:noFill/>
        </p:spPr>
        <p:txBody>
          <a:bodyPr wrap="square" rtlCol="0">
            <a:spAutoFit/>
          </a:bodyPr>
          <a:lstStyle/>
          <a:p>
            <a:pPr algn="r"/>
            <a:r>
              <a:rPr lang="en-US" sz="900" dirty="0">
                <a:solidFill>
                  <a:schemeClr val="bg1"/>
                </a:solidFill>
              </a:rPr>
              <a:t>Source: @Getty Images</a:t>
            </a:r>
          </a:p>
        </p:txBody>
      </p:sp>
      <p:pic>
        <p:nvPicPr>
          <p:cNvPr id="14" name="Picture 13">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b="-257"/>
          <a:stretch/>
        </p:blipFill>
        <p:spPr>
          <a:xfrm>
            <a:off x="5061444" y="1"/>
            <a:ext cx="7089525" cy="6858000"/>
          </a:xfrm>
          <a:prstGeom prst="rect">
            <a:avLst/>
          </a:prstGeom>
        </p:spPr>
      </p:pic>
      <p:sp>
        <p:nvSpPr>
          <p:cNvPr id="15" name="Parallelogram 14">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A9813AD-66F3-454A-A40D-DFFCF49AE0F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17" name="Rectangle 1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9" name="Rectangle 18">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100000">
                <a:schemeClr val="accent1">
                  <a:lumMod val="5000"/>
                  <a:lumOff val="95000"/>
                  <a:alpha val="50000"/>
                </a:schemeClr>
              </a:gs>
              <a:gs pos="0">
                <a:srgbClr val="CFD8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10373360" y="6604001"/>
            <a:ext cx="1686560" cy="230832"/>
          </a:xfrm>
          <a:prstGeom prst="rect">
            <a:avLst/>
          </a:prstGeom>
          <a:noFill/>
        </p:spPr>
        <p:txBody>
          <a:bodyPr wrap="square" rtlCol="0">
            <a:spAutoFit/>
          </a:bodyPr>
          <a:lstStyle/>
          <a:p>
            <a:pPr algn="r"/>
            <a:r>
              <a:rPr lang="en-US" sz="900" dirty="0">
                <a:solidFill>
                  <a:schemeClr val="bg1"/>
                </a:solidFill>
              </a:rPr>
              <a:t>Source: FHWA</a:t>
            </a:r>
          </a:p>
        </p:txBody>
      </p:sp>
    </p:spTree>
    <p:extLst>
      <p:ext uri="{BB962C8B-B14F-4D97-AF65-F5344CB8AC3E}">
        <p14:creationId xmlns:p14="http://schemas.microsoft.com/office/powerpoint/2010/main" val="13360871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ongested highway overlaid with three speedometer-style figures with needles pointing at red, blue, and green on the gauge. ">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5320072" y="0"/>
            <a:ext cx="6890513"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pic>
        <p:nvPicPr>
          <p:cNvPr id="7" name="Picture 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297716" y="4294312"/>
            <a:ext cx="2696931" cy="1270140"/>
          </a:xfrm>
          <a:prstGeom prst="rect">
            <a:avLst/>
          </a:prstGeom>
          <a:effectLst>
            <a:glow rad="127000">
              <a:schemeClr val="bg1">
                <a:alpha val="71000"/>
              </a:schemeClr>
            </a:glow>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2686917"/>
          </a:xfrm>
          <a:prstGeom prst="rect">
            <a:avLst/>
          </a:prstGeom>
          <a:gradFill>
            <a:gsLst>
              <a:gs pos="97000">
                <a:schemeClr val="accent1">
                  <a:lumMod val="5000"/>
                  <a:lumOff val="95000"/>
                  <a:alpha val="20000"/>
                </a:schemeClr>
              </a:gs>
              <a:gs pos="0">
                <a:srgbClr val="CFD8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0373360" y="6604001"/>
            <a:ext cx="1686560" cy="230832"/>
          </a:xfrm>
          <a:prstGeom prst="rect">
            <a:avLst/>
          </a:prstGeom>
          <a:noFill/>
        </p:spPr>
        <p:txBody>
          <a:bodyPr wrap="square" rtlCol="0">
            <a:spAutoFit/>
          </a:bodyPr>
          <a:lstStyle/>
          <a:p>
            <a:pPr algn="r"/>
            <a:r>
              <a:rPr lang="en-US" sz="900" dirty="0">
                <a:solidFill>
                  <a:schemeClr val="bg1"/>
                </a:solidFill>
              </a:rPr>
              <a:t>Source: @Getty Images</a:t>
            </a:r>
          </a:p>
        </p:txBody>
      </p:sp>
      <p:pic>
        <p:nvPicPr>
          <p:cNvPr id="5" name="Pictur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297716" y="534934"/>
            <a:ext cx="2696931" cy="1282841"/>
          </a:xfrm>
          <a:prstGeom prst="rect">
            <a:avLst/>
          </a:prstGeom>
          <a:effectLst>
            <a:glow rad="127000">
              <a:schemeClr val="bg1">
                <a:alpha val="74000"/>
              </a:schemeClr>
            </a:glow>
            <a:outerShdw blurRad="50800" dist="38100" dir="5400000" algn="t" rotWithShape="0">
              <a:prstClr val="black">
                <a:alpha val="40000"/>
              </a:prstClr>
            </a:outerShdw>
          </a:effectLst>
        </p:spPr>
      </p:pic>
      <p:pic>
        <p:nvPicPr>
          <p:cNvPr id="6" name="Picture 5"/>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297716" y="2444259"/>
            <a:ext cx="2696931" cy="1223568"/>
          </a:xfrm>
          <a:prstGeom prst="rect">
            <a:avLst/>
          </a:prstGeom>
          <a:effectLst>
            <a:glow rad="127000">
              <a:schemeClr val="bg1">
                <a:alpha val="83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32441723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Congested highway overlaid with one speedometer-style figure with a needle pointing at to the middle section (blue).">
            <a:extLst>
              <a:ext uri="{FF2B5EF4-FFF2-40B4-BE49-F238E27FC236}">
                <a16:creationId xmlns:a16="http://schemas.microsoft.com/office/drawing/2014/main" id="{74B3FB9E-AE37-9A4D-AB63-FD7BE715AD39}"/>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295531" y="423746"/>
            <a:ext cx="1881602" cy="909685"/>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7" y="406946"/>
            <a:ext cx="10496183" cy="926486"/>
          </a:xfrm>
          <a:prstGeom prst="parallelogram">
            <a:avLst/>
          </a:prstGeom>
          <a:solidFill>
            <a:srgbClr val="DAE5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996162B-ABAF-4C6D-BF30-FBDA097F1C41}" type="datetime1">
              <a:rPr lang="en-US" smtClean="0"/>
              <a:t>3/2/2023</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defRPr>
            </a:lvl1pPr>
          </a:lstStyle>
          <a:p>
            <a:fld id="{37D4CC3B-F538-9046-9995-49EE0C980241}" type="slidenum">
              <a:rPr lang="en-US" smtClean="0"/>
              <a:pPr/>
              <a:t>‹#›</a:t>
            </a:fld>
            <a:endParaRPr lang="en-US" dirty="0"/>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A9813AD-66F3-454A-A40D-DFFCF49AE0F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pic>
        <p:nvPicPr>
          <p:cNvPr id="10" name="Picture 9" descr="Congested highway overlaid with one speedometer-style figure with a needle pointing at to the middle section (blue)."/>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995845" y="685552"/>
            <a:ext cx="744398" cy="337725"/>
          </a:xfrm>
          <a:prstGeom prst="rect">
            <a:avLst/>
          </a:prstGeom>
          <a:effectLst>
            <a:glow rad="63500">
              <a:schemeClr val="bg1">
                <a:alpha val="65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4670084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www.wsdot.wa.gov/about/secretary/strategic-plan/"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hyperlink" Target="https://www.codot.gov/about/mission-and-vision.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https://ops.fhwa.dot.gov/tsmo" TargetMode="External"/><Relationship Id="rId7" Type="http://schemas.openxmlformats.org/officeDocument/2006/relationships/hyperlink" Target="https://ops.fhwa.dot.gov/publications/fhwahop18095"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www.fhwa.dot.gov/tpm/about/tpm.cfm"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hwa.dot.gov/tpm/about/tpm.cfm"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hyperlink" Target="https://www.fhwa.dot.gov/tpm/about/regulations.cfm"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www.transportation.ohio.gov/wps/portal/gov/odot/working/data-tools/resources/toast" TargetMode="External"/><Relationship Id="rId2" Type="http://schemas.openxmlformats.org/officeDocument/2006/relationships/notesSlide" Target="../notesSlides/notesSlide57.xml"/><Relationship Id="rId1" Type="http://schemas.openxmlformats.org/officeDocument/2006/relationships/slideLayout" Target="../slideLayouts/slideLayout26.xml"/><Relationship Id="rId4" Type="http://schemas.openxmlformats.org/officeDocument/2006/relationships/image" Target="../media/image28.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hyperlink" Target="https://www.modot.org/tracker-measures-departmental-performance" TargetMode="External"/><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hyperlink" Target="https://www.transportation.ohio.gov/programs/tsmo/case-studies/tsmo-case-study-i-90" TargetMode="External"/><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ops.fhwa.dot.gov/plan4ops/index.htm" TargetMode="External"/><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hyperlink" Target="https://ops.fhwa.dot.gov/plan4ops/focus_areas/communicating_tsmo.htm" TargetMode="External"/><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hyperlink" Target="https://ops.fhwa.dot.gov/publications/fhwahop18095/indexhttps:/transops.s3.amazonaws.com/uploaded_files/fhwahop18095.pdf" TargetMode="External"/><Relationship Id="rId2" Type="http://schemas.openxmlformats.org/officeDocument/2006/relationships/notesSlide" Target="../notesSlides/notesSlide75.xml"/><Relationship Id="rId1" Type="http://schemas.openxmlformats.org/officeDocument/2006/relationships/slideLayout" Target="../slideLayouts/slideLayout26.xml"/><Relationship Id="rId6" Type="http://schemas.openxmlformats.org/officeDocument/2006/relationships/hyperlink" Target="https://www.fhwa.dot.gov/tpm"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64B0DD-BCD3-0B58-F8C7-C920A7DF372C}"/>
              </a:ext>
              <a:ext uri="{C183D7F6-B498-43B3-948B-1728B52AA6E4}">
                <adec:decorative xmlns:adec="http://schemas.microsoft.com/office/drawing/2017/decorative" val="1"/>
              </a:ext>
            </a:extLst>
          </p:cNvPr>
          <p:cNvSpPr/>
          <p:nvPr/>
        </p:nvSpPr>
        <p:spPr>
          <a:xfrm>
            <a:off x="10515601" y="6541919"/>
            <a:ext cx="1543050" cy="257175"/>
          </a:xfrm>
          <a:prstGeom prst="rect">
            <a:avLst/>
          </a:prstGeom>
          <a:solidFill>
            <a:srgbClr val="FFFFFF"/>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5630" y="2075834"/>
            <a:ext cx="5873295" cy="1124857"/>
          </a:xfrm>
        </p:spPr>
        <p:txBody>
          <a:bodyPr>
            <a:noAutofit/>
          </a:bodyPr>
          <a:lstStyle/>
          <a:p>
            <a:r>
              <a:rPr lang="en-US" sz="4000" dirty="0"/>
              <a:t>Connecting TSMO and Transportation</a:t>
            </a:r>
            <a:br>
              <a:rPr lang="en-US" sz="4000" dirty="0"/>
            </a:br>
            <a:r>
              <a:rPr lang="en-US" sz="4000" dirty="0"/>
              <a:t>Performance Management</a:t>
            </a:r>
          </a:p>
        </p:txBody>
      </p:sp>
      <p:sp>
        <p:nvSpPr>
          <p:cNvPr id="3" name="Subtitle 2"/>
          <p:cNvSpPr>
            <a:spLocks noGrp="1"/>
          </p:cNvSpPr>
          <p:nvPr>
            <p:ph type="subTitle" idx="1"/>
          </p:nvPr>
        </p:nvSpPr>
        <p:spPr>
          <a:xfrm>
            <a:off x="925287" y="4256313"/>
            <a:ext cx="4582160" cy="1124857"/>
          </a:xfrm>
        </p:spPr>
        <p:txBody>
          <a:bodyPr/>
          <a:lstStyle/>
          <a:p>
            <a:r>
              <a:rPr lang="en-US" sz="1800" dirty="0">
                <a:latin typeface="Arial" panose="020B0604020202020204" pitchFamily="34" charset="0"/>
                <a:cs typeface="Arial" panose="020B0604020202020204" pitchFamily="34" charset="0"/>
              </a:rPr>
              <a:t>Presenter Name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Date</a:t>
            </a:r>
          </a:p>
        </p:txBody>
      </p:sp>
      <p:sp>
        <p:nvSpPr>
          <p:cNvPr id="4" name="TextBox 3">
            <a:extLst>
              <a:ext uri="{FF2B5EF4-FFF2-40B4-BE49-F238E27FC236}">
                <a16:creationId xmlns:a16="http://schemas.microsoft.com/office/drawing/2014/main" id="{989B38AD-452C-F24E-9B01-D9C8DBF9FE0D}"/>
              </a:ext>
            </a:extLst>
          </p:cNvPr>
          <p:cNvSpPr txBox="1"/>
          <p:nvPr/>
        </p:nvSpPr>
        <p:spPr>
          <a:xfrm>
            <a:off x="925287" y="381444"/>
            <a:ext cx="6825354" cy="830997"/>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TRANSPORTATION PERFORMANCE MANAGEMENT</a:t>
            </a:r>
          </a:p>
        </p:txBody>
      </p:sp>
      <p:sp>
        <p:nvSpPr>
          <p:cNvPr id="5" name="TextBox 4" descr="Source: @Getty Images.">
            <a:extLst>
              <a:ext uri="{FF2B5EF4-FFF2-40B4-BE49-F238E27FC236}">
                <a16:creationId xmlns:a16="http://schemas.microsoft.com/office/drawing/2014/main" id="{40979043-F71E-DF87-F373-D16261BEABA1}"/>
              </a:ext>
            </a:extLst>
          </p:cNvPr>
          <p:cNvSpPr txBox="1"/>
          <p:nvPr/>
        </p:nvSpPr>
        <p:spPr>
          <a:xfrm>
            <a:off x="10467975" y="6534150"/>
            <a:ext cx="1681163"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Source: @Getty Images.</a:t>
            </a:r>
          </a:p>
        </p:txBody>
      </p:sp>
    </p:spTree>
    <p:extLst>
      <p:ext uri="{BB962C8B-B14F-4D97-AF65-F5344CB8AC3E}">
        <p14:creationId xmlns:p14="http://schemas.microsoft.com/office/powerpoint/2010/main" val="71030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706" y="323822"/>
            <a:ext cx="9576043" cy="1009677"/>
          </a:xfrm>
        </p:spPr>
        <p:txBody>
          <a:bodyPr/>
          <a:lstStyle/>
          <a:p>
            <a:r>
              <a:rPr lang="en-US" sz="3900" dirty="0"/>
              <a:t>Opportunities for TSMO and TPM Collaboration</a:t>
            </a:r>
          </a:p>
        </p:txBody>
      </p:sp>
      <p:graphicFrame>
        <p:nvGraphicFramePr>
          <p:cNvPr id="5" name="Content Placeholder 4" descr="A figure with several overlapping circles in the center. Around the center are seven text elements:&#10;Setting performance targets for operations-related performance measures&#10;Developing TSMO program plans or strategic plans&#10;Managing TSMO assets&#10;Sharing data&#10;Creating project prioritization methods&#10;Making the business case for TSMO&#10;Others?"/>
          <p:cNvGraphicFramePr>
            <a:graphicFrameLocks noGrp="1"/>
          </p:cNvGraphicFramePr>
          <p:nvPr>
            <p:ph idx="1"/>
            <p:extLst>
              <p:ext uri="{D42A27DB-BD31-4B8C-83A1-F6EECF244321}">
                <p14:modId xmlns:p14="http://schemas.microsoft.com/office/powerpoint/2010/main" val="840820360"/>
              </p:ext>
            </p:extLst>
          </p:nvPr>
        </p:nvGraphicFramePr>
        <p:xfrm>
          <a:off x="984244" y="1479810"/>
          <a:ext cx="10689596" cy="4876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pPr/>
              <a:t>10</a:t>
            </a:fld>
            <a:endParaRPr lang="en-US" dirty="0"/>
          </a:p>
        </p:txBody>
      </p:sp>
    </p:spTree>
    <p:extLst>
      <p:ext uri="{BB962C8B-B14F-4D97-AF65-F5344CB8AC3E}">
        <p14:creationId xmlns:p14="http://schemas.microsoft.com/office/powerpoint/2010/main" val="248827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Next Steps</a:t>
            </a:r>
          </a:p>
        </p:txBody>
      </p:sp>
      <p:graphicFrame>
        <p:nvGraphicFramePr>
          <p:cNvPr id="4" name="Content Placeholder 3" descr="Bring TSMO and TPM leaders together within your agency to identify areas of common interest and mutual objectives.&#10;Determine if/how TSMO strategies are supporting agency TPM goals.&#10;Discuss where TSMO can make an even greater impact on TPM goals.&#10;Identify TSMO and TPM data sources and opportunities to share data.&#10;&#10;&#10;&#10;"/>
          <p:cNvGraphicFramePr>
            <a:graphicFrameLocks noGrp="1"/>
          </p:cNvGraphicFramePr>
          <p:nvPr>
            <p:ph idx="1"/>
            <p:extLst>
              <p:ext uri="{D42A27DB-BD31-4B8C-83A1-F6EECF244321}">
                <p14:modId xmlns:p14="http://schemas.microsoft.com/office/powerpoint/2010/main" val="262751184"/>
              </p:ext>
            </p:extLst>
          </p:nvPr>
        </p:nvGraphicFramePr>
        <p:xfrm>
          <a:off x="984250" y="1469703"/>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0ECC6E5-6954-7EE2-D885-FBE48ECEB66B}"/>
              </a:ext>
            </a:extLst>
          </p:cNvPr>
          <p:cNvSpPr>
            <a:spLocks noGrp="1"/>
          </p:cNvSpPr>
          <p:nvPr>
            <p:ph type="sldNum" sz="quarter" idx="12"/>
          </p:nvPr>
        </p:nvSpPr>
        <p:spPr/>
        <p:txBody>
          <a:bodyPr/>
          <a:lstStyle/>
          <a:p>
            <a:fld id="{37D4CC3B-F538-9046-9995-49EE0C980241}" type="slidenum">
              <a:rPr lang="en-US" smtClean="0"/>
              <a:t>11</a:t>
            </a:fld>
            <a:endParaRPr lang="en-US" dirty="0"/>
          </a:p>
        </p:txBody>
      </p:sp>
    </p:spTree>
    <p:extLst>
      <p:ext uri="{BB962C8B-B14F-4D97-AF65-F5344CB8AC3E}">
        <p14:creationId xmlns:p14="http://schemas.microsoft.com/office/powerpoint/2010/main" val="3255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Executive Summary</a:t>
            </a:r>
          </a:p>
        </p:txBody>
      </p:sp>
    </p:spTree>
    <p:extLst>
      <p:ext uri="{BB962C8B-B14F-4D97-AF65-F5344CB8AC3E}">
        <p14:creationId xmlns:p14="http://schemas.microsoft.com/office/powerpoint/2010/main" val="351173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Goals of This Presentation</a:t>
            </a:r>
          </a:p>
        </p:txBody>
      </p:sp>
      <p:sp>
        <p:nvSpPr>
          <p:cNvPr id="6" name="Content Placeholder 5"/>
          <p:cNvSpPr>
            <a:spLocks noGrp="1"/>
          </p:cNvSpPr>
          <p:nvPr>
            <p:ph idx="1"/>
          </p:nvPr>
        </p:nvSpPr>
        <p:spPr/>
        <p:txBody>
          <a:bodyPr/>
          <a:lstStyle/>
          <a:p>
            <a:pPr>
              <a:lnSpc>
                <a:spcPct val="100000"/>
              </a:lnSpc>
            </a:pPr>
            <a:r>
              <a:rPr lang="en-US" dirty="0"/>
              <a:t>Increase awareness of transportation systems management and operations (TSMO) strategies and goals </a:t>
            </a:r>
          </a:p>
          <a:p>
            <a:pPr>
              <a:lnSpc>
                <a:spcPct val="100000"/>
              </a:lnSpc>
            </a:pPr>
            <a:r>
              <a:rPr lang="en-US" dirty="0"/>
              <a:t>Demonstrate alignment between TSMO and transportation performance management (TPM)</a:t>
            </a:r>
          </a:p>
          <a:p>
            <a:pPr>
              <a:lnSpc>
                <a:spcPct val="100000"/>
              </a:lnSpc>
            </a:pPr>
            <a:r>
              <a:rPr lang="en-US" dirty="0"/>
              <a:t>Describe potential benefits of TSMO and TPM collaboration</a:t>
            </a:r>
          </a:p>
          <a:p>
            <a:pPr>
              <a:lnSpc>
                <a:spcPct val="100000"/>
              </a:lnSpc>
            </a:pPr>
            <a:r>
              <a:rPr lang="en-US" dirty="0"/>
              <a:t>Identify opportunities for TSMO and TPM to collaborate</a:t>
            </a:r>
          </a:p>
          <a:p>
            <a:pPr>
              <a:lnSpc>
                <a:spcPct val="100000"/>
              </a:lnSpc>
            </a:pPr>
            <a:r>
              <a:rPr lang="en-US" dirty="0"/>
              <a:t>Highlight examples of TSMO and TPM connections</a:t>
            </a:r>
          </a:p>
          <a:p>
            <a:pPr>
              <a:lnSpc>
                <a:spcPct val="100000"/>
              </a:lnSpc>
            </a:pPr>
            <a:r>
              <a:rPr lang="en-US" dirty="0"/>
              <a:t>Discuss challenges and how to overcome them</a:t>
            </a:r>
          </a:p>
          <a:p>
            <a:pPr>
              <a:lnSpc>
                <a:spcPct val="100000"/>
              </a:lnSpc>
            </a:pPr>
            <a:r>
              <a:rPr lang="en-US" dirty="0"/>
              <a:t>Present next steps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13</a:t>
            </a:fld>
            <a:endParaRPr lang="en-US" dirty="0"/>
          </a:p>
        </p:txBody>
      </p:sp>
    </p:spTree>
    <p:extLst>
      <p:ext uri="{BB962C8B-B14F-4D97-AF65-F5344CB8AC3E}">
        <p14:creationId xmlns:p14="http://schemas.microsoft.com/office/powerpoint/2010/main" val="30405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Presentation Overview</a:t>
            </a:r>
          </a:p>
        </p:txBody>
      </p:sp>
      <p:sp>
        <p:nvSpPr>
          <p:cNvPr id="6" name="Content Placeholder 5"/>
          <p:cNvSpPr>
            <a:spLocks noGrp="1"/>
          </p:cNvSpPr>
          <p:nvPr>
            <p:ph idx="1"/>
          </p:nvPr>
        </p:nvSpPr>
        <p:spPr/>
        <p:txBody>
          <a:bodyPr/>
          <a:lstStyle/>
          <a:p>
            <a:pPr>
              <a:lnSpc>
                <a:spcPct val="100000"/>
              </a:lnSpc>
            </a:pPr>
            <a:r>
              <a:rPr lang="en-US" dirty="0"/>
              <a:t>What is TSMO?</a:t>
            </a:r>
          </a:p>
          <a:p>
            <a:pPr>
              <a:lnSpc>
                <a:spcPct val="100000"/>
              </a:lnSpc>
            </a:pPr>
            <a:r>
              <a:rPr lang="en-US" dirty="0"/>
              <a:t>What is TPM? </a:t>
            </a:r>
          </a:p>
          <a:p>
            <a:pPr>
              <a:lnSpc>
                <a:spcPct val="100000"/>
              </a:lnSpc>
            </a:pPr>
            <a:r>
              <a:rPr lang="en-US" dirty="0"/>
              <a:t>Why Connect TSMO and TPM?</a:t>
            </a:r>
          </a:p>
          <a:p>
            <a:pPr>
              <a:lnSpc>
                <a:spcPct val="100000"/>
              </a:lnSpc>
            </a:pPr>
            <a:r>
              <a:rPr lang="en-US" dirty="0"/>
              <a:t>Opportunities for Collaboration</a:t>
            </a:r>
          </a:p>
          <a:p>
            <a:pPr>
              <a:lnSpc>
                <a:spcPct val="100000"/>
              </a:lnSpc>
            </a:pPr>
            <a:r>
              <a:rPr lang="en-US" dirty="0"/>
              <a:t>Examples of Collaboration Between TSMO and TPM</a:t>
            </a:r>
          </a:p>
          <a:p>
            <a:pPr>
              <a:lnSpc>
                <a:spcPct val="100000"/>
              </a:lnSpc>
            </a:pPr>
            <a:r>
              <a:rPr lang="en-US" dirty="0"/>
              <a:t>Overcoming Challenges to Collaboration</a:t>
            </a:r>
          </a:p>
          <a:p>
            <a:pPr>
              <a:lnSpc>
                <a:spcPct val="100000"/>
              </a:lnSpc>
            </a:pPr>
            <a:r>
              <a:rPr lang="en-US" dirty="0"/>
              <a:t>Next Steps for Connecting TSMO and TPM</a:t>
            </a:r>
          </a:p>
        </p:txBody>
      </p:sp>
      <p:sp>
        <p:nvSpPr>
          <p:cNvPr id="4" name="Slide Number Placeholder 3"/>
          <p:cNvSpPr>
            <a:spLocks noGrp="1"/>
          </p:cNvSpPr>
          <p:nvPr>
            <p:ph type="sldNum" sz="quarter" idx="12"/>
          </p:nvPr>
        </p:nvSpPr>
        <p:spPr/>
        <p:txBody>
          <a:bodyPr/>
          <a:lstStyle/>
          <a:p>
            <a:fld id="{37D4CC3B-F538-9046-9995-49EE0C980241}" type="slidenum">
              <a:rPr lang="en-US" smtClean="0"/>
              <a:t>14</a:t>
            </a:fld>
            <a:endParaRPr lang="en-US" dirty="0"/>
          </a:p>
        </p:txBody>
      </p:sp>
    </p:spTree>
    <p:extLst>
      <p:ext uri="{BB962C8B-B14F-4D97-AF65-F5344CB8AC3E}">
        <p14:creationId xmlns:p14="http://schemas.microsoft.com/office/powerpoint/2010/main" val="187486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69CA-6E28-43B9-8C03-D6A9E3547EE1}"/>
              </a:ext>
            </a:extLst>
          </p:cNvPr>
          <p:cNvSpPr>
            <a:spLocks noGrp="1"/>
          </p:cNvSpPr>
          <p:nvPr>
            <p:ph type="title"/>
          </p:nvPr>
        </p:nvSpPr>
        <p:spPr/>
        <p:txBody>
          <a:bodyPr/>
          <a:lstStyle/>
          <a:p>
            <a:r>
              <a:rPr lang="en-US" dirty="0"/>
              <a:t>What Is TSMO?</a:t>
            </a:r>
          </a:p>
        </p:txBody>
      </p:sp>
    </p:spTree>
    <p:extLst>
      <p:ext uri="{BB962C8B-B14F-4D97-AF65-F5344CB8AC3E}">
        <p14:creationId xmlns:p14="http://schemas.microsoft.com/office/powerpoint/2010/main" val="351850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Definition of TSMO</a:t>
            </a: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the implementation of multimodal and intermodal, cross-jurisdictional systems, services, and projects designed to preserve capacity and improve security, safety, and reliability of the transportation system.*</a:t>
            </a:r>
            <a:r>
              <a:rPr lang="en-US" sz="2800" baseline="30000" dirty="0"/>
              <a:t>,</a:t>
            </a:r>
            <a:r>
              <a:rPr lang="en-US" sz="2800" dirty="0"/>
              <a:t>**</a:t>
            </a:r>
            <a:endParaRPr lang="en-US" sz="2800" baseline="30000" dirty="0"/>
          </a:p>
        </p:txBody>
      </p:sp>
      <p:sp>
        <p:nvSpPr>
          <p:cNvPr id="8" name="TextBox 7"/>
          <p:cNvSpPr txBox="1"/>
          <p:nvPr/>
        </p:nvSpPr>
        <p:spPr>
          <a:xfrm>
            <a:off x="984244" y="4604335"/>
            <a:ext cx="9904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Title 23 of the U.S. Code (USC) § 101 (a)(30)(A) Definitions and Declarations of Policy</a:t>
            </a:r>
            <a:r>
              <a:rPr kumimoji="0" lang="en-US" sz="16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2011</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**Federal Highway Administration (FHWA) website</a:t>
            </a:r>
            <a:r>
              <a:rPr kumimoji="0" lang="en-US" sz="1600" b="0" i="0" u="non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https://ops.fhwa.dot.gov/tsmo/</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6176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657673"/>
            <a:ext cx="8997956" cy="504096"/>
          </a:xfrm>
        </p:spPr>
        <p:txBody>
          <a:bodyPr/>
          <a:lstStyle/>
          <a:p>
            <a:r>
              <a:rPr lang="en-US" sz="3300" dirty="0"/>
              <a:t>Characteristics of TSMO</a:t>
            </a:r>
            <a:endParaRPr lang="en-US" sz="3300" strike="sngStrike" dirty="0">
              <a:solidFill>
                <a:srgbClr val="FF0000"/>
              </a:solidFill>
            </a:endParaRPr>
          </a:p>
        </p:txBody>
      </p:sp>
      <p:sp>
        <p:nvSpPr>
          <p:cNvPr id="3" name="Content Placeholder 2"/>
          <p:cNvSpPr>
            <a:spLocks noGrp="1"/>
          </p:cNvSpPr>
          <p:nvPr>
            <p:ph idx="1"/>
          </p:nvPr>
        </p:nvSpPr>
        <p:spPr/>
        <p:txBody>
          <a:bodyPr/>
          <a:lstStyle/>
          <a:p>
            <a:pPr>
              <a:lnSpc>
                <a:spcPct val="100000"/>
              </a:lnSpc>
            </a:pPr>
            <a:r>
              <a:rPr lang="en-US" sz="2800" dirty="0"/>
              <a:t>Offers an integrated set of strategies to optimize operational performance of the existing transportation system</a:t>
            </a:r>
          </a:p>
          <a:p>
            <a:pPr>
              <a:lnSpc>
                <a:spcPct val="100000"/>
              </a:lnSpc>
            </a:pPr>
            <a:r>
              <a:rPr lang="en-US" sz="2800" dirty="0"/>
              <a:t>Approaches performance from a systems perspective that spans corridors, facilities, jurisdictions, modes, and agencies</a:t>
            </a:r>
          </a:p>
          <a:p>
            <a:pPr>
              <a:lnSpc>
                <a:spcPct val="100000"/>
              </a:lnSpc>
            </a:pPr>
            <a:r>
              <a:rPr lang="en-US" sz="2800" dirty="0"/>
              <a:t>Helps agencies balance supply and demand on the system and provide flexible solutions to manage dynamic conditions</a:t>
            </a:r>
          </a:p>
          <a:p>
            <a:pPr>
              <a:lnSpc>
                <a:spcPct val="100000"/>
              </a:lnSpc>
            </a:pPr>
            <a:r>
              <a:rPr lang="en-US" sz="2800" dirty="0"/>
              <a:t>Can complement capacity projects, or in some cases can provide lower cost, faster alternatives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23749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Examples of TSMO Strategies</a:t>
            </a:r>
          </a:p>
        </p:txBody>
      </p:sp>
      <p:pic>
        <p:nvPicPr>
          <p:cNvPr id="17" name="Picture 16" descr="Icons representing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07033"/>
            <a:ext cx="10058400" cy="3995240"/>
          </a:xfrm>
          <a:prstGeom prst="rect">
            <a:avLst/>
          </a:prstGeom>
        </p:spPr>
      </p:pic>
      <p:sp>
        <p:nvSpPr>
          <p:cNvPr id="3" name="TextBox 2">
            <a:extLst>
              <a:ext uri="{FF2B5EF4-FFF2-40B4-BE49-F238E27FC236}">
                <a16:creationId xmlns:a16="http://schemas.microsoft.com/office/drawing/2014/main" id="{E7A402F4-A461-98BC-D4DB-5457B8262719}"/>
              </a:ext>
            </a:extLst>
          </p:cNvPr>
          <p:cNvSpPr txBox="1"/>
          <p:nvPr/>
        </p:nvSpPr>
        <p:spPr>
          <a:xfrm>
            <a:off x="8829675" y="5802273"/>
            <a:ext cx="2524125" cy="261610"/>
          </a:xfrm>
          <a:prstGeom prst="rect">
            <a:avLst/>
          </a:prstGeom>
          <a:noFill/>
        </p:spPr>
        <p:txBody>
          <a:bodyPr wrap="square" rtlCol="0">
            <a:spAutoFit/>
          </a:bodyPr>
          <a:lstStyle/>
          <a:p>
            <a:pPr algn="r"/>
            <a:r>
              <a:rPr lang="en-US" sz="1100" dirty="0"/>
              <a:t>Source: Federal Highway Administration</a:t>
            </a:r>
            <a:endParaRPr lang="en-US" sz="1100" dirty="0">
              <a:solidFill>
                <a:srgbClr val="FF0000"/>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3073B-250E-43D2-AB62-2D61C2B5B286}"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8397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84244" y="626562"/>
            <a:ext cx="8997956" cy="504096"/>
          </a:xfrm>
        </p:spPr>
        <p:txBody>
          <a:bodyPr/>
          <a:lstStyle/>
          <a:p>
            <a:r>
              <a:rPr lang="en-US" sz="3600" dirty="0"/>
              <a:t>Incident/Event Management Strategies</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46641"/>
            <a:ext cx="11258534" cy="2649622"/>
          </a:xfrm>
        </p:spPr>
      </p:pic>
      <p:sp>
        <p:nvSpPr>
          <p:cNvPr id="7" name="TextBox 6"/>
          <p:cNvSpPr txBox="1"/>
          <p:nvPr/>
        </p:nvSpPr>
        <p:spPr>
          <a:xfrm>
            <a:off x="8886825" y="4565458"/>
            <a:ext cx="3013785"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60515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80DC-0985-4823-B918-41BB0D1F5493}"/>
              </a:ext>
            </a:extLst>
          </p:cNvPr>
          <p:cNvSpPr>
            <a:spLocks noGrp="1"/>
          </p:cNvSpPr>
          <p:nvPr>
            <p:ph type="title"/>
          </p:nvPr>
        </p:nvSpPr>
        <p:spPr>
          <a:xfrm>
            <a:off x="842963" y="540829"/>
            <a:ext cx="11850624" cy="1947291"/>
          </a:xfrm>
        </p:spPr>
        <p:txBody>
          <a:bodyPr/>
          <a:lstStyle/>
          <a:p>
            <a:r>
              <a:rPr lang="en-US" sz="3600" dirty="0">
                <a:latin typeface="Arial" panose="020B0604020202020204" pitchFamily="34" charset="0"/>
                <a:cs typeface="Arial" panose="020B0604020202020204" pitchFamily="34" charset="0"/>
              </a:rPr>
              <a:t>Disclaimer</a:t>
            </a:r>
          </a:p>
        </p:txBody>
      </p:sp>
      <p:sp>
        <p:nvSpPr>
          <p:cNvPr id="3" name="Content Placeholder 2">
            <a:extLst>
              <a:ext uri="{FF2B5EF4-FFF2-40B4-BE49-F238E27FC236}">
                <a16:creationId xmlns:a16="http://schemas.microsoft.com/office/drawing/2014/main" id="{9153CABC-23A1-4918-B4A7-82D7A402321F}"/>
              </a:ext>
            </a:extLst>
          </p:cNvPr>
          <p:cNvSpPr>
            <a:spLocks noGrp="1"/>
          </p:cNvSpPr>
          <p:nvPr>
            <p:ph sz="quarter" idx="11"/>
          </p:nvPr>
        </p:nvSpPr>
        <p:spPr>
          <a:xfrm>
            <a:off x="842963" y="1514475"/>
            <a:ext cx="10562099" cy="4911263"/>
          </a:xfrm>
        </p:spPr>
        <p:txBody>
          <a:bodyPr>
            <a:normAutofit/>
          </a:bodyPr>
          <a:lstStyle/>
          <a:p>
            <a:pPr marL="0" indent="0">
              <a:lnSpc>
                <a:spcPct val="100000"/>
              </a:lnSpc>
              <a:buNone/>
            </a:pPr>
            <a:r>
              <a:rPr lang="en-US" sz="2400" dirty="0">
                <a:effectLst/>
              </a:rPr>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endParaRPr lang="en-US" sz="2400" dirty="0"/>
          </a:p>
        </p:txBody>
      </p:sp>
      <p:sp>
        <p:nvSpPr>
          <p:cNvPr id="6" name="Slide Number Placeholder 3">
            <a:extLst>
              <a:ext uri="{FF2B5EF4-FFF2-40B4-BE49-F238E27FC236}">
                <a16:creationId xmlns:a16="http://schemas.microsoft.com/office/drawing/2014/main" id="{0ADB4BE4-58C1-45D2-B6C4-4D86C0C448DD}"/>
              </a:ext>
            </a:extLst>
          </p:cNvPr>
          <p:cNvSpPr txBox="1">
            <a:spLocks/>
          </p:cNvSpPr>
          <p:nvPr/>
        </p:nvSpPr>
        <p:spPr>
          <a:xfrm>
            <a:off x="11181522" y="617378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4CC3B-F538-9046-9995-49EE0C980241}" type="slidenum">
              <a:rPr lang="en-US" sz="1200" smtClean="0">
                <a:solidFill>
                  <a:srgbClr val="595959"/>
                </a:solidFill>
              </a:rPr>
              <a:pPr/>
              <a:t>2</a:t>
            </a:fld>
            <a:endParaRPr lang="en-US" sz="1200" dirty="0">
              <a:solidFill>
                <a:srgbClr val="595959"/>
              </a:solidFill>
            </a:endParaRPr>
          </a:p>
        </p:txBody>
      </p:sp>
    </p:spTree>
    <p:extLst>
      <p:ext uri="{BB962C8B-B14F-4D97-AF65-F5344CB8AC3E}">
        <p14:creationId xmlns:p14="http://schemas.microsoft.com/office/powerpoint/2010/main" val="299792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4244" y="626562"/>
            <a:ext cx="8997956" cy="504096"/>
          </a:xfrm>
        </p:spPr>
        <p:txBody>
          <a:bodyPr/>
          <a:lstStyle/>
          <a:p>
            <a:r>
              <a:rPr lang="en-US" sz="3600" dirty="0"/>
              <a:t>Traffic Management Strategies</a:t>
            </a:r>
          </a:p>
        </p:txBody>
      </p:sp>
      <p:pic>
        <p:nvPicPr>
          <p:cNvPr id="9" name="Picture 3" descr="Traffic Management manages movement of people and goods during typical conditions. This includes: freeway management, active traffic management, integrated corridor management, freight management, and arterial management.">
            <a:extLst>
              <a:ext uri="{FF2B5EF4-FFF2-40B4-BE49-F238E27FC236}">
                <a16:creationId xmlns:a16="http://schemas.microsoft.com/office/drawing/2014/main" id="{39971F8F-8AE2-4FA7-83B7-7B070D5250EF}"/>
              </a:ext>
            </a:extLst>
          </p:cNvPr>
          <p:cNvPicPr>
            <a:picLocks noChangeAspect="1"/>
          </p:cNvPicPr>
          <p:nvPr/>
        </p:nvPicPr>
        <p:blipFill>
          <a:blip r:embed="rId3"/>
          <a:srcRect t="3210" b="3210"/>
          <a:stretch/>
        </p:blipFill>
        <p:spPr>
          <a:xfrm>
            <a:off x="718457" y="2255401"/>
            <a:ext cx="11207932" cy="1871331"/>
          </a:xfrm>
          <a:prstGeom prst="rect">
            <a:avLst/>
          </a:prstGeom>
        </p:spPr>
      </p:pic>
      <p:sp>
        <p:nvSpPr>
          <p:cNvPr id="7" name="TextBox 6"/>
          <p:cNvSpPr txBox="1"/>
          <p:nvPr/>
        </p:nvSpPr>
        <p:spPr>
          <a:xfrm>
            <a:off x="8745648" y="4126732"/>
            <a:ext cx="292535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9352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4244" y="626562"/>
            <a:ext cx="8997956" cy="504096"/>
          </a:xfrm>
        </p:spPr>
        <p:txBody>
          <a:bodyPr/>
          <a:lstStyle/>
          <a:p>
            <a:r>
              <a:rPr lang="en-US" sz="3600" dirty="0"/>
              <a:t>Demand Management Strategies</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60673"/>
            <a:ext cx="10742333" cy="2692719"/>
          </a:xfrm>
        </p:spPr>
      </p:pic>
      <p:sp>
        <p:nvSpPr>
          <p:cNvPr id="6" name="TextBox 5"/>
          <p:cNvSpPr txBox="1"/>
          <p:nvPr/>
        </p:nvSpPr>
        <p:spPr>
          <a:xfrm>
            <a:off x="8782609" y="4822018"/>
            <a:ext cx="292806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22487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94" y="449179"/>
            <a:ext cx="9922054" cy="823331"/>
          </a:xfrm>
        </p:spPr>
        <p:txBody>
          <a:bodyPr/>
          <a:lstStyle/>
          <a:p>
            <a:r>
              <a:rPr lang="en-US" sz="3100" dirty="0"/>
              <a:t>TSMO Is a “Way of Thinking” That Supports State Departments of Transportation (DOTs) Missions</a:t>
            </a:r>
          </a:p>
        </p:txBody>
      </p:sp>
      <p:sp>
        <p:nvSpPr>
          <p:cNvPr id="9" name="Content Placeholder 2"/>
          <p:cNvSpPr>
            <a:spLocks noGrp="1"/>
          </p:cNvSpPr>
          <p:nvPr>
            <p:ph idx="1"/>
          </p:nvPr>
        </p:nvSpPr>
        <p:spPr>
          <a:xfrm>
            <a:off x="901336" y="1438644"/>
            <a:ext cx="11009309" cy="4499819"/>
          </a:xfrm>
        </p:spPr>
        <p:txBody>
          <a:bodyPr>
            <a:normAutofit/>
          </a:bodyPr>
          <a:lstStyle/>
          <a:p>
            <a:pPr marL="0" indent="0">
              <a:lnSpc>
                <a:spcPct val="100000"/>
              </a:lnSpc>
              <a:buNone/>
            </a:pPr>
            <a:endParaRPr lang="en-US" sz="1050" i="1" dirty="0"/>
          </a:p>
          <a:p>
            <a:pPr marL="0" indent="0">
              <a:lnSpc>
                <a:spcPct val="100000"/>
              </a:lnSpc>
              <a:buNone/>
            </a:pPr>
            <a:r>
              <a:rPr lang="en-US" i="1" dirty="0"/>
              <a:t>“We provide safe, reliable and cost-effective transportation options to improve communities and economic vitality for people and businesses.”</a:t>
            </a:r>
          </a:p>
          <a:p>
            <a:pPr marL="0" indent="0" algn="r">
              <a:lnSpc>
                <a:spcPct val="100000"/>
              </a:lnSpc>
              <a:spcAft>
                <a:spcPts val="1000"/>
              </a:spcAft>
              <a:buNone/>
            </a:pPr>
            <a:r>
              <a:rPr lang="en-US" dirty="0"/>
              <a:t>Washington State DOT (WSDOT) mission</a:t>
            </a:r>
            <a:r>
              <a:rPr lang="en-US" baseline="30000" dirty="0"/>
              <a:t>1</a:t>
            </a:r>
          </a:p>
          <a:p>
            <a:pPr marL="0" indent="0">
              <a:lnSpc>
                <a:spcPct val="100000"/>
              </a:lnSpc>
              <a:buNone/>
            </a:pPr>
            <a:r>
              <a:rPr lang="en-US" i="1" dirty="0"/>
              <a:t>“To provide the best multimodal transportation system for Colorado that most effectively and safely moves people, goods, and information.”</a:t>
            </a:r>
          </a:p>
          <a:p>
            <a:pPr marL="0" indent="0" algn="r">
              <a:lnSpc>
                <a:spcPct val="100000"/>
              </a:lnSpc>
              <a:spcAft>
                <a:spcPts val="1000"/>
              </a:spcAft>
              <a:buNone/>
            </a:pPr>
            <a:r>
              <a:rPr lang="en-US" dirty="0"/>
              <a:t>Colorado DOT mission</a:t>
            </a:r>
            <a:r>
              <a:rPr lang="en-US" baseline="30000" dirty="0"/>
              <a:t>2</a:t>
            </a:r>
          </a:p>
          <a:p>
            <a:pPr marL="0" indent="0">
              <a:lnSpc>
                <a:spcPct val="100000"/>
              </a:lnSpc>
              <a:buNone/>
            </a:pPr>
            <a:r>
              <a:rPr lang="en-US" sz="1600" baseline="30000" dirty="0"/>
              <a:t>1 </a:t>
            </a:r>
            <a:r>
              <a:rPr lang="en-US" sz="1600" dirty="0"/>
              <a:t>WSDOT, “Strategic Plan,” </a:t>
            </a:r>
            <a:r>
              <a:rPr lang="en-US" sz="1600" dirty="0">
                <a:hlinkClick r:id="rId3">
                  <a:extLst>
                    <a:ext uri="{A12FA001-AC4F-418D-AE19-62706E023703}">
                      <ahyp:hlinkClr xmlns:ahyp="http://schemas.microsoft.com/office/drawing/2018/hyperlinkcolor" val="tx"/>
                    </a:ext>
                  </a:extLst>
                </a:hlinkClick>
              </a:rPr>
              <a:t>https://www.wsdot.wa.gov/about/secretary/strategic-plan/</a:t>
            </a:r>
            <a:endParaRPr lang="en-US" sz="1600" dirty="0"/>
          </a:p>
          <a:p>
            <a:pPr marL="0" indent="0">
              <a:lnSpc>
                <a:spcPct val="100000"/>
              </a:lnSpc>
              <a:buNone/>
            </a:pPr>
            <a:r>
              <a:rPr lang="en-US" sz="1600" baseline="30000" dirty="0"/>
              <a:t>2 </a:t>
            </a:r>
            <a:r>
              <a:rPr lang="en-US" sz="1600" dirty="0"/>
              <a:t>Colorado DOT, “Mission, Vision &amp; Values,” </a:t>
            </a:r>
            <a:r>
              <a:rPr lang="en-US" sz="1600" dirty="0">
                <a:hlinkClick r:id="rId4">
                  <a:extLst>
                    <a:ext uri="{A12FA001-AC4F-418D-AE19-62706E023703}">
                      <ahyp:hlinkClr xmlns:ahyp="http://schemas.microsoft.com/office/drawing/2018/hyperlinkcolor" val="tx"/>
                    </a:ext>
                  </a:extLst>
                </a:hlinkClick>
              </a:rPr>
              <a:t>https://www.codot.gov/about/mission-and-vision.html</a:t>
            </a:r>
            <a:endParaRPr lang="en-US" sz="1600" baseline="30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55712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436295"/>
            <a:ext cx="9741971" cy="504096"/>
          </a:xfrm>
        </p:spPr>
        <p:txBody>
          <a:bodyPr/>
          <a:lstStyle/>
          <a:p>
            <a:r>
              <a:rPr lang="en-US" sz="3300" dirty="0"/>
              <a:t>TSMO Supports Many </a:t>
            </a:r>
            <a:br>
              <a:rPr lang="en-US" sz="3300" dirty="0"/>
            </a:br>
            <a:r>
              <a:rPr lang="en-US" sz="3300" dirty="0"/>
              <a:t>State and Local DOT Goals </a:t>
            </a:r>
          </a:p>
        </p:txBody>
      </p:sp>
      <p:graphicFrame>
        <p:nvGraphicFramePr>
          <p:cNvPr id="5"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442854299"/>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93702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84244" y="380931"/>
            <a:ext cx="8997956" cy="943360"/>
          </a:xfrm>
        </p:spPr>
        <p:txBody>
          <a:bodyPr/>
          <a:lstStyle/>
          <a:p>
            <a:r>
              <a:rPr lang="en-US" dirty="0"/>
              <a:t>Example TSMO Strategies That Support Transportation Agency Goals</a:t>
            </a:r>
          </a:p>
        </p:txBody>
      </p:sp>
      <p:graphicFrame>
        <p:nvGraphicFramePr>
          <p:cNvPr id="9" name="Content Placeholder 6">
            <a:extLst>
              <a:ext uri="{FF2B5EF4-FFF2-40B4-BE49-F238E27FC236}">
                <a16:creationId xmlns:a16="http://schemas.microsoft.com/office/drawing/2014/main" id="{DCBD15E4-1B40-4DD8-B0C5-0E87E8DAAA97}"/>
              </a:ext>
            </a:extLst>
          </p:cNvPr>
          <p:cNvGraphicFramePr>
            <a:graphicFrameLocks noGrp="1"/>
          </p:cNvGraphicFramePr>
          <p:nvPr>
            <p:ph idx="1"/>
            <p:extLst>
              <p:ext uri="{D42A27DB-BD31-4B8C-83A1-F6EECF244321}">
                <p14:modId xmlns:p14="http://schemas.microsoft.com/office/powerpoint/2010/main" val="2390690141"/>
              </p:ext>
            </p:extLst>
          </p:nvPr>
        </p:nvGraphicFramePr>
        <p:xfrm>
          <a:off x="1290439" y="1396540"/>
          <a:ext cx="10397255" cy="4716134"/>
        </p:xfrm>
        <a:graphic>
          <a:graphicData uri="http://schemas.openxmlformats.org/drawingml/2006/table">
            <a:tbl>
              <a:tblPr firstRow="1" bandRow="1">
                <a:tableStyleId>{5C22544A-7EE6-4342-B048-85BDC9FD1C3A}</a:tableStyleId>
              </a:tblPr>
              <a:tblGrid>
                <a:gridCol w="5007328">
                  <a:extLst>
                    <a:ext uri="{9D8B030D-6E8A-4147-A177-3AD203B41FA5}">
                      <a16:colId xmlns:a16="http://schemas.microsoft.com/office/drawing/2014/main" val="2848779837"/>
                    </a:ext>
                  </a:extLst>
                </a:gridCol>
                <a:gridCol w="1266910">
                  <a:extLst>
                    <a:ext uri="{9D8B030D-6E8A-4147-A177-3AD203B41FA5}">
                      <a16:colId xmlns:a16="http://schemas.microsoft.com/office/drawing/2014/main" val="4147345675"/>
                    </a:ext>
                  </a:extLst>
                </a:gridCol>
                <a:gridCol w="4123017">
                  <a:extLst>
                    <a:ext uri="{9D8B030D-6E8A-4147-A177-3AD203B41FA5}">
                      <a16:colId xmlns:a16="http://schemas.microsoft.com/office/drawing/2014/main" val="2084944413"/>
                    </a:ext>
                  </a:extLst>
                </a:gridCol>
              </a:tblGrid>
              <a:tr h="784214">
                <a:tc>
                  <a:txBody>
                    <a:bodyPr/>
                    <a:lstStyle/>
                    <a:p>
                      <a:pPr algn="ctr"/>
                      <a:r>
                        <a:rPr lang="en-US" sz="2800" dirty="0">
                          <a:solidFill>
                            <a:schemeClr val="tx1"/>
                          </a:solidFill>
                          <a:latin typeface="Arial" panose="020B0604020202020204" pitchFamily="34" charset="0"/>
                          <a:cs typeface="Arial" panose="020B0604020202020204" pitchFamily="34" charset="0"/>
                        </a:rPr>
                        <a:t>TSMO Strategies</a:t>
                      </a:r>
                    </a:p>
                  </a:txBody>
                  <a:tcPr anchor="ctr">
                    <a:lnB w="12700" cap="flat" cmpd="sng" algn="ctr">
                      <a:noFill/>
                      <a:prstDash val="solid"/>
                      <a:round/>
                      <a:headEnd type="none" w="med" len="med"/>
                      <a:tailEnd type="none" w="med" len="med"/>
                    </a:lnB>
                    <a:noFill/>
                  </a:tcPr>
                </a:tc>
                <a:tc>
                  <a:txBody>
                    <a:bodyPr/>
                    <a:lstStyle/>
                    <a:p>
                      <a:pPr algn="ctr"/>
                      <a:endParaRPr lang="en-US" sz="2800" dirty="0">
                        <a:solidFill>
                          <a:schemeClr val="tx1"/>
                        </a:solidFill>
                        <a:latin typeface="Arial" panose="020B0604020202020204" pitchFamily="34" charset="0"/>
                        <a:cs typeface="Arial" panose="020B0604020202020204" pitchFamily="34" charset="0"/>
                      </a:endParaRPr>
                    </a:p>
                  </a:txBody>
                  <a:tcPr anchor="ctr">
                    <a:lnB w="38100" cmpd="sng">
                      <a:noFill/>
                    </a:lnB>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Goals</a:t>
                      </a:r>
                    </a:p>
                  </a:txBody>
                  <a:tcPr anchor="ctr">
                    <a:lnB w="12700" cap="flat" cmpd="sng" algn="ctr">
                      <a:noFill/>
                      <a:prstDash val="solid"/>
                      <a:round/>
                      <a:headEnd type="none" w="med" len="med"/>
                      <a:tailEnd type="none" w="med" len="med"/>
                    </a:lnB>
                    <a:noFill/>
                  </a:tcPr>
                </a:tc>
                <a:extLst>
                  <a:ext uri="{0D108BD9-81ED-4DB2-BD59-A6C34878D82A}">
                    <a16:rowId xmlns:a16="http://schemas.microsoft.com/office/drawing/2014/main" val="3289981911"/>
                  </a:ext>
                </a:extLst>
              </a:tr>
              <a:tr h="1122035">
                <a:tc>
                  <a:txBody>
                    <a:bodyPr/>
                    <a:lstStyle/>
                    <a:p>
                      <a:r>
                        <a:rPr lang="en-US" sz="2400" dirty="0">
                          <a:latin typeface="Arial" panose="020B0604020202020204" pitchFamily="34" charset="0"/>
                          <a:cs typeface="Arial" panose="020B0604020202020204" pitchFamily="34" charset="0"/>
                        </a:rPr>
                        <a:t>Traffic signal coordination, congestion pricing, demand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400" dirty="0">
                          <a:latin typeface="Arial" panose="020B0604020202020204" pitchFamily="34" charset="0"/>
                          <a:cs typeface="Arial" panose="020B0604020202020204" pitchFamily="34" charset="0"/>
                        </a:rPr>
                        <a:t>Reduced congestion</a:t>
                      </a:r>
                    </a:p>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573952"/>
                  </a:ext>
                </a:extLst>
              </a:tr>
              <a:tr h="571636">
                <a:tc>
                  <a:txBody>
                    <a:bodyPr/>
                    <a:lstStyle/>
                    <a:p>
                      <a:r>
                        <a:rPr lang="en-US" sz="2400" dirty="0">
                          <a:latin typeface="Arial" panose="020B0604020202020204" pitchFamily="34" charset="0"/>
                          <a:cs typeface="Arial" panose="020B0604020202020204" pitchFamily="34" charset="0"/>
                        </a:rPr>
                        <a:t>Manage nonrecurring events (incidents, weather), managed lanes, traveler information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Smoother and more reliable traffic flow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502240"/>
                  </a:ext>
                </a:extLst>
              </a:tr>
              <a:tr h="1106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Utilize the full system</a:t>
                      </a:r>
                      <a:r>
                        <a:rPr lang="en-US" sz="2400" dirty="0">
                          <a:solidFill>
                            <a:srgbClr val="FF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coordinate all modes, transit signal priority</a:t>
                      </a:r>
                    </a:p>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More efficient use of resources and existing facilities</a:t>
                      </a:r>
                    </a:p>
                    <a:p>
                      <a:endParaRPr lang="en-US"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5504119"/>
                  </a:ext>
                </a:extLst>
              </a:tr>
            </a:tbl>
          </a:graphicData>
        </a:graphic>
      </p:graphicFrame>
      <p:sp>
        <p:nvSpPr>
          <p:cNvPr id="8" name="Arrow: Right 7" descr="Right arrow">
            <a:extLst>
              <a:ext uri="{FF2B5EF4-FFF2-40B4-BE49-F238E27FC236}">
                <a16:creationId xmlns:a16="http://schemas.microsoft.com/office/drawing/2014/main" id="{4DA8150D-5E55-4329-A661-1D0C5AB8B128}"/>
              </a:ext>
            </a:extLst>
          </p:cNvPr>
          <p:cNvSpPr/>
          <p:nvPr/>
        </p:nvSpPr>
        <p:spPr>
          <a:xfrm>
            <a:off x="6489065" y="2326307"/>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descr="Right arrow">
            <a:extLst>
              <a:ext uri="{FF2B5EF4-FFF2-40B4-BE49-F238E27FC236}">
                <a16:creationId xmlns:a16="http://schemas.microsoft.com/office/drawing/2014/main" id="{2D617FF5-9911-4810-B0B6-BACE786ED89C}"/>
              </a:ext>
            </a:extLst>
          </p:cNvPr>
          <p:cNvSpPr/>
          <p:nvPr/>
        </p:nvSpPr>
        <p:spPr>
          <a:xfrm>
            <a:off x="6489066" y="3498277"/>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Right 13" descr="Right arrow">
            <a:extLst>
              <a:ext uri="{FF2B5EF4-FFF2-40B4-BE49-F238E27FC236}">
                <a16:creationId xmlns:a16="http://schemas.microsoft.com/office/drawing/2014/main" id="{696D22BD-B7E2-4563-A0AC-4E7FD7A39519}"/>
              </a:ext>
            </a:extLst>
          </p:cNvPr>
          <p:cNvSpPr/>
          <p:nvPr/>
        </p:nvSpPr>
        <p:spPr>
          <a:xfrm>
            <a:off x="6426143" y="4680784"/>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51935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TSMO State of the Practice</a:t>
            </a:r>
          </a:p>
        </p:txBody>
      </p:sp>
      <p:sp>
        <p:nvSpPr>
          <p:cNvPr id="3" name="Content Placeholder 2"/>
          <p:cNvSpPr>
            <a:spLocks noGrp="1"/>
          </p:cNvSpPr>
          <p:nvPr>
            <p:ph idx="1"/>
          </p:nvPr>
        </p:nvSpPr>
        <p:spPr>
          <a:xfrm>
            <a:off x="984244" y="1596941"/>
            <a:ext cx="10476236" cy="4558498"/>
          </a:xfrm>
        </p:spPr>
        <p:txBody>
          <a:bodyPr>
            <a:normAutofit/>
          </a:bodyPr>
          <a:lstStyle/>
          <a:p>
            <a:pPr>
              <a:lnSpc>
                <a:spcPct val="100000"/>
              </a:lnSpc>
            </a:pPr>
            <a:r>
              <a:rPr lang="en-US" dirty="0"/>
              <a:t>Application of TSMO has accelerated in agencies across the country over the past 5–10 years</a:t>
            </a:r>
          </a:p>
          <a:p>
            <a:pPr>
              <a:lnSpc>
                <a:spcPct val="100000"/>
              </a:lnSpc>
            </a:pPr>
            <a:r>
              <a:rPr lang="en-US" dirty="0"/>
              <a:t>Recognition of TSMO’s value has grown, leading to a variety of approaches for advancing TSMO in agencies. For example:</a:t>
            </a:r>
          </a:p>
          <a:p>
            <a:pPr lvl="1">
              <a:lnSpc>
                <a:spcPct val="100000"/>
              </a:lnSpc>
            </a:pPr>
            <a:r>
              <a:rPr lang="en-US" dirty="0"/>
              <a:t>Establishing a TSMO division or office</a:t>
            </a:r>
          </a:p>
          <a:p>
            <a:pPr lvl="1">
              <a:lnSpc>
                <a:spcPct val="100000"/>
              </a:lnSpc>
            </a:pPr>
            <a:r>
              <a:rPr lang="en-US" dirty="0"/>
              <a:t>Formalizing a TSMO program</a:t>
            </a:r>
          </a:p>
          <a:p>
            <a:pPr lvl="1">
              <a:lnSpc>
                <a:spcPct val="100000"/>
              </a:lnSpc>
            </a:pPr>
            <a:r>
              <a:rPr lang="en-US" dirty="0"/>
              <a:t>Integrating TSMO throughout the agency</a:t>
            </a:r>
          </a:p>
          <a:p>
            <a:pPr lvl="1">
              <a:lnSpc>
                <a:spcPct val="100000"/>
              </a:lnSpc>
            </a:pPr>
            <a:r>
              <a:rPr lang="en-US" dirty="0"/>
              <a:t>Establishing a TSMO committee</a:t>
            </a:r>
          </a:p>
          <a:p>
            <a:pPr lvl="1">
              <a:lnSpc>
                <a:spcPct val="100000"/>
              </a:lnSpc>
            </a:pPr>
            <a:r>
              <a:rPr lang="en-US" dirty="0"/>
              <a:t>Identifying TSMO champions or liaisons</a:t>
            </a:r>
          </a:p>
          <a:p>
            <a:pPr lvl="1">
              <a:lnSpc>
                <a:spcPct val="100000"/>
              </a:lnSpc>
            </a:pPr>
            <a:r>
              <a:rPr lang="en-US" dirty="0"/>
              <a:t>Conducting a TSMO capability maturity model (CMM) self-assessment</a:t>
            </a:r>
          </a:p>
          <a:p>
            <a:pPr lvl="1">
              <a:lnSpc>
                <a:spcPct val="100000"/>
              </a:lnSpc>
            </a:pPr>
            <a:r>
              <a:rPr lang="en-US" dirty="0"/>
              <a:t>Developing a TSMO program plan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81169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Resources on TSMO</a:t>
            </a:r>
          </a:p>
        </p:txBody>
      </p:sp>
      <p:sp>
        <p:nvSpPr>
          <p:cNvPr id="3" name="Content Placeholder 2"/>
          <p:cNvSpPr>
            <a:spLocks noGrp="1"/>
          </p:cNvSpPr>
          <p:nvPr>
            <p:ph idx="1"/>
          </p:nvPr>
        </p:nvSpPr>
        <p:spPr>
          <a:xfrm>
            <a:off x="984245" y="1442654"/>
            <a:ext cx="7626356" cy="4759410"/>
          </a:xfrm>
        </p:spPr>
        <p:txBody>
          <a:bodyPr>
            <a:normAutofit fontScale="92500" lnSpcReduction="10000"/>
          </a:bodyPr>
          <a:lstStyle/>
          <a:p>
            <a:pPr>
              <a:lnSpc>
                <a:spcPct val="110000"/>
              </a:lnSpc>
              <a:spcBef>
                <a:spcPts val="600"/>
              </a:spcBef>
            </a:pPr>
            <a:r>
              <a:rPr lang="en-US" dirty="0"/>
              <a:t>What Is TSMO? (frequently asked questions) </a:t>
            </a:r>
            <a:r>
              <a:rPr lang="en-US" dirty="0">
                <a:hlinkClick r:id="rId3">
                  <a:extLst>
                    <a:ext uri="{A12FA001-AC4F-418D-AE19-62706E023703}">
                      <ahyp:hlinkClr xmlns:ahyp="http://schemas.microsoft.com/office/drawing/2018/hyperlinkcolor" val="tx"/>
                    </a:ext>
                  </a:extLst>
                </a:hlinkClick>
              </a:rPr>
              <a:t>https://ops.fhwa.dot.gov/tsmo</a:t>
            </a:r>
            <a:endParaRPr lang="en-US" dirty="0"/>
          </a:p>
          <a:p>
            <a:pPr>
              <a:lnSpc>
                <a:spcPct val="110000"/>
              </a:lnSpc>
              <a:spcBef>
                <a:spcPts val="600"/>
              </a:spcBef>
            </a:pPr>
            <a:r>
              <a:rPr lang="en-US" dirty="0"/>
              <a:t>Organizing and Planning for Operations web page </a:t>
            </a:r>
            <a:r>
              <a:rPr lang="en-US" dirty="0">
                <a:hlinkClick r:id="rId4">
                  <a:extLst>
                    <a:ext uri="{A12FA001-AC4F-418D-AE19-62706E023703}">
                      <ahyp:hlinkClr xmlns:ahyp="http://schemas.microsoft.com/office/drawing/2018/hyperlinkcolor" val="tx"/>
                    </a:ext>
                  </a:extLst>
                </a:hlinkClick>
              </a:rPr>
              <a:t>https://ops.fhwa.dot.gov/plan4ops</a:t>
            </a:r>
            <a:endParaRPr lang="en-US" dirty="0"/>
          </a:p>
          <a:p>
            <a:pPr>
              <a:lnSpc>
                <a:spcPct val="110000"/>
              </a:lnSpc>
              <a:spcBef>
                <a:spcPts val="600"/>
              </a:spcBef>
            </a:pPr>
            <a:r>
              <a:rPr lang="en-US" dirty="0"/>
              <a:t>Communicating TSMO web page </a:t>
            </a:r>
            <a:r>
              <a:rPr lang="en-US" dirty="0">
                <a:hlinkClick r:id="rId5">
                  <a:extLst>
                    <a:ext uri="{A12FA001-AC4F-418D-AE19-62706E023703}">
                      <ahyp:hlinkClr xmlns:ahyp="http://schemas.microsoft.com/office/drawing/2018/hyperlinkcolor" val="tx"/>
                    </a:ext>
                  </a:extLst>
                </a:hlinkClick>
              </a:rPr>
              <a:t>https://ops.fhwa.dot.gov/plan4ops/focus_areas/communicating_tsmo.htm</a:t>
            </a:r>
            <a:endParaRPr lang="en-US" dirty="0"/>
          </a:p>
          <a:p>
            <a:pPr>
              <a:lnSpc>
                <a:spcPct val="110000"/>
              </a:lnSpc>
              <a:spcBef>
                <a:spcPts val="600"/>
              </a:spcBef>
            </a:pPr>
            <a:r>
              <a:rPr lang="en-US" dirty="0"/>
              <a:t>National Operations Center of Excellence (</a:t>
            </a:r>
            <a:r>
              <a:rPr lang="en-US" dirty="0" err="1"/>
              <a:t>NOCoE</a:t>
            </a:r>
            <a:r>
              <a:rPr lang="en-US" dirty="0"/>
              <a:t>) website </a:t>
            </a:r>
            <a:r>
              <a:rPr lang="en-US" dirty="0">
                <a:hlinkClick r:id="rId6">
                  <a:extLst>
                    <a:ext uri="{A12FA001-AC4F-418D-AE19-62706E023703}">
                      <ahyp:hlinkClr xmlns:ahyp="http://schemas.microsoft.com/office/drawing/2018/hyperlinkcolor" val="tx"/>
                    </a:ext>
                  </a:extLst>
                </a:hlinkClick>
              </a:rPr>
              <a:t>https://www.transportationops.org/</a:t>
            </a:r>
            <a:endParaRPr lang="en-US" dirty="0"/>
          </a:p>
          <a:p>
            <a:pPr>
              <a:lnSpc>
                <a:spcPct val="110000"/>
              </a:lnSpc>
              <a:spcBef>
                <a:spcPts val="600"/>
              </a:spcBef>
            </a:pPr>
            <a:r>
              <a:rPr lang="en-US" dirty="0"/>
              <a:t>Enhancing Transportation: Connecting TSMO and Performance Management, </a:t>
            </a:r>
            <a:r>
              <a:rPr lang="en-US" dirty="0">
                <a:hlinkClick r:id="rId7"/>
              </a:rPr>
              <a:t>https://ops.fhwa.dot.gov/publications/fhwahop18095</a:t>
            </a:r>
            <a:r>
              <a:rPr lang="en-US"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pic>
        <p:nvPicPr>
          <p:cNvPr id="5" name="Picture 4" descr="Screenshot of cover of FHWA's Connecting TSMO and Performance Management fact sheet">
            <a:extLst>
              <a:ext uri="{FF2B5EF4-FFF2-40B4-BE49-F238E27FC236}">
                <a16:creationId xmlns:a16="http://schemas.microsoft.com/office/drawing/2014/main" id="{6AC72DE4-524B-1452-4914-417336A8D01F}"/>
              </a:ext>
            </a:extLst>
          </p:cNvPr>
          <p:cNvPicPr>
            <a:picLocks noChangeAspect="1"/>
          </p:cNvPicPr>
          <p:nvPr/>
        </p:nvPicPr>
        <p:blipFill>
          <a:blip r:embed="rId8"/>
          <a:stretch>
            <a:fillRect/>
          </a:stretch>
        </p:blipFill>
        <p:spPr>
          <a:xfrm>
            <a:off x="9069268" y="1924687"/>
            <a:ext cx="2655217" cy="3429000"/>
          </a:xfrm>
          <a:prstGeom prst="rect">
            <a:avLst/>
          </a:prstGeom>
          <a:ln>
            <a:solidFill>
              <a:schemeClr val="accent1">
                <a:shade val="50000"/>
              </a:schemeClr>
            </a:solidFill>
          </a:ln>
        </p:spPr>
      </p:pic>
    </p:spTree>
    <p:extLst>
      <p:ext uri="{BB962C8B-B14F-4D97-AF65-F5344CB8AC3E}">
        <p14:creationId xmlns:p14="http://schemas.microsoft.com/office/powerpoint/2010/main" val="349893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69CA-6E28-43B9-8C03-D6A9E3547EE1}"/>
              </a:ext>
            </a:extLst>
          </p:cNvPr>
          <p:cNvSpPr>
            <a:spLocks noGrp="1"/>
          </p:cNvSpPr>
          <p:nvPr>
            <p:ph type="title"/>
          </p:nvPr>
        </p:nvSpPr>
        <p:spPr/>
        <p:txBody>
          <a:bodyPr/>
          <a:lstStyle/>
          <a:p>
            <a:pPr>
              <a:lnSpc>
                <a:spcPct val="100000"/>
              </a:lnSpc>
            </a:pPr>
            <a:r>
              <a:rPr lang="en-US" dirty="0"/>
              <a:t>What Is TPM?</a:t>
            </a:r>
          </a:p>
        </p:txBody>
      </p:sp>
    </p:spTree>
    <p:extLst>
      <p:ext uri="{BB962C8B-B14F-4D97-AF65-F5344CB8AC3E}">
        <p14:creationId xmlns:p14="http://schemas.microsoft.com/office/powerpoint/2010/main" val="185889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TPM Overview</a:t>
            </a:r>
          </a:p>
        </p:txBody>
      </p:sp>
      <p:sp>
        <p:nvSpPr>
          <p:cNvPr id="6" name="Content Placeholder 5"/>
          <p:cNvSpPr>
            <a:spLocks noGrp="1"/>
          </p:cNvSpPr>
          <p:nvPr>
            <p:ph idx="1"/>
          </p:nvPr>
        </p:nvSpPr>
        <p:spPr/>
        <p:txBody>
          <a:bodyPr/>
          <a:lstStyle/>
          <a:p>
            <a:pPr>
              <a:lnSpc>
                <a:spcPct val="100000"/>
              </a:lnSpc>
              <a:spcBef>
                <a:spcPts val="1800"/>
              </a:spcBef>
            </a:pPr>
            <a:r>
              <a:rPr lang="en-US" sz="2800" dirty="0"/>
              <a:t>Overarching framework for performance management</a:t>
            </a:r>
          </a:p>
          <a:p>
            <a:pPr>
              <a:lnSpc>
                <a:spcPct val="100000"/>
              </a:lnSpc>
              <a:spcBef>
                <a:spcPts val="1800"/>
              </a:spcBef>
            </a:pPr>
            <a:r>
              <a:rPr lang="en-US" sz="2800" dirty="0"/>
              <a:t>“…a strategic approach that uses system information to make investment and policy decisions to achieve national performance goals”</a:t>
            </a:r>
          </a:p>
          <a:p>
            <a:pPr>
              <a:lnSpc>
                <a:spcPct val="100000"/>
              </a:lnSpc>
              <a:spcBef>
                <a:spcPts val="1800"/>
              </a:spcBef>
              <a:spcAft>
                <a:spcPts val="1800"/>
              </a:spcAft>
            </a:pPr>
            <a:r>
              <a:rPr lang="en-US" sz="2800" dirty="0"/>
              <a:t>Regular, ongoing process that is systematically applied</a:t>
            </a:r>
          </a:p>
          <a:p>
            <a:pPr marL="0" indent="0">
              <a:buNone/>
            </a:pPr>
            <a:endParaRPr lang="en-US" dirty="0"/>
          </a:p>
        </p:txBody>
      </p:sp>
      <p:sp>
        <p:nvSpPr>
          <p:cNvPr id="10" name="TextBox 9"/>
          <p:cNvSpPr txBox="1"/>
          <p:nvPr/>
        </p:nvSpPr>
        <p:spPr>
          <a:xfrm>
            <a:off x="6112303" y="4303797"/>
            <a:ext cx="4752754" cy="430887"/>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 “What Is TPM?”, </a:t>
            </a:r>
            <a:r>
              <a:rPr lang="en-US"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https://www.fhwa.dot.gov/tpm/about/tpm.cfm</a:t>
            </a:r>
            <a:r>
              <a:rPr lang="en-US"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28</a:t>
            </a:fld>
            <a:endParaRPr lang="en-US" dirty="0"/>
          </a:p>
        </p:txBody>
      </p:sp>
    </p:spTree>
    <p:extLst>
      <p:ext uri="{BB962C8B-B14F-4D97-AF65-F5344CB8AC3E}">
        <p14:creationId xmlns:p14="http://schemas.microsoft.com/office/powerpoint/2010/main" val="170926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658399"/>
            <a:ext cx="8997956" cy="504096"/>
          </a:xfrm>
        </p:spPr>
        <p:txBody>
          <a:bodyPr/>
          <a:lstStyle/>
          <a:p>
            <a:r>
              <a:rPr lang="en-US" sz="3600" dirty="0"/>
              <a:t>Why TPM Is Important</a:t>
            </a:r>
          </a:p>
        </p:txBody>
      </p:sp>
      <p:sp>
        <p:nvSpPr>
          <p:cNvPr id="6" name="Content Placeholder 5"/>
          <p:cNvSpPr>
            <a:spLocks noGrp="1"/>
          </p:cNvSpPr>
          <p:nvPr>
            <p:ph idx="1"/>
          </p:nvPr>
        </p:nvSpPr>
        <p:spPr>
          <a:xfrm>
            <a:off x="984244" y="1596941"/>
            <a:ext cx="10369555" cy="2975059"/>
          </a:xfrm>
        </p:spPr>
        <p:txBody>
          <a:bodyPr/>
          <a:lstStyle/>
          <a:p>
            <a:pPr>
              <a:lnSpc>
                <a:spcPct val="100000"/>
              </a:lnSpc>
            </a:pPr>
            <a:r>
              <a:rPr lang="en-US" dirty="0"/>
              <a:t>Provides key information to help decisionmakers understand consequences of investment decisions across transportation assets or modes</a:t>
            </a:r>
          </a:p>
          <a:p>
            <a:pPr>
              <a:lnSpc>
                <a:spcPct val="100000"/>
              </a:lnSpc>
            </a:pPr>
            <a:r>
              <a:rPr lang="en-US" dirty="0"/>
              <a:t>Improves communications among decisionmakers, stakeholders, and the traveling public</a:t>
            </a:r>
          </a:p>
          <a:p>
            <a:pPr>
              <a:lnSpc>
                <a:spcPct val="100000"/>
              </a:lnSpc>
            </a:pPr>
            <a:r>
              <a:rPr lang="en-US" dirty="0"/>
              <a:t>Ensures targets and measures are developed in cooperative partnerships and based on data and objective information</a:t>
            </a:r>
          </a:p>
          <a:p>
            <a:endParaRPr lang="en-US" dirty="0"/>
          </a:p>
        </p:txBody>
      </p:sp>
      <p:sp>
        <p:nvSpPr>
          <p:cNvPr id="10" name="TextBox 9"/>
          <p:cNvSpPr txBox="1"/>
          <p:nvPr/>
        </p:nvSpPr>
        <p:spPr>
          <a:xfrm>
            <a:off x="6567899" y="4572000"/>
            <a:ext cx="4752754" cy="430887"/>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 “What Is TPM?”, </a:t>
            </a:r>
            <a:r>
              <a:rPr lang="en-US"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https://www.fhwa.dot.gov/tpm/about/tpm.cfm</a:t>
            </a:r>
            <a:r>
              <a:rPr lang="en-US"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29</a:t>
            </a:fld>
            <a:endParaRPr lang="en-US" dirty="0"/>
          </a:p>
        </p:txBody>
      </p:sp>
    </p:spTree>
    <p:extLst>
      <p:ext uri="{BB962C8B-B14F-4D97-AF65-F5344CB8AC3E}">
        <p14:creationId xmlns:p14="http://schemas.microsoft.com/office/powerpoint/2010/main" val="330879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64AC2-CCF1-4CC1-A57B-8E5CCE8B1867}"/>
              </a:ext>
            </a:extLst>
          </p:cNvPr>
          <p:cNvSpPr>
            <a:spLocks noGrp="1"/>
          </p:cNvSpPr>
          <p:nvPr>
            <p:ph type="title"/>
          </p:nvPr>
        </p:nvSpPr>
        <p:spPr/>
        <p:txBody>
          <a:bodyPr/>
          <a:lstStyle/>
          <a:p>
            <a:r>
              <a:rPr lang="en-US" dirty="0"/>
              <a:t>Executive Summary</a:t>
            </a:r>
          </a:p>
        </p:txBody>
      </p:sp>
    </p:spTree>
    <p:extLst>
      <p:ext uri="{BB962C8B-B14F-4D97-AF65-F5344CB8AC3E}">
        <p14:creationId xmlns:p14="http://schemas.microsoft.com/office/powerpoint/2010/main" val="180987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a:t>TPM—National Performance Goals</a:t>
            </a:r>
          </a:p>
        </p:txBody>
      </p:sp>
      <p:sp>
        <p:nvSpPr>
          <p:cNvPr id="8" name="Content Placeholder 7"/>
          <p:cNvSpPr>
            <a:spLocks noGrp="1"/>
          </p:cNvSpPr>
          <p:nvPr>
            <p:ph idx="1"/>
          </p:nvPr>
        </p:nvSpPr>
        <p:spPr>
          <a:xfrm>
            <a:off x="984244" y="1458947"/>
            <a:ext cx="10369555" cy="2485256"/>
          </a:xfrm>
        </p:spPr>
        <p:txBody>
          <a:bodyPr numCol="2">
            <a:normAutofit fontScale="92500"/>
          </a:bodyPr>
          <a:lstStyle/>
          <a:p>
            <a:pPr>
              <a:lnSpc>
                <a:spcPct val="100000"/>
              </a:lnSpc>
            </a:pPr>
            <a:r>
              <a:rPr lang="en-US" sz="2800" dirty="0"/>
              <a:t>Safety</a:t>
            </a:r>
          </a:p>
          <a:p>
            <a:pPr>
              <a:lnSpc>
                <a:spcPct val="100000"/>
              </a:lnSpc>
            </a:pPr>
            <a:r>
              <a:rPr lang="en-US" sz="2800" dirty="0"/>
              <a:t>Infrastructure condition</a:t>
            </a:r>
          </a:p>
          <a:p>
            <a:pPr>
              <a:lnSpc>
                <a:spcPct val="100000"/>
              </a:lnSpc>
            </a:pPr>
            <a:r>
              <a:rPr lang="en-US" sz="2800" dirty="0"/>
              <a:t>Congestion reduction</a:t>
            </a:r>
          </a:p>
          <a:p>
            <a:pPr>
              <a:lnSpc>
                <a:spcPct val="100000"/>
              </a:lnSpc>
            </a:pPr>
            <a:r>
              <a:rPr lang="en-US" sz="2800" dirty="0"/>
              <a:t>System reliability </a:t>
            </a:r>
          </a:p>
          <a:p>
            <a:pPr>
              <a:lnSpc>
                <a:spcPct val="100000"/>
              </a:lnSpc>
            </a:pPr>
            <a:r>
              <a:rPr lang="en-US" sz="2800" dirty="0"/>
              <a:t>Freight movement and economic vitality </a:t>
            </a:r>
          </a:p>
          <a:p>
            <a:pPr>
              <a:lnSpc>
                <a:spcPct val="100000"/>
              </a:lnSpc>
            </a:pPr>
            <a:r>
              <a:rPr lang="en-US" sz="2800" dirty="0"/>
              <a:t>Environmental sustainability</a:t>
            </a:r>
          </a:p>
          <a:p>
            <a:pPr>
              <a:lnSpc>
                <a:spcPct val="100000"/>
              </a:lnSpc>
              <a:spcAft>
                <a:spcPts val="600"/>
              </a:spcAft>
            </a:pPr>
            <a:r>
              <a:rPr lang="en-US" sz="2800" dirty="0"/>
              <a:t>Reduced project delivery delays</a:t>
            </a:r>
          </a:p>
          <a:p>
            <a:pPr marL="0" indent="0">
              <a:buNone/>
            </a:pPr>
            <a:endParaRPr lang="en-US" dirty="0"/>
          </a:p>
        </p:txBody>
      </p:sp>
      <p:sp>
        <p:nvSpPr>
          <p:cNvPr id="3" name="Rectangle 2">
            <a:extLst>
              <a:ext uri="{FF2B5EF4-FFF2-40B4-BE49-F238E27FC236}">
                <a16:creationId xmlns:a16="http://schemas.microsoft.com/office/drawing/2014/main" id="{9E32AAC5-03D3-4001-B89D-F3C07948FF27}"/>
              </a:ext>
            </a:extLst>
          </p:cNvPr>
          <p:cNvSpPr/>
          <p:nvPr/>
        </p:nvSpPr>
        <p:spPr>
          <a:xfrm>
            <a:off x="984244" y="4189476"/>
            <a:ext cx="10193272" cy="430887"/>
          </a:xfrm>
          <a:prstGeom prst="rect">
            <a:avLst/>
          </a:prstGeom>
        </p:spPr>
        <p:txBody>
          <a:bodyPr wrap="square">
            <a:spAutoFit/>
          </a:bodyPr>
          <a:lstStyle/>
          <a:p>
            <a:r>
              <a:rPr lang="en-US" sz="1100" dirty="0"/>
              <a:t>Sources: </a:t>
            </a:r>
            <a:r>
              <a:rPr lang="en-US" sz="1100" i="1" dirty="0"/>
              <a:t>23 USC 150(b) National Goals and Performance Management Measurements</a:t>
            </a:r>
            <a:r>
              <a:rPr lang="en-US" sz="1100" dirty="0"/>
              <a:t>, 2016 </a:t>
            </a:r>
          </a:p>
          <a:p>
            <a:r>
              <a:rPr lang="en-US" sz="1100" dirty="0">
                <a:latin typeface="Calibri" panose="020F0502020204030204"/>
                <a:hlinkClick r:id="rId3">
                  <a:extLst>
                    <a:ext uri="{A12FA001-AC4F-418D-AE19-62706E023703}">
                      <ahyp:hlinkClr xmlns:ahyp="http://schemas.microsoft.com/office/drawing/2018/hyperlinkcolor" val="tx"/>
                    </a:ext>
                  </a:extLst>
                </a:hlinkClick>
              </a:rPr>
              <a:t>https://www.fhwa.dot.gov/tpm/about/regulations.cfm</a:t>
            </a:r>
            <a:endParaRPr lang="en-US" sz="1100" dirty="0">
              <a:latin typeface="Calibri" panose="020F0502020204030204"/>
            </a:endParaRPr>
          </a:p>
        </p:txBody>
      </p:sp>
      <p:sp>
        <p:nvSpPr>
          <p:cNvPr id="2" name="Slide Number Placeholder 1">
            <a:extLst>
              <a:ext uri="{FF2B5EF4-FFF2-40B4-BE49-F238E27FC236}">
                <a16:creationId xmlns:a16="http://schemas.microsoft.com/office/drawing/2014/main" id="{4D1689EC-AA5E-4B15-9314-02E87B5F9329}"/>
              </a:ext>
            </a:extLst>
          </p:cNvPr>
          <p:cNvSpPr>
            <a:spLocks noGrp="1"/>
          </p:cNvSpPr>
          <p:nvPr>
            <p:ph type="sldNum" sz="quarter" idx="12"/>
          </p:nvPr>
        </p:nvSpPr>
        <p:spPr>
          <a:prstGeom prst="rect">
            <a:avLst/>
          </a:prstGeom>
        </p:spPr>
        <p:txBody>
          <a:bodyPr/>
          <a:lstStyle/>
          <a:p>
            <a:fld id="{4BF40BF4-B92C-4180-9070-D3853DB697EB}" type="slidenum">
              <a:rPr lang="en-US">
                <a:latin typeface="Calibri" panose="020F0502020204030204"/>
              </a:rPr>
              <a:pPr/>
              <a:t>30</a:t>
            </a:fld>
            <a:endParaRPr lang="en-US" dirty="0">
              <a:latin typeface="Calibri" panose="020F0502020204030204"/>
            </a:endParaRPr>
          </a:p>
        </p:txBody>
      </p:sp>
    </p:spTree>
    <p:extLst>
      <p:ext uri="{BB962C8B-B14F-4D97-AF65-F5344CB8AC3E}">
        <p14:creationId xmlns:p14="http://schemas.microsoft.com/office/powerpoint/2010/main" val="3519930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Connect TSMO and TPM?</a:t>
            </a:r>
          </a:p>
        </p:txBody>
      </p:sp>
    </p:spTree>
    <p:extLst>
      <p:ext uri="{BB962C8B-B14F-4D97-AF65-F5344CB8AC3E}">
        <p14:creationId xmlns:p14="http://schemas.microsoft.com/office/powerpoint/2010/main" val="3403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3" y="623182"/>
            <a:ext cx="9395889" cy="504096"/>
          </a:xfrm>
        </p:spPr>
        <p:txBody>
          <a:bodyPr/>
          <a:lstStyle/>
          <a:p>
            <a:r>
              <a:rPr lang="en-US" sz="3500" dirty="0"/>
              <a:t>The Transportation Landscape Is Changing</a:t>
            </a:r>
          </a:p>
        </p:txBody>
      </p:sp>
      <p:sp>
        <p:nvSpPr>
          <p:cNvPr id="3" name="Content Placeholder 2"/>
          <p:cNvSpPr>
            <a:spLocks noGrp="1"/>
          </p:cNvSpPr>
          <p:nvPr>
            <p:ph idx="1"/>
          </p:nvPr>
        </p:nvSpPr>
        <p:spPr>
          <a:xfrm>
            <a:off x="1151513" y="1661718"/>
            <a:ext cx="5015112" cy="4351338"/>
          </a:xfrm>
        </p:spPr>
        <p:txBody>
          <a:bodyPr/>
          <a:lstStyle/>
          <a:p>
            <a:pPr>
              <a:lnSpc>
                <a:spcPct val="100000"/>
              </a:lnSpc>
              <a:spcBef>
                <a:spcPts val="1400"/>
              </a:spcBef>
            </a:pPr>
            <a:r>
              <a:rPr lang="en-US" dirty="0"/>
              <a:t>Advances in technology, data, computing power, and analytics</a:t>
            </a:r>
          </a:p>
          <a:p>
            <a:pPr>
              <a:lnSpc>
                <a:spcPct val="100000"/>
              </a:lnSpc>
              <a:spcBef>
                <a:spcPts val="1400"/>
              </a:spcBef>
            </a:pPr>
            <a:r>
              <a:rPr lang="en-US" dirty="0"/>
              <a:t>Customer needs and expectations</a:t>
            </a:r>
          </a:p>
          <a:p>
            <a:pPr>
              <a:lnSpc>
                <a:spcPct val="100000"/>
              </a:lnSpc>
              <a:spcBef>
                <a:spcPts val="1400"/>
              </a:spcBef>
            </a:pPr>
            <a:r>
              <a:rPr lang="en-US" dirty="0"/>
              <a:t>Limited funds and tighter budgets</a:t>
            </a:r>
          </a:p>
          <a:p>
            <a:pPr>
              <a:lnSpc>
                <a:spcPct val="100000"/>
              </a:lnSpc>
              <a:spcBef>
                <a:spcPts val="1400"/>
              </a:spcBef>
            </a:pPr>
            <a:r>
              <a:rPr lang="en-US" dirty="0"/>
              <a:t>Performance measures, target setting, and monitoring requirements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32</a:t>
            </a:fld>
            <a:endParaRPr lang="en-US" dirty="0"/>
          </a:p>
        </p:txBody>
      </p:sp>
      <p:sp>
        <p:nvSpPr>
          <p:cNvPr id="5" name="TextBox 4"/>
          <p:cNvSpPr txBox="1"/>
          <p:nvPr/>
        </p:nvSpPr>
        <p:spPr>
          <a:xfrm>
            <a:off x="9418319" y="5386039"/>
            <a:ext cx="2209800" cy="261610"/>
          </a:xfrm>
          <a:prstGeom prst="rect">
            <a:avLst/>
          </a:prstGeom>
          <a:noFill/>
        </p:spPr>
        <p:txBody>
          <a:bodyPr wrap="square" rtlCol="0">
            <a:spAutoFit/>
          </a:bodyPr>
          <a:lstStyle/>
          <a:p>
            <a:pPr algn="r"/>
            <a:r>
              <a:rPr lang="en-US" sz="1100" dirty="0"/>
              <a:t>Source: Getty Images.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84" y="1720369"/>
            <a:ext cx="4708335" cy="3531251"/>
          </a:xfrm>
          <a:prstGeom prst="rect">
            <a:avLst/>
          </a:prstGeom>
        </p:spPr>
      </p:pic>
    </p:spTree>
    <p:extLst>
      <p:ext uri="{BB962C8B-B14F-4D97-AF65-F5344CB8AC3E}">
        <p14:creationId xmlns:p14="http://schemas.microsoft.com/office/powerpoint/2010/main" val="409664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615371"/>
            <a:ext cx="8997956" cy="485295"/>
          </a:xfrm>
        </p:spPr>
        <p:txBody>
          <a:bodyPr/>
          <a:lstStyle/>
          <a:p>
            <a:r>
              <a:rPr lang="en-US" sz="3600" dirty="0"/>
              <a:t>An Increased Need To Collaborate</a:t>
            </a:r>
          </a:p>
        </p:txBody>
      </p:sp>
      <p:sp>
        <p:nvSpPr>
          <p:cNvPr id="6" name="Content Placeholder 5"/>
          <p:cNvSpPr>
            <a:spLocks noGrp="1"/>
          </p:cNvSpPr>
          <p:nvPr>
            <p:ph idx="1"/>
          </p:nvPr>
        </p:nvSpPr>
        <p:spPr>
          <a:xfrm>
            <a:off x="984244" y="1469940"/>
            <a:ext cx="10369555" cy="4714959"/>
          </a:xfrm>
        </p:spPr>
        <p:txBody>
          <a:bodyPr>
            <a:normAutofit/>
          </a:bodyPr>
          <a:lstStyle/>
          <a:p>
            <a:pPr marL="0" indent="0">
              <a:lnSpc>
                <a:spcPct val="120000"/>
              </a:lnSpc>
              <a:buNone/>
            </a:pPr>
            <a:r>
              <a:rPr lang="en-US" sz="2600" dirty="0"/>
              <a:t>TSMO and TPM share common goals that can be better achieved through collaboration. TSMO and TPM programs seek to:</a:t>
            </a:r>
          </a:p>
          <a:p>
            <a:pPr>
              <a:lnSpc>
                <a:spcPct val="120000"/>
              </a:lnSpc>
            </a:pPr>
            <a:r>
              <a:rPr lang="en-US" sz="2600" dirty="0"/>
              <a:t>Enhance system performance with strategic use of resources</a:t>
            </a:r>
          </a:p>
          <a:p>
            <a:pPr>
              <a:lnSpc>
                <a:spcPct val="120000"/>
              </a:lnSpc>
            </a:pPr>
            <a:r>
              <a:rPr lang="en-US" sz="2600" dirty="0"/>
              <a:t>Leverage data to plan and operate smarter </a:t>
            </a:r>
          </a:p>
          <a:p>
            <a:pPr>
              <a:lnSpc>
                <a:spcPct val="120000"/>
              </a:lnSpc>
            </a:pPr>
            <a:r>
              <a:rPr lang="en-US" sz="2600" dirty="0"/>
              <a:t>Establish measurable objectives for improving performance</a:t>
            </a:r>
          </a:p>
          <a:p>
            <a:pPr>
              <a:lnSpc>
                <a:spcPct val="120000"/>
              </a:lnSpc>
            </a:pPr>
            <a:r>
              <a:rPr lang="en-US" sz="2600" dirty="0"/>
              <a:t>Track performance and align investments</a:t>
            </a:r>
          </a:p>
          <a:p>
            <a:pPr>
              <a:lnSpc>
                <a:spcPct val="120000"/>
              </a:lnSpc>
            </a:pPr>
            <a:r>
              <a:rPr lang="en-US" sz="2600" dirty="0"/>
              <a:t>Communicate improvements and promote effective use of taxpayer resources</a:t>
            </a:r>
          </a:p>
          <a:p>
            <a:pPr>
              <a:lnSpc>
                <a:spcPct val="120000"/>
              </a:lnSpc>
            </a:pPr>
            <a:endParaRPr lang="en-US" sz="2800" dirty="0"/>
          </a:p>
          <a:p>
            <a:pPr>
              <a:lnSpc>
                <a:spcPct val="120000"/>
              </a:lnSpc>
            </a:pPr>
            <a:endParaRPr lang="en-US" sz="2800" dirty="0"/>
          </a:p>
          <a:p>
            <a:pPr>
              <a:lnSpc>
                <a:spcPct val="120000"/>
              </a:lnSpc>
            </a:pPr>
            <a:endParaRPr lang="en-US" sz="2800" dirty="0"/>
          </a:p>
          <a:p>
            <a:endParaRPr lang="en-US" dirty="0"/>
          </a:p>
        </p:txBody>
      </p:sp>
      <p:sp>
        <p:nvSpPr>
          <p:cNvPr id="4" name="Slide Number Placeholder 3"/>
          <p:cNvSpPr>
            <a:spLocks noGrp="1"/>
          </p:cNvSpPr>
          <p:nvPr>
            <p:ph type="sldNum" sz="quarter" idx="12"/>
          </p:nvPr>
        </p:nvSpPr>
        <p:spPr>
          <a:xfrm>
            <a:off x="8610599" y="6381750"/>
            <a:ext cx="2743200" cy="365125"/>
          </a:xfrm>
        </p:spPr>
        <p:txBody>
          <a:bodyPr/>
          <a:lstStyle/>
          <a:p>
            <a:fld id="{37D4CC3B-F538-9046-9995-49EE0C980241}" type="slidenum">
              <a:rPr lang="en-US" smtClean="0">
                <a:solidFill>
                  <a:srgbClr val="757575"/>
                </a:solidFill>
              </a:rPr>
              <a:pPr/>
              <a:t>33</a:t>
            </a:fld>
            <a:endParaRPr lang="en-US" dirty="0">
              <a:solidFill>
                <a:srgbClr val="757575"/>
              </a:solidFill>
            </a:endParaRPr>
          </a:p>
        </p:txBody>
      </p:sp>
    </p:spTree>
    <p:extLst>
      <p:ext uri="{BB962C8B-B14F-4D97-AF65-F5344CB8AC3E}">
        <p14:creationId xmlns:p14="http://schemas.microsoft.com/office/powerpoint/2010/main" val="355392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Mutual Benefits of Collaboration </a:t>
            </a:r>
          </a:p>
        </p:txBody>
      </p:sp>
      <p:sp>
        <p:nvSpPr>
          <p:cNvPr id="3" name="Content Placeholder 2"/>
          <p:cNvSpPr>
            <a:spLocks noGrp="1"/>
          </p:cNvSpPr>
          <p:nvPr>
            <p:ph idx="1"/>
          </p:nvPr>
        </p:nvSpPr>
        <p:spPr/>
        <p:txBody>
          <a:bodyPr/>
          <a:lstStyle/>
          <a:p>
            <a:pPr marL="0" indent="0">
              <a:lnSpc>
                <a:spcPct val="100000"/>
              </a:lnSpc>
              <a:buNone/>
            </a:pPr>
            <a:r>
              <a:rPr lang="en-US" dirty="0"/>
              <a:t>Coordinating TSMO and TPM efforts enables shared goals to be achieved more efficiently. </a:t>
            </a:r>
          </a:p>
        </p:txBody>
      </p:sp>
      <p:sp>
        <p:nvSpPr>
          <p:cNvPr id="4" name="TextBox 3"/>
          <p:cNvSpPr txBox="1"/>
          <p:nvPr/>
        </p:nvSpPr>
        <p:spPr>
          <a:xfrm>
            <a:off x="984244" y="2503301"/>
            <a:ext cx="4634176" cy="3175228"/>
          </a:xfrm>
          <a:prstGeom prst="rect">
            <a:avLst/>
          </a:prstGeom>
          <a:noFill/>
        </p:spPr>
        <p:txBody>
          <a:bodyPr wrap="square" rtlCol="0">
            <a:spAutoFit/>
          </a:bodyPr>
          <a:lstStyle/>
          <a:p>
            <a:pPr>
              <a:spcBef>
                <a:spcPts val="1000"/>
              </a:spcBef>
              <a:spcAft>
                <a:spcPts val="1000"/>
              </a:spcAft>
            </a:pPr>
            <a:r>
              <a:rPr lang="en-US" sz="2400" b="1" dirty="0">
                <a:latin typeface="Arial" panose="020B0604020202020204" pitchFamily="34" charset="0"/>
                <a:cs typeface="Arial" panose="020B0604020202020204" pitchFamily="34" charset="0"/>
              </a:rPr>
              <a:t>Example TSMO Goals: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congestion and improve reliability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Leverage all modes to improve mobility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Get more out of existing infrastructure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data for </a:t>
            </a:r>
            <a:r>
              <a:rPr lang="en-US" sz="2400" dirty="0" err="1">
                <a:latin typeface="Arial" panose="020B0604020202020204" pitchFamily="34" charset="0"/>
                <a:cs typeface="Arial" panose="020B0604020202020204" pitchFamily="34" charset="0"/>
              </a:rPr>
              <a:t>decisionmaking</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6682973" y="2503301"/>
            <a:ext cx="4502478" cy="3544560"/>
          </a:xfrm>
          <a:prstGeom prst="rect">
            <a:avLst/>
          </a:prstGeom>
          <a:noFill/>
        </p:spPr>
        <p:txBody>
          <a:bodyPr wrap="square" rtlCol="0">
            <a:spAutoFit/>
          </a:bodyPr>
          <a:lstStyle/>
          <a:p>
            <a:pPr>
              <a:spcBef>
                <a:spcPts val="1000"/>
              </a:spcBef>
              <a:spcAft>
                <a:spcPts val="1000"/>
              </a:spcAft>
            </a:pPr>
            <a:r>
              <a:rPr lang="en-US" sz="2400" b="1" dirty="0">
                <a:latin typeface="Arial" panose="020B0604020202020204" pitchFamily="34" charset="0"/>
                <a:cs typeface="Arial" panose="020B0604020202020204" pitchFamily="34" charset="0"/>
              </a:rPr>
              <a:t>Example TPM Goals: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Meet delay and reliability performance targets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total emissions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Maximize use of resources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performance-based data for decisions </a:t>
            </a:r>
          </a:p>
        </p:txBody>
      </p:sp>
      <p:grpSp>
        <p:nvGrpSpPr>
          <p:cNvPr id="6" name="Group 5" descr="Four double-headed arrows"/>
          <p:cNvGrpSpPr/>
          <p:nvPr/>
        </p:nvGrpSpPr>
        <p:grpSpPr>
          <a:xfrm>
            <a:off x="5698093" y="3247375"/>
            <a:ext cx="668216" cy="2205612"/>
            <a:chOff x="5284312" y="3130413"/>
            <a:chExt cx="668216" cy="2205612"/>
          </a:xfrm>
        </p:grpSpPr>
        <p:cxnSp>
          <p:nvCxnSpPr>
            <p:cNvPr id="11" name="Straight Arrow Connector 10"/>
            <p:cNvCxnSpPr/>
            <p:nvPr/>
          </p:nvCxnSpPr>
          <p:spPr>
            <a:xfrm>
              <a:off x="5284313" y="3130413"/>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84313" y="3818563"/>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84313" y="4587849"/>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84312" y="5336025"/>
              <a:ext cx="66821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a16="http://schemas.microsoft.com/office/drawing/2014/main" id="{02926E7F-FE59-0C64-3E38-2C9804F4B059}"/>
              </a:ext>
            </a:extLst>
          </p:cNvPr>
          <p:cNvSpPr>
            <a:spLocks noGrp="1"/>
          </p:cNvSpPr>
          <p:nvPr>
            <p:ph type="sldNum" sz="quarter" idx="12"/>
          </p:nvPr>
        </p:nvSpPr>
        <p:spPr/>
        <p:txBody>
          <a:bodyPr/>
          <a:lstStyle/>
          <a:p>
            <a:fld id="{37D4CC3B-F538-9046-9995-49EE0C980241}" type="slidenum">
              <a:rPr lang="en-US" smtClean="0"/>
              <a:t>34</a:t>
            </a:fld>
            <a:endParaRPr lang="en-US" dirty="0"/>
          </a:p>
        </p:txBody>
      </p:sp>
    </p:spTree>
    <p:extLst>
      <p:ext uri="{BB962C8B-B14F-4D97-AF65-F5344CB8AC3E}">
        <p14:creationId xmlns:p14="http://schemas.microsoft.com/office/powerpoint/2010/main" val="56774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TSMO Can Support TPM</a:t>
            </a:r>
          </a:p>
        </p:txBody>
      </p:sp>
      <p:sp>
        <p:nvSpPr>
          <p:cNvPr id="4" name="Slide Number Placeholder 3"/>
          <p:cNvSpPr>
            <a:spLocks noGrp="1"/>
          </p:cNvSpPr>
          <p:nvPr>
            <p:ph type="sldNum" sz="quarter" idx="12"/>
          </p:nvPr>
        </p:nvSpPr>
        <p:spPr/>
        <p:txBody>
          <a:bodyPr/>
          <a:lstStyle/>
          <a:p>
            <a:fld id="{37D4CC3B-F538-9046-9995-49EE0C980241}" type="slidenum">
              <a:rPr lang="en-US" smtClean="0"/>
              <a:t>35</a:t>
            </a:fld>
            <a:endParaRPr lang="en-US" dirty="0"/>
          </a:p>
        </p:txBody>
      </p:sp>
      <p:graphicFrame>
        <p:nvGraphicFramePr>
          <p:cNvPr id="7" name="Content Placeholder 5" descr="Four text elements:&#10;First element - TSMO strategies can provide cost-effective solutions to quickly improve performance and support national performance measures such as reliability and safety.&#10;Second element - TSMO technologies provide a rich source of data for understanding, assessing, and monitoring performance of the transportation system in real time.&#10;Third element - TSMO provides levers (e.g., signal timing, hard-shoulder running) that enable agencies to actively manage the system in real time to improve performance.&#10;Fourth element - TSMO reinforces the same objectives-driven, performance-based approach to improve and predict transportation system performance used by TPM."/>
          <p:cNvGraphicFramePr>
            <a:graphicFrameLocks noGrp="1"/>
          </p:cNvGraphicFramePr>
          <p:nvPr>
            <p:ph idx="1"/>
            <p:extLst>
              <p:ext uri="{D42A27DB-BD31-4B8C-83A1-F6EECF244321}">
                <p14:modId xmlns:p14="http://schemas.microsoft.com/office/powerpoint/2010/main" val="1257570912"/>
              </p:ext>
            </p:extLst>
          </p:nvPr>
        </p:nvGraphicFramePr>
        <p:xfrm>
          <a:off x="984250" y="1463674"/>
          <a:ext cx="10369550" cy="4457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229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05624"/>
            <a:ext cx="8997956" cy="948613"/>
          </a:xfrm>
        </p:spPr>
        <p:txBody>
          <a:bodyPr/>
          <a:lstStyle/>
          <a:p>
            <a:r>
              <a:rPr lang="en-US" sz="3300" dirty="0"/>
              <a:t>TSMO Can Help Agencies Move the Needle on the National Performance Measures</a:t>
            </a:r>
          </a:p>
        </p:txBody>
      </p:sp>
      <p:sp>
        <p:nvSpPr>
          <p:cNvPr id="6" name="Content Placeholder 5"/>
          <p:cNvSpPr>
            <a:spLocks noGrp="1"/>
          </p:cNvSpPr>
          <p:nvPr>
            <p:ph idx="1"/>
          </p:nvPr>
        </p:nvSpPr>
        <p:spPr>
          <a:xfrm>
            <a:off x="984244" y="1596941"/>
            <a:ext cx="10759265" cy="4351338"/>
          </a:xfrm>
        </p:spPr>
        <p:txBody>
          <a:bodyPr>
            <a:normAutofit/>
          </a:bodyPr>
          <a:lstStyle/>
          <a:p>
            <a:pPr>
              <a:lnSpc>
                <a:spcPct val="100000"/>
              </a:lnSpc>
            </a:pPr>
            <a:r>
              <a:rPr lang="en-US" sz="2700" dirty="0"/>
              <a:t>TSMO supports improvements along the national performance measures for system performance: </a:t>
            </a:r>
          </a:p>
          <a:p>
            <a:pPr lvl="1">
              <a:lnSpc>
                <a:spcPct val="100000"/>
              </a:lnSpc>
            </a:pPr>
            <a:r>
              <a:rPr lang="en-US" sz="2300" dirty="0"/>
              <a:t>Percent</a:t>
            </a:r>
            <a:r>
              <a:rPr lang="en-US" sz="2300" kern="1200" dirty="0"/>
              <a:t> of person-miles traveled on the interstate that are reliable </a:t>
            </a:r>
            <a:endParaRPr lang="en-US" sz="2300" kern="1200" dirty="0">
              <a:latin typeface="Arial" panose="020B0604020202020204" pitchFamily="34" charset="0"/>
              <a:ea typeface="+mn-ea"/>
              <a:cs typeface="Arial" panose="020B0604020202020204" pitchFamily="34" charset="0"/>
            </a:endParaRPr>
          </a:p>
          <a:p>
            <a:pPr lvl="1">
              <a:lnSpc>
                <a:spcPct val="100000"/>
              </a:lnSpc>
            </a:pPr>
            <a:r>
              <a:rPr lang="en-US" sz="2300" dirty="0"/>
              <a:t>Percent of person-miles traveled on the </a:t>
            </a:r>
            <a:r>
              <a:rPr lang="en-US" sz="2300" dirty="0" err="1"/>
              <a:t>noninterstate</a:t>
            </a:r>
            <a:r>
              <a:rPr lang="en-US" sz="2300" dirty="0"/>
              <a:t> NHS that are reliable</a:t>
            </a:r>
          </a:p>
          <a:p>
            <a:pPr lvl="1">
              <a:lnSpc>
                <a:spcPct val="100000"/>
              </a:lnSpc>
            </a:pPr>
            <a:r>
              <a:rPr lang="en-US" sz="2300" kern="1200" dirty="0"/>
              <a:t>Truck Travel Time Reliability (TTTR) Index </a:t>
            </a:r>
            <a:endParaRPr lang="en-US" sz="2300" kern="1200" dirty="0">
              <a:latin typeface="Arial" panose="020B0604020202020204" pitchFamily="34" charset="0"/>
              <a:ea typeface="+mn-ea"/>
              <a:cs typeface="Arial" panose="020B0604020202020204" pitchFamily="34" charset="0"/>
            </a:endParaRPr>
          </a:p>
          <a:p>
            <a:pPr lvl="1">
              <a:lnSpc>
                <a:spcPct val="100000"/>
              </a:lnSpc>
            </a:pPr>
            <a:r>
              <a:rPr lang="en-US" sz="2300" u="none" strike="noStrike" kern="1200" baseline="0" dirty="0"/>
              <a:t>Annual hours for peak hour excessive delay </a:t>
            </a:r>
            <a:r>
              <a:rPr lang="en-US" sz="2300" dirty="0"/>
              <a:t>p</a:t>
            </a:r>
            <a:r>
              <a:rPr lang="en-US" sz="2300" u="none" strike="noStrike" kern="1200" baseline="0" dirty="0"/>
              <a:t>er </a:t>
            </a:r>
            <a:r>
              <a:rPr lang="en-US" sz="2300" dirty="0"/>
              <a:t>c</a:t>
            </a:r>
            <a:r>
              <a:rPr lang="en-US" sz="2300" u="none" strike="noStrike" kern="1200" baseline="0" dirty="0"/>
              <a:t>apita </a:t>
            </a:r>
          </a:p>
          <a:p>
            <a:pPr lvl="1">
              <a:lnSpc>
                <a:spcPct val="100000"/>
              </a:lnSpc>
            </a:pPr>
            <a:r>
              <a:rPr lang="en-US" sz="2300" u="none" strike="noStrike" kern="1200" baseline="0" dirty="0"/>
              <a:t>Percent of </a:t>
            </a:r>
            <a:r>
              <a:rPr lang="en-US" sz="2300" u="none" strike="noStrike" kern="1200" baseline="0" dirty="0" err="1"/>
              <a:t>nonsingle</a:t>
            </a:r>
            <a:r>
              <a:rPr lang="en-US" sz="2300" u="none" strike="noStrike" kern="1200" baseline="0" dirty="0"/>
              <a:t> </a:t>
            </a:r>
            <a:r>
              <a:rPr lang="en-US" sz="2300" dirty="0"/>
              <a:t>o</a:t>
            </a:r>
            <a:r>
              <a:rPr lang="en-US" sz="2300" u="none" strike="noStrike" kern="1200" baseline="0" dirty="0"/>
              <a:t>ccupancy vehicle travel </a:t>
            </a:r>
          </a:p>
          <a:p>
            <a:pPr lvl="1">
              <a:lnSpc>
                <a:spcPct val="100000"/>
              </a:lnSpc>
            </a:pPr>
            <a:r>
              <a:rPr lang="en-US" sz="2300" u="none" strike="noStrike" kern="1200" baseline="0" dirty="0"/>
              <a:t>Total emissions reduction</a:t>
            </a:r>
          </a:p>
          <a:p>
            <a:pPr>
              <a:lnSpc>
                <a:spcPct val="100000"/>
              </a:lnSpc>
            </a:pPr>
            <a:r>
              <a:rPr lang="en-US" sz="2700" dirty="0"/>
              <a:t>TSMO can also positively impact national performance measures for safety.</a:t>
            </a:r>
            <a:endParaRPr lang="en-US" sz="2700" u="none" strike="noStrike" kern="1200" baseline="0" dirty="0"/>
          </a:p>
        </p:txBody>
      </p:sp>
      <p:sp>
        <p:nvSpPr>
          <p:cNvPr id="4" name="Slide Number Placeholder 3"/>
          <p:cNvSpPr>
            <a:spLocks noGrp="1"/>
          </p:cNvSpPr>
          <p:nvPr>
            <p:ph type="sldNum" sz="quarter" idx="12"/>
          </p:nvPr>
        </p:nvSpPr>
        <p:spPr/>
        <p:txBody>
          <a:bodyPr/>
          <a:lstStyle/>
          <a:p>
            <a:fld id="{37D4CC3B-F538-9046-9995-49EE0C980241}" type="slidenum">
              <a:rPr lang="en-US" smtClean="0"/>
              <a:t>36</a:t>
            </a:fld>
            <a:endParaRPr lang="en-US" dirty="0"/>
          </a:p>
        </p:txBody>
      </p:sp>
    </p:spTree>
    <p:extLst>
      <p:ext uri="{BB962C8B-B14F-4D97-AF65-F5344CB8AC3E}">
        <p14:creationId xmlns:p14="http://schemas.microsoft.com/office/powerpoint/2010/main" val="538109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How TPM Can Support TSMO</a:t>
            </a:r>
          </a:p>
        </p:txBody>
      </p:sp>
      <p:graphicFrame>
        <p:nvGraphicFramePr>
          <p:cNvPr id="2" name="Content Placeholder 1" descr="Four text elements:&#10;First element - TPM offers an overarching framework to manage operational performance of the transportation system&#10;Second element - Data and analytics used in TPM can help agencies evaluate and select TSMO strategies to meet internal and external objectives&#10;Third element - Measuring and reporting on quantitative impacts of TSMO strategies can provide the business case for additional funding for TSMO &#10;Fourth element - Helping identify issues in operational performance"/>
          <p:cNvGraphicFramePr>
            <a:graphicFrameLocks noGrp="1"/>
          </p:cNvGraphicFramePr>
          <p:nvPr>
            <p:ph idx="1"/>
            <p:extLst>
              <p:ext uri="{D42A27DB-BD31-4B8C-83A1-F6EECF244321}">
                <p14:modId xmlns:p14="http://schemas.microsoft.com/office/powerpoint/2010/main" val="1614476236"/>
              </p:ext>
            </p:extLst>
          </p:nvPr>
        </p:nvGraphicFramePr>
        <p:xfrm>
          <a:off x="984244" y="1577891"/>
          <a:ext cx="103695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pPr/>
              <a:t>37</a:t>
            </a:fld>
            <a:endParaRPr lang="en-US" dirty="0"/>
          </a:p>
        </p:txBody>
      </p:sp>
    </p:spTree>
    <p:extLst>
      <p:ext uri="{BB962C8B-B14F-4D97-AF65-F5344CB8AC3E}">
        <p14:creationId xmlns:p14="http://schemas.microsoft.com/office/powerpoint/2010/main" val="3344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505-B19E-4AF9-A3EC-DBBC5A94CDD5}"/>
              </a:ext>
            </a:extLst>
          </p:cNvPr>
          <p:cNvSpPr>
            <a:spLocks noGrp="1"/>
          </p:cNvSpPr>
          <p:nvPr>
            <p:ph type="title"/>
          </p:nvPr>
        </p:nvSpPr>
        <p:spPr/>
        <p:txBody>
          <a:bodyPr/>
          <a:lstStyle/>
          <a:p>
            <a:r>
              <a:rPr lang="en-US" dirty="0"/>
              <a:t>Opportunities for Collaboration</a:t>
            </a:r>
          </a:p>
        </p:txBody>
      </p:sp>
    </p:spTree>
    <p:extLst>
      <p:ext uri="{BB962C8B-B14F-4D97-AF65-F5344CB8AC3E}">
        <p14:creationId xmlns:p14="http://schemas.microsoft.com/office/powerpoint/2010/main" val="560945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880576"/>
          </a:xfrm>
        </p:spPr>
        <p:txBody>
          <a:bodyPr/>
          <a:lstStyle/>
          <a:p>
            <a:r>
              <a:rPr lang="en-US" sz="3300" dirty="0"/>
              <a:t>Opportunities for Collaboration </a:t>
            </a:r>
            <a:br>
              <a:rPr lang="en-US" sz="3300" dirty="0"/>
            </a:br>
            <a:r>
              <a:rPr lang="en-US" sz="3300" dirty="0"/>
              <a:t>Between TSMO and TPM</a:t>
            </a:r>
          </a:p>
        </p:txBody>
      </p:sp>
      <p:graphicFrame>
        <p:nvGraphicFramePr>
          <p:cNvPr id="5" name="Content Placeholder 4" descr="A figure with several overlapping circles in the center. Around the center are seven text elements:&#10;Setting performance targets for operations-related performance measures&#10;Developing TSMO program plans or strategic plans&#10;Managing TSMO assets&#10;Sharing data&#10;Creating project prioritization methods&#10;Making the business case for TSMO&#10;Others?"/>
          <p:cNvGraphicFramePr>
            <a:graphicFrameLocks noGrp="1"/>
          </p:cNvGraphicFramePr>
          <p:nvPr>
            <p:ph idx="1"/>
            <p:extLst>
              <p:ext uri="{D42A27DB-BD31-4B8C-83A1-F6EECF244321}">
                <p14:modId xmlns:p14="http://schemas.microsoft.com/office/powerpoint/2010/main" val="3684291518"/>
              </p:ext>
            </p:extLst>
          </p:nvPr>
        </p:nvGraphicFramePr>
        <p:xfrm>
          <a:off x="984244" y="1479810"/>
          <a:ext cx="10689596" cy="4876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pPr/>
              <a:t>39</a:t>
            </a:fld>
            <a:endParaRPr lang="en-US" dirty="0"/>
          </a:p>
        </p:txBody>
      </p:sp>
    </p:spTree>
    <p:extLst>
      <p:ext uri="{BB962C8B-B14F-4D97-AF65-F5344CB8AC3E}">
        <p14:creationId xmlns:p14="http://schemas.microsoft.com/office/powerpoint/2010/main" val="339400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Transportation Landscape Is Changing</a:t>
            </a:r>
          </a:p>
        </p:txBody>
      </p:sp>
      <p:sp>
        <p:nvSpPr>
          <p:cNvPr id="3" name="Content Placeholder 2"/>
          <p:cNvSpPr>
            <a:spLocks noGrp="1"/>
          </p:cNvSpPr>
          <p:nvPr>
            <p:ph idx="1"/>
          </p:nvPr>
        </p:nvSpPr>
        <p:spPr>
          <a:xfrm>
            <a:off x="1151513" y="1661718"/>
            <a:ext cx="5015112" cy="4351338"/>
          </a:xfrm>
        </p:spPr>
        <p:txBody>
          <a:bodyPr/>
          <a:lstStyle/>
          <a:p>
            <a:pPr>
              <a:lnSpc>
                <a:spcPct val="100000"/>
              </a:lnSpc>
              <a:spcBef>
                <a:spcPts val="1400"/>
              </a:spcBef>
            </a:pPr>
            <a:r>
              <a:rPr lang="en-US" dirty="0"/>
              <a:t>Advances in technology, data, computing power, and analytics</a:t>
            </a:r>
          </a:p>
          <a:p>
            <a:pPr>
              <a:lnSpc>
                <a:spcPct val="100000"/>
              </a:lnSpc>
              <a:spcBef>
                <a:spcPts val="1400"/>
              </a:spcBef>
            </a:pPr>
            <a:r>
              <a:rPr lang="en-US" dirty="0"/>
              <a:t>Customer needs and expectations</a:t>
            </a:r>
          </a:p>
          <a:p>
            <a:pPr>
              <a:lnSpc>
                <a:spcPct val="100000"/>
              </a:lnSpc>
              <a:spcBef>
                <a:spcPts val="1400"/>
              </a:spcBef>
            </a:pPr>
            <a:r>
              <a:rPr lang="en-US" dirty="0"/>
              <a:t>Limited funds and tighter budgets</a:t>
            </a:r>
          </a:p>
          <a:p>
            <a:pPr>
              <a:lnSpc>
                <a:spcPct val="100000"/>
              </a:lnSpc>
              <a:spcBef>
                <a:spcPts val="1400"/>
              </a:spcBef>
            </a:pPr>
            <a:r>
              <a:rPr lang="en-US" dirty="0"/>
              <a:t>Performance measures, target setting, and monitoring requirements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4</a:t>
            </a:fld>
            <a:endParaRPr lang="en-US" dirty="0"/>
          </a:p>
        </p:txBody>
      </p:sp>
      <p:sp>
        <p:nvSpPr>
          <p:cNvPr id="5" name="TextBox 4"/>
          <p:cNvSpPr txBox="1"/>
          <p:nvPr/>
        </p:nvSpPr>
        <p:spPr>
          <a:xfrm>
            <a:off x="9418319" y="5386039"/>
            <a:ext cx="2209800" cy="261610"/>
          </a:xfrm>
          <a:prstGeom prst="rect">
            <a:avLst/>
          </a:prstGeom>
          <a:noFill/>
        </p:spPr>
        <p:txBody>
          <a:bodyPr wrap="square" rtlCol="0">
            <a:spAutoFit/>
          </a:bodyPr>
          <a:lstStyle/>
          <a:p>
            <a:pPr algn="r"/>
            <a:r>
              <a:rPr lang="en-US" sz="1100" dirty="0"/>
              <a:t>Source: Getty Images.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84" y="1720369"/>
            <a:ext cx="4708335" cy="3531251"/>
          </a:xfrm>
          <a:prstGeom prst="rect">
            <a:avLst/>
          </a:prstGeom>
        </p:spPr>
      </p:pic>
    </p:spTree>
    <p:extLst>
      <p:ext uri="{BB962C8B-B14F-4D97-AF65-F5344CB8AC3E}">
        <p14:creationId xmlns:p14="http://schemas.microsoft.com/office/powerpoint/2010/main" val="292415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Setting Performance Targets</a:t>
            </a:r>
          </a:p>
        </p:txBody>
      </p:sp>
      <p:sp>
        <p:nvSpPr>
          <p:cNvPr id="6" name="Content Placeholder 5"/>
          <p:cNvSpPr>
            <a:spLocks noGrp="1"/>
          </p:cNvSpPr>
          <p:nvPr>
            <p:ph idx="1"/>
          </p:nvPr>
        </p:nvSpPr>
        <p:spPr>
          <a:xfrm>
            <a:off x="984245" y="1596941"/>
            <a:ext cx="7626356" cy="4351338"/>
          </a:xfrm>
        </p:spPr>
        <p:txBody>
          <a:bodyPr/>
          <a:lstStyle/>
          <a:p>
            <a:pPr>
              <a:lnSpc>
                <a:spcPct val="100000"/>
              </a:lnSpc>
            </a:pPr>
            <a:r>
              <a:rPr lang="en-US" dirty="0"/>
              <a:t>Agency staff can combine expertise to identify realistic performance targets.</a:t>
            </a:r>
          </a:p>
          <a:p>
            <a:pPr>
              <a:lnSpc>
                <a:spcPct val="100000"/>
              </a:lnSpc>
            </a:pPr>
            <a:r>
              <a:rPr lang="en-US" dirty="0"/>
              <a:t>Targets should be based on historical data, likely future conditions, and impacts of future TSMO investments</a:t>
            </a:r>
            <a:r>
              <a:rPr lang="en-US" dirty="0">
                <a:solidFill>
                  <a:srgbClr val="FF0000"/>
                </a:solidFill>
              </a:rPr>
              <a:t>.</a:t>
            </a:r>
          </a:p>
          <a:p>
            <a:pPr>
              <a:lnSpc>
                <a:spcPct val="100000"/>
              </a:lnSpc>
            </a:pPr>
            <a:r>
              <a:rPr lang="en-US" dirty="0"/>
              <a:t>TPM staff can offer data, analysis, and information on broader trends</a:t>
            </a:r>
            <a:r>
              <a:rPr lang="en-US" dirty="0">
                <a:solidFill>
                  <a:srgbClr val="FF0000"/>
                </a:solidFill>
              </a:rPr>
              <a:t>.</a:t>
            </a:r>
          </a:p>
          <a:p>
            <a:pPr>
              <a:lnSpc>
                <a:spcPct val="100000"/>
              </a:lnSpc>
            </a:pPr>
            <a:r>
              <a:rPr lang="en-US" dirty="0"/>
              <a:t>TSMO staff can provide input on setting targets for federally required performance measures in areas of system performance</a:t>
            </a:r>
            <a:r>
              <a:rPr lang="en-US" dirty="0">
                <a:solidFill>
                  <a:srgbClr val="FF0000"/>
                </a:solidFill>
              </a:rPr>
              <a:t>.</a:t>
            </a:r>
          </a:p>
          <a:p>
            <a:endParaRPr lang="en-US" dirty="0"/>
          </a:p>
          <a:p>
            <a:endParaRPr lang="en-US" dirty="0"/>
          </a:p>
        </p:txBody>
      </p:sp>
      <p:pic>
        <p:nvPicPr>
          <p:cNvPr id="7" name="Picture 4" descr="Dart in bullseye of target&#10;"/>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flipH="1">
            <a:off x="8214741" y="1596941"/>
            <a:ext cx="3534917" cy="3534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13985" y="5462188"/>
            <a:ext cx="1558454" cy="261610"/>
          </a:xfrm>
          <a:prstGeom prst="rect">
            <a:avLst/>
          </a:prstGeom>
          <a:noFill/>
        </p:spPr>
        <p:txBody>
          <a:bodyPr wrap="square" rtlCol="0">
            <a:spAutoFit/>
          </a:bodyPr>
          <a:lstStyle/>
          <a:p>
            <a:pPr algn="r"/>
            <a:r>
              <a:rPr lang="en-US" sz="1100" dirty="0"/>
              <a:t>Source: Getty Images</a:t>
            </a:r>
            <a:r>
              <a:rPr lang="en-US" sz="1100" dirty="0">
                <a:solidFill>
                  <a:srgbClr val="FF000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pPr/>
              <a:t>40</a:t>
            </a:fld>
            <a:endParaRPr lang="en-US" dirty="0"/>
          </a:p>
        </p:txBody>
      </p:sp>
    </p:spTree>
    <p:extLst>
      <p:ext uri="{BB962C8B-B14F-4D97-AF65-F5344CB8AC3E}">
        <p14:creationId xmlns:p14="http://schemas.microsoft.com/office/powerpoint/2010/main" val="356719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Developing TSMO Plans</a:t>
            </a:r>
            <a:br>
              <a:rPr lang="en-US" sz="3600" dirty="0"/>
            </a:br>
            <a:endParaRPr lang="en-US" sz="3600" dirty="0"/>
          </a:p>
        </p:txBody>
      </p:sp>
      <p:sp>
        <p:nvSpPr>
          <p:cNvPr id="6" name="Content Placeholder 5"/>
          <p:cNvSpPr>
            <a:spLocks noGrp="1"/>
          </p:cNvSpPr>
          <p:nvPr>
            <p:ph idx="1"/>
          </p:nvPr>
        </p:nvSpPr>
        <p:spPr>
          <a:xfrm>
            <a:off x="984244" y="1596941"/>
            <a:ext cx="8806527" cy="4351338"/>
          </a:xfrm>
        </p:spPr>
        <p:txBody>
          <a:bodyPr>
            <a:normAutofit/>
          </a:bodyPr>
          <a:lstStyle/>
          <a:p>
            <a:pPr>
              <a:lnSpc>
                <a:spcPct val="100000"/>
              </a:lnSpc>
            </a:pPr>
            <a:r>
              <a:rPr lang="en-US" sz="2800" dirty="0"/>
              <a:t>TSMO strategic and program plans often contain goals, objectives, performance measures, and targets to provide direction for the TSMO effort</a:t>
            </a:r>
            <a:r>
              <a:rPr lang="en-US" sz="2800" dirty="0">
                <a:solidFill>
                  <a:srgbClr val="FF0000"/>
                </a:solidFill>
              </a:rPr>
              <a:t>.</a:t>
            </a:r>
          </a:p>
          <a:p>
            <a:pPr>
              <a:lnSpc>
                <a:spcPct val="100000"/>
              </a:lnSpc>
            </a:pPr>
            <a:endParaRPr lang="en-US" sz="2800" dirty="0"/>
          </a:p>
          <a:p>
            <a:pPr>
              <a:lnSpc>
                <a:spcPct val="100000"/>
              </a:lnSpc>
              <a:spcBef>
                <a:spcPts val="0"/>
              </a:spcBef>
            </a:pPr>
            <a:r>
              <a:rPr lang="en-US" sz="2800" dirty="0"/>
              <a:t>Collaboration with TPM during development of these plans is important for:</a:t>
            </a:r>
          </a:p>
          <a:p>
            <a:pPr lvl="1">
              <a:lnSpc>
                <a:spcPct val="100000"/>
              </a:lnSpc>
            </a:pPr>
            <a:r>
              <a:rPr lang="en-US" sz="2400" dirty="0"/>
              <a:t>Gathering necessary data </a:t>
            </a:r>
          </a:p>
          <a:p>
            <a:pPr lvl="1">
              <a:lnSpc>
                <a:spcPct val="100000"/>
              </a:lnSpc>
            </a:pPr>
            <a:r>
              <a:rPr lang="en-US" sz="2400" dirty="0"/>
              <a:t>Understanding baseline conditions</a:t>
            </a:r>
          </a:p>
          <a:p>
            <a:pPr lvl="1">
              <a:lnSpc>
                <a:spcPct val="100000"/>
              </a:lnSpc>
            </a:pPr>
            <a:r>
              <a:rPr lang="en-US" sz="2400" dirty="0"/>
              <a:t>Helping ensure TSMO efforts support agency TPM goals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757575"/>
                </a:solidFill>
              </a:rPr>
              <a:t>41</a:t>
            </a:fld>
            <a:endParaRPr lang="en-US" dirty="0">
              <a:solidFill>
                <a:srgbClr val="757575"/>
              </a:solidFill>
            </a:endParaRPr>
          </a:p>
        </p:txBody>
      </p:sp>
    </p:spTree>
    <p:extLst>
      <p:ext uri="{BB962C8B-B14F-4D97-AF65-F5344CB8AC3E}">
        <p14:creationId xmlns:p14="http://schemas.microsoft.com/office/powerpoint/2010/main" val="2220129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Managing TSMO Assets</a:t>
            </a:r>
          </a:p>
        </p:txBody>
      </p:sp>
      <p:sp>
        <p:nvSpPr>
          <p:cNvPr id="6" name="Content Placeholder 5"/>
          <p:cNvSpPr>
            <a:spLocks noGrp="1"/>
          </p:cNvSpPr>
          <p:nvPr>
            <p:ph idx="1"/>
          </p:nvPr>
        </p:nvSpPr>
        <p:spPr>
          <a:xfrm>
            <a:off x="984246" y="1596941"/>
            <a:ext cx="6493794" cy="4351338"/>
          </a:xfrm>
        </p:spPr>
        <p:txBody>
          <a:bodyPr>
            <a:normAutofit fontScale="92500" lnSpcReduction="20000"/>
          </a:bodyPr>
          <a:lstStyle/>
          <a:p>
            <a:pPr>
              <a:lnSpc>
                <a:spcPct val="120000"/>
              </a:lnSpc>
            </a:pPr>
            <a:r>
              <a:rPr lang="en-US" sz="2800" dirty="0"/>
              <a:t>TPM can offer a performance management framework to support </a:t>
            </a:r>
            <a:br>
              <a:rPr lang="en-US" sz="2800" dirty="0"/>
            </a:br>
            <a:r>
              <a:rPr lang="en-US" sz="2800" dirty="0"/>
              <a:t>lifecycle planning for TSMO assets </a:t>
            </a:r>
            <a:br>
              <a:rPr lang="en-US" sz="2800" dirty="0"/>
            </a:br>
            <a:r>
              <a:rPr lang="en-US" sz="2800" dirty="0"/>
              <a:t>and maximize their useful life.</a:t>
            </a:r>
          </a:p>
          <a:p>
            <a:pPr>
              <a:lnSpc>
                <a:spcPct val="120000"/>
              </a:lnSpc>
            </a:pPr>
            <a:r>
              <a:rPr lang="en-US" sz="2800" dirty="0"/>
              <a:t>TSMO strategies often require equipment, technology, and communications systems.</a:t>
            </a:r>
          </a:p>
          <a:p>
            <a:pPr>
              <a:lnSpc>
                <a:spcPct val="110000"/>
              </a:lnSpc>
            </a:pPr>
            <a:r>
              <a:rPr lang="en-US" sz="2800" dirty="0"/>
              <a:t>The service life of TSMO assets varies.</a:t>
            </a:r>
          </a:p>
          <a:p>
            <a:pPr>
              <a:lnSpc>
                <a:spcPct val="110000"/>
              </a:lnSpc>
            </a:pPr>
            <a:r>
              <a:rPr lang="en-US" sz="2800" dirty="0"/>
              <a:t>Maintenance, replacement, and upgrade costs need to be planned.</a:t>
            </a:r>
          </a:p>
        </p:txBody>
      </p:sp>
      <p:pic>
        <p:nvPicPr>
          <p:cNvPr id="7" name="Picture 2" descr="Overhead view of multilane highway with closed captioning television camera in foregroun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578247" y="1705135"/>
            <a:ext cx="4133922" cy="275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14865" y="4461083"/>
            <a:ext cx="2797096" cy="276999"/>
          </a:xfrm>
          <a:prstGeom prst="rect">
            <a:avLst/>
          </a:prstGeom>
          <a:noFill/>
        </p:spPr>
        <p:txBody>
          <a:bodyPr wrap="square" rtlCol="0">
            <a:spAutoFit/>
          </a:bodyPr>
          <a:lstStyle/>
          <a:p>
            <a:pPr algn="r"/>
            <a:r>
              <a:rPr lang="en-US" sz="1100" dirty="0"/>
              <a:t>Source</a:t>
            </a:r>
            <a:r>
              <a:rPr lang="en-US" sz="1200" dirty="0"/>
              <a:t>: Getty Images</a:t>
            </a:r>
            <a:r>
              <a:rPr lang="en-US" sz="1200" dirty="0">
                <a:solidFill>
                  <a:srgbClr val="FF000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pPr/>
              <a:t>42</a:t>
            </a:fld>
            <a:endParaRPr lang="en-US" dirty="0"/>
          </a:p>
        </p:txBody>
      </p:sp>
    </p:spTree>
    <p:extLst>
      <p:ext uri="{BB962C8B-B14F-4D97-AF65-F5344CB8AC3E}">
        <p14:creationId xmlns:p14="http://schemas.microsoft.com/office/powerpoint/2010/main" val="2809418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5" y="632803"/>
            <a:ext cx="9683742" cy="911941"/>
          </a:xfrm>
        </p:spPr>
        <p:txBody>
          <a:bodyPr/>
          <a:lstStyle/>
          <a:p>
            <a:r>
              <a:rPr lang="en-US" sz="3300" dirty="0"/>
              <a:t>Sharing Data Among TSMO and TPM Programs </a:t>
            </a:r>
            <a:br>
              <a:rPr lang="en-US" dirty="0"/>
            </a:br>
            <a:endParaRPr lang="en-US" dirty="0"/>
          </a:p>
        </p:txBody>
      </p:sp>
      <p:sp>
        <p:nvSpPr>
          <p:cNvPr id="6" name="Content Placeholder 5"/>
          <p:cNvSpPr>
            <a:spLocks noGrp="1"/>
          </p:cNvSpPr>
          <p:nvPr>
            <p:ph idx="1"/>
          </p:nvPr>
        </p:nvSpPr>
        <p:spPr>
          <a:xfrm>
            <a:off x="984245" y="1596942"/>
            <a:ext cx="7108195" cy="4628255"/>
          </a:xfrm>
        </p:spPr>
        <p:txBody>
          <a:bodyPr>
            <a:normAutofit fontScale="92500" lnSpcReduction="20000"/>
          </a:bodyPr>
          <a:lstStyle/>
          <a:p>
            <a:pPr>
              <a:lnSpc>
                <a:spcPct val="120000"/>
              </a:lnSpc>
            </a:pPr>
            <a:r>
              <a:rPr lang="en-US" dirty="0"/>
              <a:t>TPM staff work with a variety of datasets that may be helpful for TSMO programs. </a:t>
            </a:r>
          </a:p>
          <a:p>
            <a:pPr>
              <a:lnSpc>
                <a:spcPct val="120000"/>
              </a:lnSpc>
            </a:pPr>
            <a:r>
              <a:rPr lang="en-US" dirty="0"/>
              <a:t>TSMO and TPM programs may exchange staff expertise in National Performance Management Research Data Set (NPMRDS) and vehicle probe data for speed and travel time performance measures.</a:t>
            </a:r>
          </a:p>
          <a:p>
            <a:pPr>
              <a:lnSpc>
                <a:spcPct val="120000"/>
              </a:lnSpc>
            </a:pPr>
            <a:r>
              <a:rPr lang="en-US" dirty="0"/>
              <a:t>TSMO programs generate a large amount of system performance data helpful for TPM, such as incident, weather, crowdsourced travel time/incident reporting, work zone, special event, video, computer-aided dispatch (CAD), volume, and speed data.</a:t>
            </a:r>
          </a:p>
        </p:txBody>
      </p:sp>
      <p:pic>
        <p:nvPicPr>
          <p:cNvPr id="7" name="Picture 2" descr="Illustration of network of people.">
            <a:extLs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95999" y="1596941"/>
            <a:ext cx="5741035" cy="34814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98896" y="5078404"/>
            <a:ext cx="3100039" cy="261610"/>
          </a:xfrm>
          <a:prstGeom prst="rect">
            <a:avLst/>
          </a:prstGeom>
          <a:noFill/>
        </p:spPr>
        <p:txBody>
          <a:bodyPr wrap="square" rtlCol="0">
            <a:spAutoFit/>
          </a:bodyPr>
          <a:lstStyle/>
          <a:p>
            <a:pPr algn="r"/>
            <a:r>
              <a:rPr lang="en-US" sz="1100" dirty="0"/>
              <a:t>Source: Getty Images</a:t>
            </a:r>
            <a:r>
              <a:rPr lang="en-US" sz="1100" dirty="0">
                <a:solidFill>
                  <a:srgbClr val="FF000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pPr/>
              <a:t>43</a:t>
            </a:fld>
            <a:endParaRPr lang="en-US" dirty="0"/>
          </a:p>
        </p:txBody>
      </p:sp>
    </p:spTree>
    <p:extLst>
      <p:ext uri="{BB962C8B-B14F-4D97-AF65-F5344CB8AC3E}">
        <p14:creationId xmlns:p14="http://schemas.microsoft.com/office/powerpoint/2010/main" val="4131296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Creating Project Prioritization Methods</a:t>
            </a:r>
          </a:p>
        </p:txBody>
      </p:sp>
      <p:sp>
        <p:nvSpPr>
          <p:cNvPr id="6" name="Content Placeholder 5"/>
          <p:cNvSpPr>
            <a:spLocks noGrp="1"/>
          </p:cNvSpPr>
          <p:nvPr>
            <p:ph idx="1"/>
          </p:nvPr>
        </p:nvSpPr>
        <p:spPr>
          <a:xfrm>
            <a:off x="963801" y="1596941"/>
            <a:ext cx="10369555" cy="4351338"/>
          </a:xfrm>
        </p:spPr>
        <p:txBody>
          <a:bodyPr/>
          <a:lstStyle/>
          <a:p>
            <a:pPr>
              <a:lnSpc>
                <a:spcPct val="100000"/>
              </a:lnSpc>
            </a:pPr>
            <a:r>
              <a:rPr lang="en-US" dirty="0"/>
              <a:t>Agencies are beginning to develop performance-based methods for TSMO project prioritization.</a:t>
            </a:r>
          </a:p>
          <a:p>
            <a:pPr>
              <a:lnSpc>
                <a:spcPct val="100000"/>
              </a:lnSpc>
            </a:pPr>
            <a:r>
              <a:rPr lang="en-US" dirty="0"/>
              <a:t>The methods are typically based on system performance measures, cost-benefit analyses, and anticipated outcomes</a:t>
            </a:r>
          </a:p>
          <a:p>
            <a:pPr>
              <a:lnSpc>
                <a:spcPct val="100000"/>
              </a:lnSpc>
            </a:pPr>
            <a:r>
              <a:rPr lang="en-US" dirty="0"/>
              <a:t>Data-driven investment decisionmaking is an essential part of the TPM framework.</a:t>
            </a:r>
          </a:p>
          <a:p>
            <a:pPr>
              <a:lnSpc>
                <a:spcPct val="100000"/>
              </a:lnSpc>
            </a:pPr>
            <a:r>
              <a:rPr lang="en-US" dirty="0"/>
              <a:t>TPM staff can advise on available data, performance measures, and creating a quantitative prioritization system.</a:t>
            </a:r>
          </a:p>
        </p:txBody>
      </p:sp>
      <p:pic>
        <p:nvPicPr>
          <p:cNvPr id="7" name="Picture 6" descr="Icons representating a checklist and a clockface.">
            <a:extLs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5230" y="4549877"/>
            <a:ext cx="1718570" cy="1602437"/>
          </a:xfrm>
          <a:prstGeom prst="rect">
            <a:avLst/>
          </a:prstGeom>
        </p:spPr>
      </p:pic>
      <p:sp>
        <p:nvSpPr>
          <p:cNvPr id="2" name="TextBox 1">
            <a:extLst>
              <a:ext uri="{FF2B5EF4-FFF2-40B4-BE49-F238E27FC236}">
                <a16:creationId xmlns:a16="http://schemas.microsoft.com/office/drawing/2014/main" id="{A5E274FE-3D7A-CBB8-F22A-A32A7A467263}"/>
              </a:ext>
            </a:extLst>
          </p:cNvPr>
          <p:cNvSpPr txBox="1"/>
          <p:nvPr/>
        </p:nvSpPr>
        <p:spPr>
          <a:xfrm>
            <a:off x="8155955" y="6021509"/>
            <a:ext cx="3100039" cy="261610"/>
          </a:xfrm>
          <a:prstGeom prst="rect">
            <a:avLst/>
          </a:prstGeom>
          <a:noFill/>
        </p:spPr>
        <p:txBody>
          <a:bodyPr wrap="square" rtlCol="0">
            <a:spAutoFit/>
          </a:bodyPr>
          <a:lstStyle/>
          <a:p>
            <a:pPr algn="r"/>
            <a:r>
              <a:rPr lang="en-US" sz="1100" dirty="0"/>
              <a:t>Source: Federal Highway Administration.</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757575"/>
                </a:solidFill>
              </a:rPr>
              <a:pPr/>
              <a:t>44</a:t>
            </a:fld>
            <a:endParaRPr lang="en-US" dirty="0">
              <a:solidFill>
                <a:srgbClr val="757575"/>
              </a:solidFill>
            </a:endParaRPr>
          </a:p>
        </p:txBody>
      </p:sp>
    </p:spTree>
    <p:extLst>
      <p:ext uri="{BB962C8B-B14F-4D97-AF65-F5344CB8AC3E}">
        <p14:creationId xmlns:p14="http://schemas.microsoft.com/office/powerpoint/2010/main" val="3386121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Making the Business Case for TSMO</a:t>
            </a:r>
            <a:br>
              <a:rPr lang="en-US" sz="3600" dirty="0"/>
            </a:br>
            <a:endParaRPr lang="en-US" sz="3600" dirty="0"/>
          </a:p>
        </p:txBody>
      </p:sp>
      <p:sp>
        <p:nvSpPr>
          <p:cNvPr id="6" name="Content Placeholder 5"/>
          <p:cNvSpPr>
            <a:spLocks noGrp="1"/>
          </p:cNvSpPr>
          <p:nvPr>
            <p:ph idx="1"/>
          </p:nvPr>
        </p:nvSpPr>
        <p:spPr>
          <a:xfrm>
            <a:off x="984245" y="1596941"/>
            <a:ext cx="4806955" cy="4351338"/>
          </a:xfrm>
        </p:spPr>
        <p:txBody>
          <a:bodyPr>
            <a:normAutofit/>
          </a:bodyPr>
          <a:lstStyle/>
          <a:p>
            <a:pPr>
              <a:lnSpc>
                <a:spcPct val="100000"/>
              </a:lnSpc>
            </a:pPr>
            <a:r>
              <a:rPr lang="en-US" sz="2800" dirty="0"/>
              <a:t>Collaborate to tell the agency’s story about the value of TSMO</a:t>
            </a:r>
            <a:endParaRPr lang="en-US" sz="2800" strike="sngStrike" dirty="0">
              <a:solidFill>
                <a:srgbClr val="FF0000"/>
              </a:solidFill>
            </a:endParaRPr>
          </a:p>
          <a:p>
            <a:pPr>
              <a:lnSpc>
                <a:spcPct val="100000"/>
              </a:lnSpc>
            </a:pPr>
            <a:r>
              <a:rPr lang="en-US" sz="2800" dirty="0"/>
              <a:t>Use performance measures and data to communicate the return on investment and business case for investing in TSMO</a:t>
            </a:r>
          </a:p>
        </p:txBody>
      </p:sp>
      <p:pic>
        <p:nvPicPr>
          <p:cNvPr id="7" name="Picture 2" descr="Business people at a table looking at charts on a laptop computer and in print."/>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308884" y="1740859"/>
            <a:ext cx="5364956" cy="35766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49180" y="5302464"/>
            <a:ext cx="3100039" cy="261610"/>
          </a:xfrm>
          <a:prstGeom prst="rect">
            <a:avLst/>
          </a:prstGeom>
          <a:noFill/>
        </p:spPr>
        <p:txBody>
          <a:bodyPr wrap="square" rtlCol="0">
            <a:spAutoFit/>
          </a:bodyPr>
          <a:lstStyle/>
          <a:p>
            <a:pPr algn="r"/>
            <a:r>
              <a:rPr lang="en-US" sz="1100" dirty="0"/>
              <a:t>Source: Getty Images</a:t>
            </a:r>
            <a:r>
              <a:rPr lang="en-US" sz="1100" dirty="0">
                <a:solidFill>
                  <a:srgbClr val="FF000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pPr/>
              <a:t>45</a:t>
            </a:fld>
            <a:endParaRPr lang="en-US" dirty="0"/>
          </a:p>
        </p:txBody>
      </p:sp>
    </p:spTree>
    <p:extLst>
      <p:ext uri="{BB962C8B-B14F-4D97-AF65-F5344CB8AC3E}">
        <p14:creationId xmlns:p14="http://schemas.microsoft.com/office/powerpoint/2010/main" val="4233793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505-B19E-4AF9-A3EC-DBBC5A94CDD5}"/>
              </a:ext>
            </a:extLst>
          </p:cNvPr>
          <p:cNvSpPr>
            <a:spLocks noGrp="1"/>
          </p:cNvSpPr>
          <p:nvPr>
            <p:ph type="title"/>
          </p:nvPr>
        </p:nvSpPr>
        <p:spPr/>
        <p:txBody>
          <a:bodyPr/>
          <a:lstStyle/>
          <a:p>
            <a:pPr>
              <a:lnSpc>
                <a:spcPct val="100000"/>
              </a:lnSpc>
            </a:pPr>
            <a:r>
              <a:rPr lang="en-US" dirty="0"/>
              <a:t>Examples of Collaboration Between TSMO and TPM</a:t>
            </a:r>
          </a:p>
        </p:txBody>
      </p:sp>
    </p:spTree>
    <p:extLst>
      <p:ext uri="{BB962C8B-B14F-4D97-AF65-F5344CB8AC3E}">
        <p14:creationId xmlns:p14="http://schemas.microsoft.com/office/powerpoint/2010/main" val="148161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652670"/>
            <a:ext cx="8997956" cy="782587"/>
          </a:xfrm>
        </p:spPr>
        <p:txBody>
          <a:bodyPr/>
          <a:lstStyle/>
          <a:p>
            <a:r>
              <a:rPr lang="en-US" dirty="0"/>
              <a:t>WSDOT: Connecting TPM and TSMO (1/2)</a:t>
            </a:r>
          </a:p>
        </p:txBody>
      </p:sp>
      <p:graphicFrame>
        <p:nvGraphicFramePr>
          <p:cNvPr id="7" name="Content Placeholder 6" descr="“Performance management and TSMO are intrinsically linked. All DOT functions that use data-based decision making to maximize investments are linked to TPM.”&#10; – Daniela Bremmer, Cooperative Automated Transportation (CAT) Development WSDOT  &#10;"/>
          <p:cNvGraphicFramePr>
            <a:graphicFrameLocks noGrp="1"/>
          </p:cNvGraphicFramePr>
          <p:nvPr>
            <p:ph idx="1"/>
            <p:extLst>
              <p:ext uri="{D42A27DB-BD31-4B8C-83A1-F6EECF244321}">
                <p14:modId xmlns:p14="http://schemas.microsoft.com/office/powerpoint/2010/main" val="266043505"/>
              </p:ext>
            </p:extLst>
          </p:nvPr>
        </p:nvGraphicFramePr>
        <p:xfrm>
          <a:off x="984244" y="1596941"/>
          <a:ext cx="10369555" cy="265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288473" y="4516582"/>
            <a:ext cx="9573491" cy="1661993"/>
          </a:xfrm>
          <a:prstGeom prst="rect">
            <a:avLst/>
          </a:prstGeom>
          <a:noFill/>
        </p:spPr>
        <p:txBody>
          <a:bodyPr wrap="square" rtlCol="0">
            <a:spAutoFit/>
          </a:bodyPr>
          <a:lstStyle/>
          <a:p>
            <a:r>
              <a:rPr lang="en-US" sz="2800" dirty="0"/>
              <a:t>WSDOT’s performance management program unit aims to create comprehensive and streamlined performance management efforts that inform decisionmaking at all levels of the DOT.</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47</a:t>
            </a:fld>
            <a:endParaRPr lang="en-US"/>
          </a:p>
        </p:txBody>
      </p:sp>
    </p:spTree>
    <p:extLst>
      <p:ext uri="{BB962C8B-B14F-4D97-AF65-F5344CB8AC3E}">
        <p14:creationId xmlns:p14="http://schemas.microsoft.com/office/powerpoint/2010/main" val="185120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672081"/>
            <a:ext cx="8997956" cy="504096"/>
          </a:xfrm>
        </p:spPr>
        <p:txBody>
          <a:bodyPr/>
          <a:lstStyle/>
          <a:p>
            <a:r>
              <a:rPr lang="en-US" dirty="0"/>
              <a:t>WSDOT: Connecting TPM and TSMO (2/2)</a:t>
            </a:r>
          </a:p>
        </p:txBody>
      </p:sp>
      <p:sp>
        <p:nvSpPr>
          <p:cNvPr id="6" name="Content Placeholder 5"/>
          <p:cNvSpPr>
            <a:spLocks noGrp="1"/>
          </p:cNvSpPr>
          <p:nvPr>
            <p:ph idx="1"/>
          </p:nvPr>
        </p:nvSpPr>
        <p:spPr>
          <a:xfrm>
            <a:off x="984244" y="1596941"/>
            <a:ext cx="10369555" cy="4517256"/>
          </a:xfrm>
        </p:spPr>
        <p:txBody>
          <a:bodyPr>
            <a:normAutofit fontScale="92500"/>
          </a:bodyPr>
          <a:lstStyle/>
          <a:p>
            <a:pPr>
              <a:lnSpc>
                <a:spcPct val="100000"/>
              </a:lnSpc>
            </a:pPr>
            <a:r>
              <a:rPr lang="en-US" dirty="0"/>
              <a:t>TPM for operational strategies has been part of TSMO for nearly two decades</a:t>
            </a:r>
            <a:r>
              <a:rPr lang="en-US" dirty="0">
                <a:solidFill>
                  <a:srgbClr val="FF0000"/>
                </a:solidFill>
              </a:rPr>
              <a:t>.</a:t>
            </a:r>
          </a:p>
          <a:p>
            <a:pPr>
              <a:lnSpc>
                <a:spcPct val="100000"/>
              </a:lnSpc>
            </a:pPr>
            <a:r>
              <a:rPr lang="en-US" dirty="0"/>
              <a:t>TSMO has already benefited from connecting TSMO and TPM at WSDOT at many different levels:</a:t>
            </a:r>
          </a:p>
          <a:p>
            <a:pPr lvl="1">
              <a:lnSpc>
                <a:spcPct val="100000"/>
              </a:lnSpc>
            </a:pPr>
            <a:r>
              <a:rPr lang="en-US" sz="2400" dirty="0"/>
              <a:t>For example, after reporting regularly on incident response (IR) program performance results, the legislature significantly increased IR funding.</a:t>
            </a:r>
          </a:p>
          <a:p>
            <a:pPr>
              <a:lnSpc>
                <a:spcPct val="100000"/>
              </a:lnSpc>
            </a:pPr>
            <a:r>
              <a:rPr lang="en-US" dirty="0"/>
              <a:t>Assistant Director of Performance Management serves on WSDOT’s new </a:t>
            </a:r>
            <a:br>
              <a:rPr lang="en-US" dirty="0"/>
            </a:br>
            <a:r>
              <a:rPr lang="en-US" dirty="0"/>
              <a:t>cross-disciplinary TSMO Steering Committee that developed its TSMO program plan.</a:t>
            </a:r>
          </a:p>
          <a:p>
            <a:pPr>
              <a:lnSpc>
                <a:spcPct val="100000"/>
              </a:lnSpc>
            </a:pPr>
            <a:r>
              <a:rPr lang="en-US" dirty="0"/>
              <a:t>WSDOT is working to include more TPM action items within its new TSMO plan:</a:t>
            </a:r>
          </a:p>
          <a:p>
            <a:pPr lvl="1">
              <a:lnSpc>
                <a:spcPct val="100000"/>
              </a:lnSpc>
            </a:pPr>
            <a:r>
              <a:rPr lang="en-US" sz="2400" dirty="0"/>
              <a:t>Develop a specific TSMO performance management plan</a:t>
            </a:r>
            <a:r>
              <a:rPr lang="en-US" sz="2400" strike="sngStrike" dirty="0">
                <a:solidFill>
                  <a:srgbClr val="FF0000"/>
                </a:solidFill>
              </a:rPr>
              <a:t>.</a:t>
            </a:r>
          </a:p>
          <a:p>
            <a:pPr lvl="1">
              <a:lnSpc>
                <a:spcPct val="100000"/>
              </a:lnSpc>
            </a:pPr>
            <a:r>
              <a:rPr lang="en-US" sz="2400" dirty="0"/>
              <a:t>Develop and deploy TSMO performance management system</a:t>
            </a:r>
            <a:r>
              <a:rPr lang="en-US" sz="2400" strike="sngStrike" dirty="0">
                <a:solidFill>
                  <a:srgbClr val="FF000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t>48</a:t>
            </a:fld>
            <a:endParaRPr lang="en-US"/>
          </a:p>
        </p:txBody>
      </p:sp>
    </p:spTree>
    <p:extLst>
      <p:ext uri="{BB962C8B-B14F-4D97-AF65-F5344CB8AC3E}">
        <p14:creationId xmlns:p14="http://schemas.microsoft.com/office/powerpoint/2010/main" val="248146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4219" y="600115"/>
            <a:ext cx="9702806" cy="738357"/>
          </a:xfrm>
        </p:spPr>
        <p:txBody>
          <a:bodyPr/>
          <a:lstStyle/>
          <a:p>
            <a:r>
              <a:rPr lang="en-US" dirty="0"/>
              <a:t>North Carolina DOT: Linking TSMO and TPM (1/2) </a:t>
            </a:r>
          </a:p>
        </p:txBody>
      </p:sp>
      <p:sp>
        <p:nvSpPr>
          <p:cNvPr id="6" name="Content Placeholder 5"/>
          <p:cNvSpPr>
            <a:spLocks noGrp="1"/>
          </p:cNvSpPr>
          <p:nvPr>
            <p:ph idx="1"/>
          </p:nvPr>
        </p:nvSpPr>
        <p:spPr>
          <a:xfrm>
            <a:off x="984244" y="1420126"/>
            <a:ext cx="10369556" cy="4468580"/>
          </a:xfrm>
        </p:spPr>
        <p:txBody>
          <a:bodyPr>
            <a:normAutofit lnSpcReduction="10000"/>
          </a:bodyPr>
          <a:lstStyle/>
          <a:p>
            <a:pPr>
              <a:lnSpc>
                <a:spcPct val="100000"/>
              </a:lnSpc>
            </a:pPr>
            <a:r>
              <a:rPr lang="en-US" sz="2800" dirty="0"/>
              <a:t>The TSMO unit works with the North Carolina DOT (NCDOT) central performance office to:</a:t>
            </a:r>
          </a:p>
          <a:p>
            <a:pPr lvl="1">
              <a:lnSpc>
                <a:spcPct val="100000"/>
              </a:lnSpc>
            </a:pPr>
            <a:r>
              <a:rPr lang="en-US" sz="2400" dirty="0"/>
              <a:t>Decide what performance measures the TSMO unit should report</a:t>
            </a:r>
          </a:p>
          <a:p>
            <a:pPr lvl="1">
              <a:lnSpc>
                <a:spcPct val="100000"/>
              </a:lnSpc>
            </a:pPr>
            <a:r>
              <a:rPr lang="en-US" sz="2400" dirty="0"/>
              <a:t>Set up the data feeds necessary for the TSMO unit to calculate the measures</a:t>
            </a:r>
          </a:p>
          <a:p>
            <a:pPr>
              <a:lnSpc>
                <a:spcPct val="100000"/>
              </a:lnSpc>
            </a:pPr>
            <a:r>
              <a:rPr lang="en-US" sz="2800" dirty="0"/>
              <a:t>The TSMO unit measures a few key indicators for internal reports and public-facing dashboards:</a:t>
            </a:r>
          </a:p>
          <a:p>
            <a:pPr lvl="1">
              <a:lnSpc>
                <a:spcPct val="100000"/>
              </a:lnSpc>
            </a:pPr>
            <a:r>
              <a:rPr lang="en-US" sz="2400" dirty="0"/>
              <a:t>Incident clearance time	</a:t>
            </a:r>
          </a:p>
          <a:p>
            <a:pPr lvl="1">
              <a:lnSpc>
                <a:spcPct val="100000"/>
              </a:lnSpc>
            </a:pPr>
            <a:r>
              <a:rPr lang="en-US" sz="2400" dirty="0"/>
              <a:t>Peak period speeds in urban areas</a:t>
            </a:r>
          </a:p>
          <a:p>
            <a:pPr lvl="1">
              <a:lnSpc>
                <a:spcPct val="100000"/>
              </a:lnSpc>
            </a:pPr>
            <a:r>
              <a:rPr lang="en-US" sz="2400" dirty="0"/>
              <a:t>Related measures required by Moving Ahead for Progress in the 21st Century Act (MAP-21) (Public Law 112-141, 2012).</a:t>
            </a:r>
          </a:p>
        </p:txBody>
      </p:sp>
      <p:sp>
        <p:nvSpPr>
          <p:cNvPr id="4" name="Slide Number Placeholder 3"/>
          <p:cNvSpPr>
            <a:spLocks noGrp="1"/>
          </p:cNvSpPr>
          <p:nvPr>
            <p:ph type="sldNum" sz="quarter" idx="12"/>
          </p:nvPr>
        </p:nvSpPr>
        <p:spPr/>
        <p:txBody>
          <a:bodyPr/>
          <a:lstStyle/>
          <a:p>
            <a:fld id="{37D4CC3B-F538-9046-9995-49EE0C980241}" type="slidenum">
              <a:rPr lang="en-US" smtClean="0"/>
              <a:t>49</a:t>
            </a:fld>
            <a:endParaRPr lang="en-US" dirty="0"/>
          </a:p>
        </p:txBody>
      </p:sp>
    </p:spTree>
    <p:extLst>
      <p:ext uri="{BB962C8B-B14F-4D97-AF65-F5344CB8AC3E}">
        <p14:creationId xmlns:p14="http://schemas.microsoft.com/office/powerpoint/2010/main" val="128909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89F0-C0DE-4666-8E3E-5E7A7C3EB429}"/>
              </a:ext>
            </a:extLst>
          </p:cNvPr>
          <p:cNvSpPr>
            <a:spLocks noGrp="1"/>
          </p:cNvSpPr>
          <p:nvPr>
            <p:ph type="title"/>
          </p:nvPr>
        </p:nvSpPr>
        <p:spPr>
          <a:xfrm>
            <a:off x="984244" y="393361"/>
            <a:ext cx="8997956" cy="504096"/>
          </a:xfrm>
        </p:spPr>
        <p:txBody>
          <a:bodyPr/>
          <a:lstStyle/>
          <a:p>
            <a:r>
              <a:rPr lang="en-US" dirty="0"/>
              <a:t>What Is Transportation Systems Management and Operations (TSMO)?</a:t>
            </a:r>
          </a:p>
        </p:txBody>
      </p:sp>
      <p:sp>
        <p:nvSpPr>
          <p:cNvPr id="6" name="Content Placeholder 2">
            <a:extLst>
              <a:ext uri="{FF2B5EF4-FFF2-40B4-BE49-F238E27FC236}">
                <a16:creationId xmlns:a16="http://schemas.microsoft.com/office/drawing/2014/main" id="{8B912698-14E3-494A-9E85-BC054FAD7F58}"/>
              </a:ext>
            </a:extLst>
          </p:cNvPr>
          <p:cNvSpPr>
            <a:spLocks noGrp="1"/>
          </p:cNvSpPr>
          <p:nvPr>
            <p:ph idx="1"/>
          </p:nvPr>
        </p:nvSpPr>
        <p:spPr>
          <a:xfrm>
            <a:off x="984244" y="1596940"/>
            <a:ext cx="10369555" cy="4377139"/>
          </a:xfrm>
        </p:spPr>
        <p:txBody>
          <a:bodyPr>
            <a:normAutofit/>
          </a:bodyPr>
          <a:lstStyle/>
          <a:p>
            <a:pPr>
              <a:lnSpc>
                <a:spcPct val="100000"/>
              </a:lnSpc>
            </a:pPr>
            <a:r>
              <a:rPr lang="en-US" sz="2800" dirty="0"/>
              <a:t>Offers an integrated set of strategies to optimize operational performance of the existing transportation system</a:t>
            </a:r>
          </a:p>
          <a:p>
            <a:pPr>
              <a:lnSpc>
                <a:spcPct val="100000"/>
              </a:lnSpc>
            </a:pPr>
            <a:r>
              <a:rPr lang="en-US" sz="2800" dirty="0"/>
              <a:t>Approaches performance from a systems perspective that spans corridors, facilities, jurisdictions, modes, and agencies</a:t>
            </a:r>
          </a:p>
          <a:p>
            <a:pPr>
              <a:lnSpc>
                <a:spcPct val="100000"/>
              </a:lnSpc>
            </a:pPr>
            <a:r>
              <a:rPr lang="en-US" sz="2800" dirty="0"/>
              <a:t>Helps agencies balance supply and demand on the system and provide flexible solutions to manage dynamic conditions</a:t>
            </a:r>
          </a:p>
          <a:p>
            <a:pPr>
              <a:lnSpc>
                <a:spcPct val="100000"/>
              </a:lnSpc>
            </a:pPr>
            <a:r>
              <a:rPr lang="en-US" sz="2800" dirty="0"/>
              <a:t>Can complement capacity projects, or in some cases can provide lower cost, faster alternatives</a:t>
            </a:r>
          </a:p>
          <a:p>
            <a:endParaRPr lang="en-US" dirty="0"/>
          </a:p>
        </p:txBody>
      </p:sp>
      <p:sp>
        <p:nvSpPr>
          <p:cNvPr id="4" name="Slide Number Placeholder 3">
            <a:extLst>
              <a:ext uri="{FF2B5EF4-FFF2-40B4-BE49-F238E27FC236}">
                <a16:creationId xmlns:a16="http://schemas.microsoft.com/office/drawing/2014/main" id="{F56DD2EA-92DB-422A-9277-A737AE14F72B}"/>
              </a:ext>
            </a:extLst>
          </p:cNvPr>
          <p:cNvSpPr>
            <a:spLocks noGrp="1"/>
          </p:cNvSpPr>
          <p:nvPr>
            <p:ph type="sldNum" sz="quarter" idx="12"/>
          </p:nvPr>
        </p:nvSpPr>
        <p:spPr/>
        <p:txBody>
          <a:bodyPr/>
          <a:lstStyle/>
          <a:p>
            <a:fld id="{37D4CC3B-F538-9046-9995-49EE0C980241}" type="slidenum">
              <a:rPr lang="en-US" smtClean="0"/>
              <a:t>5</a:t>
            </a:fld>
            <a:endParaRPr lang="en-US" dirty="0"/>
          </a:p>
        </p:txBody>
      </p:sp>
    </p:spTree>
    <p:extLst>
      <p:ext uri="{BB962C8B-B14F-4D97-AF65-F5344CB8AC3E}">
        <p14:creationId xmlns:p14="http://schemas.microsoft.com/office/powerpoint/2010/main" val="769243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984244" y="636762"/>
            <a:ext cx="8997956" cy="504096"/>
          </a:xfrm>
        </p:spPr>
        <p:txBody>
          <a:bodyPr/>
          <a:lstStyle/>
          <a:p>
            <a:r>
              <a:rPr lang="en-US" dirty="0"/>
              <a:t>NCDOT: Linking TSMO and TPM (2/2)</a:t>
            </a:r>
          </a:p>
        </p:txBody>
      </p:sp>
      <p:sp>
        <p:nvSpPr>
          <p:cNvPr id="6" name="Content Placeholder 5"/>
          <p:cNvSpPr>
            <a:spLocks noGrp="1"/>
          </p:cNvSpPr>
          <p:nvPr>
            <p:ph idx="1"/>
          </p:nvPr>
        </p:nvSpPr>
        <p:spPr/>
        <p:txBody>
          <a:bodyPr/>
          <a:lstStyle/>
          <a:p>
            <a:pPr>
              <a:lnSpc>
                <a:spcPct val="100000"/>
              </a:lnSpc>
            </a:pPr>
            <a:r>
              <a:rPr lang="en-US" sz="2800" dirty="0"/>
              <a:t>Agency-wide performance management processes originated from a 2007–2009 NCDOT effort to transform agency processes </a:t>
            </a:r>
          </a:p>
          <a:p>
            <a:pPr>
              <a:lnSpc>
                <a:spcPct val="100000"/>
              </a:lnSpc>
            </a:pPr>
            <a:r>
              <a:rPr lang="en-US" sz="2800" dirty="0"/>
              <a:t>At NCDOT, TPM and TSMO have common goals of improving safety and decreasing delay.</a:t>
            </a:r>
          </a:p>
          <a:p>
            <a:pPr>
              <a:lnSpc>
                <a:spcPct val="100000"/>
              </a:lnSpc>
            </a:pPr>
            <a:r>
              <a:rPr lang="en-US" sz="2800" dirty="0"/>
              <a:t>The TSMO unit is looking to better tie outcome measures to TSMO resource allocation.</a:t>
            </a:r>
          </a:p>
          <a:p>
            <a:pPr>
              <a:lnSpc>
                <a:spcPct val="100000"/>
              </a:lnSpc>
            </a:pPr>
            <a:r>
              <a:rPr lang="en-US" sz="2800" dirty="0"/>
              <a:t>Challenges include isolating the contribution of TSMO and outcome-based measures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50</a:t>
            </a:fld>
            <a:endParaRPr lang="en-US"/>
          </a:p>
        </p:txBody>
      </p:sp>
    </p:spTree>
    <p:extLst>
      <p:ext uri="{BB962C8B-B14F-4D97-AF65-F5344CB8AC3E}">
        <p14:creationId xmlns:p14="http://schemas.microsoft.com/office/powerpoint/2010/main" val="4265169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6257" y="450513"/>
            <a:ext cx="9546104" cy="504096"/>
          </a:xfrm>
        </p:spPr>
        <p:txBody>
          <a:bodyPr/>
          <a:lstStyle/>
          <a:p>
            <a:r>
              <a:rPr lang="en-US" sz="3300" dirty="0"/>
              <a:t>NCDOT Organizational Performance Dashboard</a:t>
            </a:r>
          </a:p>
        </p:txBody>
      </p:sp>
      <p:pic>
        <p:nvPicPr>
          <p:cNvPr id="7" name="Picture 6" descr="Screenshot of the Service Reliability Dashboard. Goal: Improve Reliability and Connectivity of Transportation System. Objective: Clear crashes from roadways within 90 minutes. Performance measure: Crash clearance times. Previous result: N/A. Current Result: 79 minutes. Target met: checkmark. Crash duration - how long it takes to clear crashes from roadways - is one of the measures the N.C. Department of Transportation uses to determine its success in improving the reliability of the state's transportation system. (Travel time, rail reliability, and ferry reliability are other measures.) Information on this page represents the average time, in minutes, it takes to clear a major crash (i.e., one that causes significant or unusual delays) from a North Carolina highway. NCDOT has established a target of 90 minutes or less to reopen the roadway to traffic, which is also the national goal.&#10;Other options for Organizational Performance are: Safety Rates, Customer Satisfaction, Delivery Rate, Infrastructure Health, Economic Growth, Employee Engagement, Spend Plan, and DMV Performance."/>
          <p:cNvPicPr>
            <a:picLocks noChangeAspect="1"/>
          </p:cNvPicPr>
          <p:nvPr/>
        </p:nvPicPr>
        <p:blipFill rotWithShape="1">
          <a:blip r:embed="rId3"/>
          <a:srcRect l="9615" t="11352" r="10256"/>
          <a:stretch/>
        </p:blipFill>
        <p:spPr bwMode="auto">
          <a:xfrm>
            <a:off x="4399166" y="1446793"/>
            <a:ext cx="7553837" cy="4482951"/>
          </a:xfrm>
          <a:prstGeom prst="rect">
            <a:avLst/>
          </a:prstGeom>
          <a:ln>
            <a:solidFill>
              <a:schemeClr val="tx1"/>
            </a:solidFill>
          </a:ln>
          <a:extLst>
            <a:ext uri="{53640926-AAD7-44D8-BBD7-CCE9431645EC}">
              <a14:shadowObscured xmlns:a14="http://schemas.microsoft.com/office/drawing/2010/main"/>
            </a:ext>
          </a:extLst>
        </p:spPr>
      </p:pic>
      <p:sp>
        <p:nvSpPr>
          <p:cNvPr id="8" name="TextBox 7"/>
          <p:cNvSpPr txBox="1"/>
          <p:nvPr/>
        </p:nvSpPr>
        <p:spPr>
          <a:xfrm>
            <a:off x="684444" y="5158190"/>
            <a:ext cx="3603885" cy="261610"/>
          </a:xfrm>
          <a:prstGeom prst="rect">
            <a:avLst/>
          </a:prstGeom>
          <a:noFill/>
        </p:spPr>
        <p:txBody>
          <a:bodyPr wrap="square" rtlCol="0">
            <a:spAutoFit/>
          </a:bodyPr>
          <a:lstStyle/>
          <a:p>
            <a:pPr algn="r"/>
            <a:r>
              <a:rPr lang="en-US" sz="1100" dirty="0"/>
              <a:t>Source: North Carolina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t>51</a:t>
            </a:fld>
            <a:endParaRPr lang="en-US"/>
          </a:p>
        </p:txBody>
      </p:sp>
    </p:spTree>
    <p:extLst>
      <p:ext uri="{BB962C8B-B14F-4D97-AF65-F5344CB8AC3E}">
        <p14:creationId xmlns:p14="http://schemas.microsoft.com/office/powerpoint/2010/main" val="2748441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02DF-C3D9-4B57-964F-183A343F38AC}"/>
              </a:ext>
            </a:extLst>
          </p:cNvPr>
          <p:cNvSpPr>
            <a:spLocks noGrp="1"/>
          </p:cNvSpPr>
          <p:nvPr>
            <p:ph type="title"/>
          </p:nvPr>
        </p:nvSpPr>
        <p:spPr>
          <a:xfrm>
            <a:off x="984244" y="473961"/>
            <a:ext cx="8997956" cy="504096"/>
          </a:xfrm>
        </p:spPr>
        <p:txBody>
          <a:bodyPr>
            <a:noAutofit/>
          </a:bodyPr>
          <a:lstStyle/>
          <a:p>
            <a:r>
              <a:rPr lang="en-US" sz="3000" dirty="0"/>
              <a:t>Pennsylvania DOT’s TSMO Program: From Congestion to Relief</a:t>
            </a:r>
          </a:p>
        </p:txBody>
      </p:sp>
      <p:sp>
        <p:nvSpPr>
          <p:cNvPr id="3" name="Content Placeholder 2">
            <a:extLst>
              <a:ext uri="{FF2B5EF4-FFF2-40B4-BE49-F238E27FC236}">
                <a16:creationId xmlns:a16="http://schemas.microsoft.com/office/drawing/2014/main" id="{D0473318-2555-4709-8B12-AE7DDD83EDBA}"/>
              </a:ext>
            </a:extLst>
          </p:cNvPr>
          <p:cNvSpPr>
            <a:spLocks noGrp="1"/>
          </p:cNvSpPr>
          <p:nvPr>
            <p:ph sz="quarter" idx="4294967295"/>
          </p:nvPr>
        </p:nvSpPr>
        <p:spPr>
          <a:xfrm>
            <a:off x="6370320" y="1468134"/>
            <a:ext cx="5463035" cy="4517037"/>
          </a:xfrm>
        </p:spPr>
        <p:txBody>
          <a:bodyPr>
            <a:normAutofit/>
          </a:bodyPr>
          <a:lstStyle/>
          <a:p>
            <a:r>
              <a:rPr lang="en-US" dirty="0"/>
              <a:t>Identify:</a:t>
            </a:r>
          </a:p>
          <a:p>
            <a:pPr lvl="1"/>
            <a:r>
              <a:rPr lang="en-US" dirty="0"/>
              <a:t>PennDOT-specific performance measures</a:t>
            </a:r>
          </a:p>
          <a:p>
            <a:pPr lvl="1"/>
            <a:r>
              <a:rPr lang="en-US" dirty="0"/>
              <a:t>Federal PM3 measures</a:t>
            </a:r>
          </a:p>
          <a:p>
            <a:r>
              <a:rPr lang="en-US" dirty="0"/>
              <a:t>Classify:</a:t>
            </a:r>
          </a:p>
          <a:p>
            <a:pPr lvl="1"/>
            <a:r>
              <a:rPr lang="en-US" dirty="0"/>
              <a:t>Six major causes of congestion</a:t>
            </a:r>
          </a:p>
          <a:p>
            <a:pPr lvl="1"/>
            <a:r>
              <a:rPr lang="en-US" dirty="0"/>
              <a:t>Process of elimination</a:t>
            </a:r>
          </a:p>
          <a:p>
            <a:r>
              <a:rPr lang="en-US" dirty="0"/>
              <a:t>Mitigate:</a:t>
            </a:r>
          </a:p>
          <a:p>
            <a:pPr lvl="1"/>
            <a:r>
              <a:rPr lang="en-US" dirty="0"/>
              <a:t>Toolbox in TSMO Guidebook</a:t>
            </a:r>
          </a:p>
          <a:p>
            <a:pPr lvl="1"/>
            <a:r>
              <a:rPr lang="en-US" dirty="0"/>
              <a:t>Quantifying benefits of various strategies</a:t>
            </a:r>
          </a:p>
        </p:txBody>
      </p:sp>
      <p:pic>
        <p:nvPicPr>
          <p:cNvPr id="8" name="Picture 7" descr="Graphic showing the process that PennDOT uses to address congestion issues:  Identify, Classify, and Mitigate.">
            <a:extLst>
              <a:ext uri="{FF2B5EF4-FFF2-40B4-BE49-F238E27FC236}">
                <a16:creationId xmlns:a16="http://schemas.microsoft.com/office/drawing/2014/main" id="{525F49BA-55BB-83D1-A09C-AA23019C5A8E}"/>
              </a:ext>
            </a:extLst>
          </p:cNvPr>
          <p:cNvPicPr>
            <a:picLocks noChangeAspect="1"/>
          </p:cNvPicPr>
          <p:nvPr/>
        </p:nvPicPr>
        <p:blipFill>
          <a:blip r:embed="rId3"/>
          <a:stretch>
            <a:fillRect/>
          </a:stretch>
        </p:blipFill>
        <p:spPr>
          <a:xfrm>
            <a:off x="1168779" y="1468134"/>
            <a:ext cx="4927221" cy="4353971"/>
          </a:xfrm>
          <a:prstGeom prst="rect">
            <a:avLst/>
          </a:prstGeom>
        </p:spPr>
      </p:pic>
      <p:sp>
        <p:nvSpPr>
          <p:cNvPr id="25" name="TextBox 24"/>
          <p:cNvSpPr txBox="1"/>
          <p:nvPr/>
        </p:nvSpPr>
        <p:spPr>
          <a:xfrm>
            <a:off x="833301" y="4962694"/>
            <a:ext cx="1086289" cy="769441"/>
          </a:xfrm>
          <a:prstGeom prst="rect">
            <a:avLst/>
          </a:prstGeom>
          <a:noFill/>
        </p:spPr>
        <p:txBody>
          <a:bodyPr wrap="square" rtlCol="0">
            <a:spAutoFit/>
          </a:bodyPr>
          <a:lstStyle/>
          <a:p>
            <a:pPr algn="r"/>
            <a:r>
              <a:rPr lang="en-US" sz="1100" dirty="0"/>
              <a:t>Source: Pennsylvania Department of Transportation.</a:t>
            </a:r>
          </a:p>
        </p:txBody>
      </p:sp>
      <p:sp>
        <p:nvSpPr>
          <p:cNvPr id="4" name="Slide Number Placeholder 3">
            <a:extLst>
              <a:ext uri="{FF2B5EF4-FFF2-40B4-BE49-F238E27FC236}">
                <a16:creationId xmlns:a16="http://schemas.microsoft.com/office/drawing/2014/main" id="{869103CB-AE9C-AC34-6F1D-80B941874620}"/>
              </a:ext>
            </a:extLst>
          </p:cNvPr>
          <p:cNvSpPr>
            <a:spLocks noGrp="1"/>
          </p:cNvSpPr>
          <p:nvPr>
            <p:ph type="sldNum" sz="quarter" idx="12"/>
          </p:nvPr>
        </p:nvSpPr>
        <p:spPr/>
        <p:txBody>
          <a:bodyPr/>
          <a:lstStyle/>
          <a:p>
            <a:fld id="{37D4CC3B-F538-9046-9995-49EE0C980241}" type="slidenum">
              <a:rPr lang="en-US" smtClean="0"/>
              <a:t>52</a:t>
            </a:fld>
            <a:endParaRPr lang="en-US" dirty="0"/>
          </a:p>
        </p:txBody>
      </p:sp>
    </p:spTree>
    <p:extLst>
      <p:ext uri="{BB962C8B-B14F-4D97-AF65-F5344CB8AC3E}">
        <p14:creationId xmlns:p14="http://schemas.microsoft.com/office/powerpoint/2010/main" val="176685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5B64-5733-4D19-9341-C4BF0534ED14}"/>
              </a:ext>
            </a:extLst>
          </p:cNvPr>
          <p:cNvSpPr>
            <a:spLocks noGrp="1"/>
          </p:cNvSpPr>
          <p:nvPr>
            <p:ph type="title"/>
          </p:nvPr>
        </p:nvSpPr>
        <p:spPr>
          <a:xfrm>
            <a:off x="904865" y="600361"/>
            <a:ext cx="9429305" cy="504096"/>
          </a:xfrm>
        </p:spPr>
        <p:txBody>
          <a:bodyPr>
            <a:noAutofit/>
          </a:bodyPr>
          <a:lstStyle/>
          <a:p>
            <a:r>
              <a:rPr lang="en-US" sz="3500" dirty="0"/>
              <a:t>Pennsylvania DOT: Classifying Congestion</a:t>
            </a:r>
          </a:p>
        </p:txBody>
      </p:sp>
      <p:sp>
        <p:nvSpPr>
          <p:cNvPr id="3" name="Content Placeholder 2">
            <a:extLst>
              <a:ext uri="{FF2B5EF4-FFF2-40B4-BE49-F238E27FC236}">
                <a16:creationId xmlns:a16="http://schemas.microsoft.com/office/drawing/2014/main" id="{D730E697-C7E9-49B0-AEA6-CFA4326EAB62}"/>
              </a:ext>
            </a:extLst>
          </p:cNvPr>
          <p:cNvSpPr>
            <a:spLocks noGrp="1"/>
          </p:cNvSpPr>
          <p:nvPr>
            <p:ph sz="quarter" idx="4294967295"/>
          </p:nvPr>
        </p:nvSpPr>
        <p:spPr>
          <a:xfrm>
            <a:off x="984244" y="1756939"/>
            <a:ext cx="4419600" cy="4335386"/>
          </a:xfrm>
        </p:spPr>
        <p:txBody>
          <a:bodyPr>
            <a:normAutofit fontScale="92500"/>
          </a:bodyPr>
          <a:lstStyle/>
          <a:p>
            <a:pPr>
              <a:lnSpc>
                <a:spcPct val="110000"/>
              </a:lnSpc>
            </a:pPr>
            <a:r>
              <a:rPr lang="en-US" dirty="0"/>
              <a:t>Tailored congestion pie charts:</a:t>
            </a:r>
          </a:p>
          <a:p>
            <a:pPr lvl="1">
              <a:lnSpc>
                <a:spcPct val="110000"/>
              </a:lnSpc>
            </a:pPr>
            <a:r>
              <a:rPr lang="en-US" dirty="0"/>
              <a:t>Statewide</a:t>
            </a:r>
          </a:p>
          <a:p>
            <a:pPr lvl="1">
              <a:lnSpc>
                <a:spcPct val="110000"/>
              </a:lnSpc>
            </a:pPr>
            <a:r>
              <a:rPr lang="en-US" dirty="0"/>
              <a:t>District-specific</a:t>
            </a:r>
          </a:p>
          <a:p>
            <a:pPr lvl="1">
              <a:lnSpc>
                <a:spcPct val="110000"/>
              </a:lnSpc>
            </a:pPr>
            <a:r>
              <a:rPr lang="en-US" dirty="0"/>
              <a:t>Segment of roadway</a:t>
            </a:r>
          </a:p>
          <a:p>
            <a:pPr>
              <a:lnSpc>
                <a:spcPct val="100000"/>
              </a:lnSpc>
            </a:pPr>
            <a:r>
              <a:rPr lang="en-US" dirty="0"/>
              <a:t>Statewide: 10% of congestion is recurring; 86% is nonrecurring</a:t>
            </a:r>
            <a:endParaRPr lang="en-US" strike="sngStrike" dirty="0"/>
          </a:p>
          <a:p>
            <a:pPr>
              <a:lnSpc>
                <a:spcPct val="110000"/>
              </a:lnSpc>
            </a:pPr>
            <a:r>
              <a:rPr lang="en-US" dirty="0"/>
              <a:t>Rural: 99.5% nonrecurring</a:t>
            </a:r>
          </a:p>
        </p:txBody>
      </p:sp>
      <p:sp>
        <p:nvSpPr>
          <p:cNvPr id="6" name="TextBox 5">
            <a:extLst>
              <a:ext uri="{FF2B5EF4-FFF2-40B4-BE49-F238E27FC236}">
                <a16:creationId xmlns:a16="http://schemas.microsoft.com/office/drawing/2014/main" id="{53F6D4DF-BD8B-42CF-BB7B-0C9A7799B136}"/>
              </a:ext>
            </a:extLst>
          </p:cNvPr>
          <p:cNvSpPr txBox="1"/>
          <p:nvPr/>
        </p:nvSpPr>
        <p:spPr>
          <a:xfrm>
            <a:off x="5703355" y="1453633"/>
            <a:ext cx="6353178" cy="369332"/>
          </a:xfrm>
          <a:prstGeom prst="rect">
            <a:avLst/>
          </a:prstGeom>
          <a:solidFill>
            <a:srgbClr val="3366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Pennsylvania Limited Access Network Causes of Congestion, 2019</a:t>
            </a:r>
          </a:p>
        </p:txBody>
      </p:sp>
      <p:pic>
        <p:nvPicPr>
          <p:cNvPr id="9" name="Picture 8" descr="Pie chart: Bottlenecks 10%, Traffic Incidents 25%, Work Zones 35%, Inclement Weather 11%, Other Incidents 15%, Undetermined 4%"/>
          <p:cNvPicPr>
            <a:picLocks noChangeAspect="1"/>
          </p:cNvPicPr>
          <p:nvPr/>
        </p:nvPicPr>
        <p:blipFill>
          <a:blip r:embed="rId3"/>
          <a:stretch>
            <a:fillRect/>
          </a:stretch>
        </p:blipFill>
        <p:spPr>
          <a:xfrm>
            <a:off x="5856602" y="1982400"/>
            <a:ext cx="5507995" cy="4109925"/>
          </a:xfrm>
          <a:prstGeom prst="rect">
            <a:avLst/>
          </a:prstGeom>
        </p:spPr>
      </p:pic>
      <p:sp>
        <p:nvSpPr>
          <p:cNvPr id="10" name="TextBox 9"/>
          <p:cNvSpPr txBox="1"/>
          <p:nvPr/>
        </p:nvSpPr>
        <p:spPr>
          <a:xfrm>
            <a:off x="10094991" y="4573371"/>
            <a:ext cx="1722364" cy="600164"/>
          </a:xfrm>
          <a:prstGeom prst="rect">
            <a:avLst/>
          </a:prstGeom>
          <a:noFill/>
        </p:spPr>
        <p:txBody>
          <a:bodyPr wrap="square" rtlCol="0">
            <a:spAutoFit/>
          </a:bodyPr>
          <a:lstStyle/>
          <a:p>
            <a:r>
              <a:rPr lang="en-US" sz="1100" dirty="0"/>
              <a:t>Source: Pennsylvania Department of Transportation</a:t>
            </a:r>
            <a:r>
              <a:rPr lang="en-US" sz="1100" dirty="0">
                <a:solidFill>
                  <a:srgbClr val="FF0000"/>
                </a:solidFill>
              </a:rPr>
              <a:t>.</a:t>
            </a:r>
          </a:p>
        </p:txBody>
      </p:sp>
      <p:sp>
        <p:nvSpPr>
          <p:cNvPr id="4" name="Slide Number Placeholder 3">
            <a:extLst>
              <a:ext uri="{FF2B5EF4-FFF2-40B4-BE49-F238E27FC236}">
                <a16:creationId xmlns:a16="http://schemas.microsoft.com/office/drawing/2014/main" id="{F0BDA675-CD95-9B4D-6DB1-BBA7AB19A72C}"/>
              </a:ext>
            </a:extLst>
          </p:cNvPr>
          <p:cNvSpPr>
            <a:spLocks noGrp="1"/>
          </p:cNvSpPr>
          <p:nvPr>
            <p:ph type="sldNum" sz="quarter" idx="12"/>
          </p:nvPr>
        </p:nvSpPr>
        <p:spPr/>
        <p:txBody>
          <a:bodyPr/>
          <a:lstStyle/>
          <a:p>
            <a:fld id="{37D4CC3B-F538-9046-9995-49EE0C980241}" type="slidenum">
              <a:rPr lang="en-US" smtClean="0"/>
              <a:t>53</a:t>
            </a:fld>
            <a:endParaRPr lang="en-US" dirty="0"/>
          </a:p>
        </p:txBody>
      </p:sp>
    </p:spTree>
    <p:extLst>
      <p:ext uri="{BB962C8B-B14F-4D97-AF65-F5344CB8AC3E}">
        <p14:creationId xmlns:p14="http://schemas.microsoft.com/office/powerpoint/2010/main" val="1950546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84244" y="450513"/>
            <a:ext cx="8997956" cy="504096"/>
          </a:xfrm>
        </p:spPr>
        <p:txBody>
          <a:bodyPr/>
          <a:lstStyle/>
          <a:p>
            <a:r>
              <a:rPr lang="en-US" dirty="0"/>
              <a:t>Michigan DOT Performance-Based Operations Project Selection (1/2)</a:t>
            </a:r>
          </a:p>
        </p:txBody>
      </p:sp>
      <p:sp>
        <p:nvSpPr>
          <p:cNvPr id="3" name="Content Placeholder 2"/>
          <p:cNvSpPr>
            <a:spLocks noGrp="1"/>
          </p:cNvSpPr>
          <p:nvPr>
            <p:ph idx="1"/>
          </p:nvPr>
        </p:nvSpPr>
        <p:spPr/>
        <p:txBody>
          <a:bodyPr>
            <a:normAutofit/>
          </a:bodyPr>
          <a:lstStyle/>
          <a:p>
            <a:pPr>
              <a:lnSpc>
                <a:spcPct val="100000"/>
              </a:lnSpc>
            </a:pPr>
            <a:r>
              <a:rPr lang="en-US" sz="2200" dirty="0"/>
              <a:t>Performance-based process to evaluate operational improvements for funding</a:t>
            </a:r>
          </a:p>
          <a:p>
            <a:pPr>
              <a:lnSpc>
                <a:spcPct val="100000"/>
              </a:lnSpc>
            </a:pPr>
            <a:r>
              <a:rPr lang="en-US" sz="2200" dirty="0"/>
              <a:t>Scores for the competitive statewide process based on a 100-point total</a:t>
            </a:r>
          </a:p>
          <a:p>
            <a:pPr>
              <a:lnSpc>
                <a:spcPct val="100000"/>
              </a:lnSpc>
            </a:pPr>
            <a:r>
              <a:rPr lang="en-US" sz="2200" dirty="0"/>
              <a:t>Supports the achievement of reliability and safety targets</a:t>
            </a:r>
          </a:p>
          <a:p>
            <a:pPr marL="0" indent="0">
              <a:buNone/>
            </a:pPr>
            <a:endParaRPr lang="en-US" dirty="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77523955"/>
              </p:ext>
            </p:extLst>
          </p:nvPr>
        </p:nvGraphicFramePr>
        <p:xfrm>
          <a:off x="1575412" y="3056575"/>
          <a:ext cx="9360812" cy="2743200"/>
        </p:xfrm>
        <a:graphic>
          <a:graphicData uri="http://schemas.openxmlformats.org/drawingml/2006/table">
            <a:tbl>
              <a:tblPr firstRow="1" bandRow="1">
                <a:tableStyleId>{5940675A-B579-460E-94D1-54222C63F5DA}</a:tableStyleId>
              </a:tblPr>
              <a:tblGrid>
                <a:gridCol w="7139786">
                  <a:extLst>
                    <a:ext uri="{9D8B030D-6E8A-4147-A177-3AD203B41FA5}">
                      <a16:colId xmlns:a16="http://schemas.microsoft.com/office/drawing/2014/main" val="3953854387"/>
                    </a:ext>
                  </a:extLst>
                </a:gridCol>
                <a:gridCol w="2221026">
                  <a:extLst>
                    <a:ext uri="{9D8B030D-6E8A-4147-A177-3AD203B41FA5}">
                      <a16:colId xmlns:a16="http://schemas.microsoft.com/office/drawing/2014/main" val="2780990019"/>
                    </a:ext>
                  </a:extLst>
                </a:gridCol>
              </a:tblGrid>
              <a:tr h="353568">
                <a:tc>
                  <a:txBody>
                    <a:bodyPr/>
                    <a:lstStyle/>
                    <a:p>
                      <a:pPr algn="ctr"/>
                      <a:r>
                        <a:rPr lang="en-US" sz="1800" b="1" dirty="0">
                          <a:latin typeface="Arial" panose="020B0604020202020204" pitchFamily="34" charset="0"/>
                          <a:cs typeface="Arial" panose="020B0604020202020204" pitchFamily="34" charset="0"/>
                        </a:rPr>
                        <a:t>Factor</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Arial" panose="020B0604020202020204" pitchFamily="34" charset="0"/>
                          <a:cs typeface="Arial" panose="020B0604020202020204" pitchFamily="34" charset="0"/>
                        </a:rPr>
                        <a:t>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768427"/>
                  </a:ext>
                </a:extLst>
              </a:tr>
              <a:tr h="0">
                <a:tc>
                  <a:txBody>
                    <a:bodyPr/>
                    <a:lstStyle/>
                    <a:p>
                      <a:r>
                        <a:rPr lang="en-US" sz="1800" dirty="0">
                          <a:latin typeface="Arial" panose="020B0604020202020204" pitchFamily="34" charset="0"/>
                          <a:cs typeface="Arial" panose="020B0604020202020204" pitchFamily="34" charset="0"/>
                        </a:rPr>
                        <a:t>Benefit-to-cost ratio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30</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256417"/>
                  </a:ext>
                </a:extLst>
              </a:tr>
              <a:tr h="0">
                <a:tc>
                  <a:txBody>
                    <a:bodyPr/>
                    <a:lstStyle/>
                    <a:p>
                      <a:r>
                        <a:rPr lang="en-US" sz="1800" dirty="0">
                          <a:latin typeface="Arial" panose="020B0604020202020204" pitchFamily="34" charset="0"/>
                          <a:cs typeface="Arial" panose="020B0604020202020204" pitchFamily="34" charset="0"/>
                        </a:rPr>
                        <a:t>Net reliability and operational Improvement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30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6693894"/>
                  </a:ext>
                </a:extLst>
              </a:tr>
              <a:tr h="0">
                <a:tc>
                  <a:txBody>
                    <a:bodyPr/>
                    <a:lstStyle/>
                    <a:p>
                      <a:r>
                        <a:rPr lang="en-US" sz="1800" dirty="0">
                          <a:latin typeface="Arial" panose="020B0604020202020204" pitchFamily="34" charset="0"/>
                          <a:cs typeface="Arial" panose="020B0604020202020204" pitchFamily="34" charset="0"/>
                        </a:rPr>
                        <a:t>Degree of additional safety benefit of project based on time of return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20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24537163"/>
                  </a:ext>
                </a:extLst>
              </a:tr>
              <a:tr h="0">
                <a:tc>
                  <a:txBody>
                    <a:bodyPr/>
                    <a:lstStyle/>
                    <a:p>
                      <a:pPr marL="231775" indent="-231775"/>
                      <a:r>
                        <a:rPr lang="en-US" sz="1800" dirty="0">
                          <a:latin typeface="Arial" panose="020B0604020202020204" pitchFamily="34" charset="0"/>
                          <a:cs typeface="Arial" panose="020B0604020202020204" pitchFamily="34" charset="0"/>
                        </a:rPr>
                        <a:t>Project is in a highly congested area (travel time index ≥ 1.5 or level of service E or F)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10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2004553"/>
                  </a:ext>
                </a:extLst>
              </a:tr>
              <a:tr h="0">
                <a:tc>
                  <a:txBody>
                    <a:bodyPr/>
                    <a:lstStyle/>
                    <a:p>
                      <a:pPr marL="231775" indent="-231775"/>
                      <a:r>
                        <a:rPr lang="en-US" sz="1800" dirty="0">
                          <a:latin typeface="Arial" panose="020B0604020202020204" pitchFamily="34" charset="0"/>
                          <a:cs typeface="Arial" panose="020B0604020202020204" pitchFamily="34" charset="0"/>
                        </a:rPr>
                        <a:t>Project is in an unreliable area (planning time index ≥ 2.0 or level of travel time reliability ≥ 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latin typeface="Arial" panose="020B0604020202020204" pitchFamily="34" charset="0"/>
                          <a:cs typeface="Arial" panose="020B0604020202020204" pitchFamily="34" charset="0"/>
                        </a:rPr>
                        <a:t>10</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779032"/>
                  </a:ext>
                </a:extLst>
              </a:tr>
            </a:tbl>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t>54</a:t>
            </a:fld>
            <a:endParaRPr lang="en-US" dirty="0"/>
          </a:p>
        </p:txBody>
      </p:sp>
    </p:spTree>
    <p:extLst>
      <p:ext uri="{BB962C8B-B14F-4D97-AF65-F5344CB8AC3E}">
        <p14:creationId xmlns:p14="http://schemas.microsoft.com/office/powerpoint/2010/main" val="1227265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2"/>
            <a:ext cx="8997956" cy="921087"/>
          </a:xfrm>
        </p:spPr>
        <p:txBody>
          <a:bodyPr/>
          <a:lstStyle/>
          <a:p>
            <a:r>
              <a:rPr lang="en-US" sz="3100" dirty="0"/>
              <a:t>Michigan DOT Performance-Based Operations Project Selection (2/2)</a:t>
            </a:r>
          </a:p>
        </p:txBody>
      </p:sp>
      <p:sp>
        <p:nvSpPr>
          <p:cNvPr id="3" name="Content Placeholder 2"/>
          <p:cNvSpPr>
            <a:spLocks noGrp="1"/>
          </p:cNvSpPr>
          <p:nvPr>
            <p:ph idx="1"/>
          </p:nvPr>
        </p:nvSpPr>
        <p:spPr>
          <a:xfrm>
            <a:off x="984245" y="1371599"/>
            <a:ext cx="10369555" cy="4351338"/>
          </a:xfrm>
        </p:spPr>
        <p:txBody>
          <a:bodyPr>
            <a:normAutofit/>
          </a:bodyPr>
          <a:lstStyle/>
          <a:p>
            <a:pPr>
              <a:lnSpc>
                <a:spcPct val="100000"/>
              </a:lnSpc>
            </a:pPr>
            <a:r>
              <a:rPr lang="en-US" sz="2200" dirty="0"/>
              <a:t>Funding sources include Federal Surface Transportation Program, National Highway Performance Program, Highway Safety Improvement Program, Congestion Mitigation and Air Quality Program, and State funds</a:t>
            </a:r>
            <a:r>
              <a:rPr lang="en-US" sz="2200" dirty="0">
                <a:solidFill>
                  <a:srgbClr val="FF0000"/>
                </a:solidFill>
              </a:rPr>
              <a:t>.</a:t>
            </a:r>
          </a:p>
          <a:p>
            <a:pPr marL="0" indent="0" algn="ctr">
              <a:lnSpc>
                <a:spcPct val="100000"/>
              </a:lnSpc>
              <a:buNone/>
            </a:pPr>
            <a:r>
              <a:rPr lang="en-US" sz="2000" b="1" dirty="0">
                <a:effectLst/>
                <a:latin typeface="Arial" panose="020B0604020202020204" pitchFamily="34" charset="0"/>
                <a:cs typeface="Arial" panose="020B0604020202020204" pitchFamily="34" charset="0"/>
              </a:rPr>
              <a:t>Examples of Eligible</a:t>
            </a:r>
            <a:r>
              <a:rPr lang="en-US" sz="2000" b="1" baseline="0" dirty="0">
                <a:effectLst/>
                <a:latin typeface="Arial" panose="020B0604020202020204" pitchFamily="34" charset="0"/>
                <a:cs typeface="Arial" panose="020B0604020202020204" pitchFamily="34" charset="0"/>
              </a:rPr>
              <a:t> Project Types</a:t>
            </a:r>
            <a:endParaRPr lang="en-US" sz="3600" b="1"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4167759414"/>
              </p:ext>
            </p:extLst>
          </p:nvPr>
        </p:nvGraphicFramePr>
        <p:xfrm>
          <a:off x="1614649" y="3019103"/>
          <a:ext cx="9739151" cy="2718929"/>
        </p:xfrm>
        <a:graphic>
          <a:graphicData uri="http://schemas.openxmlformats.org/drawingml/2006/table">
            <a:tbl>
              <a:tblPr firstRow="1" firstCol="1" bandRow="1"/>
              <a:tblGrid>
                <a:gridCol w="4203190">
                  <a:extLst>
                    <a:ext uri="{9D8B030D-6E8A-4147-A177-3AD203B41FA5}">
                      <a16:colId xmlns:a16="http://schemas.microsoft.com/office/drawing/2014/main" val="519998520"/>
                    </a:ext>
                  </a:extLst>
                </a:gridCol>
                <a:gridCol w="5535961">
                  <a:extLst>
                    <a:ext uri="{9D8B030D-6E8A-4147-A177-3AD203B41FA5}">
                      <a16:colId xmlns:a16="http://schemas.microsoft.com/office/drawing/2014/main" val="1771315577"/>
                    </a:ext>
                  </a:extLst>
                </a:gridCol>
              </a:tblGrid>
              <a:tr h="428435">
                <a:tc>
                  <a:txBody>
                    <a:bodyPr/>
                    <a:lstStyle/>
                    <a:p>
                      <a:pPr marL="0" marR="0" algn="ctr">
                        <a:lnSpc>
                          <a:spcPct val="100000"/>
                        </a:lnSpc>
                        <a:spcBef>
                          <a:spcPts val="0"/>
                        </a:spcBef>
                        <a:spcAft>
                          <a:spcPts val="0"/>
                        </a:spcAft>
                      </a:pPr>
                      <a:r>
                        <a:rPr lang="en-US" sz="1800" b="1" u="none" dirty="0">
                          <a:effectLst/>
                          <a:latin typeface="Arial" panose="020B0604020202020204" pitchFamily="34" charset="0"/>
                          <a:cs typeface="Arial" panose="020B0604020202020204" pitchFamily="34" charset="0"/>
                        </a:rPr>
                        <a:t>Freeway</a:t>
                      </a:r>
                      <a:endParaRPr lang="en-US" sz="3200" b="1" u="none"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800" b="1" dirty="0">
                          <a:effectLst/>
                          <a:latin typeface="Arial" panose="020B0604020202020204" pitchFamily="34" charset="0"/>
                          <a:cs typeface="Arial" panose="020B0604020202020204" pitchFamily="34" charset="0"/>
                        </a:rPr>
                        <a:t>Nonfreeway</a:t>
                      </a:r>
                      <a:endParaRPr lang="en-US" sz="32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68736253"/>
                  </a:ext>
                </a:extLst>
              </a:tr>
              <a:tr h="381749">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Ramp improvements</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Center left-turn lanes</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47625" marB="476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77928458"/>
                  </a:ext>
                </a:extLst>
              </a:tr>
              <a:tr h="381749">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Ramp metering</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Indirect left-turns or J-turns</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47625" marB="476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14115186"/>
                  </a:ext>
                </a:extLst>
              </a:tr>
              <a:tr h="381749">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Reversible lanes</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Roundabouts</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47625" marB="476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16230087"/>
                  </a:ext>
                </a:extLst>
              </a:tr>
              <a:tr h="381749">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Hard shoulder running</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Lane extensions</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47625" marB="476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17980943"/>
                  </a:ext>
                </a:extLst>
              </a:tr>
              <a:tr h="381749">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Interchange improvements</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Left- or right-turn lanes</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47625" marB="476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95705478"/>
                  </a:ext>
                </a:extLst>
              </a:tr>
              <a:tr h="381749">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Adding auxiliary/weave/merge lanes</a:t>
                      </a:r>
                      <a:endParaRPr lang="en-US" sz="3200" b="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Signal improvements (that add operational element)</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95250" marR="95250" marT="47625" marB="47625">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134820"/>
                  </a:ext>
                </a:extLst>
              </a:tr>
            </a:tbl>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t>55</a:t>
            </a:fld>
            <a:endParaRPr lang="en-US" dirty="0"/>
          </a:p>
        </p:txBody>
      </p:sp>
    </p:spTree>
    <p:extLst>
      <p:ext uri="{BB962C8B-B14F-4D97-AF65-F5344CB8AC3E}">
        <p14:creationId xmlns:p14="http://schemas.microsoft.com/office/powerpoint/2010/main" val="267202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lstStyle/>
          <a:p>
            <a:r>
              <a:rPr lang="en-US" sz="3300" dirty="0"/>
              <a:t>Nevada DOT TSMO Investment Prioritization Tool</a:t>
            </a:r>
          </a:p>
        </p:txBody>
      </p:sp>
      <p:sp>
        <p:nvSpPr>
          <p:cNvPr id="3" name="Content Placeholder 2"/>
          <p:cNvSpPr>
            <a:spLocks noGrp="1"/>
          </p:cNvSpPr>
          <p:nvPr>
            <p:ph idx="1"/>
          </p:nvPr>
        </p:nvSpPr>
        <p:spPr>
          <a:xfrm>
            <a:off x="984245" y="1596941"/>
            <a:ext cx="6074478" cy="4351338"/>
          </a:xfrm>
        </p:spPr>
        <p:txBody>
          <a:bodyPr>
            <a:normAutofit lnSpcReduction="10000"/>
          </a:bodyPr>
          <a:lstStyle/>
          <a:p>
            <a:pPr>
              <a:lnSpc>
                <a:spcPct val="95000"/>
              </a:lnSpc>
            </a:pPr>
            <a:r>
              <a:rPr lang="en-US" dirty="0"/>
              <a:t>Performance-based tool to prioritize TSMO projects according to TSMO strategic goals and objectives </a:t>
            </a:r>
          </a:p>
          <a:p>
            <a:pPr>
              <a:lnSpc>
                <a:spcPct val="95000"/>
              </a:lnSpc>
            </a:pPr>
            <a:r>
              <a:rPr lang="en-US" dirty="0"/>
              <a:t>Aligned with statewide transportation priorities</a:t>
            </a:r>
          </a:p>
          <a:p>
            <a:pPr>
              <a:lnSpc>
                <a:spcPct val="95000"/>
              </a:lnSpc>
            </a:pPr>
            <a:r>
              <a:rPr lang="en-US" dirty="0"/>
              <a:t>Traffic Operations division uses tool with districts to update and prioritize projects in the </a:t>
            </a:r>
            <a:r>
              <a:rPr lang="en-US" i="1" dirty="0"/>
              <a:t>Statewide ITS Strategic Deployment Plan</a:t>
            </a:r>
          </a:p>
          <a:p>
            <a:pPr>
              <a:lnSpc>
                <a:spcPct val="95000"/>
              </a:lnSpc>
            </a:pPr>
            <a:r>
              <a:rPr lang="en-US" dirty="0"/>
              <a:t>TSMO and performance management staff coordinate and share data at regular meetings.</a:t>
            </a:r>
          </a:p>
          <a:p>
            <a:pPr>
              <a:lnSpc>
                <a:spcPct val="95000"/>
              </a:lnSpc>
            </a:pPr>
            <a:endParaRPr lang="en-US" i="1" dirty="0"/>
          </a:p>
          <a:p>
            <a:pPr marL="0" indent="0">
              <a:buNone/>
            </a:pPr>
            <a:endParaRPr lang="en-US" dirty="0"/>
          </a:p>
        </p:txBody>
      </p:sp>
      <p:pic>
        <p:nvPicPr>
          <p:cNvPr id="5122" name="Picture 2" descr="A multilane interstate highway with overhead signs reading &quot;395 North Susanville Left 3 Lanes,&quot; &quot;Exit 68B: 80 West Reno Sacramento Exit Only,&quot; and &quot;Exit 68A: 80 East Sparks Elko Exit Only.&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3688" y="1596941"/>
            <a:ext cx="4616605" cy="3079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53707" y="4693322"/>
            <a:ext cx="3100039" cy="261610"/>
          </a:xfrm>
          <a:prstGeom prst="rect">
            <a:avLst/>
          </a:prstGeom>
          <a:noFill/>
        </p:spPr>
        <p:txBody>
          <a:bodyPr wrap="square" rtlCol="0">
            <a:spAutoFit/>
          </a:bodyPr>
          <a:lstStyle/>
          <a:p>
            <a:pPr algn="r"/>
            <a:r>
              <a:rPr lang="en-US" sz="1100" dirty="0"/>
              <a:t>Source: Nevada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t>56</a:t>
            </a:fld>
            <a:endParaRPr lang="en-US" dirty="0"/>
          </a:p>
        </p:txBody>
      </p:sp>
    </p:spTree>
    <p:extLst>
      <p:ext uri="{BB962C8B-B14F-4D97-AF65-F5344CB8AC3E}">
        <p14:creationId xmlns:p14="http://schemas.microsoft.com/office/powerpoint/2010/main" val="2181048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lstStyle/>
          <a:p>
            <a:r>
              <a:rPr lang="en-US" sz="3300" dirty="0"/>
              <a:t>Nevada DOT TSMO Investment Prioritization Tool—Prioritization Criteria</a:t>
            </a:r>
          </a:p>
        </p:txBody>
      </p:sp>
      <p:sp>
        <p:nvSpPr>
          <p:cNvPr id="3" name="Content Placeholder 2"/>
          <p:cNvSpPr>
            <a:spLocks noGrp="1"/>
          </p:cNvSpPr>
          <p:nvPr>
            <p:ph idx="1"/>
          </p:nvPr>
        </p:nvSpPr>
        <p:spPr/>
        <p:txBody>
          <a:bodyPr>
            <a:normAutofit/>
          </a:bodyPr>
          <a:lstStyle/>
          <a:p>
            <a:r>
              <a:rPr lang="en-US" sz="2200" dirty="0"/>
              <a:t>Alignment with TSMO strategic goals and objectives:</a:t>
            </a:r>
          </a:p>
          <a:p>
            <a:pPr lvl="1">
              <a:lnSpc>
                <a:spcPct val="110000"/>
              </a:lnSpc>
            </a:pPr>
            <a:r>
              <a:rPr lang="en-US" sz="2200" dirty="0"/>
              <a:t>Enhance safety—reduce crashes, injuries, and fatalities </a:t>
            </a:r>
          </a:p>
          <a:p>
            <a:pPr lvl="1">
              <a:lnSpc>
                <a:spcPct val="110000"/>
              </a:lnSpc>
            </a:pPr>
            <a:r>
              <a:rPr lang="en-US" sz="2200" dirty="0"/>
              <a:t>Optimize mobility—maintain system efficiency across all modes</a:t>
            </a:r>
          </a:p>
          <a:p>
            <a:pPr lvl="1">
              <a:lnSpc>
                <a:spcPct val="110000"/>
              </a:lnSpc>
            </a:pPr>
            <a:r>
              <a:rPr lang="en-US" sz="2200" dirty="0"/>
              <a:t>Enhance reliability—improve economic competitiveness and enhance qualify of life through consistent travel times </a:t>
            </a:r>
          </a:p>
          <a:p>
            <a:pPr lvl="1">
              <a:lnSpc>
                <a:spcPct val="110000"/>
              </a:lnSpc>
            </a:pPr>
            <a:r>
              <a:rPr lang="en-US" sz="2200" dirty="0"/>
              <a:t>Preserve infrastructure—maintain TSMO assets to preserve investments</a:t>
            </a:r>
          </a:p>
          <a:p>
            <a:r>
              <a:rPr lang="en-US" sz="2200" dirty="0"/>
              <a:t>Cost</a:t>
            </a:r>
          </a:p>
          <a:p>
            <a:r>
              <a:rPr lang="en-US" sz="2200" dirty="0"/>
              <a:t>Implementation timeframe</a:t>
            </a:r>
          </a:p>
          <a:p>
            <a:r>
              <a:rPr lang="en-US" sz="2200" dirty="0"/>
              <a:t>Level of risk and degrees of </a:t>
            </a:r>
            <a:r>
              <a:rPr lang="en-US" sz="2200" dirty="0" err="1"/>
              <a:t>impactReturn</a:t>
            </a:r>
            <a:r>
              <a:rPr lang="en-US" sz="2200" dirty="0"/>
              <a:t> on investment—benefit/cost ratio, strategic value, communication infrastructure needs</a:t>
            </a:r>
          </a:p>
          <a:p>
            <a:endParaRPr lang="en-US" sz="2200" dirty="0"/>
          </a:p>
        </p:txBody>
      </p:sp>
      <p:sp>
        <p:nvSpPr>
          <p:cNvPr id="4" name="Slide Number Placeholder 3"/>
          <p:cNvSpPr>
            <a:spLocks noGrp="1"/>
          </p:cNvSpPr>
          <p:nvPr>
            <p:ph type="sldNum" sz="quarter" idx="12"/>
          </p:nvPr>
        </p:nvSpPr>
        <p:spPr/>
        <p:txBody>
          <a:bodyPr/>
          <a:lstStyle/>
          <a:p>
            <a:fld id="{37D4CC3B-F538-9046-9995-49EE0C980241}" type="slidenum">
              <a:rPr lang="en-US" smtClean="0"/>
              <a:t>57</a:t>
            </a:fld>
            <a:endParaRPr lang="en-US" dirty="0"/>
          </a:p>
        </p:txBody>
      </p:sp>
    </p:spTree>
    <p:extLst>
      <p:ext uri="{BB962C8B-B14F-4D97-AF65-F5344CB8AC3E}">
        <p14:creationId xmlns:p14="http://schemas.microsoft.com/office/powerpoint/2010/main" val="2136718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lstStyle/>
          <a:p>
            <a:r>
              <a:rPr lang="en-US" sz="3300" dirty="0"/>
              <a:t>Ohio DOT TSMO Project Prioritization and Selection</a:t>
            </a:r>
          </a:p>
        </p:txBody>
      </p:sp>
      <p:sp>
        <p:nvSpPr>
          <p:cNvPr id="3" name="Content Placeholder 2"/>
          <p:cNvSpPr>
            <a:spLocks noGrp="1"/>
          </p:cNvSpPr>
          <p:nvPr>
            <p:ph idx="1"/>
          </p:nvPr>
        </p:nvSpPr>
        <p:spPr>
          <a:xfrm>
            <a:off x="984245" y="1596941"/>
            <a:ext cx="5454655" cy="4351338"/>
          </a:xfrm>
        </p:spPr>
        <p:txBody>
          <a:bodyPr>
            <a:normAutofit/>
          </a:bodyPr>
          <a:lstStyle/>
          <a:p>
            <a:pPr>
              <a:lnSpc>
                <a:spcPct val="100000"/>
              </a:lnSpc>
            </a:pPr>
            <a:r>
              <a:rPr lang="en-US" dirty="0"/>
              <a:t>Traffic Operations Assessment Systems Tool (TOAST): interactive spreadsheet to identify operations needs and support project prioritization </a:t>
            </a:r>
          </a:p>
          <a:p>
            <a:pPr>
              <a:lnSpc>
                <a:spcPct val="100000"/>
              </a:lnSpc>
            </a:pPr>
            <a:r>
              <a:rPr lang="en-US" dirty="0"/>
              <a:t>Districts can apply for TSMO funding to address issues based on TOAST through a $5 million/year dedicated budget for TSMO projects</a:t>
            </a:r>
          </a:p>
          <a:p>
            <a:pPr marL="0" indent="0">
              <a:lnSpc>
                <a:spcPct val="100000"/>
              </a:lnSpc>
              <a:buNone/>
            </a:pPr>
            <a:endParaRPr lang="en-US" dirty="0"/>
          </a:p>
        </p:txBody>
      </p:sp>
      <p:sp>
        <p:nvSpPr>
          <p:cNvPr id="5" name="Content Placeholder 2"/>
          <p:cNvSpPr txBox="1">
            <a:spLocks/>
          </p:cNvSpPr>
          <p:nvPr/>
        </p:nvSpPr>
        <p:spPr>
          <a:xfrm>
            <a:off x="1485900" y="5310231"/>
            <a:ext cx="9660637" cy="781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spcAft>
                <a:spcPts val="600"/>
              </a:spcAft>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sz="1800" dirty="0"/>
              <a:t>Additional information: </a:t>
            </a:r>
            <a:r>
              <a:rPr lang="en-US" sz="1800" dirty="0">
                <a:hlinkClick r:id="rId3">
                  <a:extLst>
                    <a:ext uri="{A12FA001-AC4F-418D-AE19-62706E023703}">
                      <ahyp:hlinkClr xmlns:ahyp="http://schemas.microsoft.com/office/drawing/2018/hyperlinkcolor" val="tx"/>
                    </a:ext>
                  </a:extLst>
                </a:hlinkClick>
              </a:rPr>
              <a:t>https://www.transportation.ohio.gov/wps/portal/gov/odot/working/data-tools/resources/toast</a:t>
            </a:r>
            <a:r>
              <a:rPr lang="en-US" sz="1800" dirty="0"/>
              <a:t> </a:t>
            </a:r>
          </a:p>
        </p:txBody>
      </p:sp>
      <p:pic>
        <p:nvPicPr>
          <p:cNvPr id="6" name="Picture 5" descr="City skyline with roadways and a bridge in the foreg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098" y="1560708"/>
            <a:ext cx="5113905" cy="3406859"/>
          </a:xfrm>
          <a:prstGeom prst="rect">
            <a:avLst/>
          </a:prstGeom>
        </p:spPr>
      </p:pic>
      <p:sp>
        <p:nvSpPr>
          <p:cNvPr id="8" name="TextBox 7"/>
          <p:cNvSpPr txBox="1"/>
          <p:nvPr/>
        </p:nvSpPr>
        <p:spPr>
          <a:xfrm>
            <a:off x="8742964" y="4970369"/>
            <a:ext cx="3100039" cy="261610"/>
          </a:xfrm>
          <a:prstGeom prst="rect">
            <a:avLst/>
          </a:prstGeom>
          <a:noFill/>
        </p:spPr>
        <p:txBody>
          <a:bodyPr wrap="square" rtlCol="0">
            <a:spAutoFit/>
          </a:bodyPr>
          <a:lstStyle/>
          <a:p>
            <a:pPr algn="r"/>
            <a:r>
              <a:rPr lang="en-US" sz="1100" dirty="0"/>
              <a:t>Source: Getty Images</a:t>
            </a:r>
            <a:r>
              <a:rPr lang="en-US" sz="1100" dirty="0">
                <a:solidFill>
                  <a:srgbClr val="FF000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t>58</a:t>
            </a:fld>
            <a:endParaRPr lang="en-US" dirty="0"/>
          </a:p>
        </p:txBody>
      </p:sp>
    </p:spTree>
    <p:extLst>
      <p:ext uri="{BB962C8B-B14F-4D97-AF65-F5344CB8AC3E}">
        <p14:creationId xmlns:p14="http://schemas.microsoft.com/office/powerpoint/2010/main" val="1462262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343054"/>
            <a:ext cx="8997956" cy="504096"/>
          </a:xfrm>
        </p:spPr>
        <p:txBody>
          <a:bodyPr/>
          <a:lstStyle/>
          <a:p>
            <a:r>
              <a:rPr lang="en-US" sz="3300" dirty="0"/>
              <a:t>Ohio DOT TSMO Project Prioritization and Selection Criteria</a:t>
            </a:r>
          </a:p>
        </p:txBody>
      </p:sp>
      <p:sp>
        <p:nvSpPr>
          <p:cNvPr id="6" name="Content Placeholder 5"/>
          <p:cNvSpPr>
            <a:spLocks noGrp="1"/>
          </p:cNvSpPr>
          <p:nvPr>
            <p:ph idx="1"/>
          </p:nvPr>
        </p:nvSpPr>
        <p:spPr>
          <a:xfrm>
            <a:off x="984244" y="2370137"/>
            <a:ext cx="4791716" cy="4351338"/>
          </a:xfrm>
        </p:spPr>
        <p:txBody>
          <a:bodyPr>
            <a:noAutofit/>
          </a:bodyPr>
          <a:lstStyle/>
          <a:p>
            <a:pPr>
              <a:lnSpc>
                <a:spcPct val="100000"/>
              </a:lnSpc>
            </a:pPr>
            <a:r>
              <a:rPr lang="en-US" dirty="0"/>
              <a:t>Travel-time performance</a:t>
            </a:r>
          </a:p>
          <a:p>
            <a:pPr>
              <a:lnSpc>
                <a:spcPct val="100000"/>
              </a:lnSpc>
            </a:pPr>
            <a:r>
              <a:rPr lang="en-US" dirty="0"/>
              <a:t>Bottlenecks</a:t>
            </a:r>
          </a:p>
          <a:p>
            <a:pPr>
              <a:lnSpc>
                <a:spcPct val="100000"/>
              </a:lnSpc>
            </a:pPr>
            <a:r>
              <a:rPr lang="en-US" dirty="0"/>
              <a:t>Safety (impact of crashes in corridor)</a:t>
            </a:r>
          </a:p>
          <a:p>
            <a:pPr>
              <a:lnSpc>
                <a:spcPct val="100000"/>
              </a:lnSpc>
            </a:pPr>
            <a:r>
              <a:rPr lang="en-US" dirty="0"/>
              <a:t>Incident clearance</a:t>
            </a:r>
          </a:p>
          <a:p>
            <a:pPr>
              <a:lnSpc>
                <a:spcPct val="100000"/>
              </a:lnSpc>
            </a:pPr>
            <a:r>
              <a:rPr lang="en-US" dirty="0"/>
              <a:t>Secondary crashes</a:t>
            </a:r>
          </a:p>
          <a:p>
            <a:pPr>
              <a:lnSpc>
                <a:spcPct val="100000"/>
              </a:lnSpc>
            </a:pPr>
            <a:r>
              <a:rPr lang="en-US" dirty="0"/>
              <a:t>Volume per lane</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757575"/>
                </a:solidFill>
              </a:rPr>
              <a:t>59</a:t>
            </a:fld>
            <a:endParaRPr lang="en-US" dirty="0">
              <a:solidFill>
                <a:srgbClr val="757575"/>
              </a:solidFill>
            </a:endParaRPr>
          </a:p>
        </p:txBody>
      </p:sp>
      <p:sp>
        <p:nvSpPr>
          <p:cNvPr id="7" name="Content Placeholder 2"/>
          <p:cNvSpPr txBox="1">
            <a:spLocks/>
          </p:cNvSpPr>
          <p:nvPr/>
        </p:nvSpPr>
        <p:spPr>
          <a:xfrm>
            <a:off x="6178167" y="2307285"/>
            <a:ext cx="5648073" cy="2219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Freight corridors</a:t>
            </a:r>
          </a:p>
          <a:p>
            <a:pPr>
              <a:lnSpc>
                <a:spcPct val="100000"/>
              </a:lnSpc>
            </a:pPr>
            <a:r>
              <a:rPr lang="en-US" dirty="0"/>
              <a:t>Safety performance (potential for safety improvement based by density)</a:t>
            </a:r>
          </a:p>
          <a:p>
            <a:pPr>
              <a:lnSpc>
                <a:spcPct val="100000"/>
              </a:lnSpc>
            </a:pPr>
            <a:r>
              <a:rPr lang="en-US" dirty="0"/>
              <a:t>Weather resilience</a:t>
            </a:r>
          </a:p>
          <a:p>
            <a:pPr>
              <a:lnSpc>
                <a:spcPct val="100000"/>
              </a:lnSpc>
            </a:pPr>
            <a:r>
              <a:rPr lang="en-US" dirty="0"/>
              <a:t>Work zone crashes</a:t>
            </a:r>
          </a:p>
          <a:p>
            <a:pPr>
              <a:lnSpc>
                <a:spcPct val="100000"/>
              </a:lnSpc>
            </a:pPr>
            <a:r>
              <a:rPr lang="en-US" dirty="0"/>
              <a:t>Signal timing</a:t>
            </a:r>
          </a:p>
        </p:txBody>
      </p:sp>
      <p:sp>
        <p:nvSpPr>
          <p:cNvPr id="8" name="Content Placeholder 2"/>
          <p:cNvSpPr txBox="1">
            <a:spLocks/>
          </p:cNvSpPr>
          <p:nvPr/>
        </p:nvSpPr>
        <p:spPr>
          <a:xfrm>
            <a:off x="984244" y="1481062"/>
            <a:ext cx="10116572" cy="826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2800" dirty="0"/>
              <a:t>TOAST identifies road segments that could benefit from TSMO strategies based on:</a:t>
            </a:r>
          </a:p>
        </p:txBody>
      </p:sp>
    </p:spTree>
    <p:extLst>
      <p:ext uri="{BB962C8B-B14F-4D97-AF65-F5344CB8AC3E}">
        <p14:creationId xmlns:p14="http://schemas.microsoft.com/office/powerpoint/2010/main" val="48245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Increased Need To Collaborate</a:t>
            </a:r>
          </a:p>
        </p:txBody>
      </p:sp>
      <p:sp>
        <p:nvSpPr>
          <p:cNvPr id="6" name="Content Placeholder 5"/>
          <p:cNvSpPr>
            <a:spLocks noGrp="1"/>
          </p:cNvSpPr>
          <p:nvPr>
            <p:ph idx="1"/>
          </p:nvPr>
        </p:nvSpPr>
        <p:spPr>
          <a:xfrm>
            <a:off x="984244" y="1596941"/>
            <a:ext cx="10759265" cy="4351338"/>
          </a:xfrm>
        </p:spPr>
        <p:txBody>
          <a:bodyPr>
            <a:normAutofit fontScale="92500" lnSpcReduction="20000"/>
          </a:bodyPr>
          <a:lstStyle/>
          <a:p>
            <a:pPr marL="0" indent="0">
              <a:lnSpc>
                <a:spcPct val="120000"/>
              </a:lnSpc>
              <a:buNone/>
            </a:pPr>
            <a:r>
              <a:rPr lang="en-US" sz="2600" dirty="0"/>
              <a:t>TSMO and transportation performance management (TPM) share common goals that can be better achieved through collaboration. </a:t>
            </a:r>
          </a:p>
          <a:p>
            <a:pPr marL="0" indent="0">
              <a:lnSpc>
                <a:spcPct val="120000"/>
              </a:lnSpc>
              <a:buNone/>
            </a:pPr>
            <a:r>
              <a:rPr lang="en-US" sz="2600" dirty="0"/>
              <a:t>TSMO and TPM programs seek to:</a:t>
            </a:r>
          </a:p>
          <a:p>
            <a:pPr>
              <a:lnSpc>
                <a:spcPct val="120000"/>
              </a:lnSpc>
            </a:pPr>
            <a:r>
              <a:rPr lang="en-US" sz="2600" dirty="0"/>
              <a:t>Enhance system performance with strategic use of resources</a:t>
            </a:r>
          </a:p>
          <a:p>
            <a:pPr>
              <a:lnSpc>
                <a:spcPct val="120000"/>
              </a:lnSpc>
            </a:pPr>
            <a:r>
              <a:rPr lang="en-US" sz="2600" dirty="0"/>
              <a:t>Leverage data to plan and operate smarter </a:t>
            </a:r>
          </a:p>
          <a:p>
            <a:pPr>
              <a:lnSpc>
                <a:spcPct val="120000"/>
              </a:lnSpc>
            </a:pPr>
            <a:r>
              <a:rPr lang="en-US" sz="2600" dirty="0"/>
              <a:t>Establish measurable objectives for improving performance</a:t>
            </a:r>
          </a:p>
          <a:p>
            <a:pPr>
              <a:lnSpc>
                <a:spcPct val="120000"/>
              </a:lnSpc>
            </a:pPr>
            <a:r>
              <a:rPr lang="en-US" sz="2600" dirty="0"/>
              <a:t>Track performance and align investments</a:t>
            </a:r>
          </a:p>
          <a:p>
            <a:pPr>
              <a:lnSpc>
                <a:spcPct val="120000"/>
              </a:lnSpc>
            </a:pPr>
            <a:r>
              <a:rPr lang="en-US" sz="2600" dirty="0"/>
              <a:t>Communicate improvements and demonstrate an effective use of taxpayer resources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6</a:t>
            </a:fld>
            <a:endParaRPr lang="en-US" dirty="0"/>
          </a:p>
        </p:txBody>
      </p:sp>
    </p:spTree>
    <p:extLst>
      <p:ext uri="{BB962C8B-B14F-4D97-AF65-F5344CB8AC3E}">
        <p14:creationId xmlns:p14="http://schemas.microsoft.com/office/powerpoint/2010/main" val="28143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Missouri DOT Tracker</a:t>
            </a:r>
          </a:p>
        </p:txBody>
      </p:sp>
      <p:sp>
        <p:nvSpPr>
          <p:cNvPr id="3" name="Content Placeholder 2"/>
          <p:cNvSpPr>
            <a:spLocks noGrp="1"/>
          </p:cNvSpPr>
          <p:nvPr>
            <p:ph idx="1"/>
          </p:nvPr>
        </p:nvSpPr>
        <p:spPr>
          <a:xfrm>
            <a:off x="1136644" y="1399894"/>
            <a:ext cx="10369555" cy="4560019"/>
          </a:xfrm>
        </p:spPr>
        <p:txBody>
          <a:bodyPr>
            <a:normAutofit fontScale="92500" lnSpcReduction="10000"/>
          </a:bodyPr>
          <a:lstStyle/>
          <a:p>
            <a:pPr>
              <a:lnSpc>
                <a:spcPct val="110000"/>
              </a:lnSpc>
              <a:spcBef>
                <a:spcPts val="600"/>
              </a:spcBef>
              <a:spcAft>
                <a:spcPts val="0"/>
              </a:spcAft>
            </a:pPr>
            <a:r>
              <a:rPr lang="en-US" dirty="0"/>
              <a:t>Tracks department-wide performance in safety, service, and stability </a:t>
            </a:r>
          </a:p>
          <a:p>
            <a:pPr>
              <a:lnSpc>
                <a:spcPct val="110000"/>
              </a:lnSpc>
              <a:spcBef>
                <a:spcPts val="600"/>
              </a:spcBef>
              <a:spcAft>
                <a:spcPts val="0"/>
              </a:spcAft>
            </a:pPr>
            <a:r>
              <a:rPr lang="en-US" dirty="0"/>
              <a:t>Results are typically updated quarterly on the DOT’s website (</a:t>
            </a:r>
            <a:r>
              <a:rPr lang="en-US" dirty="0">
                <a:hlinkClick r:id="rId3">
                  <a:extLst>
                    <a:ext uri="{A12FA001-AC4F-418D-AE19-62706E023703}">
                      <ahyp:hlinkClr xmlns:ahyp="http://schemas.microsoft.com/office/drawing/2018/hyperlinkcolor" val="tx"/>
                    </a:ext>
                  </a:extLst>
                </a:hlinkClick>
              </a:rPr>
              <a:t>https://www.modot.org/tracker-measures-departmental-performance</a:t>
            </a:r>
            <a:r>
              <a:rPr lang="en-US" dirty="0"/>
              <a:t>)</a:t>
            </a:r>
          </a:p>
          <a:p>
            <a:pPr>
              <a:lnSpc>
                <a:spcPct val="110000"/>
              </a:lnSpc>
              <a:spcBef>
                <a:spcPts val="600"/>
              </a:spcBef>
              <a:spcAft>
                <a:spcPts val="0"/>
              </a:spcAft>
            </a:pPr>
            <a:r>
              <a:rPr lang="en-US" dirty="0"/>
              <a:t>TSMO objective “Operating a Reliable Transportation System” is within the service area and tracked with:</a:t>
            </a:r>
          </a:p>
          <a:p>
            <a:pPr lvl="1">
              <a:lnSpc>
                <a:spcPct val="110000"/>
              </a:lnSpc>
              <a:spcBef>
                <a:spcPts val="600"/>
              </a:spcBef>
            </a:pPr>
            <a:r>
              <a:rPr lang="en-US" dirty="0"/>
              <a:t>Travel times and reliability on major routes</a:t>
            </a:r>
          </a:p>
          <a:p>
            <a:pPr lvl="1">
              <a:lnSpc>
                <a:spcPct val="110000"/>
              </a:lnSpc>
              <a:spcBef>
                <a:spcPts val="600"/>
              </a:spcBef>
            </a:pPr>
            <a:r>
              <a:rPr lang="en-US" dirty="0"/>
              <a:t>Cost and impact of traffic congestion</a:t>
            </a:r>
          </a:p>
          <a:p>
            <a:pPr lvl="1">
              <a:lnSpc>
                <a:spcPct val="110000"/>
              </a:lnSpc>
              <a:spcBef>
                <a:spcPts val="600"/>
              </a:spcBef>
            </a:pPr>
            <a:r>
              <a:rPr lang="en-US" dirty="0"/>
              <a:t>Average time to clear traffic incident</a:t>
            </a:r>
          </a:p>
          <a:p>
            <a:pPr lvl="1">
              <a:lnSpc>
                <a:spcPct val="110000"/>
              </a:lnSpc>
              <a:spcBef>
                <a:spcPts val="600"/>
              </a:spcBef>
            </a:pPr>
            <a:r>
              <a:rPr lang="en-US" dirty="0"/>
              <a:t>Unplanned incident impacts on major interstate routes</a:t>
            </a:r>
          </a:p>
          <a:p>
            <a:pPr lvl="1">
              <a:lnSpc>
                <a:spcPct val="110000"/>
              </a:lnSpc>
              <a:spcBef>
                <a:spcPts val="600"/>
              </a:spcBef>
            </a:pPr>
            <a:r>
              <a:rPr lang="en-US" dirty="0"/>
              <a:t>Work zone delays to the traveling public</a:t>
            </a:r>
          </a:p>
          <a:p>
            <a:pPr lvl="1">
              <a:lnSpc>
                <a:spcPct val="110000"/>
              </a:lnSpc>
              <a:spcBef>
                <a:spcPts val="600"/>
              </a:spcBef>
            </a:pPr>
            <a:r>
              <a:rPr lang="en-US" dirty="0"/>
              <a:t>Winter storm operations</a:t>
            </a:r>
          </a:p>
          <a:p>
            <a:pPr>
              <a:lnSpc>
                <a:spcPct val="110000"/>
              </a:lnSpc>
              <a:spcBef>
                <a:spcPts val="600"/>
              </a:spcBef>
              <a:spcAft>
                <a:spcPts val="0"/>
              </a:spcAft>
            </a:pPr>
            <a:r>
              <a:rPr lang="en-US" dirty="0"/>
              <a:t>Example outcome of tracker is greater investment in work zone mobility</a:t>
            </a:r>
          </a:p>
          <a:p>
            <a:pPr marL="0" indent="0">
              <a:spcBef>
                <a:spcPts val="600"/>
              </a:spcBef>
              <a:spcAft>
                <a:spcPts val="0"/>
              </a:spcAft>
              <a:buNone/>
            </a:pPr>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60</a:t>
            </a:fld>
            <a:endParaRPr lang="en-US" dirty="0"/>
          </a:p>
        </p:txBody>
      </p:sp>
    </p:spTree>
    <p:extLst>
      <p:ext uri="{BB962C8B-B14F-4D97-AF65-F5344CB8AC3E}">
        <p14:creationId xmlns:p14="http://schemas.microsoft.com/office/powerpoint/2010/main" val="1805016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157" y="595925"/>
            <a:ext cx="9422500" cy="409377"/>
          </a:xfrm>
        </p:spPr>
        <p:txBody>
          <a:bodyPr/>
          <a:lstStyle/>
          <a:p>
            <a:r>
              <a:rPr lang="en-US" sz="3400" dirty="0"/>
              <a:t>Arizona DOT TSMO Division Scorecard (1/4)</a:t>
            </a:r>
          </a:p>
        </p:txBody>
      </p:sp>
      <p:graphicFrame>
        <p:nvGraphicFramePr>
          <p:cNvPr id="8" name="Table 7"/>
          <p:cNvGraphicFramePr>
            <a:graphicFrameLocks noGrp="1"/>
          </p:cNvGraphicFramePr>
          <p:nvPr>
            <p:extLst>
              <p:ext uri="{D42A27DB-BD31-4B8C-83A1-F6EECF244321}">
                <p14:modId xmlns:p14="http://schemas.microsoft.com/office/powerpoint/2010/main" val="3787120631"/>
              </p:ext>
            </p:extLst>
          </p:nvPr>
        </p:nvGraphicFramePr>
        <p:xfrm>
          <a:off x="879231" y="1474373"/>
          <a:ext cx="10474569" cy="3718560"/>
        </p:xfrm>
        <a:graphic>
          <a:graphicData uri="http://schemas.openxmlformats.org/drawingml/2006/table">
            <a:tbl>
              <a:tblPr firstRow="1" bandRow="1">
                <a:tableStyleId>{5C22544A-7EE6-4342-B048-85BDC9FD1C3A}</a:tableStyleId>
              </a:tblPr>
              <a:tblGrid>
                <a:gridCol w="6604156">
                  <a:extLst>
                    <a:ext uri="{9D8B030D-6E8A-4147-A177-3AD203B41FA5}">
                      <a16:colId xmlns:a16="http://schemas.microsoft.com/office/drawing/2014/main" val="1633597874"/>
                    </a:ext>
                  </a:extLst>
                </a:gridCol>
                <a:gridCol w="1268813">
                  <a:extLst>
                    <a:ext uri="{9D8B030D-6E8A-4147-A177-3AD203B41FA5}">
                      <a16:colId xmlns:a16="http://schemas.microsoft.com/office/drawing/2014/main" val="1155736374"/>
                    </a:ext>
                  </a:extLst>
                </a:gridCol>
                <a:gridCol w="1332787">
                  <a:extLst>
                    <a:ext uri="{9D8B030D-6E8A-4147-A177-3AD203B41FA5}">
                      <a16:colId xmlns:a16="http://schemas.microsoft.com/office/drawing/2014/main" val="1850864411"/>
                    </a:ext>
                  </a:extLst>
                </a:gridCol>
                <a:gridCol w="1268813">
                  <a:extLst>
                    <a:ext uri="{9D8B030D-6E8A-4147-A177-3AD203B41FA5}">
                      <a16:colId xmlns:a16="http://schemas.microsoft.com/office/drawing/2014/main" val="3278690210"/>
                    </a:ext>
                  </a:extLst>
                </a:gridCol>
              </a:tblGrid>
              <a:tr h="363509">
                <a:tc>
                  <a:txBody>
                    <a:bodyPr/>
                    <a:lstStyle/>
                    <a:p>
                      <a:pPr algn="ctr"/>
                      <a:r>
                        <a:rPr lang="en-US" sz="1800" dirty="0"/>
                        <a:t>SYSTEMS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Custom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 for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883629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Maintain the average speed of the Phoenix Metro system at </a:t>
                      </a:r>
                      <a:br>
                        <a:rPr lang="en-US" sz="1800" dirty="0">
                          <a:solidFill>
                            <a:schemeClr val="tx1"/>
                          </a:solidFill>
                        </a:rPr>
                      </a:br>
                      <a:r>
                        <a:rPr lang="en-US" sz="1800" dirty="0">
                          <a:solidFill>
                            <a:schemeClr val="tx1"/>
                          </a:solidFill>
                        </a:rPr>
                        <a:t>50 mile per hour (MPH) or greater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Quality</a:t>
                      </a:r>
                    </a:p>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50 MPH/</a:t>
                      </a:r>
                    </a:p>
                    <a:p>
                      <a:pPr algn="ctr"/>
                      <a:r>
                        <a:rPr lang="en-US" sz="1800" dirty="0"/>
                        <a:t>64.3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951334434"/>
                  </a:ext>
                </a:extLst>
              </a:tr>
              <a:tr h="363509">
                <a:tc>
                  <a:txBody>
                    <a:bodyPr/>
                    <a:lstStyle/>
                    <a:p>
                      <a:pPr algn="l"/>
                      <a:r>
                        <a:rPr lang="en-US" sz="1800" dirty="0">
                          <a:solidFill>
                            <a:schemeClr val="tx1"/>
                          </a:solidFill>
                        </a:rPr>
                        <a:t>Average Phoenix Metro Travel Time Index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Target/</a:t>
                      </a:r>
                    </a:p>
                    <a:p>
                      <a:pPr algn="ctr"/>
                      <a:r>
                        <a:rPr lang="en-US" sz="1800" dirty="0"/>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1.4/</a:t>
                      </a:r>
                    </a:p>
                    <a:p>
                      <a:pPr algn="ctr"/>
                      <a:r>
                        <a:rPr lang="en-US" sz="1800" dirty="0"/>
                        <a:t>1.18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268757181"/>
                  </a:ext>
                </a:extLst>
              </a:tr>
              <a:tr h="363509">
                <a:tc>
                  <a:txBody>
                    <a:bodyPr/>
                    <a:lstStyle/>
                    <a:p>
                      <a:pPr algn="l"/>
                      <a:r>
                        <a:rPr lang="en-US" sz="1800" dirty="0">
                          <a:solidFill>
                            <a:schemeClr val="tx1"/>
                          </a:solidFill>
                        </a:rPr>
                        <a:t>Average Planning Time Index (annual rolling average) for the Phoenix Metro Freeway System during the a.m. peak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Target/</a:t>
                      </a:r>
                    </a:p>
                    <a:p>
                      <a:pPr algn="ctr"/>
                      <a:r>
                        <a:rPr lang="en-US" sz="1800" dirty="0"/>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N.A./1.87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1495888"/>
                  </a:ext>
                </a:extLst>
              </a:tr>
              <a:tr h="333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Average Planning Time Index (annual rolling average) for the Phoenix Metro Freeway System during the p.m. peak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Quality</a:t>
                      </a:r>
                    </a:p>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N.A./2.05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15359779"/>
                  </a:ext>
                </a:extLst>
              </a:tr>
            </a:tbl>
          </a:graphicData>
        </a:graphic>
      </p:graphicFrame>
      <p:sp>
        <p:nvSpPr>
          <p:cNvPr id="3" name="TextBox 2">
            <a:extLst>
              <a:ext uri="{FF2B5EF4-FFF2-40B4-BE49-F238E27FC236}">
                <a16:creationId xmlns:a16="http://schemas.microsoft.com/office/drawing/2014/main" id="{19883221-E2D6-6BF9-0208-0928AF65BECD}"/>
              </a:ext>
            </a:extLst>
          </p:cNvPr>
          <p:cNvSpPr txBox="1"/>
          <p:nvPr/>
        </p:nvSpPr>
        <p:spPr>
          <a:xfrm>
            <a:off x="8288137" y="5329299"/>
            <a:ext cx="3182894" cy="369332"/>
          </a:xfrm>
          <a:prstGeom prst="rect">
            <a:avLst/>
          </a:prstGeom>
          <a:noFill/>
        </p:spPr>
        <p:txBody>
          <a:bodyPr wrap="square" rtlCol="0">
            <a:spAutoFit/>
          </a:bodyPr>
          <a:lstStyle/>
          <a:p>
            <a:pPr algn="r"/>
            <a:r>
              <a:rPr lang="en-US" dirty="0"/>
              <a:t>G = green; Y = yellow</a:t>
            </a:r>
            <a:endParaRPr lang="en-US" strike="sngStrike" dirty="0"/>
          </a:p>
        </p:txBody>
      </p:sp>
      <p:sp>
        <p:nvSpPr>
          <p:cNvPr id="6" name="TextBox 5"/>
          <p:cNvSpPr txBox="1"/>
          <p:nvPr/>
        </p:nvSpPr>
        <p:spPr>
          <a:xfrm>
            <a:off x="7414786" y="5664446"/>
            <a:ext cx="4020997" cy="261610"/>
          </a:xfrm>
          <a:prstGeom prst="rect">
            <a:avLst/>
          </a:prstGeom>
          <a:noFill/>
        </p:spPr>
        <p:txBody>
          <a:bodyPr wrap="square" rtlCol="0">
            <a:spAutoFit/>
          </a:bodyPr>
          <a:lstStyle/>
          <a:p>
            <a:pPr algn="r"/>
            <a:r>
              <a:rPr lang="en-US" sz="1100" dirty="0"/>
              <a:t>Source: Adapted from the Arizona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t>61</a:t>
            </a:fld>
            <a:endParaRPr lang="en-US" dirty="0"/>
          </a:p>
        </p:txBody>
      </p:sp>
    </p:spTree>
    <p:extLst>
      <p:ext uri="{BB962C8B-B14F-4D97-AF65-F5344CB8AC3E}">
        <p14:creationId xmlns:p14="http://schemas.microsoft.com/office/powerpoint/2010/main" val="3708552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15" y="611127"/>
            <a:ext cx="9669242" cy="609822"/>
          </a:xfrm>
        </p:spPr>
        <p:txBody>
          <a:bodyPr/>
          <a:lstStyle/>
          <a:p>
            <a:r>
              <a:rPr lang="en-US" sz="3500" dirty="0"/>
              <a:t>Arizona DOT TSMO Division Scorecard (2/4)</a:t>
            </a:r>
          </a:p>
        </p:txBody>
      </p:sp>
      <p:graphicFrame>
        <p:nvGraphicFramePr>
          <p:cNvPr id="8" name="Table 7"/>
          <p:cNvGraphicFramePr>
            <a:graphicFrameLocks noGrp="1"/>
          </p:cNvGraphicFramePr>
          <p:nvPr>
            <p:extLst>
              <p:ext uri="{D42A27DB-BD31-4B8C-83A1-F6EECF244321}">
                <p14:modId xmlns:p14="http://schemas.microsoft.com/office/powerpoint/2010/main" val="3122407759"/>
              </p:ext>
            </p:extLst>
          </p:nvPr>
        </p:nvGraphicFramePr>
        <p:xfrm>
          <a:off x="1312985" y="1682801"/>
          <a:ext cx="9985002" cy="2194560"/>
        </p:xfrm>
        <a:graphic>
          <a:graphicData uri="http://schemas.openxmlformats.org/drawingml/2006/table">
            <a:tbl>
              <a:tblPr firstRow="1" bandRow="1">
                <a:tableStyleId>{5C22544A-7EE6-4342-B048-85BDC9FD1C3A}</a:tableStyleId>
              </a:tblPr>
              <a:tblGrid>
                <a:gridCol w="6114589">
                  <a:extLst>
                    <a:ext uri="{9D8B030D-6E8A-4147-A177-3AD203B41FA5}">
                      <a16:colId xmlns:a16="http://schemas.microsoft.com/office/drawing/2014/main" val="1633597874"/>
                    </a:ext>
                  </a:extLst>
                </a:gridCol>
                <a:gridCol w="1268813">
                  <a:extLst>
                    <a:ext uri="{9D8B030D-6E8A-4147-A177-3AD203B41FA5}">
                      <a16:colId xmlns:a16="http://schemas.microsoft.com/office/drawing/2014/main" val="1155736374"/>
                    </a:ext>
                  </a:extLst>
                </a:gridCol>
                <a:gridCol w="1332787">
                  <a:extLst>
                    <a:ext uri="{9D8B030D-6E8A-4147-A177-3AD203B41FA5}">
                      <a16:colId xmlns:a16="http://schemas.microsoft.com/office/drawing/2014/main" val="1850864411"/>
                    </a:ext>
                  </a:extLst>
                </a:gridCol>
                <a:gridCol w="1268813">
                  <a:extLst>
                    <a:ext uri="{9D8B030D-6E8A-4147-A177-3AD203B41FA5}">
                      <a16:colId xmlns:a16="http://schemas.microsoft.com/office/drawing/2014/main" val="3278690210"/>
                    </a:ext>
                  </a:extLst>
                </a:gridCol>
              </a:tblGrid>
              <a:tr h="343959">
                <a:tc>
                  <a:txBody>
                    <a:bodyPr/>
                    <a:lstStyle/>
                    <a:p>
                      <a:r>
                        <a:rPr lang="en-US" sz="1800" dirty="0"/>
                        <a:t>SYSTEMS TECHNOLOGY (Continued)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Custom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 for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88362921"/>
                  </a:ext>
                </a:extLst>
              </a:tr>
              <a:tr h="315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Number of wrong-way vehicle mainline entries within the I–17 pilot corridor.</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Quality</a:t>
                      </a:r>
                    </a:p>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0/2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B8B"/>
                    </a:solidFill>
                  </a:tcPr>
                </a:tc>
                <a:extLst>
                  <a:ext uri="{0D108BD9-81ED-4DB2-BD59-A6C34878D82A}">
                    <a16:rowId xmlns:a16="http://schemas.microsoft.com/office/drawing/2014/main" val="902420495"/>
                  </a:ext>
                </a:extLst>
              </a:tr>
              <a:tr h="315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Number of ramp incursions properly detected in the I–17 wrong-way vehicle detection pilot corridor</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N.A./18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B8B"/>
                    </a:solidFill>
                  </a:tcPr>
                </a:tc>
                <a:extLst>
                  <a:ext uri="{0D108BD9-81ED-4DB2-BD59-A6C34878D82A}">
                    <a16:rowId xmlns:a16="http://schemas.microsoft.com/office/drawing/2014/main" val="1280130794"/>
                  </a:ext>
                </a:extLst>
              </a:tr>
            </a:tbl>
          </a:graphicData>
        </a:graphic>
      </p:graphicFrame>
      <p:sp>
        <p:nvSpPr>
          <p:cNvPr id="3" name="TextBox 2">
            <a:extLst>
              <a:ext uri="{FF2B5EF4-FFF2-40B4-BE49-F238E27FC236}">
                <a16:creationId xmlns:a16="http://schemas.microsoft.com/office/drawing/2014/main" id="{19883221-E2D6-6BF9-0208-0928AF65BECD}"/>
              </a:ext>
            </a:extLst>
          </p:cNvPr>
          <p:cNvSpPr txBox="1"/>
          <p:nvPr/>
        </p:nvSpPr>
        <p:spPr>
          <a:xfrm>
            <a:off x="8200085" y="4008371"/>
            <a:ext cx="2992395" cy="369332"/>
          </a:xfrm>
          <a:prstGeom prst="rect">
            <a:avLst/>
          </a:prstGeom>
          <a:noFill/>
        </p:spPr>
        <p:txBody>
          <a:bodyPr wrap="square" rtlCol="0">
            <a:spAutoFit/>
          </a:bodyPr>
          <a:lstStyle/>
          <a:p>
            <a:pPr algn="r"/>
            <a:r>
              <a:rPr lang="en-US" dirty="0"/>
              <a:t>R = red</a:t>
            </a:r>
          </a:p>
        </p:txBody>
      </p:sp>
      <p:sp>
        <p:nvSpPr>
          <p:cNvPr id="6" name="TextBox 5"/>
          <p:cNvSpPr txBox="1"/>
          <p:nvPr/>
        </p:nvSpPr>
        <p:spPr>
          <a:xfrm>
            <a:off x="7119158" y="4339213"/>
            <a:ext cx="4073322" cy="261610"/>
          </a:xfrm>
          <a:prstGeom prst="rect">
            <a:avLst/>
          </a:prstGeom>
          <a:noFill/>
        </p:spPr>
        <p:txBody>
          <a:bodyPr wrap="square" rtlCol="0">
            <a:spAutoFit/>
          </a:bodyPr>
          <a:lstStyle/>
          <a:p>
            <a:pPr algn="r"/>
            <a:r>
              <a:rPr lang="en-US" sz="1100" dirty="0"/>
              <a:t>Source: Adapted from the Arizona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757575"/>
                </a:solidFill>
              </a:rPr>
              <a:t>62</a:t>
            </a:fld>
            <a:endParaRPr lang="en-US" dirty="0">
              <a:solidFill>
                <a:srgbClr val="757575"/>
              </a:solidFill>
            </a:endParaRPr>
          </a:p>
        </p:txBody>
      </p:sp>
    </p:spTree>
    <p:extLst>
      <p:ext uri="{BB962C8B-B14F-4D97-AF65-F5344CB8AC3E}">
        <p14:creationId xmlns:p14="http://schemas.microsoft.com/office/powerpoint/2010/main" val="1983885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315" y="685140"/>
            <a:ext cx="9526920" cy="879350"/>
          </a:xfrm>
        </p:spPr>
        <p:txBody>
          <a:bodyPr/>
          <a:lstStyle/>
          <a:p>
            <a:r>
              <a:rPr lang="en-US" sz="3500" dirty="0"/>
              <a:t>Arizona DOT TSMO Division Scorecard (3/4)</a:t>
            </a:r>
          </a:p>
        </p:txBody>
      </p:sp>
      <p:graphicFrame>
        <p:nvGraphicFramePr>
          <p:cNvPr id="7" name="Table 6"/>
          <p:cNvGraphicFramePr>
            <a:graphicFrameLocks noGrp="1"/>
          </p:cNvGraphicFramePr>
          <p:nvPr>
            <p:extLst>
              <p:ext uri="{D42A27DB-BD31-4B8C-83A1-F6EECF244321}">
                <p14:modId xmlns:p14="http://schemas.microsoft.com/office/powerpoint/2010/main" val="3096955895"/>
              </p:ext>
            </p:extLst>
          </p:nvPr>
        </p:nvGraphicFramePr>
        <p:xfrm>
          <a:off x="1290812" y="1749582"/>
          <a:ext cx="10474097" cy="2834640"/>
        </p:xfrm>
        <a:graphic>
          <a:graphicData uri="http://schemas.openxmlformats.org/drawingml/2006/table">
            <a:tbl>
              <a:tblPr firstRow="1" bandRow="1">
                <a:tableStyleId>{5C22544A-7EE6-4342-B048-85BDC9FD1C3A}</a:tableStyleId>
              </a:tblPr>
              <a:tblGrid>
                <a:gridCol w="6617399">
                  <a:extLst>
                    <a:ext uri="{9D8B030D-6E8A-4147-A177-3AD203B41FA5}">
                      <a16:colId xmlns:a16="http://schemas.microsoft.com/office/drawing/2014/main" val="1633597874"/>
                    </a:ext>
                  </a:extLst>
                </a:gridCol>
                <a:gridCol w="1295714">
                  <a:extLst>
                    <a:ext uri="{9D8B030D-6E8A-4147-A177-3AD203B41FA5}">
                      <a16:colId xmlns:a16="http://schemas.microsoft.com/office/drawing/2014/main" val="1155736374"/>
                    </a:ext>
                  </a:extLst>
                </a:gridCol>
                <a:gridCol w="1265270">
                  <a:extLst>
                    <a:ext uri="{9D8B030D-6E8A-4147-A177-3AD203B41FA5}">
                      <a16:colId xmlns:a16="http://schemas.microsoft.com/office/drawing/2014/main" val="1850864411"/>
                    </a:ext>
                  </a:extLst>
                </a:gridCol>
                <a:gridCol w="1295714">
                  <a:extLst>
                    <a:ext uri="{9D8B030D-6E8A-4147-A177-3AD203B41FA5}">
                      <a16:colId xmlns:a16="http://schemas.microsoft.com/office/drawing/2014/main" val="1419997023"/>
                    </a:ext>
                  </a:extLst>
                </a:gridCol>
              </a:tblGrid>
              <a:tr h="347925">
                <a:tc>
                  <a:txBody>
                    <a:bodyPr/>
                    <a:lstStyle/>
                    <a:p>
                      <a:r>
                        <a:rPr lang="en-US" dirty="0">
                          <a:solidFill>
                            <a:srgbClr val="FFFFFF"/>
                          </a:solidFill>
                        </a:rPr>
                        <a:t>SYSTEMS MAINTENANCE AND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Custom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 for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88362921"/>
                  </a:ext>
                </a:extLst>
              </a:tr>
              <a:tr h="331333">
                <a:tc>
                  <a:txBody>
                    <a:bodyPr/>
                    <a:lstStyle/>
                    <a:p>
                      <a:pPr algn="l"/>
                      <a:r>
                        <a:rPr lang="en-US" sz="1800" baseline="0" dirty="0">
                          <a:solidFill>
                            <a:schemeClr val="tx1"/>
                          </a:solidFill>
                        </a:rPr>
                        <a:t>Percent of statewide traffic signals with communications equipment</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100%/63%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1334434"/>
                  </a:ext>
                </a:extLst>
              </a:tr>
              <a:tr h="331333">
                <a:tc>
                  <a:txBody>
                    <a:bodyPr/>
                    <a:lstStyle/>
                    <a:p>
                      <a:pPr algn="l"/>
                      <a:r>
                        <a:rPr lang="en-US" sz="1800" baseline="0" dirty="0">
                          <a:solidFill>
                            <a:schemeClr val="tx1"/>
                          </a:solidFill>
                        </a:rPr>
                        <a:t>Maintain Phoenix Metro roadway lighting operability at 95%</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95%/93%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268757181"/>
                  </a:ext>
                </a:extLst>
              </a:tr>
              <a:tr h="331333">
                <a:tc>
                  <a:txBody>
                    <a:bodyPr/>
                    <a:lstStyle/>
                    <a:p>
                      <a:pPr algn="l"/>
                      <a:r>
                        <a:rPr lang="en-US" sz="1800" baseline="0" dirty="0">
                          <a:solidFill>
                            <a:schemeClr val="tx1"/>
                          </a:solidFill>
                        </a:rPr>
                        <a:t>Metro Phoenix CCTV camera operability at 100%</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100%/98%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061495888"/>
                  </a:ext>
                </a:extLst>
              </a:tr>
            </a:tbl>
          </a:graphicData>
        </a:graphic>
      </p:graphicFrame>
      <p:sp>
        <p:nvSpPr>
          <p:cNvPr id="2" name="TextBox 1">
            <a:extLst>
              <a:ext uri="{FF2B5EF4-FFF2-40B4-BE49-F238E27FC236}">
                <a16:creationId xmlns:a16="http://schemas.microsoft.com/office/drawing/2014/main" id="{55A1470A-4073-A59C-669A-B84EBF989FF5}"/>
              </a:ext>
            </a:extLst>
          </p:cNvPr>
          <p:cNvSpPr txBox="1"/>
          <p:nvPr/>
        </p:nvSpPr>
        <p:spPr>
          <a:xfrm>
            <a:off x="6405928" y="4635052"/>
            <a:ext cx="5358981" cy="369332"/>
          </a:xfrm>
          <a:prstGeom prst="rect">
            <a:avLst/>
          </a:prstGeom>
          <a:noFill/>
        </p:spPr>
        <p:txBody>
          <a:bodyPr wrap="square" rtlCol="0">
            <a:spAutoFit/>
          </a:bodyPr>
          <a:lstStyle/>
          <a:p>
            <a:pPr algn="r"/>
            <a:r>
              <a:rPr lang="en-US" dirty="0"/>
              <a:t>G = green; Y = yellow; CCTV = closed-circuit television</a:t>
            </a:r>
          </a:p>
        </p:txBody>
      </p:sp>
      <p:sp>
        <p:nvSpPr>
          <p:cNvPr id="6" name="TextBox 5"/>
          <p:cNvSpPr txBox="1"/>
          <p:nvPr/>
        </p:nvSpPr>
        <p:spPr>
          <a:xfrm>
            <a:off x="7378574" y="5042833"/>
            <a:ext cx="4293072" cy="261610"/>
          </a:xfrm>
          <a:prstGeom prst="rect">
            <a:avLst/>
          </a:prstGeom>
          <a:noFill/>
        </p:spPr>
        <p:txBody>
          <a:bodyPr wrap="square" rtlCol="0">
            <a:spAutoFit/>
          </a:bodyPr>
          <a:lstStyle/>
          <a:p>
            <a:pPr algn="r"/>
            <a:r>
              <a:rPr lang="en-US" sz="1100" dirty="0"/>
              <a:t>Source: Adapted from the Arizona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t>63</a:t>
            </a:fld>
            <a:endParaRPr lang="en-US"/>
          </a:p>
        </p:txBody>
      </p:sp>
    </p:spTree>
    <p:extLst>
      <p:ext uri="{BB962C8B-B14F-4D97-AF65-F5344CB8AC3E}">
        <p14:creationId xmlns:p14="http://schemas.microsoft.com/office/powerpoint/2010/main" val="2770859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3" y="682084"/>
            <a:ext cx="9369991" cy="879350"/>
          </a:xfrm>
        </p:spPr>
        <p:txBody>
          <a:bodyPr/>
          <a:lstStyle/>
          <a:p>
            <a:r>
              <a:rPr lang="en-US" sz="3400" dirty="0"/>
              <a:t>Arizona DOT TSMO Division Scorecard (4/4)</a:t>
            </a:r>
          </a:p>
        </p:txBody>
      </p:sp>
      <p:graphicFrame>
        <p:nvGraphicFramePr>
          <p:cNvPr id="7" name="Table 6"/>
          <p:cNvGraphicFramePr>
            <a:graphicFrameLocks noGrp="1"/>
          </p:cNvGraphicFramePr>
          <p:nvPr>
            <p:extLst>
              <p:ext uri="{D42A27DB-BD31-4B8C-83A1-F6EECF244321}">
                <p14:modId xmlns:p14="http://schemas.microsoft.com/office/powerpoint/2010/main" val="3013258599"/>
              </p:ext>
            </p:extLst>
          </p:nvPr>
        </p:nvGraphicFramePr>
        <p:xfrm>
          <a:off x="1204041" y="1596708"/>
          <a:ext cx="10212612" cy="2834640"/>
        </p:xfrm>
        <a:graphic>
          <a:graphicData uri="http://schemas.openxmlformats.org/drawingml/2006/table">
            <a:tbl>
              <a:tblPr firstRow="1" bandRow="1">
                <a:tableStyleId>{5C22544A-7EE6-4342-B048-85BDC9FD1C3A}</a:tableStyleId>
              </a:tblPr>
              <a:tblGrid>
                <a:gridCol w="6262618">
                  <a:extLst>
                    <a:ext uri="{9D8B030D-6E8A-4147-A177-3AD203B41FA5}">
                      <a16:colId xmlns:a16="http://schemas.microsoft.com/office/drawing/2014/main" val="1633597874"/>
                    </a:ext>
                  </a:extLst>
                </a:gridCol>
                <a:gridCol w="1295714">
                  <a:extLst>
                    <a:ext uri="{9D8B030D-6E8A-4147-A177-3AD203B41FA5}">
                      <a16:colId xmlns:a16="http://schemas.microsoft.com/office/drawing/2014/main" val="1155736374"/>
                    </a:ext>
                  </a:extLst>
                </a:gridCol>
                <a:gridCol w="1358566">
                  <a:extLst>
                    <a:ext uri="{9D8B030D-6E8A-4147-A177-3AD203B41FA5}">
                      <a16:colId xmlns:a16="http://schemas.microsoft.com/office/drawing/2014/main" val="1850864411"/>
                    </a:ext>
                  </a:extLst>
                </a:gridCol>
                <a:gridCol w="1295714">
                  <a:extLst>
                    <a:ext uri="{9D8B030D-6E8A-4147-A177-3AD203B41FA5}">
                      <a16:colId xmlns:a16="http://schemas.microsoft.com/office/drawing/2014/main" val="1419997023"/>
                    </a:ext>
                  </a:extLst>
                </a:gridCol>
              </a:tblGrid>
              <a:tr h="354354">
                <a:tc>
                  <a:txBody>
                    <a:bodyPr/>
                    <a:lstStyle/>
                    <a:p>
                      <a:r>
                        <a:rPr lang="en-US" dirty="0">
                          <a:solidFill>
                            <a:srgbClr val="FFFFFF"/>
                          </a:solidFill>
                        </a:rPr>
                        <a:t>SYSTEMS MAINTENANCE AND OPERATIONS (continued)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Custom 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US" dirty="0"/>
                        <a:t>Target/ Actual for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88362921"/>
                  </a:ext>
                </a:extLst>
              </a:tr>
              <a:tr h="458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Maintain Phoenix Metro pump stations at 90% operability (pump stations that dewater the freeway)</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90%/64%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02420495"/>
                  </a:ext>
                </a:extLst>
              </a:tr>
              <a:tr h="477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Perform targeted Road Safety Assessments at 50 high-crash locations in fiscal year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dirty="0"/>
                        <a:t>50/0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B8B"/>
                    </a:solidFill>
                  </a:tcPr>
                </a:tc>
                <a:extLst>
                  <a:ext uri="{0D108BD9-81ED-4DB2-BD59-A6C34878D82A}">
                    <a16:rowId xmlns:a16="http://schemas.microsoft.com/office/drawing/2014/main" val="1280130794"/>
                  </a:ext>
                </a:extLst>
              </a:tr>
              <a:tr h="471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Implement countermeasures at 25 high-crash locations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a:t>Target/ 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dirty="0"/>
                        <a:t>25/3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03378296"/>
                  </a:ext>
                </a:extLst>
              </a:tr>
            </a:tbl>
          </a:graphicData>
        </a:graphic>
      </p:graphicFrame>
      <p:sp>
        <p:nvSpPr>
          <p:cNvPr id="2" name="TextBox 1">
            <a:extLst>
              <a:ext uri="{FF2B5EF4-FFF2-40B4-BE49-F238E27FC236}">
                <a16:creationId xmlns:a16="http://schemas.microsoft.com/office/drawing/2014/main" id="{55A1470A-4073-A59C-669A-B84EBF989FF5}"/>
              </a:ext>
            </a:extLst>
          </p:cNvPr>
          <p:cNvSpPr txBox="1"/>
          <p:nvPr/>
        </p:nvSpPr>
        <p:spPr>
          <a:xfrm>
            <a:off x="9445099" y="4511171"/>
            <a:ext cx="1971554" cy="369332"/>
          </a:xfrm>
          <a:prstGeom prst="rect">
            <a:avLst/>
          </a:prstGeom>
          <a:noFill/>
        </p:spPr>
        <p:txBody>
          <a:bodyPr wrap="square" rtlCol="0">
            <a:spAutoFit/>
          </a:bodyPr>
          <a:lstStyle/>
          <a:p>
            <a:pPr algn="r"/>
            <a:r>
              <a:rPr lang="en-US" dirty="0"/>
              <a:t>Y = yellow; R = red</a:t>
            </a:r>
          </a:p>
        </p:txBody>
      </p:sp>
      <p:sp>
        <p:nvSpPr>
          <p:cNvPr id="6" name="TextBox 5"/>
          <p:cNvSpPr txBox="1"/>
          <p:nvPr/>
        </p:nvSpPr>
        <p:spPr>
          <a:xfrm>
            <a:off x="7530453" y="4907661"/>
            <a:ext cx="3886200" cy="261610"/>
          </a:xfrm>
          <a:prstGeom prst="rect">
            <a:avLst/>
          </a:prstGeom>
          <a:noFill/>
        </p:spPr>
        <p:txBody>
          <a:bodyPr wrap="square" rtlCol="0">
            <a:spAutoFit/>
          </a:bodyPr>
          <a:lstStyle/>
          <a:p>
            <a:pPr algn="r"/>
            <a:r>
              <a:rPr lang="en-US" sz="1100" dirty="0"/>
              <a:t>Source: Adapted from the Arizona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t>64</a:t>
            </a:fld>
            <a:endParaRPr lang="en-US" dirty="0"/>
          </a:p>
        </p:txBody>
      </p:sp>
    </p:spTree>
    <p:extLst>
      <p:ext uri="{BB962C8B-B14F-4D97-AF65-F5344CB8AC3E}">
        <p14:creationId xmlns:p14="http://schemas.microsoft.com/office/powerpoint/2010/main" val="3470008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323" y="450513"/>
            <a:ext cx="9944221" cy="862898"/>
          </a:xfrm>
        </p:spPr>
        <p:txBody>
          <a:bodyPr/>
          <a:lstStyle/>
          <a:p>
            <a:r>
              <a:rPr lang="en-US" sz="2800" dirty="0"/>
              <a:t>Maryland DOT State Highway Administration (SHA) Coordinated Highways Action Response Team (CHART) –</a:t>
            </a:r>
          </a:p>
        </p:txBody>
      </p:sp>
      <p:sp>
        <p:nvSpPr>
          <p:cNvPr id="3" name="Content Placeholder 2"/>
          <p:cNvSpPr>
            <a:spLocks noGrp="1"/>
          </p:cNvSpPr>
          <p:nvPr>
            <p:ph idx="1"/>
          </p:nvPr>
        </p:nvSpPr>
        <p:spPr>
          <a:xfrm>
            <a:off x="984245" y="1596941"/>
            <a:ext cx="7626356" cy="4351338"/>
          </a:xfrm>
        </p:spPr>
        <p:txBody>
          <a:bodyPr>
            <a:normAutofit/>
          </a:bodyPr>
          <a:lstStyle/>
          <a:p>
            <a:pPr>
              <a:lnSpc>
                <a:spcPct val="100000"/>
              </a:lnSpc>
              <a:spcBef>
                <a:spcPts val="1000"/>
              </a:spcBef>
              <a:spcAft>
                <a:spcPts val="0"/>
              </a:spcAft>
            </a:pPr>
            <a:r>
              <a:rPr lang="en-US" dirty="0"/>
              <a:t>Maryland DOT SHA analyzes and tracks measurable benefits of CHART each year to justify the program. </a:t>
            </a:r>
          </a:p>
          <a:p>
            <a:pPr>
              <a:lnSpc>
                <a:spcPct val="100000"/>
              </a:lnSpc>
              <a:spcBef>
                <a:spcPts val="1000"/>
              </a:spcBef>
              <a:spcAft>
                <a:spcPts val="0"/>
              </a:spcAft>
            </a:pPr>
            <a:r>
              <a:rPr lang="en-US" dirty="0"/>
              <a:t>Direct benefits to road users and the community are quantified:</a:t>
            </a:r>
          </a:p>
          <a:p>
            <a:pPr lvl="1">
              <a:lnSpc>
                <a:spcPct val="100000"/>
              </a:lnSpc>
              <a:spcBef>
                <a:spcPts val="1000"/>
              </a:spcBef>
            </a:pPr>
            <a:r>
              <a:rPr lang="en-US" dirty="0"/>
              <a:t>Assistance to drivers</a:t>
            </a:r>
          </a:p>
          <a:p>
            <a:pPr lvl="1">
              <a:lnSpc>
                <a:spcPct val="100000"/>
              </a:lnSpc>
              <a:spcBef>
                <a:spcPts val="1000"/>
              </a:spcBef>
            </a:pPr>
            <a:r>
              <a:rPr lang="en-US" dirty="0"/>
              <a:t>Reduction in secondary incidents, driver delay time, vehicle operating hours, fuel consumption, and emissions</a:t>
            </a:r>
          </a:p>
          <a:p>
            <a:pPr>
              <a:lnSpc>
                <a:spcPct val="100000"/>
              </a:lnSpc>
              <a:spcBef>
                <a:spcPts val="1000"/>
              </a:spcBef>
              <a:spcAft>
                <a:spcPts val="0"/>
              </a:spcAft>
            </a:pPr>
            <a:r>
              <a:rPr lang="en-US" dirty="0"/>
              <a:t>CHART’s incident management program produced an estimated $1.39 billion in direct user savings in 2019.</a:t>
            </a:r>
          </a:p>
        </p:txBody>
      </p:sp>
      <p:pic>
        <p:nvPicPr>
          <p:cNvPr id="5" name="Picture 4" descr="Side view of a Maryland Department of Transportation State Highway Administration emergency patrol truc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32488" y="2005012"/>
            <a:ext cx="2733907" cy="2808467"/>
          </a:xfrm>
          <a:prstGeom prst="rect">
            <a:avLst/>
          </a:prstGeom>
        </p:spPr>
      </p:pic>
      <p:sp>
        <p:nvSpPr>
          <p:cNvPr id="6" name="TextBox 5"/>
          <p:cNvSpPr txBox="1"/>
          <p:nvPr/>
        </p:nvSpPr>
        <p:spPr>
          <a:xfrm>
            <a:off x="9032488" y="4835781"/>
            <a:ext cx="3100039" cy="430887"/>
          </a:xfrm>
          <a:prstGeom prst="rect">
            <a:avLst/>
          </a:prstGeom>
          <a:noFill/>
        </p:spPr>
        <p:txBody>
          <a:bodyPr wrap="square" rtlCol="0">
            <a:spAutoFit/>
          </a:bodyPr>
          <a:lstStyle/>
          <a:p>
            <a:r>
              <a:rPr lang="en-US" sz="1100" dirty="0"/>
              <a:t>Source: Maryland Department of Transportation State Highway Administration.</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757575"/>
                </a:solidFill>
              </a:rPr>
              <a:t>65</a:t>
            </a:fld>
            <a:endParaRPr lang="en-US" dirty="0">
              <a:solidFill>
                <a:srgbClr val="757575"/>
              </a:solidFill>
            </a:endParaRPr>
          </a:p>
        </p:txBody>
      </p:sp>
    </p:spTree>
    <p:extLst>
      <p:ext uri="{BB962C8B-B14F-4D97-AF65-F5344CB8AC3E}">
        <p14:creationId xmlns:p14="http://schemas.microsoft.com/office/powerpoint/2010/main" val="4253532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57673"/>
            <a:ext cx="8997956" cy="504096"/>
          </a:xfrm>
        </p:spPr>
        <p:txBody>
          <a:bodyPr/>
          <a:lstStyle/>
          <a:p>
            <a:r>
              <a:rPr lang="en-US" sz="3600" dirty="0"/>
              <a:t>Ohio DOT TSMO Project Evaluation</a:t>
            </a:r>
          </a:p>
        </p:txBody>
      </p:sp>
      <p:sp>
        <p:nvSpPr>
          <p:cNvPr id="3" name="Content Placeholder 2"/>
          <p:cNvSpPr>
            <a:spLocks noGrp="1"/>
          </p:cNvSpPr>
          <p:nvPr>
            <p:ph idx="1"/>
          </p:nvPr>
        </p:nvSpPr>
        <p:spPr>
          <a:xfrm>
            <a:off x="984245" y="1435838"/>
            <a:ext cx="10369555" cy="4351338"/>
          </a:xfrm>
        </p:spPr>
        <p:txBody>
          <a:bodyPr/>
          <a:lstStyle/>
          <a:p>
            <a:pPr>
              <a:lnSpc>
                <a:spcPct val="100000"/>
              </a:lnSpc>
              <a:spcBef>
                <a:spcPts val="1000"/>
              </a:spcBef>
              <a:spcAft>
                <a:spcPts val="0"/>
              </a:spcAft>
            </a:pPr>
            <a:r>
              <a:rPr lang="en-US" dirty="0"/>
              <a:t>Collects performance data on TSMO projects to identify impacts on system performance and justify TSMO investments</a:t>
            </a:r>
          </a:p>
          <a:p>
            <a:pPr>
              <a:lnSpc>
                <a:spcPct val="100000"/>
              </a:lnSpc>
              <a:spcBef>
                <a:spcPts val="1000"/>
              </a:spcBef>
              <a:spcAft>
                <a:spcPts val="0"/>
              </a:spcAft>
            </a:pPr>
            <a:r>
              <a:rPr lang="en-US" dirty="0"/>
              <a:t>Developed three case studies highlighting measurable benefits of TSMO solutions</a:t>
            </a:r>
          </a:p>
          <a:p>
            <a:pPr>
              <a:lnSpc>
                <a:spcPct val="100000"/>
              </a:lnSpc>
              <a:spcBef>
                <a:spcPts val="1000"/>
              </a:spcBef>
              <a:spcAft>
                <a:spcPts val="0"/>
              </a:spcAft>
            </a:pPr>
            <a:r>
              <a:rPr lang="en-US" dirty="0"/>
              <a:t>Example: implemented road weather management strategies to improve safety on a 12-mile stretch of Interstate 90 near Lake Erie </a:t>
            </a:r>
          </a:p>
          <a:p>
            <a:pPr>
              <a:lnSpc>
                <a:spcPct val="100000"/>
              </a:lnSpc>
              <a:spcBef>
                <a:spcPts val="1000"/>
              </a:spcBef>
              <a:spcAft>
                <a:spcPts val="0"/>
              </a:spcAft>
            </a:pPr>
            <a:r>
              <a:rPr lang="en-US" dirty="0"/>
              <a:t>Results: </a:t>
            </a:r>
          </a:p>
          <a:p>
            <a:pPr lvl="1">
              <a:lnSpc>
                <a:spcPct val="100000"/>
              </a:lnSpc>
              <a:spcBef>
                <a:spcPts val="600"/>
              </a:spcBef>
            </a:pPr>
            <a:r>
              <a:rPr lang="en-US" dirty="0"/>
              <a:t>Before: 138 crashes during 2014–2016 snow events </a:t>
            </a:r>
          </a:p>
          <a:p>
            <a:pPr lvl="1">
              <a:lnSpc>
                <a:spcPct val="100000"/>
              </a:lnSpc>
              <a:spcBef>
                <a:spcPts val="600"/>
              </a:spcBef>
            </a:pPr>
            <a:r>
              <a:rPr lang="en-US" dirty="0"/>
              <a:t>After: 83 crashes during 2017–2019 snow events</a:t>
            </a:r>
          </a:p>
          <a:p>
            <a:pPr lvl="1">
              <a:lnSpc>
                <a:spcPct val="100000"/>
              </a:lnSpc>
              <a:spcBef>
                <a:spcPts val="600"/>
              </a:spcBef>
            </a:pPr>
            <a:r>
              <a:rPr lang="en-US" dirty="0"/>
              <a:t>Result: 40-percent reduction in crashes while snowing</a:t>
            </a:r>
          </a:p>
        </p:txBody>
      </p:sp>
      <p:sp>
        <p:nvSpPr>
          <p:cNvPr id="6" name="TextBox 5"/>
          <p:cNvSpPr txBox="1"/>
          <p:nvPr/>
        </p:nvSpPr>
        <p:spPr>
          <a:xfrm>
            <a:off x="1768043" y="5656371"/>
            <a:ext cx="9737192" cy="261610"/>
          </a:xfrm>
          <a:prstGeom prst="rect">
            <a:avLst/>
          </a:prstGeom>
          <a:noFill/>
        </p:spPr>
        <p:txBody>
          <a:bodyPr wrap="square" rtlCol="0">
            <a:spAutoFit/>
          </a:bodyPr>
          <a:lstStyle/>
          <a:p>
            <a:pPr algn="r"/>
            <a:r>
              <a:rPr lang="en-US" sz="1100" dirty="0"/>
              <a:t>Source: Ohio DOT,</a:t>
            </a:r>
            <a:r>
              <a:rPr lang="en-US" sz="1100" dirty="0">
                <a:solidFill>
                  <a:srgbClr val="FF0000"/>
                </a:solidFill>
              </a:rPr>
              <a:t> </a:t>
            </a:r>
            <a:r>
              <a:rPr lang="en-US" sz="1100" i="1" dirty="0"/>
              <a:t>TSMO</a:t>
            </a:r>
            <a:r>
              <a:rPr lang="en-US" sz="1100" i="1" dirty="0">
                <a:solidFill>
                  <a:srgbClr val="FF0000"/>
                </a:solidFill>
              </a:rPr>
              <a:t>—</a:t>
            </a:r>
            <a:r>
              <a:rPr lang="en-US" sz="1100" i="1" dirty="0"/>
              <a:t>Case Study</a:t>
            </a:r>
            <a:r>
              <a:rPr lang="en-US" sz="1100" i="1" dirty="0">
                <a:solidFill>
                  <a:srgbClr val="FF0000"/>
                </a:solidFill>
              </a:rPr>
              <a:t>:</a:t>
            </a:r>
            <a:r>
              <a:rPr lang="en-US" sz="1100" i="1" dirty="0"/>
              <a:t> Project</a:t>
            </a:r>
            <a:r>
              <a:rPr lang="en-US" sz="1100" i="1" dirty="0">
                <a:solidFill>
                  <a:srgbClr val="FF0000"/>
                </a:solidFill>
              </a:rPr>
              <a:t>:</a:t>
            </a:r>
            <a:r>
              <a:rPr lang="en-US" sz="1100" i="1" dirty="0"/>
              <a:t> I</a:t>
            </a:r>
            <a:r>
              <a:rPr lang="en-US" sz="1100" i="1" dirty="0">
                <a:solidFill>
                  <a:srgbClr val="FF0000"/>
                </a:solidFill>
              </a:rPr>
              <a:t>–</a:t>
            </a:r>
            <a:r>
              <a:rPr lang="en-US" sz="1100" i="1" dirty="0"/>
              <a:t>90 Lake County</a:t>
            </a:r>
            <a:r>
              <a:rPr lang="en-US" sz="1100" dirty="0"/>
              <a:t>. Available at: </a:t>
            </a:r>
            <a:r>
              <a:rPr lang="en-US" sz="1100" dirty="0">
                <a:hlinkClick r:id="rId3">
                  <a:extLst>
                    <a:ext uri="{A12FA001-AC4F-418D-AE19-62706E023703}">
                      <ahyp:hlinkClr xmlns:ahyp="http://schemas.microsoft.com/office/drawing/2018/hyperlinkcolor" val="tx"/>
                    </a:ext>
                  </a:extLst>
                </a:hlinkClick>
              </a:rPr>
              <a:t>https://www.transportation.ohio.gov/programs/tsmo/case-studies/tsmo-case-study-i-90</a:t>
            </a:r>
            <a:r>
              <a:rPr lang="en-US" sz="1100" dirty="0">
                <a:solidFill>
                  <a:srgbClr val="FF0000"/>
                </a:solidFill>
              </a:rPr>
              <a:t> </a:t>
            </a:r>
          </a:p>
        </p:txBody>
      </p:sp>
      <p:sp>
        <p:nvSpPr>
          <p:cNvPr id="4" name="Slide Number Placeholder 3"/>
          <p:cNvSpPr>
            <a:spLocks noGrp="1"/>
          </p:cNvSpPr>
          <p:nvPr>
            <p:ph type="sldNum" sz="quarter" idx="12"/>
          </p:nvPr>
        </p:nvSpPr>
        <p:spPr/>
        <p:txBody>
          <a:bodyPr/>
          <a:lstStyle/>
          <a:p>
            <a:fld id="{37D4CC3B-F538-9046-9995-49EE0C980241}" type="slidenum">
              <a:rPr lang="en-US" smtClean="0"/>
              <a:t>66</a:t>
            </a:fld>
            <a:endParaRPr lang="en-US" dirty="0"/>
          </a:p>
        </p:txBody>
      </p:sp>
    </p:spTree>
    <p:extLst>
      <p:ext uri="{BB962C8B-B14F-4D97-AF65-F5344CB8AC3E}">
        <p14:creationId xmlns:p14="http://schemas.microsoft.com/office/powerpoint/2010/main" val="4006085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5949" y="576678"/>
            <a:ext cx="9869286" cy="610375"/>
          </a:xfrm>
        </p:spPr>
        <p:txBody>
          <a:bodyPr/>
          <a:lstStyle/>
          <a:p>
            <a:r>
              <a:rPr lang="en-US" sz="3600" dirty="0"/>
              <a:t>Wisconsin DOT (WisDOT) State Freight Plan</a:t>
            </a:r>
          </a:p>
        </p:txBody>
      </p:sp>
      <p:sp>
        <p:nvSpPr>
          <p:cNvPr id="6" name="Content Placeholder 5"/>
          <p:cNvSpPr>
            <a:spLocks noGrp="1"/>
          </p:cNvSpPr>
          <p:nvPr>
            <p:ph idx="1"/>
          </p:nvPr>
        </p:nvSpPr>
        <p:spPr>
          <a:xfrm>
            <a:off x="984245" y="1596941"/>
            <a:ext cx="6742436" cy="4351338"/>
          </a:xfrm>
        </p:spPr>
        <p:txBody>
          <a:bodyPr/>
          <a:lstStyle/>
          <a:p>
            <a:pPr>
              <a:lnSpc>
                <a:spcPct val="100000"/>
              </a:lnSpc>
            </a:pPr>
            <a:r>
              <a:rPr lang="en-US" dirty="0"/>
              <a:t>Used NPMRDS freight data to calculate freight performance measures:</a:t>
            </a:r>
          </a:p>
          <a:p>
            <a:pPr lvl="1">
              <a:lnSpc>
                <a:spcPct val="100000"/>
              </a:lnSpc>
            </a:pPr>
            <a:r>
              <a:rPr lang="en-US" dirty="0"/>
              <a:t>Travel time reliability, average speed, bottleneck duration, bottleneck frequency</a:t>
            </a:r>
          </a:p>
          <a:p>
            <a:pPr>
              <a:lnSpc>
                <a:spcPct val="100000"/>
              </a:lnSpc>
              <a:spcBef>
                <a:spcPts val="1000"/>
              </a:spcBef>
              <a:spcAft>
                <a:spcPts val="0"/>
              </a:spcAft>
            </a:pPr>
            <a:endParaRPr lang="en-US" dirty="0"/>
          </a:p>
          <a:p>
            <a:pPr>
              <a:lnSpc>
                <a:spcPct val="100000"/>
              </a:lnSpc>
              <a:spcBef>
                <a:spcPts val="600"/>
              </a:spcBef>
              <a:spcAft>
                <a:spcPts val="0"/>
              </a:spcAft>
            </a:pPr>
            <a:r>
              <a:rPr lang="en-US" dirty="0"/>
              <a:t>NPMRDS used to track truck travel time reliability on interstates and monitor </a:t>
            </a:r>
            <a:r>
              <a:rPr lang="en-US" dirty="0" err="1"/>
              <a:t>noninterstate</a:t>
            </a:r>
            <a:r>
              <a:rPr lang="en-US" dirty="0"/>
              <a:t> reliability performance to </a:t>
            </a:r>
            <a:br>
              <a:rPr lang="en-US" dirty="0"/>
            </a:br>
            <a:r>
              <a:rPr lang="en-US" dirty="0"/>
              <a:t>inform funding allocation</a:t>
            </a:r>
          </a:p>
        </p:txBody>
      </p:sp>
      <p:pic>
        <p:nvPicPr>
          <p:cNvPr id="7" name="Picture 6" descr="The cover of the Wisconsin State Freight Plan: April 20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2581" y="1481433"/>
            <a:ext cx="3612011" cy="4665515"/>
          </a:xfrm>
          <a:prstGeom prst="rect">
            <a:avLst/>
          </a:prstGeom>
        </p:spPr>
      </p:pic>
      <p:sp>
        <p:nvSpPr>
          <p:cNvPr id="8" name="TextBox 7"/>
          <p:cNvSpPr txBox="1"/>
          <p:nvPr/>
        </p:nvSpPr>
        <p:spPr>
          <a:xfrm>
            <a:off x="8044926" y="6024534"/>
            <a:ext cx="3308873" cy="261610"/>
          </a:xfrm>
          <a:prstGeom prst="rect">
            <a:avLst/>
          </a:prstGeom>
          <a:noFill/>
        </p:spPr>
        <p:txBody>
          <a:bodyPr wrap="square" rtlCol="0">
            <a:spAutoFit/>
          </a:bodyPr>
          <a:lstStyle/>
          <a:p>
            <a:r>
              <a:rPr lang="en-US" sz="1100" dirty="0"/>
              <a:t>Source: Wisconsin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t>67</a:t>
            </a:fld>
            <a:endParaRPr lang="en-US" dirty="0"/>
          </a:p>
        </p:txBody>
      </p:sp>
    </p:spTree>
    <p:extLst>
      <p:ext uri="{BB962C8B-B14F-4D97-AF65-F5344CB8AC3E}">
        <p14:creationId xmlns:p14="http://schemas.microsoft.com/office/powerpoint/2010/main" val="158102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FC28-DFD6-4F1F-99F7-19FE9A851D30}"/>
              </a:ext>
            </a:extLst>
          </p:cNvPr>
          <p:cNvSpPr>
            <a:spLocks noGrp="1"/>
          </p:cNvSpPr>
          <p:nvPr>
            <p:ph type="title"/>
          </p:nvPr>
        </p:nvSpPr>
        <p:spPr/>
        <p:txBody>
          <a:bodyPr/>
          <a:lstStyle/>
          <a:p>
            <a:pPr>
              <a:lnSpc>
                <a:spcPct val="100000"/>
              </a:lnSpc>
            </a:pPr>
            <a:r>
              <a:rPr lang="en-US" dirty="0"/>
              <a:t>Overcoming Challenges </a:t>
            </a:r>
            <a:br>
              <a:rPr lang="en-US" dirty="0"/>
            </a:br>
            <a:r>
              <a:rPr lang="en-US" dirty="0"/>
              <a:t>to Collaboration</a:t>
            </a:r>
          </a:p>
        </p:txBody>
      </p:sp>
    </p:spTree>
    <p:extLst>
      <p:ext uri="{BB962C8B-B14F-4D97-AF65-F5344CB8AC3E}">
        <p14:creationId xmlns:p14="http://schemas.microsoft.com/office/powerpoint/2010/main" val="3886773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18" y="604464"/>
            <a:ext cx="9499382" cy="504096"/>
          </a:xfrm>
        </p:spPr>
        <p:txBody>
          <a:bodyPr/>
          <a:lstStyle/>
          <a:p>
            <a:r>
              <a:rPr lang="en-US" sz="3600" dirty="0"/>
              <a:t>Potential Challenges…and Solutions (1/4)</a:t>
            </a:r>
          </a:p>
        </p:txBody>
      </p:sp>
      <p:sp>
        <p:nvSpPr>
          <p:cNvPr id="6" name="Text Placeholder 5"/>
          <p:cNvSpPr>
            <a:spLocks noGrp="1"/>
          </p:cNvSpPr>
          <p:nvPr>
            <p:ph idx="1"/>
          </p:nvPr>
        </p:nvSpPr>
        <p:spPr>
          <a:xfrm>
            <a:off x="879227" y="1475021"/>
            <a:ext cx="4166876" cy="4351338"/>
          </a:xfrm>
        </p:spPr>
        <p:txBody>
          <a:bodyPr>
            <a:normAutofit/>
          </a:bodyPr>
          <a:lstStyle/>
          <a:p>
            <a:pPr marL="0" indent="0">
              <a:buNone/>
            </a:pPr>
            <a:r>
              <a:rPr lang="en-US" sz="2800" b="1" dirty="0"/>
              <a:t>Challenge</a:t>
            </a:r>
          </a:p>
        </p:txBody>
      </p:sp>
      <p:sp>
        <p:nvSpPr>
          <p:cNvPr id="7" name="Content Placeholder 6"/>
          <p:cNvSpPr>
            <a:spLocks noGrp="1"/>
          </p:cNvSpPr>
          <p:nvPr>
            <p:ph sz="half" idx="4294967295"/>
          </p:nvPr>
        </p:nvSpPr>
        <p:spPr>
          <a:xfrm>
            <a:off x="984244" y="2098358"/>
            <a:ext cx="4262438" cy="1882775"/>
          </a:xfrm>
        </p:spPr>
        <p:txBody>
          <a:bodyPr/>
          <a:lstStyle/>
          <a:p>
            <a:pPr>
              <a:lnSpc>
                <a:spcPct val="100000"/>
              </a:lnSpc>
            </a:pPr>
            <a:r>
              <a:rPr lang="en-US" dirty="0"/>
              <a:t>Collaboration takes time and effort. </a:t>
            </a:r>
          </a:p>
        </p:txBody>
      </p:sp>
      <p:sp>
        <p:nvSpPr>
          <p:cNvPr id="8" name="Text Placeholder 7"/>
          <p:cNvSpPr>
            <a:spLocks noGrp="1"/>
          </p:cNvSpPr>
          <p:nvPr>
            <p:ph type="body" sz="quarter" idx="4294967295"/>
          </p:nvPr>
        </p:nvSpPr>
        <p:spPr>
          <a:xfrm>
            <a:off x="5397216" y="1430259"/>
            <a:ext cx="4257675" cy="609600"/>
          </a:xfrm>
        </p:spPr>
        <p:txBody>
          <a:bodyPr>
            <a:normAutofit/>
          </a:bodyPr>
          <a:lstStyle/>
          <a:p>
            <a:pPr marL="0" indent="0">
              <a:buNone/>
            </a:pPr>
            <a:r>
              <a:rPr lang="en-US" b="1" dirty="0"/>
              <a:t>Solution</a:t>
            </a:r>
            <a:endParaRPr lang="en-US" dirty="0"/>
          </a:p>
        </p:txBody>
      </p:sp>
      <p:sp>
        <p:nvSpPr>
          <p:cNvPr id="9" name="Content Placeholder 8"/>
          <p:cNvSpPr>
            <a:spLocks noGrp="1"/>
          </p:cNvSpPr>
          <p:nvPr>
            <p:ph sz="quarter" idx="4294967295"/>
          </p:nvPr>
        </p:nvSpPr>
        <p:spPr>
          <a:xfrm>
            <a:off x="5488656" y="2029381"/>
            <a:ext cx="6600786" cy="4116864"/>
          </a:xfrm>
        </p:spPr>
        <p:txBody>
          <a:bodyPr>
            <a:normAutofit/>
          </a:bodyPr>
          <a:lstStyle/>
          <a:p>
            <a:pPr>
              <a:lnSpc>
                <a:spcPct val="100000"/>
              </a:lnSpc>
            </a:pPr>
            <a:r>
              <a:rPr lang="en-US" dirty="0"/>
              <a:t>Keep in mind that:</a:t>
            </a:r>
            <a:endParaRPr lang="en-US" strike="sngStrike" dirty="0"/>
          </a:p>
          <a:p>
            <a:pPr lvl="1">
              <a:lnSpc>
                <a:spcPct val="100000"/>
              </a:lnSpc>
            </a:pPr>
            <a:r>
              <a:rPr lang="en-US" dirty="0"/>
              <a:t>While it may add work in the short term, it can reduce effort in the long term.</a:t>
            </a:r>
          </a:p>
          <a:p>
            <a:pPr lvl="1">
              <a:lnSpc>
                <a:spcPct val="100000"/>
              </a:lnSpc>
            </a:pPr>
            <a:r>
              <a:rPr lang="en-US" dirty="0"/>
              <a:t>TSMO can help reach TPM goals and create a greater impact than working alone.</a:t>
            </a:r>
          </a:p>
          <a:p>
            <a:pPr lvl="1">
              <a:lnSpc>
                <a:spcPct val="100000"/>
              </a:lnSpc>
            </a:pPr>
            <a:r>
              <a:rPr lang="en-US" dirty="0"/>
              <a:t>TSMO can help TPM maximize use of agency resources.</a:t>
            </a:r>
          </a:p>
          <a:p>
            <a:pPr lvl="1">
              <a:lnSpc>
                <a:spcPct val="100000"/>
              </a:lnSpc>
            </a:pPr>
            <a:r>
              <a:rPr lang="en-US" dirty="0"/>
              <a:t>TPM can provide data to support TSMO efforts and vice versa.</a:t>
            </a:r>
          </a:p>
          <a:p>
            <a:endParaRPr lang="en-US" dirty="0"/>
          </a:p>
        </p:txBody>
      </p:sp>
      <p:sp>
        <p:nvSpPr>
          <p:cNvPr id="3" name="Slide Number Placeholder 2">
            <a:extLst>
              <a:ext uri="{FF2B5EF4-FFF2-40B4-BE49-F238E27FC236}">
                <a16:creationId xmlns:a16="http://schemas.microsoft.com/office/drawing/2014/main" id="{D1C40258-C68A-1056-B575-73BCD120C4B7}"/>
              </a:ext>
            </a:extLst>
          </p:cNvPr>
          <p:cNvSpPr>
            <a:spLocks noGrp="1"/>
          </p:cNvSpPr>
          <p:nvPr>
            <p:ph type="sldNum" sz="quarter" idx="12"/>
          </p:nvPr>
        </p:nvSpPr>
        <p:spPr/>
        <p:txBody>
          <a:bodyPr/>
          <a:lstStyle/>
          <a:p>
            <a:fld id="{37D4CC3B-F538-9046-9995-49EE0C980241}" type="slidenum">
              <a:rPr lang="en-US" smtClean="0"/>
              <a:t>69</a:t>
            </a:fld>
            <a:endParaRPr lang="en-US"/>
          </a:p>
        </p:txBody>
      </p:sp>
    </p:spTree>
    <p:extLst>
      <p:ext uri="{BB962C8B-B14F-4D97-AF65-F5344CB8AC3E}">
        <p14:creationId xmlns:p14="http://schemas.microsoft.com/office/powerpoint/2010/main" val="13730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636888"/>
            <a:ext cx="8997956" cy="504096"/>
          </a:xfrm>
        </p:spPr>
        <p:txBody>
          <a:bodyPr>
            <a:noAutofit/>
          </a:bodyPr>
          <a:lstStyle/>
          <a:p>
            <a:r>
              <a:rPr lang="en-US" sz="4400" dirty="0"/>
              <a:t>How TSMO Supports TPM</a:t>
            </a: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t>7</a:t>
            </a:fld>
            <a:endParaRPr lang="en-US" dirty="0"/>
          </a:p>
        </p:txBody>
      </p:sp>
      <p:graphicFrame>
        <p:nvGraphicFramePr>
          <p:cNvPr id="7" name="Content Placeholder 5" descr="Four text elements:&#10;First element - TSMO strategies can provide cost-effective solutions to quickly improve performance and support national performance measures such as reliability and safety.&#10;Second element - TSMO technologies provide a rich source of data for understanding, assessing, and monitoring performance of the transportation system in real time.&#10;Third element - TSMO provides levers (e.g., signal timing, hard-shoulder running) that enable agencies to actively manage the system in real time to improve performance.&#10;Fourth element - TSMO reinforces the same objectives-driven, performance-based approach to improve and predict transportation system performance used by TPM.&#10;"/>
          <p:cNvGraphicFramePr>
            <a:graphicFrameLocks noGrp="1"/>
          </p:cNvGraphicFramePr>
          <p:nvPr>
            <p:ph idx="1"/>
            <p:extLst>
              <p:ext uri="{D42A27DB-BD31-4B8C-83A1-F6EECF244321}">
                <p14:modId xmlns:p14="http://schemas.microsoft.com/office/powerpoint/2010/main" val="422503564"/>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08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73" y="605088"/>
            <a:ext cx="9277356" cy="609266"/>
          </a:xfrm>
        </p:spPr>
        <p:txBody>
          <a:bodyPr/>
          <a:lstStyle/>
          <a:p>
            <a:r>
              <a:rPr lang="en-US" sz="3600" dirty="0"/>
              <a:t>Potential Challenges…and Solutions (2/4)</a:t>
            </a:r>
          </a:p>
        </p:txBody>
      </p:sp>
      <p:sp>
        <p:nvSpPr>
          <p:cNvPr id="10" name="Text Placeholder 5"/>
          <p:cNvSpPr>
            <a:spLocks noGrp="1"/>
          </p:cNvSpPr>
          <p:nvPr>
            <p:ph idx="1"/>
          </p:nvPr>
        </p:nvSpPr>
        <p:spPr>
          <a:xfrm>
            <a:off x="984245" y="1533650"/>
            <a:ext cx="4166876" cy="4351338"/>
          </a:xfrm>
        </p:spPr>
        <p:txBody>
          <a:bodyPr>
            <a:normAutofit/>
          </a:bodyPr>
          <a:lstStyle/>
          <a:p>
            <a:pPr marL="0" indent="0">
              <a:buNone/>
            </a:pPr>
            <a:r>
              <a:rPr lang="en-US" sz="2800" b="1" dirty="0"/>
              <a:t>Challenge</a:t>
            </a:r>
          </a:p>
        </p:txBody>
      </p:sp>
      <p:sp>
        <p:nvSpPr>
          <p:cNvPr id="7" name="Content Placeholder 6"/>
          <p:cNvSpPr>
            <a:spLocks noGrp="1"/>
          </p:cNvSpPr>
          <p:nvPr>
            <p:ph sz="half" idx="4294967295"/>
          </p:nvPr>
        </p:nvSpPr>
        <p:spPr>
          <a:xfrm>
            <a:off x="984245" y="2061855"/>
            <a:ext cx="3810000" cy="3684587"/>
          </a:xfrm>
        </p:spPr>
        <p:txBody>
          <a:bodyPr/>
          <a:lstStyle/>
          <a:p>
            <a:pPr>
              <a:lnSpc>
                <a:spcPct val="100000"/>
              </a:lnSpc>
            </a:pPr>
            <a:r>
              <a:rPr lang="en-US" dirty="0"/>
              <a:t>Limited awareness and understanding of the importance of TSMO among TPM staff and vice versa</a:t>
            </a:r>
          </a:p>
          <a:p>
            <a:endParaRPr lang="en-US" dirty="0"/>
          </a:p>
        </p:txBody>
      </p:sp>
      <p:sp>
        <p:nvSpPr>
          <p:cNvPr id="11" name="Text Placeholder 7"/>
          <p:cNvSpPr txBox="1">
            <a:spLocks/>
          </p:cNvSpPr>
          <p:nvPr/>
        </p:nvSpPr>
        <p:spPr>
          <a:xfrm>
            <a:off x="6162675" y="1577863"/>
            <a:ext cx="4258674" cy="609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800" b="1" dirty="0"/>
              <a:t>Solutions</a:t>
            </a:r>
            <a:endParaRPr lang="en-US" sz="2800" dirty="0"/>
          </a:p>
        </p:txBody>
      </p:sp>
      <p:sp>
        <p:nvSpPr>
          <p:cNvPr id="9" name="Content Placeholder 8"/>
          <p:cNvSpPr>
            <a:spLocks noGrp="1"/>
          </p:cNvSpPr>
          <p:nvPr>
            <p:ph sz="quarter" idx="4294967295"/>
          </p:nvPr>
        </p:nvSpPr>
        <p:spPr>
          <a:xfrm>
            <a:off x="6096000" y="2039572"/>
            <a:ext cx="6029325" cy="4070283"/>
          </a:xfrm>
        </p:spPr>
        <p:txBody>
          <a:bodyPr>
            <a:normAutofit fontScale="92500" lnSpcReduction="10000"/>
          </a:bodyPr>
          <a:lstStyle/>
          <a:p>
            <a:pPr>
              <a:lnSpc>
                <a:spcPct val="110000"/>
              </a:lnSpc>
            </a:pPr>
            <a:r>
              <a:rPr lang="en-US" sz="2600" dirty="0"/>
              <a:t>Many agencies are already working to increase TSMO awareness. Your TSMO program/champion may be able to help e</a:t>
            </a:r>
            <a:r>
              <a:rPr lang="en-US" dirty="0"/>
              <a:t>stablish lunch-and-learns, or working groups</a:t>
            </a:r>
          </a:p>
          <a:p>
            <a:pPr>
              <a:lnSpc>
                <a:spcPct val="110000"/>
              </a:lnSpc>
            </a:pPr>
            <a:r>
              <a:rPr lang="en-US" sz="2400" dirty="0"/>
              <a:t>Build on the overlap between TPM and TSMO </a:t>
            </a:r>
          </a:p>
          <a:p>
            <a:pPr>
              <a:lnSpc>
                <a:spcPct val="110000"/>
              </a:lnSpc>
            </a:pPr>
            <a:r>
              <a:rPr lang="en-US" sz="2400" dirty="0"/>
              <a:t>Federal TSMO resources are also available to help assess and advance their TSMO activities: </a:t>
            </a:r>
            <a:r>
              <a:rPr lang="en-US" sz="2400" dirty="0">
                <a:hlinkClick r:id="rId3">
                  <a:extLst>
                    <a:ext uri="{A12FA001-AC4F-418D-AE19-62706E023703}">
                      <ahyp:hlinkClr xmlns:ahyp="http://schemas.microsoft.com/office/drawing/2018/hyperlinkcolor" val="tx"/>
                    </a:ext>
                  </a:extLst>
                </a:hlinkClick>
              </a:rPr>
              <a:t>https://ops.fhwa.dot.gov/plan4ops</a:t>
            </a:r>
            <a:endParaRPr lang="en-US" sz="2400" dirty="0"/>
          </a:p>
        </p:txBody>
      </p:sp>
      <p:sp>
        <p:nvSpPr>
          <p:cNvPr id="3" name="Slide Number Placeholder 2">
            <a:extLst>
              <a:ext uri="{FF2B5EF4-FFF2-40B4-BE49-F238E27FC236}">
                <a16:creationId xmlns:a16="http://schemas.microsoft.com/office/drawing/2014/main" id="{F6B7D326-0439-A4DE-5A24-FF50F62B3FD1}"/>
              </a:ext>
            </a:extLst>
          </p:cNvPr>
          <p:cNvSpPr>
            <a:spLocks noGrp="1"/>
          </p:cNvSpPr>
          <p:nvPr>
            <p:ph type="sldNum" sz="quarter" idx="12"/>
          </p:nvPr>
        </p:nvSpPr>
        <p:spPr/>
        <p:txBody>
          <a:bodyPr/>
          <a:lstStyle/>
          <a:p>
            <a:fld id="{37D4CC3B-F538-9046-9995-49EE0C980241}" type="slidenum">
              <a:rPr lang="en-US" smtClean="0"/>
              <a:t>70</a:t>
            </a:fld>
            <a:endParaRPr lang="en-US"/>
          </a:p>
        </p:txBody>
      </p:sp>
    </p:spTree>
    <p:extLst>
      <p:ext uri="{BB962C8B-B14F-4D97-AF65-F5344CB8AC3E}">
        <p14:creationId xmlns:p14="http://schemas.microsoft.com/office/powerpoint/2010/main" val="4190006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22" y="639698"/>
            <a:ext cx="9242871" cy="504096"/>
          </a:xfrm>
        </p:spPr>
        <p:txBody>
          <a:bodyPr/>
          <a:lstStyle/>
          <a:p>
            <a:r>
              <a:rPr lang="en-US" sz="3600" dirty="0"/>
              <a:t>Potential Challenges…and Solutions (3/4)</a:t>
            </a:r>
          </a:p>
        </p:txBody>
      </p:sp>
      <p:sp>
        <p:nvSpPr>
          <p:cNvPr id="10" name="Text Placeholder 5"/>
          <p:cNvSpPr>
            <a:spLocks noGrp="1"/>
          </p:cNvSpPr>
          <p:nvPr>
            <p:ph idx="1"/>
          </p:nvPr>
        </p:nvSpPr>
        <p:spPr>
          <a:xfrm>
            <a:off x="984245" y="1550701"/>
            <a:ext cx="4425956" cy="4351338"/>
          </a:xfrm>
        </p:spPr>
        <p:txBody>
          <a:bodyPr>
            <a:normAutofit/>
          </a:bodyPr>
          <a:lstStyle/>
          <a:p>
            <a:pPr marL="0" indent="0">
              <a:buNone/>
            </a:pPr>
            <a:r>
              <a:rPr lang="en-US" sz="2800" b="1" dirty="0"/>
              <a:t>Challenge</a:t>
            </a:r>
          </a:p>
        </p:txBody>
      </p:sp>
      <p:sp>
        <p:nvSpPr>
          <p:cNvPr id="7" name="Content Placeholder 6"/>
          <p:cNvSpPr>
            <a:spLocks noGrp="1"/>
          </p:cNvSpPr>
          <p:nvPr>
            <p:ph sz="half" idx="4294967295"/>
          </p:nvPr>
        </p:nvSpPr>
        <p:spPr>
          <a:xfrm>
            <a:off x="984245" y="2124862"/>
            <a:ext cx="4251325" cy="2265362"/>
          </a:xfrm>
        </p:spPr>
        <p:txBody>
          <a:bodyPr/>
          <a:lstStyle/>
          <a:p>
            <a:pPr>
              <a:lnSpc>
                <a:spcPct val="100000"/>
              </a:lnSpc>
            </a:pPr>
            <a:r>
              <a:rPr lang="en-US" dirty="0"/>
              <a:t>Congestion is low priority for some (primarily rural) States; focus is on other transportation goals</a:t>
            </a:r>
          </a:p>
        </p:txBody>
      </p:sp>
      <p:sp>
        <p:nvSpPr>
          <p:cNvPr id="11" name="Text Placeholder 7"/>
          <p:cNvSpPr txBox="1">
            <a:spLocks/>
          </p:cNvSpPr>
          <p:nvPr/>
        </p:nvSpPr>
        <p:spPr>
          <a:xfrm>
            <a:off x="5923129" y="1550701"/>
            <a:ext cx="4258674" cy="609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800" b="1" dirty="0"/>
              <a:t>Solutions</a:t>
            </a:r>
            <a:endParaRPr lang="en-US" sz="2800" dirty="0"/>
          </a:p>
        </p:txBody>
      </p:sp>
      <p:sp>
        <p:nvSpPr>
          <p:cNvPr id="9" name="Content Placeholder 8"/>
          <p:cNvSpPr>
            <a:spLocks noGrp="1"/>
          </p:cNvSpPr>
          <p:nvPr>
            <p:ph sz="quarter" idx="4294967295"/>
          </p:nvPr>
        </p:nvSpPr>
        <p:spPr>
          <a:xfrm>
            <a:off x="5923129" y="2025420"/>
            <a:ext cx="5545137" cy="3812023"/>
          </a:xfrm>
        </p:spPr>
        <p:txBody>
          <a:bodyPr>
            <a:normAutofit fontScale="92500" lnSpcReduction="10000"/>
          </a:bodyPr>
          <a:lstStyle/>
          <a:p>
            <a:pPr>
              <a:lnSpc>
                <a:spcPct val="110000"/>
              </a:lnSpc>
            </a:pPr>
            <a:r>
              <a:rPr lang="en-US" dirty="0"/>
              <a:t>TSMO supports achieving targets for several Federal performance measures, including safety, truck travel-time reliability, and emissions.</a:t>
            </a:r>
          </a:p>
          <a:p>
            <a:pPr>
              <a:lnSpc>
                <a:spcPct val="110000"/>
              </a:lnSpc>
            </a:pPr>
            <a:r>
              <a:rPr lang="en-US" dirty="0"/>
              <a:t>Incident, weather, and </a:t>
            </a:r>
            <a:br>
              <a:rPr lang="en-US" dirty="0"/>
            </a:br>
            <a:r>
              <a:rPr lang="en-US" dirty="0"/>
              <a:t>event-driven congestion are </a:t>
            </a:r>
            <a:br>
              <a:rPr lang="en-US" dirty="0"/>
            </a:br>
            <a:r>
              <a:rPr lang="en-US" dirty="0"/>
              <a:t>issues in rural States that can </a:t>
            </a:r>
            <a:br>
              <a:rPr lang="en-US" dirty="0"/>
            </a:br>
            <a:r>
              <a:rPr lang="en-US" dirty="0"/>
              <a:t>be addressed through TSMO.</a:t>
            </a:r>
          </a:p>
          <a:p>
            <a:endParaRPr lang="en-US" dirty="0"/>
          </a:p>
        </p:txBody>
      </p:sp>
      <p:sp>
        <p:nvSpPr>
          <p:cNvPr id="3" name="Slide Number Placeholder 2">
            <a:extLst>
              <a:ext uri="{FF2B5EF4-FFF2-40B4-BE49-F238E27FC236}">
                <a16:creationId xmlns:a16="http://schemas.microsoft.com/office/drawing/2014/main" id="{F564893F-8B0B-D7CA-7BDD-2B33E3CC0DE7}"/>
              </a:ext>
            </a:extLst>
          </p:cNvPr>
          <p:cNvSpPr>
            <a:spLocks noGrp="1"/>
          </p:cNvSpPr>
          <p:nvPr>
            <p:ph type="sldNum" sz="quarter" idx="12"/>
          </p:nvPr>
        </p:nvSpPr>
        <p:spPr/>
        <p:txBody>
          <a:bodyPr/>
          <a:lstStyle/>
          <a:p>
            <a:fld id="{37D4CC3B-F538-9046-9995-49EE0C980241}" type="slidenum">
              <a:rPr lang="en-US" smtClean="0"/>
              <a:t>71</a:t>
            </a:fld>
            <a:endParaRPr lang="en-US" dirty="0"/>
          </a:p>
        </p:txBody>
      </p:sp>
    </p:spTree>
    <p:extLst>
      <p:ext uri="{BB962C8B-B14F-4D97-AF65-F5344CB8AC3E}">
        <p14:creationId xmlns:p14="http://schemas.microsoft.com/office/powerpoint/2010/main" val="1090359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28" y="533352"/>
            <a:ext cx="9315685" cy="609266"/>
          </a:xfrm>
        </p:spPr>
        <p:txBody>
          <a:bodyPr/>
          <a:lstStyle/>
          <a:p>
            <a:r>
              <a:rPr lang="en-US" sz="3600" dirty="0"/>
              <a:t>Potential Challenges…and Solutions (4/4)</a:t>
            </a:r>
          </a:p>
        </p:txBody>
      </p:sp>
      <p:sp>
        <p:nvSpPr>
          <p:cNvPr id="10" name="Text Placeholder 5"/>
          <p:cNvSpPr>
            <a:spLocks noGrp="1"/>
          </p:cNvSpPr>
          <p:nvPr>
            <p:ph idx="1"/>
          </p:nvPr>
        </p:nvSpPr>
        <p:spPr>
          <a:xfrm>
            <a:off x="984245" y="1596941"/>
            <a:ext cx="4060196" cy="4351338"/>
          </a:xfrm>
        </p:spPr>
        <p:txBody>
          <a:bodyPr>
            <a:normAutofit/>
          </a:bodyPr>
          <a:lstStyle/>
          <a:p>
            <a:pPr marL="0" indent="0">
              <a:buNone/>
            </a:pPr>
            <a:r>
              <a:rPr lang="en-US" sz="2800" b="1" dirty="0"/>
              <a:t>Challenge</a:t>
            </a:r>
          </a:p>
        </p:txBody>
      </p:sp>
      <p:sp>
        <p:nvSpPr>
          <p:cNvPr id="7" name="Content Placeholder 6"/>
          <p:cNvSpPr>
            <a:spLocks noGrp="1"/>
          </p:cNvSpPr>
          <p:nvPr>
            <p:ph sz="half" idx="4294967295"/>
          </p:nvPr>
        </p:nvSpPr>
        <p:spPr>
          <a:xfrm>
            <a:off x="984244" y="2211831"/>
            <a:ext cx="4271963" cy="2797175"/>
          </a:xfrm>
        </p:spPr>
        <p:txBody>
          <a:bodyPr/>
          <a:lstStyle/>
          <a:p>
            <a:pPr>
              <a:lnSpc>
                <a:spcPct val="100000"/>
              </a:lnSpc>
            </a:pPr>
            <a:r>
              <a:rPr lang="en-US" dirty="0"/>
              <a:t>Uncertainty regarding data quality or reliability may make it difficult to trust data shared between TSMO and TPM programs.</a:t>
            </a:r>
          </a:p>
        </p:txBody>
      </p:sp>
      <p:sp>
        <p:nvSpPr>
          <p:cNvPr id="11" name="Text Placeholder 7"/>
          <p:cNvSpPr txBox="1">
            <a:spLocks/>
          </p:cNvSpPr>
          <p:nvPr/>
        </p:nvSpPr>
        <p:spPr>
          <a:xfrm>
            <a:off x="6704558" y="1658721"/>
            <a:ext cx="4258674" cy="609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800" b="1" dirty="0"/>
              <a:t>Solution</a:t>
            </a:r>
            <a:endParaRPr lang="en-US" sz="2800" dirty="0"/>
          </a:p>
        </p:txBody>
      </p:sp>
      <p:sp>
        <p:nvSpPr>
          <p:cNvPr id="9" name="Content Placeholder 8"/>
          <p:cNvSpPr>
            <a:spLocks noGrp="1"/>
          </p:cNvSpPr>
          <p:nvPr>
            <p:ph sz="quarter" idx="4294967295"/>
          </p:nvPr>
        </p:nvSpPr>
        <p:spPr>
          <a:xfrm>
            <a:off x="6704558" y="2320375"/>
            <a:ext cx="5183187" cy="3684587"/>
          </a:xfrm>
        </p:spPr>
        <p:txBody>
          <a:bodyPr>
            <a:normAutofit/>
          </a:bodyPr>
          <a:lstStyle/>
          <a:p>
            <a:pPr>
              <a:lnSpc>
                <a:spcPct val="100000"/>
              </a:lnSpc>
            </a:pPr>
            <a:r>
              <a:rPr lang="en-US" dirty="0"/>
              <a:t>Technologies underlying TSMO strategies generate data or video that can be used to verify other data sources.</a:t>
            </a:r>
          </a:p>
        </p:txBody>
      </p:sp>
      <p:sp>
        <p:nvSpPr>
          <p:cNvPr id="3" name="Slide Number Placeholder 2">
            <a:extLst>
              <a:ext uri="{FF2B5EF4-FFF2-40B4-BE49-F238E27FC236}">
                <a16:creationId xmlns:a16="http://schemas.microsoft.com/office/drawing/2014/main" id="{2F7B421A-BBB6-8C17-3B5E-B6C2122E6DFE}"/>
              </a:ext>
            </a:extLst>
          </p:cNvPr>
          <p:cNvSpPr>
            <a:spLocks noGrp="1"/>
          </p:cNvSpPr>
          <p:nvPr>
            <p:ph type="sldNum" sz="quarter" idx="12"/>
          </p:nvPr>
        </p:nvSpPr>
        <p:spPr/>
        <p:txBody>
          <a:bodyPr/>
          <a:lstStyle/>
          <a:p>
            <a:fld id="{37D4CC3B-F538-9046-9995-49EE0C980241}" type="slidenum">
              <a:rPr lang="en-US" smtClean="0"/>
              <a:t>72</a:t>
            </a:fld>
            <a:endParaRPr lang="en-US"/>
          </a:p>
        </p:txBody>
      </p:sp>
    </p:spTree>
    <p:extLst>
      <p:ext uri="{BB962C8B-B14F-4D97-AF65-F5344CB8AC3E}">
        <p14:creationId xmlns:p14="http://schemas.microsoft.com/office/powerpoint/2010/main" val="4237970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1B2F-9E2D-4993-88D3-10FE5842CBD2}"/>
              </a:ext>
            </a:extLst>
          </p:cNvPr>
          <p:cNvSpPr>
            <a:spLocks noGrp="1"/>
          </p:cNvSpPr>
          <p:nvPr>
            <p:ph type="title"/>
          </p:nvPr>
        </p:nvSpPr>
        <p:spPr/>
        <p:txBody>
          <a:bodyPr/>
          <a:lstStyle/>
          <a:p>
            <a:pPr>
              <a:lnSpc>
                <a:spcPct val="100000"/>
              </a:lnSpc>
            </a:pPr>
            <a:r>
              <a:rPr lang="en-US" dirty="0"/>
              <a:t>Next Steps for Connecting </a:t>
            </a:r>
            <a:br>
              <a:rPr lang="en-US" dirty="0"/>
            </a:br>
            <a:r>
              <a:rPr lang="en-US" dirty="0"/>
              <a:t>TSMO and TPM</a:t>
            </a:r>
          </a:p>
        </p:txBody>
      </p:sp>
    </p:spTree>
    <p:extLst>
      <p:ext uri="{BB962C8B-B14F-4D97-AF65-F5344CB8AC3E}">
        <p14:creationId xmlns:p14="http://schemas.microsoft.com/office/powerpoint/2010/main" val="1827772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36762"/>
            <a:ext cx="8997956" cy="504096"/>
          </a:xfrm>
        </p:spPr>
        <p:txBody>
          <a:bodyPr/>
          <a:lstStyle/>
          <a:p>
            <a:r>
              <a:rPr lang="en-US" sz="3600" dirty="0"/>
              <a:t>Potential Short-Term Actions</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2800" dirty="0"/>
              <a:t>Start a conversation:</a:t>
            </a:r>
            <a:endParaRPr lang="en-US" sz="2800" strike="sngStrike" dirty="0"/>
          </a:p>
          <a:p>
            <a:pPr lvl="1">
              <a:lnSpc>
                <a:spcPct val="120000"/>
              </a:lnSpc>
            </a:pPr>
            <a:r>
              <a:rPr lang="en-US" sz="2400" dirty="0">
                <a:hlinkClick r:id="rId3">
                  <a:extLst>
                    <a:ext uri="{A12FA001-AC4F-418D-AE19-62706E023703}">
                      <ahyp:hlinkClr xmlns:ahyp="http://schemas.microsoft.com/office/drawing/2018/hyperlinkcolor" val="tx"/>
                    </a:ext>
                  </a:extLst>
                </a:hlinkClick>
              </a:rPr>
              <a:t>https://ops.fhwa.dot.gov/plan4ops/focus_areas/communicating_tsmo.htm</a:t>
            </a:r>
            <a:endParaRPr lang="en-US" sz="2400" dirty="0"/>
          </a:p>
          <a:p>
            <a:pPr>
              <a:lnSpc>
                <a:spcPct val="120000"/>
              </a:lnSpc>
            </a:pPr>
            <a:r>
              <a:rPr lang="en-US" sz="2800" dirty="0"/>
              <a:t>Establish a forum for continuing education and collaboration between TSMO and TPM staff:</a:t>
            </a:r>
          </a:p>
          <a:p>
            <a:pPr lvl="1">
              <a:lnSpc>
                <a:spcPct val="120000"/>
              </a:lnSpc>
            </a:pPr>
            <a:r>
              <a:rPr lang="en-US" sz="2400" dirty="0"/>
              <a:t>Lunch-and-learns, working groups, email distribution group for key updates from both sides</a:t>
            </a:r>
          </a:p>
          <a:p>
            <a:pPr>
              <a:lnSpc>
                <a:spcPct val="120000"/>
              </a:lnSpc>
            </a:pPr>
            <a:r>
              <a:rPr lang="en-US" sz="2800" dirty="0"/>
              <a:t>Identify a TSMO liaison among TPM staff and a TPM liaison within the TSMO program </a:t>
            </a:r>
          </a:p>
          <a:p>
            <a:pPr>
              <a:lnSpc>
                <a:spcPct val="120000"/>
              </a:lnSpc>
            </a:pPr>
            <a:r>
              <a:rPr lang="en-US" sz="2800" dirty="0"/>
              <a:t>Create a common inventory of TSMO and TPM data sources and measures</a:t>
            </a:r>
          </a:p>
          <a:p>
            <a:pPr>
              <a:lnSpc>
                <a:spcPct val="120000"/>
              </a:lnSpc>
            </a:pPr>
            <a:r>
              <a:rPr lang="en-US" sz="2800" dirty="0"/>
              <a:t>Identify ways to communicate TSMO outcomes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74</a:t>
            </a:fld>
            <a:endParaRPr lang="en-US" dirty="0"/>
          </a:p>
        </p:txBody>
      </p:sp>
    </p:spTree>
    <p:extLst>
      <p:ext uri="{BB962C8B-B14F-4D97-AF65-F5344CB8AC3E}">
        <p14:creationId xmlns:p14="http://schemas.microsoft.com/office/powerpoint/2010/main" val="2901266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36762"/>
            <a:ext cx="8997956" cy="504096"/>
          </a:xfrm>
        </p:spPr>
        <p:txBody>
          <a:bodyPr/>
          <a:lstStyle/>
          <a:p>
            <a:r>
              <a:rPr lang="en-US" sz="3600" dirty="0"/>
              <a:t>Potential Long-Term Actions</a:t>
            </a:r>
          </a:p>
        </p:txBody>
      </p:sp>
      <p:sp>
        <p:nvSpPr>
          <p:cNvPr id="3" name="Content Placeholder 2"/>
          <p:cNvSpPr>
            <a:spLocks noGrp="1"/>
          </p:cNvSpPr>
          <p:nvPr>
            <p:ph idx="1"/>
          </p:nvPr>
        </p:nvSpPr>
        <p:spPr/>
        <p:txBody>
          <a:bodyPr>
            <a:normAutofit fontScale="92500"/>
          </a:bodyPr>
          <a:lstStyle/>
          <a:p>
            <a:pPr>
              <a:lnSpc>
                <a:spcPct val="100000"/>
              </a:lnSpc>
            </a:pPr>
            <a:r>
              <a:rPr lang="en-US" sz="2800" dirty="0"/>
              <a:t>Create or update operations-related performance measures and targets</a:t>
            </a:r>
          </a:p>
          <a:p>
            <a:pPr>
              <a:lnSpc>
                <a:spcPct val="100000"/>
              </a:lnSpc>
            </a:pPr>
            <a:r>
              <a:rPr lang="en-US" sz="2800" dirty="0"/>
              <a:t>Identify common data needs and solutions </a:t>
            </a:r>
          </a:p>
          <a:p>
            <a:pPr>
              <a:lnSpc>
                <a:spcPct val="100000"/>
              </a:lnSpc>
            </a:pPr>
            <a:r>
              <a:rPr lang="en-US" sz="2800" dirty="0"/>
              <a:t>Share existing data across programs</a:t>
            </a:r>
          </a:p>
          <a:p>
            <a:pPr>
              <a:lnSpc>
                <a:spcPct val="100000"/>
              </a:lnSpc>
            </a:pPr>
            <a:r>
              <a:rPr lang="en-US" sz="2800" dirty="0"/>
              <a:t>Develop a performance-based TSMO project prioritization process</a:t>
            </a:r>
          </a:p>
          <a:p>
            <a:pPr>
              <a:lnSpc>
                <a:spcPct val="100000"/>
              </a:lnSpc>
            </a:pPr>
            <a:r>
              <a:rPr lang="en-US" sz="2800" dirty="0"/>
              <a:t>Identify TSMO strategies that can help reach targets for federally required performance measures and other agency measures</a:t>
            </a:r>
          </a:p>
          <a:p>
            <a:pPr>
              <a:lnSpc>
                <a:spcPct val="100000"/>
              </a:lnSpc>
            </a:pPr>
            <a:r>
              <a:rPr lang="en-US" sz="2800" dirty="0"/>
              <a:t>Create before-and-after stories based on performance data to make the business case for TSMO</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75</a:t>
            </a:fld>
            <a:endParaRPr lang="en-US" dirty="0"/>
          </a:p>
        </p:txBody>
      </p:sp>
    </p:spTree>
    <p:extLst>
      <p:ext uri="{BB962C8B-B14F-4D97-AF65-F5344CB8AC3E}">
        <p14:creationId xmlns:p14="http://schemas.microsoft.com/office/powerpoint/2010/main" val="715062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628123"/>
            <a:ext cx="8997956" cy="504096"/>
          </a:xfrm>
        </p:spPr>
        <p:txBody>
          <a:bodyPr/>
          <a:lstStyle/>
          <a:p>
            <a:r>
              <a:rPr lang="en-US" sz="3600" dirty="0"/>
              <a:t>Resources</a:t>
            </a:r>
          </a:p>
        </p:txBody>
      </p:sp>
      <p:sp>
        <p:nvSpPr>
          <p:cNvPr id="3" name="Content Placeholder 2"/>
          <p:cNvSpPr>
            <a:spLocks noGrp="1"/>
          </p:cNvSpPr>
          <p:nvPr>
            <p:ph idx="1"/>
          </p:nvPr>
        </p:nvSpPr>
        <p:spPr/>
        <p:txBody>
          <a:bodyPr>
            <a:normAutofit/>
          </a:bodyPr>
          <a:lstStyle/>
          <a:p>
            <a:pPr>
              <a:lnSpc>
                <a:spcPct val="100000"/>
              </a:lnSpc>
            </a:pPr>
            <a:r>
              <a:rPr lang="en-US" i="1" dirty="0"/>
              <a:t>Enhancing Transportation: Connecting TSMO and Performance Management </a:t>
            </a:r>
            <a:r>
              <a:rPr lang="en-US" dirty="0"/>
              <a:t>fact sheet </a:t>
            </a:r>
            <a:r>
              <a:rPr lang="en-US" u="sng" dirty="0"/>
              <a:t>https:</a:t>
            </a:r>
            <a:r>
              <a:rPr lang="en-US" u="sng" dirty="0">
                <a:hlinkClick r:id="rId3">
                  <a:extLst>
                    <a:ext uri="{A12FA001-AC4F-418D-AE19-62706E023703}">
                      <ahyp:hlinkClr xmlns:ahyp="http://schemas.microsoft.com/office/drawing/2018/hyperlinkcolor" val="tx"/>
                    </a:ext>
                  </a:extLst>
                </a:hlinkClick>
              </a:rPr>
              <a:t>//transops</a:t>
            </a:r>
            <a:r>
              <a:rPr lang="en-US" dirty="0">
                <a:hlinkClick r:id="rId3">
                  <a:extLst>
                    <a:ext uri="{A12FA001-AC4F-418D-AE19-62706E023703}">
                      <ahyp:hlinkClr xmlns:ahyp="http://schemas.microsoft.com/office/drawing/2018/hyperlinkcolor" val="tx"/>
                    </a:ext>
                  </a:extLst>
                </a:hlinkClick>
              </a:rPr>
              <a:t>.s3.amazonaws.com/uploaded_files/fhwahop18095.pdf</a:t>
            </a:r>
            <a:endParaRPr lang="en-US" dirty="0"/>
          </a:p>
          <a:p>
            <a:pPr>
              <a:lnSpc>
                <a:spcPct val="100000"/>
              </a:lnSpc>
            </a:pPr>
            <a:r>
              <a:rPr lang="en-US" dirty="0"/>
              <a:t>FHWA website on Organizing and Planning for Operations </a:t>
            </a:r>
            <a:r>
              <a:rPr lang="en-US" dirty="0">
                <a:hlinkClick r:id="rId4">
                  <a:extLst>
                    <a:ext uri="{A12FA001-AC4F-418D-AE19-62706E023703}">
                      <ahyp:hlinkClr xmlns:ahyp="http://schemas.microsoft.com/office/drawing/2018/hyperlinkcolor" val="tx"/>
                    </a:ext>
                  </a:extLst>
                </a:hlinkClick>
              </a:rPr>
              <a:t>https://ops.fhwa.dot.gov/plan4ops</a:t>
            </a:r>
            <a:endParaRPr lang="en-US" dirty="0"/>
          </a:p>
          <a:p>
            <a:pPr>
              <a:lnSpc>
                <a:spcPct val="100000"/>
              </a:lnSpc>
            </a:pPr>
            <a:r>
              <a:rPr lang="en-US" dirty="0"/>
              <a:t>Communicating TSMO website </a:t>
            </a:r>
            <a:r>
              <a:rPr lang="en-US" dirty="0">
                <a:hlinkClick r:id="rId5">
                  <a:extLst>
                    <a:ext uri="{A12FA001-AC4F-418D-AE19-62706E023703}">
                      <ahyp:hlinkClr xmlns:ahyp="http://schemas.microsoft.com/office/drawing/2018/hyperlinkcolor" val="tx"/>
                    </a:ext>
                  </a:extLst>
                </a:hlinkClick>
              </a:rPr>
              <a:t>https://ops.fhwa.dot.gov/plan4ops/focus_areas/communicating_tsmo.htm</a:t>
            </a:r>
            <a:endParaRPr lang="en-US" dirty="0"/>
          </a:p>
          <a:p>
            <a:pPr>
              <a:lnSpc>
                <a:spcPct val="100000"/>
              </a:lnSpc>
            </a:pPr>
            <a:r>
              <a:rPr lang="en-US" dirty="0"/>
              <a:t>FHWA Transportation Performance Management website </a:t>
            </a:r>
            <a:r>
              <a:rPr lang="en-US" dirty="0">
                <a:hlinkClick r:id="rId6">
                  <a:extLst>
                    <a:ext uri="{A12FA001-AC4F-418D-AE19-62706E023703}">
                      <ahyp:hlinkClr xmlns:ahyp="http://schemas.microsoft.com/office/drawing/2018/hyperlinkcolor" val="tx"/>
                    </a:ext>
                  </a:extLst>
                </a:hlinkClick>
              </a:rPr>
              <a:t>https://www.fhwa.dot.gov/tpm</a:t>
            </a:r>
            <a:r>
              <a:rPr lang="en-US" dirty="0"/>
              <a:t> 	 </a:t>
            </a:r>
          </a:p>
        </p:txBody>
      </p:sp>
      <p:sp>
        <p:nvSpPr>
          <p:cNvPr id="4" name="Slide Number Placeholder 3">
            <a:extLst>
              <a:ext uri="{FF2B5EF4-FFF2-40B4-BE49-F238E27FC236}">
                <a16:creationId xmlns:a16="http://schemas.microsoft.com/office/drawing/2014/main" id="{1C13EAF5-0EAE-046B-9DED-C2ED8BA54747}"/>
              </a:ext>
            </a:extLst>
          </p:cNvPr>
          <p:cNvSpPr>
            <a:spLocks noGrp="1"/>
          </p:cNvSpPr>
          <p:nvPr>
            <p:ph type="sldNum" sz="quarter" idx="12"/>
          </p:nvPr>
        </p:nvSpPr>
        <p:spPr/>
        <p:txBody>
          <a:bodyPr/>
          <a:lstStyle/>
          <a:p>
            <a:fld id="{37D4CC3B-F538-9046-9995-49EE0C980241}" type="slidenum">
              <a:rPr lang="en-US" smtClean="0"/>
              <a:t>76</a:t>
            </a:fld>
            <a:endParaRPr lang="en-US"/>
          </a:p>
        </p:txBody>
      </p:sp>
    </p:spTree>
    <p:extLst>
      <p:ext uri="{BB962C8B-B14F-4D97-AF65-F5344CB8AC3E}">
        <p14:creationId xmlns:p14="http://schemas.microsoft.com/office/powerpoint/2010/main" val="3767341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ubtitle 2"/>
          <p:cNvSpPr>
            <a:spLocks noGrp="1"/>
          </p:cNvSpPr>
          <p:nvPr>
            <p:ph type="body" idx="1"/>
          </p:nvPr>
        </p:nvSpPr>
        <p:spPr/>
        <p:txBody>
          <a:bodyPr>
            <a:normAutofit/>
          </a:bodyPr>
          <a:lstStyle/>
          <a:p>
            <a:r>
              <a:rPr lang="en-US" dirty="0">
                <a:solidFill>
                  <a:schemeClr val="tx1"/>
                </a:solidFill>
              </a:rPr>
              <a:t>For more information please contact:</a:t>
            </a:r>
          </a:p>
          <a:p>
            <a:r>
              <a:rPr lang="en-US" b="1" dirty="0"/>
              <a:t>[INSERT CONTACT INFORMATION]</a:t>
            </a:r>
          </a:p>
        </p:txBody>
      </p:sp>
      <p:sp>
        <p:nvSpPr>
          <p:cNvPr id="4" name="Slide Number Placeholder 3">
            <a:extLst>
              <a:ext uri="{FF2B5EF4-FFF2-40B4-BE49-F238E27FC236}">
                <a16:creationId xmlns:a16="http://schemas.microsoft.com/office/drawing/2014/main" id="{39812E2F-4E67-A7CA-D984-87FA5655AA9F}"/>
              </a:ext>
            </a:extLst>
          </p:cNvPr>
          <p:cNvSpPr>
            <a:spLocks noGrp="1"/>
          </p:cNvSpPr>
          <p:nvPr>
            <p:ph type="sldNum" sz="quarter" idx="12"/>
          </p:nvPr>
        </p:nvSpPr>
        <p:spPr/>
        <p:txBody>
          <a:bodyPr/>
          <a:lstStyle/>
          <a:p>
            <a:fld id="{37D4CC3B-F538-9046-9995-49EE0C980241}" type="slidenum">
              <a:rPr lang="en-US" smtClean="0">
                <a:solidFill>
                  <a:srgbClr val="757575"/>
                </a:solidFill>
              </a:rPr>
              <a:t>77</a:t>
            </a:fld>
            <a:endParaRPr lang="en-US" dirty="0">
              <a:solidFill>
                <a:srgbClr val="757575"/>
              </a:solidFill>
            </a:endParaRPr>
          </a:p>
        </p:txBody>
      </p:sp>
    </p:spTree>
    <p:extLst>
      <p:ext uri="{BB962C8B-B14F-4D97-AF65-F5344CB8AC3E}">
        <p14:creationId xmlns:p14="http://schemas.microsoft.com/office/powerpoint/2010/main" val="74144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346107"/>
            <a:ext cx="8997956" cy="948613"/>
          </a:xfrm>
        </p:spPr>
        <p:txBody>
          <a:bodyPr/>
          <a:lstStyle/>
          <a:p>
            <a:r>
              <a:rPr lang="en-US" sz="3300" dirty="0"/>
              <a:t>TSMO Can Help Agencies Move the </a:t>
            </a:r>
            <a:br>
              <a:rPr lang="en-US" sz="3300" dirty="0"/>
            </a:br>
            <a:r>
              <a:rPr lang="en-US" sz="3300" dirty="0"/>
              <a:t>Needle on National Performance Measures</a:t>
            </a:r>
          </a:p>
        </p:txBody>
      </p:sp>
      <p:sp>
        <p:nvSpPr>
          <p:cNvPr id="6" name="Content Placeholder 5"/>
          <p:cNvSpPr>
            <a:spLocks noGrp="1"/>
          </p:cNvSpPr>
          <p:nvPr>
            <p:ph idx="1"/>
          </p:nvPr>
        </p:nvSpPr>
        <p:spPr>
          <a:xfrm>
            <a:off x="984244" y="1596941"/>
            <a:ext cx="10759265" cy="4353916"/>
          </a:xfrm>
        </p:spPr>
        <p:txBody>
          <a:bodyPr>
            <a:normAutofit fontScale="92500"/>
          </a:bodyPr>
          <a:lstStyle/>
          <a:p>
            <a:pPr>
              <a:lnSpc>
                <a:spcPct val="100000"/>
              </a:lnSpc>
            </a:pPr>
            <a:r>
              <a:rPr lang="en-US" sz="2600" dirty="0"/>
              <a:t>TSMO supports improvements along the National Performance Measures for System Performance: </a:t>
            </a:r>
          </a:p>
          <a:p>
            <a:pPr lvl="1">
              <a:lnSpc>
                <a:spcPct val="100000"/>
              </a:lnSpc>
            </a:pPr>
            <a:r>
              <a:rPr lang="en-US" sz="2400" dirty="0"/>
              <a:t>Percent</a:t>
            </a:r>
            <a:r>
              <a:rPr lang="en-US" sz="2400" kern="1200" dirty="0"/>
              <a:t> of person-miles traveled on the interstate that are reliable </a:t>
            </a:r>
            <a:endParaRPr lang="en-US" sz="2400" kern="1200" dirty="0">
              <a:latin typeface="Arial" panose="020B0604020202020204" pitchFamily="34" charset="0"/>
              <a:ea typeface="+mn-ea"/>
              <a:cs typeface="Arial" panose="020B0604020202020204" pitchFamily="34" charset="0"/>
            </a:endParaRPr>
          </a:p>
          <a:p>
            <a:pPr lvl="1">
              <a:lnSpc>
                <a:spcPct val="100000"/>
              </a:lnSpc>
            </a:pPr>
            <a:r>
              <a:rPr lang="en-US" sz="2400" dirty="0"/>
              <a:t>Percent of person-miles traveled on the </a:t>
            </a:r>
            <a:r>
              <a:rPr lang="en-US" sz="2400" dirty="0" err="1"/>
              <a:t>noninterstate</a:t>
            </a:r>
            <a:r>
              <a:rPr lang="en-US" sz="2400" dirty="0"/>
              <a:t> National Highway System that are reliable</a:t>
            </a:r>
          </a:p>
          <a:p>
            <a:pPr lvl="1">
              <a:lnSpc>
                <a:spcPct val="100000"/>
              </a:lnSpc>
            </a:pPr>
            <a:r>
              <a:rPr lang="en-US" sz="2400" kern="1200" dirty="0"/>
              <a:t>Truck Travel Time Reliability (TTTR) Index </a:t>
            </a:r>
            <a:endParaRPr lang="en-US" sz="2400" kern="1200" dirty="0">
              <a:latin typeface="Arial" panose="020B0604020202020204" pitchFamily="34" charset="0"/>
              <a:ea typeface="+mn-ea"/>
              <a:cs typeface="Arial" panose="020B0604020202020204" pitchFamily="34" charset="0"/>
            </a:endParaRPr>
          </a:p>
          <a:p>
            <a:pPr lvl="1">
              <a:lnSpc>
                <a:spcPct val="100000"/>
              </a:lnSpc>
            </a:pPr>
            <a:r>
              <a:rPr lang="en-US" sz="2400" u="none" strike="noStrike" kern="1200" baseline="0" dirty="0"/>
              <a:t>Annual hours for peak hour excessive delay per capita </a:t>
            </a:r>
          </a:p>
          <a:p>
            <a:pPr lvl="1">
              <a:lnSpc>
                <a:spcPct val="100000"/>
              </a:lnSpc>
            </a:pPr>
            <a:r>
              <a:rPr lang="en-US" sz="2400" u="none" strike="noStrike" kern="1200" baseline="0" dirty="0"/>
              <a:t>Percent of </a:t>
            </a:r>
            <a:r>
              <a:rPr lang="en-US" sz="2400" u="none" strike="noStrike" kern="1200" baseline="0" dirty="0" err="1"/>
              <a:t>nonsingle</a:t>
            </a:r>
            <a:r>
              <a:rPr lang="en-US" sz="2400" dirty="0"/>
              <a:t>-</a:t>
            </a:r>
            <a:r>
              <a:rPr lang="en-US" sz="2400" u="none" strike="noStrike" kern="1200" baseline="0" dirty="0"/>
              <a:t>occupancy vehicle travel </a:t>
            </a:r>
          </a:p>
          <a:p>
            <a:pPr lvl="1">
              <a:lnSpc>
                <a:spcPct val="100000"/>
              </a:lnSpc>
            </a:pPr>
            <a:r>
              <a:rPr lang="en-US" sz="2400" u="none" strike="noStrike" kern="1200" baseline="0" dirty="0"/>
              <a:t>Total emissions reduction</a:t>
            </a:r>
          </a:p>
          <a:p>
            <a:pPr>
              <a:lnSpc>
                <a:spcPct val="110000"/>
              </a:lnSpc>
            </a:pPr>
            <a:r>
              <a:rPr lang="en-US" sz="2600" dirty="0"/>
              <a:t>TSMO can also positively impact National Performance Measures for Safety</a:t>
            </a:r>
            <a:r>
              <a:rPr lang="en-US" sz="2600" dirty="0">
                <a:solidFill>
                  <a:srgbClr val="FF0000"/>
                </a:solidFill>
              </a:rPr>
              <a:t>.</a:t>
            </a:r>
            <a:endParaRPr lang="en-US" sz="2600" u="none" strike="noStrike" kern="1200" baseline="0" dirty="0">
              <a:solidFill>
                <a:srgbClr val="FF0000"/>
              </a:solidFill>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t>8</a:t>
            </a:fld>
            <a:endParaRPr lang="en-US" dirty="0"/>
          </a:p>
        </p:txBody>
      </p:sp>
    </p:spTree>
    <p:extLst>
      <p:ext uri="{BB962C8B-B14F-4D97-AF65-F5344CB8AC3E}">
        <p14:creationId xmlns:p14="http://schemas.microsoft.com/office/powerpoint/2010/main" val="263077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621267"/>
            <a:ext cx="8997956" cy="504096"/>
          </a:xfrm>
        </p:spPr>
        <p:txBody>
          <a:bodyPr/>
          <a:lstStyle/>
          <a:p>
            <a:r>
              <a:rPr lang="en-US" sz="4400" dirty="0"/>
              <a:t>How TPM Supports TSMO</a:t>
            </a:r>
            <a:endParaRPr lang="en-US" sz="4400" dirty="0">
              <a:solidFill>
                <a:srgbClr val="FF0000"/>
              </a:solidFill>
            </a:endParaRPr>
          </a:p>
        </p:txBody>
      </p:sp>
      <p:graphicFrame>
        <p:nvGraphicFramePr>
          <p:cNvPr id="2" name="Content Placeholder 1" descr="Four text elements:&#10;First element - TPM offers an overarching framework to manage operational performance of the transportation system&#10;Second element - Data and analytics used in TPM can help agencies evaluate and select TSMO strategies to meet internal and external objectives&#10;Third element - Measuring and reporting on quantitative impacts of TSMO strategies can provide the business case for additional funding for TSMO &#10;Fourth element - Helping identify issues in operational performance"/>
          <p:cNvGraphicFramePr>
            <a:graphicFrameLocks noGrp="1"/>
          </p:cNvGraphicFramePr>
          <p:nvPr>
            <p:ph idx="1"/>
            <p:extLst>
              <p:ext uri="{D42A27DB-BD31-4B8C-83A1-F6EECF244321}">
                <p14:modId xmlns:p14="http://schemas.microsoft.com/office/powerpoint/2010/main" val="4080412266"/>
              </p:ext>
            </p:extLst>
          </p:nvPr>
        </p:nvGraphicFramePr>
        <p:xfrm>
          <a:off x="984244" y="1596941"/>
          <a:ext cx="103695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pPr/>
              <a:t>9</a:t>
            </a:fld>
            <a:endParaRPr lang="en-US" dirty="0"/>
          </a:p>
        </p:txBody>
      </p:sp>
    </p:spTree>
    <p:extLst>
      <p:ext uri="{BB962C8B-B14F-4D97-AF65-F5344CB8AC3E}">
        <p14:creationId xmlns:p14="http://schemas.microsoft.com/office/powerpoint/2010/main" val="1637211701"/>
      </p:ext>
    </p:extLst>
  </p:cSld>
  <p:clrMapOvr>
    <a:masterClrMapping/>
  </p:clrMapOvr>
</p:sld>
</file>

<file path=ppt/theme/theme1.xml><?xml version="1.0" encoding="utf-8"?>
<a:theme xmlns:a="http://schemas.openxmlformats.org/drawingml/2006/main" name="1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4D77ADE-3B65-43A1-8116-101E2FED89DB}" vid="{CC9E07AF-D519-4B3E-91F9-2E3C1E5E14C0}"/>
    </a:ext>
  </a:extLst>
</a:theme>
</file>

<file path=ppt/theme/theme3.xml><?xml version="1.0" encoding="utf-8"?>
<a:theme xmlns:a="http://schemas.openxmlformats.org/drawingml/2006/main" name="1_Theme1">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4D77ADE-3B65-43A1-8116-101E2FED89DB}" vid="{CC9E07AF-D519-4B3E-91F9-2E3C1E5E14C0}"/>
    </a:ext>
  </a:extLst>
</a:theme>
</file>

<file path=ppt/theme/theme4.xml><?xml version="1.0" encoding="utf-8"?>
<a:theme xmlns:a="http://schemas.openxmlformats.org/drawingml/2006/main" name="2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8">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206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1A691CE0-A662-4E95-AC92-BC299F8E64E1}">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FA8514C7-1595-4F05-BBAC-916F647DB264}"/>
</file>

<file path=customXml/itemProps4.xml><?xml version="1.0" encoding="utf-8"?>
<ds:datastoreItem xmlns:ds="http://schemas.openxmlformats.org/officeDocument/2006/customXml" ds:itemID="{8B1D2D9D-ACCC-4DCE-85CD-1827CCD6FA8D}"/>
</file>

<file path=customXml/itemProps5.xml><?xml version="1.0" encoding="utf-8"?>
<ds:datastoreItem xmlns:ds="http://schemas.openxmlformats.org/officeDocument/2006/customXml" ds:itemID="{C6761AAF-4398-49B3-A04D-6E5760102760}"/>
</file>

<file path=docProps/app.xml><?xml version="1.0" encoding="utf-8"?>
<Properties xmlns="http://schemas.openxmlformats.org/officeDocument/2006/extended-properties" xmlns:vt="http://schemas.openxmlformats.org/officeDocument/2006/docPropsVTypes">
  <TotalTime>18407</TotalTime>
  <Words>13894</Words>
  <Application>Microsoft Office PowerPoint</Application>
  <PresentationFormat>Widescreen</PresentationFormat>
  <Paragraphs>1118</Paragraphs>
  <Slides>77</Slides>
  <Notes>76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77</vt:i4>
      </vt:variant>
    </vt:vector>
  </HeadingPairs>
  <TitlesOfParts>
    <vt:vector size="91" baseType="lpstr">
      <vt:lpstr>Arial</vt:lpstr>
      <vt:lpstr>Arial Black</vt:lpstr>
      <vt:lpstr>Calibri</vt:lpstr>
      <vt:lpstr>Courier New</vt:lpstr>
      <vt:lpstr>Helvetica Neue</vt:lpstr>
      <vt:lpstr>Roboto Slab</vt:lpstr>
      <vt:lpstr>Segoe UI</vt:lpstr>
      <vt:lpstr>Verdana</vt:lpstr>
      <vt:lpstr>Wingdings</vt:lpstr>
      <vt:lpstr>1_Custom Design</vt:lpstr>
      <vt:lpstr>Theme1</vt:lpstr>
      <vt:lpstr>1_Theme1</vt:lpstr>
      <vt:lpstr>2_Custom Design</vt:lpstr>
      <vt:lpstr>1_Office Theme</vt:lpstr>
      <vt:lpstr>Connecting TSMO and Transportation Performance Management</vt:lpstr>
      <vt:lpstr>Disclaimer</vt:lpstr>
      <vt:lpstr>Executive Summary</vt:lpstr>
      <vt:lpstr>Transportation Landscape Is Changing</vt:lpstr>
      <vt:lpstr>What Is Transportation Systems Management and Operations (TSMO)?</vt:lpstr>
      <vt:lpstr>Increased Need To Collaborate</vt:lpstr>
      <vt:lpstr>How TSMO Supports TPM</vt:lpstr>
      <vt:lpstr>TSMO Can Help Agencies Move the  Needle on National Performance Measures</vt:lpstr>
      <vt:lpstr>How TPM Supports TSMO</vt:lpstr>
      <vt:lpstr>Opportunities for TSMO and TPM Collaboration</vt:lpstr>
      <vt:lpstr>Next Steps</vt:lpstr>
      <vt:lpstr>End of Executive Summary</vt:lpstr>
      <vt:lpstr>Goals of This Presentation</vt:lpstr>
      <vt:lpstr>Presentation Overview</vt:lpstr>
      <vt:lpstr>What Is TSMO?</vt:lpstr>
      <vt:lpstr>Definition of TSMO</vt:lpstr>
      <vt:lpstr>Characteristics of TSMO</vt:lpstr>
      <vt:lpstr>Examples of TSMO Strategies</vt:lpstr>
      <vt:lpstr>Incident/Event Management Strategies</vt:lpstr>
      <vt:lpstr>Traffic Management Strategies</vt:lpstr>
      <vt:lpstr>Demand Management Strategies</vt:lpstr>
      <vt:lpstr>TSMO Is a “Way of Thinking” That Supports State Departments of Transportation (DOTs) Missions</vt:lpstr>
      <vt:lpstr>TSMO Supports Many  State and Local DOT Goals </vt:lpstr>
      <vt:lpstr>Example TSMO Strategies That Support Transportation Agency Goals</vt:lpstr>
      <vt:lpstr>TSMO State of the Practice</vt:lpstr>
      <vt:lpstr>Resources on TSMO</vt:lpstr>
      <vt:lpstr>What Is TPM?</vt:lpstr>
      <vt:lpstr>TPM Overview</vt:lpstr>
      <vt:lpstr>Why TPM Is Important</vt:lpstr>
      <vt:lpstr>TPM—National Performance Goals</vt:lpstr>
      <vt:lpstr>Why Connect TSMO and TPM?</vt:lpstr>
      <vt:lpstr>The Transportation Landscape Is Changing</vt:lpstr>
      <vt:lpstr>An Increased Need To Collaborate</vt:lpstr>
      <vt:lpstr>Mutual Benefits of Collaboration </vt:lpstr>
      <vt:lpstr>How TSMO Can Support TPM</vt:lpstr>
      <vt:lpstr>TSMO Can Help Agencies Move the Needle on the National Performance Measures</vt:lpstr>
      <vt:lpstr>How TPM Can Support TSMO</vt:lpstr>
      <vt:lpstr>Opportunities for Collaboration</vt:lpstr>
      <vt:lpstr>Opportunities for Collaboration  Between TSMO and TPM</vt:lpstr>
      <vt:lpstr>Setting Performance Targets</vt:lpstr>
      <vt:lpstr>Developing TSMO Plans </vt:lpstr>
      <vt:lpstr>Managing TSMO Assets</vt:lpstr>
      <vt:lpstr>Sharing Data Among TSMO and TPM Programs  </vt:lpstr>
      <vt:lpstr>Creating Project Prioritization Methods</vt:lpstr>
      <vt:lpstr>Making the Business Case for TSMO </vt:lpstr>
      <vt:lpstr>Examples of Collaboration Between TSMO and TPM</vt:lpstr>
      <vt:lpstr>WSDOT: Connecting TPM and TSMO (1/2)</vt:lpstr>
      <vt:lpstr>WSDOT: Connecting TPM and TSMO (2/2)</vt:lpstr>
      <vt:lpstr>North Carolina DOT: Linking TSMO and TPM (1/2) </vt:lpstr>
      <vt:lpstr>NCDOT: Linking TSMO and TPM (2/2)</vt:lpstr>
      <vt:lpstr>NCDOT Organizational Performance Dashboard</vt:lpstr>
      <vt:lpstr>Pennsylvania DOT’s TSMO Program: From Congestion to Relief</vt:lpstr>
      <vt:lpstr>Pennsylvania DOT: Classifying Congestion</vt:lpstr>
      <vt:lpstr>Michigan DOT Performance-Based Operations Project Selection (1/2)</vt:lpstr>
      <vt:lpstr>Michigan DOT Performance-Based Operations Project Selection (2/2)</vt:lpstr>
      <vt:lpstr>Nevada DOT TSMO Investment Prioritization Tool</vt:lpstr>
      <vt:lpstr>Nevada DOT TSMO Investment Prioritization Tool—Prioritization Criteria</vt:lpstr>
      <vt:lpstr>Ohio DOT TSMO Project Prioritization and Selection</vt:lpstr>
      <vt:lpstr>Ohio DOT TSMO Project Prioritization and Selection Criteria</vt:lpstr>
      <vt:lpstr>Missouri DOT Tracker</vt:lpstr>
      <vt:lpstr>Arizona DOT TSMO Division Scorecard (1/4)</vt:lpstr>
      <vt:lpstr>Arizona DOT TSMO Division Scorecard (2/4)</vt:lpstr>
      <vt:lpstr>Arizona DOT TSMO Division Scorecard (3/4)</vt:lpstr>
      <vt:lpstr>Arizona DOT TSMO Division Scorecard (4/4)</vt:lpstr>
      <vt:lpstr>Maryland DOT State Highway Administration (SHA) Coordinated Highways Action Response Team (CHART) –</vt:lpstr>
      <vt:lpstr>Ohio DOT TSMO Project Evaluation</vt:lpstr>
      <vt:lpstr>Wisconsin DOT (WisDOT) State Freight Plan</vt:lpstr>
      <vt:lpstr>Overcoming Challenges  to Collaboration</vt:lpstr>
      <vt:lpstr>Potential Challenges…and Solutions (1/4)</vt:lpstr>
      <vt:lpstr>Potential Challenges…and Solutions (2/4)</vt:lpstr>
      <vt:lpstr>Potential Challenges…and Solutions (3/4)</vt:lpstr>
      <vt:lpstr>Potential Challenges…and Solutions (4/4)</vt:lpstr>
      <vt:lpstr>Next Steps for Connecting  TSMO and TPM</vt:lpstr>
      <vt:lpstr>Potential Short-Term Actions</vt:lpstr>
      <vt:lpstr>Potential Long-Term Actions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Bauer, Jocelyn K. [US-US]</cp:lastModifiedBy>
  <cp:revision>886</cp:revision>
  <cp:lastPrinted>2020-11-17T18:55:35Z</cp:lastPrinted>
  <dcterms:created xsi:type="dcterms:W3CDTF">2020-11-17T15:20:11Z</dcterms:created>
  <dcterms:modified xsi:type="dcterms:W3CDTF">2023-03-02T20:04:41Z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8db8657b-a1dd-4d80-888f-5d82bbc33a81</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2022-11-12T01:37:18Z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0fda94c9-1218-4d5e-8c2f-dd0a62b3ca04</vt:lpwstr>
  </property>
  <property fmtid="{D5CDD505-2E9C-101B-9397-08002B2CF9AE}" pid="14" name="MSIP_Label_c968a81f-7ed4-4faa-9408-9652e001dd96_ContentBits">
    <vt:lpwstr>0</vt:lpwstr>
  </property>
</Properties>
</file>