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2" r:id="rId7"/>
    <p:sldMasterId id="2147483681" r:id="rId8"/>
  </p:sldMasterIdLst>
  <p:notesMasterIdLst>
    <p:notesMasterId r:id="rId82"/>
  </p:notesMasterIdLst>
  <p:handoutMasterIdLst>
    <p:handoutMasterId r:id="rId83"/>
  </p:handoutMasterIdLst>
  <p:sldIdLst>
    <p:sldId id="259" r:id="rId9"/>
    <p:sldId id="404" r:id="rId10"/>
    <p:sldId id="262" r:id="rId11"/>
    <p:sldId id="263" r:id="rId12"/>
    <p:sldId id="264" r:id="rId13"/>
    <p:sldId id="265" r:id="rId14"/>
    <p:sldId id="394" r:id="rId15"/>
    <p:sldId id="343" r:id="rId16"/>
    <p:sldId id="342" r:id="rId17"/>
    <p:sldId id="268" r:id="rId18"/>
    <p:sldId id="320" r:id="rId19"/>
    <p:sldId id="269" r:id="rId20"/>
    <p:sldId id="270" r:id="rId21"/>
    <p:sldId id="344" r:id="rId22"/>
    <p:sldId id="271" r:id="rId23"/>
    <p:sldId id="278" r:id="rId24"/>
    <p:sldId id="383" r:id="rId25"/>
    <p:sldId id="279" r:id="rId26"/>
    <p:sldId id="384" r:id="rId27"/>
    <p:sldId id="385" r:id="rId28"/>
    <p:sldId id="386" r:id="rId29"/>
    <p:sldId id="395" r:id="rId30"/>
    <p:sldId id="399" r:id="rId31"/>
    <p:sldId id="396" r:id="rId32"/>
    <p:sldId id="397" r:id="rId33"/>
    <p:sldId id="398" r:id="rId34"/>
    <p:sldId id="280" r:id="rId35"/>
    <p:sldId id="281" r:id="rId36"/>
    <p:sldId id="282" r:id="rId37"/>
    <p:sldId id="345" r:id="rId38"/>
    <p:sldId id="400" r:id="rId39"/>
    <p:sldId id="298" r:id="rId40"/>
    <p:sldId id="346" r:id="rId41"/>
    <p:sldId id="300" r:id="rId42"/>
    <p:sldId id="347" r:id="rId43"/>
    <p:sldId id="302" r:id="rId44"/>
    <p:sldId id="332" r:id="rId45"/>
    <p:sldId id="303" r:id="rId46"/>
    <p:sldId id="284" r:id="rId47"/>
    <p:sldId id="285" r:id="rId48"/>
    <p:sldId id="401" r:id="rId49"/>
    <p:sldId id="286" r:id="rId50"/>
    <p:sldId id="296" r:id="rId51"/>
    <p:sldId id="305" r:id="rId52"/>
    <p:sldId id="306" r:id="rId53"/>
    <p:sldId id="333" r:id="rId54"/>
    <p:sldId id="307" r:id="rId55"/>
    <p:sldId id="309" r:id="rId56"/>
    <p:sldId id="336" r:id="rId57"/>
    <p:sldId id="304" r:id="rId58"/>
    <p:sldId id="337" r:id="rId59"/>
    <p:sldId id="310" r:id="rId60"/>
    <p:sldId id="311" r:id="rId61"/>
    <p:sldId id="313" r:id="rId62"/>
    <p:sldId id="312" r:id="rId63"/>
    <p:sldId id="315" r:id="rId64"/>
    <p:sldId id="316" r:id="rId65"/>
    <p:sldId id="314" r:id="rId66"/>
    <p:sldId id="402" r:id="rId67"/>
    <p:sldId id="317" r:id="rId68"/>
    <p:sldId id="318" r:id="rId69"/>
    <p:sldId id="288" r:id="rId70"/>
    <p:sldId id="348" r:id="rId71"/>
    <p:sldId id="349" r:id="rId72"/>
    <p:sldId id="350" r:id="rId73"/>
    <p:sldId id="351" r:id="rId74"/>
    <p:sldId id="291" r:id="rId75"/>
    <p:sldId id="292" r:id="rId76"/>
    <p:sldId id="293" r:id="rId77"/>
    <p:sldId id="403" r:id="rId78"/>
    <p:sldId id="294" r:id="rId79"/>
    <p:sldId id="334" r:id="rId80"/>
    <p:sldId id="353"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63041-C7E7-78ED-0D85-DDC0F637D8D5}" name="Vanworth, Amanda D. [US-US]" initials="VAD[U" userId="S::gratea@leidos.com::40649043-096f-4606-b7e5-561d66789c8a" providerId="AD"/>
  <p188:author id="{68FD706D-6BAD-C464-51B5-E0324C925DF0}" name="Jeff Ryder" initials="JR" userId="S::jeff.ryder@schatzpublishing.com::a10e4073-7358-4d0c-b0a8-145a1a318fd9" providerId="AD"/>
  <p188:author id="{88CCAF9C-3AAB-8899-2D4D-8A9D7B95CACB}" name="Bauer, Jocelyn K. [US-US]" initials="BJK[U" userId="S::bauerjoc@leidos.com::d5feee51-d3eb-4a2d-bdb1-aea057722499" providerId="AD"/>
  <p188:author id="{7764D0CB-6A8E-1BAE-4254-23D61CEFB7A7}" name="Gregory, Joseph (FHWA)" initials="GJ(" userId="S::Joseph.Gregory@ad.dot.gov::b1cb4778-47bc-43b6-a9b0-f05e6d0c0c55" providerId="AD"/>
  <p188:author id="{D106B3CF-6BE1-BF0D-5445-CCCFAE3C137C}" name="Walsh, Christine CTR (FHWA)" initials="WCC(" userId="S::christine.walsh.ctr@ad.dot.gov::cd67b5f8-8590-487a-a187-4bee2d06c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regory, Joseph (FHWA)" initials="GJ( [2]" lastIdx="29" clrIdx="6">
    <p:extLst>
      <p:ext uri="{19B8F6BF-5375-455C-9EA6-DF929625EA0E}">
        <p15:presenceInfo xmlns:p15="http://schemas.microsoft.com/office/powerpoint/2012/main" userId="S::Joseph.Gregory@ad.dot.gov::b1cb4778-47bc-43b6-a9b0-f05e6d0c0c55" providerId="AD"/>
      </p:ext>
    </p:extLst>
  </p:cmAuthor>
  <p:cmAuthor id="1" name="Neuner, Michelle L. [US-US]" initials="NML[" lastIdx="62" clrIdx="0">
    <p:extLst>
      <p:ext uri="{19B8F6BF-5375-455C-9EA6-DF929625EA0E}">
        <p15:presenceInfo xmlns:p15="http://schemas.microsoft.com/office/powerpoint/2012/main" userId="S-1-5-21-727274380-931424960-1827182208-1244247" providerId="AD"/>
      </p:ext>
    </p:extLst>
  </p:cmAuthor>
  <p:cmAuthor id="8" name="Bauer, Jocelyn K. [US-US]" initials="BJK[U" lastIdx="55" clrIdx="7">
    <p:extLst>
      <p:ext uri="{19B8F6BF-5375-455C-9EA6-DF929625EA0E}">
        <p15:presenceInfo xmlns:p15="http://schemas.microsoft.com/office/powerpoint/2012/main" userId="S::bauerjoc@leidos.com::d5feee51-d3eb-4a2d-bdb1-aea057722499" providerId="AD"/>
      </p:ext>
    </p:extLst>
  </p:cmAuthor>
  <p:cmAuthor id="2" name="Brooke Seldin" initials="BGS" lastIdx="23" clrIdx="1">
    <p:extLst>
      <p:ext uri="{19B8F6BF-5375-455C-9EA6-DF929625EA0E}">
        <p15:presenceInfo xmlns:p15="http://schemas.microsoft.com/office/powerpoint/2012/main" userId="Brooke Seldin" providerId="None"/>
      </p:ext>
    </p:extLst>
  </p:cmAuthor>
  <p:cmAuthor id="3" name="Roche, Jerry (FHWA)" initials="RJ(" lastIdx="17" clrIdx="2">
    <p:extLst>
      <p:ext uri="{19B8F6BF-5375-455C-9EA6-DF929625EA0E}">
        <p15:presenceInfo xmlns:p15="http://schemas.microsoft.com/office/powerpoint/2012/main" userId="S::Jerry.Roche@ad.dot.gov::f75fcaae-7af2-40f2-a836-bed27ef0a699" providerId="AD"/>
      </p:ext>
    </p:extLst>
  </p:cmAuthor>
  <p:cmAuthor id="4" name="tas" initials="TS" lastIdx="60" clrIdx="3">
    <p:extLst>
      <p:ext uri="{19B8F6BF-5375-455C-9EA6-DF929625EA0E}">
        <p15:presenceInfo xmlns:p15="http://schemas.microsoft.com/office/powerpoint/2012/main" userId="tas" providerId="None"/>
      </p:ext>
    </p:extLst>
  </p:cmAuthor>
  <p:cmAuthor id="5" name="Gregory, Joseph (FHWA)" initials="GJ(" lastIdx="2" clrIdx="4">
    <p:extLst>
      <p:ext uri="{19B8F6BF-5375-455C-9EA6-DF929625EA0E}">
        <p15:presenceInfo xmlns:p15="http://schemas.microsoft.com/office/powerpoint/2012/main" userId="S-1-5-21-982035342-1880134254-310265210-54904" providerId="AD"/>
      </p:ext>
    </p:extLst>
  </p:cmAuthor>
  <p:cmAuthor id="6" name="Bauer, Jocelyn K. [US-US]" initials="BJK[" lastIdx="2" clrIdx="5">
    <p:extLst>
      <p:ext uri="{19B8F6BF-5375-455C-9EA6-DF929625EA0E}">
        <p15:presenceInfo xmlns:p15="http://schemas.microsoft.com/office/powerpoint/2012/main" userId="S-1-5-21-727274380-931424960-1827182208-77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757575"/>
    <a:srgbClr val="963442"/>
    <a:srgbClr val="373545"/>
    <a:srgbClr val="D9939D"/>
    <a:srgbClr val="C45867"/>
    <a:srgbClr val="E6B8BF"/>
    <a:srgbClr val="F0D4D8"/>
    <a:srgbClr val="D6EEC4"/>
    <a:srgbClr val="E7E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autoAdjust="0"/>
    <p:restoredTop sz="95840" autoAdjust="0"/>
  </p:normalViewPr>
  <p:slideViewPr>
    <p:cSldViewPr snapToGrid="0" snapToObjects="1">
      <p:cViewPr varScale="1">
        <p:scale>
          <a:sx n="61" d="100"/>
          <a:sy n="61" d="100"/>
        </p:scale>
        <p:origin x="248" y="1312"/>
      </p:cViewPr>
      <p:guideLst/>
    </p:cSldViewPr>
  </p:slideViewPr>
  <p:outlineViewPr>
    <p:cViewPr>
      <p:scale>
        <a:sx n="33" d="100"/>
        <a:sy n="33" d="100"/>
      </p:scale>
      <p:origin x="0" y="-47602"/>
    </p:cViewPr>
  </p:outlineViewPr>
  <p:notesTextViewPr>
    <p:cViewPr>
      <p:scale>
        <a:sx n="125" d="100"/>
        <a:sy n="125" d="100"/>
      </p:scale>
      <p:origin x="0" y="0"/>
    </p:cViewPr>
  </p:notesTextViewPr>
  <p:sorterViewPr>
    <p:cViewPr>
      <p:scale>
        <a:sx n="75" d="100"/>
        <a:sy n="75" d="100"/>
      </p:scale>
      <p:origin x="0" y="0"/>
    </p:cViewPr>
  </p:sorterViewPr>
  <p:notesViewPr>
    <p:cSldViewPr snapToGrid="0" snapToObjects="1">
      <p:cViewPr varScale="1">
        <p:scale>
          <a:sx n="63" d="100"/>
          <a:sy n="63" d="100"/>
        </p:scale>
        <p:origin x="265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customXml" Target="../customXml/item5.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2.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FA05F-F120-44FA-BFFE-DE7F5D1D3E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0F9E6B-C07E-4F52-A1E2-B09AA4BFDBD9}">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Reduced congestion</a:t>
          </a:r>
        </a:p>
      </dgm:t>
    </dgm:pt>
    <dgm:pt modelId="{93A58B2D-A398-4B7E-BB60-5D8BAABB2E8B}" type="parTrans" cxnId="{A5B4405D-4CBC-479B-9561-C25C53882A3D}">
      <dgm:prSet/>
      <dgm:spPr/>
      <dgm:t>
        <a:bodyPr/>
        <a:lstStyle/>
        <a:p>
          <a:endParaRPr lang="en-US" sz="2400">
            <a:latin typeface="Arial" panose="020B0604020202020204" pitchFamily="34" charset="0"/>
            <a:cs typeface="Arial" panose="020B0604020202020204" pitchFamily="34" charset="0"/>
          </a:endParaRPr>
        </a:p>
      </dgm:t>
    </dgm:pt>
    <dgm:pt modelId="{8C6337EA-73E2-40CF-8E3F-8AF1D7708F07}" type="sibTrans" cxnId="{A5B4405D-4CBC-479B-9561-C25C53882A3D}">
      <dgm:prSet/>
      <dgm:spPr>
        <a:solidFill>
          <a:srgbClr val="427666"/>
        </a:solidFill>
        <a:ln>
          <a:solidFill>
            <a:srgbClr val="C00000"/>
          </a:solidFill>
        </a:ln>
      </dgm:spPr>
      <dgm:t>
        <a:bodyPr/>
        <a:lstStyle/>
        <a:p>
          <a:endParaRPr lang="en-US" sz="2400">
            <a:latin typeface="Arial" panose="020B0604020202020204" pitchFamily="34" charset="0"/>
            <a:cs typeface="Arial" panose="020B0604020202020204" pitchFamily="34" charset="0"/>
          </a:endParaRPr>
        </a:p>
      </dgm:t>
    </dgm:pt>
    <dgm:pt modelId="{C4EF04C6-4C46-493B-BBB0-169C25112F8D}">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Smoother and more reliable traffic flow</a:t>
          </a:r>
        </a:p>
      </dgm:t>
    </dgm:pt>
    <dgm:pt modelId="{8856EBA3-869C-428B-9E10-7C8C92BA2C71}" type="par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C9D5845D-E240-4389-90BC-CF2F1655BB63}" type="sib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25A15FCD-59D0-423C-9DD3-A4D2BC15C78D}">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Improved safety</a:t>
          </a:r>
        </a:p>
      </dgm:t>
    </dgm:pt>
    <dgm:pt modelId="{41F10322-9C33-4EA8-972B-44CC9A5CF0F6}" type="par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B919F580-EEA6-4850-A7FE-74EB19F0ED1D}" type="sib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83BAE06E-5C44-44B8-9E87-FE68C75ECA21}">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Cleaner air and less wasted fuel </a:t>
          </a:r>
        </a:p>
      </dgm:t>
    </dgm:pt>
    <dgm:pt modelId="{D165BF41-2267-4AB8-BA78-701D1414B3E1}" type="par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80EE546E-F7B6-40BE-BF26-63EB34DA3F9B}" type="sib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A415CD3D-5A70-4D6D-BEE9-DD27AD046B81}">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More efficient use of resources and existing facilities</a:t>
          </a:r>
        </a:p>
      </dgm:t>
    </dgm:pt>
    <dgm:pt modelId="{01EFFC5A-2C42-40DC-976A-FF9F9CEBE7E1}" type="par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0F96876B-BC2C-486F-808F-D7217D89DB2F}" type="sib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EC3D97D7-0888-40C6-B376-50407B6D64F0}">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Increased economic vitality</a:t>
          </a:r>
        </a:p>
      </dgm:t>
    </dgm:pt>
    <dgm:pt modelId="{1A4E6E81-1D28-4ED3-93DD-AAA148F316DA}" type="par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6048F4A8-E3F6-4EDD-81F1-90F5779A2616}" type="sib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97B237F3-5021-468F-95BB-C7E6C0BE5504}">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Improved quality of life</a:t>
          </a:r>
        </a:p>
      </dgm:t>
    </dgm:pt>
    <dgm:pt modelId="{58FE4EDF-F460-4928-B2EE-25D314043C4A}" type="par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6FB2D978-567C-4342-84A6-684D605CE84D}" type="sib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0DE66488-B3F7-4C45-8EFA-23D4BC153968}" type="pres">
      <dgm:prSet presAssocID="{4D2FA05F-F120-44FA-BFFE-DE7F5D1D3E24}" presName="Name0" presStyleCnt="0">
        <dgm:presLayoutVars>
          <dgm:chMax val="7"/>
          <dgm:chPref val="7"/>
          <dgm:dir/>
        </dgm:presLayoutVars>
      </dgm:prSet>
      <dgm:spPr/>
    </dgm:pt>
    <dgm:pt modelId="{25D2F6B6-0901-4202-A50A-4BFF5974847F}" type="pres">
      <dgm:prSet presAssocID="{4D2FA05F-F120-44FA-BFFE-DE7F5D1D3E24}" presName="Name1" presStyleCnt="0"/>
      <dgm:spPr/>
    </dgm:pt>
    <dgm:pt modelId="{8AF072F3-5A47-439D-AB17-B5958166AD1D}" type="pres">
      <dgm:prSet presAssocID="{4D2FA05F-F120-44FA-BFFE-DE7F5D1D3E24}" presName="cycle" presStyleCnt="0"/>
      <dgm:spPr/>
    </dgm:pt>
    <dgm:pt modelId="{B6A8A1E8-B163-4246-9557-35DE06009BC0}" type="pres">
      <dgm:prSet presAssocID="{4D2FA05F-F120-44FA-BFFE-DE7F5D1D3E24}" presName="srcNode" presStyleLbl="node1" presStyleIdx="0" presStyleCnt="7"/>
      <dgm:spPr/>
    </dgm:pt>
    <dgm:pt modelId="{AB348B67-590A-4100-A067-F93C0A02C238}" type="pres">
      <dgm:prSet presAssocID="{4D2FA05F-F120-44FA-BFFE-DE7F5D1D3E24}" presName="conn" presStyleLbl="parChTrans1D2" presStyleIdx="0" presStyleCnt="1"/>
      <dgm:spPr/>
    </dgm:pt>
    <dgm:pt modelId="{F922EC87-0F87-4F19-BBCB-5D92671FAE2F}" type="pres">
      <dgm:prSet presAssocID="{4D2FA05F-F120-44FA-BFFE-DE7F5D1D3E24}" presName="extraNode" presStyleLbl="node1" presStyleIdx="0" presStyleCnt="7"/>
      <dgm:spPr/>
    </dgm:pt>
    <dgm:pt modelId="{1A8091ED-06AA-4B6A-AC4E-96F069B70940}" type="pres">
      <dgm:prSet presAssocID="{4D2FA05F-F120-44FA-BFFE-DE7F5D1D3E24}" presName="dstNode" presStyleLbl="node1" presStyleIdx="0" presStyleCnt="7"/>
      <dgm:spPr/>
    </dgm:pt>
    <dgm:pt modelId="{C4C9FFFC-C4E5-4E19-8415-057E5A70EA5A}" type="pres">
      <dgm:prSet presAssocID="{820F9E6B-C07E-4F52-A1E2-B09AA4BFDBD9}" presName="text_1" presStyleLbl="node1" presStyleIdx="0" presStyleCnt="7">
        <dgm:presLayoutVars>
          <dgm:bulletEnabled val="1"/>
        </dgm:presLayoutVars>
      </dgm:prSet>
      <dgm:spPr/>
    </dgm:pt>
    <dgm:pt modelId="{59E9D12B-2198-4F9A-9036-183A935231AD}" type="pres">
      <dgm:prSet presAssocID="{820F9E6B-C07E-4F52-A1E2-B09AA4BFDBD9}" presName="accent_1" presStyleCnt="0"/>
      <dgm:spPr/>
    </dgm:pt>
    <dgm:pt modelId="{ABBED389-510F-43A7-B75C-461F1E2B9DD3}" type="pres">
      <dgm:prSet presAssocID="{820F9E6B-C07E-4F52-A1E2-B09AA4BFDBD9}" presName="accentRepeatNode" presStyleLbl="solidFgAcc1" presStyleIdx="0" presStyleCnt="7"/>
      <dgm:spPr>
        <a:ln>
          <a:solidFill>
            <a:srgbClr val="C00000"/>
          </a:solidFill>
        </a:ln>
      </dgm:spPr>
    </dgm:pt>
    <dgm:pt modelId="{C442EB8D-E2A7-4737-8835-6E4B452AA09D}" type="pres">
      <dgm:prSet presAssocID="{C4EF04C6-4C46-493B-BBB0-169C25112F8D}" presName="text_2" presStyleLbl="node1" presStyleIdx="1" presStyleCnt="7">
        <dgm:presLayoutVars>
          <dgm:bulletEnabled val="1"/>
        </dgm:presLayoutVars>
      </dgm:prSet>
      <dgm:spPr/>
    </dgm:pt>
    <dgm:pt modelId="{C36AD7DE-D4FE-4096-B782-E5E816820ADA}" type="pres">
      <dgm:prSet presAssocID="{C4EF04C6-4C46-493B-BBB0-169C25112F8D}" presName="accent_2" presStyleCnt="0"/>
      <dgm:spPr/>
    </dgm:pt>
    <dgm:pt modelId="{2A174F75-140E-47DB-9079-8BED4FD643DE}" type="pres">
      <dgm:prSet presAssocID="{C4EF04C6-4C46-493B-BBB0-169C25112F8D}" presName="accentRepeatNode" presStyleLbl="solidFgAcc1" presStyleIdx="1" presStyleCnt="7"/>
      <dgm:spPr>
        <a:ln>
          <a:solidFill>
            <a:srgbClr val="C00000"/>
          </a:solidFill>
        </a:ln>
      </dgm:spPr>
    </dgm:pt>
    <dgm:pt modelId="{20D6BD72-176B-4DF7-A5C4-031325D0F650}" type="pres">
      <dgm:prSet presAssocID="{25A15FCD-59D0-423C-9DD3-A4D2BC15C78D}" presName="text_3" presStyleLbl="node1" presStyleIdx="2" presStyleCnt="7">
        <dgm:presLayoutVars>
          <dgm:bulletEnabled val="1"/>
        </dgm:presLayoutVars>
      </dgm:prSet>
      <dgm:spPr/>
    </dgm:pt>
    <dgm:pt modelId="{06340D50-4DC2-4268-B1F1-6366E2D3A4B4}" type="pres">
      <dgm:prSet presAssocID="{25A15FCD-59D0-423C-9DD3-A4D2BC15C78D}" presName="accent_3" presStyleCnt="0"/>
      <dgm:spPr/>
    </dgm:pt>
    <dgm:pt modelId="{37F5F748-F774-4AF8-AD49-B0E9FDC9BA94}" type="pres">
      <dgm:prSet presAssocID="{25A15FCD-59D0-423C-9DD3-A4D2BC15C78D}" presName="accentRepeatNode" presStyleLbl="solidFgAcc1" presStyleIdx="2" presStyleCnt="7"/>
      <dgm:spPr>
        <a:ln>
          <a:solidFill>
            <a:srgbClr val="C00000"/>
          </a:solidFill>
        </a:ln>
      </dgm:spPr>
    </dgm:pt>
    <dgm:pt modelId="{DBED1680-4031-469A-A7C9-46F8F60A1432}" type="pres">
      <dgm:prSet presAssocID="{83BAE06E-5C44-44B8-9E87-FE68C75ECA21}" presName="text_4" presStyleLbl="node1" presStyleIdx="3" presStyleCnt="7">
        <dgm:presLayoutVars>
          <dgm:bulletEnabled val="1"/>
        </dgm:presLayoutVars>
      </dgm:prSet>
      <dgm:spPr/>
    </dgm:pt>
    <dgm:pt modelId="{A716C444-DEF7-45DE-AB30-70BDFBCA4AFC}" type="pres">
      <dgm:prSet presAssocID="{83BAE06E-5C44-44B8-9E87-FE68C75ECA21}" presName="accent_4" presStyleCnt="0"/>
      <dgm:spPr/>
    </dgm:pt>
    <dgm:pt modelId="{01FFECB0-2307-4EF1-B71E-DEFA65463B1E}" type="pres">
      <dgm:prSet presAssocID="{83BAE06E-5C44-44B8-9E87-FE68C75ECA21}" presName="accentRepeatNode" presStyleLbl="solidFgAcc1" presStyleIdx="3" presStyleCnt="7"/>
      <dgm:spPr>
        <a:ln>
          <a:solidFill>
            <a:srgbClr val="C00000"/>
          </a:solidFill>
        </a:ln>
      </dgm:spPr>
    </dgm:pt>
    <dgm:pt modelId="{45C1661B-7250-4804-99C7-07D19EA49E20}" type="pres">
      <dgm:prSet presAssocID="{A415CD3D-5A70-4D6D-BEE9-DD27AD046B81}" presName="text_5" presStyleLbl="node1" presStyleIdx="4" presStyleCnt="7">
        <dgm:presLayoutVars>
          <dgm:bulletEnabled val="1"/>
        </dgm:presLayoutVars>
      </dgm:prSet>
      <dgm:spPr/>
    </dgm:pt>
    <dgm:pt modelId="{4AFFCD51-C253-471E-A0E1-A760C949B931}" type="pres">
      <dgm:prSet presAssocID="{A415CD3D-5A70-4D6D-BEE9-DD27AD046B81}" presName="accent_5" presStyleCnt="0"/>
      <dgm:spPr/>
    </dgm:pt>
    <dgm:pt modelId="{3F1B5CC2-381B-4399-B886-1F1ED1C02685}" type="pres">
      <dgm:prSet presAssocID="{A415CD3D-5A70-4D6D-BEE9-DD27AD046B81}" presName="accentRepeatNode" presStyleLbl="solidFgAcc1" presStyleIdx="4" presStyleCnt="7"/>
      <dgm:spPr>
        <a:ln>
          <a:solidFill>
            <a:srgbClr val="C00000"/>
          </a:solidFill>
        </a:ln>
      </dgm:spPr>
    </dgm:pt>
    <dgm:pt modelId="{DAE29D1B-390C-49A5-805E-EF88C8508009}" type="pres">
      <dgm:prSet presAssocID="{EC3D97D7-0888-40C6-B376-50407B6D64F0}" presName="text_6" presStyleLbl="node1" presStyleIdx="5" presStyleCnt="7">
        <dgm:presLayoutVars>
          <dgm:bulletEnabled val="1"/>
        </dgm:presLayoutVars>
      </dgm:prSet>
      <dgm:spPr/>
    </dgm:pt>
    <dgm:pt modelId="{AA80C274-427B-4771-9E79-0CDF91BE053E}" type="pres">
      <dgm:prSet presAssocID="{EC3D97D7-0888-40C6-B376-50407B6D64F0}" presName="accent_6" presStyleCnt="0"/>
      <dgm:spPr/>
    </dgm:pt>
    <dgm:pt modelId="{342FF504-67FE-40E0-B1DD-BD8CFD2A7703}" type="pres">
      <dgm:prSet presAssocID="{EC3D97D7-0888-40C6-B376-50407B6D64F0}" presName="accentRepeatNode" presStyleLbl="solidFgAcc1" presStyleIdx="5" presStyleCnt="7"/>
      <dgm:spPr>
        <a:ln>
          <a:solidFill>
            <a:srgbClr val="C00000"/>
          </a:solidFill>
        </a:ln>
      </dgm:spPr>
    </dgm:pt>
    <dgm:pt modelId="{461CD9F3-A26C-413D-9AC9-7492F4AEFC7C}" type="pres">
      <dgm:prSet presAssocID="{97B237F3-5021-468F-95BB-C7E6C0BE5504}" presName="text_7" presStyleLbl="node1" presStyleIdx="6" presStyleCnt="7">
        <dgm:presLayoutVars>
          <dgm:bulletEnabled val="1"/>
        </dgm:presLayoutVars>
      </dgm:prSet>
      <dgm:spPr/>
    </dgm:pt>
    <dgm:pt modelId="{99EC61A6-B50E-481A-A334-D8C9CBC3CFC8}" type="pres">
      <dgm:prSet presAssocID="{97B237F3-5021-468F-95BB-C7E6C0BE5504}" presName="accent_7" presStyleCnt="0"/>
      <dgm:spPr/>
    </dgm:pt>
    <dgm:pt modelId="{04BBC0A3-BF46-426A-8351-D9A9EB39FCCD}" type="pres">
      <dgm:prSet presAssocID="{97B237F3-5021-468F-95BB-C7E6C0BE5504}" presName="accentRepeatNode" presStyleLbl="solidFgAcc1" presStyleIdx="6" presStyleCnt="7"/>
      <dgm:spPr>
        <a:ln>
          <a:solidFill>
            <a:srgbClr val="C00000"/>
          </a:solidFill>
        </a:ln>
      </dgm:spPr>
    </dgm:pt>
  </dgm:ptLst>
  <dgm:cxnLst>
    <dgm:cxn modelId="{D93DDD18-95EA-4D47-9CDD-483FD9195E0A}" type="presOf" srcId="{83BAE06E-5C44-44B8-9E87-FE68C75ECA21}" destId="{DBED1680-4031-469A-A7C9-46F8F60A1432}" srcOrd="0" destOrd="0" presId="urn:microsoft.com/office/officeart/2008/layout/VerticalCurvedList"/>
    <dgm:cxn modelId="{D3063940-3047-4CAF-B6CB-3E412EE9A470}" type="presOf" srcId="{97B237F3-5021-468F-95BB-C7E6C0BE5504}" destId="{461CD9F3-A26C-413D-9AC9-7492F4AEFC7C}" srcOrd="0" destOrd="0" presId="urn:microsoft.com/office/officeart/2008/layout/VerticalCurvedList"/>
    <dgm:cxn modelId="{A5B4405D-4CBC-479B-9561-C25C53882A3D}" srcId="{4D2FA05F-F120-44FA-BFFE-DE7F5D1D3E24}" destId="{820F9E6B-C07E-4F52-A1E2-B09AA4BFDBD9}" srcOrd="0" destOrd="0" parTransId="{93A58B2D-A398-4B7E-BB60-5D8BAABB2E8B}" sibTransId="{8C6337EA-73E2-40CF-8E3F-8AF1D7708F07}"/>
    <dgm:cxn modelId="{3218BC41-27A1-4B9E-AD7C-44E572F6B65E}" type="presOf" srcId="{A415CD3D-5A70-4D6D-BEE9-DD27AD046B81}" destId="{45C1661B-7250-4804-99C7-07D19EA49E20}" srcOrd="0" destOrd="0" presId="urn:microsoft.com/office/officeart/2008/layout/VerticalCurvedList"/>
    <dgm:cxn modelId="{A5389268-B4C7-46D5-85C6-3F57E50C311D}" srcId="{4D2FA05F-F120-44FA-BFFE-DE7F5D1D3E24}" destId="{25A15FCD-59D0-423C-9DD3-A4D2BC15C78D}" srcOrd="2" destOrd="0" parTransId="{41F10322-9C33-4EA8-972B-44CC9A5CF0F6}" sibTransId="{B919F580-EEA6-4850-A7FE-74EB19F0ED1D}"/>
    <dgm:cxn modelId="{C3966172-A3CC-4D49-9C0A-AA8B32A78D43}" srcId="{4D2FA05F-F120-44FA-BFFE-DE7F5D1D3E24}" destId="{A415CD3D-5A70-4D6D-BEE9-DD27AD046B81}" srcOrd="4" destOrd="0" parTransId="{01EFFC5A-2C42-40DC-976A-FF9F9CEBE7E1}" sibTransId="{0F96876B-BC2C-486F-808F-D7217D89DB2F}"/>
    <dgm:cxn modelId="{D9221577-F5E1-4ED4-A730-06274289E00A}" type="presOf" srcId="{820F9E6B-C07E-4F52-A1E2-B09AA4BFDBD9}" destId="{C4C9FFFC-C4E5-4E19-8415-057E5A70EA5A}" srcOrd="0" destOrd="0" presId="urn:microsoft.com/office/officeart/2008/layout/VerticalCurvedList"/>
    <dgm:cxn modelId="{3ED0817B-8F74-4774-9A2B-26B4C90980A0}" srcId="{4D2FA05F-F120-44FA-BFFE-DE7F5D1D3E24}" destId="{83BAE06E-5C44-44B8-9E87-FE68C75ECA21}" srcOrd="3" destOrd="0" parTransId="{D165BF41-2267-4AB8-BA78-701D1414B3E1}" sibTransId="{80EE546E-F7B6-40BE-BF26-63EB34DA3F9B}"/>
    <dgm:cxn modelId="{5DA82A81-284C-4AF8-9084-78A86867F9D3}" type="presOf" srcId="{4D2FA05F-F120-44FA-BFFE-DE7F5D1D3E24}" destId="{0DE66488-B3F7-4C45-8EFA-23D4BC153968}" srcOrd="0" destOrd="0" presId="urn:microsoft.com/office/officeart/2008/layout/VerticalCurvedList"/>
    <dgm:cxn modelId="{40195684-3C6B-43B4-A993-C32387755B04}" type="presOf" srcId="{8C6337EA-73E2-40CF-8E3F-8AF1D7708F07}" destId="{AB348B67-590A-4100-A067-F93C0A02C238}" srcOrd="0" destOrd="0" presId="urn:microsoft.com/office/officeart/2008/layout/VerticalCurvedList"/>
    <dgm:cxn modelId="{A14714A8-030B-4F4E-A5C9-13EE346CBA19}" srcId="{4D2FA05F-F120-44FA-BFFE-DE7F5D1D3E24}" destId="{EC3D97D7-0888-40C6-B376-50407B6D64F0}" srcOrd="5" destOrd="0" parTransId="{1A4E6E81-1D28-4ED3-93DD-AAA148F316DA}" sibTransId="{6048F4A8-E3F6-4EDD-81F1-90F5779A2616}"/>
    <dgm:cxn modelId="{05ADB8AF-7AB2-4CFA-8627-552A1A218619}" srcId="{4D2FA05F-F120-44FA-BFFE-DE7F5D1D3E24}" destId="{C4EF04C6-4C46-493B-BBB0-169C25112F8D}" srcOrd="1" destOrd="0" parTransId="{8856EBA3-869C-428B-9E10-7C8C92BA2C71}" sibTransId="{C9D5845D-E240-4389-90BC-CF2F1655BB63}"/>
    <dgm:cxn modelId="{69A228B3-7CBB-4366-B999-1598166B3CE6}" srcId="{4D2FA05F-F120-44FA-BFFE-DE7F5D1D3E24}" destId="{97B237F3-5021-468F-95BB-C7E6C0BE5504}" srcOrd="6" destOrd="0" parTransId="{58FE4EDF-F460-4928-B2EE-25D314043C4A}" sibTransId="{6FB2D978-567C-4342-84A6-684D605CE84D}"/>
    <dgm:cxn modelId="{FE38F4B7-3338-46AC-8B94-F7DD8E7CB109}" type="presOf" srcId="{25A15FCD-59D0-423C-9DD3-A4D2BC15C78D}" destId="{20D6BD72-176B-4DF7-A5C4-031325D0F650}" srcOrd="0" destOrd="0" presId="urn:microsoft.com/office/officeart/2008/layout/VerticalCurvedList"/>
    <dgm:cxn modelId="{C26357F4-B454-4EF9-90DD-787F0EE0D12F}" type="presOf" srcId="{C4EF04C6-4C46-493B-BBB0-169C25112F8D}" destId="{C442EB8D-E2A7-4737-8835-6E4B452AA09D}" srcOrd="0" destOrd="0" presId="urn:microsoft.com/office/officeart/2008/layout/VerticalCurvedList"/>
    <dgm:cxn modelId="{678F14FD-8FC8-4399-AE30-6752D5322E58}" type="presOf" srcId="{EC3D97D7-0888-40C6-B376-50407B6D64F0}" destId="{DAE29D1B-390C-49A5-805E-EF88C8508009}" srcOrd="0" destOrd="0" presId="urn:microsoft.com/office/officeart/2008/layout/VerticalCurvedList"/>
    <dgm:cxn modelId="{78D1B8A8-396E-4976-A5F8-B1C54A54D491}" type="presParOf" srcId="{0DE66488-B3F7-4C45-8EFA-23D4BC153968}" destId="{25D2F6B6-0901-4202-A50A-4BFF5974847F}" srcOrd="0" destOrd="0" presId="urn:microsoft.com/office/officeart/2008/layout/VerticalCurvedList"/>
    <dgm:cxn modelId="{EC15C824-459D-430B-B281-D86AABDDE43B}" type="presParOf" srcId="{25D2F6B6-0901-4202-A50A-4BFF5974847F}" destId="{8AF072F3-5A47-439D-AB17-B5958166AD1D}" srcOrd="0" destOrd="0" presId="urn:microsoft.com/office/officeart/2008/layout/VerticalCurvedList"/>
    <dgm:cxn modelId="{EF36E2B8-4EA6-4334-A034-C084A2E53A3B}" type="presParOf" srcId="{8AF072F3-5A47-439D-AB17-B5958166AD1D}" destId="{B6A8A1E8-B163-4246-9557-35DE06009BC0}" srcOrd="0" destOrd="0" presId="urn:microsoft.com/office/officeart/2008/layout/VerticalCurvedList"/>
    <dgm:cxn modelId="{D20EA35D-542F-4262-9313-2009A8B4DE38}" type="presParOf" srcId="{8AF072F3-5A47-439D-AB17-B5958166AD1D}" destId="{AB348B67-590A-4100-A067-F93C0A02C238}" srcOrd="1" destOrd="0" presId="urn:microsoft.com/office/officeart/2008/layout/VerticalCurvedList"/>
    <dgm:cxn modelId="{0AF24BAE-AC37-481F-927C-5A83F2A83340}" type="presParOf" srcId="{8AF072F3-5A47-439D-AB17-B5958166AD1D}" destId="{F922EC87-0F87-4F19-BBCB-5D92671FAE2F}" srcOrd="2" destOrd="0" presId="urn:microsoft.com/office/officeart/2008/layout/VerticalCurvedList"/>
    <dgm:cxn modelId="{3D3BB291-F698-4D8F-9A3F-1344C6C66646}" type="presParOf" srcId="{8AF072F3-5A47-439D-AB17-B5958166AD1D}" destId="{1A8091ED-06AA-4B6A-AC4E-96F069B70940}" srcOrd="3" destOrd="0" presId="urn:microsoft.com/office/officeart/2008/layout/VerticalCurvedList"/>
    <dgm:cxn modelId="{144B301E-F1B1-43A2-B8DD-6165D35396A1}" type="presParOf" srcId="{25D2F6B6-0901-4202-A50A-4BFF5974847F}" destId="{C4C9FFFC-C4E5-4E19-8415-057E5A70EA5A}" srcOrd="1" destOrd="0" presId="urn:microsoft.com/office/officeart/2008/layout/VerticalCurvedList"/>
    <dgm:cxn modelId="{BE737FF7-130E-4023-A115-CCB6DB20439E}" type="presParOf" srcId="{25D2F6B6-0901-4202-A50A-4BFF5974847F}" destId="{59E9D12B-2198-4F9A-9036-183A935231AD}" srcOrd="2" destOrd="0" presId="urn:microsoft.com/office/officeart/2008/layout/VerticalCurvedList"/>
    <dgm:cxn modelId="{B875AECB-327E-4DC6-A37E-0D59EC39D12C}" type="presParOf" srcId="{59E9D12B-2198-4F9A-9036-183A935231AD}" destId="{ABBED389-510F-43A7-B75C-461F1E2B9DD3}" srcOrd="0" destOrd="0" presId="urn:microsoft.com/office/officeart/2008/layout/VerticalCurvedList"/>
    <dgm:cxn modelId="{CD881057-5EB4-43AF-A2DF-39EE7E65D6A6}" type="presParOf" srcId="{25D2F6B6-0901-4202-A50A-4BFF5974847F}" destId="{C442EB8D-E2A7-4737-8835-6E4B452AA09D}" srcOrd="3" destOrd="0" presId="urn:microsoft.com/office/officeart/2008/layout/VerticalCurvedList"/>
    <dgm:cxn modelId="{3CB2FB3F-9B47-4294-B5D7-37BA7A3EFDE9}" type="presParOf" srcId="{25D2F6B6-0901-4202-A50A-4BFF5974847F}" destId="{C36AD7DE-D4FE-4096-B782-E5E816820ADA}" srcOrd="4" destOrd="0" presId="urn:microsoft.com/office/officeart/2008/layout/VerticalCurvedList"/>
    <dgm:cxn modelId="{B51E3B2F-0000-4D79-9A4F-2F82E7069CBF}" type="presParOf" srcId="{C36AD7DE-D4FE-4096-B782-E5E816820ADA}" destId="{2A174F75-140E-47DB-9079-8BED4FD643DE}" srcOrd="0" destOrd="0" presId="urn:microsoft.com/office/officeart/2008/layout/VerticalCurvedList"/>
    <dgm:cxn modelId="{DE1DBF00-FD46-4A0C-9FBB-F03543EF3D49}" type="presParOf" srcId="{25D2F6B6-0901-4202-A50A-4BFF5974847F}" destId="{20D6BD72-176B-4DF7-A5C4-031325D0F650}" srcOrd="5" destOrd="0" presId="urn:microsoft.com/office/officeart/2008/layout/VerticalCurvedList"/>
    <dgm:cxn modelId="{A593F7B8-9B06-47BC-A2B6-83D9D5D2DA86}" type="presParOf" srcId="{25D2F6B6-0901-4202-A50A-4BFF5974847F}" destId="{06340D50-4DC2-4268-B1F1-6366E2D3A4B4}" srcOrd="6" destOrd="0" presId="urn:microsoft.com/office/officeart/2008/layout/VerticalCurvedList"/>
    <dgm:cxn modelId="{D3BD8EBE-1675-4650-8EE0-7F3CE5E529F1}" type="presParOf" srcId="{06340D50-4DC2-4268-B1F1-6366E2D3A4B4}" destId="{37F5F748-F774-4AF8-AD49-B0E9FDC9BA94}" srcOrd="0" destOrd="0" presId="urn:microsoft.com/office/officeart/2008/layout/VerticalCurvedList"/>
    <dgm:cxn modelId="{2FB47491-FC39-4F0A-8850-32D1756DFB12}" type="presParOf" srcId="{25D2F6B6-0901-4202-A50A-4BFF5974847F}" destId="{DBED1680-4031-469A-A7C9-46F8F60A1432}" srcOrd="7" destOrd="0" presId="urn:microsoft.com/office/officeart/2008/layout/VerticalCurvedList"/>
    <dgm:cxn modelId="{5A4D120E-BA54-49B1-AAD7-BE9C6F1D55DC}" type="presParOf" srcId="{25D2F6B6-0901-4202-A50A-4BFF5974847F}" destId="{A716C444-DEF7-45DE-AB30-70BDFBCA4AFC}" srcOrd="8" destOrd="0" presId="urn:microsoft.com/office/officeart/2008/layout/VerticalCurvedList"/>
    <dgm:cxn modelId="{43305E43-88F3-44EC-962F-5AFE6D4D15E9}" type="presParOf" srcId="{A716C444-DEF7-45DE-AB30-70BDFBCA4AFC}" destId="{01FFECB0-2307-4EF1-B71E-DEFA65463B1E}" srcOrd="0" destOrd="0" presId="urn:microsoft.com/office/officeart/2008/layout/VerticalCurvedList"/>
    <dgm:cxn modelId="{56DBD976-E78B-41D2-987B-2549C6D8CC3C}" type="presParOf" srcId="{25D2F6B6-0901-4202-A50A-4BFF5974847F}" destId="{45C1661B-7250-4804-99C7-07D19EA49E20}" srcOrd="9" destOrd="0" presId="urn:microsoft.com/office/officeart/2008/layout/VerticalCurvedList"/>
    <dgm:cxn modelId="{103574A2-D2E0-4327-B0E0-96E2C20643E8}" type="presParOf" srcId="{25D2F6B6-0901-4202-A50A-4BFF5974847F}" destId="{4AFFCD51-C253-471E-A0E1-A760C949B931}" srcOrd="10" destOrd="0" presId="urn:microsoft.com/office/officeart/2008/layout/VerticalCurvedList"/>
    <dgm:cxn modelId="{1179E564-A213-439A-A1D5-D2ED33B9C168}" type="presParOf" srcId="{4AFFCD51-C253-471E-A0E1-A760C949B931}" destId="{3F1B5CC2-381B-4399-B886-1F1ED1C02685}" srcOrd="0" destOrd="0" presId="urn:microsoft.com/office/officeart/2008/layout/VerticalCurvedList"/>
    <dgm:cxn modelId="{F491C4A2-AF82-4091-8E5A-729BEA56B8F6}" type="presParOf" srcId="{25D2F6B6-0901-4202-A50A-4BFF5974847F}" destId="{DAE29D1B-390C-49A5-805E-EF88C8508009}" srcOrd="11" destOrd="0" presId="urn:microsoft.com/office/officeart/2008/layout/VerticalCurvedList"/>
    <dgm:cxn modelId="{F659EABF-FB15-4B31-9E8D-548CD20230EF}" type="presParOf" srcId="{25D2F6B6-0901-4202-A50A-4BFF5974847F}" destId="{AA80C274-427B-4771-9E79-0CDF91BE053E}" srcOrd="12" destOrd="0" presId="urn:microsoft.com/office/officeart/2008/layout/VerticalCurvedList"/>
    <dgm:cxn modelId="{D8316D88-82AC-4DA6-A5AA-865BED0D3A82}" type="presParOf" srcId="{AA80C274-427B-4771-9E79-0CDF91BE053E}" destId="{342FF504-67FE-40E0-B1DD-BD8CFD2A7703}" srcOrd="0" destOrd="0" presId="urn:microsoft.com/office/officeart/2008/layout/VerticalCurvedList"/>
    <dgm:cxn modelId="{376C9F1B-F9D7-42DE-86D5-814C05308F3C}" type="presParOf" srcId="{25D2F6B6-0901-4202-A50A-4BFF5974847F}" destId="{461CD9F3-A26C-413D-9AC9-7492F4AEFC7C}" srcOrd="13" destOrd="0" presId="urn:microsoft.com/office/officeart/2008/layout/VerticalCurvedList"/>
    <dgm:cxn modelId="{99CAA1EF-2121-4C52-B9FD-D4F36436B782}" type="presParOf" srcId="{25D2F6B6-0901-4202-A50A-4BFF5974847F}" destId="{99EC61A6-B50E-481A-A334-D8C9CBC3CFC8}" srcOrd="14" destOrd="0" presId="urn:microsoft.com/office/officeart/2008/layout/VerticalCurvedList"/>
    <dgm:cxn modelId="{3155251F-97C6-419A-A46A-647E04BBE6D4}" type="presParOf" srcId="{99EC61A6-B50E-481A-A334-D8C9CBC3CFC8}" destId="{04BBC0A3-BF46-426A-8351-D9A9EB39FC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2FA05F-F120-44FA-BFFE-DE7F5D1D3E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20F9E6B-C07E-4F52-A1E2-B09AA4BFDBD9}">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Reduced congestion</a:t>
          </a:r>
        </a:p>
      </dgm:t>
    </dgm:pt>
    <dgm:pt modelId="{93A58B2D-A398-4B7E-BB60-5D8BAABB2E8B}" type="parTrans" cxnId="{A5B4405D-4CBC-479B-9561-C25C53882A3D}">
      <dgm:prSet/>
      <dgm:spPr/>
      <dgm:t>
        <a:bodyPr/>
        <a:lstStyle/>
        <a:p>
          <a:endParaRPr lang="en-US" sz="2400">
            <a:latin typeface="Arial" panose="020B0604020202020204" pitchFamily="34" charset="0"/>
            <a:cs typeface="Arial" panose="020B0604020202020204" pitchFamily="34" charset="0"/>
          </a:endParaRPr>
        </a:p>
      </dgm:t>
    </dgm:pt>
    <dgm:pt modelId="{8C6337EA-73E2-40CF-8E3F-8AF1D7708F07}" type="sibTrans" cxnId="{A5B4405D-4CBC-479B-9561-C25C53882A3D}">
      <dgm:prSet/>
      <dgm:spPr>
        <a:solidFill>
          <a:srgbClr val="427666"/>
        </a:solidFill>
        <a:ln>
          <a:solidFill>
            <a:srgbClr val="C00000"/>
          </a:solidFill>
        </a:ln>
      </dgm:spPr>
      <dgm:t>
        <a:bodyPr/>
        <a:lstStyle/>
        <a:p>
          <a:endParaRPr lang="en-US" sz="2400">
            <a:latin typeface="Arial" panose="020B0604020202020204" pitchFamily="34" charset="0"/>
            <a:cs typeface="Arial" panose="020B0604020202020204" pitchFamily="34" charset="0"/>
          </a:endParaRPr>
        </a:p>
      </dgm:t>
    </dgm:pt>
    <dgm:pt modelId="{C4EF04C6-4C46-493B-BBB0-169C25112F8D}">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Smoother and more reliable traffic flow</a:t>
          </a:r>
        </a:p>
      </dgm:t>
    </dgm:pt>
    <dgm:pt modelId="{8856EBA3-869C-428B-9E10-7C8C92BA2C71}" type="par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C9D5845D-E240-4389-90BC-CF2F1655BB63}" type="sibTrans" cxnId="{05ADB8AF-7AB2-4CFA-8627-552A1A218619}">
      <dgm:prSet/>
      <dgm:spPr/>
      <dgm:t>
        <a:bodyPr/>
        <a:lstStyle/>
        <a:p>
          <a:endParaRPr lang="en-US" sz="2400">
            <a:latin typeface="Arial" panose="020B0604020202020204" pitchFamily="34" charset="0"/>
            <a:cs typeface="Arial" panose="020B0604020202020204" pitchFamily="34" charset="0"/>
          </a:endParaRPr>
        </a:p>
      </dgm:t>
    </dgm:pt>
    <dgm:pt modelId="{25A15FCD-59D0-423C-9DD3-A4D2BC15C78D}">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Improved safety</a:t>
          </a:r>
        </a:p>
      </dgm:t>
    </dgm:pt>
    <dgm:pt modelId="{41F10322-9C33-4EA8-972B-44CC9A5CF0F6}" type="par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B919F580-EEA6-4850-A7FE-74EB19F0ED1D}" type="sibTrans" cxnId="{A5389268-B4C7-46D5-85C6-3F57E50C311D}">
      <dgm:prSet/>
      <dgm:spPr/>
      <dgm:t>
        <a:bodyPr/>
        <a:lstStyle/>
        <a:p>
          <a:endParaRPr lang="en-US" sz="2400">
            <a:latin typeface="Arial" panose="020B0604020202020204" pitchFamily="34" charset="0"/>
            <a:cs typeface="Arial" panose="020B0604020202020204" pitchFamily="34" charset="0"/>
          </a:endParaRPr>
        </a:p>
      </dgm:t>
    </dgm:pt>
    <dgm:pt modelId="{83BAE06E-5C44-44B8-9E87-FE68C75ECA21}">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Cleaner air and less wasted fuel </a:t>
          </a:r>
        </a:p>
      </dgm:t>
    </dgm:pt>
    <dgm:pt modelId="{D165BF41-2267-4AB8-BA78-701D1414B3E1}" type="par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80EE546E-F7B6-40BE-BF26-63EB34DA3F9B}" type="sibTrans" cxnId="{3ED0817B-8F74-4774-9A2B-26B4C90980A0}">
      <dgm:prSet/>
      <dgm:spPr/>
      <dgm:t>
        <a:bodyPr/>
        <a:lstStyle/>
        <a:p>
          <a:endParaRPr lang="en-US" sz="2400">
            <a:latin typeface="Arial" panose="020B0604020202020204" pitchFamily="34" charset="0"/>
            <a:cs typeface="Arial" panose="020B0604020202020204" pitchFamily="34" charset="0"/>
          </a:endParaRPr>
        </a:p>
      </dgm:t>
    </dgm:pt>
    <dgm:pt modelId="{A415CD3D-5A70-4D6D-BEE9-DD27AD046B81}">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More efficient use of resources and existing facilities</a:t>
          </a:r>
        </a:p>
      </dgm:t>
    </dgm:pt>
    <dgm:pt modelId="{01EFFC5A-2C42-40DC-976A-FF9F9CEBE7E1}" type="par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0F96876B-BC2C-486F-808F-D7217D89DB2F}" type="sibTrans" cxnId="{C3966172-A3CC-4D49-9C0A-AA8B32A78D43}">
      <dgm:prSet/>
      <dgm:spPr/>
      <dgm:t>
        <a:bodyPr/>
        <a:lstStyle/>
        <a:p>
          <a:endParaRPr lang="en-US" sz="2400">
            <a:latin typeface="Arial" panose="020B0604020202020204" pitchFamily="34" charset="0"/>
            <a:cs typeface="Arial" panose="020B0604020202020204" pitchFamily="34" charset="0"/>
          </a:endParaRPr>
        </a:p>
      </dgm:t>
    </dgm:pt>
    <dgm:pt modelId="{EC3D97D7-0888-40C6-B376-50407B6D64F0}">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Increased economic vitality</a:t>
          </a:r>
        </a:p>
      </dgm:t>
    </dgm:pt>
    <dgm:pt modelId="{1A4E6E81-1D28-4ED3-93DD-AAA148F316DA}" type="par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6048F4A8-E3F6-4EDD-81F1-90F5779A2616}" type="sibTrans" cxnId="{A14714A8-030B-4F4E-A5C9-13EE346CBA19}">
      <dgm:prSet/>
      <dgm:spPr/>
      <dgm:t>
        <a:bodyPr/>
        <a:lstStyle/>
        <a:p>
          <a:endParaRPr lang="en-US" sz="2400">
            <a:latin typeface="Arial" panose="020B0604020202020204" pitchFamily="34" charset="0"/>
            <a:cs typeface="Arial" panose="020B0604020202020204" pitchFamily="34" charset="0"/>
          </a:endParaRPr>
        </a:p>
      </dgm:t>
    </dgm:pt>
    <dgm:pt modelId="{97B237F3-5021-468F-95BB-C7E6C0BE5504}">
      <dgm:prSet custT="1"/>
      <dgm:spPr>
        <a:solidFill>
          <a:srgbClr val="963442"/>
        </a:solidFill>
        <a:ln>
          <a:solidFill>
            <a:srgbClr val="963442"/>
          </a:solidFill>
        </a:ln>
      </dgm:spPr>
      <dgm:t>
        <a:bodyPr/>
        <a:lstStyle/>
        <a:p>
          <a:pPr rtl="0"/>
          <a:r>
            <a:rPr lang="en-US" sz="2400" dirty="0">
              <a:latin typeface="Arial" panose="020B0604020202020204" pitchFamily="34" charset="0"/>
              <a:cs typeface="Arial" panose="020B0604020202020204" pitchFamily="34" charset="0"/>
            </a:rPr>
            <a:t>Improved quality of life</a:t>
          </a:r>
        </a:p>
      </dgm:t>
    </dgm:pt>
    <dgm:pt modelId="{58FE4EDF-F460-4928-B2EE-25D314043C4A}" type="par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6FB2D978-567C-4342-84A6-684D605CE84D}" type="sibTrans" cxnId="{69A228B3-7CBB-4366-B999-1598166B3CE6}">
      <dgm:prSet/>
      <dgm:spPr/>
      <dgm:t>
        <a:bodyPr/>
        <a:lstStyle/>
        <a:p>
          <a:endParaRPr lang="en-US" sz="2400">
            <a:latin typeface="Arial" panose="020B0604020202020204" pitchFamily="34" charset="0"/>
            <a:cs typeface="Arial" panose="020B0604020202020204" pitchFamily="34" charset="0"/>
          </a:endParaRPr>
        </a:p>
      </dgm:t>
    </dgm:pt>
    <dgm:pt modelId="{0DE66488-B3F7-4C45-8EFA-23D4BC153968}" type="pres">
      <dgm:prSet presAssocID="{4D2FA05F-F120-44FA-BFFE-DE7F5D1D3E24}" presName="Name0" presStyleCnt="0">
        <dgm:presLayoutVars>
          <dgm:chMax val="7"/>
          <dgm:chPref val="7"/>
          <dgm:dir/>
        </dgm:presLayoutVars>
      </dgm:prSet>
      <dgm:spPr/>
    </dgm:pt>
    <dgm:pt modelId="{25D2F6B6-0901-4202-A50A-4BFF5974847F}" type="pres">
      <dgm:prSet presAssocID="{4D2FA05F-F120-44FA-BFFE-DE7F5D1D3E24}" presName="Name1" presStyleCnt="0"/>
      <dgm:spPr/>
    </dgm:pt>
    <dgm:pt modelId="{8AF072F3-5A47-439D-AB17-B5958166AD1D}" type="pres">
      <dgm:prSet presAssocID="{4D2FA05F-F120-44FA-BFFE-DE7F5D1D3E24}" presName="cycle" presStyleCnt="0"/>
      <dgm:spPr/>
    </dgm:pt>
    <dgm:pt modelId="{B6A8A1E8-B163-4246-9557-35DE06009BC0}" type="pres">
      <dgm:prSet presAssocID="{4D2FA05F-F120-44FA-BFFE-DE7F5D1D3E24}" presName="srcNode" presStyleLbl="node1" presStyleIdx="0" presStyleCnt="7"/>
      <dgm:spPr/>
    </dgm:pt>
    <dgm:pt modelId="{AB348B67-590A-4100-A067-F93C0A02C238}" type="pres">
      <dgm:prSet presAssocID="{4D2FA05F-F120-44FA-BFFE-DE7F5D1D3E24}" presName="conn" presStyleLbl="parChTrans1D2" presStyleIdx="0" presStyleCnt="1"/>
      <dgm:spPr/>
    </dgm:pt>
    <dgm:pt modelId="{F922EC87-0F87-4F19-BBCB-5D92671FAE2F}" type="pres">
      <dgm:prSet presAssocID="{4D2FA05F-F120-44FA-BFFE-DE7F5D1D3E24}" presName="extraNode" presStyleLbl="node1" presStyleIdx="0" presStyleCnt="7"/>
      <dgm:spPr/>
    </dgm:pt>
    <dgm:pt modelId="{1A8091ED-06AA-4B6A-AC4E-96F069B70940}" type="pres">
      <dgm:prSet presAssocID="{4D2FA05F-F120-44FA-BFFE-DE7F5D1D3E24}" presName="dstNode" presStyleLbl="node1" presStyleIdx="0" presStyleCnt="7"/>
      <dgm:spPr/>
    </dgm:pt>
    <dgm:pt modelId="{C4C9FFFC-C4E5-4E19-8415-057E5A70EA5A}" type="pres">
      <dgm:prSet presAssocID="{820F9E6B-C07E-4F52-A1E2-B09AA4BFDBD9}" presName="text_1" presStyleLbl="node1" presStyleIdx="0" presStyleCnt="7">
        <dgm:presLayoutVars>
          <dgm:bulletEnabled val="1"/>
        </dgm:presLayoutVars>
      </dgm:prSet>
      <dgm:spPr/>
    </dgm:pt>
    <dgm:pt modelId="{59E9D12B-2198-4F9A-9036-183A935231AD}" type="pres">
      <dgm:prSet presAssocID="{820F9E6B-C07E-4F52-A1E2-B09AA4BFDBD9}" presName="accent_1" presStyleCnt="0"/>
      <dgm:spPr/>
    </dgm:pt>
    <dgm:pt modelId="{ABBED389-510F-43A7-B75C-461F1E2B9DD3}" type="pres">
      <dgm:prSet presAssocID="{820F9E6B-C07E-4F52-A1E2-B09AA4BFDBD9}" presName="accentRepeatNode" presStyleLbl="solidFgAcc1" presStyleIdx="0" presStyleCnt="7"/>
      <dgm:spPr>
        <a:ln>
          <a:solidFill>
            <a:srgbClr val="C00000"/>
          </a:solidFill>
        </a:ln>
      </dgm:spPr>
    </dgm:pt>
    <dgm:pt modelId="{C442EB8D-E2A7-4737-8835-6E4B452AA09D}" type="pres">
      <dgm:prSet presAssocID="{C4EF04C6-4C46-493B-BBB0-169C25112F8D}" presName="text_2" presStyleLbl="node1" presStyleIdx="1" presStyleCnt="7">
        <dgm:presLayoutVars>
          <dgm:bulletEnabled val="1"/>
        </dgm:presLayoutVars>
      </dgm:prSet>
      <dgm:spPr/>
    </dgm:pt>
    <dgm:pt modelId="{C36AD7DE-D4FE-4096-B782-E5E816820ADA}" type="pres">
      <dgm:prSet presAssocID="{C4EF04C6-4C46-493B-BBB0-169C25112F8D}" presName="accent_2" presStyleCnt="0"/>
      <dgm:spPr/>
    </dgm:pt>
    <dgm:pt modelId="{2A174F75-140E-47DB-9079-8BED4FD643DE}" type="pres">
      <dgm:prSet presAssocID="{C4EF04C6-4C46-493B-BBB0-169C25112F8D}" presName="accentRepeatNode" presStyleLbl="solidFgAcc1" presStyleIdx="1" presStyleCnt="7"/>
      <dgm:spPr>
        <a:ln>
          <a:solidFill>
            <a:srgbClr val="C00000"/>
          </a:solidFill>
        </a:ln>
      </dgm:spPr>
    </dgm:pt>
    <dgm:pt modelId="{20D6BD72-176B-4DF7-A5C4-031325D0F650}" type="pres">
      <dgm:prSet presAssocID="{25A15FCD-59D0-423C-9DD3-A4D2BC15C78D}" presName="text_3" presStyleLbl="node1" presStyleIdx="2" presStyleCnt="7">
        <dgm:presLayoutVars>
          <dgm:bulletEnabled val="1"/>
        </dgm:presLayoutVars>
      </dgm:prSet>
      <dgm:spPr/>
    </dgm:pt>
    <dgm:pt modelId="{06340D50-4DC2-4268-B1F1-6366E2D3A4B4}" type="pres">
      <dgm:prSet presAssocID="{25A15FCD-59D0-423C-9DD3-A4D2BC15C78D}" presName="accent_3" presStyleCnt="0"/>
      <dgm:spPr/>
    </dgm:pt>
    <dgm:pt modelId="{37F5F748-F774-4AF8-AD49-B0E9FDC9BA94}" type="pres">
      <dgm:prSet presAssocID="{25A15FCD-59D0-423C-9DD3-A4D2BC15C78D}" presName="accentRepeatNode" presStyleLbl="solidFgAcc1" presStyleIdx="2" presStyleCnt="7"/>
      <dgm:spPr>
        <a:ln>
          <a:solidFill>
            <a:srgbClr val="C00000"/>
          </a:solidFill>
        </a:ln>
      </dgm:spPr>
    </dgm:pt>
    <dgm:pt modelId="{DBED1680-4031-469A-A7C9-46F8F60A1432}" type="pres">
      <dgm:prSet presAssocID="{83BAE06E-5C44-44B8-9E87-FE68C75ECA21}" presName="text_4" presStyleLbl="node1" presStyleIdx="3" presStyleCnt="7">
        <dgm:presLayoutVars>
          <dgm:bulletEnabled val="1"/>
        </dgm:presLayoutVars>
      </dgm:prSet>
      <dgm:spPr/>
    </dgm:pt>
    <dgm:pt modelId="{A716C444-DEF7-45DE-AB30-70BDFBCA4AFC}" type="pres">
      <dgm:prSet presAssocID="{83BAE06E-5C44-44B8-9E87-FE68C75ECA21}" presName="accent_4" presStyleCnt="0"/>
      <dgm:spPr/>
    </dgm:pt>
    <dgm:pt modelId="{01FFECB0-2307-4EF1-B71E-DEFA65463B1E}" type="pres">
      <dgm:prSet presAssocID="{83BAE06E-5C44-44B8-9E87-FE68C75ECA21}" presName="accentRepeatNode" presStyleLbl="solidFgAcc1" presStyleIdx="3" presStyleCnt="7"/>
      <dgm:spPr>
        <a:ln>
          <a:solidFill>
            <a:srgbClr val="C00000"/>
          </a:solidFill>
        </a:ln>
      </dgm:spPr>
    </dgm:pt>
    <dgm:pt modelId="{45C1661B-7250-4804-99C7-07D19EA49E20}" type="pres">
      <dgm:prSet presAssocID="{A415CD3D-5A70-4D6D-BEE9-DD27AD046B81}" presName="text_5" presStyleLbl="node1" presStyleIdx="4" presStyleCnt="7">
        <dgm:presLayoutVars>
          <dgm:bulletEnabled val="1"/>
        </dgm:presLayoutVars>
      </dgm:prSet>
      <dgm:spPr/>
    </dgm:pt>
    <dgm:pt modelId="{4AFFCD51-C253-471E-A0E1-A760C949B931}" type="pres">
      <dgm:prSet presAssocID="{A415CD3D-5A70-4D6D-BEE9-DD27AD046B81}" presName="accent_5" presStyleCnt="0"/>
      <dgm:spPr/>
    </dgm:pt>
    <dgm:pt modelId="{3F1B5CC2-381B-4399-B886-1F1ED1C02685}" type="pres">
      <dgm:prSet presAssocID="{A415CD3D-5A70-4D6D-BEE9-DD27AD046B81}" presName="accentRepeatNode" presStyleLbl="solidFgAcc1" presStyleIdx="4" presStyleCnt="7"/>
      <dgm:spPr>
        <a:ln>
          <a:solidFill>
            <a:srgbClr val="C00000"/>
          </a:solidFill>
        </a:ln>
      </dgm:spPr>
    </dgm:pt>
    <dgm:pt modelId="{DAE29D1B-390C-49A5-805E-EF88C8508009}" type="pres">
      <dgm:prSet presAssocID="{EC3D97D7-0888-40C6-B376-50407B6D64F0}" presName="text_6" presStyleLbl="node1" presStyleIdx="5" presStyleCnt="7">
        <dgm:presLayoutVars>
          <dgm:bulletEnabled val="1"/>
        </dgm:presLayoutVars>
      </dgm:prSet>
      <dgm:spPr/>
    </dgm:pt>
    <dgm:pt modelId="{AA80C274-427B-4771-9E79-0CDF91BE053E}" type="pres">
      <dgm:prSet presAssocID="{EC3D97D7-0888-40C6-B376-50407B6D64F0}" presName="accent_6" presStyleCnt="0"/>
      <dgm:spPr/>
    </dgm:pt>
    <dgm:pt modelId="{342FF504-67FE-40E0-B1DD-BD8CFD2A7703}" type="pres">
      <dgm:prSet presAssocID="{EC3D97D7-0888-40C6-B376-50407B6D64F0}" presName="accentRepeatNode" presStyleLbl="solidFgAcc1" presStyleIdx="5" presStyleCnt="7"/>
      <dgm:spPr>
        <a:ln>
          <a:solidFill>
            <a:srgbClr val="C00000"/>
          </a:solidFill>
        </a:ln>
      </dgm:spPr>
    </dgm:pt>
    <dgm:pt modelId="{461CD9F3-A26C-413D-9AC9-7492F4AEFC7C}" type="pres">
      <dgm:prSet presAssocID="{97B237F3-5021-468F-95BB-C7E6C0BE5504}" presName="text_7" presStyleLbl="node1" presStyleIdx="6" presStyleCnt="7">
        <dgm:presLayoutVars>
          <dgm:bulletEnabled val="1"/>
        </dgm:presLayoutVars>
      </dgm:prSet>
      <dgm:spPr/>
    </dgm:pt>
    <dgm:pt modelId="{99EC61A6-B50E-481A-A334-D8C9CBC3CFC8}" type="pres">
      <dgm:prSet presAssocID="{97B237F3-5021-468F-95BB-C7E6C0BE5504}" presName="accent_7" presStyleCnt="0"/>
      <dgm:spPr/>
    </dgm:pt>
    <dgm:pt modelId="{04BBC0A3-BF46-426A-8351-D9A9EB39FCCD}" type="pres">
      <dgm:prSet presAssocID="{97B237F3-5021-468F-95BB-C7E6C0BE5504}" presName="accentRepeatNode" presStyleLbl="solidFgAcc1" presStyleIdx="6" presStyleCnt="7"/>
      <dgm:spPr>
        <a:ln>
          <a:solidFill>
            <a:srgbClr val="C00000"/>
          </a:solidFill>
        </a:ln>
      </dgm:spPr>
    </dgm:pt>
  </dgm:ptLst>
  <dgm:cxnLst>
    <dgm:cxn modelId="{D93DDD18-95EA-4D47-9CDD-483FD9195E0A}" type="presOf" srcId="{83BAE06E-5C44-44B8-9E87-FE68C75ECA21}" destId="{DBED1680-4031-469A-A7C9-46F8F60A1432}" srcOrd="0" destOrd="0" presId="urn:microsoft.com/office/officeart/2008/layout/VerticalCurvedList"/>
    <dgm:cxn modelId="{D3063940-3047-4CAF-B6CB-3E412EE9A470}" type="presOf" srcId="{97B237F3-5021-468F-95BB-C7E6C0BE5504}" destId="{461CD9F3-A26C-413D-9AC9-7492F4AEFC7C}" srcOrd="0" destOrd="0" presId="urn:microsoft.com/office/officeart/2008/layout/VerticalCurvedList"/>
    <dgm:cxn modelId="{A5B4405D-4CBC-479B-9561-C25C53882A3D}" srcId="{4D2FA05F-F120-44FA-BFFE-DE7F5D1D3E24}" destId="{820F9E6B-C07E-4F52-A1E2-B09AA4BFDBD9}" srcOrd="0" destOrd="0" parTransId="{93A58B2D-A398-4B7E-BB60-5D8BAABB2E8B}" sibTransId="{8C6337EA-73E2-40CF-8E3F-8AF1D7708F07}"/>
    <dgm:cxn modelId="{3218BC41-27A1-4B9E-AD7C-44E572F6B65E}" type="presOf" srcId="{A415CD3D-5A70-4D6D-BEE9-DD27AD046B81}" destId="{45C1661B-7250-4804-99C7-07D19EA49E20}" srcOrd="0" destOrd="0" presId="urn:microsoft.com/office/officeart/2008/layout/VerticalCurvedList"/>
    <dgm:cxn modelId="{A5389268-B4C7-46D5-85C6-3F57E50C311D}" srcId="{4D2FA05F-F120-44FA-BFFE-DE7F5D1D3E24}" destId="{25A15FCD-59D0-423C-9DD3-A4D2BC15C78D}" srcOrd="2" destOrd="0" parTransId="{41F10322-9C33-4EA8-972B-44CC9A5CF0F6}" sibTransId="{B919F580-EEA6-4850-A7FE-74EB19F0ED1D}"/>
    <dgm:cxn modelId="{C3966172-A3CC-4D49-9C0A-AA8B32A78D43}" srcId="{4D2FA05F-F120-44FA-BFFE-DE7F5D1D3E24}" destId="{A415CD3D-5A70-4D6D-BEE9-DD27AD046B81}" srcOrd="4" destOrd="0" parTransId="{01EFFC5A-2C42-40DC-976A-FF9F9CEBE7E1}" sibTransId="{0F96876B-BC2C-486F-808F-D7217D89DB2F}"/>
    <dgm:cxn modelId="{D9221577-F5E1-4ED4-A730-06274289E00A}" type="presOf" srcId="{820F9E6B-C07E-4F52-A1E2-B09AA4BFDBD9}" destId="{C4C9FFFC-C4E5-4E19-8415-057E5A70EA5A}" srcOrd="0" destOrd="0" presId="urn:microsoft.com/office/officeart/2008/layout/VerticalCurvedList"/>
    <dgm:cxn modelId="{3ED0817B-8F74-4774-9A2B-26B4C90980A0}" srcId="{4D2FA05F-F120-44FA-BFFE-DE7F5D1D3E24}" destId="{83BAE06E-5C44-44B8-9E87-FE68C75ECA21}" srcOrd="3" destOrd="0" parTransId="{D165BF41-2267-4AB8-BA78-701D1414B3E1}" sibTransId="{80EE546E-F7B6-40BE-BF26-63EB34DA3F9B}"/>
    <dgm:cxn modelId="{5DA82A81-284C-4AF8-9084-78A86867F9D3}" type="presOf" srcId="{4D2FA05F-F120-44FA-BFFE-DE7F5D1D3E24}" destId="{0DE66488-B3F7-4C45-8EFA-23D4BC153968}" srcOrd="0" destOrd="0" presId="urn:microsoft.com/office/officeart/2008/layout/VerticalCurvedList"/>
    <dgm:cxn modelId="{40195684-3C6B-43B4-A993-C32387755B04}" type="presOf" srcId="{8C6337EA-73E2-40CF-8E3F-8AF1D7708F07}" destId="{AB348B67-590A-4100-A067-F93C0A02C238}" srcOrd="0" destOrd="0" presId="urn:microsoft.com/office/officeart/2008/layout/VerticalCurvedList"/>
    <dgm:cxn modelId="{A14714A8-030B-4F4E-A5C9-13EE346CBA19}" srcId="{4D2FA05F-F120-44FA-BFFE-DE7F5D1D3E24}" destId="{EC3D97D7-0888-40C6-B376-50407B6D64F0}" srcOrd="5" destOrd="0" parTransId="{1A4E6E81-1D28-4ED3-93DD-AAA148F316DA}" sibTransId="{6048F4A8-E3F6-4EDD-81F1-90F5779A2616}"/>
    <dgm:cxn modelId="{05ADB8AF-7AB2-4CFA-8627-552A1A218619}" srcId="{4D2FA05F-F120-44FA-BFFE-DE7F5D1D3E24}" destId="{C4EF04C6-4C46-493B-BBB0-169C25112F8D}" srcOrd="1" destOrd="0" parTransId="{8856EBA3-869C-428B-9E10-7C8C92BA2C71}" sibTransId="{C9D5845D-E240-4389-90BC-CF2F1655BB63}"/>
    <dgm:cxn modelId="{69A228B3-7CBB-4366-B999-1598166B3CE6}" srcId="{4D2FA05F-F120-44FA-BFFE-DE7F5D1D3E24}" destId="{97B237F3-5021-468F-95BB-C7E6C0BE5504}" srcOrd="6" destOrd="0" parTransId="{58FE4EDF-F460-4928-B2EE-25D314043C4A}" sibTransId="{6FB2D978-567C-4342-84A6-684D605CE84D}"/>
    <dgm:cxn modelId="{FE38F4B7-3338-46AC-8B94-F7DD8E7CB109}" type="presOf" srcId="{25A15FCD-59D0-423C-9DD3-A4D2BC15C78D}" destId="{20D6BD72-176B-4DF7-A5C4-031325D0F650}" srcOrd="0" destOrd="0" presId="urn:microsoft.com/office/officeart/2008/layout/VerticalCurvedList"/>
    <dgm:cxn modelId="{C26357F4-B454-4EF9-90DD-787F0EE0D12F}" type="presOf" srcId="{C4EF04C6-4C46-493B-BBB0-169C25112F8D}" destId="{C442EB8D-E2A7-4737-8835-6E4B452AA09D}" srcOrd="0" destOrd="0" presId="urn:microsoft.com/office/officeart/2008/layout/VerticalCurvedList"/>
    <dgm:cxn modelId="{678F14FD-8FC8-4399-AE30-6752D5322E58}" type="presOf" srcId="{EC3D97D7-0888-40C6-B376-50407B6D64F0}" destId="{DAE29D1B-390C-49A5-805E-EF88C8508009}" srcOrd="0" destOrd="0" presId="urn:microsoft.com/office/officeart/2008/layout/VerticalCurvedList"/>
    <dgm:cxn modelId="{78D1B8A8-396E-4976-A5F8-B1C54A54D491}" type="presParOf" srcId="{0DE66488-B3F7-4C45-8EFA-23D4BC153968}" destId="{25D2F6B6-0901-4202-A50A-4BFF5974847F}" srcOrd="0" destOrd="0" presId="urn:microsoft.com/office/officeart/2008/layout/VerticalCurvedList"/>
    <dgm:cxn modelId="{EC15C824-459D-430B-B281-D86AABDDE43B}" type="presParOf" srcId="{25D2F6B6-0901-4202-A50A-4BFF5974847F}" destId="{8AF072F3-5A47-439D-AB17-B5958166AD1D}" srcOrd="0" destOrd="0" presId="urn:microsoft.com/office/officeart/2008/layout/VerticalCurvedList"/>
    <dgm:cxn modelId="{EF36E2B8-4EA6-4334-A034-C084A2E53A3B}" type="presParOf" srcId="{8AF072F3-5A47-439D-AB17-B5958166AD1D}" destId="{B6A8A1E8-B163-4246-9557-35DE06009BC0}" srcOrd="0" destOrd="0" presId="urn:microsoft.com/office/officeart/2008/layout/VerticalCurvedList"/>
    <dgm:cxn modelId="{D20EA35D-542F-4262-9313-2009A8B4DE38}" type="presParOf" srcId="{8AF072F3-5A47-439D-AB17-B5958166AD1D}" destId="{AB348B67-590A-4100-A067-F93C0A02C238}" srcOrd="1" destOrd="0" presId="urn:microsoft.com/office/officeart/2008/layout/VerticalCurvedList"/>
    <dgm:cxn modelId="{0AF24BAE-AC37-481F-927C-5A83F2A83340}" type="presParOf" srcId="{8AF072F3-5A47-439D-AB17-B5958166AD1D}" destId="{F922EC87-0F87-4F19-BBCB-5D92671FAE2F}" srcOrd="2" destOrd="0" presId="urn:microsoft.com/office/officeart/2008/layout/VerticalCurvedList"/>
    <dgm:cxn modelId="{3D3BB291-F698-4D8F-9A3F-1344C6C66646}" type="presParOf" srcId="{8AF072F3-5A47-439D-AB17-B5958166AD1D}" destId="{1A8091ED-06AA-4B6A-AC4E-96F069B70940}" srcOrd="3" destOrd="0" presId="urn:microsoft.com/office/officeart/2008/layout/VerticalCurvedList"/>
    <dgm:cxn modelId="{144B301E-F1B1-43A2-B8DD-6165D35396A1}" type="presParOf" srcId="{25D2F6B6-0901-4202-A50A-4BFF5974847F}" destId="{C4C9FFFC-C4E5-4E19-8415-057E5A70EA5A}" srcOrd="1" destOrd="0" presId="urn:microsoft.com/office/officeart/2008/layout/VerticalCurvedList"/>
    <dgm:cxn modelId="{BE737FF7-130E-4023-A115-CCB6DB20439E}" type="presParOf" srcId="{25D2F6B6-0901-4202-A50A-4BFF5974847F}" destId="{59E9D12B-2198-4F9A-9036-183A935231AD}" srcOrd="2" destOrd="0" presId="urn:microsoft.com/office/officeart/2008/layout/VerticalCurvedList"/>
    <dgm:cxn modelId="{B875AECB-327E-4DC6-A37E-0D59EC39D12C}" type="presParOf" srcId="{59E9D12B-2198-4F9A-9036-183A935231AD}" destId="{ABBED389-510F-43A7-B75C-461F1E2B9DD3}" srcOrd="0" destOrd="0" presId="urn:microsoft.com/office/officeart/2008/layout/VerticalCurvedList"/>
    <dgm:cxn modelId="{CD881057-5EB4-43AF-A2DF-39EE7E65D6A6}" type="presParOf" srcId="{25D2F6B6-0901-4202-A50A-4BFF5974847F}" destId="{C442EB8D-E2A7-4737-8835-6E4B452AA09D}" srcOrd="3" destOrd="0" presId="urn:microsoft.com/office/officeart/2008/layout/VerticalCurvedList"/>
    <dgm:cxn modelId="{3CB2FB3F-9B47-4294-B5D7-37BA7A3EFDE9}" type="presParOf" srcId="{25D2F6B6-0901-4202-A50A-4BFF5974847F}" destId="{C36AD7DE-D4FE-4096-B782-E5E816820ADA}" srcOrd="4" destOrd="0" presId="urn:microsoft.com/office/officeart/2008/layout/VerticalCurvedList"/>
    <dgm:cxn modelId="{B51E3B2F-0000-4D79-9A4F-2F82E7069CBF}" type="presParOf" srcId="{C36AD7DE-D4FE-4096-B782-E5E816820ADA}" destId="{2A174F75-140E-47DB-9079-8BED4FD643DE}" srcOrd="0" destOrd="0" presId="urn:microsoft.com/office/officeart/2008/layout/VerticalCurvedList"/>
    <dgm:cxn modelId="{DE1DBF00-FD46-4A0C-9FBB-F03543EF3D49}" type="presParOf" srcId="{25D2F6B6-0901-4202-A50A-4BFF5974847F}" destId="{20D6BD72-176B-4DF7-A5C4-031325D0F650}" srcOrd="5" destOrd="0" presId="urn:microsoft.com/office/officeart/2008/layout/VerticalCurvedList"/>
    <dgm:cxn modelId="{A593F7B8-9B06-47BC-A2B6-83D9D5D2DA86}" type="presParOf" srcId="{25D2F6B6-0901-4202-A50A-4BFF5974847F}" destId="{06340D50-4DC2-4268-B1F1-6366E2D3A4B4}" srcOrd="6" destOrd="0" presId="urn:microsoft.com/office/officeart/2008/layout/VerticalCurvedList"/>
    <dgm:cxn modelId="{D3BD8EBE-1675-4650-8EE0-7F3CE5E529F1}" type="presParOf" srcId="{06340D50-4DC2-4268-B1F1-6366E2D3A4B4}" destId="{37F5F748-F774-4AF8-AD49-B0E9FDC9BA94}" srcOrd="0" destOrd="0" presId="urn:microsoft.com/office/officeart/2008/layout/VerticalCurvedList"/>
    <dgm:cxn modelId="{2FB47491-FC39-4F0A-8850-32D1756DFB12}" type="presParOf" srcId="{25D2F6B6-0901-4202-A50A-4BFF5974847F}" destId="{DBED1680-4031-469A-A7C9-46F8F60A1432}" srcOrd="7" destOrd="0" presId="urn:microsoft.com/office/officeart/2008/layout/VerticalCurvedList"/>
    <dgm:cxn modelId="{5A4D120E-BA54-49B1-AAD7-BE9C6F1D55DC}" type="presParOf" srcId="{25D2F6B6-0901-4202-A50A-4BFF5974847F}" destId="{A716C444-DEF7-45DE-AB30-70BDFBCA4AFC}" srcOrd="8" destOrd="0" presId="urn:microsoft.com/office/officeart/2008/layout/VerticalCurvedList"/>
    <dgm:cxn modelId="{43305E43-88F3-44EC-962F-5AFE6D4D15E9}" type="presParOf" srcId="{A716C444-DEF7-45DE-AB30-70BDFBCA4AFC}" destId="{01FFECB0-2307-4EF1-B71E-DEFA65463B1E}" srcOrd="0" destOrd="0" presId="urn:microsoft.com/office/officeart/2008/layout/VerticalCurvedList"/>
    <dgm:cxn modelId="{56DBD976-E78B-41D2-987B-2549C6D8CC3C}" type="presParOf" srcId="{25D2F6B6-0901-4202-A50A-4BFF5974847F}" destId="{45C1661B-7250-4804-99C7-07D19EA49E20}" srcOrd="9" destOrd="0" presId="urn:microsoft.com/office/officeart/2008/layout/VerticalCurvedList"/>
    <dgm:cxn modelId="{103574A2-D2E0-4327-B0E0-96E2C20643E8}" type="presParOf" srcId="{25D2F6B6-0901-4202-A50A-4BFF5974847F}" destId="{4AFFCD51-C253-471E-A0E1-A760C949B931}" srcOrd="10" destOrd="0" presId="urn:microsoft.com/office/officeart/2008/layout/VerticalCurvedList"/>
    <dgm:cxn modelId="{1179E564-A213-439A-A1D5-D2ED33B9C168}" type="presParOf" srcId="{4AFFCD51-C253-471E-A0E1-A760C949B931}" destId="{3F1B5CC2-381B-4399-B886-1F1ED1C02685}" srcOrd="0" destOrd="0" presId="urn:microsoft.com/office/officeart/2008/layout/VerticalCurvedList"/>
    <dgm:cxn modelId="{F491C4A2-AF82-4091-8E5A-729BEA56B8F6}" type="presParOf" srcId="{25D2F6B6-0901-4202-A50A-4BFF5974847F}" destId="{DAE29D1B-390C-49A5-805E-EF88C8508009}" srcOrd="11" destOrd="0" presId="urn:microsoft.com/office/officeart/2008/layout/VerticalCurvedList"/>
    <dgm:cxn modelId="{F659EABF-FB15-4B31-9E8D-548CD20230EF}" type="presParOf" srcId="{25D2F6B6-0901-4202-A50A-4BFF5974847F}" destId="{AA80C274-427B-4771-9E79-0CDF91BE053E}" srcOrd="12" destOrd="0" presId="urn:microsoft.com/office/officeart/2008/layout/VerticalCurvedList"/>
    <dgm:cxn modelId="{D8316D88-82AC-4DA6-A5AA-865BED0D3A82}" type="presParOf" srcId="{AA80C274-427B-4771-9E79-0CDF91BE053E}" destId="{342FF504-67FE-40E0-B1DD-BD8CFD2A7703}" srcOrd="0" destOrd="0" presId="urn:microsoft.com/office/officeart/2008/layout/VerticalCurvedList"/>
    <dgm:cxn modelId="{376C9F1B-F9D7-42DE-86D5-814C05308F3C}" type="presParOf" srcId="{25D2F6B6-0901-4202-A50A-4BFF5974847F}" destId="{461CD9F3-A26C-413D-9AC9-7492F4AEFC7C}" srcOrd="13" destOrd="0" presId="urn:microsoft.com/office/officeart/2008/layout/VerticalCurvedList"/>
    <dgm:cxn modelId="{99CAA1EF-2121-4C52-B9FD-D4F36436B782}" type="presParOf" srcId="{25D2F6B6-0901-4202-A50A-4BFF5974847F}" destId="{99EC61A6-B50E-481A-A334-D8C9CBC3CFC8}" srcOrd="14" destOrd="0" presId="urn:microsoft.com/office/officeart/2008/layout/VerticalCurvedList"/>
    <dgm:cxn modelId="{3155251F-97C6-419A-A46A-647E04BBE6D4}" type="presParOf" srcId="{99EC61A6-B50E-481A-A334-D8C9CBC3CFC8}" destId="{04BBC0A3-BF46-426A-8351-D9A9EB39FC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48B67-590A-4100-A067-F93C0A02C238}">
      <dsp:nvSpPr>
        <dsp:cNvPr id="0" name=""/>
        <dsp:cNvSpPr/>
      </dsp:nvSpPr>
      <dsp:spPr>
        <a:xfrm>
          <a:off x="-4917790" y="-753830"/>
          <a:ext cx="5858998" cy="5858998"/>
        </a:xfrm>
        <a:prstGeom prst="blockArc">
          <a:avLst>
            <a:gd name="adj1" fmla="val 18900000"/>
            <a:gd name="adj2" fmla="val 2700000"/>
            <a:gd name="adj3" fmla="val 369"/>
          </a:avLst>
        </a:prstGeom>
        <a:solidFill>
          <a:srgbClr val="427666"/>
        </a:solid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4C9FFFC-C4E5-4E19-8415-057E5A70EA5A}">
      <dsp:nvSpPr>
        <dsp:cNvPr id="0" name=""/>
        <dsp:cNvSpPr/>
      </dsp:nvSpPr>
      <dsp:spPr>
        <a:xfrm>
          <a:off x="305246" y="197811"/>
          <a:ext cx="10006213"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Reduced congestion</a:t>
          </a:r>
        </a:p>
      </dsp:txBody>
      <dsp:txXfrm>
        <a:off x="305246" y="197811"/>
        <a:ext cx="10006213" cy="395449"/>
      </dsp:txXfrm>
    </dsp:sp>
    <dsp:sp modelId="{ABBED389-510F-43A7-B75C-461F1E2B9DD3}">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C442EB8D-E2A7-4737-8835-6E4B452AA09D}">
      <dsp:nvSpPr>
        <dsp:cNvPr id="0" name=""/>
        <dsp:cNvSpPr/>
      </dsp:nvSpPr>
      <dsp:spPr>
        <a:xfrm>
          <a:off x="663361" y="791334"/>
          <a:ext cx="9648098"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Smoother and more reliable traffic flow</a:t>
          </a:r>
        </a:p>
      </dsp:txBody>
      <dsp:txXfrm>
        <a:off x="663361" y="791334"/>
        <a:ext cx="9648098" cy="395449"/>
      </dsp:txXfrm>
    </dsp:sp>
    <dsp:sp modelId="{2A174F75-140E-47DB-9079-8BED4FD643DE}">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20D6BD72-176B-4DF7-A5C4-031325D0F650}">
      <dsp:nvSpPr>
        <dsp:cNvPr id="0" name=""/>
        <dsp:cNvSpPr/>
      </dsp:nvSpPr>
      <dsp:spPr>
        <a:xfrm>
          <a:off x="859606" y="1384421"/>
          <a:ext cx="9451852"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safety</a:t>
          </a:r>
        </a:p>
      </dsp:txBody>
      <dsp:txXfrm>
        <a:off x="859606" y="1384421"/>
        <a:ext cx="9451852" cy="395449"/>
      </dsp:txXfrm>
    </dsp:sp>
    <dsp:sp modelId="{37F5F748-F774-4AF8-AD49-B0E9FDC9BA94}">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DBED1680-4031-469A-A7C9-46F8F60A1432}">
      <dsp:nvSpPr>
        <dsp:cNvPr id="0" name=""/>
        <dsp:cNvSpPr/>
      </dsp:nvSpPr>
      <dsp:spPr>
        <a:xfrm>
          <a:off x="922266" y="1977944"/>
          <a:ext cx="9389193"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Cleaner air and less wasted fuel </a:t>
          </a:r>
        </a:p>
      </dsp:txBody>
      <dsp:txXfrm>
        <a:off x="922266" y="1977944"/>
        <a:ext cx="9389193" cy="395449"/>
      </dsp:txXfrm>
    </dsp:sp>
    <dsp:sp modelId="{01FFECB0-2307-4EF1-B71E-DEFA65463B1E}">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5C1661B-7250-4804-99C7-07D19EA49E20}">
      <dsp:nvSpPr>
        <dsp:cNvPr id="0" name=""/>
        <dsp:cNvSpPr/>
      </dsp:nvSpPr>
      <dsp:spPr>
        <a:xfrm>
          <a:off x="859606" y="2571466"/>
          <a:ext cx="9451852"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More efficient use of resources and existing facilities</a:t>
          </a:r>
        </a:p>
      </dsp:txBody>
      <dsp:txXfrm>
        <a:off x="859606" y="2571466"/>
        <a:ext cx="9451852" cy="395449"/>
      </dsp:txXfrm>
    </dsp:sp>
    <dsp:sp modelId="{3F1B5CC2-381B-4399-B886-1F1ED1C02685}">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DAE29D1B-390C-49A5-805E-EF88C8508009}">
      <dsp:nvSpPr>
        <dsp:cNvPr id="0" name=""/>
        <dsp:cNvSpPr/>
      </dsp:nvSpPr>
      <dsp:spPr>
        <a:xfrm>
          <a:off x="663361" y="3164554"/>
          <a:ext cx="9648098"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Increased economic vitality</a:t>
          </a:r>
        </a:p>
      </dsp:txBody>
      <dsp:txXfrm>
        <a:off x="663361" y="3164554"/>
        <a:ext cx="9648098" cy="395449"/>
      </dsp:txXfrm>
    </dsp:sp>
    <dsp:sp modelId="{342FF504-67FE-40E0-B1DD-BD8CFD2A7703}">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61CD9F3-A26C-413D-9AC9-7492F4AEFC7C}">
      <dsp:nvSpPr>
        <dsp:cNvPr id="0" name=""/>
        <dsp:cNvSpPr/>
      </dsp:nvSpPr>
      <dsp:spPr>
        <a:xfrm>
          <a:off x="305246" y="3758076"/>
          <a:ext cx="10006213"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quality of life</a:t>
          </a:r>
        </a:p>
      </dsp:txBody>
      <dsp:txXfrm>
        <a:off x="305246" y="3758076"/>
        <a:ext cx="10006213" cy="395449"/>
      </dsp:txXfrm>
    </dsp:sp>
    <dsp:sp modelId="{04BBC0A3-BF46-426A-8351-D9A9EB39FCCD}">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48B67-590A-4100-A067-F93C0A02C238}">
      <dsp:nvSpPr>
        <dsp:cNvPr id="0" name=""/>
        <dsp:cNvSpPr/>
      </dsp:nvSpPr>
      <dsp:spPr>
        <a:xfrm>
          <a:off x="-4917790" y="-753830"/>
          <a:ext cx="5858998" cy="5858998"/>
        </a:xfrm>
        <a:prstGeom prst="blockArc">
          <a:avLst>
            <a:gd name="adj1" fmla="val 18900000"/>
            <a:gd name="adj2" fmla="val 2700000"/>
            <a:gd name="adj3" fmla="val 369"/>
          </a:avLst>
        </a:prstGeom>
        <a:solidFill>
          <a:srgbClr val="427666"/>
        </a:solid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4C9FFFC-C4E5-4E19-8415-057E5A70EA5A}">
      <dsp:nvSpPr>
        <dsp:cNvPr id="0" name=""/>
        <dsp:cNvSpPr/>
      </dsp:nvSpPr>
      <dsp:spPr>
        <a:xfrm>
          <a:off x="305246" y="197811"/>
          <a:ext cx="10006213"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Reduced congestion</a:t>
          </a:r>
        </a:p>
      </dsp:txBody>
      <dsp:txXfrm>
        <a:off x="305246" y="197811"/>
        <a:ext cx="10006213" cy="395449"/>
      </dsp:txXfrm>
    </dsp:sp>
    <dsp:sp modelId="{ABBED389-510F-43A7-B75C-461F1E2B9DD3}">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C442EB8D-E2A7-4737-8835-6E4B452AA09D}">
      <dsp:nvSpPr>
        <dsp:cNvPr id="0" name=""/>
        <dsp:cNvSpPr/>
      </dsp:nvSpPr>
      <dsp:spPr>
        <a:xfrm>
          <a:off x="663361" y="791334"/>
          <a:ext cx="9648098"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Smoother and more reliable traffic flow</a:t>
          </a:r>
        </a:p>
      </dsp:txBody>
      <dsp:txXfrm>
        <a:off x="663361" y="791334"/>
        <a:ext cx="9648098" cy="395449"/>
      </dsp:txXfrm>
    </dsp:sp>
    <dsp:sp modelId="{2A174F75-140E-47DB-9079-8BED4FD643DE}">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20D6BD72-176B-4DF7-A5C4-031325D0F650}">
      <dsp:nvSpPr>
        <dsp:cNvPr id="0" name=""/>
        <dsp:cNvSpPr/>
      </dsp:nvSpPr>
      <dsp:spPr>
        <a:xfrm>
          <a:off x="859606" y="1384421"/>
          <a:ext cx="9451852"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safety</a:t>
          </a:r>
        </a:p>
      </dsp:txBody>
      <dsp:txXfrm>
        <a:off x="859606" y="1384421"/>
        <a:ext cx="9451852" cy="395449"/>
      </dsp:txXfrm>
    </dsp:sp>
    <dsp:sp modelId="{37F5F748-F774-4AF8-AD49-B0E9FDC9BA94}">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DBED1680-4031-469A-A7C9-46F8F60A1432}">
      <dsp:nvSpPr>
        <dsp:cNvPr id="0" name=""/>
        <dsp:cNvSpPr/>
      </dsp:nvSpPr>
      <dsp:spPr>
        <a:xfrm>
          <a:off x="922266" y="1977944"/>
          <a:ext cx="9389193"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Cleaner air and less wasted fuel </a:t>
          </a:r>
        </a:p>
      </dsp:txBody>
      <dsp:txXfrm>
        <a:off x="922266" y="1977944"/>
        <a:ext cx="9389193" cy="395449"/>
      </dsp:txXfrm>
    </dsp:sp>
    <dsp:sp modelId="{01FFECB0-2307-4EF1-B71E-DEFA65463B1E}">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5C1661B-7250-4804-99C7-07D19EA49E20}">
      <dsp:nvSpPr>
        <dsp:cNvPr id="0" name=""/>
        <dsp:cNvSpPr/>
      </dsp:nvSpPr>
      <dsp:spPr>
        <a:xfrm>
          <a:off x="859606" y="2571466"/>
          <a:ext cx="9451852"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More efficient use of resources and existing facilities</a:t>
          </a:r>
        </a:p>
      </dsp:txBody>
      <dsp:txXfrm>
        <a:off x="859606" y="2571466"/>
        <a:ext cx="9451852" cy="395449"/>
      </dsp:txXfrm>
    </dsp:sp>
    <dsp:sp modelId="{3F1B5CC2-381B-4399-B886-1F1ED1C02685}">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DAE29D1B-390C-49A5-805E-EF88C8508009}">
      <dsp:nvSpPr>
        <dsp:cNvPr id="0" name=""/>
        <dsp:cNvSpPr/>
      </dsp:nvSpPr>
      <dsp:spPr>
        <a:xfrm>
          <a:off x="663361" y="3164554"/>
          <a:ext cx="9648098"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Increased economic vitality</a:t>
          </a:r>
        </a:p>
      </dsp:txBody>
      <dsp:txXfrm>
        <a:off x="663361" y="3164554"/>
        <a:ext cx="9648098" cy="395449"/>
      </dsp:txXfrm>
    </dsp:sp>
    <dsp:sp modelId="{342FF504-67FE-40E0-B1DD-BD8CFD2A7703}">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461CD9F3-A26C-413D-9AC9-7492F4AEFC7C}">
      <dsp:nvSpPr>
        <dsp:cNvPr id="0" name=""/>
        <dsp:cNvSpPr/>
      </dsp:nvSpPr>
      <dsp:spPr>
        <a:xfrm>
          <a:off x="305246" y="3758076"/>
          <a:ext cx="10006213" cy="395449"/>
        </a:xfrm>
        <a:prstGeom prst="rect">
          <a:avLst/>
        </a:prstGeom>
        <a:solidFill>
          <a:srgbClr val="963442"/>
        </a:solidFill>
        <a:ln w="12700" cap="flat" cmpd="sng" algn="ctr">
          <a:solidFill>
            <a:srgbClr val="9634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Improved quality of life</a:t>
          </a:r>
        </a:p>
      </dsp:txBody>
      <dsp:txXfrm>
        <a:off x="305246" y="3758076"/>
        <a:ext cx="10006213" cy="395449"/>
      </dsp:txXfrm>
    </dsp:sp>
    <dsp:sp modelId="{04BBC0A3-BF46-426A-8351-D9A9EB39FCCD}">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8F1B8-E224-4F87-AF2D-B4DDA227E52A}" type="datetimeFigureOut">
              <a:rPr lang="en-US" smtClean="0"/>
              <a:t>3/17/2023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4CA667-4A5F-4D4C-82C4-EF483CB8B087}" type="slidenum">
              <a:rPr lang="en-US" smtClean="0"/>
              <a:t>‹#›</a:t>
            </a:fld>
            <a:endParaRPr lang="en-US" dirty="0"/>
          </a:p>
        </p:txBody>
      </p:sp>
    </p:spTree>
    <p:extLst>
      <p:ext uri="{BB962C8B-B14F-4D97-AF65-F5344CB8AC3E}">
        <p14:creationId xmlns:p14="http://schemas.microsoft.com/office/powerpoint/2010/main" val="204090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1B20A-F952-4B0B-958E-D70212B0E7BB}" type="datetimeFigureOut">
              <a:rPr lang="en-US" smtClean="0"/>
              <a:t>3/17/2023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4AA66-0D37-48CF-BD10-10F249B45A89}" type="slidenum">
              <a:rPr lang="en-US" smtClean="0"/>
              <a:t>‹#›</a:t>
            </a:fld>
            <a:endParaRPr lang="en-US" dirty="0"/>
          </a:p>
        </p:txBody>
      </p:sp>
    </p:spTree>
    <p:extLst>
      <p:ext uri="{BB962C8B-B14F-4D97-AF65-F5344CB8AC3E}">
        <p14:creationId xmlns:p14="http://schemas.microsoft.com/office/powerpoint/2010/main" val="49877594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sauga.com/highway-construction-of-the-week-in-mississauga"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iowadot.gov/design/dmanual/09e-01.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transportation.ohio.gov/programs/tsmo/case-studies/tsmo-case-study-i-9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a:t>
            </a:fld>
            <a:endParaRPr lang="en-US" dirty="0"/>
          </a:p>
        </p:txBody>
      </p:sp>
    </p:spTree>
    <p:extLst>
      <p:ext uri="{BB962C8B-B14F-4D97-AF65-F5344CB8AC3E}">
        <p14:creationId xmlns:p14="http://schemas.microsoft.com/office/powerpoint/2010/main" val="121544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11</a:t>
            </a:fld>
            <a:endParaRPr lang="en-US" dirty="0"/>
          </a:p>
        </p:txBody>
      </p:sp>
    </p:spTree>
    <p:extLst>
      <p:ext uri="{BB962C8B-B14F-4D97-AF65-F5344CB8AC3E}">
        <p14:creationId xmlns:p14="http://schemas.microsoft.com/office/powerpoint/2010/main" val="1640211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12</a:t>
            </a:fld>
            <a:endParaRPr lang="en-US" dirty="0"/>
          </a:p>
        </p:txBody>
      </p:sp>
    </p:spTree>
    <p:extLst>
      <p:ext uri="{BB962C8B-B14F-4D97-AF65-F5344CB8AC3E}">
        <p14:creationId xmlns:p14="http://schemas.microsoft.com/office/powerpoint/2010/main" val="3202134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intended to increase the awareness and understanding of TSMO among State DOT personnel working in the safety discipline. It explores how TSMO and safety complement each other in terms of shared goals and activities, and provides examples of how State DOTs have worked together use TSMO strategies to improve</a:t>
            </a:r>
            <a:r>
              <a:rPr lang="en-US" baseline="0" dirty="0"/>
              <a:t> safety</a:t>
            </a:r>
            <a:r>
              <a:rPr lang="en-US" dirty="0"/>
              <a: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13</a:t>
            </a:fld>
            <a:endParaRPr lang="en-US" dirty="0"/>
          </a:p>
        </p:txBody>
      </p:sp>
    </p:spTree>
    <p:extLst>
      <p:ext uri="{BB962C8B-B14F-4D97-AF65-F5344CB8AC3E}">
        <p14:creationId xmlns:p14="http://schemas.microsoft.com/office/powerpoint/2010/main" val="32855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a:t>
            </a:r>
            <a:r>
              <a:rPr lang="en-US" baseline="0" dirty="0"/>
              <a:t> the sections or content of the presentation.</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14</a:t>
            </a:fld>
            <a:endParaRPr lang="en-US" dirty="0"/>
          </a:p>
        </p:txBody>
      </p:sp>
    </p:spTree>
    <p:extLst>
      <p:ext uri="{BB962C8B-B14F-4D97-AF65-F5344CB8AC3E}">
        <p14:creationId xmlns:p14="http://schemas.microsoft.com/office/powerpoint/2010/main" val="250324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15</a:t>
            </a:fld>
            <a:endParaRPr lang="en-US" dirty="0"/>
          </a:p>
        </p:txBody>
      </p:sp>
    </p:spTree>
    <p:extLst>
      <p:ext uri="{BB962C8B-B14F-4D97-AF65-F5344CB8AC3E}">
        <p14:creationId xmlns:p14="http://schemas.microsoft.com/office/powerpoint/2010/main" val="3437529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lnSpc>
                <a:spcPct val="120000"/>
              </a:lnSpc>
              <a:defRPr/>
            </a:pPr>
            <a:r>
              <a:rPr lang="en-US" dirty="0"/>
              <a:t>Before going further, it is important to define </a:t>
            </a:r>
            <a:r>
              <a:rPr lang="en-US" baseline="0" dirty="0"/>
              <a:t>TSMO for new audiences:</a:t>
            </a:r>
            <a:endParaRPr lang="en-US" dirty="0"/>
          </a:p>
          <a:p>
            <a:pPr>
              <a:lnSpc>
                <a:spcPct val="120000"/>
              </a:lnSpc>
            </a:pPr>
            <a:endParaRPr lang="en-US" dirty="0"/>
          </a:p>
          <a:p>
            <a:pPr>
              <a:lnSpc>
                <a:spcPct val="120000"/>
              </a:lnSpc>
            </a:pPr>
            <a:r>
              <a:rPr lang="en-US" dirty="0"/>
              <a:t>TSMO is an </a:t>
            </a:r>
            <a:r>
              <a:rPr lang="en-US" u="sng" dirty="0"/>
              <a:t>integrated set of strategies</a:t>
            </a:r>
            <a:r>
              <a:rPr lang="en-US" dirty="0"/>
              <a:t> to </a:t>
            </a:r>
            <a:r>
              <a:rPr lang="en-US" u="sng" dirty="0"/>
              <a:t>optimize the performance of existing infrastructure</a:t>
            </a:r>
            <a:r>
              <a:rPr lang="en-US" dirty="0"/>
              <a:t> through the implementation of </a:t>
            </a:r>
            <a:r>
              <a:rPr lang="en-US" u="sng" dirty="0"/>
              <a:t>multimodal</a:t>
            </a:r>
            <a:r>
              <a:rPr lang="en-US" dirty="0"/>
              <a:t> and </a:t>
            </a:r>
            <a:r>
              <a:rPr lang="en-US" u="sng" dirty="0"/>
              <a:t>multi-jurisdictional</a:t>
            </a:r>
            <a:r>
              <a:rPr lang="en-US" dirty="0"/>
              <a:t> systems, services, and projects designed to </a:t>
            </a:r>
            <a:r>
              <a:rPr lang="en-US" u="sng" dirty="0"/>
              <a:t>preserve capacity </a:t>
            </a:r>
            <a:r>
              <a:rPr lang="en-US" dirty="0"/>
              <a:t>and </a:t>
            </a:r>
            <a:r>
              <a:rPr lang="en-US" u="sng" dirty="0"/>
              <a:t>improve security, safety, and reliability</a:t>
            </a:r>
            <a:r>
              <a:rPr lang="en-US" dirty="0"/>
              <a:t> of the transportation system.</a:t>
            </a:r>
          </a:p>
          <a:p>
            <a:pPr>
              <a:lnSpc>
                <a:spcPct val="120000"/>
              </a:lnSpc>
            </a:pPr>
            <a:endParaRPr lang="en-US" baseline="0" dirty="0"/>
          </a:p>
          <a:p>
            <a:r>
              <a:rPr lang="en-US" baseline="0" dirty="0"/>
              <a:t>The goal here is to get the most performance out of the transportation facilities we already have. TSMO is the use of strategies, technologies, mobility services, and programs to optimize the safety, mobility, and reliability of the existing and planned transportation system.</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16</a:t>
            </a:fld>
            <a:endParaRPr lang="en-US" dirty="0"/>
          </a:p>
        </p:txBody>
      </p:sp>
    </p:spTree>
    <p:extLst>
      <p:ext uri="{BB962C8B-B14F-4D97-AF65-F5344CB8AC3E}">
        <p14:creationId xmlns:p14="http://schemas.microsoft.com/office/powerpoint/2010/main" val="3946139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TSMO is an integrated set of strategies to optimize the operational performance of the existing transportation system. </a:t>
            </a:r>
          </a:p>
          <a:p>
            <a:pPr marL="174708" indent="-174708">
              <a:lnSpc>
                <a:spcPct val="120000"/>
              </a:lnSpc>
              <a:buFont typeface="Arial" panose="020B0604020202020204" pitchFamily="34" charset="0"/>
              <a:buChar char="•"/>
            </a:pPr>
            <a:r>
              <a:rPr lang="en-US" dirty="0"/>
              <a:t>Note: The</a:t>
            </a:r>
            <a:r>
              <a:rPr lang="en-US" baseline="0" dirty="0"/>
              <a:t> definition at the top of the slide is an abridged version of the Federal Highway Administration’s (FHWA) TSMO definition found here: </a:t>
            </a:r>
            <a:r>
              <a:rPr lang="en-US" dirty="0">
                <a:hlinkClick r:id="rId3"/>
              </a:rPr>
              <a:t>https://ops.fhwa.dot.gov/tsmo</a:t>
            </a:r>
            <a:r>
              <a:rPr lang="en-US" dirty="0"/>
              <a:t> and at </a:t>
            </a:r>
            <a:r>
              <a:rPr lang="it-IT" dirty="0"/>
              <a:t>23 USC 101 (a) (30). </a:t>
            </a:r>
            <a:endParaRPr lang="en-US" dirty="0"/>
          </a:p>
          <a:p>
            <a:pPr>
              <a:lnSpc>
                <a:spcPct val="120000"/>
              </a:lnSpc>
            </a:pPr>
            <a:endParaRPr lang="en-US" dirty="0"/>
          </a:p>
          <a:p>
            <a:pPr>
              <a:lnSpc>
                <a:spcPct val="120000"/>
              </a:lnSpc>
            </a:pPr>
            <a:r>
              <a:rPr lang="en-US" dirty="0"/>
              <a:t>TSMO approaches performance from a systems perspective.</a:t>
            </a:r>
          </a:p>
          <a:p>
            <a:pPr marL="174708" indent="-174708">
              <a:lnSpc>
                <a:spcPct val="120000"/>
              </a:lnSpc>
              <a:buFont typeface="Arial" panose="020B0604020202020204" pitchFamily="34" charset="0"/>
              <a:buChar char="•"/>
            </a:pPr>
            <a:r>
              <a:rPr lang="en-US" dirty="0"/>
              <a:t>Spans corridors, facilities, jurisdictions, modes, and agencies</a:t>
            </a:r>
          </a:p>
          <a:p>
            <a:pPr marL="174708" indent="-174708">
              <a:lnSpc>
                <a:spcPct val="120000"/>
              </a:lnSpc>
              <a:buFont typeface="Arial" panose="020B0604020202020204" pitchFamily="34" charset="0"/>
              <a:buChar char="•"/>
            </a:pPr>
            <a:r>
              <a:rPr lang="en-US" dirty="0"/>
              <a:t>TSMO</a:t>
            </a:r>
            <a:r>
              <a:rPr lang="en-US" baseline="0" dirty="0"/>
              <a:t> takes a holistic approach to managing performance that looks beyond a single corridor (e.g., are changes to a specific corridor causing a mobility issue nearby?), jurisdiction (e.g., are management systems coordinated across jurisdictional boundaries?), mode (e.g., are we using all modes optimally to meet our performance goals?), and agency (e.g., how can we improve collaboration with law enforcement or transit agencies to improve performance?). </a:t>
            </a:r>
          </a:p>
          <a:p>
            <a:pPr marL="174708" indent="-174708">
              <a:lnSpc>
                <a:spcPct val="120000"/>
              </a:lnSpc>
              <a:buFont typeface="Arial" panose="020B0604020202020204" pitchFamily="34" charset="0"/>
              <a:buChar char="•"/>
            </a:pPr>
            <a:endParaRPr lang="en-US" dirty="0"/>
          </a:p>
          <a:p>
            <a:pPr>
              <a:lnSpc>
                <a:spcPct val="120000"/>
              </a:lnSpc>
            </a:pPr>
            <a:r>
              <a:rPr lang="en-US" dirty="0"/>
              <a:t>Helps agencies balance supply and demand on the system and provide flexible solutions to manage dynamic conditions.</a:t>
            </a:r>
          </a:p>
          <a:p>
            <a:pPr marL="174708" indent="-174708">
              <a:lnSpc>
                <a:spcPct val="120000"/>
              </a:lnSpc>
              <a:buFont typeface="Arial" panose="020B0604020202020204" pitchFamily="34" charset="0"/>
              <a:buChar char="•"/>
            </a:pPr>
            <a:r>
              <a:rPr lang="en-US" dirty="0"/>
              <a:t>Example</a:t>
            </a:r>
            <a:r>
              <a:rPr lang="en-US" baseline="0" dirty="0"/>
              <a:t> TSMO strategies include ramp metering, managed lanes, and congestion pricing. </a:t>
            </a:r>
          </a:p>
          <a:p>
            <a:pPr marL="174708" indent="-174708">
              <a:lnSpc>
                <a:spcPct val="120000"/>
              </a:lnSpc>
              <a:buFont typeface="Arial" panose="020B0604020202020204" pitchFamily="34" charset="0"/>
              <a:buChar char="•"/>
            </a:pPr>
            <a:endParaRPr lang="en-US" dirty="0"/>
          </a:p>
          <a:p>
            <a:pPr>
              <a:lnSpc>
                <a:spcPct val="120000"/>
              </a:lnSpc>
            </a:pPr>
            <a:r>
              <a:rPr lang="en-US" dirty="0"/>
              <a:t>TSMO can complement capacity projects or can provide lower-cost, faster alternatives in some cases.</a:t>
            </a:r>
          </a:p>
          <a:p>
            <a:pPr marL="174708" indent="-174708">
              <a:lnSpc>
                <a:spcPct val="120000"/>
              </a:lnSpc>
              <a:buFont typeface="Arial" panose="020B0604020202020204" pitchFamily="34" charset="0"/>
              <a:buChar char="•"/>
            </a:pPr>
            <a:r>
              <a:rPr lang="en-US" dirty="0"/>
              <a:t>TSMO seeks</a:t>
            </a:r>
            <a:r>
              <a:rPr lang="en-US" baseline="0" dirty="0"/>
              <a:t> to provide lower-cost alternatives to capacity projects when operational strategies may produce equal or better results – or when operational strategies may be able to produce results faster. It does not seek to eliminate capacity projects in cases where a capacity project is the best solution. Rather, TSMO provides agencies with more options. </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17</a:t>
            </a:fld>
            <a:endParaRPr lang="en-US" dirty="0"/>
          </a:p>
        </p:txBody>
      </p:sp>
    </p:spTree>
    <p:extLst>
      <p:ext uri="{BB962C8B-B14F-4D97-AF65-F5344CB8AC3E}">
        <p14:creationId xmlns:p14="http://schemas.microsoft.com/office/powerpoint/2010/main" val="2869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slide illustrates</a:t>
            </a:r>
            <a:r>
              <a:rPr lang="en-US" baseline="0" dirty="0"/>
              <a:t> the array of operational strategies that fall under the TSMO umbrella that can be used individually or in combination with each other. This list is not exhaustive, but it highlights the key buckets of strategies that are priorities for many agencies. </a:t>
            </a:r>
          </a:p>
          <a:p>
            <a:endParaRPr lang="en-US" baseline="0" dirty="0"/>
          </a:p>
          <a:p>
            <a:r>
              <a:rPr lang="en-US" baseline="0" dirty="0"/>
              <a:t>Examples of other TSMO strategies include:</a:t>
            </a:r>
          </a:p>
          <a:p>
            <a:endParaRPr lang="en-US" baseline="0" dirty="0"/>
          </a:p>
          <a:p>
            <a:pPr marL="174708" indent="-174708">
              <a:spcBef>
                <a:spcPts val="611"/>
              </a:spcBef>
              <a:buFont typeface="Arial" panose="020B0604020202020204" pitchFamily="34" charset="0"/>
              <a:buChar char="•"/>
            </a:pPr>
            <a:r>
              <a:rPr lang="en-US" dirty="0"/>
              <a:t>Traffic signal coordination</a:t>
            </a:r>
          </a:p>
          <a:p>
            <a:pPr marL="174708" indent="-174708">
              <a:spcBef>
                <a:spcPts val="611"/>
              </a:spcBef>
              <a:buFont typeface="Arial" panose="020B0604020202020204" pitchFamily="34" charset="0"/>
              <a:buChar char="•"/>
            </a:pPr>
            <a:r>
              <a:rPr lang="en-US" dirty="0"/>
              <a:t>Transit signal priority</a:t>
            </a:r>
          </a:p>
          <a:p>
            <a:pPr marL="174708" indent="-174708">
              <a:spcBef>
                <a:spcPts val="611"/>
              </a:spcBef>
              <a:buFont typeface="Arial" panose="020B0604020202020204" pitchFamily="34" charset="0"/>
              <a:buChar char="•"/>
            </a:pPr>
            <a:r>
              <a:rPr lang="en-US" dirty="0"/>
              <a:t>Special event management</a:t>
            </a:r>
          </a:p>
          <a:p>
            <a:pPr marL="174708" indent="-174708">
              <a:spcBef>
                <a:spcPts val="611"/>
              </a:spcBef>
              <a:buFont typeface="Arial" panose="020B0604020202020204" pitchFamily="34" charset="0"/>
              <a:buChar char="•"/>
            </a:pPr>
            <a:r>
              <a:rPr lang="en-US" dirty="0"/>
              <a:t>Congestion pricing</a:t>
            </a:r>
          </a:p>
          <a:p>
            <a:pPr marL="174708" indent="-174708">
              <a:spcBef>
                <a:spcPts val="611"/>
              </a:spcBef>
              <a:buFont typeface="Arial" panose="020B0604020202020204" pitchFamily="34" charset="0"/>
              <a:buChar char="•"/>
            </a:pPr>
            <a:r>
              <a:rPr lang="en-US" dirty="0"/>
              <a:t>Active transportation and demand management</a:t>
            </a:r>
          </a:p>
          <a:p>
            <a:pPr marL="174708" indent="-174708">
              <a:spcBef>
                <a:spcPts val="611"/>
              </a:spcBef>
              <a:buFont typeface="Arial" panose="020B0604020202020204" pitchFamily="34" charset="0"/>
              <a:buChar char="•"/>
            </a:pPr>
            <a:r>
              <a:rPr lang="en-US" dirty="0"/>
              <a:t>Connected/automated vehicles</a:t>
            </a:r>
          </a:p>
          <a:p>
            <a:pPr marL="174708" indent="-174708">
              <a:spcBef>
                <a:spcPts val="611"/>
              </a:spcBef>
              <a:buFont typeface="Arial" panose="020B0604020202020204" pitchFamily="34" charset="0"/>
              <a:buChar char="•"/>
            </a:pPr>
            <a:r>
              <a:rPr lang="en-US" dirty="0"/>
              <a:t>Completing multimodal networks</a:t>
            </a:r>
          </a:p>
          <a:p>
            <a:endParaRPr lang="en-US" dirty="0"/>
          </a:p>
          <a:p>
            <a:pPr defTabSz="931774">
              <a:defRPr/>
            </a:pPr>
            <a:r>
              <a:rPr lang="en-US" dirty="0">
                <a:latin typeface="Segoe UI" panose="020B0502040204020203" pitchFamily="34" charset="0"/>
              </a:rPr>
              <a:t>Intelligent transportation systems (ITS) components can support all these TSMO strategies. ITS </a:t>
            </a:r>
            <a:r>
              <a:rPr lang="en-US" sz="1800" dirty="0">
                <a:solidFill>
                  <a:srgbClr val="333333"/>
                </a:solidFill>
                <a:latin typeface="Helvetica Neue"/>
              </a:rPr>
              <a:t>covers a variety of technologies to monitor, evaluate, and manage transportation systems to enhance efficiency and safety. </a:t>
            </a:r>
            <a:r>
              <a:rPr lang="en-US" dirty="0">
                <a:latin typeface="Segoe UI" panose="020B0502040204020203" pitchFamily="34" charset="0"/>
              </a:rPr>
              <a:t>It should be noted that TSMO does not equate to ITS; many strategies support TSMO that do not involve an ITS component.</a:t>
            </a:r>
            <a:r>
              <a:rPr lang="en-US" dirty="0">
                <a:latin typeface="Arial" panose="020B0604020202020204" pitchFamily="34" charset="0"/>
              </a:rPr>
              <a:t> </a:t>
            </a:r>
          </a:p>
          <a:p>
            <a:endParaRPr lang="en-US" dirty="0"/>
          </a:p>
          <a:p>
            <a:pPr defTabSz="931774">
              <a:defRPr/>
            </a:pPr>
            <a:r>
              <a:rPr lang="en-US" dirty="0"/>
              <a:t>TSMO strategies can be categorized into three overarching areas: incident or event management, traffic management, and demand management strategies. The next three slides highlight strategies in each of these areas. </a:t>
            </a:r>
          </a:p>
          <a:p>
            <a:endParaRPr lang="en-US" dirty="0"/>
          </a:p>
        </p:txBody>
      </p:sp>
      <p:sp>
        <p:nvSpPr>
          <p:cNvPr id="4" name="Slide Number Placeholder 3"/>
          <p:cNvSpPr>
            <a:spLocks noGrp="1"/>
          </p:cNvSpPr>
          <p:nvPr>
            <p:ph type="sldNum" sz="quarter" idx="10"/>
          </p:nvPr>
        </p:nvSpPr>
        <p:spPr/>
        <p:txBody>
          <a:bodyPr/>
          <a:lstStyle/>
          <a:p>
            <a:fld id="{50057A9C-CD79-4263-BA8E-680E013CF33F}" type="slidenum">
              <a:rPr lang="en-US" smtClean="0"/>
              <a:pPr/>
              <a:t>18</a:t>
            </a:fld>
            <a:endParaRPr lang="en-US" dirty="0"/>
          </a:p>
        </p:txBody>
      </p:sp>
    </p:spTree>
    <p:extLst>
      <p:ext uri="{BB962C8B-B14F-4D97-AF65-F5344CB8AC3E}">
        <p14:creationId xmlns:p14="http://schemas.microsoft.com/office/powerpoint/2010/main" val="410393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pPr defTabSz="931774">
              <a:defRPr/>
            </a:pPr>
            <a:r>
              <a:rPr lang="en-US" dirty="0"/>
              <a:t>Incident and event management includes several strategies that address major sources of travel-time unreliability. </a:t>
            </a:r>
          </a:p>
          <a:p>
            <a:pPr defTabSz="931774">
              <a:defRPr/>
            </a:pPr>
            <a:endParaRPr lang="en-US" dirty="0"/>
          </a:p>
          <a:p>
            <a:pPr defTabSz="931774">
              <a:defRPr/>
            </a:pPr>
            <a:r>
              <a:rPr lang="en-US" dirty="0"/>
              <a:t>Incident and event management strategies include road weather management, traffic incident management and emergency transportation operations, work zone management, and planned special event management.</a:t>
            </a:r>
          </a:p>
          <a:p>
            <a:endParaRPr lang="en-US" dirty="0"/>
          </a:p>
          <a:p>
            <a:r>
              <a:rPr lang="en-US" dirty="0"/>
              <a:t>Road weather management activities include creating hazardous weather traffic operations response plans, implementing variable speed limits, detecting hazardous weather conditions, disseminating weather and warnings to travelers through dynamic signs and systems, providing emergency truck and parking facilities and emergency parking information, and implementing vehicle restrictions.</a:t>
            </a:r>
          </a:p>
          <a:p>
            <a:endParaRPr lang="en-US" dirty="0"/>
          </a:p>
          <a:p>
            <a:r>
              <a:rPr lang="en-US" dirty="0"/>
              <a:t>Traffic incident management and emergency transportation operations activities include establishing traffic incident management teams, conducting after action reviews, staging tow trucks in strategic areas, providing roadway safety patrols, integrating computer-aided dispatch into transportation management centers, pre-establishing towing service agreements, co-locating dispatching units, developing quick clearance goals, pre-planning detour routes, implementing shoulder running, deploying adaptive ramp metering, providing variable speed limits, implementing dynamic lane-use controls, deploying network surveillance cameras or detectors, implementing incident traffic signal timing plans, enacting legislation, and integrating traffic management centers with law enforcement dispatch and emergency centers.</a:t>
            </a:r>
          </a:p>
          <a:p>
            <a:endParaRPr lang="en-US" dirty="0"/>
          </a:p>
          <a:p>
            <a:r>
              <a:rPr lang="en-US" dirty="0"/>
              <a:t>Work zone management activities include coordinating maintenance and construction activities, implementing queue length detection, deploying network surveillance cameras or detectors, implementing variable speed limits, supporting dynamic lane merging, implementing dynamic lane-use controls, deploying temporary ramp metering, and implementing dynamic warning systems.</a:t>
            </a:r>
          </a:p>
          <a:p>
            <a:endParaRPr lang="en-US" dirty="0"/>
          </a:p>
          <a:p>
            <a:r>
              <a:rPr lang="en-US" dirty="0"/>
              <a:t>Planned special event management activities include activating special event timing plans, deploying adaptive ramp metering, implementing variable speed limits, using hard shoulder running, activating dynamic transit fare reduction, implementing reversible lanes, supporting dynamic lane-use controls, establishing dynamic pricing, deploying network surveillance cameras or detectors, activating dynamic wayfinding, and conducting after action reviews.</a:t>
            </a:r>
          </a:p>
          <a:p>
            <a:pPr defTabSz="931774">
              <a:defRPr/>
            </a:pPr>
            <a:endParaRPr lang="en-US" dirty="0"/>
          </a:p>
          <a:p>
            <a:pPr defTabSz="931774">
              <a:defRPr/>
            </a:pPr>
            <a:endParaRPr lang="en-US" dirty="0"/>
          </a:p>
          <a:p>
            <a:pPr defTabSz="931774">
              <a:defRPr/>
            </a:pPr>
            <a:r>
              <a:rPr lang="en-US" dirty="0"/>
              <a:t>Source: FHWA, </a:t>
            </a:r>
            <a:r>
              <a:rPr lang="en-US" i="1" dirty="0"/>
              <a:t>Integrating Travel Time Reliability into Transportation System Management: Final Technical Memorandum</a:t>
            </a:r>
            <a:endParaRPr lang="en-US" dirty="0"/>
          </a:p>
          <a:p>
            <a:pPr defTabSz="931774">
              <a:defRPr/>
            </a:pPr>
            <a:r>
              <a:rPr lang="en-US" dirty="0"/>
              <a:t>https://ops.fhwa.dot.gov/publications/fhwahop19035/index.htm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9056A-3525-4431-85A4-075B9677AD47}" type="slidenum">
              <a:rPr lang="en-US" smtClean="0"/>
              <a:t>19</a:t>
            </a:fld>
            <a:endParaRPr lang="en-US" dirty="0"/>
          </a:p>
        </p:txBody>
      </p:sp>
    </p:spTree>
    <p:extLst>
      <p:ext uri="{BB962C8B-B14F-4D97-AF65-F5344CB8AC3E}">
        <p14:creationId xmlns:p14="http://schemas.microsoft.com/office/powerpoint/2010/main" val="4002392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pPr defTabSz="931774">
              <a:defRPr/>
            </a:pPr>
            <a:r>
              <a:rPr lang="en-US" dirty="0"/>
              <a:t>While incident or event management strategies address atypical events that cause travel-time unreliability, traffic management strategies manage the movement of people and goods during everyday conditions. Even during typical conditions, fluctuations in travel demand can lead to unreliable travel conditions. Traffic management strategies allow the transportation network to adapt to unreliability, including variations in travel demand.</a:t>
            </a:r>
          </a:p>
          <a:p>
            <a:pPr defTabSz="931774">
              <a:defRPr/>
            </a:pPr>
            <a:endParaRPr lang="en-US" dirty="0"/>
          </a:p>
          <a:p>
            <a:r>
              <a:rPr lang="en-US" dirty="0"/>
              <a:t>Traffic management strategies include freeway management, active traffic management, integrated corridor management, freight management, and arterial management.</a:t>
            </a:r>
          </a:p>
          <a:p>
            <a:endParaRPr lang="en-US" dirty="0"/>
          </a:p>
          <a:p>
            <a:r>
              <a:rPr lang="en-US" dirty="0"/>
              <a:t>Freeway management activities include implementing traffic surveillance cameras or detectors, using high-occupancy lanes, implementing adaptive ramp metering, deploying hard shoulder running, implementing variable speed limits, deploying dynamic lane-use controls, and constructing physical operations improvements such as overpass widening, curve corrections, or adding auxiliary lanes.</a:t>
            </a:r>
          </a:p>
          <a:p>
            <a:endParaRPr lang="en-US" dirty="0"/>
          </a:p>
          <a:p>
            <a:r>
              <a:rPr lang="en-US" dirty="0"/>
              <a:t>Active traffic management activities include adopting adaptive ramp metering, implementing adaptive traffic signal control, using dynamic lane reversal, implementing dynamic lane-use controls, deploying dynamic merge control, implementing temporary shoulder running, using variable speed limits, deploying queue length detection, providing transit signal priority, and implementing dynamic warning signs.</a:t>
            </a:r>
          </a:p>
          <a:p>
            <a:endParaRPr lang="en-US" dirty="0"/>
          </a:p>
          <a:p>
            <a:r>
              <a:rPr lang="en-US" dirty="0"/>
              <a:t>Integrated corridor management activities include implementing network surveillance cameras or detectors, conducting access management and driveway access controls, implementing adaptive ramp metering, deploying adaptive signal control, deploying transit signal priority, installing queue jumping lanes, providing traveler information for alternative modes, and deploying emergency vehicle preemption.</a:t>
            </a:r>
          </a:p>
          <a:p>
            <a:endParaRPr lang="en-US" dirty="0"/>
          </a:p>
          <a:p>
            <a:r>
              <a:rPr lang="en-US" dirty="0"/>
              <a:t>Freight management activities include implementing roadside truck electronic screening and clearance, implementing truck signal priority, using truck parking management systems, installing truck climbing lanes, and implementing freight loading zone policies.</a:t>
            </a:r>
          </a:p>
          <a:p>
            <a:endParaRPr lang="en-US" dirty="0"/>
          </a:p>
          <a:p>
            <a:r>
              <a:rPr lang="en-US" dirty="0"/>
              <a:t>Arterial management activities include installing queue jumping lanes, deploying transit signal priority, supporting emergency vehicle preemption, implementing network surveillance cameras or detectors, implementing access management and driveway access controls, providing enhanced bicycle and pedestrian crossings, establishing a transportation management center, deploying enhanced traffic signal operations, implementing transit-only lanes, implementing truck traffic signal priority, designing for complete streets, adding capacity for critical movements, reducing travel speeds, providing automated enforcement, and conducting operations asset management.</a:t>
            </a:r>
          </a:p>
          <a:p>
            <a:pPr defTabSz="931774">
              <a:defRPr/>
            </a:pPr>
            <a:endParaRPr lang="en-US" dirty="0"/>
          </a:p>
          <a:p>
            <a:pPr defTabSz="931774">
              <a:defRPr/>
            </a:pPr>
            <a:r>
              <a:rPr lang="en-US" dirty="0"/>
              <a:t>Source: FHWA, </a:t>
            </a:r>
            <a:r>
              <a:rPr lang="en-US" i="1" dirty="0"/>
              <a:t>Integrating Travel Time Reliability into Transportation System Management: Final Technical Memorandum</a:t>
            </a:r>
            <a:endParaRPr lang="en-US" dirty="0"/>
          </a:p>
          <a:p>
            <a:pPr defTabSz="931774">
              <a:defRPr/>
            </a:pPr>
            <a:r>
              <a:rPr lang="en-US" dirty="0"/>
              <a:t>https://ops.fhwa.dot.gov/publications/fhwahop19035/index.htm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9056A-3525-4431-85A4-075B9677AD47}" type="slidenum">
              <a:rPr lang="en-US" smtClean="0"/>
              <a:t>20</a:t>
            </a:fld>
            <a:endParaRPr lang="en-US" dirty="0"/>
          </a:p>
        </p:txBody>
      </p:sp>
    </p:spTree>
    <p:extLst>
      <p:ext uri="{BB962C8B-B14F-4D97-AF65-F5344CB8AC3E}">
        <p14:creationId xmlns:p14="http://schemas.microsoft.com/office/powerpoint/2010/main" val="214658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a:t>
            </a:fld>
            <a:endParaRPr lang="en-US" dirty="0"/>
          </a:p>
        </p:txBody>
      </p:sp>
    </p:spTree>
    <p:extLst>
      <p:ext uri="{BB962C8B-B14F-4D97-AF65-F5344CB8AC3E}">
        <p14:creationId xmlns:p14="http://schemas.microsoft.com/office/powerpoint/2010/main" val="594410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pPr defTabSz="931774">
              <a:defRPr/>
            </a:pPr>
            <a:r>
              <a:rPr lang="en-US" dirty="0"/>
              <a:t>Demand management strategies reduce underlying demand by helping travelers avoid trips or change the mode, timing, or route of trips. This makes nonrecurring congestion less likely to occur and improves travel-time reliability.</a:t>
            </a:r>
          </a:p>
          <a:p>
            <a:pPr defTabSz="931774">
              <a:defRPr/>
            </a:pPr>
            <a:endParaRPr lang="en-US" dirty="0"/>
          </a:p>
          <a:p>
            <a:r>
              <a:rPr lang="en-US" dirty="0"/>
              <a:t>Demand management strategies include congestion pricing, parking management, and public transportation and rideshare management.</a:t>
            </a:r>
          </a:p>
          <a:p>
            <a:endParaRPr lang="en-US" dirty="0"/>
          </a:p>
          <a:p>
            <a:r>
              <a:rPr lang="en-US" dirty="0"/>
              <a:t>Congestion pricing activities include implementing dynamic pricing, variable pricing by lane, segment, and time of day or day of week; establishing dynamic transit fare reductions; and deploying managed lanes for high occupancy.</a:t>
            </a:r>
          </a:p>
          <a:p>
            <a:endParaRPr lang="en-US" dirty="0"/>
          </a:p>
          <a:p>
            <a:r>
              <a:rPr lang="en-US" dirty="0"/>
              <a:t>Parking management activities include deploying dynamically priced parking; implementing dynamic parking, wayfinding, reservations, and capacity; deploying dynamic overflow transit parking; implementing electronic payment systems and shared-use parking; and providing incentives to use underutilized parking facilities.</a:t>
            </a:r>
          </a:p>
          <a:p>
            <a:endParaRPr lang="en-US" dirty="0"/>
          </a:p>
          <a:p>
            <a:r>
              <a:rPr lang="en-US" dirty="0"/>
              <a:t>Public transportation and ridesharing management activities include implementing dynamic ridesharing, implementing transit signal priority, using queue-jump lanes at signalized intersections, deploying electronic fare collection and integration, and implementing dynamic surveillance and security.</a:t>
            </a:r>
          </a:p>
          <a:p>
            <a:pPr defTabSz="931774">
              <a:defRPr/>
            </a:pPr>
            <a:endParaRPr lang="en-US" dirty="0"/>
          </a:p>
          <a:p>
            <a:pPr defTabSz="931774">
              <a:defRPr/>
            </a:pPr>
            <a:r>
              <a:rPr lang="en-US" dirty="0"/>
              <a:t>Source: FHWA, </a:t>
            </a:r>
            <a:r>
              <a:rPr lang="en-US" i="1" dirty="0"/>
              <a:t>Integrating Travel Time Reliability into Transportation System Management: Final Technical Memorandum</a:t>
            </a:r>
          </a:p>
          <a:p>
            <a:pPr defTabSz="931774">
              <a:defRPr/>
            </a:pPr>
            <a:r>
              <a:rPr lang="en-US" dirty="0"/>
              <a:t>https://ops.fhwa.dot.gov/publications/fhwahop19035/index.htm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9056A-3525-4431-85A4-075B9677AD47}" type="slidenum">
              <a:rPr lang="en-US" smtClean="0"/>
              <a:t>21</a:t>
            </a:fld>
            <a:endParaRPr lang="en-US" dirty="0"/>
          </a:p>
        </p:txBody>
      </p:sp>
    </p:spTree>
    <p:extLst>
      <p:ext uri="{BB962C8B-B14F-4D97-AF65-F5344CB8AC3E}">
        <p14:creationId xmlns:p14="http://schemas.microsoft.com/office/powerpoint/2010/main" val="1679535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TSMO leverages technology, a toolbox of strategies, and engineering solutions to maximize system performance; however, TSMO ultimately involves a way of thinking or a </a:t>
            </a:r>
            <a:r>
              <a:rPr lang="en-US" u="sng" dirty="0"/>
              <a:t>mindset</a:t>
            </a:r>
            <a:r>
              <a:rPr lang="en-US" dirty="0"/>
              <a:t> focused</a:t>
            </a:r>
            <a:r>
              <a:rPr lang="en-US" baseline="0" dirty="0"/>
              <a:t> on</a:t>
            </a:r>
            <a:r>
              <a:rPr lang="en-US" dirty="0"/>
              <a:t> determining the best way to optimize the mobility and reliability of the existing system with limited resources.</a:t>
            </a:r>
          </a:p>
          <a:p>
            <a:endParaRPr lang="en-US" dirty="0"/>
          </a:p>
          <a:p>
            <a:r>
              <a:rPr lang="en-US" dirty="0"/>
              <a:t>TSMO can be thought</a:t>
            </a:r>
            <a:r>
              <a:rPr lang="en-US" baseline="0" dirty="0"/>
              <a:t> of as </a:t>
            </a:r>
            <a:r>
              <a:rPr lang="en-US" dirty="0"/>
              <a:t>a way of thinking and operating in order to get the most performance out of the transportation network</a:t>
            </a:r>
            <a:r>
              <a:rPr lang="en-US" baseline="0" dirty="0"/>
              <a:t> while only building as much as is needed. </a:t>
            </a:r>
          </a:p>
          <a:p>
            <a:endParaRPr lang="en-US" baseline="0" dirty="0"/>
          </a:p>
          <a:p>
            <a:r>
              <a:rPr lang="en-US" baseline="0" dirty="0"/>
              <a:t>The principles of TSMO directly support the missions of many State DOTs, as these examples show. </a:t>
            </a:r>
          </a:p>
          <a:p>
            <a:endParaRPr lang="en-US" dirty="0"/>
          </a:p>
          <a:p>
            <a:r>
              <a:rPr lang="en-US" baseline="0" dirty="0"/>
              <a:t>NOTES: </a:t>
            </a:r>
          </a:p>
          <a:p>
            <a:pPr marL="174708" indent="-174708">
              <a:buFont typeface="Arial" panose="020B0604020202020204" pitchFamily="34" charset="0"/>
              <a:buChar char="•"/>
            </a:pPr>
            <a:r>
              <a:rPr lang="en-US" baseline="0" dirty="0"/>
              <a:t>States can insert their own mission statement here for effect or can leave these in.</a:t>
            </a:r>
            <a:endParaRPr lang="en-US" dirty="0"/>
          </a:p>
          <a:p>
            <a:pPr marL="174708" indent="-174708">
              <a:buFont typeface="Arial" panose="020B0604020202020204" pitchFamily="34" charset="0"/>
              <a:buChar char="•"/>
            </a:pPr>
            <a:r>
              <a:rPr lang="en-US" dirty="0"/>
              <a:t>Presenters</a:t>
            </a:r>
            <a:r>
              <a:rPr lang="en-US" baseline="0" dirty="0"/>
              <a:t> can emphasize the connections between TSMO definition and their specific Mission statement, such as safety, reliability, cost-effective, multimodal, customer’s needs/satisfaction, etc.</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22</a:t>
            </a:fld>
            <a:endParaRPr lang="en-US" dirty="0"/>
          </a:p>
        </p:txBody>
      </p:sp>
    </p:spTree>
    <p:extLst>
      <p:ext uri="{BB962C8B-B14F-4D97-AF65-F5344CB8AC3E}">
        <p14:creationId xmlns:p14="http://schemas.microsoft.com/office/powerpoint/2010/main" val="750559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goals in state and local transportation agencies that TSMO strategies</a:t>
            </a:r>
            <a:r>
              <a:rPr lang="en-US" baseline="0" dirty="0"/>
              <a:t> support. This list is not exhaustive, but intended to show that TSMO support a range of mission-critical goals. Examples of how TSMO supports these goals are shown on the next slide.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063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TSMO strategies that support some common DOT agency goals are shown here. Many of these strategies support more than one goal, but here are some key examples. </a:t>
            </a:r>
          </a:p>
          <a:p>
            <a:pPr marL="174708" indent="-174708">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24</a:t>
            </a:fld>
            <a:endParaRPr lang="en-US" dirty="0"/>
          </a:p>
        </p:txBody>
      </p:sp>
    </p:spTree>
    <p:extLst>
      <p:ext uri="{BB962C8B-B14F-4D97-AF65-F5344CB8AC3E}">
        <p14:creationId xmlns:p14="http://schemas.microsoft.com/office/powerpoint/2010/main" val="868628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TSMO as a more formal discipline has gained momentum in recent years. Recognition of the importance of TSMO has accelerated in the past five to ten years (as of year of publication of this presentation, 2022). </a:t>
            </a:r>
          </a:p>
          <a:p>
            <a:pPr lvl="0">
              <a:defRPr/>
            </a:pPr>
            <a:endParaRPr lang="en-US" dirty="0"/>
          </a:p>
          <a:p>
            <a:pPr lvl="0">
              <a:defRPr/>
            </a:pPr>
            <a:r>
              <a:rPr lang="en-US" dirty="0"/>
              <a:t>Key focus areas for agencies during this time have been adapting their culture, processes, expertise, and, in some cases, organizational structures to promote TSMO and a more operationally focused mindset. Agencies approach this differently depending on their unique context and needs. Several examples of key strategies agencies have used to advance TSMO within their organizations are shown here. </a:t>
            </a:r>
          </a:p>
          <a:p>
            <a:pPr lvl="0">
              <a:defRPr/>
            </a:pPr>
            <a:endParaRPr lang="en-US" dirty="0"/>
          </a:p>
          <a:p>
            <a:pPr lvl="0">
              <a:defRPr/>
            </a:pPr>
            <a:r>
              <a:rPr lang="en-US" dirty="0"/>
              <a:t>Central to all of these organizational approaches is 1) strong support from senior leadership, 2) a champion or champions who understand and promote TSMO throughout the agency, and 3) an openness to learning and cooperation among functions or divisions within an agency.</a:t>
            </a:r>
          </a:p>
          <a:p>
            <a:endParaRPr lang="en-US" dirty="0"/>
          </a:p>
          <a:p>
            <a:pPr defTabSz="931774">
              <a:defRPr/>
            </a:pPr>
            <a:r>
              <a:rPr lang="en-US" baseline="0" dirty="0"/>
              <a:t>A TSMO capability maturity model self assessment is a framework developed to help agencies evaluate their current capabilities in the area of TSMO and identify steps for improving their TSMO capabilities. The self-assessment can be accessed at: http://aashtotsmoguidance.org/. There are also other capability maturity frameworks that FHWA has developed to support the implementation of TSMO. More can be learned about those frameworks at: https://ops.fhwa.dot.gov/tsmoframeworktool/index.htm.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25</a:t>
            </a:fld>
            <a:endParaRPr lang="en-US" dirty="0"/>
          </a:p>
        </p:txBody>
      </p:sp>
    </p:spTree>
    <p:extLst>
      <p:ext uri="{BB962C8B-B14F-4D97-AF65-F5344CB8AC3E}">
        <p14:creationId xmlns:p14="http://schemas.microsoft.com/office/powerpoint/2010/main" val="3847246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slides provide a comprehensive, high-level summary of TSMO,</a:t>
            </a:r>
            <a:r>
              <a:rPr lang="en-US" baseline="0" dirty="0"/>
              <a:t> participants who are looking for more details and information to share with their staff can visit these virtual resources. </a:t>
            </a:r>
          </a:p>
          <a:p>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26</a:t>
            </a:fld>
            <a:endParaRPr lang="en-US" dirty="0"/>
          </a:p>
        </p:txBody>
      </p:sp>
    </p:spTree>
    <p:extLst>
      <p:ext uri="{BB962C8B-B14F-4D97-AF65-F5344CB8AC3E}">
        <p14:creationId xmlns:p14="http://schemas.microsoft.com/office/powerpoint/2010/main" val="1258827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27</a:t>
            </a:fld>
            <a:endParaRPr lang="en-US" dirty="0"/>
          </a:p>
        </p:txBody>
      </p:sp>
    </p:spTree>
    <p:extLst>
      <p:ext uri="{BB962C8B-B14F-4D97-AF65-F5344CB8AC3E}">
        <p14:creationId xmlns:p14="http://schemas.microsoft.com/office/powerpoint/2010/main" val="4116747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common safety program elements. It provides a general context for what we are talking about when we use the term safety in this presentation.</a:t>
            </a:r>
          </a:p>
          <a:p>
            <a:endParaRPr lang="en-US" dirty="0"/>
          </a:p>
          <a:p>
            <a:r>
              <a:rPr lang="en-US" dirty="0"/>
              <a:t>Safety refers to programs and activities falling under the “four E’s” of highway safety: engineering, education, enforcement, and emergency medical services. </a:t>
            </a:r>
          </a:p>
          <a:p>
            <a:endParaRPr lang="en-US" dirty="0"/>
          </a:p>
          <a:p>
            <a:r>
              <a:rPr lang="en-US" dirty="0"/>
              <a:t>Examples include: the Strategic Highway Safety Plan, Highway Safety Improvement Program, Vision Zero (or similar initiatives), Safe System Approach, roadway and crash data and analysis, safety countermeasures and crash modification factors, and road user behavioral safety.</a:t>
            </a:r>
          </a:p>
          <a:p>
            <a:endParaRPr lang="en-US" dirty="0"/>
          </a:p>
          <a:p>
            <a:r>
              <a:rPr lang="en-US" dirty="0"/>
              <a:t>Is there anything else to</a:t>
            </a:r>
            <a:r>
              <a:rPr lang="en-US" baseline="0" dirty="0"/>
              <a:t> </a:t>
            </a:r>
            <a:r>
              <a:rPr lang="en-US" dirty="0"/>
              <a:t>consider when discussing safety?</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5980F-FD78-4E95-B845-C313B3491DE3}" type="slidenum">
              <a:rPr lang="en-US" smtClean="0"/>
              <a:t>28</a:t>
            </a:fld>
            <a:endParaRPr lang="en-US" dirty="0"/>
          </a:p>
        </p:txBody>
      </p:sp>
    </p:spTree>
    <p:extLst>
      <p:ext uri="{BB962C8B-B14F-4D97-AF65-F5344CB8AC3E}">
        <p14:creationId xmlns:p14="http://schemas.microsoft.com/office/powerpoint/2010/main" val="1052410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strategies can directly support many of the goals and activities of safety programs in a variety of contexts, such as</a:t>
            </a:r>
            <a:r>
              <a:rPr lang="en-US" baseline="0" dirty="0"/>
              <a:t>:</a:t>
            </a:r>
            <a:r>
              <a:rPr lang="en-US" dirty="0"/>
              <a:t> </a:t>
            </a:r>
          </a:p>
          <a:p>
            <a:endParaRPr lang="en-US" dirty="0"/>
          </a:p>
          <a:p>
            <a:pPr marL="171450" indent="-171450">
              <a:buFont typeface="Arial" panose="020B0604020202020204" pitchFamily="34" charset="0"/>
              <a:buChar char="•"/>
            </a:pPr>
            <a:r>
              <a:rPr lang="en-US" dirty="0"/>
              <a:t>Work</a:t>
            </a:r>
            <a:r>
              <a:rPr lang="en-US" baseline="0" dirty="0"/>
              <a:t> zone</a:t>
            </a:r>
            <a:r>
              <a:rPr lang="en-US" dirty="0"/>
              <a:t> safety, which includes the safety of construction workers and the traveling public as they traverse a construction area. Some TSMO strategy</a:t>
            </a:r>
            <a:r>
              <a:rPr lang="en-US" baseline="0" dirty="0"/>
              <a:t> e</a:t>
            </a:r>
            <a:r>
              <a:rPr lang="en-US" dirty="0"/>
              <a:t>xamples that can improve safety in work zones include:</a:t>
            </a:r>
          </a:p>
          <a:p>
            <a:pPr marL="628650" lvl="1" indent="-171450">
              <a:buFont typeface="Arial" panose="020B0604020202020204" pitchFamily="34" charset="0"/>
              <a:buChar char="•"/>
            </a:pPr>
            <a:r>
              <a:rPr lang="en-US" baseline="0" dirty="0"/>
              <a:t>Dynamic lane merge systems – In such systems, large, changeable message signs provide messages based on the conditions of highway traffic flow as to whether to merge early into one lane or to stay in two lanes and conduct a zipper merge (i.e., </a:t>
            </a:r>
            <a:r>
              <a:rPr lang="en-US" sz="1200" b="0" i="0" kern="1200" dirty="0">
                <a:solidFill>
                  <a:schemeClr val="tx1"/>
                </a:solidFill>
                <a:effectLst/>
                <a:latin typeface="+mn-lt"/>
                <a:ea typeface="+mn-ea"/>
                <a:cs typeface="+mn-cs"/>
              </a:rPr>
              <a:t>when motorists use both lanes of traffic until reaching the defined merge area, and then alternating</a:t>
            </a:r>
            <a:r>
              <a:rPr lang="en-US" sz="1200" b="0" i="0" kern="1200" baseline="0" dirty="0">
                <a:solidFill>
                  <a:schemeClr val="tx1"/>
                </a:solidFill>
                <a:effectLst/>
                <a:latin typeface="+mn-lt"/>
                <a:ea typeface="+mn-ea"/>
                <a:cs typeface="+mn-cs"/>
              </a:rPr>
              <a:t> turns </a:t>
            </a:r>
            <a:r>
              <a:rPr lang="en-US" sz="1200" b="0" i="0" kern="1200" dirty="0">
                <a:solidFill>
                  <a:schemeClr val="tx1"/>
                </a:solidFill>
                <a:effectLst/>
                <a:latin typeface="+mn-lt"/>
                <a:ea typeface="+mn-ea"/>
                <a:cs typeface="+mn-cs"/>
              </a:rPr>
              <a:t>in a "zipper" fashion into the open lane.</a:t>
            </a:r>
            <a:r>
              <a:rPr lang="en-US" baseline="0" dirty="0"/>
              <a:t>).</a:t>
            </a:r>
          </a:p>
          <a:p>
            <a:pPr marL="628650" lvl="1" indent="-171450">
              <a:buFont typeface="Arial" panose="020B0604020202020204" pitchFamily="34" charset="0"/>
              <a:buChar char="•"/>
            </a:pPr>
            <a:r>
              <a:rPr lang="en-US" dirty="0"/>
              <a:t>Alert systems for workers – If a vehicle encroaches into the work area, the system alerts all workers using a horn and/or on-person alarms so they are aware of the potential danger.</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Intersection safety – Different intersection and interchange designs offer various operational and safety benefits depending on the location and traffic patterns. Alternatives</a:t>
            </a:r>
            <a:r>
              <a:rPr lang="en-US" baseline="0" dirty="0"/>
              <a:t> should be evaluated to determine </a:t>
            </a:r>
            <a:r>
              <a:rPr lang="en-US" dirty="0"/>
              <a:t>the best options for improving safety, reducing congestion, multimodal enhancement, etc. Operations data can be used to help inform decisions,</a:t>
            </a:r>
            <a:r>
              <a:rPr lang="en-US" baseline="0" dirty="0"/>
              <a:t> relating to optimal type of traffic control, turn lanes, turning movement restrictions, etc.</a:t>
            </a:r>
          </a:p>
          <a:p>
            <a:pPr marL="628650" lvl="1" indent="-171450">
              <a:buFont typeface="Arial" panose="020B0604020202020204" pitchFamily="34" charset="0"/>
              <a:buChar char="•"/>
            </a:pPr>
            <a:r>
              <a:rPr lang="en-US" baseline="0" dirty="0"/>
              <a:t>The intersection conflict warning system is an ITS solution that can help reduce crashes at intersections. The system warns drivers on the through road of the presence of traffic at stop-controlled cross streets, and warns drivers at stop-controlled approaches of the presence of traffic on the through lanes. The systems are often used where there are sight distance issues and realignment or relocation of a side street is not feasible. This strategy is a cost-effective solution that improves safety.</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Primary and secondary crash</a:t>
            </a:r>
            <a:r>
              <a:rPr lang="en-US" baseline="0" dirty="0"/>
              <a:t> reduction, especially serious injury and fatal crashes</a:t>
            </a:r>
          </a:p>
          <a:p>
            <a:pPr marL="628650" lvl="1" indent="-171450">
              <a:buFont typeface="Arial" panose="020B0604020202020204" pitchFamily="34" charset="0"/>
              <a:buChar char="•"/>
            </a:pPr>
            <a:r>
              <a:rPr lang="en-US" baseline="0" dirty="0"/>
              <a:t>Traffic incident management, a TSMO strategy, provides safe, quick clearance of crashes or incidents to prevent secondary crashes</a:t>
            </a:r>
          </a:p>
          <a:p>
            <a:pPr marL="628650" lvl="1" indent="-171450">
              <a:buFont typeface="Arial" panose="020B0604020202020204" pitchFamily="34" charset="0"/>
              <a:buChar char="•"/>
            </a:pPr>
            <a:r>
              <a:rPr lang="en-US" baseline="0" dirty="0"/>
              <a:t>Signal optimization and coordination along a corridor can reduce crash rates, especially rear-end collisions</a:t>
            </a:r>
          </a:p>
          <a:p>
            <a:pPr marL="628650" lvl="1" indent="-171450">
              <a:buFont typeface="Arial" panose="020B0604020202020204" pitchFamily="34" charset="0"/>
              <a:buChar char="•"/>
            </a:pPr>
            <a:r>
              <a:rPr lang="en-US" baseline="0" dirty="0"/>
              <a:t>Traffic management center (TMC) staff can monitor weather, congestion, incidents, crashes, and other potential safety issues and make real-time decisions to address the conditions being observed.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Ensuring all road users are safe—pedestrians, bicyclists, transit riders, and drivers. For example, signal timing strategies can improve safety for pedestrians, such as leading pedestrian intervals that help reduce conflicts between pedestrians and vehicles. Pedestrian hybrid beacons, another proven safety countermeasure, are a traffic-control device designed to help pedestrians safely cross busy or higher-speed roadways at midblock crossings and uncontrolled intersections. Designating transit lanes and bicycle lanes in selected areas to meet the needs of the users/community can improve both mobility and safety.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Safety of travelers during adverse weather; reduction of weather-related crashes – Road weather management promotes safety by providing timely, accurate, and relevant information about roadway impacts of weather on travelers and transportation agencies, allowing agencies and drivers to make safe decisions during inclement weather. In addition, adaptive signal timing can be used during weather events to accommodate slower speeds and longer stopping distances due to slick pavement and/or visibility issues.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Providing traveler safety information and traffic safety outreach (through the use of TMCs and/or dynamic message signs; e.g., “incident ahead” messages, safety statistic/campaign messages).</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Speed management and promoting safe speeds for conditions – </a:t>
            </a:r>
            <a:r>
              <a:rPr lang="en-US" dirty="0"/>
              <a:t>Active traffic management strategies such as variable speed limits and dynamic lane control on freeways can harmonize vehicle speeds when congestion is building and reduce erratic flow conditions that lead to crashes.</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Using data to help inform project investments and decisions – Data collected and provided by TSMO strategies can help safety professionals assess real-time conditions and safety of a corridor, gaining more insight than historical crash data.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0" i="0" baseline="0" dirty="0">
              <a:solidFill>
                <a:srgbClr val="000000"/>
              </a:solidFill>
              <a:effectLst/>
              <a:latin typeface="verdana" panose="020B0604030504040204" pitchFamily="34" charset="0"/>
            </a:endParaRPr>
          </a:p>
          <a:p>
            <a:endParaRPr lang="en-US" dirty="0"/>
          </a:p>
          <a:p>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29</a:t>
            </a:fld>
            <a:endParaRPr lang="en-US" dirty="0"/>
          </a:p>
        </p:txBody>
      </p:sp>
    </p:spTree>
    <p:extLst>
      <p:ext uri="{BB962C8B-B14F-4D97-AF65-F5344CB8AC3E}">
        <p14:creationId xmlns:p14="http://schemas.microsoft.com/office/powerpoint/2010/main" val="2592646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broad range of TSMO technologies aimed at enhancing work zone safety and mobility. This slide covers several TSMO applications for work zones, but they are also used outside of work zones to enhance safety. </a:t>
            </a:r>
          </a:p>
          <a:p>
            <a:endParaRPr lang="en-US" dirty="0"/>
          </a:p>
          <a:p>
            <a:r>
              <a:rPr lang="en-US" dirty="0"/>
              <a:t>Here are some examples of TSMO applications that can enhance safety in and through a work zone area: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Queue detection and warning – Queue detection technology can be used to alert drivers to traffic conditions (e.g., stopped traffic, slowing traffic) ahead using automated work zone monitoring. It can reduce the number and severity of rear-end crashes and eliminates driver surprise at stopped or slowing traffic.</a:t>
            </a:r>
          </a:p>
          <a:p>
            <a:pPr marL="171450" indent="-171450">
              <a:buFont typeface="Arial" panose="020B0604020202020204" pitchFamily="34" charset="0"/>
              <a:buChar char="•"/>
            </a:pPr>
            <a:r>
              <a:rPr lang="en-US" dirty="0"/>
              <a:t>Dynamic lane merge systems – </a:t>
            </a:r>
            <a:r>
              <a:rPr lang="en-US" sz="1200" b="0" i="0" kern="1200" dirty="0">
                <a:solidFill>
                  <a:schemeClr val="tx1"/>
                </a:solidFill>
                <a:effectLst/>
                <a:latin typeface="+mn-lt"/>
                <a:ea typeface="+mn-ea"/>
                <a:cs typeface="+mn-cs"/>
              </a:rPr>
              <a:t>In this system, large, changeable message signs provide messages based on the conditions of highway traffic flow on whether to merge early into one lane or to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stay in two lanes and do a zipper merge.</a:t>
            </a:r>
            <a:endParaRPr lang="en-US" dirty="0"/>
          </a:p>
          <a:p>
            <a:pPr marL="171450" indent="-171450">
              <a:buFont typeface="Arial" panose="020B0604020202020204" pitchFamily="34" charset="0"/>
              <a:buChar char="•"/>
            </a:pPr>
            <a:r>
              <a:rPr lang="en-US" dirty="0"/>
              <a:t>Variable speed limits – These s</a:t>
            </a:r>
            <a:r>
              <a:rPr lang="en-US" sz="1200" b="0" i="0" kern="1200" dirty="0">
                <a:solidFill>
                  <a:schemeClr val="tx1"/>
                </a:solidFill>
                <a:effectLst/>
                <a:latin typeface="+mn-lt"/>
                <a:ea typeface="+mn-ea"/>
                <a:cs typeface="+mn-cs"/>
              </a:rPr>
              <a:t>ystems enable speed limits to be changed dynamically in response to traffic conditions.</a:t>
            </a:r>
          </a:p>
          <a:p>
            <a:pPr marL="171450" indent="-171450">
              <a:buFont typeface="Arial" panose="020B0604020202020204" pitchFamily="34" charset="0"/>
              <a:buChar char="•"/>
            </a:pPr>
            <a:r>
              <a:rPr lang="en-US" dirty="0"/>
              <a:t>Traffic incident management (TIM) – </a:t>
            </a:r>
            <a:r>
              <a:rPr lang="en-US" sz="1200" b="0" i="0" kern="1200" dirty="0">
                <a:solidFill>
                  <a:schemeClr val="tx1"/>
                </a:solidFill>
                <a:effectLst/>
                <a:latin typeface="+mn-lt"/>
                <a:ea typeface="+mn-ea"/>
                <a:cs typeface="+mn-cs"/>
              </a:rPr>
              <a:t>Managing incidents is important in work zones. If an incident restricts traffic, it can result in major congestion and delays and increase the risk</a:t>
            </a:r>
            <a:r>
              <a:rPr lang="en-US" sz="1200" b="0" i="0" kern="1200" baseline="0" dirty="0">
                <a:solidFill>
                  <a:schemeClr val="tx1"/>
                </a:solidFill>
                <a:effectLst/>
                <a:latin typeface="+mn-lt"/>
                <a:ea typeface="+mn-ea"/>
                <a:cs typeface="+mn-cs"/>
              </a:rPr>
              <a:t> of secondary crashes</a:t>
            </a:r>
            <a:r>
              <a:rPr lang="en-US" sz="1200" b="0" i="0" kern="1200" dirty="0">
                <a:solidFill>
                  <a:schemeClr val="tx1"/>
                </a:solidFill>
                <a:effectLst/>
                <a:latin typeface="+mn-lt"/>
                <a:ea typeface="+mn-ea"/>
                <a:cs typeface="+mn-cs"/>
              </a:rPr>
              <a:t>.</a:t>
            </a:r>
            <a:endParaRPr lang="en-US" dirty="0"/>
          </a:p>
          <a:p>
            <a:pPr marL="171450" indent="-171450">
              <a:buFont typeface="Arial" panose="020B0604020202020204" pitchFamily="34" charset="0"/>
              <a:buChar char="•"/>
            </a:pPr>
            <a:r>
              <a:rPr lang="en-US" dirty="0"/>
              <a:t>Real-time traveler information – </a:t>
            </a:r>
            <a:r>
              <a:rPr lang="en-US" sz="1200" b="0" i="0" kern="1200" dirty="0">
                <a:solidFill>
                  <a:schemeClr val="tx1"/>
                </a:solidFill>
                <a:effectLst/>
                <a:latin typeface="+mn-lt"/>
                <a:ea typeface="+mn-ea"/>
                <a:cs typeface="+mn-cs"/>
              </a:rPr>
              <a:t>Agencies can provide traveler</a:t>
            </a:r>
            <a:r>
              <a:rPr lang="en-US" sz="1200" b="0" i="0" kern="1200" baseline="0" dirty="0">
                <a:solidFill>
                  <a:schemeClr val="tx1"/>
                </a:solidFill>
                <a:effectLst/>
                <a:latin typeface="+mn-lt"/>
                <a:ea typeface="+mn-ea"/>
                <a:cs typeface="+mn-cs"/>
              </a:rPr>
              <a:t> information </a:t>
            </a:r>
            <a:r>
              <a:rPr lang="en-US" sz="1200" b="0" i="0" kern="1200" dirty="0">
                <a:solidFill>
                  <a:schemeClr val="tx1"/>
                </a:solidFill>
                <a:effectLst/>
                <a:latin typeface="+mn-lt"/>
                <a:ea typeface="+mn-ea"/>
                <a:cs typeface="+mn-cs"/>
              </a:rPr>
              <a:t>using message boards on the roadway, or online through websites and apps.</a:t>
            </a:r>
            <a:endParaRPr lang="en-US" dirty="0"/>
          </a:p>
          <a:p>
            <a:pPr marL="171450" indent="-171450">
              <a:buFont typeface="Arial" panose="020B0604020202020204" pitchFamily="34" charset="0"/>
              <a:buChar char="•"/>
            </a:pPr>
            <a:r>
              <a:rPr lang="en-US" dirty="0"/>
              <a:t>Automated speed enforcement – These systems enforce reduced speeds using photo and video cameras to identify violators.</a:t>
            </a:r>
            <a:r>
              <a:rPr lang="en-US" baseline="0" dirty="0"/>
              <a:t> </a:t>
            </a:r>
            <a:r>
              <a:rPr lang="en-US" dirty="0"/>
              <a:t>Th</a:t>
            </a:r>
            <a:r>
              <a:rPr lang="en-US" sz="1200" b="0" i="0" kern="1200" dirty="0">
                <a:solidFill>
                  <a:schemeClr val="tx1"/>
                </a:solidFill>
                <a:effectLst/>
                <a:latin typeface="+mn-lt"/>
                <a:ea typeface="+mn-ea"/>
                <a:cs typeface="+mn-cs"/>
              </a:rPr>
              <a:t>e infraction is verified by a law enforcement officer, and the system sends a citation in the mail to the vehicle owner.</a:t>
            </a:r>
            <a:endParaRPr lang="en-US" dirty="0"/>
          </a:p>
          <a:p>
            <a:pPr marL="171450" indent="-171450">
              <a:buFont typeface="Arial" panose="020B0604020202020204" pitchFamily="34" charset="0"/>
              <a:buChar char="•"/>
            </a:pPr>
            <a:r>
              <a:rPr lang="en-US" dirty="0"/>
              <a:t>Alert systems</a:t>
            </a:r>
            <a:r>
              <a:rPr lang="en-US" baseline="0" dirty="0"/>
              <a:t> for workers – If a vehicle encroaches into the work area, the system alerts all workers using a horn and/or on-person alarms so they are aware of the potential danger.</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insauga.com/highway-construction-of-the-week-in-mississauga"/>
              </a:rPr>
              <a:t>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30</a:t>
            </a:fld>
            <a:endParaRPr lang="en-US" dirty="0"/>
          </a:p>
        </p:txBody>
      </p:sp>
    </p:spTree>
    <p:extLst>
      <p:ext uri="{BB962C8B-B14F-4D97-AF65-F5344CB8AC3E}">
        <p14:creationId xmlns:p14="http://schemas.microsoft.com/office/powerpoint/2010/main" val="2193769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to presenter: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slide and the next are intended to ground</a:t>
            </a:r>
            <a:r>
              <a:rPr lang="en-US" sz="1200" kern="1200" baseline="0" dirty="0">
                <a:solidFill>
                  <a:schemeClr val="tx1"/>
                </a:solidFill>
                <a:effectLst/>
                <a:latin typeface="+mn-lt"/>
                <a:ea typeface="+mn-ea"/>
                <a:cs typeface="+mn-cs"/>
              </a:rPr>
              <a:t> the audience in “why we are here today.” Changes in the transportation sphere have made the need for transportation systems management and operations (TSMO) more urgent. These changes have also increased the need for collaboration on operational solutions (only focusing on TSMO and safety staff collaboration; see the larger series for information on collaboration with other areas).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transportation landscape is changing, and doing business the way it was done in the past is no longer as effective. The new transportation landscape introduces and enhances</a:t>
            </a:r>
            <a:r>
              <a:rPr lang="en-US" sz="1200" kern="1200" baseline="0" dirty="0">
                <a:solidFill>
                  <a:schemeClr val="tx1"/>
                </a:solidFill>
                <a:effectLst/>
                <a:latin typeface="+mn-lt"/>
                <a:ea typeface="+mn-ea"/>
                <a:cs typeface="+mn-cs"/>
              </a:rPr>
              <a:t> opportunities to deploy operational solutions to address transportation challenges.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Key changes in the landscape—the context in which transportation exists—include: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Advances in technology. </a:t>
            </a:r>
            <a:r>
              <a:rPr lang="en-US" sz="1200" kern="1200" dirty="0">
                <a:solidFill>
                  <a:schemeClr val="tx1"/>
                </a:solidFill>
                <a:effectLst/>
                <a:latin typeface="+mn-lt"/>
                <a:ea typeface="+mn-ea"/>
                <a:cs typeface="+mn-cs"/>
              </a:rPr>
              <a:t>Transportation agencies can leverage new technologies to develop operational solutions to manage congestion,</a:t>
            </a:r>
            <a:r>
              <a:rPr lang="en-US" sz="1200" kern="1200" baseline="0" dirty="0">
                <a:solidFill>
                  <a:schemeClr val="tx1"/>
                </a:solidFill>
                <a:effectLst/>
                <a:latin typeface="+mn-lt"/>
                <a:ea typeface="+mn-ea"/>
                <a:cs typeface="+mn-cs"/>
              </a:rPr>
              <a:t> reliability, and safety</a:t>
            </a:r>
            <a:r>
              <a:rPr lang="en-US" sz="1200" kern="1200" dirty="0">
                <a:solidFill>
                  <a:schemeClr val="tx1"/>
                </a:solidFill>
                <a:effectLst/>
                <a:latin typeface="+mn-lt"/>
                <a:ea typeface="+mn-ea"/>
                <a:cs typeface="+mn-cs"/>
              </a:rPr>
              <a:t> issues. Key</a:t>
            </a:r>
            <a:r>
              <a:rPr lang="en-US" sz="1200" kern="1200" baseline="0" dirty="0">
                <a:solidFill>
                  <a:schemeClr val="tx1"/>
                </a:solidFill>
                <a:effectLst/>
                <a:latin typeface="+mn-lt"/>
                <a:ea typeface="+mn-ea"/>
                <a:cs typeface="+mn-cs"/>
              </a:rPr>
              <a:t> emerging technologies in this space include connected and “smart” infrastructure, infrastructure-to-vehicle communications, and advancements in traveler information systems and delivery method.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effectLst/>
                <a:latin typeface="+mn-lt"/>
                <a:ea typeface="+mn-ea"/>
                <a:cs typeface="+mn-cs"/>
              </a:rPr>
              <a:t>Emerging modes. </a:t>
            </a:r>
            <a:r>
              <a:rPr lang="en-US" sz="1200" b="0" kern="1200" baseline="0" dirty="0">
                <a:solidFill>
                  <a:schemeClr val="tx1"/>
                </a:solidFill>
                <a:effectLst/>
                <a:latin typeface="+mn-lt"/>
                <a:ea typeface="+mn-ea"/>
                <a:cs typeface="+mn-cs"/>
              </a:rPr>
              <a:t>N</a:t>
            </a:r>
            <a:r>
              <a:rPr lang="en-US" sz="1200" kern="1200" baseline="0" dirty="0">
                <a:solidFill>
                  <a:schemeClr val="tx1"/>
                </a:solidFill>
                <a:effectLst/>
                <a:latin typeface="+mn-lt"/>
                <a:ea typeface="+mn-ea"/>
                <a:cs typeface="+mn-cs"/>
              </a:rPr>
              <a:t>ew and emerging modes create a more complex transportation network, which has great potential to improve performance when coupled with the right operational strategies. These include: electric and hybrid vehicles, connected and automated vehicles, ride-hailing and ride-sharing services, and e-scooters.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Better data. </a:t>
            </a:r>
            <a:r>
              <a:rPr lang="en-US" sz="1200" b="0" kern="1200" dirty="0">
                <a:solidFill>
                  <a:schemeClr val="tx1"/>
                </a:solidFill>
                <a:effectLst/>
                <a:latin typeface="+mn-lt"/>
                <a:ea typeface="+mn-ea"/>
                <a:cs typeface="+mn-cs"/>
              </a:rPr>
              <a:t>N</a:t>
            </a:r>
            <a:r>
              <a:rPr lang="en-US" sz="1200" kern="1200" baseline="0" dirty="0">
                <a:solidFill>
                  <a:schemeClr val="tx1"/>
                </a:solidFill>
                <a:effectLst/>
                <a:latin typeface="+mn-lt"/>
                <a:ea typeface="+mn-ea"/>
                <a:cs typeface="+mn-cs"/>
              </a:rPr>
              <a:t>ew technologies and emerging modes come with a lot of new data. This offers the potential to understand and monitor transportation systems in more detail and in real time. These data create the opportunity to deploy advanced management and operations strategies.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Limited funds. </a:t>
            </a:r>
            <a:r>
              <a:rPr lang="en-US" sz="1200" kern="1200" dirty="0">
                <a:solidFill>
                  <a:schemeClr val="tx1"/>
                </a:solidFill>
                <a:effectLst/>
                <a:latin typeface="+mn-lt"/>
                <a:ea typeface="+mn-ea"/>
                <a:cs typeface="+mn-cs"/>
              </a:rPr>
              <a:t>Transportation agencies on the Federal, State, and local levels have for years been tasked with doing more with limited resources. State departments of transportation (DOT) are always looking for innovative, lower-cost ways to get people and goods to their destinations more safely and reliably. Operational solutions often meet this challenge.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Increasing need</a:t>
            </a:r>
            <a:r>
              <a:rPr lang="en-US" sz="1200" b="1"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for highway and bridge construction projects to address growing transportation needs and deteriorating infrastructure, while improving overall access and safety of road users. Agencies are considering complete street concepts and embracing the Safe System Approach. The Safe System Approach aims to eliminate fatal and serious injuries for all road users through a holistic view of the road system that anticipates human mistakes and keeps impact energy on the human body at tolerable levels. The key focus is to reduce death and serious injuries through design that accommodates human mistakes and injury tolerances.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4</a:t>
            </a:fld>
            <a:endParaRPr lang="en-US" dirty="0"/>
          </a:p>
        </p:txBody>
      </p:sp>
    </p:spTree>
    <p:extLst>
      <p:ext uri="{BB962C8B-B14F-4D97-AF65-F5344CB8AC3E}">
        <p14:creationId xmlns:p14="http://schemas.microsoft.com/office/powerpoint/2010/main" val="3235327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supports intersection safety.</a:t>
            </a:r>
          </a:p>
          <a:p>
            <a:endParaRPr lang="en-US" dirty="0"/>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Signal optimization and coordination along a corridor can reduce crash rates, especially rear-end collisions:</a:t>
            </a:r>
          </a:p>
          <a:p>
            <a:pPr marL="742950" marR="0" lvl="1"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Arizona study on the effectiveness of traffic signal coordination concluded that crash rates on intersection approaches decreased 6.7 percent after signal coordination. (Source: Federal Highway Administration. 2008.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Signalized Intersection Safety Strategies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Available at: https://safety.fhwa.dot.gov/intersection/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other_topics</a:t>
            </a:r>
            <a:r>
              <a:rPr lang="en-US" sz="1800" dirty="0">
                <a:effectLst/>
                <a:latin typeface="Calibri" panose="020F0502020204030204" pitchFamily="34" charset="0"/>
                <a:ea typeface="Calibri" panose="020F0502020204030204" pitchFamily="34" charset="0"/>
                <a:cs typeface="Times New Roman" panose="02020603050405020304" pitchFamily="18" charset="0"/>
              </a:rPr>
              <a:t>/fhwasa08008/sa4_Signal_Coordination.pdf.)</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3600" dirty="0"/>
              <a:t>Studies have found a decrease in crashes from adaptive traffic signal control</a:t>
            </a:r>
          </a:p>
          <a:p>
            <a:pPr marL="1200150" marR="0" lvl="2" indent="-285750">
              <a:lnSpc>
                <a:spcPct val="107000"/>
              </a:lnSpc>
              <a:spcBef>
                <a:spcPts val="0"/>
              </a:spcBef>
              <a:spcAft>
                <a:spcPts val="80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One example - A study of the safety performance effects of </a:t>
            </a:r>
            <a:r>
              <a:rPr lang="en-US" sz="1800" dirty="0">
                <a:effectLst/>
                <a:latin typeface="Times New Roman" panose="02020603050405020304" pitchFamily="18" charset="0"/>
                <a:ea typeface="Times New Roman" panose="02020603050405020304" pitchFamily="18" charset="0"/>
              </a:rPr>
              <a:t>adaptive traffic signal control</a:t>
            </a:r>
            <a:r>
              <a:rPr lang="en-US" sz="1800" dirty="0">
                <a:effectLst/>
                <a:latin typeface="Times New Roman" panose="02020603050405020304" pitchFamily="18" charset="0"/>
                <a:ea typeface="Calibri" panose="020F0502020204030204" pitchFamily="34" charset="0"/>
              </a:rPr>
              <a:t> at 47 urban and suburban intersections in Virginia found a statistically significant decrease of </a:t>
            </a:r>
            <a:r>
              <a:rPr lang="en-US" sz="1800" dirty="0">
                <a:effectLst/>
                <a:latin typeface="Times New Roman" panose="02020603050405020304" pitchFamily="18" charset="0"/>
                <a:ea typeface="Times New Roman" panose="02020603050405020304" pitchFamily="18" charset="0"/>
              </a:rPr>
              <a:t>17% in total crashes. (</a:t>
            </a:r>
            <a:r>
              <a:rPr lang="en-US" sz="1800" dirty="0">
                <a:effectLst/>
                <a:latin typeface="Times New Roman" panose="02020603050405020304" pitchFamily="18" charset="0"/>
                <a:ea typeface="Calibri" panose="020F0502020204030204" pitchFamily="34" charset="0"/>
              </a:rPr>
              <a:t>Ma, J., Fontaine, M. D., Zhou, F., Hale, D. K., &amp; Clements, M.O. (2014). Estimation of the Safety Effects of an Adaptive Traffic Signal Control System. Prepared for the Transportation Research Board 94th Annual Meeting.)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Signal timing strategies can improve safety for pedestrians, such as leading pedestrian intervals, which help reduce conflicts between pedestrians and vehicles.</a:t>
            </a:r>
          </a:p>
          <a:p>
            <a:pPr marL="742950" marR="0" lvl="1" indent="-2857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Leading pedestrian intervals are a proven safety countermeasure and have been shown to provide a 13-percent reduction in pedestrian-vehicle crashes at intersections (Source: https://safety.fhwa.dot.gov/provencountermeasures/pdfs/fhwasa17063v2.pdf.).</a:t>
            </a:r>
          </a:p>
          <a:p>
            <a:pPr marL="457200" marR="0" lvl="1" indent="0">
              <a:lnSpc>
                <a:spcPct val="107000"/>
              </a:lnSpc>
              <a:spcBef>
                <a:spcPts val="0"/>
              </a:spcBef>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Image Source: Federal Highway Administration.</a:t>
            </a:r>
            <a:r>
              <a:rPr lang="en-US" sz="1800" dirty="0">
                <a:effectLst/>
                <a:latin typeface="Times New Roman" panose="02020603050405020304" pitchFamily="18" charset="0"/>
                <a:ea typeface="Calibri" panose="020F0502020204030204" pitchFamily="34" charset="0"/>
              </a:rPr>
              <a:t> </a:t>
            </a:r>
            <a:r>
              <a:rPr lang="en-US" sz="1800" b="0"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Transportation Operations Strategies for Safety – Draft Brochure, FHWA-HOP-22-017.</a:t>
            </a:r>
            <a:endParaRPr lang="en-US" sz="1800" b="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31</a:t>
            </a:fld>
            <a:endParaRPr lang="en-US" dirty="0"/>
          </a:p>
        </p:txBody>
      </p:sp>
    </p:spTree>
    <p:extLst>
      <p:ext uri="{BB962C8B-B14F-4D97-AF65-F5344CB8AC3E}">
        <p14:creationId xmlns:p14="http://schemas.microsoft.com/office/powerpoint/2010/main" val="3684769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provides safe, quick clearance of crashes or incidents to prevent secondary crashes:</a:t>
            </a:r>
          </a:p>
          <a:p>
            <a:endParaRPr lang="en-US" dirty="0"/>
          </a:p>
          <a:p>
            <a:pPr marL="171450" indent="-171450">
              <a:buFont typeface="Arial" panose="020B0604020202020204" pitchFamily="34" charset="0"/>
              <a:buChar char="•"/>
            </a:pPr>
            <a:r>
              <a:rPr lang="en-US" dirty="0"/>
              <a:t>One study estimates the chance of secondary incidents increases by 2.8 percent for each minute the initial incident continues to pose a hazard</a:t>
            </a:r>
            <a:r>
              <a:rPr lang="en-US" baseline="0" dirty="0"/>
              <a:t> (So</a:t>
            </a:r>
            <a:r>
              <a:rPr lang="en-US" dirty="0"/>
              <a:t>urce: SafeHighways.org. 2018. </a:t>
            </a:r>
            <a:r>
              <a:rPr lang="en-US" i="1" dirty="0"/>
              <a:t>Enhancing Safety Service Patrol Driver’s Safety</a:t>
            </a:r>
            <a:r>
              <a:rPr lang="en-US" dirty="0"/>
              <a:t>. 2018. Available</a:t>
            </a:r>
            <a:r>
              <a:rPr lang="en-US" baseline="0" dirty="0"/>
              <a:t> at:</a:t>
            </a:r>
            <a:r>
              <a:rPr lang="en-US" dirty="0"/>
              <a:t> http://www.safehighways.org/safe-highway-matters/fallwinter-2013/enhancingsafety-service-patrol-drivers-safety/)</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Related to traffic</a:t>
            </a:r>
            <a:r>
              <a:rPr lang="en-US" baseline="0" dirty="0"/>
              <a:t> incident management, s</a:t>
            </a:r>
            <a:r>
              <a:rPr lang="en-US" dirty="0"/>
              <a:t>ervice patrols, motorist</a:t>
            </a:r>
            <a:r>
              <a:rPr lang="en-US" baseline="0" dirty="0"/>
              <a:t> assists, or highway helper </a:t>
            </a:r>
            <a:r>
              <a:rPr lang="en-US" dirty="0"/>
              <a:t>programs (</a:t>
            </a:r>
            <a:r>
              <a:rPr lang="en-US" baseline="0" dirty="0"/>
              <a:t>States may name them differently)</a:t>
            </a:r>
            <a:r>
              <a:rPr lang="en-US" dirty="0"/>
              <a:t> provide incident response and free assistance to stranded motorists on the roadways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Traffic management center (TMC) staff can monitor weather, congestion, incidents, crashes, and other potential safety issues and make real-time decisions to address the conditions being observed.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Dynamic message signs can be used to notify travelers of slowdowns and crashes.</a:t>
            </a:r>
          </a:p>
          <a:p>
            <a:pPr marL="0" indent="0">
              <a:buFont typeface="Arial" panose="020B0604020202020204" pitchFamily="34" charset="0"/>
              <a:buNone/>
            </a:pP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32</a:t>
            </a:fld>
            <a:endParaRPr lang="en-US" dirty="0"/>
          </a:p>
        </p:txBody>
      </p:sp>
    </p:spTree>
    <p:extLst>
      <p:ext uri="{BB962C8B-B14F-4D97-AF65-F5344CB8AC3E}">
        <p14:creationId xmlns:p14="http://schemas.microsoft.com/office/powerpoint/2010/main" val="2720636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Dynamic message signs can be used to relay important safety information to travelers, such as notification of slow-downs, queues, or a crash ahead.</a:t>
            </a:r>
            <a:r>
              <a:rPr lang="en-US" baseline="0" dirty="0"/>
              <a:t> They can also be used to alert travelers to work zone lane closures or hazardous road conditions.</a:t>
            </a:r>
            <a:endParaRPr lang="en-US" dirty="0"/>
          </a:p>
          <a:p>
            <a:endParaRPr lang="en-US" dirty="0"/>
          </a:p>
          <a:p>
            <a:r>
              <a:rPr lang="en-US" dirty="0"/>
              <a:t>Image source—Getty Images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33</a:t>
            </a:fld>
            <a:endParaRPr lang="en-US" dirty="0"/>
          </a:p>
        </p:txBody>
      </p:sp>
    </p:spTree>
    <p:extLst>
      <p:ext uri="{BB962C8B-B14F-4D97-AF65-F5344CB8AC3E}">
        <p14:creationId xmlns:p14="http://schemas.microsoft.com/office/powerpoint/2010/main" val="175122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traffic management strategies such as variable speed limits and dynamic lane control on freeways can harmonize vehicle speeds when congestion is building and reduce erratic flow conditions that lead to crashes.</a:t>
            </a:r>
          </a:p>
          <a:p>
            <a:endParaRPr lang="en-US" dirty="0"/>
          </a:p>
          <a:p>
            <a:r>
              <a:rPr lang="en-US" dirty="0"/>
              <a:t>Queue detection technology can be used to alert drivers to traffic conditions (e.g., stopped traffic, slowing traffic) ahead using automated work zone monitoring. It can reduce the number and severity of rear-end crashes and eliminates driver surprise at stopped or slowing traffic.</a:t>
            </a:r>
          </a:p>
          <a:p>
            <a:endParaRPr lang="en-US" dirty="0"/>
          </a:p>
          <a:p>
            <a:r>
              <a:rPr lang="en-US" dirty="0"/>
              <a:t>Photo:</a:t>
            </a:r>
            <a:r>
              <a:rPr lang="en-US" baseline="0" dirty="0"/>
              <a:t> </a:t>
            </a:r>
            <a:r>
              <a:rPr lang="en-US" dirty="0"/>
              <a:t>https://unsplash.com/photos/TyL24M6DpMg</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34</a:t>
            </a:fld>
            <a:endParaRPr lang="en-US" dirty="0"/>
          </a:p>
        </p:txBody>
      </p:sp>
    </p:spTree>
    <p:extLst>
      <p:ext uri="{BB962C8B-B14F-4D97-AF65-F5344CB8AC3E}">
        <p14:creationId xmlns:p14="http://schemas.microsoft.com/office/powerpoint/2010/main" val="959363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a:t>
            </a:r>
            <a:r>
              <a:rPr lang="en-US" baseline="0" dirty="0"/>
              <a:t> can support safety for all users and all modes of travel:</a:t>
            </a:r>
          </a:p>
          <a:p>
            <a:endParaRPr lang="en-US" baseline="0" dirty="0"/>
          </a:p>
          <a:p>
            <a:pPr marL="171450" indent="-171450">
              <a:buFont typeface="Arial" panose="020B0604020202020204" pitchFamily="34" charset="0"/>
              <a:buChar char="•"/>
            </a:pPr>
            <a:r>
              <a:rPr lang="en-US" dirty="0"/>
              <a:t>Emergency vehicle preemption at traffic signals can help reduce collisions by providing a green light for emergency vehicles and a red light for other drivers.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Pedestrian hybrid beacons, another</a:t>
            </a:r>
            <a:r>
              <a:rPr lang="en-US" baseline="0" dirty="0"/>
              <a:t> proven safety countermeasure,</a:t>
            </a:r>
            <a:r>
              <a:rPr lang="en-US" dirty="0"/>
              <a:t> are a traffic-control device designed to help pedestrians safely cross busy or higher speed roadways at midblock crossings and uncontrolled intersections.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aseline="0" dirty="0"/>
              <a:t>Designating transit lanes and bicycle lanes or signal phases in selected areas to meet the needs of the community can improve both mobility and safety.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Agencies can implement managed lanes to keep motorists safety and efficiently moving.</a:t>
            </a:r>
          </a:p>
          <a:p>
            <a:endParaRPr lang="en-US" baseline="0" dirty="0"/>
          </a:p>
          <a:p>
            <a:endParaRPr lang="en-US" baseline="0" dirty="0"/>
          </a:p>
          <a:p>
            <a:r>
              <a:rPr lang="en-US" baseline="0" dirty="0"/>
              <a:t>Photo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https://safety.fhwa.dot.gov/provencountermeasures/pdfs/fhwasa17063v2.pdf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https://flic.kr/p/9kLp4t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35</a:t>
            </a:fld>
            <a:endParaRPr lang="en-US" dirty="0"/>
          </a:p>
        </p:txBody>
      </p:sp>
    </p:spTree>
    <p:extLst>
      <p:ext uri="{BB962C8B-B14F-4D97-AF65-F5344CB8AC3E}">
        <p14:creationId xmlns:p14="http://schemas.microsoft.com/office/powerpoint/2010/main" val="2811730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 weather management promotes safety by providing timely, accurate, and relevant information about the roadway impacts of weather on travelers and transportation agencies, allowing agencies and drivers to make safe decisions during inclement weather.</a:t>
            </a:r>
          </a:p>
          <a:p>
            <a:endParaRPr lang="en-US" dirty="0"/>
          </a:p>
          <a:p>
            <a:r>
              <a:rPr lang="en-US" dirty="0"/>
              <a:t>Road</a:t>
            </a:r>
            <a:r>
              <a:rPr lang="en-US" baseline="0" dirty="0"/>
              <a:t> weather management also involves identifying and applying the effective treatment or strategy for roadways during weather events to ensure safety.</a:t>
            </a:r>
            <a:endParaRPr lang="en-US" dirty="0"/>
          </a:p>
          <a:p>
            <a:endParaRPr lang="en-US" dirty="0"/>
          </a:p>
          <a:p>
            <a:r>
              <a:rPr lang="en-US" dirty="0"/>
              <a:t>Adaptive</a:t>
            </a:r>
            <a:r>
              <a:rPr lang="en-US" baseline="0" dirty="0"/>
              <a:t> signal timing can be used during weather events to accommodate slower speeds and longer stopping distances due to slick pavement and/or visibility issues.</a:t>
            </a:r>
          </a:p>
          <a:p>
            <a:endParaRPr lang="en-US" baseline="0" dirty="0"/>
          </a:p>
          <a:p>
            <a:r>
              <a:rPr lang="en-US" baseline="0" dirty="0"/>
              <a:t>Similar to adaptive signal timing, variable speed limits can be used to slow speeds during adverse weather conditions.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36</a:t>
            </a:fld>
            <a:endParaRPr lang="en-US" dirty="0"/>
          </a:p>
        </p:txBody>
      </p:sp>
    </p:spTree>
    <p:extLst>
      <p:ext uri="{BB962C8B-B14F-4D97-AF65-F5344CB8AC3E}">
        <p14:creationId xmlns:p14="http://schemas.microsoft.com/office/powerpoint/2010/main" val="91026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availability of TSMO and safety data, as well as the</a:t>
            </a:r>
            <a:r>
              <a:rPr lang="en-US" baseline="0" dirty="0"/>
              <a:t> development of advanced </a:t>
            </a:r>
            <a:r>
              <a:rPr lang="en-US" dirty="0"/>
              <a:t>integration and analysis tools, has greatly expanded in recent years. Listed here are examples of datasets from both the public and private sectors that can be used to inform safety and TSMO decisions.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37</a:t>
            </a:fld>
            <a:endParaRPr lang="en-US" dirty="0"/>
          </a:p>
        </p:txBody>
      </p:sp>
    </p:spTree>
    <p:extLst>
      <p:ext uri="{BB962C8B-B14F-4D97-AF65-F5344CB8AC3E}">
        <p14:creationId xmlns:p14="http://schemas.microsoft.com/office/powerpoint/2010/main" val="820708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Data collected as a result of enacting TSMO strategies can help safety professionals assess real-time conditions and safety of a corridor, gaining more insight than historical crash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from ITS devices like cameras or video</a:t>
            </a:r>
            <a:r>
              <a:rPr lang="en-US" baseline="0" dirty="0"/>
              <a:t> feeds</a:t>
            </a:r>
            <a:r>
              <a:rPr lang="en-US" dirty="0"/>
              <a:t> monitoring highways can be used to identify crash patterns</a:t>
            </a:r>
            <a:r>
              <a:rPr lang="en-US" baseline="0" dirty="0"/>
              <a:t> and conduct near-miss analyses.</a:t>
            </a:r>
            <a:endParaRPr lang="en-US" dirty="0"/>
          </a:p>
          <a:p>
            <a:pPr marL="171450" indent="-171450">
              <a:buFont typeface="Arial" panose="020B0604020202020204" pitchFamily="34" charset="0"/>
              <a:buChar char="•"/>
            </a:pPr>
            <a:r>
              <a:rPr lang="en-US" dirty="0"/>
              <a:t>Speed data from devices or private</a:t>
            </a:r>
            <a:r>
              <a:rPr lang="en-US" baseline="0" dirty="0"/>
              <a:t> companies can help inform where there may be speeding-related crash issues.</a:t>
            </a:r>
            <a:endParaRPr lang="en-US" dirty="0"/>
          </a:p>
          <a:p>
            <a:pPr marL="171450" indent="-171450">
              <a:buFont typeface="Arial" panose="020B0604020202020204" pitchFamily="34" charset="0"/>
              <a:buChar char="•"/>
            </a:pPr>
            <a:r>
              <a:rPr lang="en-US" dirty="0"/>
              <a:t>Incident data correlated with crash data to better understand secondary crash locations.</a:t>
            </a:r>
          </a:p>
          <a:p>
            <a:pPr marL="171450" indent="-171450">
              <a:buFont typeface="Arial" panose="020B0604020202020204" pitchFamily="34" charset="0"/>
              <a:buChar char="•"/>
            </a:pPr>
            <a:r>
              <a:rPr lang="en-US" dirty="0"/>
              <a:t>Vehicle mix data can be used to inform freight safety strategies or intersection designs.</a:t>
            </a:r>
          </a:p>
          <a:p>
            <a:pPr marL="171450" indent="-171450">
              <a:buFont typeface="Arial" panose="020B0604020202020204" pitchFamily="34" charset="0"/>
              <a:buChar char="•"/>
            </a:pPr>
            <a:r>
              <a:rPr lang="en-US" dirty="0"/>
              <a:t>A combination of data can be used for strategic decisions, such as project prioritization and projects under design.</a:t>
            </a:r>
          </a:p>
          <a:p>
            <a:pPr marL="171450" indent="-171450">
              <a:buFont typeface="Arial" panose="020B0604020202020204" pitchFamily="34" charset="0"/>
              <a:buChar char="•"/>
            </a:pPr>
            <a:r>
              <a:rPr lang="en-US" dirty="0"/>
              <a:t>Data from various resources can be used to create dashboards to track and assess safety and operations performance.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38</a:t>
            </a:fld>
            <a:endParaRPr lang="en-US" dirty="0"/>
          </a:p>
        </p:txBody>
      </p:sp>
    </p:spTree>
    <p:extLst>
      <p:ext uri="{BB962C8B-B14F-4D97-AF65-F5344CB8AC3E}">
        <p14:creationId xmlns:p14="http://schemas.microsoft.com/office/powerpoint/2010/main" val="547353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TSMO and safety professionals may collaborate in a variety of activities. </a:t>
            </a:r>
            <a:r>
              <a:rPr lang="en-US" dirty="0"/>
              <a:t>TSMO and safety often go hand-in-hand and are cross-cutting areas. </a:t>
            </a:r>
            <a:r>
              <a:rPr lang="en-US" baseline="0" dirty="0"/>
              <a:t>Actions that improve safety (e.g., reduce crashes) can improve mobility by reducing non-recurring congestion due to incidents. Strategies that improve mobility may also improve safety, such as those that smooth traffic flow.</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aseline="0" dirty="0"/>
          </a:p>
          <a:p>
            <a:pPr marL="0" indent="0">
              <a:lnSpc>
                <a:spcPct val="100000"/>
              </a:lnSpc>
              <a:spcBef>
                <a:spcPts val="600"/>
              </a:spcBef>
              <a:buNone/>
            </a:pPr>
            <a:r>
              <a:rPr lang="en-US" dirty="0"/>
              <a:t>Listed</a:t>
            </a:r>
            <a:r>
              <a:rPr lang="en-US" baseline="0" dirty="0"/>
              <a:t> here are some examples of where TSMO and safety can work together:</a:t>
            </a:r>
          </a:p>
          <a:p>
            <a:pPr marL="0" indent="0">
              <a:lnSpc>
                <a:spcPct val="100000"/>
              </a:lnSpc>
              <a:spcBef>
                <a:spcPts val="600"/>
              </a:spcBef>
              <a:buNone/>
            </a:pPr>
            <a:endParaRPr lang="en-US" dirty="0"/>
          </a:p>
          <a:p>
            <a:pPr marL="171450" indent="-171450">
              <a:lnSpc>
                <a:spcPct val="100000"/>
              </a:lnSpc>
              <a:spcBef>
                <a:spcPts val="600"/>
              </a:spcBef>
              <a:buFont typeface="Arial" panose="020B0604020202020204" pitchFamily="34" charset="0"/>
              <a:buChar char="•"/>
            </a:pPr>
            <a:r>
              <a:rPr lang="en-US" dirty="0"/>
              <a:t>Analyzing transportation-related issues and developing solutions—many agencies overlay crashes</a:t>
            </a:r>
            <a:r>
              <a:rPr lang="en-US" baseline="0" dirty="0"/>
              <a:t> and congestion data to determine priority projects.</a:t>
            </a:r>
            <a:endParaRPr lang="en-US" dirty="0"/>
          </a:p>
          <a:p>
            <a:pPr marL="171450" lvl="0" indent="-171450">
              <a:buFont typeface="Arial" panose="020B0604020202020204" pitchFamily="34" charset="0"/>
              <a:buChar char="•"/>
            </a:pPr>
            <a:r>
              <a:rPr lang="en-US" dirty="0"/>
              <a:t>Sharing operations data to identify crash risks—camera</a:t>
            </a:r>
            <a:r>
              <a:rPr lang="en-US" baseline="0" dirty="0"/>
              <a:t> feeds and congestion data are examples of data sources that can inform where there may be crash risks.</a:t>
            </a:r>
            <a:endParaRPr lang="en-US" dirty="0"/>
          </a:p>
          <a:p>
            <a:pPr marL="171450" lvl="0" indent="-171450">
              <a:buFont typeface="Arial" panose="020B0604020202020204" pitchFamily="34" charset="0"/>
              <a:buChar char="•"/>
            </a:pPr>
            <a:r>
              <a:rPr lang="en-US" dirty="0"/>
              <a:t>Participating on review teams for projects in planning and design stages—collaborating</a:t>
            </a:r>
            <a:r>
              <a:rPr lang="en-US" baseline="0" dirty="0"/>
              <a:t> during project planning and development can help ensure a balance is achieved for safety and mobility.</a:t>
            </a:r>
            <a:endParaRPr lang="en-US" dirty="0"/>
          </a:p>
          <a:p>
            <a:pPr marL="171450" lvl="0" indent="-171450">
              <a:buFont typeface="Arial" panose="020B0604020202020204" pitchFamily="34" charset="0"/>
              <a:buChar char="•"/>
            </a:pPr>
            <a:r>
              <a:rPr lang="en-US" dirty="0"/>
              <a:t>Preparing transportation management plans for work zones—both safety</a:t>
            </a:r>
            <a:r>
              <a:rPr lang="en-US" baseline="0" dirty="0"/>
              <a:t> and mobility are important in work zones and directly affect each other.</a:t>
            </a:r>
            <a:endParaRPr lang="en-US" dirty="0"/>
          </a:p>
          <a:p>
            <a:pPr marL="171450" lvl="0" indent="-171450">
              <a:buFont typeface="Arial" panose="020B0604020202020204" pitchFamily="34" charset="0"/>
              <a:buChar char="•"/>
            </a:pPr>
            <a:r>
              <a:rPr lang="en-US" dirty="0"/>
              <a:t>Developing an effective TIM program—TIM can reduce secondar</a:t>
            </a:r>
            <a:r>
              <a:rPr lang="en-US" baseline="0" dirty="0"/>
              <a:t>y crashes and improve mobility.</a:t>
            </a:r>
            <a:endParaRPr lang="en-US" dirty="0"/>
          </a:p>
          <a:p>
            <a:pPr marL="171450" lvl="0" indent="-171450">
              <a:buFont typeface="Arial" panose="020B0604020202020204" pitchFamily="34" charset="0"/>
              <a:buChar char="•"/>
            </a:pPr>
            <a:r>
              <a:rPr lang="en-US" dirty="0"/>
              <a:t>Implementing a speed management program—operations and safety staff both</a:t>
            </a:r>
            <a:r>
              <a:rPr lang="en-US" baseline="0" dirty="0"/>
              <a:t> benefit if an effective speed management program is implemented.</a:t>
            </a:r>
            <a:endParaRPr lang="en-US" dirty="0"/>
          </a:p>
          <a:p>
            <a:pPr marL="171450" lvl="0" indent="-171450">
              <a:buFont typeface="Arial" panose="020B0604020202020204" pitchFamily="34" charset="0"/>
              <a:buChar char="•"/>
            </a:pPr>
            <a:r>
              <a:rPr lang="en-US" dirty="0"/>
              <a:t>Ensuring an effective signal timing and coordination program can</a:t>
            </a:r>
            <a:r>
              <a:rPr lang="en-US" baseline="0" dirty="0"/>
              <a:t> reduce congestion and crashes.</a:t>
            </a:r>
            <a:endParaRPr lang="en-US" dirty="0"/>
          </a:p>
          <a:p>
            <a:pPr marL="171450" lvl="0" indent="-171450">
              <a:buFont typeface="Arial" panose="020B0604020202020204" pitchFamily="34" charset="0"/>
              <a:buChar char="•"/>
            </a:pPr>
            <a:r>
              <a:rPr lang="en-US" dirty="0"/>
              <a:t>Disseminating traveler information helps ensure road users</a:t>
            </a:r>
            <a:r>
              <a:rPr lang="en-US" baseline="0" dirty="0"/>
              <a:t> are informed of delays and any safety issues.</a:t>
            </a:r>
            <a:endParaRPr lang="en-US" dirty="0"/>
          </a:p>
          <a:p>
            <a:pPr marL="171450" lvl="0" indent="-171450">
              <a:buFont typeface="Arial" panose="020B0604020202020204" pitchFamily="34" charset="0"/>
              <a:buChar char="•"/>
            </a:pPr>
            <a:r>
              <a:rPr lang="en-US" dirty="0"/>
              <a:t>Funding projects—safety and TSMO staff can collaborate to fund</a:t>
            </a:r>
            <a:r>
              <a:rPr lang="en-US" baseline="0" dirty="0"/>
              <a:t> projects that benefit both safety and operations.</a:t>
            </a:r>
            <a:endParaRPr lang="en-US" dirty="0"/>
          </a:p>
          <a:p>
            <a:endParaRPr lang="en-US" dirty="0"/>
          </a:p>
          <a:p>
            <a:r>
              <a:rPr lang="en-US" dirty="0"/>
              <a:t>There are many more opportu</a:t>
            </a:r>
            <a:r>
              <a:rPr lang="en-US" baseline="0" dirty="0"/>
              <a:t>nities for TSMO and safety staff to collaborate.</a:t>
            </a:r>
            <a:endParaRPr lang="en-US" dirty="0"/>
          </a:p>
          <a:p>
            <a:endParaRPr lang="en-US" dirty="0"/>
          </a:p>
          <a:p>
            <a:r>
              <a:rPr lang="en-US" i="1" dirty="0"/>
              <a:t>(Ask</a:t>
            </a:r>
            <a:r>
              <a:rPr lang="en-US" i="1" baseline="0" dirty="0"/>
              <a:t> participants if they agree with the examples provided and if they have any other high-level examples of how TSMO and safety professionals could collaborate?)</a:t>
            </a:r>
            <a:endParaRPr lang="en-US" i="1"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5980F-FD78-4E95-B845-C313B3491DE3}" type="slidenum">
              <a:rPr lang="en-US" smtClean="0"/>
              <a:t>39</a:t>
            </a:fld>
            <a:endParaRPr lang="en-US" dirty="0"/>
          </a:p>
        </p:txBody>
      </p:sp>
    </p:spTree>
    <p:extLst>
      <p:ext uri="{BB962C8B-B14F-4D97-AF65-F5344CB8AC3E}">
        <p14:creationId xmlns:p14="http://schemas.microsoft.com/office/powerpoint/2010/main" val="991135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several</a:t>
            </a:r>
            <a:r>
              <a:rPr lang="en-US" baseline="0" dirty="0"/>
              <a:t> ways to integrate TSMO into safety activities. </a:t>
            </a:r>
            <a:r>
              <a:rPr lang="en-US" sz="1200" kern="1200" dirty="0">
                <a:solidFill>
                  <a:schemeClr val="tx1"/>
                </a:solidFill>
                <a:effectLst/>
                <a:latin typeface="+mn-lt"/>
                <a:ea typeface="+mn-ea"/>
                <a:cs typeface="+mn-cs"/>
              </a:rPr>
              <a:t>Common</a:t>
            </a:r>
            <a:r>
              <a:rPr lang="en-US" sz="1200" kern="1200" baseline="0" dirty="0">
                <a:solidFill>
                  <a:schemeClr val="tx1"/>
                </a:solidFill>
                <a:effectLst/>
                <a:latin typeface="+mn-lt"/>
                <a:ea typeface="+mn-ea"/>
                <a:cs typeface="+mn-cs"/>
              </a:rPr>
              <a:t> TSMO </a:t>
            </a:r>
            <a:r>
              <a:rPr lang="en-US" sz="1200" kern="1200" dirty="0">
                <a:solidFill>
                  <a:schemeClr val="tx1"/>
                </a:solidFill>
                <a:effectLst/>
                <a:latin typeface="+mn-lt"/>
                <a:ea typeface="+mn-ea"/>
                <a:cs typeface="+mn-cs"/>
              </a:rPr>
              <a:t>strategies that may be appropriate</a:t>
            </a:r>
            <a:r>
              <a:rPr lang="en-US" sz="1200" kern="1200" baseline="0" dirty="0">
                <a:solidFill>
                  <a:schemeClr val="tx1"/>
                </a:solidFill>
                <a:effectLst/>
                <a:latin typeface="+mn-lt"/>
                <a:ea typeface="+mn-ea"/>
                <a:cs typeface="+mn-cs"/>
              </a:rPr>
              <a:t> for inclusion into </a:t>
            </a:r>
            <a:r>
              <a:rPr lang="en-US" dirty="0"/>
              <a:t>Strategic Highway Safety Plans (</a:t>
            </a:r>
            <a:r>
              <a:rPr lang="en-US" sz="1200" kern="1200" dirty="0">
                <a:solidFill>
                  <a:schemeClr val="tx1"/>
                </a:solidFill>
                <a:effectLst/>
                <a:latin typeface="+mn-lt"/>
                <a:ea typeface="+mn-ea"/>
                <a:cs typeface="+mn-cs"/>
              </a:rPr>
              <a:t>SHSP) include: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Improved signal controls to reduce intersection crashes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of roundabouts or reduced left turn conflict intersections to significantly reduce the severity and frequency of intersection crashes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Improvements in work zone protection and traffic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Better coordination and response in TIM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Improvements in access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Road weather information 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of dynamic message signs to provide more timely and accurate traveler information regarding weather and incidents.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Looking for</a:t>
            </a:r>
            <a:r>
              <a:rPr lang="en-US" baseline="0" dirty="0"/>
              <a:t> opportunities to include TSMO and safety staff in each others' workshops, meetings, or task forces is a good strategy for better integration and awareness.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Offer TSMO-related training or webinars to safety staff and try to “think outside the box” using TSMO strategies to help identify/address a safety issue.</a:t>
            </a: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NOTE: </a:t>
            </a:r>
            <a:r>
              <a:rPr lang="en-US" i="1" dirty="0"/>
              <a:t>This would be a good place for interactive discussion on other ideas for integrating TSMO in safety.</a:t>
            </a: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40</a:t>
            </a:fld>
            <a:endParaRPr lang="en-US" dirty="0"/>
          </a:p>
        </p:txBody>
      </p:sp>
    </p:spTree>
    <p:extLst>
      <p:ext uri="{BB962C8B-B14F-4D97-AF65-F5344CB8AC3E}">
        <p14:creationId xmlns:p14="http://schemas.microsoft.com/office/powerpoint/2010/main" val="36944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Collaboration is integral</a:t>
            </a:r>
            <a:r>
              <a:rPr lang="en-US" baseline="0" dirty="0"/>
              <a:t> for transportation agencies to achieve their goals and provide a reliable and safe transportation system for all road users. Disciplines need to </a:t>
            </a:r>
            <a:r>
              <a:rPr lang="en-US" dirty="0"/>
              <a:t>work together to approach</a:t>
            </a:r>
            <a:r>
              <a:rPr lang="en-US" baseline="0" dirty="0"/>
              <a:t> the evolving transportation landscape from a coordinated perspective</a:t>
            </a:r>
            <a:r>
              <a:rPr lang="en-US"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Transportation systems management and operations (TSMO) uses strategies, technologies, mobility services, and programs to optimize the safety, mobility, and reliability of the existing and planned transportation system.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TSMO and safety disciplines often share a common purpose</a:t>
            </a:r>
            <a:r>
              <a:rPr lang="en-US" baseline="0" dirty="0"/>
              <a:t>. Both </a:t>
            </a:r>
            <a:r>
              <a:rPr lang="en-US" dirty="0"/>
              <a:t>seek to improve safety and mobility of the travelling public.</a:t>
            </a:r>
            <a:r>
              <a:rPr lang="en-US" baseline="0" dirty="0"/>
              <a:t> Practitioners in these areas understand that crashes affect mobility, and poor mobility (or operations) can reduce safety.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These shared goals can be achieved with the help of TSMO strategies. For staff and stakeholders in these</a:t>
            </a:r>
            <a:r>
              <a:rPr lang="en-US" baseline="0" dirty="0"/>
              <a:t> two areas, w</a:t>
            </a:r>
            <a:r>
              <a:rPr lang="en-US" dirty="0"/>
              <a:t>orking together will optimize the safety and operational performance of transportation facilities.</a:t>
            </a:r>
          </a:p>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5</a:t>
            </a:fld>
            <a:endParaRPr lang="en-US" dirty="0"/>
          </a:p>
        </p:txBody>
      </p:sp>
    </p:spTree>
    <p:extLst>
      <p:ext uri="{BB962C8B-B14F-4D97-AF65-F5344CB8AC3E}">
        <p14:creationId xmlns:p14="http://schemas.microsoft.com/office/powerpoint/2010/main" val="4217541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Just as TSMO can be integrated into safety activities, safety can be integrated into TSMO program activities. This slide contains several ideas for how TSMO can meaningfully incorporate safety into its program.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Agencies can: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Include safety goals, objectives, and performance measures in their TSMO program plans, ITS strategic plans, congestion management processes, and other operations-oriented plans and processes to formally link safety to TSMO.</a:t>
            </a:r>
          </a:p>
          <a:p>
            <a:pPr marL="171450" indent="-171450">
              <a:buFont typeface="Arial" panose="020B0604020202020204" pitchFamily="34" charset="0"/>
              <a:buChar char="•"/>
            </a:pPr>
            <a:r>
              <a:rPr lang="en-US" dirty="0"/>
              <a:t>Use crash data to identify safety hotspots and overlay them with congestion hotspots. This can help prioritize locations for TSMO strategies that help improve both safety and operations.</a:t>
            </a:r>
          </a:p>
          <a:p>
            <a:pPr marL="171450" indent="-171450">
              <a:buFont typeface="Arial" panose="020B0604020202020204" pitchFamily="34" charset="0"/>
              <a:buChar char="•"/>
            </a:pPr>
            <a:r>
              <a:rPr lang="en-US" dirty="0"/>
              <a:t>Incorporate safety performance measures into evaluations of TSMO strategy benefits for a more complete evaluation.</a:t>
            </a:r>
          </a:p>
          <a:p>
            <a:pPr marL="171450" indent="-171450">
              <a:buFont typeface="Arial" panose="020B0604020202020204" pitchFamily="34" charset="0"/>
              <a:buChar char="•"/>
            </a:pPr>
            <a:r>
              <a:rPr lang="en-US" dirty="0"/>
              <a:t>Invite staff who work in safety to participate in TSMO committees, task forces, and working groups. Include agenda items that focus on the connections between safety and operations.</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41</a:t>
            </a:fld>
            <a:endParaRPr lang="en-US" dirty="0"/>
          </a:p>
        </p:txBody>
      </p:sp>
    </p:spTree>
    <p:extLst>
      <p:ext uri="{BB962C8B-B14F-4D97-AF65-F5344CB8AC3E}">
        <p14:creationId xmlns:p14="http://schemas.microsoft.com/office/powerpoint/2010/main" val="2824416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42</a:t>
            </a:fld>
            <a:endParaRPr lang="en-US" dirty="0"/>
          </a:p>
        </p:txBody>
      </p:sp>
    </p:spTree>
    <p:extLst>
      <p:ext uri="{BB962C8B-B14F-4D97-AF65-F5344CB8AC3E}">
        <p14:creationId xmlns:p14="http://schemas.microsoft.com/office/powerpoint/2010/main" val="3644181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Arizona DOT not only has a high-level TSMO division, but also a safety group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within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TSMO division. In this way, Arizona DOT has already deeply recognized the connection between operations and safety and has organizationally integrated and coordinated them. Arizona DOT established a TSMO division in 2015, and its safety functions are within the TSMO division.</a:t>
            </a:r>
          </a:p>
          <a:p>
            <a:endParaRPr lang="en-US" sz="1200" dirty="0">
              <a:effectLst/>
              <a:latin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Arizona DOT’s </a:t>
            </a:r>
            <a:r>
              <a:rPr lang="en-US" sz="1200" kern="1200" dirty="0">
                <a:solidFill>
                  <a:schemeClr val="tx1"/>
                </a:solidFill>
                <a:effectLst/>
                <a:latin typeface="+mn-lt"/>
                <a:ea typeface="+mn-ea"/>
                <a:cs typeface="+mn-cs"/>
              </a:rPr>
              <a:t>TSMO division is able to take a more comprehensive view of mobility and safety problems, pulling on data and resources from both disciplines to more effectively and efficiently improve performance. It is also able to advance projects faster due to greater coordination and a larger number of funding options.</a:t>
            </a:r>
          </a:p>
          <a:p>
            <a:endParaRPr lang="en-US" sz="1200" kern="1200" dirty="0">
              <a:solidFill>
                <a:schemeClr val="tx1"/>
              </a:solidFill>
              <a:effectLst/>
              <a:latin typeface="+mn-lt"/>
              <a:ea typeface="+mn-ea"/>
              <a:cs typeface="+mn-cs"/>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Arizona DOT’s </a:t>
            </a:r>
            <a:r>
              <a:rPr lang="en-US" sz="1200" kern="1200" dirty="0">
                <a:solidFill>
                  <a:schemeClr val="tx1"/>
                </a:solidFill>
                <a:effectLst/>
                <a:latin typeface="+mn-lt"/>
                <a:ea typeface="+mn-ea"/>
                <a:cs typeface="+mn-cs"/>
              </a:rPr>
              <a:t>Incident Response Unit patrols hot spots </a:t>
            </a:r>
            <a:r>
              <a:rPr lang="en-US" sz="1200" kern="1200" baseline="0" dirty="0">
                <a:solidFill>
                  <a:schemeClr val="tx1"/>
                </a:solidFill>
                <a:effectLst/>
                <a:latin typeface="+mn-lt"/>
                <a:ea typeface="+mn-ea"/>
                <a:cs typeface="+mn-cs"/>
              </a:rPr>
              <a:t>identified by the data. The unit </a:t>
            </a:r>
            <a:r>
              <a:rPr lang="en-US" sz="1200" kern="1200" dirty="0">
                <a:solidFill>
                  <a:schemeClr val="tx1"/>
                </a:solidFill>
                <a:effectLst/>
                <a:latin typeface="+mn-lt"/>
                <a:ea typeface="+mn-ea"/>
                <a:cs typeface="+mn-cs"/>
              </a:rPr>
              <a:t>works collaboratively</a:t>
            </a:r>
            <a:r>
              <a:rPr lang="en-US" sz="1200" kern="1200" baseline="0" dirty="0">
                <a:solidFill>
                  <a:schemeClr val="tx1"/>
                </a:solidFill>
                <a:effectLst/>
                <a:latin typeface="+mn-lt"/>
                <a:ea typeface="+mn-ea"/>
                <a:cs typeface="+mn-cs"/>
              </a:rPr>
              <a:t> with the Arizona Department of Public Safety and the Traffic Operations Center (TOC).</a:t>
            </a:r>
            <a:endParaRPr lang="en-US" sz="1200" kern="1200" dirty="0">
              <a:solidFill>
                <a:schemeClr val="tx1"/>
              </a:solidFill>
              <a:effectLst/>
              <a:latin typeface="+mn-lt"/>
              <a:ea typeface="+mn-ea"/>
              <a:cs typeface="+mn-cs"/>
            </a:endParaRPr>
          </a:p>
          <a:p>
            <a:endParaRPr lang="en-US" sz="1200"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The Planning to Programming (P2P) process is ADOT’s step between identifying projects in a planning study and getting projects into a 5-year plan for approval. The TSMO Division has safety as a top criteria for ranking projects in the P2P process. All ADOT TSMO projects are designed with safety considerations as a top priority.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43</a:t>
            </a:fld>
            <a:endParaRPr lang="en-US" dirty="0"/>
          </a:p>
        </p:txBody>
      </p:sp>
    </p:spTree>
    <p:extLst>
      <p:ext uri="{BB962C8B-B14F-4D97-AF65-F5344CB8AC3E}">
        <p14:creationId xmlns:p14="http://schemas.microsoft.com/office/powerpoint/2010/main" val="2938804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a:t>
            </a:r>
            <a:r>
              <a:rPr lang="en-US" baseline="0" dirty="0"/>
              <a:t> overlaying operation and safety data, Arizona DOT is painting a more complete picture.</a:t>
            </a:r>
            <a:endParaRPr lang="en-US" dirty="0"/>
          </a:p>
          <a:p>
            <a:endParaRPr lang="en-US" dirty="0"/>
          </a:p>
          <a:p>
            <a:r>
              <a:rPr lang="en-US" dirty="0"/>
              <a:t>Arizona</a:t>
            </a:r>
            <a:r>
              <a:rPr lang="en-US" baseline="0" dirty="0"/>
              <a:t> DOT’s </a:t>
            </a:r>
            <a:r>
              <a:rPr lang="en-US" dirty="0"/>
              <a:t>Operational Traffic &amp; Safety group collects the crash</a:t>
            </a:r>
            <a:r>
              <a:rPr lang="en-US" baseline="0" dirty="0"/>
              <a:t> data </a:t>
            </a:r>
            <a:r>
              <a:rPr lang="en-US" dirty="0"/>
              <a:t>for the whole State. The group </a:t>
            </a:r>
            <a:r>
              <a:rPr lang="en-US" baseline="0" dirty="0"/>
              <a:t>also uses </a:t>
            </a:r>
            <a:r>
              <a:rPr lang="en-US" dirty="0"/>
              <a:t>a lot of operational data, such as traffic volumes, lane-to-lane volumes, speed, incident data, and construction data. </a:t>
            </a:r>
          </a:p>
          <a:p>
            <a:endParaRPr lang="en-US" dirty="0"/>
          </a:p>
          <a:p>
            <a:r>
              <a:rPr lang="en-US" dirty="0"/>
              <a:t>For example, Arizona DOT uses operational data to complement safety data to help understand incidents in congested areas like Phoenix. Lane volumes and traffic flow can help understand hot spots for sideswipes, ramp back-ups, etc. </a:t>
            </a:r>
          </a:p>
          <a:p>
            <a:endParaRPr lang="en-US" dirty="0"/>
          </a:p>
          <a:p>
            <a:r>
              <a:rPr lang="en-US" dirty="0"/>
              <a:t>And, vice versa, Arizona DOT also uses safety data to complement operations data.</a:t>
            </a:r>
            <a:r>
              <a:rPr lang="en-US" baseline="0" dirty="0"/>
              <a:t> For example</a:t>
            </a:r>
            <a:r>
              <a:rPr lang="en-US" dirty="0"/>
              <a:t>, by overlaying high congestion locations (bottlenecks) with high crash locations, it helps to identify priority areas for safety assessments. </a:t>
            </a:r>
          </a:p>
          <a:p>
            <a:endParaRPr lang="en-US" dirty="0"/>
          </a:p>
          <a:p>
            <a:endParaRPr lang="en-US" dirty="0"/>
          </a:p>
          <a:p>
            <a:r>
              <a:rPr lang="en-US" dirty="0"/>
              <a:t>Photo:</a:t>
            </a:r>
            <a:r>
              <a:rPr lang="en-US" baseline="0" dirty="0"/>
              <a:t> </a:t>
            </a:r>
            <a:r>
              <a:rPr lang="en-US" dirty="0"/>
              <a:t>https://unsplash.com/photos/GAVSpEx6ooc</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44</a:t>
            </a:fld>
            <a:endParaRPr lang="en-US" dirty="0"/>
          </a:p>
        </p:txBody>
      </p:sp>
    </p:spTree>
    <p:extLst>
      <p:ext uri="{BB962C8B-B14F-4D97-AF65-F5344CB8AC3E}">
        <p14:creationId xmlns:p14="http://schemas.microsoft.com/office/powerpoint/2010/main" val="298414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Highlighted</a:t>
            </a:r>
            <a:r>
              <a:rPr lang="en-US" sz="1200" b="0" kern="1200" baseline="0" dirty="0">
                <a:solidFill>
                  <a:schemeClr val="tx1"/>
                </a:solidFill>
                <a:effectLst/>
                <a:latin typeface="+mn-lt"/>
                <a:ea typeface="+mn-ea"/>
                <a:cs typeface="+mn-cs"/>
              </a:rPr>
              <a:t> here are some examples of TSMO strategies that Arizona DOT is implementing that are improving both safety and operations.</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Adaptive ramp meters leverage data to adapt ramp-meter timing</a:t>
            </a:r>
            <a:r>
              <a:rPr lang="en-US" sz="1200" b="0" kern="1200" baseline="0" dirty="0">
                <a:solidFill>
                  <a:schemeClr val="tx1"/>
                </a:solidFill>
                <a:effectLst/>
                <a:latin typeface="+mn-lt"/>
                <a:ea typeface="+mn-ea"/>
                <a:cs typeface="+mn-cs"/>
              </a:rPr>
              <a:t> to improve overall operations and safety.</a:t>
            </a:r>
            <a:endParaRPr lang="en-US" sz="1200" b="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The I-10</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dust detection system includes dust probes, loop detectors, and a weather radar system; all are tied into a program at the TOC. </a:t>
            </a:r>
            <a:r>
              <a:rPr lang="en-US" sz="1200" b="0" kern="1200" baseline="0" dirty="0">
                <a:solidFill>
                  <a:schemeClr val="tx1"/>
                </a:solidFill>
                <a:effectLst/>
                <a:latin typeface="+mn-lt"/>
                <a:ea typeface="+mn-ea"/>
                <a:cs typeface="+mn-cs"/>
              </a:rPr>
              <a:t>Arizona DOT then uses the </a:t>
            </a:r>
            <a:r>
              <a:rPr lang="en-US" sz="1200" b="0" kern="1200" dirty="0">
                <a:solidFill>
                  <a:schemeClr val="tx1"/>
                </a:solidFill>
                <a:effectLst/>
                <a:latin typeface="+mn-lt"/>
                <a:ea typeface="+mn-ea"/>
                <a:cs typeface="+mn-cs"/>
              </a:rPr>
              <a:t>data from these sensors to operate variable speed limit </a:t>
            </a:r>
            <a:r>
              <a:rPr lang="en-US" sz="1800" dirty="0">
                <a:effectLst/>
                <a:latin typeface="Segoe UI" panose="020B0502040204020203" pitchFamily="34" charset="0"/>
              </a:rPr>
              <a:t>signs and automatically populate messages on the dynamic message signs.</a:t>
            </a:r>
            <a:endParaRPr lang="en-US" sz="1200" b="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A notable</a:t>
            </a:r>
            <a:r>
              <a:rPr lang="en-US" sz="1200" b="0" kern="1200" baseline="0" dirty="0">
                <a:solidFill>
                  <a:schemeClr val="tx1"/>
                </a:solidFill>
                <a:effectLst/>
                <a:latin typeface="+mn-lt"/>
                <a:ea typeface="+mn-ea"/>
                <a:cs typeface="+mn-cs"/>
              </a:rPr>
              <a:t> accomplishment is the w</a:t>
            </a:r>
            <a:r>
              <a:rPr lang="en-US" sz="1200" b="0" kern="1200" dirty="0">
                <a:solidFill>
                  <a:schemeClr val="tx1"/>
                </a:solidFill>
                <a:effectLst/>
                <a:latin typeface="+mn-lt"/>
                <a:ea typeface="+mn-ea"/>
                <a:cs typeface="+mn-cs"/>
              </a:rPr>
              <a:t>rong-way driver system. </a:t>
            </a:r>
            <a:r>
              <a:rPr lang="en-US" sz="1200" b="0" kern="1200" baseline="0" dirty="0">
                <a:solidFill>
                  <a:schemeClr val="tx1"/>
                </a:solidFill>
                <a:effectLst/>
                <a:latin typeface="+mn-lt"/>
                <a:ea typeface="+mn-ea"/>
                <a:cs typeface="+mn-cs"/>
              </a:rPr>
              <a:t>Arizona DOT</a:t>
            </a:r>
            <a:r>
              <a:rPr lang="en-US" sz="1200" kern="1200" dirty="0">
                <a:solidFill>
                  <a:schemeClr val="tx1"/>
                </a:solidFill>
                <a:effectLst/>
                <a:latin typeface="+mn-lt"/>
                <a:ea typeface="+mn-ea"/>
                <a:cs typeface="+mn-cs"/>
              </a:rPr>
              <a:t> began operating the Interstate 17 alert system in January 2018. </a:t>
            </a:r>
            <a:r>
              <a:rPr lang="en-US" sz="1200" b="0" i="0" kern="1200" dirty="0">
                <a:solidFill>
                  <a:schemeClr val="tx1"/>
                </a:solidFill>
                <a:effectLst/>
                <a:latin typeface="+mn-lt"/>
                <a:ea typeface="+mn-ea"/>
                <a:cs typeface="+mn-cs"/>
              </a:rPr>
              <a:t>Thermal cameras were installed to detect wrong way-vehicles and immediately alert ADOT and the Arizona Department of Public Safety. This</a:t>
            </a:r>
            <a:r>
              <a:rPr lang="en-US" sz="1200" b="0" i="0" kern="1200" baseline="0" dirty="0">
                <a:solidFill>
                  <a:schemeClr val="tx1"/>
                </a:solidFill>
                <a:effectLst/>
                <a:latin typeface="+mn-lt"/>
                <a:ea typeface="+mn-ea"/>
                <a:cs typeface="+mn-cs"/>
              </a:rPr>
              <a:t> enables </a:t>
            </a:r>
            <a:r>
              <a:rPr lang="en-US" sz="1200" b="0" i="0" kern="1200" dirty="0">
                <a:solidFill>
                  <a:schemeClr val="tx1"/>
                </a:solidFill>
                <a:effectLst/>
                <a:latin typeface="+mn-lt"/>
                <a:ea typeface="+mn-ea"/>
                <a:cs typeface="+mn-cs"/>
              </a:rPr>
              <a:t>troopers to respond faster than waiting for 911 calls;</a:t>
            </a:r>
            <a:r>
              <a:rPr lang="en-US" sz="1200" b="0" i="0" kern="1200" baseline="0" dirty="0">
                <a:solidFill>
                  <a:schemeClr val="tx1"/>
                </a:solidFill>
                <a:effectLst/>
                <a:latin typeface="+mn-lt"/>
                <a:ea typeface="+mn-ea"/>
                <a:cs typeface="+mn-cs"/>
              </a:rPr>
              <a:t> it also enables</a:t>
            </a:r>
            <a:r>
              <a:rPr lang="en-US" sz="1200" b="0" i="0" kern="1200" dirty="0">
                <a:solidFill>
                  <a:schemeClr val="tx1"/>
                </a:solidFill>
                <a:effectLst/>
                <a:latin typeface="+mn-lt"/>
                <a:ea typeface="+mn-ea"/>
                <a:cs typeface="+mn-cs"/>
              </a:rPr>
              <a:t> TOC operators to quickly post warning messages for other drivers with the push of a button.</a:t>
            </a:r>
          </a:p>
          <a:p>
            <a:pPr lvl="0"/>
            <a:endParaRPr lang="en-US" sz="1200" b="0" i="0" kern="1200" dirty="0">
              <a:solidFill>
                <a:schemeClr val="tx1"/>
              </a:solidFill>
              <a:effectLst/>
              <a:latin typeface="+mn-lt"/>
              <a:ea typeface="+mn-ea"/>
              <a:cs typeface="+mn-cs"/>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ADOT’s TSMO Division contains an Incident Response Unit, which assists with safe and efficient clearance of incidents.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fourteen-member unit patrols are ready to assist State troopers and the public from 5 a.m. to 8 p.m. weekdays.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patrols respond to crashes, disabled vehicles, and debris, and support road closures. The Incident Response Unit improves both traffic flow and safety by faster incident response times, debris removal, and other activities.</a:t>
            </a:r>
            <a:endParaRPr lang="en-US" sz="120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https://azdot.gov/tags/wrong-way-vehicle-system</a:t>
            </a:r>
          </a:p>
          <a:p>
            <a:pPr lvl="0"/>
            <a:r>
              <a:rPr lang="en-US" sz="1200" b="0" kern="1200" dirty="0">
                <a:solidFill>
                  <a:schemeClr val="tx1"/>
                </a:solidFill>
                <a:effectLst/>
                <a:latin typeface="+mn-lt"/>
                <a:ea typeface="+mn-ea"/>
                <a:cs typeface="+mn-cs"/>
              </a:rPr>
              <a:t>https://azdot.gov/adot-blog/big-step-forward-adots-wrong-way-detection-and-warning-system</a:t>
            </a:r>
          </a:p>
          <a:p>
            <a:pPr lvl="0"/>
            <a:r>
              <a:rPr lang="en-US" sz="1200" b="0" kern="1200" dirty="0">
                <a:solidFill>
                  <a:schemeClr val="tx1"/>
                </a:solidFill>
                <a:effectLst/>
                <a:latin typeface="+mn-lt"/>
                <a:ea typeface="+mn-ea"/>
                <a:cs typeface="+mn-cs"/>
              </a:rPr>
              <a:t>https://azdot.gov/adot-blog/wrong-way-detection-system-receives-national-award</a:t>
            </a:r>
          </a:p>
          <a:p>
            <a:pPr lvl="0"/>
            <a:r>
              <a:rPr lang="en-US" sz="1200" kern="1200" dirty="0">
                <a:solidFill>
                  <a:schemeClr val="tx1"/>
                </a:solidFill>
                <a:effectLst/>
                <a:latin typeface="+mn-lt"/>
                <a:ea typeface="+mn-ea"/>
                <a:cs typeface="+mn-cs"/>
              </a:rPr>
              <a:t>Graphic source:</a:t>
            </a:r>
            <a:r>
              <a:rPr lang="en-US" sz="1200" kern="1200" baseline="0" dirty="0">
                <a:solidFill>
                  <a:schemeClr val="tx1"/>
                </a:solidFill>
                <a:effectLst/>
                <a:latin typeface="+mn-lt"/>
                <a:ea typeface="+mn-ea"/>
                <a:cs typeface="+mn-cs"/>
              </a:rPr>
              <a:t> https://azdot.gov/sites/default/files/WrongWaySystemLayout-Urban.JPG</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45</a:t>
            </a:fld>
            <a:endParaRPr lang="en-US" dirty="0"/>
          </a:p>
        </p:txBody>
      </p:sp>
    </p:spTree>
    <p:extLst>
      <p:ext uri="{BB962C8B-B14F-4D97-AF65-F5344CB8AC3E}">
        <p14:creationId xmlns:p14="http://schemas.microsoft.com/office/powerpoint/2010/main" val="3786630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ADOT TSMO Division took a unique approach to identifying, documenting, engineering, and implementing a lane assignment sign redesign and lane restriping project to greatly improve the system operations and safety of this major interchange.</a:t>
            </a:r>
          </a:p>
          <a:p>
            <a:endParaRPr lang="en-US" sz="1200" b="0" i="0" kern="1200" dirty="0">
              <a:solidFill>
                <a:schemeClr val="tx1"/>
              </a:solidFill>
              <a:effectLst/>
              <a:latin typeface="+mn-lt"/>
              <a:ea typeface="+mn-ea"/>
              <a:cs typeface="+mn-cs"/>
            </a:endParaRPr>
          </a:p>
          <a:p>
            <a:r>
              <a:rPr lang="en-US" dirty="0"/>
              <a:t>The effects of the redesign were seen immediately. On the first day using </a:t>
            </a:r>
            <a:r>
              <a:rPr lang="en-US" sz="1200" b="0" i="0" kern="1200" dirty="0">
                <a:solidFill>
                  <a:schemeClr val="tx1"/>
                </a:solidFill>
                <a:effectLst/>
                <a:latin typeface="+mn-lt"/>
                <a:ea typeface="+mn-ea"/>
                <a:cs typeface="+mn-cs"/>
              </a:rPr>
              <a:t>Traffic Operations Center</a:t>
            </a:r>
            <a:r>
              <a:rPr lang="en-US" dirty="0"/>
              <a:t> cameras, TSMO staff confirmed that there were no longer backups in the original eastbound I-10 exit ramp lane during peak afternoon hours and that traffic speeds were similar across all lanes. Public feedback was positive, and drivers commented on social media that congestion and crashes were reduced.</a:t>
            </a:r>
          </a:p>
          <a:p>
            <a:endParaRPr lang="en-US" dirty="0"/>
          </a:p>
          <a:p>
            <a:r>
              <a:rPr lang="en-US" dirty="0"/>
              <a:t>Preliminary data comparing the 2 months prior with the 2 months after project completion indicate an approximately 70-percent reduction in crashes overall and an 87-percent reduction in crashes during peak afternoon weekday hours on westbound US-60.</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46</a:t>
            </a:fld>
            <a:endParaRPr lang="en-US" dirty="0"/>
          </a:p>
        </p:txBody>
      </p:sp>
    </p:spTree>
    <p:extLst>
      <p:ext uri="{BB962C8B-B14F-4D97-AF65-F5344CB8AC3E}">
        <p14:creationId xmlns:p14="http://schemas.microsoft.com/office/powerpoint/2010/main" val="2586345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I-10 truck parking availability system detects, monitors, and provides real-time truck parking availability information to truck drivers and dispatchers. Parking availability information is conveyed through roadside dynamic message signs, smartphone and in-cab applications, and traveler information websites. Truck drivers and dispatchers can make informed parking decisions, which is expected to improve safety, efficiency, and mobility. It will also reduce emissions along the I-10 corridor. Once fully deployed, it will extend over California, Arizona, New Mexico, and Texas.</a:t>
            </a:r>
          </a:p>
          <a:p>
            <a:endParaRPr lang="en-US" dirty="0"/>
          </a:p>
          <a:p>
            <a:r>
              <a:rPr lang="en-US" dirty="0"/>
              <a:t>https://i10connects.com/overview-tpas</a:t>
            </a:r>
          </a:p>
          <a:p>
            <a:r>
              <a:rPr lang="en-US" dirty="0"/>
              <a:t>Graphic – https://i10connects.com/sites/default/files/Corridor-Map-Frame-2.png</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47</a:t>
            </a:fld>
            <a:endParaRPr lang="en-US" dirty="0"/>
          </a:p>
        </p:txBody>
      </p:sp>
    </p:spTree>
    <p:extLst>
      <p:ext uri="{BB962C8B-B14F-4D97-AF65-F5344CB8AC3E}">
        <p14:creationId xmlns:p14="http://schemas.microsoft.com/office/powerpoint/2010/main" val="1228935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Strong leadership in Florida DOT has led to collaboration among safety, TSMO, and other areas within the department. The strategic message is clear</a:t>
            </a:r>
            <a:r>
              <a:rPr lang="en-US" sz="1200" kern="1200" baseline="0" dirty="0">
                <a:solidFill>
                  <a:schemeClr val="tx1"/>
                </a:solidFill>
                <a:effectLst/>
                <a:latin typeface="+mn-lt"/>
                <a:ea typeface="+mn-ea"/>
                <a:cs typeface="+mn-cs"/>
              </a:rPr>
              <a:t> with “Vital Few” priorities, which is documented along with Florida DOT’s mission, vision, and values.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Florida DOT’s TSMO and safety groups are working together in many different efforts. The level of collaboration is very high. F</a:t>
            </a:r>
            <a:r>
              <a:rPr lang="en-US" sz="1200" kern="1200" baseline="0" dirty="0">
                <a:solidFill>
                  <a:schemeClr val="tx1"/>
                </a:solidFill>
                <a:effectLst/>
                <a:latin typeface="+mn-lt"/>
                <a:ea typeface="+mn-ea"/>
                <a:cs typeface="+mn-cs"/>
              </a:rPr>
              <a:t>or example: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They openly share data to help advance each other’s goals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They work together and coordinate during project development and design stages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TSMO strategies are used to enhance the safety and operations of facilities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They actively seek innovative ways to enhance safety and mobility</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0" indent="0">
              <a:buFont typeface="Arial" panose="020B0604020202020204" pitchFamily="34" charset="0"/>
              <a:buNone/>
            </a:pPr>
            <a:r>
              <a:rPr lang="en-US" dirty="0"/>
              <a:t>Source: https://www.fdot.gov/info/moredot/mvv.shtm</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48</a:t>
            </a:fld>
            <a:endParaRPr lang="en-US" dirty="0"/>
          </a:p>
        </p:txBody>
      </p:sp>
    </p:spTree>
    <p:extLst>
      <p:ext uri="{BB962C8B-B14F-4D97-AF65-F5344CB8AC3E}">
        <p14:creationId xmlns:p14="http://schemas.microsoft.com/office/powerpoint/2010/main" val="1886574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Florida</a:t>
            </a:r>
            <a:r>
              <a:rPr lang="en-US" baseline="0" dirty="0"/>
              <a:t> DOT and its partners are u</a:t>
            </a:r>
            <a:r>
              <a:rPr lang="en-US" dirty="0"/>
              <a:t>sing a variety of data—</a:t>
            </a:r>
            <a:r>
              <a:rPr lang="en-US" baseline="0" dirty="0"/>
              <a:t>in addition to</a:t>
            </a:r>
            <a:r>
              <a:rPr lang="en-US" dirty="0"/>
              <a:t> developing innovative tools that bring data together—to help enhance mobility and safety. Florida DOT has invested in developing a robust infrastructure for collecting, maintaining, and analyzing safety and TSMO datasets. The agency has also developed analytical tools that leverage both just-in-time and traditional datasets and uses predictive analysis for network screening. In addition, Florida DOT appears to be at the forefront of integrating TSMO and safety data from connected and autonomous vehicle (CAV) technologies.</a:t>
            </a:r>
          </a:p>
          <a:p>
            <a:endParaRPr lang="en-US" dirty="0"/>
          </a:p>
          <a:p>
            <a:r>
              <a:rPr lang="en-US" dirty="0"/>
              <a:t>Florida DOT is data-driven in its decisions and reports that it is developing a shared data integration space. Some current data platforms in Florida include District 5 SunStore, Florida GIS portal, and Central Florida GIS. Florida DOT uses GIS frequently, from pinpointing the locations of pedestrian hybrid beacons and school zones to identifying sites where congestion and crash issues are overlapping. TSMO data (such as speed) are used to assist in law enforcement safety efforts. Florida DOT’s research goals are to use data to understand where and why the crashes are happening and then identify and map potential countermeasures. Florida DOT believes safety and mobility are directly linked and are not independent of each other.</a:t>
            </a:r>
          </a:p>
          <a:p>
            <a:endParaRPr lang="en-US" dirty="0"/>
          </a:p>
          <a:p>
            <a:r>
              <a:rPr lang="en-US" dirty="0"/>
              <a:t>ATTAIN is a partnership with Florida DOT District 5, MetroPlan Orlando, University of Central Florida (UCF), and local agencies. It provides several programs where safety and TSMO connect, including PedSafe, Greenways, SmartCommunities, and SunStore. The ATTAIN</a:t>
            </a:r>
            <a:r>
              <a:rPr lang="en-US" baseline="0" dirty="0"/>
              <a:t> program </a:t>
            </a:r>
            <a:r>
              <a:rPr lang="en-US" dirty="0"/>
              <a:t>will deploy smart transportation technologies on roads nearby and inside the main campus of the University of Central Florida (UCF) in Orlando and in other locations throughout Central Florida.</a:t>
            </a:r>
          </a:p>
          <a:p>
            <a:pPr marL="171450" indent="-171450">
              <a:buFont typeface="Arial" panose="020B0604020202020204" pitchFamily="34" charset="0"/>
              <a:buChar char="•"/>
            </a:pPr>
            <a:r>
              <a:rPr lang="en-US" dirty="0"/>
              <a:t>PedSafe – innovative pedestrian and bicycle collision-avoidance system that uses connected vehicle technologies to reduce the occurrence of vehicular collisions with pedestrians and bicycles at high-crash locations</a:t>
            </a:r>
          </a:p>
          <a:p>
            <a:pPr marL="171450" indent="-171450">
              <a:buFont typeface="Arial" panose="020B0604020202020204" pitchFamily="34" charset="0"/>
              <a:buChar char="•"/>
            </a:pPr>
            <a:r>
              <a:rPr lang="en-US" dirty="0"/>
              <a:t>GreenWay – will deploy several advanced traffic management technologies aimed at reducing congestion and increasing mobility throughout the region</a:t>
            </a:r>
          </a:p>
          <a:p>
            <a:pPr marL="171450" indent="-171450">
              <a:buFont typeface="Arial" panose="020B0604020202020204" pitchFamily="34" charset="0"/>
              <a:buChar char="•"/>
            </a:pPr>
            <a:r>
              <a:rPr lang="en-US" dirty="0"/>
              <a:t>SmartCommunity – </a:t>
            </a:r>
            <a:r>
              <a:rPr lang="en-US" sz="1200" b="0" i="0" kern="1200" dirty="0">
                <a:solidFill>
                  <a:schemeClr val="tx1"/>
                </a:solidFill>
                <a:effectLst/>
                <a:latin typeface="+mn-lt"/>
                <a:ea typeface="+mn-ea"/>
                <a:cs typeface="+mn-cs"/>
              </a:rPr>
              <a:t>focuses on new technologies that connect people with places they want to go and services they need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SunStore</a:t>
            </a:r>
            <a:r>
              <a:rPr lang="en-US" sz="1200" b="0" i="0" kern="1200" baseline="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stores multiple data sources from the region's transportation systems management and operations to be made available for research purposes</a:t>
            </a: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49</a:t>
            </a:fld>
            <a:endParaRPr lang="en-US" dirty="0"/>
          </a:p>
        </p:txBody>
      </p:sp>
    </p:spTree>
    <p:extLst>
      <p:ext uri="{BB962C8B-B14F-4D97-AF65-F5344CB8AC3E}">
        <p14:creationId xmlns:p14="http://schemas.microsoft.com/office/powerpoint/2010/main" val="2768052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Real-Time Crash Risk Visualization Tools for Traffic Safety Management provides crash-risk visualizations in</a:t>
            </a:r>
            <a:r>
              <a:rPr lang="en-US" baseline="0" dirty="0"/>
              <a:t> real-time </a:t>
            </a:r>
            <a:r>
              <a:rPr lang="en-US" dirty="0"/>
              <a:t>using integrated tools for traffic safety evaluation and management. Focused on highway safety, the tool will integrate real-time and static data, providing predictive analytics and diagnosing traffic-safety conditions.</a:t>
            </a:r>
            <a:r>
              <a:rPr lang="en-US" baseline="0" dirty="0"/>
              <a:t> Users will be able to identify potential road safety problems including potential severe crashes in real-time and evaluate real-time, proactive traffic management strategies to make data-informed intervention decisions.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Source: USDOT, Solving for Safety website, https://www.transportation.gov/solve4safety/university-central-florida</a:t>
            </a:r>
            <a:endParaRPr lang="en-US" dirty="0"/>
          </a:p>
          <a:p>
            <a:endParaRPr lang="en-US" dirty="0"/>
          </a:p>
          <a:p>
            <a:r>
              <a:rPr lang="en-US" dirty="0"/>
              <a:t>The TSMO Strategic Assessment Tool research focused on quantifying the mobility and safety benefits of the following TSM&amp;O strategies: ramp metering systems, dynamic message signs, Road Rangers, express lanes, transit signal priority, and adaptive signal control technology. The operational performance of the strategies was evaluated using mobility performance measures such as travel time, travel time reliability, average speed adjustment, incident clearance duration, etc. Safety benefits were evaluated using the crash occurrence risk, secondary crash occurrence risk, and crash frequency as the performance measures. The resources from this research will enable FDOT and local agencies to prioritize TSM&amp;O strategies using quantifiable safety and mobility metrics.</a:t>
            </a:r>
          </a:p>
          <a:p>
            <a:pPr marL="0" indent="0">
              <a:buFont typeface="Arial" panose="020B0604020202020204" pitchFamily="34" charset="0"/>
              <a:buNone/>
            </a:pPr>
            <a:r>
              <a:rPr lang="en-US" dirty="0"/>
              <a:t>(Source: Developing Florida-specific Mobility Enhancement Factors and Crash Modification Factors for TSM&amp;O Strategies, https://fdotwww.blob.core.windows.net/sitefinity/docs/default-source/research/reports/fdot-bdv29-977-46-rpt.pdf)</a:t>
            </a:r>
          </a:p>
          <a:p>
            <a:endParaRPr lang="en-US" dirty="0"/>
          </a:p>
          <a:p>
            <a:r>
              <a:rPr lang="en-US" sz="1200" b="0" i="0" kern="1200" dirty="0">
                <a:solidFill>
                  <a:schemeClr val="tx1"/>
                </a:solidFill>
                <a:effectLst/>
                <a:latin typeface="+mn-lt"/>
                <a:ea typeface="+mn-ea"/>
                <a:cs typeface="+mn-cs"/>
              </a:rPr>
              <a:t>Vehicle-to-Everything Data Platform is intended to encompass the FDOT’s operational, in development, and planned Connected and Automated Vehicle (CAV) project corridors. The system includes taking CAV data to make real-time and predictive decisions and assist stakeholders in the auto industry, research, traffic engineering, safety, and in other areas. The system will enable FDOT to disseminate real-time CAV information to automobile original equipment manufacturers. </a:t>
            </a:r>
          </a:p>
          <a:p>
            <a:r>
              <a:rPr lang="en-US" sz="1200" b="0" i="0" kern="1200" dirty="0">
                <a:solidFill>
                  <a:schemeClr val="tx1"/>
                </a:solidFill>
                <a:effectLst/>
                <a:latin typeface="+mn-lt"/>
                <a:ea typeface="+mn-ea"/>
                <a:cs typeface="+mn-cs"/>
              </a:rPr>
              <a:t>(Source: https://www.fdot.gov/traffic/its/projects-deploy/cv/maplocations/vehicle-to-everything)</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50</a:t>
            </a:fld>
            <a:endParaRPr lang="en-US" dirty="0"/>
          </a:p>
        </p:txBody>
      </p:sp>
    </p:spTree>
    <p:extLst>
      <p:ext uri="{BB962C8B-B14F-4D97-AF65-F5344CB8AC3E}">
        <p14:creationId xmlns:p14="http://schemas.microsoft.com/office/powerpoint/2010/main" val="43602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is becoming an increasingly popular approach in DOTs to make the most of the existing transportation infrastructure. It optimizes system capacity, improves safety, and enhances system performance through strategies that can be applied in the near term for less money than major construction. TSMO</a:t>
            </a:r>
            <a:r>
              <a:rPr lang="en-US" baseline="0" dirty="0"/>
              <a:t> has a unique set of characteristics, including the following:</a:t>
            </a:r>
            <a:endParaRPr lang="en-US" dirty="0"/>
          </a:p>
          <a:p>
            <a:endParaRPr lang="en-US" dirty="0"/>
          </a:p>
          <a:p>
            <a:pPr marL="171450" indent="-171450">
              <a:lnSpc>
                <a:spcPct val="120000"/>
              </a:lnSpc>
              <a:buFont typeface="Arial" panose="020B0604020202020204" pitchFamily="34" charset="0"/>
              <a:buChar char="•"/>
            </a:pPr>
            <a:r>
              <a:rPr lang="en-US" dirty="0"/>
              <a:t>Integrated set of strategies to optimize operational performance of the existing transportation system </a:t>
            </a:r>
          </a:p>
          <a:p>
            <a:pPr marL="171450" indent="-171450">
              <a:lnSpc>
                <a:spcPct val="120000"/>
              </a:lnSpc>
              <a:buFont typeface="Arial" panose="020B0604020202020204" pitchFamily="34" charset="0"/>
              <a:buChar char="•"/>
            </a:pPr>
            <a:endParaRPr lang="en-US" dirty="0"/>
          </a:p>
          <a:p>
            <a:pPr marL="171450" lvl="0" indent="-171450">
              <a:lnSpc>
                <a:spcPct val="120000"/>
              </a:lnSpc>
              <a:buFont typeface="Arial" panose="020B0604020202020204" pitchFamily="34" charset="0"/>
              <a:buChar char="•"/>
            </a:pPr>
            <a:r>
              <a:rPr lang="en-US" dirty="0"/>
              <a:t>Approaches performance from a systems perspective;</a:t>
            </a:r>
            <a:r>
              <a:rPr lang="en-US" baseline="0" dirty="0"/>
              <a:t> i</a:t>
            </a:r>
            <a:r>
              <a:rPr lang="en-US" dirty="0"/>
              <a:t>t spans corridors, facilities, jurisdictions, modes, and agencies</a:t>
            </a:r>
          </a:p>
          <a:p>
            <a:pPr marL="628650" lvl="1" indent="-171450">
              <a:lnSpc>
                <a:spcPct val="120000"/>
              </a:lnSpc>
              <a:buFont typeface="Arial" panose="020B0604020202020204" pitchFamily="34" charset="0"/>
              <a:buChar char="•"/>
            </a:pPr>
            <a:r>
              <a:rPr lang="en-US" baseline="0" dirty="0"/>
              <a:t>TSMO is a holistic approach to managing performance that looks beyond a single corridor (i.e., are changes to a specific corridor causing a mobility issue nearby?), jurisdiction (i.e., are management systems coordinated across jurisdictional boundaries?), mode (i.e., are we using all modes optimally to meet our performance goals?), and agency (i.e., how can we improve collaboration with law enforcement or transit agencies to improve performance?).</a:t>
            </a:r>
          </a:p>
          <a:p>
            <a:pPr marL="628650" lvl="1" indent="-171450">
              <a:lnSpc>
                <a:spcPct val="120000"/>
              </a:lnSpc>
              <a:buFont typeface="Arial" panose="020B0604020202020204" pitchFamily="34" charset="0"/>
              <a:buChar char="•"/>
            </a:pPr>
            <a:endParaRPr lang="en-US" baseline="0" dirty="0"/>
          </a:p>
          <a:p>
            <a:pPr marL="171450" indent="-171450">
              <a:lnSpc>
                <a:spcPct val="120000"/>
              </a:lnSpc>
              <a:buFont typeface="Arial" panose="020B0604020202020204" pitchFamily="34" charset="0"/>
              <a:buChar char="•"/>
            </a:pPr>
            <a:r>
              <a:rPr lang="en-US" dirty="0"/>
              <a:t>Balances supply and demand on the system and provides flexible solutions to manage dynamic conditions</a:t>
            </a:r>
          </a:p>
          <a:p>
            <a:pPr marL="628650" lvl="1" indent="-171450">
              <a:lnSpc>
                <a:spcPct val="120000"/>
              </a:lnSpc>
              <a:buFont typeface="Arial" panose="020B0604020202020204" pitchFamily="34" charset="0"/>
              <a:buChar char="•"/>
            </a:pPr>
            <a:r>
              <a:rPr lang="en-US" dirty="0"/>
              <a:t>Example</a:t>
            </a:r>
            <a:r>
              <a:rPr lang="en-US" baseline="0" dirty="0"/>
              <a:t>s: ramp metering, managed lanes, and congestion pricing</a:t>
            </a:r>
          </a:p>
          <a:p>
            <a:pPr marL="628650" lvl="1" indent="-171450">
              <a:lnSpc>
                <a:spcPct val="120000"/>
              </a:lnSpc>
              <a:buFont typeface="Arial" panose="020B0604020202020204" pitchFamily="34" charset="0"/>
              <a:buChar char="•"/>
            </a:pPr>
            <a:endParaRPr lang="en-US" baseline="0" dirty="0"/>
          </a:p>
          <a:p>
            <a:pPr marL="171450" indent="-171450">
              <a:lnSpc>
                <a:spcPct val="120000"/>
              </a:lnSpc>
              <a:buFont typeface="Arial" panose="020B0604020202020204" pitchFamily="34" charset="0"/>
              <a:buChar char="•"/>
            </a:pPr>
            <a:r>
              <a:rPr lang="en-US" dirty="0"/>
              <a:t>Complements capacity projects (or, in some cases, provides lower cost, faster alternatives)</a:t>
            </a:r>
          </a:p>
          <a:p>
            <a:pPr marL="628650" lvl="1" indent="-171450">
              <a:lnSpc>
                <a:spcPct val="120000"/>
              </a:lnSpc>
              <a:buFont typeface="Arial" panose="020B0604020202020204" pitchFamily="34" charset="0"/>
              <a:buChar char="•"/>
            </a:pPr>
            <a:r>
              <a:rPr lang="en-US" dirty="0"/>
              <a:t>Seeks</a:t>
            </a:r>
            <a:r>
              <a:rPr lang="en-US" baseline="0" dirty="0"/>
              <a:t> to provide lower cost alternatives to capacity projects when operational strategies may produce equal or better results—or when operational strategies can produce results faster. It does not eliminate capacity projects in cases where a capacity project is the best solution; rather, TSMO provides agencies with more options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a:t>
            </a:r>
            <a:r>
              <a:rPr lang="en-US" baseline="0" dirty="0"/>
              <a:t> definition at the top of the slide is an abridged version of the Federal Highway Administration (FHWA) TSMO definition found here: </a:t>
            </a:r>
            <a:r>
              <a:rPr lang="en-US" dirty="0">
                <a:hlinkClick r:id="rId3"/>
              </a:rPr>
              <a:t>https://ops.fhwa.dot.gov/tsmo</a:t>
            </a:r>
            <a:r>
              <a:rPr lang="en-US" dirty="0"/>
              <a:t>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6</a:t>
            </a:fld>
            <a:endParaRPr lang="en-US" dirty="0"/>
          </a:p>
        </p:txBody>
      </p:sp>
    </p:spTree>
    <p:extLst>
      <p:ext uri="{BB962C8B-B14F-4D97-AF65-F5344CB8AC3E}">
        <p14:creationId xmlns:p14="http://schemas.microsoft.com/office/powerpoint/2010/main" val="2583121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Some additional Florida DOT ongoing effort include the development of GIS dashboards that track safety performance and countermeasure performance, cybersecurity, and development of Florida’s Regional Advanced Mobility Elements (FRAME) projects across the state.</a:t>
            </a:r>
            <a:endParaRPr lang="en-US" dirty="0">
              <a:ea typeface="Calibri" panose="020F0502020204030204" pitchFamily="34" charset="0"/>
            </a:endParaRPr>
          </a:p>
          <a:p>
            <a:pPr defTabSz="931774">
              <a:defRPr/>
            </a:pPr>
            <a:endParaRPr lang="en-US" dirty="0"/>
          </a:p>
          <a:p>
            <a:pPr defTabSz="931774">
              <a:defRPr/>
            </a:pPr>
            <a:r>
              <a:rPr lang="en-US" b="1" dirty="0"/>
              <a:t>Dashboards:</a:t>
            </a:r>
          </a:p>
          <a:p>
            <a:pPr marL="174708" indent="-174708" defTabSz="931774">
              <a:buFont typeface="Arial" panose="020B0604020202020204" pitchFamily="34" charset="0"/>
              <a:buChar char="•"/>
              <a:defRPr/>
            </a:pPr>
            <a:r>
              <a:rPr lang="en-US" dirty="0">
                <a:ea typeface="Calibri" panose="020F0502020204030204" pitchFamily="34" charset="0"/>
              </a:rPr>
              <a:t>Curve Safety Countermeasure- This dashboard presents implementation status of signing countermeasures at both curves and ramps.</a:t>
            </a:r>
          </a:p>
          <a:p>
            <a:pPr marL="174708" indent="-174708" defTabSz="931774">
              <a:buFont typeface="Arial" panose="020B0604020202020204" pitchFamily="34" charset="0"/>
              <a:buChar char="•"/>
              <a:defRPr/>
            </a:pPr>
            <a:r>
              <a:rPr lang="en-US" dirty="0">
                <a:ea typeface="Calibri" panose="020F0502020204030204" pitchFamily="34" charset="0"/>
              </a:rPr>
              <a:t>CAV- This dashboard provides a comprehensive view of the CAV initiatives in the state, including both the project corridors and the location of RSUs.</a:t>
            </a:r>
          </a:p>
          <a:p>
            <a:pPr marL="174708" indent="-174708" defTabSz="931774">
              <a:buFont typeface="Arial" panose="020B0604020202020204" pitchFamily="34" charset="0"/>
              <a:buChar char="•"/>
              <a:defRPr/>
            </a:pPr>
            <a:r>
              <a:rPr lang="en-US" dirty="0">
                <a:ea typeface="Calibri" panose="020F0502020204030204" pitchFamily="34" charset="0"/>
              </a:rPr>
              <a:t>Railroad Crossing Safety- This dashboard provides Railroad Dynamic Envelope (RDE) deployment status and performance of RDE markings at representative crossings.</a:t>
            </a:r>
          </a:p>
          <a:p>
            <a:pPr marL="174708" indent="-174708" defTabSz="931774">
              <a:buFont typeface="Arial" panose="020B0604020202020204" pitchFamily="34" charset="0"/>
              <a:buChar char="•"/>
              <a:defRPr/>
            </a:pPr>
            <a:r>
              <a:rPr lang="en-US" dirty="0">
                <a:ea typeface="Calibri" panose="020F0502020204030204" pitchFamily="34" charset="0"/>
              </a:rPr>
              <a:t>Smart Work Zone- This dashboard provides status of the project, technologies deployed, and types of Smart Work Zones (SWZ) applications.</a:t>
            </a:r>
          </a:p>
          <a:p>
            <a:pPr marL="174708" indent="-174708" defTabSz="931774">
              <a:buFont typeface="Arial" panose="020B0604020202020204" pitchFamily="34" charset="0"/>
              <a:buChar char="•"/>
              <a:defRPr/>
            </a:pPr>
            <a:r>
              <a:rPr lang="en-US" dirty="0">
                <a:ea typeface="Calibri" panose="020F0502020204030204" pitchFamily="34" charset="0"/>
              </a:rPr>
              <a:t>Statewide arterial management-This dashboard displays the arterial management-related priority corridors in the state.</a:t>
            </a:r>
          </a:p>
          <a:p>
            <a:pPr marL="174708" indent="-174708" defTabSz="931774">
              <a:buFont typeface="Arial" panose="020B0604020202020204" pitchFamily="34" charset="0"/>
              <a:buChar char="•"/>
              <a:defRPr/>
            </a:pPr>
            <a:r>
              <a:rPr lang="en-US" dirty="0">
                <a:ea typeface="Calibri" panose="020F0502020204030204" pitchFamily="34" charset="0"/>
              </a:rPr>
              <a:t>Traffic Signal Data User Agreements- This dashboard provides implementation status of vendor data user agreements with local maintaining agencies</a:t>
            </a:r>
            <a:r>
              <a:rPr lang="en-US" dirty="0"/>
              <a:t> </a:t>
            </a:r>
          </a:p>
          <a:p>
            <a:pPr marL="174708" indent="-174708" defTabSz="931774">
              <a:buFont typeface="Arial" panose="020B0604020202020204" pitchFamily="34" charset="0"/>
              <a:buChar char="•"/>
              <a:defRPr/>
            </a:pPr>
            <a:r>
              <a:rPr lang="en-US" dirty="0"/>
              <a:t>Wrong-way Driving Safety Countermeasures- </a:t>
            </a:r>
            <a:r>
              <a:rPr lang="en-US" dirty="0">
                <a:ea typeface="Calibri" panose="020F0502020204030204" pitchFamily="34" charset="0"/>
              </a:rPr>
              <a:t>This dashboard provides data on freeway and arterial WWD crashes and countermeasure implementation progress on the State Highway System.” </a:t>
            </a:r>
            <a:endParaRPr lang="en-US" dirty="0"/>
          </a:p>
          <a:p>
            <a:pPr defTabSz="931774">
              <a:defRPr/>
            </a:pPr>
            <a:endParaRPr lang="en-US" dirty="0"/>
          </a:p>
          <a:p>
            <a:pPr defTabSz="931774">
              <a:defRPr/>
            </a:pPr>
            <a:r>
              <a:rPr lang="en-US" b="1" dirty="0"/>
              <a:t>Cybersecurity:</a:t>
            </a:r>
          </a:p>
          <a:p>
            <a:pPr marL="171450" indent="-171450" defTabSz="931774">
              <a:buFont typeface="Arial" panose="020B0604020202020204" pitchFamily="34" charset="0"/>
              <a:buChar char="•"/>
              <a:defRPr/>
            </a:pPr>
            <a:r>
              <a:rPr lang="en-US" dirty="0"/>
              <a:t>FDOT has implemented SCMS at its operational CAV projects, i.e., RSUs and OBUs. More details on this can be found here: https://www.fdot.gov/traffic/its/projects-deploy/cv/maplocations/scms</a:t>
            </a:r>
          </a:p>
          <a:p>
            <a:pPr marL="171450" indent="-171450" defTabSz="931774">
              <a:buFont typeface="Arial" panose="020B0604020202020204" pitchFamily="34" charset="0"/>
              <a:buChar char="•"/>
              <a:defRPr/>
            </a:pPr>
            <a:r>
              <a:rPr lang="en-US" dirty="0"/>
              <a:t>FDOT has developed cybersecurity-focused standard operating guidelines for its Regional Transportation Management Centers</a:t>
            </a:r>
          </a:p>
          <a:p>
            <a:pPr marL="171450" indent="-171450" defTabSz="931774">
              <a:buFont typeface="Arial" panose="020B0604020202020204" pitchFamily="34" charset="0"/>
              <a:buChar char="•"/>
              <a:defRPr/>
            </a:pPr>
            <a:r>
              <a:rPr lang="en-US" dirty="0"/>
              <a:t>FDOT is going conduct more cybersecurity vulnerability assessments for its CAV projects</a:t>
            </a:r>
          </a:p>
          <a:p>
            <a:pPr marL="171450" indent="-171450" defTabSz="931774">
              <a:buFont typeface="Arial" panose="020B0604020202020204" pitchFamily="34" charset="0"/>
              <a:buChar char="•"/>
              <a:defRPr/>
            </a:pPr>
            <a:r>
              <a:rPr lang="en-US" dirty="0"/>
              <a:t>FDOT has funded a research project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enhance and enable the continuous improvement of cybersecurity in Florida’s transportation system through security metrics, intelligent analytics, and threat intelligence.</a:t>
            </a:r>
            <a:endParaRPr lang="en-US" dirty="0"/>
          </a:p>
          <a:p>
            <a:pPr marL="171450" indent="-171450" defTabSz="931774">
              <a:buFont typeface="Arial" panose="020B0604020202020204" pitchFamily="34" charset="0"/>
              <a:buChar char="•"/>
              <a:defRPr/>
            </a:pPr>
            <a:endParaRPr lang="en-US" dirty="0"/>
          </a:p>
          <a:p>
            <a:pPr defTabSz="931774">
              <a:defRPr/>
            </a:pPr>
            <a:r>
              <a:rPr lang="en-US" b="1" dirty="0"/>
              <a:t>Florida’s Regional Advanced Mobility Elements (FRAME) Projects:</a:t>
            </a:r>
          </a:p>
          <a:p>
            <a:pPr marL="174708" indent="-174708">
              <a:buFont typeface="Arial" panose="020B0604020202020204" pitchFamily="34" charset="0"/>
              <a:buChar char="•"/>
            </a:pPr>
            <a:r>
              <a:rPr lang="en-US" dirty="0"/>
              <a:t>FRAME projects deploy emerging technologies to better manage, operate, and maintain the multi-modal transportation system and create Regional Integrated Corridor Management System (R-ICMS) solutions. </a:t>
            </a:r>
          </a:p>
          <a:p>
            <a:pPr marL="174708" indent="-174708">
              <a:buFont typeface="Arial" panose="020B0604020202020204" pitchFamily="34" charset="0"/>
              <a:buChar char="•"/>
            </a:pPr>
            <a:r>
              <a:rPr lang="en-US" dirty="0"/>
              <a:t>R-ICMS manage its freeways and arterial roadways as one system. </a:t>
            </a:r>
          </a:p>
          <a:p>
            <a:pPr marL="174708" indent="-174708">
              <a:buFont typeface="Arial" panose="020B0604020202020204" pitchFamily="34" charset="0"/>
              <a:buChar char="•"/>
            </a:pPr>
            <a:r>
              <a:rPr lang="en-US" dirty="0"/>
              <a:t>The purpose of R-ICMS is to provide a safer transportation system that ensures the mobility of people</a:t>
            </a:r>
          </a:p>
          <a:p>
            <a:pPr marL="174708" indent="-174708">
              <a:buFont typeface="Arial" panose="020B0604020202020204" pitchFamily="34" charset="0"/>
              <a:buChar char="•"/>
            </a:pPr>
            <a:r>
              <a:rPr lang="en-US" dirty="0"/>
              <a:t>and goods, enhances economic prosperity, and provides real-time traveler information and system reliability. </a:t>
            </a:r>
          </a:p>
          <a:p>
            <a:pPr marL="174708" indent="-174708">
              <a:buFont typeface="Arial" panose="020B0604020202020204" pitchFamily="34" charset="0"/>
              <a:buChar char="•"/>
            </a:pPr>
            <a:r>
              <a:rPr lang="en-US" dirty="0"/>
              <a:t>Through R-ICMS, FDOT can coordinate with individual networks and facilities to create an interconnected transportation system. </a:t>
            </a:r>
          </a:p>
          <a:p>
            <a:pPr marL="174708" indent="-174708">
              <a:buFont typeface="Arial" panose="020B0604020202020204" pitchFamily="34" charset="0"/>
              <a:buChar char="•"/>
            </a:pPr>
            <a:r>
              <a:rPr lang="en-US" dirty="0"/>
              <a:t>Using data collected from both freeways and arterials, R-ICMS allows FDOT to make operational decisions that benefit the entire transportation system while keeping it safe, efficient, and reliable.</a:t>
            </a:r>
          </a:p>
        </p:txBody>
      </p:sp>
      <p:sp>
        <p:nvSpPr>
          <p:cNvPr id="4" name="Slide Number Placeholder 3"/>
          <p:cNvSpPr>
            <a:spLocks noGrp="1"/>
          </p:cNvSpPr>
          <p:nvPr>
            <p:ph type="sldNum" sz="quarter" idx="5"/>
          </p:nvPr>
        </p:nvSpPr>
        <p:spPr/>
        <p:txBody>
          <a:bodyPr/>
          <a:lstStyle/>
          <a:p>
            <a:fld id="{3D47E4CA-F5E1-46EE-8531-2361BE87A2A4}" type="slidenum">
              <a:rPr lang="en-US" smtClean="0"/>
              <a:t>51</a:t>
            </a:fld>
            <a:endParaRPr lang="en-US"/>
          </a:p>
        </p:txBody>
      </p:sp>
    </p:spTree>
    <p:extLst>
      <p:ext uri="{BB962C8B-B14F-4D97-AF65-F5344CB8AC3E}">
        <p14:creationId xmlns:p14="http://schemas.microsoft.com/office/powerpoint/2010/main" val="2123812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Iowa’s Statewide Multidisciplinary Safety Team (MDST) Program is a coordinated effort between the Iowa Local Technical Assistance Program, Iowa Department of Transportation, and the Governor’s Traffic Safety Bureau. This joint effort helps facilitate the development and operation of local multidisciplinary safety teams to help identify and resolve the causes</a:t>
            </a:r>
            <a:r>
              <a:rPr lang="en-US" sz="1200" b="0" i="0" kern="1200" baseline="0" dirty="0">
                <a:solidFill>
                  <a:schemeClr val="tx1"/>
                </a:solidFill>
                <a:effectLst/>
                <a:latin typeface="+mn-lt"/>
                <a:ea typeface="+mn-ea"/>
                <a:cs typeface="+mn-cs"/>
              </a:rPr>
              <a:t> of </a:t>
            </a:r>
            <a:r>
              <a:rPr lang="en-US" sz="1200" b="0" i="0" kern="1200" dirty="0">
                <a:solidFill>
                  <a:schemeClr val="tx1"/>
                </a:solidFill>
                <a:effectLst/>
                <a:latin typeface="+mn-lt"/>
                <a:ea typeface="+mn-ea"/>
                <a:cs typeface="+mn-cs"/>
              </a:rPr>
              <a:t>local crashes and enhance crash-response practices. These teams include local and State safety participants from various backgrounds. These professionals meet on a regular basis to discuss safety topics, problems, projects, and improvements along local roadways within regional areas of Iowa.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MDST Toolbox website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gives stakeholders access to existing MDST groups, the statewide TIM committee, the TIM responder training program, multi-agency collaboration, statewide traffic safety programs, speaker/presentation requests, a calendar of upcoming meetings, and additional online resources.</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teams </a:t>
            </a:r>
            <a:r>
              <a:rPr lang="en-US" sz="1200" kern="1200" dirty="0">
                <a:solidFill>
                  <a:schemeClr val="tx1"/>
                </a:solidFill>
                <a:effectLst/>
                <a:latin typeface="+mn-lt"/>
                <a:ea typeface="+mn-ea"/>
                <a:cs typeface="+mn-cs"/>
              </a:rPr>
              <a:t>help build relationships</a:t>
            </a:r>
            <a:r>
              <a:rPr lang="en-US" sz="1200" kern="1200" baseline="0" dirty="0">
                <a:solidFill>
                  <a:schemeClr val="tx1"/>
                </a:solidFill>
                <a:effectLst/>
                <a:latin typeface="+mn-lt"/>
                <a:ea typeface="+mn-ea"/>
                <a:cs typeface="+mn-cs"/>
              </a:rPr>
              <a:t> and facilitate communication on upcoming/</a:t>
            </a:r>
            <a:r>
              <a:rPr lang="en-US" sz="1200" kern="1200" dirty="0">
                <a:solidFill>
                  <a:schemeClr val="tx1"/>
                </a:solidFill>
                <a:effectLst/>
                <a:latin typeface="+mn-lt"/>
                <a:ea typeface="+mn-ea"/>
                <a:cs typeface="+mn-cs"/>
              </a:rPr>
              <a:t>ongoing projects.</a:t>
            </a:r>
            <a:r>
              <a:rPr lang="en-US" sz="1200" kern="1200" baseline="0" dirty="0">
                <a:solidFill>
                  <a:schemeClr val="tx1"/>
                </a:solidFill>
                <a:effectLst/>
                <a:latin typeface="+mn-lt"/>
                <a:ea typeface="+mn-ea"/>
                <a:cs typeface="+mn-cs"/>
              </a:rPr>
              <a:t> Stakeholders </a:t>
            </a:r>
            <a:r>
              <a:rPr lang="en-US" sz="1200" kern="1200" dirty="0">
                <a:solidFill>
                  <a:schemeClr val="tx1"/>
                </a:solidFill>
                <a:effectLst/>
                <a:latin typeface="+mn-lt"/>
                <a:ea typeface="+mn-ea"/>
                <a:cs typeface="+mn-cs"/>
              </a:rPr>
              <a:t>discuss any issues/problems, work zones, and alternate routes for traffic incident management (TIM). It's where operations and safety meet. All the E’s (engineering, enforcement, emergency response, education) typically attend. The leaders vary: county engineers, enforcement, county emergency manager, for example. Representatives that may attend are: county sheriffs, motor vehicle enforcements, emergency managers, railroad, etc. Occasionally public health or local county health/health field representative attends.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https://iowaltap.iastate.edu/mdst/#:~:text=Iowa's%20Statewide%20Multidisciplinary%20Safety%20Team,Iowa%20Governor's%20Traffic%20Safety%20Bureau</a:t>
            </a:r>
          </a:p>
          <a:p>
            <a:r>
              <a:rPr lang="en-US" dirty="0"/>
              <a:t>https://sites.google.com/view/iowaltapmdst/mdst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52</a:t>
            </a:fld>
            <a:endParaRPr lang="en-US" dirty="0"/>
          </a:p>
        </p:txBody>
      </p:sp>
    </p:spTree>
    <p:extLst>
      <p:ext uri="{BB962C8B-B14F-4D97-AF65-F5344CB8AC3E}">
        <p14:creationId xmlns:p14="http://schemas.microsoft.com/office/powerpoint/2010/main" val="834112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Times New Roman" panose="02020603050405020304" pitchFamily="18" charset="0"/>
                <a:ea typeface="Batang" panose="02030600000101010101" pitchFamily="18" charset="-127"/>
              </a:rPr>
              <a:t>Traffic Critical Projects (TCP) Program—</a:t>
            </a:r>
            <a:r>
              <a:rPr lang="en-US" sz="1200" dirty="0">
                <a:effectLst/>
                <a:latin typeface="Times New Roman" panose="02020603050405020304" pitchFamily="18" charset="0"/>
                <a:ea typeface="Batang" panose="02030600000101010101" pitchFamily="18" charset="-127"/>
              </a:rPr>
              <a:t>The TCP program facilitates safety and mobility at construction work zones. The TCP program supports Iowa DOT’s TSMO strategic goals of safety, reliability, efficiency, convenience, and coordination.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Batang" panose="02030600000101010101" pitchFamily="18"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TCP program was established to improve safety and mobility in work zones on Iowa highways. The following vision and mission help guide the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Vision: Provide safe, reliable, and efficient travel through construction and maintenance work zones throughout Iowa’s highway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Mission: To identify and implement traffic-management strategies that address safety and mobility challenges encountered in construction and maintenance work zones.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support of the TSMO strategic goals of safety, reliability, efficiency, convenience, and coordination, the TCP program’s primary goals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Identifying upcoming projects during the planning and design stages that have potential to cause significant safety or mobility impacts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Applying various mitigation strategies to address safety and mobility concerns, including quick recovery from traffic incidents or queueing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Evaluating TCP mitigation efforts to determine if they are reliable, timely, and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Developing performance measures that can be used to establish safety goals and travel-time delay targets in Iowa and applying performance measures to quantify the safety and mobility impacts of the TCP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Developing support throughout Iowa DOT for the TCP program by establishing easily understood</a:t>
            </a:r>
            <a:r>
              <a:rPr lang="en-US" sz="1200" dirty="0">
                <a:effectLst/>
                <a:latin typeface="Times New Roman" panose="02020603050405020304" pitchFamily="18" charset="0"/>
                <a:ea typeface="Batang" panose="02030600000101010101" pitchFamily="18" charset="-127"/>
              </a:rPr>
              <a:t> and implementable program procedures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Batang" panose="02030600000101010101" pitchFamily="18" charset="-127"/>
              </a:rPr>
              <a:t>Identifying which projects may need intelligent work zone features added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Times New Roman" panose="02020603050405020304" pitchFamily="18" charset="0"/>
              <a:ea typeface="Batang" panose="02030600000101010101" pitchFamily="18" charset="-12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imes New Roman" panose="02020603050405020304" pitchFamily="18" charset="0"/>
                <a:ea typeface="Batang" panose="02030600000101010101" pitchFamily="18" charset="-127"/>
              </a:rPr>
              <a:t>The program is included in the “Traffic Control” chapter of Iowa DOT’s </a:t>
            </a:r>
            <a:r>
              <a:rPr lang="en-US" sz="1200" i="1" dirty="0">
                <a:effectLst/>
                <a:latin typeface="Times New Roman" panose="02020603050405020304" pitchFamily="18" charset="0"/>
                <a:ea typeface="Batang" panose="02030600000101010101" pitchFamily="18" charset="-127"/>
              </a:rPr>
              <a:t>Design Manual</a:t>
            </a:r>
            <a:r>
              <a:rPr lang="en-US" sz="1200" dirty="0">
                <a:effectLst/>
                <a:latin typeface="Times New Roman" panose="02020603050405020304" pitchFamily="18" charset="0"/>
                <a:ea typeface="Batang" panose="02030600000101010101" pitchFamily="18" charset="-127"/>
              </a:rPr>
              <a:t>. This ensures TCP projects are identified during planning and design, and that various mitigation strategies are applied. The </a:t>
            </a:r>
            <a:r>
              <a:rPr lang="en-US" sz="1200" i="1" dirty="0">
                <a:effectLst/>
                <a:latin typeface="Times New Roman" panose="02020603050405020304" pitchFamily="18" charset="0"/>
                <a:ea typeface="Batang" panose="02030600000101010101" pitchFamily="18" charset="-127"/>
              </a:rPr>
              <a:t>Design Manual </a:t>
            </a:r>
            <a:r>
              <a:rPr lang="en-US" sz="1200" dirty="0">
                <a:effectLst/>
                <a:latin typeface="Times New Roman" panose="02020603050405020304" pitchFamily="18" charset="0"/>
                <a:ea typeface="Batang" panose="02030600000101010101" pitchFamily="18" charset="-127"/>
              </a:rPr>
              <a:t>includes a TCP checklist for projects on interstate and primary highways, available at </a:t>
            </a:r>
            <a:r>
              <a:rPr lang="en-US" sz="1200" u="sng" dirty="0">
                <a:solidFill>
                  <a:srgbClr val="0563C1"/>
                </a:solidFill>
                <a:effectLst/>
                <a:latin typeface="Times New Roman" panose="02020603050405020304" pitchFamily="18" charset="0"/>
                <a:ea typeface="Batang" panose="02030600000101010101" pitchFamily="18" charset="-127"/>
                <a:hlinkClick r:id="rId3"/>
              </a:rPr>
              <a:t>https://iowadot.gov/design/dmanual/09e-01.pdf</a:t>
            </a:r>
            <a:r>
              <a:rPr lang="en-US" sz="1200" dirty="0">
                <a:effectLst/>
                <a:latin typeface="Times New Roman" panose="02020603050405020304" pitchFamily="18" charset="0"/>
                <a:ea typeface="Batang" panose="02030600000101010101" pitchFamily="18" charset="-127"/>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Times New Roman" panose="02020603050405020304" pitchFamily="18" charset="0"/>
              <a:ea typeface="Batang" panose="02030600000101010101" pitchFamily="18" charset="-127"/>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53</a:t>
            </a:fld>
            <a:endParaRPr lang="en-US" dirty="0"/>
          </a:p>
        </p:txBody>
      </p:sp>
    </p:spTree>
    <p:extLst>
      <p:ext uri="{BB962C8B-B14F-4D97-AF65-F5344CB8AC3E}">
        <p14:creationId xmlns:p14="http://schemas.microsoft.com/office/powerpoint/2010/main" val="3220157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Des Moines is one of the fastest growing metropolitan areas in the Midwest.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Iowa Department of Transportation is studying integrated corridor management (ICM) strategies and selected capacity improvements to cost-effectively and proactively manage traffic in the Des Moines metropolitan area. Iowa DOT plans to cooperatively use ICM strategies throughout the area to manage traffic proactively under all types of conditions to deliver improved levels of safety, mobility, reliability, and quality of life for all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ICM concept provides a framework for coordination among all systems within a transportation corridor—ensuring transportation</a:t>
            </a:r>
            <a:r>
              <a:rPr lang="en-US" baseline="0" dirty="0"/>
              <a:t> agencies</a:t>
            </a:r>
            <a:r>
              <a:rPr lang="en-US" dirty="0"/>
              <a:t> utilize and improve multiple transportation modes and not just freeways. It is a collaboration of multiple agencies working together to improve transportation as a network and not as separate segments or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fontAlgn="base"/>
            <a:r>
              <a:rPr lang="en-US" sz="1200" b="0" i="0" kern="1200" dirty="0">
                <a:solidFill>
                  <a:schemeClr val="tx1"/>
                </a:solidFill>
                <a:effectLst/>
                <a:latin typeface="+mn-lt"/>
                <a:ea typeface="+mn-ea"/>
                <a:cs typeface="+mn-cs"/>
              </a:rPr>
              <a:t>The benefits of ICM include the following:</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Fewer traffic incidents, particularly those that occur as a result of another event, also called secondary incidents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Reduced amount of time an incident has the potential to impact traffic, in turn increasing safety and mobility</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More predictable travel times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ability to more quickly make incident information available on traveler information sources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Increased or more complete information about other routes or travel options if an incident or traffic congestion does occur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Increased use of other routes or travel options to meet the demand of traffic</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Reduced vehicle emissions and fuel consumption resulting from congestion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Less costly than traditional freeway widening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https://iowadot.gov/desmoinesicm/</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54</a:t>
            </a:fld>
            <a:endParaRPr lang="en-US" dirty="0"/>
          </a:p>
        </p:txBody>
      </p:sp>
    </p:spTree>
    <p:extLst>
      <p:ext uri="{BB962C8B-B14F-4D97-AF65-F5344CB8AC3E}">
        <p14:creationId xmlns:p14="http://schemas.microsoft.com/office/powerpoint/2010/main" val="17463871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Iowa DOT implemented an</a:t>
            </a:r>
            <a:r>
              <a:rPr lang="en-US" sz="1200" b="0" i="0" kern="1200" baseline="0" dirty="0">
                <a:solidFill>
                  <a:schemeClr val="tx1"/>
                </a:solidFill>
                <a:effectLst/>
                <a:latin typeface="+mn-lt"/>
                <a:ea typeface="+mn-ea"/>
                <a:cs typeface="+mn-cs"/>
              </a:rPr>
              <a:t> initiative </a:t>
            </a:r>
            <a:r>
              <a:rPr lang="en-US" sz="1200" b="0" i="0" kern="1200" dirty="0">
                <a:solidFill>
                  <a:schemeClr val="tx1"/>
                </a:solidFill>
                <a:effectLst/>
                <a:latin typeface="+mn-lt"/>
                <a:ea typeface="+mn-ea"/>
                <a:cs typeface="+mn-cs"/>
              </a:rPr>
              <a:t>to meld data sources together to help support project creation and prioritization. </a:t>
            </a:r>
          </a:p>
          <a:p>
            <a:endParaRPr lang="en-US" sz="1200" b="0" i="0" kern="1200" dirty="0">
              <a:solidFill>
                <a:schemeClr val="tx1"/>
              </a:solidFill>
              <a:effectLst/>
              <a:latin typeface="+mn-lt"/>
              <a:ea typeface="+mn-ea"/>
              <a:cs typeface="+mn-cs"/>
            </a:endParaRPr>
          </a:p>
          <a:p>
            <a:r>
              <a:rPr lang="en-US" dirty="0"/>
              <a:t>Beginning with its initial development, the purpose of the ICE-Ops tool was to provide the Iowa DOT with an initial screening and relative prioritization of corridors/segments. It was built as an extension of the original infrastructure condition evaluation (ICE) tool. This process now evaluates Iowa’s Primary Highway system, independent of current financial constraints, using a select group of criteria weighted in terms of their relative significance. The resulting segments highlight areas that may be considered for further study. The tool is meant to provide a detailed analysis for highway corridors using ten different criteria: </a:t>
            </a:r>
          </a:p>
          <a:p>
            <a:pPr marL="285750" indent="-285750">
              <a:buFont typeface="Arial" panose="020B0604020202020204" pitchFamily="34" charset="0"/>
              <a:buChar char="•"/>
            </a:pPr>
            <a:r>
              <a:rPr lang="en-US" sz="1800" dirty="0"/>
              <a:t>Average annual daily traffic </a:t>
            </a:r>
          </a:p>
          <a:p>
            <a:pPr marL="285750" indent="-285750">
              <a:buFont typeface="Arial" panose="020B0604020202020204" pitchFamily="34" charset="0"/>
              <a:buChar char="•"/>
            </a:pPr>
            <a:r>
              <a:rPr lang="en-US" sz="1800" dirty="0">
                <a:effectLst/>
                <a:latin typeface="Segoe UI" panose="020B0502040204020203" pitchFamily="34" charset="0"/>
              </a:rPr>
              <a:t>Bottleneck duration</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Incident density</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Crash rate</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Buffer time index</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Event center proximity</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Flood event density</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Winter weather sensitivity</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Freight network</a:t>
            </a:r>
            <a:endParaRPr lang="en-US" sz="1800" dirty="0">
              <a:effectLst/>
              <a:latin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rPr>
              <a:t>Infrastructure analysis score</a:t>
            </a:r>
            <a:endParaRPr lang="en-US" sz="1800" dirty="0">
              <a:effectLst/>
              <a:latin typeface="Arial" panose="020B0604020202020204" pitchFamily="34" charset="0"/>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the</a:t>
            </a:r>
            <a:r>
              <a:rPr lang="en-US" sz="1200" kern="1200" baseline="0" dirty="0">
                <a:solidFill>
                  <a:schemeClr val="tx1"/>
                </a:solidFill>
                <a:effectLst/>
                <a:latin typeface="+mn-lt"/>
                <a:ea typeface="+mn-ea"/>
                <a:cs typeface="+mn-cs"/>
              </a:rPr>
              <a:t> tool uses crash rate, but </a:t>
            </a:r>
            <a:r>
              <a:rPr lang="en-US" sz="1200" kern="1200" dirty="0">
                <a:solidFill>
                  <a:schemeClr val="tx1"/>
                </a:solidFill>
                <a:effectLst/>
                <a:latin typeface="+mn-lt"/>
                <a:ea typeface="+mn-ea"/>
                <a:cs typeface="+mn-cs"/>
              </a:rPr>
              <a:t>Iowa DOT is working towards more predictive, proactive way of improving safety. In the past, safety decisions were based on crash frequency and crash rates. Now, Iowa DOT has created safety performance functions for their intersections and is looking at potential crash reductions. They plan to perform the same type of analysis for roadway segments and projects. The goal</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to identify whether a project or area is safety critical. Right now, almost every project has a safety element in it, but Iowa is moving towards an emphasis on safety-critical work. Overall, it will be a more systemic</a:t>
            </a:r>
            <a:r>
              <a:rPr lang="en-US" sz="1200" kern="1200" baseline="0" dirty="0">
                <a:solidFill>
                  <a:schemeClr val="tx1"/>
                </a:solidFill>
                <a:effectLst/>
                <a:latin typeface="+mn-lt"/>
                <a:ea typeface="+mn-ea"/>
                <a:cs typeface="+mn-cs"/>
              </a:rPr>
              <a:t> approach.</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Image – https://iowadot.gov/policies_and_statements/Logos-Guidelines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55</a:t>
            </a:fld>
            <a:endParaRPr lang="en-US" dirty="0"/>
          </a:p>
        </p:txBody>
      </p:sp>
    </p:spTree>
    <p:extLst>
      <p:ext uri="{BB962C8B-B14F-4D97-AF65-F5344CB8AC3E}">
        <p14:creationId xmlns:p14="http://schemas.microsoft.com/office/powerpoint/2010/main" val="3846650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kern="1200" dirty="0">
                <a:solidFill>
                  <a:schemeClr val="tx1"/>
                </a:solidFill>
                <a:effectLst/>
                <a:latin typeface="+mn-lt"/>
                <a:ea typeface="+mn-ea"/>
                <a:cs typeface="+mn-cs"/>
              </a:rPr>
              <a:t>The Ohio</a:t>
            </a:r>
            <a:r>
              <a:rPr lang="en-US" sz="1200" i="0" u="none" kern="1200" baseline="0" dirty="0">
                <a:solidFill>
                  <a:schemeClr val="tx1"/>
                </a:solidFill>
                <a:effectLst/>
                <a:latin typeface="+mn-lt"/>
                <a:ea typeface="+mn-ea"/>
                <a:cs typeface="+mn-cs"/>
              </a:rPr>
              <a:t> DOT </a:t>
            </a:r>
            <a:r>
              <a:rPr lang="en-US" sz="1200" i="0" u="none" kern="1200" dirty="0">
                <a:solidFill>
                  <a:schemeClr val="tx1"/>
                </a:solidFill>
                <a:effectLst/>
                <a:latin typeface="+mn-lt"/>
                <a:ea typeface="+mn-ea"/>
                <a:cs typeface="+mn-cs"/>
              </a:rPr>
              <a:t>TSMO program’s Traffic Operations Assessment Systems Tool (TOAST) is a key example of coordination. This tool prioritizes road segments based on both operational and safety performance measures. TOAST tool leverages safety data to inform prioritization and </a:t>
            </a:r>
            <a:r>
              <a:rPr lang="en-US" sz="1200" i="0" u="none" kern="1200" dirty="0" err="1">
                <a:solidFill>
                  <a:schemeClr val="tx1"/>
                </a:solidFill>
                <a:effectLst/>
                <a:latin typeface="+mn-lt"/>
                <a:ea typeface="+mn-ea"/>
                <a:cs typeface="+mn-cs"/>
              </a:rPr>
              <a:t>decisionmaking</a:t>
            </a:r>
            <a:r>
              <a:rPr lang="en-US" sz="1200" i="0" u="none" kern="1200" dirty="0">
                <a:solidFill>
                  <a:schemeClr val="tx1"/>
                </a:solidFill>
                <a:effectLst/>
                <a:latin typeface="+mn-lt"/>
                <a:ea typeface="+mn-ea"/>
                <a:cs typeface="+mn-cs"/>
              </a:rPr>
              <a:t>. In particular, incident clearance and secondary crashes are a big part of the TSMO team’s TOAST rankings. </a:t>
            </a:r>
          </a:p>
          <a:p>
            <a:endParaRPr lang="en-US" sz="1200" i="0" u="none" kern="1200" dirty="0">
              <a:solidFill>
                <a:schemeClr val="tx1"/>
              </a:solidFill>
              <a:effectLst/>
              <a:latin typeface="+mn-lt"/>
              <a:ea typeface="+mn-ea"/>
              <a:cs typeface="+mn-cs"/>
            </a:endParaRPr>
          </a:p>
          <a:p>
            <a:r>
              <a:rPr lang="en-US" sz="1200" i="0" u="none" kern="1200" dirty="0">
                <a:solidFill>
                  <a:schemeClr val="tx1"/>
                </a:solidFill>
                <a:effectLst/>
                <a:latin typeface="+mn-lt"/>
                <a:ea typeface="+mn-ea"/>
                <a:cs typeface="+mn-cs"/>
              </a:rPr>
              <a:t>Ohio DOT developed TOAST as recommended in the </a:t>
            </a:r>
            <a:r>
              <a:rPr lang="en-US" sz="1200" i="1" u="none" kern="1200" dirty="0">
                <a:solidFill>
                  <a:schemeClr val="tx1"/>
                </a:solidFill>
                <a:effectLst/>
                <a:latin typeface="+mn-lt"/>
                <a:ea typeface="+mn-ea"/>
                <a:cs typeface="+mn-cs"/>
              </a:rPr>
              <a:t>2018 TSMO Early Action Implementation Plan</a:t>
            </a:r>
            <a:r>
              <a:rPr lang="en-US" sz="1200" i="0" u="none" kern="1200" dirty="0">
                <a:solidFill>
                  <a:schemeClr val="tx1"/>
                </a:solidFill>
                <a:effectLst/>
                <a:latin typeface="+mn-lt"/>
                <a:ea typeface="+mn-ea"/>
                <a:cs typeface="+mn-cs"/>
              </a:rPr>
              <a:t>. The tool uses an interactive spreadsheet to identify system hotspots and prioritize projects. </a:t>
            </a:r>
            <a:r>
              <a:rPr lang="en-US" sz="1200" kern="1200" dirty="0">
                <a:solidFill>
                  <a:schemeClr val="tx1"/>
                </a:solidFill>
                <a:effectLst/>
                <a:latin typeface="+mn-lt"/>
                <a:ea typeface="+mn-ea"/>
                <a:cs typeface="+mn-cs"/>
              </a:rPr>
              <a:t>TOAST data calculations are run on route segments. A total score is calculated for each route to identify those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can benefit from TSMO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TOAST initiative includes the following:</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Ohio DOT districts can apply for TSMO funding to address issues they have identified using TOAST; there is a $5 million annual budget dedicated to TSMO projects.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Ohio DOT’s Project Initiation Package requires project managers for major capital projects to address specific TSMO considerations at the start of their projects.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 of the Project Initiation Package used for most</a:t>
            </a:r>
            <a:r>
              <a:rPr lang="en-US" sz="1200" kern="1200" baseline="0" dirty="0">
                <a:solidFill>
                  <a:schemeClr val="tx1"/>
                </a:solidFill>
                <a:effectLst/>
                <a:latin typeface="+mn-lt"/>
                <a:ea typeface="+mn-ea"/>
                <a:cs typeface="+mn-cs"/>
              </a:rPr>
              <a:t> capital projects,</a:t>
            </a:r>
            <a:r>
              <a:rPr lang="en-US" sz="1200" kern="1200" dirty="0">
                <a:solidFill>
                  <a:schemeClr val="tx1"/>
                </a:solidFill>
                <a:effectLst/>
                <a:latin typeface="+mn-lt"/>
                <a:ea typeface="+mn-ea"/>
                <a:cs typeface="+mn-cs"/>
              </a:rPr>
              <a:t> the project managers must indicate in TOAST whether a project area is a hotspot.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 information: https://www.transportation.ohio.gov/static/Working/data-tools/toast/reference-document.pdf</a:t>
            </a:r>
            <a:r>
              <a:rPr lang="en-US" dirty="0">
                <a:solidFill>
                  <a:schemeClr val="tx1"/>
                </a:solidFill>
              </a:rPr>
              <a:t>.  </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56</a:t>
            </a:fld>
            <a:endParaRPr lang="en-US" dirty="0"/>
          </a:p>
        </p:txBody>
      </p:sp>
    </p:spTree>
    <p:extLst>
      <p:ext uri="{BB962C8B-B14F-4D97-AF65-F5344CB8AC3E}">
        <p14:creationId xmlns:p14="http://schemas.microsoft.com/office/powerpoint/2010/main" val="3480585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 reports are generated statewide and by district and indicate the top 25 segments (or hotspots) using a variety of data.</a:t>
            </a:r>
            <a:r>
              <a:rPr lang="en-US" baseline="0" dirty="0"/>
              <a:t> </a:t>
            </a:r>
            <a:r>
              <a:rPr lang="en-US" dirty="0"/>
              <a:t>TOAST</a:t>
            </a:r>
            <a:r>
              <a:rPr lang="en-US" baseline="0" dirty="0"/>
              <a:t> ranks road segments as high priority for TSMO improvements based on data or performance measures in these areas:</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Bottlenecks: a potential bottleneck is detected when speeds on a segment drop to 65 percent of reference speeds and cause at least a 2-minute delay</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Travel time performance: percentage of time motorists can travel at or near (90 percent) of the reference speed (free-flow speed defined by data provider)</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Travel time index: Ratio of travel time during specific time of day to travel time during free flow conditions </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Safety: the safety performance of a route based on the impact of crashes in the corridor, and percent of total crashes that are rear-end crashes</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Incident clearance: from the time the incident is reported until the entire scene is cleared</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Secondary crashes: percentage of crashes that occurred as a result of a previous incident</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Volume per lane: calculated based on a weighted average for each segment</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Freight corridors: weighted average of the percentage of trucks (average daily truck volume divided by average daily total volume)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57</a:t>
            </a:fld>
            <a:endParaRPr lang="en-US" dirty="0"/>
          </a:p>
        </p:txBody>
      </p:sp>
    </p:spTree>
    <p:extLst>
      <p:ext uri="{BB962C8B-B14F-4D97-AF65-F5344CB8AC3E}">
        <p14:creationId xmlns:p14="http://schemas.microsoft.com/office/powerpoint/2010/main" val="2793123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DOT’s TSMO and safety groups collaborate</a:t>
            </a:r>
            <a:r>
              <a:rPr lang="en-US" baseline="0" dirty="0"/>
              <a:t> on a variety of fronts:</a:t>
            </a:r>
          </a:p>
          <a:p>
            <a:endParaRPr lang="en-US" dirty="0"/>
          </a:p>
          <a:p>
            <a:pPr marL="171450" indent="-171450">
              <a:buFont typeface="Arial" panose="020B0604020202020204" pitchFamily="34" charset="0"/>
              <a:buChar char="•"/>
            </a:pPr>
            <a:r>
              <a:rPr lang="en-US" b="1" dirty="0"/>
              <a:t>Data sharing</a:t>
            </a:r>
            <a:r>
              <a:rPr lang="en-US" b="1" baseline="0" dirty="0"/>
              <a:t> – </a:t>
            </a:r>
            <a:r>
              <a:rPr lang="en-US" dirty="0"/>
              <a:t>The safety group incorporates operations data into their work. Likewise, safety data and metrics are an important part of TOAST. </a:t>
            </a:r>
            <a:r>
              <a:rPr lang="en-US" sz="1200" kern="1200" dirty="0">
                <a:solidFill>
                  <a:schemeClr val="tx1"/>
                </a:solidFill>
                <a:effectLst/>
                <a:latin typeface="+mn-lt"/>
                <a:ea typeface="+mn-ea"/>
                <a:cs typeface="+mn-cs"/>
              </a:rPr>
              <a:t>Because safety metrics are some of the major factors in the TSMO TOAST list, safety is integral to all TSMO prioritization and funding decisions. Often safety metrics serve as a “tiebreaker” in choosing between priority corridors for the TSMO team. For example, if two corridors have the same congestion problems, the one with greater safety problems will be the priority.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Common committees and teams – </a:t>
            </a:r>
            <a:r>
              <a:rPr lang="en-US" sz="1200" b="0" kern="1200" dirty="0">
                <a:solidFill>
                  <a:schemeClr val="tx1"/>
                </a:solidFill>
                <a:effectLst/>
                <a:latin typeface="+mn-lt"/>
                <a:ea typeface="+mn-ea"/>
                <a:cs typeface="+mn-cs"/>
              </a:rPr>
              <a:t>TSMO staff</a:t>
            </a:r>
            <a:r>
              <a:rPr lang="en-US" sz="1200" b="0" kern="1200" baseline="0" dirty="0">
                <a:solidFill>
                  <a:schemeClr val="tx1"/>
                </a:solidFill>
                <a:effectLst/>
                <a:latin typeface="+mn-lt"/>
                <a:ea typeface="+mn-ea"/>
                <a:cs typeface="+mn-cs"/>
              </a:rPr>
              <a:t> are </a:t>
            </a:r>
            <a:r>
              <a:rPr lang="en-US" sz="1200" b="0" kern="1200" dirty="0">
                <a:solidFill>
                  <a:schemeClr val="tx1"/>
                </a:solidFill>
                <a:effectLst/>
                <a:latin typeface="+mn-lt"/>
                <a:ea typeface="+mn-ea"/>
                <a:cs typeface="+mn-cs"/>
              </a:rPr>
              <a:t>on safety committees, and safety</a:t>
            </a:r>
            <a:r>
              <a:rPr lang="en-US" sz="1200" b="0" kern="1200" baseline="0" dirty="0">
                <a:solidFill>
                  <a:schemeClr val="tx1"/>
                </a:solidFill>
                <a:effectLst/>
                <a:latin typeface="+mn-lt"/>
                <a:ea typeface="+mn-ea"/>
                <a:cs typeface="+mn-cs"/>
              </a:rPr>
              <a:t> is on the TSMO council,</a:t>
            </a:r>
            <a:r>
              <a:rPr lang="en-US" sz="1200" b="0" kern="1200" dirty="0">
                <a:solidFill>
                  <a:schemeClr val="tx1"/>
                </a:solidFill>
                <a:effectLst/>
                <a:latin typeface="+mn-lt"/>
                <a:ea typeface="+mn-ea"/>
                <a:cs typeface="+mn-cs"/>
              </a:rPr>
              <a:t> and representatives from the areas are on team meetings frequently.</a:t>
            </a:r>
            <a:r>
              <a:rPr lang="en-US" sz="1200" b="0" kern="1200" baseline="0" dirty="0">
                <a:solidFill>
                  <a:schemeClr val="tx1"/>
                </a:solidFill>
                <a:effectLst/>
                <a:latin typeface="+mn-lt"/>
                <a:ea typeface="+mn-ea"/>
                <a:cs typeface="+mn-cs"/>
              </a:rPr>
              <a:t> For example, in the monthly </a:t>
            </a:r>
            <a:r>
              <a:rPr lang="en-US" sz="1200" b="0" kern="1200" dirty="0">
                <a:solidFill>
                  <a:schemeClr val="tx1"/>
                </a:solidFill>
                <a:effectLst/>
                <a:latin typeface="+mn-lt"/>
                <a:ea typeface="+mn-ea"/>
                <a:cs typeface="+mn-cs"/>
              </a:rPr>
              <a:t>District Safety Review Team meetings, </a:t>
            </a:r>
            <a:r>
              <a:rPr lang="en-US" sz="1200" kern="1200" dirty="0">
                <a:solidFill>
                  <a:schemeClr val="tx1"/>
                </a:solidFill>
                <a:effectLst/>
                <a:latin typeface="+mn-lt"/>
                <a:ea typeface="+mn-ea"/>
                <a:cs typeface="+mn-cs"/>
              </a:rPr>
              <a:t>part of the agenda is dedicated to reviewing TSMO-related items</a:t>
            </a:r>
            <a:r>
              <a:rPr lang="en-US" sz="1200" b="0" kern="1200" baseline="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TIM – </a:t>
            </a:r>
            <a:r>
              <a:rPr lang="en-US" sz="1200" b="0" kern="1200" dirty="0">
                <a:solidFill>
                  <a:schemeClr val="tx1"/>
                </a:solidFill>
                <a:effectLst/>
                <a:latin typeface="+mn-lt"/>
                <a:ea typeface="+mn-ea"/>
                <a:cs typeface="+mn-cs"/>
              </a:rPr>
              <a:t>TIM is a big area for coordination. Ohio DOT also</a:t>
            </a:r>
            <a:r>
              <a:rPr lang="en-US" sz="1200" b="0" kern="1200" baseline="0" dirty="0">
                <a:solidFill>
                  <a:schemeClr val="tx1"/>
                </a:solidFill>
                <a:effectLst/>
                <a:latin typeface="+mn-lt"/>
                <a:ea typeface="+mn-ea"/>
                <a:cs typeface="+mn-cs"/>
              </a:rPr>
              <a:t> has a </a:t>
            </a:r>
            <a:r>
              <a:rPr lang="en-US" sz="1200" kern="1200" dirty="0">
                <a:solidFill>
                  <a:schemeClr val="tx1"/>
                </a:solidFill>
                <a:effectLst/>
                <a:latin typeface="+mn-lt"/>
                <a:ea typeface="+mn-ea"/>
                <a:cs typeface="+mn-cs"/>
              </a:rPr>
              <a:t>statewide TIM committee.</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58</a:t>
            </a:fld>
            <a:endParaRPr lang="en-US" dirty="0"/>
          </a:p>
        </p:txBody>
      </p:sp>
    </p:spTree>
    <p:extLst>
      <p:ext uri="{BB962C8B-B14F-4D97-AF65-F5344CB8AC3E}">
        <p14:creationId xmlns:p14="http://schemas.microsoft.com/office/powerpoint/2010/main" val="1450518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600"/>
              </a:spcBef>
              <a:spcAft>
                <a:spcPts val="600"/>
              </a:spcAft>
            </a:pPr>
            <a:r>
              <a:rPr lang="en-US" sz="1800" dirty="0">
                <a:effectLst/>
                <a:latin typeface="Times New Roman" panose="02020603050405020304" pitchFamily="18" charset="0"/>
                <a:ea typeface="Calibri" panose="020F0502020204030204" pitchFamily="34" charset="0"/>
              </a:rPr>
              <a:t>Notes below were taken from an FHWA case study not yet released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FHWA-HOP-22-083).</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A 12-mile section of I–90 near Lake Erie in Lake County, OH experiences frequent low visibility and white-out conditions because of lake effect snow, which was causing multivehicle crashes, closures, and long delays. </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The Highway Safety program, within the Statewide Planning and Research Office, approved Highway Safety Improvement Program (HSIP) funding for a project was to improve safety along the road. The TSMO solution was to use cameras and weather-sensing stations to monitor weather and road conditions and deploy variable speed limits and dynamic message signs to communicate conditions to motorists. </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With deployment of the TSMO solution, crashes were reduced by 40 percent—from 138 snow event crashes during snow events in 2014–2016 to 83 in 2017–2019—after implementation. Additionally, no fatalities or major pileups occurred during the same study period, incident clearance times were reduced from 112 to 81 minutes, and secondary crashes were reduced by 25 percent. The project also significantly reduced travel delay costs from more than $2 million before the project to $364,281 after the project.</a:t>
            </a:r>
          </a:p>
          <a:p>
            <a:endParaRPr lang="en-US" sz="1800" dirty="0">
              <a:effectLst/>
              <a:latin typeface="Times New Roman" panose="02020603050405020304" pitchFamily="18" charset="0"/>
            </a:endParaRPr>
          </a:p>
          <a:p>
            <a:r>
              <a:rPr lang="en-US" sz="1800" dirty="0">
                <a:solidFill>
                  <a:srgbClr val="000000"/>
                </a:solidFill>
                <a:effectLst/>
                <a:latin typeface="Times New Roman" panose="02020603050405020304" pitchFamily="18" charset="0"/>
                <a:ea typeface="Calibri" panose="020F0502020204030204" pitchFamily="34" charset="0"/>
              </a:rPr>
              <a:t>More information at: Ohio DOT, TSMO Project Case Study: I–90 Lake County. Available at: </a:t>
            </a:r>
            <a:r>
              <a:rPr lang="en-US"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https://www.transportation.ohio.gov/programs/tsmo/case-studies/tsmo-case-study-i-90</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59</a:t>
            </a:fld>
            <a:endParaRPr lang="en-US" dirty="0"/>
          </a:p>
        </p:txBody>
      </p:sp>
    </p:spTree>
    <p:extLst>
      <p:ext uri="{BB962C8B-B14F-4D97-AF65-F5344CB8AC3E}">
        <p14:creationId xmlns:p14="http://schemas.microsoft.com/office/powerpoint/2010/main" val="38840697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data team is one area that the </a:t>
            </a:r>
            <a:r>
              <a:rPr lang="en-US" dirty="0"/>
              <a:t>Vermont Agency of Transportation (</a:t>
            </a:r>
            <a:r>
              <a:rPr lang="en-US" sz="1200" kern="1200" dirty="0">
                <a:solidFill>
                  <a:schemeClr val="tx1"/>
                </a:solidFill>
                <a:effectLst/>
                <a:latin typeface="+mn-lt"/>
                <a:ea typeface="+mn-ea"/>
                <a:cs typeface="+mn-cs"/>
              </a:rPr>
              <a:t>VTrans) is connecting TSMO and safety. VTrans is working on improving the use of data for products, strategic decision making, project prioritization, project design, and interagency support. </a:t>
            </a:r>
            <a:r>
              <a:rPr lang="en-US" sz="1200" kern="1200" dirty="0" err="1">
                <a:solidFill>
                  <a:schemeClr val="tx1"/>
                </a:solidFill>
                <a:effectLst/>
                <a:latin typeface="+mn-lt"/>
                <a:ea typeface="+mn-ea"/>
                <a:cs typeface="+mn-cs"/>
              </a:rPr>
              <a:t>VTrans</a:t>
            </a:r>
            <a:r>
              <a:rPr lang="en-US" sz="1200" kern="1200" dirty="0">
                <a:solidFill>
                  <a:schemeClr val="tx1"/>
                </a:solidFill>
                <a:effectLst/>
                <a:latin typeface="+mn-lt"/>
                <a:ea typeface="+mn-ea"/>
                <a:cs typeface="+mn-cs"/>
              </a:rPr>
              <a:t> envisions the data team to support monitoring and reporting out more frequently, including measures from the SHSP.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data team is in early development stage and is a work in progress. The vision is to hold a series of stakeholder needs assessment workshops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data-related products. For example, heat maps may be useful for things like project development. Those products will be coming from the data group, such as fatality data and congestion hotspots.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Photo Source: Carlos Muza on https://unsplash.com/photos/hpjSkU2UYSU.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60</a:t>
            </a:fld>
            <a:endParaRPr lang="en-US" dirty="0"/>
          </a:p>
        </p:txBody>
      </p:sp>
    </p:spTree>
    <p:extLst>
      <p:ext uri="{BB962C8B-B14F-4D97-AF65-F5344CB8AC3E}">
        <p14:creationId xmlns:p14="http://schemas.microsoft.com/office/powerpoint/2010/main" val="45074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common goals in state and local transportation agencies that TSMO strategies</a:t>
            </a:r>
            <a:r>
              <a:rPr lang="en-US" baseline="0" dirty="0"/>
              <a:t> support. This list is not exhaustive, but intended to show that TSMO support a range of mission-critical goals. Examples of how TSMO supports these goals are shown on the next slide.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5D884-5200-4648-B5D5-C23901A5A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948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TSMO Guidebook Part 1: Planning </a:t>
            </a:r>
            <a:r>
              <a:rPr lang="en-US" dirty="0"/>
              <a:t>recognizes safety benefits for variety of TSMO solutions, such as:</a:t>
            </a:r>
          </a:p>
          <a:p>
            <a:endParaRPr lang="en-US" dirty="0"/>
          </a:p>
          <a:p>
            <a:pPr marL="171450" indent="-171450">
              <a:spcBef>
                <a:spcPts val="600"/>
              </a:spcBef>
              <a:buFont typeface="Arial" panose="020B0604020202020204" pitchFamily="34" charset="0"/>
              <a:buChar char="•"/>
            </a:pPr>
            <a:r>
              <a:rPr lang="en-US" dirty="0"/>
              <a:t>Dynamic curve warning</a:t>
            </a:r>
          </a:p>
          <a:p>
            <a:pPr marL="171450" indent="-171450">
              <a:spcBef>
                <a:spcPts val="600"/>
              </a:spcBef>
              <a:buFont typeface="Arial" panose="020B0604020202020204" pitchFamily="34" charset="0"/>
              <a:buChar char="•"/>
            </a:pPr>
            <a:r>
              <a:rPr lang="en-US" dirty="0"/>
              <a:t>Flex lanes</a:t>
            </a:r>
          </a:p>
          <a:p>
            <a:pPr marL="171450" indent="-171450">
              <a:spcBef>
                <a:spcPts val="600"/>
              </a:spcBef>
              <a:buFont typeface="Arial" panose="020B0604020202020204" pitchFamily="34" charset="0"/>
              <a:buChar char="•"/>
            </a:pPr>
            <a:r>
              <a:rPr lang="en-US" dirty="0"/>
              <a:t>Freeway service patrols</a:t>
            </a:r>
          </a:p>
          <a:p>
            <a:pPr marL="171450" indent="-171450">
              <a:spcBef>
                <a:spcPts val="600"/>
              </a:spcBef>
              <a:buFont typeface="Arial" panose="020B0604020202020204" pitchFamily="34" charset="0"/>
              <a:buChar char="•"/>
            </a:pPr>
            <a:r>
              <a:rPr lang="en-US" dirty="0"/>
              <a:t>Dynamic merge control</a:t>
            </a:r>
          </a:p>
          <a:p>
            <a:pPr marL="171450" indent="-171450">
              <a:spcBef>
                <a:spcPts val="600"/>
              </a:spcBef>
              <a:buFont typeface="Arial" panose="020B0604020202020204" pitchFamily="34" charset="0"/>
              <a:buChar char="•"/>
            </a:pPr>
            <a:r>
              <a:rPr lang="en-US" dirty="0"/>
              <a:t>Ramp metering</a:t>
            </a:r>
          </a:p>
          <a:p>
            <a:pPr marL="171450" indent="-171450">
              <a:spcBef>
                <a:spcPts val="600"/>
              </a:spcBef>
              <a:buFont typeface="Arial" panose="020B0604020202020204" pitchFamily="34" charset="0"/>
              <a:buChar char="•"/>
            </a:pPr>
            <a:r>
              <a:rPr lang="en-US" dirty="0"/>
              <a:t>Road weather information systems</a:t>
            </a:r>
          </a:p>
          <a:p>
            <a:pPr marL="171450" indent="-171450">
              <a:spcBef>
                <a:spcPts val="600"/>
              </a:spcBef>
              <a:buFont typeface="Arial" panose="020B0604020202020204" pitchFamily="34" charset="0"/>
              <a:buChar char="•"/>
            </a:pPr>
            <a:r>
              <a:rPr lang="en-US" dirty="0"/>
              <a:t>TIM teams</a:t>
            </a:r>
          </a:p>
          <a:p>
            <a:pPr marL="171450" indent="-171450">
              <a:spcBef>
                <a:spcPts val="600"/>
              </a:spcBef>
              <a:buFont typeface="Arial" panose="020B0604020202020204" pitchFamily="34" charset="0"/>
              <a:buChar char="•"/>
            </a:pPr>
            <a:r>
              <a:rPr lang="en-US" dirty="0"/>
              <a:t>Traffic signal enhancements</a:t>
            </a:r>
          </a:p>
          <a:p>
            <a:pPr marL="171450" indent="-171450">
              <a:spcBef>
                <a:spcPts val="600"/>
              </a:spcBef>
              <a:buFont typeface="Arial" panose="020B0604020202020204" pitchFamily="34" charset="0"/>
              <a:buChar char="•"/>
            </a:pPr>
            <a:r>
              <a:rPr lang="en-US" dirty="0"/>
              <a:t>Variable speed displays</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http://www.dot.state.pa.us/public/PubsForms/Publications/PUB%20851.pdf</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61</a:t>
            </a:fld>
            <a:endParaRPr lang="en-US" dirty="0"/>
          </a:p>
        </p:txBody>
      </p:sp>
    </p:spTree>
    <p:extLst>
      <p:ext uri="{BB962C8B-B14F-4D97-AF65-F5344CB8AC3E}">
        <p14:creationId xmlns:p14="http://schemas.microsoft.com/office/powerpoint/2010/main" val="28513849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62</a:t>
            </a:fld>
            <a:endParaRPr lang="en-US" dirty="0"/>
          </a:p>
        </p:txBody>
      </p:sp>
    </p:spTree>
    <p:extLst>
      <p:ext uri="{BB962C8B-B14F-4D97-AF65-F5344CB8AC3E}">
        <p14:creationId xmlns:p14="http://schemas.microsoft.com/office/powerpoint/2010/main" val="3842863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a:t>
            </a:r>
            <a:r>
              <a:rPr lang="en-US" baseline="0" dirty="0"/>
              <a:t> staff</a:t>
            </a:r>
            <a:r>
              <a:rPr lang="en-US" dirty="0"/>
              <a:t> may</a:t>
            </a:r>
            <a:r>
              <a:rPr lang="en-US" baseline="0" dirty="0"/>
              <a:t> have limited knowledge relating to TSMO strategies. To help resolve that, there are some ideas listed on the slide. </a:t>
            </a:r>
          </a:p>
          <a:p>
            <a:endParaRPr lang="en-US" baseline="0" dirty="0"/>
          </a:p>
          <a:p>
            <a:pPr>
              <a:lnSpc>
                <a:spcPct val="100000"/>
              </a:lnSpc>
            </a:pPr>
            <a:r>
              <a:rPr lang="en-US" sz="1200" dirty="0"/>
              <a:t>Some solutions</a:t>
            </a:r>
            <a:r>
              <a:rPr lang="en-US" sz="1200" baseline="0" dirty="0"/>
              <a:t> include</a:t>
            </a:r>
            <a:endParaRPr lang="en-US" sz="1200" dirty="0"/>
          </a:p>
          <a:p>
            <a:pPr>
              <a:lnSpc>
                <a:spcPct val="100000"/>
              </a:lnSpc>
            </a:pPr>
            <a:endParaRPr lang="en-US" sz="1200" dirty="0"/>
          </a:p>
          <a:p>
            <a:pPr marL="171450" indent="-171450">
              <a:lnSpc>
                <a:spcPct val="100000"/>
              </a:lnSpc>
              <a:buFont typeface="Arial" panose="020B0604020202020204" pitchFamily="34" charset="0"/>
              <a:buChar char="•"/>
            </a:pPr>
            <a:r>
              <a:rPr lang="en-US" sz="1200" dirty="0"/>
              <a:t>Provide a TSMO overview and explain example strategies to safety personnel.</a:t>
            </a:r>
          </a:p>
          <a:p>
            <a:pPr marL="171450" indent="-171450">
              <a:lnSpc>
                <a:spcPct val="100000"/>
              </a:lnSpc>
              <a:buFont typeface="Arial" panose="020B0604020202020204" pitchFamily="34" charset="0"/>
              <a:buChar char="•"/>
            </a:pPr>
            <a:r>
              <a:rPr lang="en-US" sz="1200" dirty="0"/>
              <a:t>Invite safety staff to TSMO events, committees, meetings, and training, and vice versa.</a:t>
            </a:r>
          </a:p>
          <a:p>
            <a:pPr marL="171450" indent="-171450">
              <a:lnSpc>
                <a:spcPct val="100000"/>
              </a:lnSpc>
              <a:buFont typeface="Arial" panose="020B0604020202020204" pitchFamily="34" charset="0"/>
              <a:buChar char="•"/>
            </a:pPr>
            <a:r>
              <a:rPr lang="en-US" sz="1200" dirty="0"/>
              <a:t>Include safety staff input in TSMO plans and activities.</a:t>
            </a:r>
          </a:p>
          <a:p>
            <a:pPr>
              <a:lnSpc>
                <a:spcPct val="100000"/>
              </a:lnSpc>
            </a:pPr>
            <a:endParaRPr lang="en-US" sz="1200" dirty="0"/>
          </a:p>
          <a:p>
            <a:pPr>
              <a:lnSpc>
                <a:spcPct val="100000"/>
              </a:lnSpc>
            </a:pPr>
            <a:r>
              <a:rPr lang="en-US" sz="1200" dirty="0"/>
              <a:t>There are many TSMO resources available on FHWA’s website shown here</a:t>
            </a:r>
            <a:r>
              <a:rPr lang="en-US" sz="1200" baseline="0" dirty="0"/>
              <a:t> on this slide.</a:t>
            </a:r>
            <a:endParaRPr lang="en-US" sz="120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63</a:t>
            </a:fld>
            <a:endParaRPr lang="en-US" dirty="0"/>
          </a:p>
        </p:txBody>
      </p:sp>
    </p:spTree>
    <p:extLst>
      <p:ext uri="{BB962C8B-B14F-4D97-AF65-F5344CB8AC3E}">
        <p14:creationId xmlns:p14="http://schemas.microsoft.com/office/powerpoint/2010/main" val="1348115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minimal data on safety performance and benefit</a:t>
            </a:r>
            <a:r>
              <a:rPr lang="en-US" baseline="0" dirty="0"/>
              <a:t>-cost analyses for TSMO strategies. This should not stop an agency from considering TSMO strategies to help improve safety. Agencies can</a:t>
            </a:r>
          </a:p>
          <a:p>
            <a:endParaRPr lang="en-US" baseline="0" dirty="0"/>
          </a:p>
          <a:p>
            <a:pPr marL="171450" indent="-171450">
              <a:buFont typeface="Arial" panose="020B0604020202020204" pitchFamily="34" charset="0"/>
              <a:buChar char="•"/>
            </a:pPr>
            <a:r>
              <a:rPr lang="en-US" baseline="0" dirty="0"/>
              <a:t>Conduct their own safety studies for </a:t>
            </a:r>
            <a:r>
              <a:rPr lang="en-US" baseline="0"/>
              <a:t>TSMO strategies </a:t>
            </a:r>
            <a:r>
              <a:rPr lang="en-US" baseline="0" dirty="0"/>
              <a:t>that they have implemented</a:t>
            </a:r>
          </a:p>
          <a:p>
            <a:pPr marL="171450" indent="-171450">
              <a:buFont typeface="Arial" panose="020B0604020202020204" pitchFamily="34" charset="0"/>
              <a:buChar char="•"/>
            </a:pPr>
            <a:r>
              <a:rPr lang="en-US" baseline="0" dirty="0"/>
              <a:t>Collect and compile performance data</a:t>
            </a:r>
          </a:p>
          <a:p>
            <a:pPr marL="171450" indent="-171450">
              <a:buFont typeface="Arial" panose="020B0604020202020204" pitchFamily="34" charset="0"/>
              <a:buChar char="•"/>
            </a:pPr>
            <a:r>
              <a:rPr lang="en-US" baseline="0" dirty="0"/>
              <a:t>Research safety performance effects of TSMO strategies</a:t>
            </a:r>
          </a:p>
          <a:p>
            <a:endParaRPr lang="en-US" baseline="0" dirty="0"/>
          </a:p>
          <a:p>
            <a:r>
              <a:rPr lang="en-US" baseline="0" dirty="0"/>
              <a:t>Review FHWA’s Safety Analysis Needs Assessment for TSMO; this resource may help agencies gain an understanding of the existing knowledge, research, and analyses methods for quantifying the safety performance effects of TSMO.</a:t>
            </a:r>
          </a:p>
          <a:p>
            <a:endParaRPr lang="en-US" baseline="0"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64</a:t>
            </a:fld>
            <a:endParaRPr lang="en-US" dirty="0"/>
          </a:p>
        </p:txBody>
      </p:sp>
    </p:spTree>
    <p:extLst>
      <p:ext uri="{BB962C8B-B14F-4D97-AF65-F5344CB8AC3E}">
        <p14:creationId xmlns:p14="http://schemas.microsoft.com/office/powerpoint/2010/main" val="1094058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agencies may have challenges to overcome relating to funding.</a:t>
            </a:r>
          </a:p>
          <a:p>
            <a:endParaRPr lang="en-US" baseline="0" dirty="0"/>
          </a:p>
          <a:p>
            <a:r>
              <a:rPr lang="en-US" baseline="0" dirty="0"/>
              <a:t>TSMO and safety staffs, along with their management, should collaborate and discuss opportunities to pool resources together for projects that help both safety and mobility.</a:t>
            </a:r>
          </a:p>
          <a:p>
            <a:endParaRPr lang="en-US" baseline="0" dirty="0"/>
          </a:p>
          <a:p>
            <a:r>
              <a:rPr lang="en-US" baseline="0" dirty="0"/>
              <a:t>It is also recommended that TSMO strategies be identified and included within the Strategic Highway Safety Plan.</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65</a:t>
            </a:fld>
            <a:endParaRPr lang="en-US" dirty="0"/>
          </a:p>
        </p:txBody>
      </p:sp>
    </p:spTree>
    <p:extLst>
      <p:ext uri="{BB962C8B-B14F-4D97-AF65-F5344CB8AC3E}">
        <p14:creationId xmlns:p14="http://schemas.microsoft.com/office/powerpoint/2010/main" val="27268090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Balancing safety and</a:t>
            </a:r>
            <a:r>
              <a:rPr lang="en-US" baseline="0" dirty="0"/>
              <a:t> mobility goals in projects can be difficult at times. For this reason, it is important for both TSMO and safety staff be involved in project planning and project development. Technology and data can also be leveraged to inform safety and operational decisions.</a:t>
            </a:r>
          </a:p>
          <a:p>
            <a:endParaRPr lang="en-US" baseline="0" dirty="0"/>
          </a:p>
          <a:p>
            <a:r>
              <a:rPr lang="en-US" dirty="0"/>
              <a:t>NOTE: </a:t>
            </a:r>
            <a:r>
              <a:rPr lang="en-US" i="1" dirty="0"/>
              <a:t>Ask participants if there are others that would impact collaboration.</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5D884-5200-4648-B5D5-C23901A5AC21}" type="slidenum">
              <a:rPr lang="en-US" smtClean="0"/>
              <a:t>66</a:t>
            </a:fld>
            <a:endParaRPr lang="en-US" dirty="0"/>
          </a:p>
        </p:txBody>
      </p:sp>
    </p:spTree>
    <p:extLst>
      <p:ext uri="{BB962C8B-B14F-4D97-AF65-F5344CB8AC3E}">
        <p14:creationId xmlns:p14="http://schemas.microsoft.com/office/powerpoint/2010/main" val="3746204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67</a:t>
            </a:fld>
            <a:endParaRPr lang="en-US" dirty="0"/>
          </a:p>
        </p:txBody>
      </p:sp>
    </p:spTree>
    <p:extLst>
      <p:ext uri="{BB962C8B-B14F-4D97-AF65-F5344CB8AC3E}">
        <p14:creationId xmlns:p14="http://schemas.microsoft.com/office/powerpoint/2010/main" val="3590635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opportunities for near-term</a:t>
            </a:r>
            <a:r>
              <a:rPr lang="en-US" baseline="0" dirty="0"/>
              <a:t> collaboration between TSMO and safety staff. </a:t>
            </a:r>
          </a:p>
          <a:p>
            <a:endParaRPr lang="en-US" baseline="0" dirty="0"/>
          </a:p>
          <a:p>
            <a:r>
              <a:rPr lang="en-US" dirty="0"/>
              <a:t>NOTE: </a:t>
            </a:r>
            <a:r>
              <a:rPr lang="en-US" i="1" dirty="0"/>
              <a:t>Ask participants w</a:t>
            </a:r>
            <a:r>
              <a:rPr lang="en-US" i="1" baseline="0" dirty="0"/>
              <a:t>hat other ideas they may have. </a:t>
            </a:r>
          </a:p>
          <a:p>
            <a:endParaRPr lang="en-US" baseline="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68</a:t>
            </a:fld>
            <a:endParaRPr lang="en-US" dirty="0"/>
          </a:p>
        </p:txBody>
      </p:sp>
    </p:spTree>
    <p:extLst>
      <p:ext uri="{BB962C8B-B14F-4D97-AF65-F5344CB8AC3E}">
        <p14:creationId xmlns:p14="http://schemas.microsoft.com/office/powerpoint/2010/main" val="33326453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also several opportunities for TSMO and safety staff to collaborate in the long term. </a:t>
            </a:r>
          </a:p>
          <a:p>
            <a:r>
              <a:rPr lang="en-US" baseline="0" dirty="0"/>
              <a:t> </a:t>
            </a:r>
          </a:p>
          <a:p>
            <a:r>
              <a:rPr lang="en-US" dirty="0"/>
              <a:t>NOTE: </a:t>
            </a:r>
            <a:r>
              <a:rPr lang="en-US" i="1" dirty="0"/>
              <a:t>Ask participants w</a:t>
            </a:r>
            <a:r>
              <a:rPr lang="en-US" i="1" baseline="0" dirty="0"/>
              <a:t>hat other ideas they can think of.</a:t>
            </a:r>
            <a:endParaRPr lang="en-US" i="1"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69</a:t>
            </a:fld>
            <a:endParaRPr lang="en-US" dirty="0"/>
          </a:p>
        </p:txBody>
      </p:sp>
    </p:spTree>
    <p:extLst>
      <p:ext uri="{BB962C8B-B14F-4D97-AF65-F5344CB8AC3E}">
        <p14:creationId xmlns:p14="http://schemas.microsoft.com/office/powerpoint/2010/main" val="42516759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i="0" dirty="0"/>
              <a:t>One of the emerging areas that could provide opportunities to connect TSMO and Safety is the use </a:t>
            </a:r>
            <a:r>
              <a:rPr lang="en-US" sz="1800" i="0" dirty="0">
                <a:solidFill>
                  <a:srgbClr val="000000"/>
                </a:solidFill>
                <a:effectLst/>
                <a:latin typeface="Times New Roman" panose="02020603050405020304" pitchFamily="18" charset="0"/>
                <a:ea typeface="Calibri" panose="020F0502020204030204" pitchFamily="34" charset="0"/>
              </a:rPr>
              <a:t>of real-time operations data and dynamic operations strategies to support safety intervention. This may lead to developing </a:t>
            </a:r>
            <a:r>
              <a:rPr lang="en-US" sz="1800" dirty="0">
                <a:solidFill>
                  <a:srgbClr val="000000"/>
                </a:solidFill>
                <a:effectLst/>
                <a:latin typeface="Times New Roman" panose="02020603050405020304" pitchFamily="18" charset="0"/>
                <a:ea typeface="Calibri" panose="020F0502020204030204" pitchFamily="34" charset="0"/>
              </a:rPr>
              <a:t>operations tools that can enable more proactive (versus retroactive) safety decision-making to address current and impending safety concerns. </a:t>
            </a:r>
          </a:p>
          <a:p>
            <a:pPr marL="0" marR="0">
              <a:spcBef>
                <a:spcPts val="0"/>
              </a:spcBef>
              <a:spcAft>
                <a:spcPts val="0"/>
              </a:spcAft>
            </a:pPr>
            <a:endParaRPr lang="en-US" sz="18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Some strategies may include:</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Applications that leverage video analytics to enable quicker identification of freeway and arterial operations issues, such as near misses at signalized intersections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Wrong-way driver detection and notification</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Crash risk visualization and prediction tools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Traffic incident and crash prediction systems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Probe data providing information on speed profiles and locations of speeding</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Connected vehicle data, which provides insights into high crash risk locations such as hard-braking events, sudden slowdown locations, and windshield wiper status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rPr>
              <a:t>Connected devices for pedestrians and cyclists to help avoid collisions with other travelers or vehicles at high crash locations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Safety and operations are closely related, complementary disciplines. Through intentional coordination on plans, data, funding, planning process and tools, and project development, agencies can identify more holistic solutions and investments that optimize performance in both areas. Exciting developments in real-time operations data, analytics, artificial intelligence, and connected vehicle and device capabilities hold great promise for shifting the safety analysis paradigm from an ex-post model, where changes are made based on historical crashes and safety outcomes, to an ex-ante model, where predicted crashes and safety issues are proactively addressed.</a:t>
            </a:r>
            <a:endParaRPr lang="en-US" sz="1800" dirty="0">
              <a:effectLst/>
              <a:latin typeface="Calibri" panose="020F0502020204030204" pitchFamily="34" charset="0"/>
              <a:ea typeface="Calibri" panose="020F0502020204030204" pitchFamily="34" charset="0"/>
            </a:endParaRPr>
          </a:p>
          <a:p>
            <a:endParaRPr lang="en-US" i="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70</a:t>
            </a:fld>
            <a:endParaRPr lang="en-US" dirty="0"/>
          </a:p>
        </p:txBody>
      </p:sp>
    </p:spTree>
    <p:extLst>
      <p:ext uri="{BB962C8B-B14F-4D97-AF65-F5344CB8AC3E}">
        <p14:creationId xmlns:p14="http://schemas.microsoft.com/office/powerpoint/2010/main" val="218007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strategies can directly support many of the goals and activities of safety programs, such as</a:t>
            </a:r>
            <a:r>
              <a:rPr lang="en-US" baseline="0" dirty="0"/>
              <a:t>:</a:t>
            </a:r>
            <a:r>
              <a:rPr lang="en-US" dirty="0"/>
              <a:t> </a:t>
            </a:r>
          </a:p>
          <a:p>
            <a:endParaRPr lang="en-US" dirty="0"/>
          </a:p>
          <a:p>
            <a:pPr marL="171450" indent="-171450">
              <a:buFont typeface="Arial" panose="020B0604020202020204" pitchFamily="34" charset="0"/>
              <a:buChar char="•"/>
            </a:pPr>
            <a:r>
              <a:rPr lang="en-US" dirty="0"/>
              <a:t>Work</a:t>
            </a:r>
            <a:r>
              <a:rPr lang="en-US" baseline="0" dirty="0"/>
              <a:t> zone</a:t>
            </a:r>
            <a:r>
              <a:rPr lang="en-US" dirty="0"/>
              <a:t> safety, which includes the safety of construction workers and the traveling public as they traverse a construction area. Some TSMO strategy</a:t>
            </a:r>
            <a:r>
              <a:rPr lang="en-US" baseline="0" dirty="0"/>
              <a:t> e</a:t>
            </a:r>
            <a:r>
              <a:rPr lang="en-US" dirty="0"/>
              <a:t>xamples that can improve safety in work zones include:</a:t>
            </a:r>
          </a:p>
          <a:p>
            <a:pPr marL="628650" lvl="1" indent="-171450">
              <a:buFont typeface="Arial" panose="020B0604020202020204" pitchFamily="34" charset="0"/>
              <a:buChar char="•"/>
            </a:pPr>
            <a:r>
              <a:rPr lang="en-US" baseline="0" dirty="0"/>
              <a:t>Dynamic lane merge systems – In such systems, large, changeable message signs provide messages based on the conditions of highway traffic flow as to whether to merge early into one lane or to stay in two lanes and conduct a zipper merge (i.e., </a:t>
            </a:r>
            <a:r>
              <a:rPr lang="en-US" sz="1200" b="0" i="0" kern="1200" dirty="0">
                <a:solidFill>
                  <a:schemeClr val="tx1"/>
                </a:solidFill>
                <a:effectLst/>
                <a:latin typeface="+mn-lt"/>
                <a:ea typeface="+mn-ea"/>
                <a:cs typeface="+mn-cs"/>
              </a:rPr>
              <a:t>when motorists use both lanes of traffic until reaching the defined merge area, and then alternating</a:t>
            </a:r>
            <a:r>
              <a:rPr lang="en-US" sz="1200" b="0" i="0" kern="1200" baseline="0" dirty="0">
                <a:solidFill>
                  <a:schemeClr val="tx1"/>
                </a:solidFill>
                <a:effectLst/>
                <a:latin typeface="+mn-lt"/>
                <a:ea typeface="+mn-ea"/>
                <a:cs typeface="+mn-cs"/>
              </a:rPr>
              <a:t> turns </a:t>
            </a:r>
            <a:r>
              <a:rPr lang="en-US" sz="1200" b="0" i="0" kern="1200" dirty="0">
                <a:solidFill>
                  <a:schemeClr val="tx1"/>
                </a:solidFill>
                <a:effectLst/>
                <a:latin typeface="+mn-lt"/>
                <a:ea typeface="+mn-ea"/>
                <a:cs typeface="+mn-cs"/>
              </a:rPr>
              <a:t>in a "zipper" fashion into the open lane.</a:t>
            </a:r>
            <a:r>
              <a:rPr lang="en-US" baseline="0" dirty="0"/>
              <a:t>).</a:t>
            </a:r>
          </a:p>
          <a:p>
            <a:pPr marL="628650" lvl="1" indent="-171450">
              <a:buFont typeface="Arial" panose="020B0604020202020204" pitchFamily="34" charset="0"/>
              <a:buChar char="•"/>
            </a:pPr>
            <a:r>
              <a:rPr lang="en-US" dirty="0"/>
              <a:t>Alert systems for workers – If a vehicle encroaches into the work area, the system alerts all workers using a horn and/or on-person alarms so they are aware of the potential danger.</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Intersection safety – Different intersection and interchange designs offer various operational and safety benefits depending on the location and traffic patterns. Alternatives</a:t>
            </a:r>
            <a:r>
              <a:rPr lang="en-US" baseline="0" dirty="0"/>
              <a:t> should be evaluated to determine </a:t>
            </a:r>
            <a:r>
              <a:rPr lang="en-US" dirty="0"/>
              <a:t>the best options for improving safety, reducing congestion, multimodal enhancement, etc. Operations data can be used to help inform decisions,</a:t>
            </a:r>
            <a:r>
              <a:rPr lang="en-US" baseline="0" dirty="0"/>
              <a:t> relating to optimal type of traffic control, turn lanes, turning movement restrictions, etc.</a:t>
            </a:r>
          </a:p>
          <a:p>
            <a:pPr marL="628650" lvl="1" indent="-171450">
              <a:buFont typeface="Arial" panose="020B0604020202020204" pitchFamily="34" charset="0"/>
              <a:buChar char="•"/>
            </a:pPr>
            <a:r>
              <a:rPr lang="en-US" baseline="0" dirty="0"/>
              <a:t>The intersection conflict warning system is an ITS solution that can help reduce crashes at intersections. The system warns drivers on the through road of the presence of traffic at stop-controlled cross streets, and warns drivers at stop-controlled approaches of the presence of traffic on the through lanes. The systems are often used where there are sight distance issues and realignment or relocation of a side street is not feasible. This strategy is a cost-effective solution that improves safety.</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Primary and secondary crash</a:t>
            </a:r>
            <a:r>
              <a:rPr lang="en-US" baseline="0" dirty="0"/>
              <a:t> reduction, especially serious injury and fatal crashes</a:t>
            </a:r>
          </a:p>
          <a:p>
            <a:pPr marL="628650" lvl="1" indent="-171450">
              <a:buFont typeface="Arial" panose="020B0604020202020204" pitchFamily="34" charset="0"/>
              <a:buChar char="•"/>
            </a:pPr>
            <a:r>
              <a:rPr lang="en-US" baseline="0" dirty="0"/>
              <a:t>Traffic incident management, a TSMO strategy, provides safe, quick clearance of crashes or incidents to prevent secondary crashes</a:t>
            </a:r>
          </a:p>
          <a:p>
            <a:pPr marL="628650" lvl="1" indent="-171450">
              <a:buFont typeface="Arial" panose="020B0604020202020204" pitchFamily="34" charset="0"/>
              <a:buChar char="•"/>
            </a:pPr>
            <a:r>
              <a:rPr lang="en-US" baseline="0" dirty="0"/>
              <a:t>Signal optimization and coordination along a corridor can reduce crash rates, especially rear-end collisions</a:t>
            </a:r>
          </a:p>
          <a:p>
            <a:pPr marL="628650" lvl="1" indent="-171450">
              <a:buFont typeface="Arial" panose="020B0604020202020204" pitchFamily="34" charset="0"/>
              <a:buChar char="•"/>
            </a:pPr>
            <a:r>
              <a:rPr lang="en-US" baseline="0" dirty="0"/>
              <a:t>Traffic management center (TMC) staff can monitor weather, congestion, incidents, crashes, and other potential safety issues and make real-time decisions to address the conditions being observed.</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Providing traveler safety information and traffic safety outreach (through the use of TMCs and/or dynamic message signs; e.g., “incident ahead” messages, safety statistic/campaign messages).</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Speed management and promoting safe speeds for conditions – </a:t>
            </a:r>
            <a:r>
              <a:rPr lang="en-US" dirty="0"/>
              <a:t>Active traffic management strategies such as variable speed limits and dynamic lane control on freeways can harmonize vehicle speeds when congestion is building and reduce erratic flow conditions that lead to crashes.</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Ensuring all road users are safe—pedestrians, bicyclists, transit riders, and drivers. For example, signal timing strategies can improve safety for pedestrians, such as leading pedestrian intervals that help reduce conflicts between pedestrians and vehicles. Pedestrian hybrid beacons, another proven safety countermeasure, are a traffic-control device designed to help pedestrians safely cross busy or higher-speed roadways at midblock crossings and uncontrolled intersections. Designating transit lanes and bicycle lanes in selected areas to meet the needs of the users/community can improve both mobility and safety.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Safety of travelers during adverse weather; reduction of weather-related crashes – Road weather management promotes safety by providing timely, accurate, and relevant information about roadway impacts of weather on travelers and transportation agencies, allowing agencies and drivers to make safe decisions during inclement weather. In addition, adaptive signal timing can be used during weather events to accommodate slower speeds and longer stopping distances due to slick pavement and/or visibility issues.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Using data to help inform project investments and decisions – Data collected and provided by TSMO strategies can help safety professionals assess real-time conditions and safety of a corridor, gaining more insight than historical crash data.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0" i="0" baseline="0" dirty="0">
              <a:solidFill>
                <a:srgbClr val="000000"/>
              </a:solidFill>
              <a:effectLst/>
              <a:latin typeface="verdana" panose="020B0604030504040204" pitchFamily="34" charset="0"/>
            </a:endParaRPr>
          </a:p>
          <a:p>
            <a:pPr marL="0" indent="0">
              <a:buFont typeface="Arial" panose="020B0604020202020204" pitchFamily="34" charset="0"/>
              <a:buNone/>
            </a:pPr>
            <a:endParaRPr lang="en-US" b="0" i="0" baseline="0" dirty="0">
              <a:solidFill>
                <a:srgbClr val="000000"/>
              </a:solidFill>
              <a:effectLst/>
              <a:latin typeface="verdana" panose="020B0604030504040204" pitchFamily="34" charset="0"/>
            </a:endParaRPr>
          </a:p>
          <a:p>
            <a:pPr marL="0" indent="0">
              <a:buFont typeface="Arial" panose="020B0604020202020204" pitchFamily="34" charset="0"/>
              <a:buNone/>
            </a:pPr>
            <a:endParaRPr lang="en-US" b="0" i="0" dirty="0">
              <a:solidFill>
                <a:srgbClr val="000000"/>
              </a:solidFill>
              <a:effectLst/>
              <a:latin typeface="verdana" panose="020B0604030504040204" pitchFamily="34" charset="0"/>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8</a:t>
            </a:fld>
            <a:endParaRPr lang="en-US" dirty="0"/>
          </a:p>
        </p:txBody>
      </p:sp>
    </p:spTree>
    <p:extLst>
      <p:ext uri="{BB962C8B-B14F-4D97-AF65-F5344CB8AC3E}">
        <p14:creationId xmlns:p14="http://schemas.microsoft.com/office/powerpoint/2010/main" val="661302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multiple sources of information that can help with your understanding of TSMO from FHWA and the National Operations Center of Excellence.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71</a:t>
            </a:fld>
            <a:endParaRPr lang="en-US" dirty="0"/>
          </a:p>
        </p:txBody>
      </p:sp>
    </p:spTree>
    <p:extLst>
      <p:ext uri="{BB962C8B-B14F-4D97-AF65-F5344CB8AC3E}">
        <p14:creationId xmlns:p14="http://schemas.microsoft.com/office/powerpoint/2010/main" val="42004530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multiple sources of information that can help with your understanding of TSMO from FHWA and the National Operations Center of Excellence.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72</a:t>
            </a:fld>
            <a:endParaRPr lang="en-US" dirty="0"/>
          </a:p>
        </p:txBody>
      </p:sp>
    </p:spTree>
    <p:extLst>
      <p:ext uri="{BB962C8B-B14F-4D97-AF65-F5344CB8AC3E}">
        <p14:creationId xmlns:p14="http://schemas.microsoft.com/office/powerpoint/2010/main" val="16348944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4AA66-0D37-48CF-BD10-10F249B45A89}" type="slidenum">
              <a:rPr lang="en-US" smtClean="0"/>
              <a:t>73</a:t>
            </a:fld>
            <a:endParaRPr lang="en-US" dirty="0"/>
          </a:p>
        </p:txBody>
      </p:sp>
    </p:spTree>
    <p:extLst>
      <p:ext uri="{BB962C8B-B14F-4D97-AF65-F5344CB8AC3E}">
        <p14:creationId xmlns:p14="http://schemas.microsoft.com/office/powerpoint/2010/main" val="1835852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TSMO and safety are inherently linked. TSMO strategies applied to improve travel efficiency and reliability may affect traffic safety, and, likewise, safety strategies may impact efficient, reliable mobility. By linking safety and TSMO planning, policy, program, and system management decisions, transportation organizations are better positioned to get more value from their transportation investments in both safety and TSMO.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Eric Hill quote from FHWA project interview on June 8,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Tony </a:t>
            </a:r>
            <a:r>
              <a:rPr lang="en-US" sz="1200" kern="1200" baseline="0" dirty="0" err="1">
                <a:solidFill>
                  <a:schemeClr val="tx1"/>
                </a:solidFill>
                <a:effectLst/>
                <a:latin typeface="+mn-lt"/>
                <a:ea typeface="+mn-ea"/>
                <a:cs typeface="+mn-cs"/>
              </a:rPr>
              <a:t>Kratofil</a:t>
            </a:r>
            <a:r>
              <a:rPr lang="en-US" sz="1200" kern="1200" baseline="0" dirty="0">
                <a:solidFill>
                  <a:schemeClr val="tx1"/>
                </a:solidFill>
                <a:effectLst/>
                <a:latin typeface="+mn-lt"/>
                <a:ea typeface="+mn-ea"/>
                <a:cs typeface="+mn-cs"/>
              </a:rPr>
              <a:t> quote from National Operations Center of Excellence 2020 TSMO Champion video: https://www.youtube.com/watch?v=w_PMXjYfBs0.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0" i="0" dirty="0">
              <a:solidFill>
                <a:srgbClr val="000000"/>
              </a:solidFill>
              <a:effectLst/>
              <a:latin typeface="verdana" panose="020B0604030504040204" pitchFamily="34" charset="0"/>
            </a:endParaRP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4304AA66-0D37-48CF-BD10-10F249B45A89}" type="slidenum">
              <a:rPr lang="en-US" smtClean="0"/>
              <a:t>9</a:t>
            </a:fld>
            <a:endParaRPr lang="en-US" dirty="0"/>
          </a:p>
        </p:txBody>
      </p:sp>
    </p:spTree>
    <p:extLst>
      <p:ext uri="{BB962C8B-B14F-4D97-AF65-F5344CB8AC3E}">
        <p14:creationId xmlns:p14="http://schemas.microsoft.com/office/powerpoint/2010/main" val="58659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there are additional resources listed at the end of this presentation, including a fact sheet on connecting TSMO and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https://ops.fhwa.dot.gov/publications/fhwahop18091/fhwahop18091.pdf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5B35E2-A1F7-4C23-920F-A598488AC358}" type="slidenum">
              <a:rPr lang="en-US" smtClean="0"/>
              <a:t>10</a:t>
            </a:fld>
            <a:endParaRPr lang="en-US" dirty="0"/>
          </a:p>
        </p:txBody>
      </p:sp>
    </p:spTree>
    <p:extLst>
      <p:ext uri="{BB962C8B-B14F-4D97-AF65-F5344CB8AC3E}">
        <p14:creationId xmlns:p14="http://schemas.microsoft.com/office/powerpoint/2010/main" val="112791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D3E-A214-9149-870C-9E435E3AFB43}"/>
              </a:ext>
            </a:extLst>
          </p:cNvPr>
          <p:cNvSpPr>
            <a:spLocks noGrp="1"/>
          </p:cNvSpPr>
          <p:nvPr>
            <p:ph type="title"/>
          </p:nvPr>
        </p:nvSpPr>
        <p:spPr>
          <a:xfrm>
            <a:off x="984244" y="702561"/>
            <a:ext cx="8997956" cy="504096"/>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20DB9A-9E53-F049-BFB3-FA0FB9688243}"/>
              </a:ext>
            </a:extLst>
          </p:cNvPr>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C1059EA-0B1A-AE44-AAD4-B2D224C1F881}"/>
              </a:ext>
            </a:extLst>
          </p:cNvPr>
          <p:cNvSpPr>
            <a:spLocks noGrp="1"/>
          </p:cNvSpPr>
          <p:nvPr>
            <p:ph type="dt" sz="half" idx="10"/>
          </p:nvPr>
        </p:nvSpPr>
        <p:spPr/>
        <p:txBody>
          <a:bodyPr/>
          <a:lstStyle/>
          <a:p>
            <a:fld id="{6F873B03-3E0B-4B7B-99E1-A94514538AF8}" type="datetime1">
              <a:rPr lang="en-US" smtClean="0"/>
              <a:t>3/17/2023</a:t>
            </a:fld>
            <a:endParaRPr lang="en-US" dirty="0"/>
          </a:p>
        </p:txBody>
      </p:sp>
      <p:sp>
        <p:nvSpPr>
          <p:cNvPr id="6" name="Slide Number Placeholder 5">
            <a:extLst>
              <a:ext uri="{FF2B5EF4-FFF2-40B4-BE49-F238E27FC236}">
                <a16:creationId xmlns:a16="http://schemas.microsoft.com/office/drawing/2014/main" id="{DA50E46B-07A2-3E46-898A-0F61E41439F6}"/>
              </a:ext>
            </a:extLst>
          </p:cNvPr>
          <p:cNvSpPr>
            <a:spLocks noGrp="1"/>
          </p:cNvSpPr>
          <p:nvPr>
            <p:ph type="sldNum" sz="quarter" idx="12"/>
          </p:nvPr>
        </p:nvSpPr>
        <p:spPr/>
        <p:txBody>
          <a:bodyPr/>
          <a:lstStyle>
            <a:lvl1pPr>
              <a:defRPr>
                <a:solidFill>
                  <a:schemeClr val="tx1"/>
                </a:solidFill>
              </a:defRPr>
            </a:lvl1pPr>
          </a:lstStyle>
          <a:p>
            <a:fld id="{37D4CC3B-F538-9046-9995-49EE0C980241}" type="slidenum">
              <a:rPr lang="en-US" smtClean="0"/>
              <a:pPr/>
              <a:t>‹#›</a:t>
            </a:fld>
            <a:endParaRPr lang="en-US" dirty="0"/>
          </a:p>
        </p:txBody>
      </p:sp>
    </p:spTree>
    <p:extLst>
      <p:ext uri="{BB962C8B-B14F-4D97-AF65-F5344CB8AC3E}">
        <p14:creationId xmlns:p14="http://schemas.microsoft.com/office/powerpoint/2010/main" val="13436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255B-C643-4941-80E6-B84632AA4E47}"/>
              </a:ext>
            </a:extLst>
          </p:cNvPr>
          <p:cNvSpPr>
            <a:spLocks noGrp="1"/>
          </p:cNvSpPr>
          <p:nvPr>
            <p:ph type="title"/>
          </p:nvPr>
        </p:nvSpPr>
        <p:spPr>
          <a:xfrm>
            <a:off x="831850" y="1709738"/>
            <a:ext cx="10515600" cy="2852737"/>
          </a:xfrm>
          <a:prstGeom prst="rect">
            <a:avLst/>
          </a:prstGeom>
        </p:spPr>
        <p:txBody>
          <a:bodyPr anchor="b"/>
          <a:lstStyle>
            <a:lvl1pPr>
              <a:defRPr sz="4400">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AEF2D48-AF4F-8E4C-ABA0-0AF9D4CAC79D}"/>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F4D72E-6872-014B-9689-AFD56685E31B}"/>
              </a:ext>
            </a:extLst>
          </p:cNvPr>
          <p:cNvSpPr>
            <a:spLocks noGrp="1"/>
          </p:cNvSpPr>
          <p:nvPr>
            <p:ph type="dt" sz="half" idx="10"/>
          </p:nvPr>
        </p:nvSpPr>
        <p:spPr/>
        <p:txBody>
          <a:bodyPr/>
          <a:lstStyle/>
          <a:p>
            <a:fld id="{45242515-A639-47C6-85FF-3CD226CC0F39}" type="datetime1">
              <a:rPr lang="en-US" smtClean="0"/>
              <a:t>3/17/2023</a:t>
            </a:fld>
            <a:endParaRPr lang="en-US" dirty="0"/>
          </a:p>
        </p:txBody>
      </p:sp>
      <p:sp>
        <p:nvSpPr>
          <p:cNvPr id="6" name="Slide Number Placeholder 5">
            <a:extLst>
              <a:ext uri="{FF2B5EF4-FFF2-40B4-BE49-F238E27FC236}">
                <a16:creationId xmlns:a16="http://schemas.microsoft.com/office/drawing/2014/main" id="{88C0FEF7-64DA-074C-83C9-6AB886E71448}"/>
              </a:ext>
            </a:extLst>
          </p:cNvPr>
          <p:cNvSpPr>
            <a:spLocks noGrp="1"/>
          </p:cNvSpPr>
          <p:nvPr>
            <p:ph type="sldNum" sz="quarter" idx="12"/>
          </p:nvPr>
        </p:nvSpPr>
        <p:spPr/>
        <p:txBody>
          <a:bodyPr/>
          <a:lstStyle>
            <a:lvl1pPr>
              <a:defRPr>
                <a:solidFill>
                  <a:schemeClr val="tx1"/>
                </a:solidFill>
              </a:defRPr>
            </a:lvl1pPr>
          </a:lstStyle>
          <a:p>
            <a:fld id="{37D4CC3B-F538-9046-9995-49EE0C980241}" type="slidenum">
              <a:rPr lang="en-US" smtClean="0"/>
              <a:pPr/>
              <a:t>‹#›</a:t>
            </a:fld>
            <a:endParaRPr lang="en-US" dirty="0"/>
          </a:p>
        </p:txBody>
      </p:sp>
    </p:spTree>
    <p:extLst>
      <p:ext uri="{BB962C8B-B14F-4D97-AF65-F5344CB8AC3E}">
        <p14:creationId xmlns:p14="http://schemas.microsoft.com/office/powerpoint/2010/main" val="3955903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C577E-4C64-BC46-B56A-54291598C90F}"/>
              </a:ext>
            </a:extLst>
          </p:cNvPr>
          <p:cNvSpPr>
            <a:spLocks noGrp="1"/>
          </p:cNvSpPr>
          <p:nvPr>
            <p:ph type="dt" sz="half" idx="10"/>
          </p:nvPr>
        </p:nvSpPr>
        <p:spPr/>
        <p:txBody>
          <a:bodyPr/>
          <a:lstStyle/>
          <a:p>
            <a:fld id="{65D783E3-5443-4FDB-919D-22A6530D72A7}" type="datetime1">
              <a:rPr lang="en-US" smtClean="0"/>
              <a:t>3/17/2023</a:t>
            </a:fld>
            <a:endParaRPr lang="en-US" dirty="0"/>
          </a:p>
        </p:txBody>
      </p:sp>
      <p:sp>
        <p:nvSpPr>
          <p:cNvPr id="4" name="Slide Number Placeholder 3">
            <a:extLst>
              <a:ext uri="{FF2B5EF4-FFF2-40B4-BE49-F238E27FC236}">
                <a16:creationId xmlns:a16="http://schemas.microsoft.com/office/drawing/2014/main" id="{975516CD-6701-C24D-B101-2DFCD7A75D1B}"/>
              </a:ext>
            </a:extLst>
          </p:cNvPr>
          <p:cNvSpPr>
            <a:spLocks noGrp="1"/>
          </p:cNvSpPr>
          <p:nvPr>
            <p:ph type="sldNum" sz="quarter" idx="12"/>
          </p:nvPr>
        </p:nvSpPr>
        <p:spPr/>
        <p:txBody>
          <a:bodyPr/>
          <a:lstStyle>
            <a:lvl1pPr>
              <a:defRPr>
                <a:solidFill>
                  <a:schemeClr val="tx1"/>
                </a:solidFill>
              </a:defRPr>
            </a:lvl1pPr>
          </a:lstStyle>
          <a:p>
            <a:fld id="{37D4CC3B-F538-9046-9995-49EE0C980241}" type="slidenum">
              <a:rPr lang="en-US" smtClean="0"/>
              <a:pPr/>
              <a:t>‹#›</a:t>
            </a:fld>
            <a:endParaRPr lang="en-US" dirty="0"/>
          </a:p>
        </p:txBody>
      </p:sp>
      <p:sp>
        <p:nvSpPr>
          <p:cNvPr id="5" name="Content Placeholder 2">
            <a:extLst>
              <a:ext uri="{FF2B5EF4-FFF2-40B4-BE49-F238E27FC236}">
                <a16:creationId xmlns:a16="http://schemas.microsoft.com/office/drawing/2014/main" id="{B520DB9A-9E53-F049-BFB3-FA0FB9688243}"/>
              </a:ext>
            </a:extLst>
          </p:cNvPr>
          <p:cNvSpPr>
            <a:spLocks noGrp="1"/>
          </p:cNvSpPr>
          <p:nvPr>
            <p:ph idx="1"/>
          </p:nvPr>
        </p:nvSpPr>
        <p:spPr>
          <a:xfrm>
            <a:off x="984244" y="1596941"/>
            <a:ext cx="10369555" cy="4351338"/>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55393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D34B-67FC-6843-9EC9-8CFA0A12458B}"/>
              </a:ext>
            </a:extLst>
          </p:cNvPr>
          <p:cNvSpPr>
            <a:spLocks noGrp="1"/>
          </p:cNvSpPr>
          <p:nvPr>
            <p:ph type="ctrTitle"/>
          </p:nvPr>
        </p:nvSpPr>
        <p:spPr>
          <a:xfrm>
            <a:off x="975360" y="2519478"/>
            <a:ext cx="9144000" cy="706440"/>
          </a:xfrm>
          <a:prstGeom prst="rect">
            <a:avLst/>
          </a:prstGeom>
        </p:spPr>
        <p:txBody>
          <a:bodyPr anchor="ctr"/>
          <a:lstStyle>
            <a:lvl1pPr algn="l">
              <a:defRPr sz="44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882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5C3F88-41E4-434A-837B-D8747417C81B}"/>
              </a:ext>
            </a:extLst>
          </p:cNvPr>
          <p:cNvSpPr>
            <a:spLocks noGrp="1"/>
          </p:cNvSpPr>
          <p:nvPr>
            <p:ph type="subTitle" idx="1"/>
          </p:nvPr>
        </p:nvSpPr>
        <p:spPr>
          <a:xfrm>
            <a:off x="975360" y="3856038"/>
            <a:ext cx="458216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60" y="1614852"/>
            <a:ext cx="3747422" cy="434251"/>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3095" r="40790"/>
          <a:stretch/>
        </p:blipFill>
        <p:spPr>
          <a:xfrm>
            <a:off x="975360" y="2406510"/>
            <a:ext cx="5842535" cy="734715"/>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58722" t="-1964"/>
          <a:stretch/>
        </p:blipFill>
        <p:spPr>
          <a:xfrm>
            <a:off x="876700" y="3037714"/>
            <a:ext cx="4073082" cy="726650"/>
          </a:xfrm>
          <a:prstGeom prst="rect">
            <a:avLst/>
          </a:prstGeom>
        </p:spPr>
      </p:pic>
    </p:spTree>
    <p:extLst>
      <p:ext uri="{BB962C8B-B14F-4D97-AF65-F5344CB8AC3E}">
        <p14:creationId xmlns:p14="http://schemas.microsoft.com/office/powerpoint/2010/main" val="296166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46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D3E-A214-9149-870C-9E435E3AFB43}"/>
              </a:ext>
            </a:extLst>
          </p:cNvPr>
          <p:cNvSpPr>
            <a:spLocks noGrp="1"/>
          </p:cNvSpPr>
          <p:nvPr>
            <p:ph type="title"/>
          </p:nvPr>
        </p:nvSpPr>
        <p:spPr>
          <a:xfrm>
            <a:off x="984244" y="702561"/>
            <a:ext cx="8997956" cy="504096"/>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20DB9A-9E53-F049-BFB3-FA0FB9688243}"/>
              </a:ext>
            </a:extLst>
          </p:cNvPr>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C1059EA-0B1A-AE44-AAD4-B2D224C1F881}"/>
              </a:ext>
            </a:extLst>
          </p:cNvPr>
          <p:cNvSpPr>
            <a:spLocks noGrp="1"/>
          </p:cNvSpPr>
          <p:nvPr>
            <p:ph type="dt" sz="half" idx="10"/>
          </p:nvPr>
        </p:nvSpPr>
        <p:spPr/>
        <p:txBody>
          <a:bodyPr/>
          <a:lstStyle/>
          <a:p>
            <a:fld id="{6F873B03-3E0B-4B7B-99E1-A94514538AF8}" type="datetime1">
              <a:rPr lang="en-US" smtClean="0"/>
              <a:t>3/17/2023</a:t>
            </a:fld>
            <a:endParaRPr lang="en-US" dirty="0"/>
          </a:p>
        </p:txBody>
      </p:sp>
      <p:sp>
        <p:nvSpPr>
          <p:cNvPr id="6" name="Slide Number Placeholder 5">
            <a:extLst>
              <a:ext uri="{FF2B5EF4-FFF2-40B4-BE49-F238E27FC236}">
                <a16:creationId xmlns:a16="http://schemas.microsoft.com/office/drawing/2014/main" id="{DA50E46B-07A2-3E46-898A-0F61E41439F6}"/>
              </a:ext>
            </a:extLst>
          </p:cNvPr>
          <p:cNvSpPr>
            <a:spLocks noGrp="1"/>
          </p:cNvSpPr>
          <p:nvPr>
            <p:ph type="sldNum" sz="quarter" idx="12"/>
          </p:nvPr>
        </p:nvSpPr>
        <p:spPr/>
        <p:txBody>
          <a:bodyPr/>
          <a:lstStyle/>
          <a:p>
            <a:fld id="{37D4CC3B-F538-9046-9995-49EE0C980241}" type="slidenum">
              <a:rPr lang="en-US" smtClean="0"/>
              <a:t>‹#›</a:t>
            </a:fld>
            <a:endParaRPr lang="en-US" dirty="0"/>
          </a:p>
        </p:txBody>
      </p:sp>
    </p:spTree>
    <p:extLst>
      <p:ext uri="{BB962C8B-B14F-4D97-AF65-F5344CB8AC3E}">
        <p14:creationId xmlns:p14="http://schemas.microsoft.com/office/powerpoint/2010/main" val="153972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4255B-C643-4941-80E6-B84632AA4E47}"/>
              </a:ext>
            </a:extLst>
          </p:cNvPr>
          <p:cNvSpPr>
            <a:spLocks noGrp="1"/>
          </p:cNvSpPr>
          <p:nvPr>
            <p:ph type="title"/>
          </p:nvPr>
        </p:nvSpPr>
        <p:spPr>
          <a:xfrm>
            <a:off x="831850" y="1709738"/>
            <a:ext cx="10515600" cy="2852737"/>
          </a:xfrm>
          <a:prstGeom prst="rect">
            <a:avLst/>
          </a:prstGeom>
        </p:spPr>
        <p:txBody>
          <a:bodyPr anchor="b"/>
          <a:lstStyle>
            <a:lvl1pPr>
              <a:defRPr sz="4400">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AEF2D48-AF4F-8E4C-ABA0-0AF9D4CAC79D}"/>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F4D72E-6872-014B-9689-AFD56685E31B}"/>
              </a:ext>
            </a:extLst>
          </p:cNvPr>
          <p:cNvSpPr>
            <a:spLocks noGrp="1"/>
          </p:cNvSpPr>
          <p:nvPr>
            <p:ph type="dt" sz="half" idx="10"/>
          </p:nvPr>
        </p:nvSpPr>
        <p:spPr/>
        <p:txBody>
          <a:bodyPr/>
          <a:lstStyle/>
          <a:p>
            <a:fld id="{45242515-A639-47C6-85FF-3CD226CC0F39}" type="datetime1">
              <a:rPr lang="en-US" smtClean="0"/>
              <a:t>3/17/2023</a:t>
            </a:fld>
            <a:endParaRPr lang="en-US" dirty="0"/>
          </a:p>
        </p:txBody>
      </p:sp>
      <p:sp>
        <p:nvSpPr>
          <p:cNvPr id="6" name="Slide Number Placeholder 5">
            <a:extLst>
              <a:ext uri="{FF2B5EF4-FFF2-40B4-BE49-F238E27FC236}">
                <a16:creationId xmlns:a16="http://schemas.microsoft.com/office/drawing/2014/main" id="{88C0FEF7-64DA-074C-83C9-6AB886E71448}"/>
              </a:ext>
            </a:extLst>
          </p:cNvPr>
          <p:cNvSpPr>
            <a:spLocks noGrp="1"/>
          </p:cNvSpPr>
          <p:nvPr>
            <p:ph type="sldNum" sz="quarter" idx="12"/>
          </p:nvPr>
        </p:nvSpPr>
        <p:spPr/>
        <p:txBody>
          <a:bodyPr/>
          <a:lstStyle/>
          <a:p>
            <a:fld id="{37D4CC3B-F538-9046-9995-49EE0C980241}" type="slidenum">
              <a:rPr lang="en-US" smtClean="0"/>
              <a:t>‹#›</a:t>
            </a:fld>
            <a:endParaRPr lang="en-US" dirty="0"/>
          </a:p>
        </p:txBody>
      </p:sp>
    </p:spTree>
    <p:extLst>
      <p:ext uri="{BB962C8B-B14F-4D97-AF65-F5344CB8AC3E}">
        <p14:creationId xmlns:p14="http://schemas.microsoft.com/office/powerpoint/2010/main" val="118526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C577E-4C64-BC46-B56A-54291598C90F}"/>
              </a:ext>
            </a:extLst>
          </p:cNvPr>
          <p:cNvSpPr>
            <a:spLocks noGrp="1"/>
          </p:cNvSpPr>
          <p:nvPr>
            <p:ph type="dt" sz="half" idx="10"/>
          </p:nvPr>
        </p:nvSpPr>
        <p:spPr/>
        <p:txBody>
          <a:bodyPr/>
          <a:lstStyle/>
          <a:p>
            <a:fld id="{65D783E3-5443-4FDB-919D-22A6530D72A7}" type="datetime1">
              <a:rPr lang="en-US" smtClean="0"/>
              <a:t>3/17/2023</a:t>
            </a:fld>
            <a:endParaRPr lang="en-US" dirty="0"/>
          </a:p>
        </p:txBody>
      </p:sp>
      <p:sp>
        <p:nvSpPr>
          <p:cNvPr id="4" name="Slide Number Placeholder 3">
            <a:extLst>
              <a:ext uri="{FF2B5EF4-FFF2-40B4-BE49-F238E27FC236}">
                <a16:creationId xmlns:a16="http://schemas.microsoft.com/office/drawing/2014/main" id="{975516CD-6701-C24D-B101-2DFCD7A75D1B}"/>
              </a:ext>
            </a:extLst>
          </p:cNvPr>
          <p:cNvSpPr>
            <a:spLocks noGrp="1"/>
          </p:cNvSpPr>
          <p:nvPr>
            <p:ph type="sldNum" sz="quarter" idx="12"/>
          </p:nvPr>
        </p:nvSpPr>
        <p:spPr/>
        <p:txBody>
          <a:bodyPr/>
          <a:lstStyle/>
          <a:p>
            <a:fld id="{37D4CC3B-F538-9046-9995-49EE0C980241}" type="slidenum">
              <a:rPr lang="en-US" smtClean="0"/>
              <a:t>‹#›</a:t>
            </a:fld>
            <a:endParaRPr lang="en-US" dirty="0"/>
          </a:p>
        </p:txBody>
      </p:sp>
      <p:sp>
        <p:nvSpPr>
          <p:cNvPr id="5" name="Content Placeholder 2">
            <a:extLst>
              <a:ext uri="{FF2B5EF4-FFF2-40B4-BE49-F238E27FC236}">
                <a16:creationId xmlns:a16="http://schemas.microsoft.com/office/drawing/2014/main" id="{B520DB9A-9E53-F049-BFB3-FA0FB9688243}"/>
              </a:ext>
            </a:extLst>
          </p:cNvPr>
          <p:cNvSpPr>
            <a:spLocks noGrp="1"/>
          </p:cNvSpPr>
          <p:nvPr>
            <p:ph idx="1"/>
          </p:nvPr>
        </p:nvSpPr>
        <p:spPr>
          <a:xfrm>
            <a:off x="984244" y="1596941"/>
            <a:ext cx="10369555" cy="4351338"/>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31433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Variable message sign that states &quot;US 395 SNOW/ICE CARRY CHAINS USE CAUTION.&quot;">
            <a:extLst>
              <a:ext uri="{FF2B5EF4-FFF2-40B4-BE49-F238E27FC236}">
                <a16:creationId xmlns:a16="http://schemas.microsoft.com/office/drawing/2014/main" id="{74B3FB9E-AE37-9A4D-AB63-FD7BE715AD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6779" b="43771"/>
          <a:stretch/>
        </p:blipFill>
        <p:spPr>
          <a:xfrm>
            <a:off x="10111365" y="428978"/>
            <a:ext cx="2067936" cy="929921"/>
          </a:xfrm>
          <a:prstGeom prst="rect">
            <a:avLst/>
          </a:prstGeom>
        </p:spPr>
      </p:pic>
      <p:sp>
        <p:nvSpPr>
          <p:cNvPr id="8" name="Parallelogram 7">
            <a:extLst>
              <a:ext uri="{FF2B5EF4-FFF2-40B4-BE49-F238E27FC236}">
                <a16:creationId xmlns:a16="http://schemas.microsoft.com/office/drawing/2014/main" id="{FD22B886-9045-C54A-A319-B60CCF20126A}"/>
              </a:ext>
            </a:extLst>
          </p:cNvPr>
          <p:cNvSpPr/>
          <p:nvPr userDrawn="1"/>
        </p:nvSpPr>
        <p:spPr>
          <a:xfrm>
            <a:off x="222617" y="428980"/>
            <a:ext cx="10496183" cy="926486"/>
          </a:xfrm>
          <a:prstGeom prst="parallelogram">
            <a:avLst/>
          </a:prstGeom>
          <a:solidFill>
            <a:srgbClr val="E6B8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266B5E1-7B3A-D145-B5C0-7A442658009E}"/>
              </a:ext>
            </a:extLst>
          </p:cNvPr>
          <p:cNvSpPr>
            <a:spLocks noGrp="1"/>
          </p:cNvSpPr>
          <p:nvPr>
            <p:ph type="body" idx="1"/>
          </p:nvPr>
        </p:nvSpPr>
        <p:spPr>
          <a:xfrm>
            <a:off x="984244" y="1596941"/>
            <a:ext cx="1036955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CB42C6-4012-9B47-BE06-9A694A969359}"/>
              </a:ext>
            </a:extLst>
          </p:cNvPr>
          <p:cNvSpPr>
            <a:spLocks noGrp="1"/>
          </p:cNvSpPr>
          <p:nvPr>
            <p:ph type="dt" sz="half" idx="2"/>
          </p:nvPr>
        </p:nvSpPr>
        <p:spPr>
          <a:xfrm>
            <a:off x="4870443" y="6356350"/>
            <a:ext cx="25971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C790006-EC7C-4A4E-A07D-6823A802F34A}" type="datetime1">
              <a:rPr lang="en-US" smtClean="0"/>
              <a:t>3/17/2023</a:t>
            </a:fld>
            <a:endParaRPr lang="en-US" dirty="0"/>
          </a:p>
        </p:txBody>
      </p:sp>
      <p:sp>
        <p:nvSpPr>
          <p:cNvPr id="6" name="Slide Number Placeholder 5">
            <a:extLst>
              <a:ext uri="{FF2B5EF4-FFF2-40B4-BE49-F238E27FC236}">
                <a16:creationId xmlns:a16="http://schemas.microsoft.com/office/drawing/2014/main" id="{406870AD-C09E-BC40-9830-3F7EF73A1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37D4CC3B-F538-9046-9995-49EE0C980241}" type="slidenum">
              <a:rPr lang="en-US" smtClean="0"/>
              <a:pPr/>
              <a:t>‹#›</a:t>
            </a:fld>
            <a:endParaRPr lang="en-US" dirty="0"/>
          </a:p>
        </p:txBody>
      </p:sp>
      <p:sp>
        <p:nvSpPr>
          <p:cNvPr id="7" name="Rectangle 6">
            <a:extLst>
              <a:ext uri="{FF2B5EF4-FFF2-40B4-BE49-F238E27FC236}">
                <a16:creationId xmlns:a16="http://schemas.microsoft.com/office/drawing/2014/main" id="{FFA2DDA6-80EF-9F47-B242-A09ED7C50E7B}"/>
              </a:ext>
            </a:extLst>
          </p:cNvPr>
          <p:cNvSpPr/>
          <p:nvPr userDrawn="1"/>
        </p:nvSpPr>
        <p:spPr>
          <a:xfrm>
            <a:off x="0" y="0"/>
            <a:ext cx="696686" cy="6858000"/>
          </a:xfrm>
          <a:prstGeom prst="rect">
            <a:avLst/>
          </a:prstGeom>
          <a:solidFill>
            <a:srgbClr val="96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A9813AD-66F3-454A-A40D-DFFCF49AE0FE}"/>
              </a:ext>
            </a:extLst>
          </p:cNvPr>
          <p:cNvPicPr>
            <a:picLocks noChangeAspect="1"/>
          </p:cNvPicPr>
          <p:nvPr userDrawn="1"/>
        </p:nvPicPr>
        <p:blipFill>
          <a:blip r:embed="rId6"/>
          <a:stretch>
            <a:fillRect/>
          </a:stretch>
        </p:blipFill>
        <p:spPr>
          <a:xfrm>
            <a:off x="984245" y="5961614"/>
            <a:ext cx="1687704" cy="670118"/>
          </a:xfrm>
          <a:prstGeom prst="rect">
            <a:avLst/>
          </a:prstGeom>
        </p:spPr>
      </p:pic>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Tree>
    <p:extLst>
      <p:ext uri="{BB962C8B-B14F-4D97-AF65-F5344CB8AC3E}">
        <p14:creationId xmlns:p14="http://schemas.microsoft.com/office/powerpoint/2010/main" val="9482568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Lst>
  <p:hf hdr="0" ftr="0" dt="0"/>
  <p:txStyles>
    <p:titleStyle>
      <a:lvl1pPr algn="l" defTabSz="914400" rtl="0" eaLnBrk="1" latinLnBrk="0" hangingPunct="1">
        <a:lnSpc>
          <a:spcPct val="90000"/>
        </a:lnSpc>
        <a:spcBef>
          <a:spcPct val="0"/>
        </a:spcBef>
        <a:buNone/>
        <a:defRPr lang="en-US" sz="2000" kern="1200" smtClean="0">
          <a:solidFill>
            <a:schemeClr val="tx1"/>
          </a:solidFill>
          <a:effectLst/>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Variable message sign over road in snowy mountains. Sign states &quot;US 395 SNOW/ICE CARRY CHAINS USE CAUTION.&quot;">
            <a:extLst>
              <a:ext uri="{FF2B5EF4-FFF2-40B4-BE49-F238E27FC236}">
                <a16:creationId xmlns:a16="http://schemas.microsoft.com/office/drawing/2014/main" id="{E04E9EB2-1DE1-7040-AA2C-3A625D87873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77" t="6704" r="25525" b="662"/>
          <a:stretch/>
        </p:blipFill>
        <p:spPr>
          <a:xfrm>
            <a:off x="3970324" y="2349"/>
            <a:ext cx="8333971" cy="7029116"/>
          </a:xfrm>
          <a:prstGeom prst="rect">
            <a:avLst/>
          </a:prstGeom>
        </p:spPr>
      </p:pic>
      <p:sp>
        <p:nvSpPr>
          <p:cNvPr id="33" name="Parallelogram 32">
            <a:extLst>
              <a:ext uri="{FF2B5EF4-FFF2-40B4-BE49-F238E27FC236}">
                <a16:creationId xmlns:a16="http://schemas.microsoft.com/office/drawing/2014/main" id="{2D3604D3-43D0-9447-92E6-9D16EC190BA5}"/>
              </a:ext>
            </a:extLst>
          </p:cNvPr>
          <p:cNvSpPr/>
          <p:nvPr userDrawn="1"/>
        </p:nvSpPr>
        <p:spPr>
          <a:xfrm>
            <a:off x="0" y="0"/>
            <a:ext cx="7313899" cy="702868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AAC7601-4662-CE4C-A4F5-27676A65B01C}"/>
              </a:ext>
            </a:extLst>
          </p:cNvPr>
          <p:cNvSpPr/>
          <p:nvPr userDrawn="1"/>
        </p:nvSpPr>
        <p:spPr>
          <a:xfrm>
            <a:off x="0" y="2283995"/>
            <a:ext cx="12304295" cy="1393624"/>
          </a:xfrm>
          <a:prstGeom prst="rect">
            <a:avLst/>
          </a:prstGeom>
          <a:gradFill flip="none" rotWithShape="1">
            <a:gsLst>
              <a:gs pos="98000">
                <a:schemeClr val="accent1">
                  <a:lumMod val="5000"/>
                  <a:lumOff val="95000"/>
                  <a:alpha val="17000"/>
                </a:schemeClr>
              </a:gs>
              <a:gs pos="34000">
                <a:srgbClr val="F0D4D8"/>
              </a:gs>
              <a:gs pos="73000">
                <a:schemeClr val="accent1">
                  <a:lumMod val="5000"/>
                  <a:lumOff val="95000"/>
                  <a:alpha val="73000"/>
                </a:schemeClr>
              </a:gs>
              <a:gs pos="0">
                <a:srgbClr val="963442">
                  <a:alpha val="3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32C80C7-E5A3-D34E-A219-5D98A0F0616F}"/>
              </a:ext>
            </a:extLst>
          </p:cNvPr>
          <p:cNvSpPr/>
          <p:nvPr userDrawn="1"/>
        </p:nvSpPr>
        <p:spPr>
          <a:xfrm>
            <a:off x="0" y="0"/>
            <a:ext cx="707571" cy="7028682"/>
          </a:xfrm>
          <a:prstGeom prst="rect">
            <a:avLst/>
          </a:prstGeom>
          <a:solidFill>
            <a:srgbClr val="963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A9813AD-66F3-454A-A40D-DFFCF49AE0FE}"/>
              </a:ext>
            </a:extLst>
          </p:cNvPr>
          <p:cNvPicPr>
            <a:picLocks noChangeAspect="1"/>
          </p:cNvPicPr>
          <p:nvPr userDrawn="1"/>
        </p:nvPicPr>
        <p:blipFill>
          <a:blip r:embed="rId6"/>
          <a:stretch>
            <a:fillRect/>
          </a:stretch>
        </p:blipFill>
        <p:spPr>
          <a:xfrm>
            <a:off x="984245" y="5961614"/>
            <a:ext cx="1687704" cy="670118"/>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
        <p:nvSpPr>
          <p:cNvPr id="11" name="TextBox 10"/>
          <p:cNvSpPr txBox="1"/>
          <p:nvPr userDrawn="1"/>
        </p:nvSpPr>
        <p:spPr>
          <a:xfrm>
            <a:off x="9544215" y="6765369"/>
            <a:ext cx="2753139" cy="230832"/>
          </a:xfrm>
          <a:prstGeom prst="rect">
            <a:avLst/>
          </a:prstGeom>
          <a:noFill/>
        </p:spPr>
        <p:txBody>
          <a:bodyPr wrap="square" rtlCol="0">
            <a:spAutoFit/>
          </a:bodyPr>
          <a:lstStyle/>
          <a:p>
            <a:pPr algn="r"/>
            <a:r>
              <a:rPr lang="en-US" sz="900" dirty="0">
                <a:solidFill>
                  <a:schemeClr val="bg1"/>
                </a:solidFill>
              </a:rPr>
              <a:t>Source:</a:t>
            </a:r>
            <a:r>
              <a:rPr lang="en-US" sz="900" baseline="0" dirty="0">
                <a:solidFill>
                  <a:schemeClr val="bg1"/>
                </a:solidFill>
              </a:rPr>
              <a:t> @Getty Images</a:t>
            </a:r>
            <a:endParaRPr lang="en-US" sz="900" dirty="0">
              <a:solidFill>
                <a:schemeClr val="bg1"/>
              </a:solidFill>
            </a:endParaRPr>
          </a:p>
        </p:txBody>
      </p:sp>
    </p:spTree>
    <p:extLst>
      <p:ext uri="{BB962C8B-B14F-4D97-AF65-F5344CB8AC3E}">
        <p14:creationId xmlns:p14="http://schemas.microsoft.com/office/powerpoint/2010/main" val="4034813712"/>
      </p:ext>
    </p:extLst>
  </p:cSld>
  <p:clrMap bg1="lt1" tx1="dk1" bg2="lt2" tx2="dk2" accent1="accent1" accent2="accent2" accent3="accent3" accent4="accent4" accent5="accent5" accent6="accent6" hlink="hlink" folHlink="folHlink"/>
  <p:sldLayoutIdLst>
    <p:sldLayoutId id="2147483673" r:id="rId1"/>
    <p:sldLayoutId id="2147483680" r:id="rId2"/>
    <p:sldLayoutId id="2147483679" r:id="rId3"/>
  </p:sldLayoutIdLst>
  <p:hf hdr="0" ftr="0" dt="0"/>
  <p:txStyles>
    <p:title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B3FB9E-AE37-9A4D-AB63-FD7BE715AD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2650" r="6669" b="12515"/>
          <a:stretch/>
        </p:blipFill>
        <p:spPr>
          <a:xfrm>
            <a:off x="10480430" y="406946"/>
            <a:ext cx="1717990" cy="923544"/>
          </a:xfrm>
          <a:prstGeom prst="rect">
            <a:avLst/>
          </a:prstGeom>
        </p:spPr>
      </p:pic>
      <p:sp>
        <p:nvSpPr>
          <p:cNvPr id="8" name="Parallelogram 7">
            <a:extLst>
              <a:ext uri="{FF2B5EF4-FFF2-40B4-BE49-F238E27FC236}">
                <a16:creationId xmlns:a16="http://schemas.microsoft.com/office/drawing/2014/main" id="{FD22B886-9045-C54A-A319-B60CCF20126A}"/>
              </a:ext>
            </a:extLst>
          </p:cNvPr>
          <p:cNvSpPr/>
          <p:nvPr userDrawn="1"/>
        </p:nvSpPr>
        <p:spPr>
          <a:xfrm>
            <a:off x="222617" y="406946"/>
            <a:ext cx="10496183" cy="926486"/>
          </a:xfrm>
          <a:prstGeom prst="parallelogram">
            <a:avLst/>
          </a:prstGeom>
          <a:solidFill>
            <a:srgbClr val="FFCF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266B5E1-7B3A-D145-B5C0-7A442658009E}"/>
              </a:ext>
            </a:extLst>
          </p:cNvPr>
          <p:cNvSpPr>
            <a:spLocks noGrp="1"/>
          </p:cNvSpPr>
          <p:nvPr>
            <p:ph type="body" idx="1"/>
          </p:nvPr>
        </p:nvSpPr>
        <p:spPr>
          <a:xfrm>
            <a:off x="984244" y="1596941"/>
            <a:ext cx="1036955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CB42C6-4012-9B47-BE06-9A694A969359}"/>
              </a:ext>
            </a:extLst>
          </p:cNvPr>
          <p:cNvSpPr>
            <a:spLocks noGrp="1"/>
          </p:cNvSpPr>
          <p:nvPr>
            <p:ph type="dt" sz="half" idx="2"/>
          </p:nvPr>
        </p:nvSpPr>
        <p:spPr>
          <a:xfrm>
            <a:off x="4870443" y="6356350"/>
            <a:ext cx="25971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C790006-EC7C-4A4E-A07D-6823A802F34A}" type="datetime1">
              <a:rPr lang="en-US" smtClean="0"/>
              <a:t>3/17/2023</a:t>
            </a:fld>
            <a:endParaRPr lang="en-US" dirty="0"/>
          </a:p>
        </p:txBody>
      </p:sp>
      <p:sp>
        <p:nvSpPr>
          <p:cNvPr id="6" name="Slide Number Placeholder 5">
            <a:extLst>
              <a:ext uri="{FF2B5EF4-FFF2-40B4-BE49-F238E27FC236}">
                <a16:creationId xmlns:a16="http://schemas.microsoft.com/office/drawing/2014/main" id="{406870AD-C09E-BC40-9830-3F7EF73A1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4CC3B-F538-9046-9995-49EE0C980241}" type="slidenum">
              <a:rPr lang="en-US" smtClean="0"/>
              <a:t>‹#›</a:t>
            </a:fld>
            <a:endParaRPr lang="en-US" dirty="0"/>
          </a:p>
        </p:txBody>
      </p:sp>
      <p:sp>
        <p:nvSpPr>
          <p:cNvPr id="7" name="Rectangle 6">
            <a:extLst>
              <a:ext uri="{FF2B5EF4-FFF2-40B4-BE49-F238E27FC236}">
                <a16:creationId xmlns:a16="http://schemas.microsoft.com/office/drawing/2014/main" id="{FFA2DDA6-80EF-9F47-B242-A09ED7C50E7B}"/>
              </a:ext>
            </a:extLst>
          </p:cNvPr>
          <p:cNvSpPr/>
          <p:nvPr userDrawn="1"/>
        </p:nvSpPr>
        <p:spPr>
          <a:xfrm>
            <a:off x="0" y="0"/>
            <a:ext cx="696686"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A9813AD-66F3-454A-A40D-DFFCF49AE0FE}"/>
              </a:ext>
            </a:extLst>
          </p:cNvPr>
          <p:cNvPicPr>
            <a:picLocks noChangeAspect="1"/>
          </p:cNvPicPr>
          <p:nvPr userDrawn="1"/>
        </p:nvPicPr>
        <p:blipFill>
          <a:blip r:embed="rId6"/>
          <a:stretch>
            <a:fillRect/>
          </a:stretch>
        </p:blipFill>
        <p:spPr>
          <a:xfrm>
            <a:off x="984245" y="5961614"/>
            <a:ext cx="1687704" cy="670118"/>
          </a:xfrm>
          <a:prstGeom prst="rect">
            <a:avLst/>
          </a:prstGeom>
        </p:spPr>
      </p:pic>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2574896" y="3236540"/>
            <a:ext cx="6087723" cy="384920"/>
          </a:xfrm>
          <a:prstGeom prst="rect">
            <a:avLst/>
          </a:prstGeom>
        </p:spPr>
      </p:pic>
    </p:spTree>
    <p:extLst>
      <p:ext uri="{BB962C8B-B14F-4D97-AF65-F5344CB8AC3E}">
        <p14:creationId xmlns:p14="http://schemas.microsoft.com/office/powerpoint/2010/main" val="98654614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ftr="0" dt="0"/>
  <p:txStyles>
    <p:titleStyle>
      <a:lvl1pPr algn="l" defTabSz="914400" rtl="0" eaLnBrk="1" latinLnBrk="0" hangingPunct="1">
        <a:lnSpc>
          <a:spcPct val="90000"/>
        </a:lnSpc>
        <a:spcBef>
          <a:spcPct val="0"/>
        </a:spcBef>
        <a:buNone/>
        <a:defRPr lang="en-US" sz="2000" kern="1200" smtClean="0">
          <a:solidFill>
            <a:schemeClr val="tx1"/>
          </a:solidFill>
          <a:effectLst/>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0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0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0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0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ops.fhwa.dot.gov/publications/fhwahop18091/fhwahop18091.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ops.fhwa.dot.gov/tsmo/"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sdot.wa.gov/about/secretary-transportation/our-strategic-plan"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codot.gov/about/mission-vision"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ops.fhwa.dot.gov/tsmo" TargetMode="External"/><Relationship Id="rId7" Type="http://schemas.openxmlformats.org/officeDocument/2006/relationships/hyperlink" Target="https://ops.fhwa.dot.gov/publications/fhwahop18092"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transportationops.org/" TargetMode="External"/><Relationship Id="rId5" Type="http://schemas.openxmlformats.org/officeDocument/2006/relationships/hyperlink" Target="https://ops.fhwa.dot.gov/plan4ops/focus_areas/communicating_tsmo.htm" TargetMode="External"/><Relationship Id="rId4" Type="http://schemas.openxmlformats.org/officeDocument/2006/relationships/hyperlink" Target="https://ops.fhwa.dot.gov/plan4op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insauga.com/highway-construction-of-the-week-in-mississaug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transportationops.org/case-studies/us-60-and-i-10-interchange-transformation-using-tsmo-signage-and-restripe-capabilitie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cflsmartroads.com/projects/ATTAIN-CFL.html"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iowatim.org/"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transportation.ohio.gov/wps/portal/gov/odot/working/data-tools/resources/toast"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transportation.ohio.gov/programs/tsmo/case-studies/tsmo-case-study-i-90"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ops.fhwa.dot.gov/plan4ops/"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safety.fhwa.dot.gov/rsdp/downloads/fhwssa19041.pdf"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ops.fhwa.dot.gov/tsmo/index.htm" TargetMode="External"/><Relationship Id="rId7" Type="http://schemas.openxmlformats.org/officeDocument/2006/relationships/hyperlink" Target="https://www.transportationops.org/"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ops.fhwa.dot.gov/plan4ops/focus_areas/communicating_tsmo.htm" TargetMode="External"/><Relationship Id="rId5" Type="http://schemas.openxmlformats.org/officeDocument/2006/relationships/hyperlink" Target="https://ops.fhwa.dot.gov/plan4ops" TargetMode="External"/><Relationship Id="rId4" Type="http://schemas.openxmlformats.org/officeDocument/2006/relationships/hyperlink" Target="https://ops.fhwa.dot.gov/publications/fhwahop18092"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safety.fhwa.dot.gov/rsdp/downloads/fhwssa19041.pdf"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hyperlink" Target="https://safety.fhwa.dot.gov/rsdp/downloads/fhwasa19042.pdf" TargetMode="External"/><Relationship Id="rId4" Type="http://schemas.openxmlformats.org/officeDocument/2006/relationships/hyperlink" Target="https://safety.fhwa.dot.gov/rsdp/downloads/fhwasa19043.pdf"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6942" y="2311710"/>
            <a:ext cx="5452686" cy="1308460"/>
          </a:xfrm>
        </p:spPr>
        <p:txBody>
          <a:bodyPr/>
          <a:lstStyle/>
          <a:p>
            <a:r>
              <a:rPr lang="en-US" sz="4000" dirty="0"/>
              <a:t>Connecting TSMO </a:t>
            </a:r>
            <a:br>
              <a:rPr lang="en-US" sz="4000" dirty="0"/>
            </a:br>
            <a:r>
              <a:rPr lang="en-US" sz="4000" dirty="0"/>
              <a:t>and Safety</a:t>
            </a:r>
          </a:p>
        </p:txBody>
      </p:sp>
      <p:sp>
        <p:nvSpPr>
          <p:cNvPr id="3" name="Subtitle 2"/>
          <p:cNvSpPr>
            <a:spLocks noGrp="1"/>
          </p:cNvSpPr>
          <p:nvPr>
            <p:ph type="subTitle" idx="1"/>
          </p:nvPr>
        </p:nvSpPr>
        <p:spPr>
          <a:xfrm>
            <a:off x="925287" y="4256313"/>
            <a:ext cx="4582160" cy="1124857"/>
          </a:xfrm>
        </p:spPr>
        <p:txBody>
          <a:bodyPr/>
          <a:lstStyle/>
          <a:p>
            <a:r>
              <a:rPr lang="en-US" sz="1800" dirty="0">
                <a:latin typeface="Arial" panose="020B0604020202020204" pitchFamily="34" charset="0"/>
                <a:cs typeface="Arial" panose="020B0604020202020204" pitchFamily="34" charset="0"/>
              </a:rPr>
              <a:t>Presenter Name</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Date (Month, Date, Year)</a:t>
            </a:r>
          </a:p>
        </p:txBody>
      </p:sp>
      <p:sp>
        <p:nvSpPr>
          <p:cNvPr id="4" name="TextBox 3">
            <a:extLst>
              <a:ext uri="{FF2B5EF4-FFF2-40B4-BE49-F238E27FC236}">
                <a16:creationId xmlns:a16="http://schemas.microsoft.com/office/drawing/2014/main" id="{989B38AD-452C-F24E-9B01-D9C8DBF9FE0D}"/>
              </a:ext>
            </a:extLst>
          </p:cNvPr>
          <p:cNvSpPr txBox="1"/>
          <p:nvPr/>
        </p:nvSpPr>
        <p:spPr>
          <a:xfrm>
            <a:off x="916941" y="1531973"/>
            <a:ext cx="6825354" cy="461665"/>
          </a:xfrm>
          <a:prstGeom prst="rect">
            <a:avLst/>
          </a:prstGeom>
          <a:noFill/>
        </p:spPr>
        <p:txBody>
          <a:bodyPr wrap="square" rtlCol="0">
            <a:spAutoFit/>
          </a:bodyPr>
          <a:lstStyle/>
          <a:p>
            <a:r>
              <a:rPr lang="en-US" sz="2400" b="1" dirty="0">
                <a:solidFill>
                  <a:schemeClr val="bg1">
                    <a:lumMod val="50000"/>
                  </a:schemeClr>
                </a:solidFill>
                <a:latin typeface="Arial" panose="020B0604020202020204" pitchFamily="34" charset="0"/>
                <a:ea typeface="Roboto" panose="02000000000000000000" pitchFamily="2" charset="0"/>
                <a:cs typeface="Arial" panose="020B0604020202020204" pitchFamily="34" charset="0"/>
              </a:rPr>
              <a:t>SAFETY</a:t>
            </a:r>
          </a:p>
        </p:txBody>
      </p:sp>
    </p:spTree>
    <p:extLst>
      <p:ext uri="{BB962C8B-B14F-4D97-AF65-F5344CB8AC3E}">
        <p14:creationId xmlns:p14="http://schemas.microsoft.com/office/powerpoint/2010/main" val="385098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39286"/>
            <a:ext cx="8997956" cy="504096"/>
          </a:xfrm>
        </p:spPr>
        <p:txBody>
          <a:bodyPr/>
          <a:lstStyle/>
          <a:p>
            <a:r>
              <a:rPr lang="en-US" sz="4400" dirty="0"/>
              <a:t>Next Steps</a:t>
            </a:r>
          </a:p>
        </p:txBody>
      </p:sp>
      <p:sp>
        <p:nvSpPr>
          <p:cNvPr id="3" name="Content Placeholder 2"/>
          <p:cNvSpPr>
            <a:spLocks noGrp="1"/>
          </p:cNvSpPr>
          <p:nvPr>
            <p:ph idx="1"/>
          </p:nvPr>
        </p:nvSpPr>
        <p:spPr>
          <a:xfrm>
            <a:off x="984244" y="1596941"/>
            <a:ext cx="7022071" cy="3684317"/>
          </a:xfrm>
        </p:spPr>
        <p:txBody>
          <a:bodyPr>
            <a:normAutofit fontScale="92500" lnSpcReduction="10000"/>
          </a:bodyPr>
          <a:lstStyle/>
          <a:p>
            <a:pPr>
              <a:lnSpc>
                <a:spcPct val="110000"/>
              </a:lnSpc>
            </a:pPr>
            <a:r>
              <a:rPr lang="en-US" dirty="0"/>
              <a:t>Bring TSMO and safety leaders together to identify areas of common interest and mutual objectives</a:t>
            </a:r>
          </a:p>
          <a:p>
            <a:pPr>
              <a:lnSpc>
                <a:spcPct val="110000"/>
              </a:lnSpc>
            </a:pPr>
            <a:r>
              <a:rPr lang="en-US" dirty="0"/>
              <a:t>Find out how TSMO strategies are already supporting safety goals</a:t>
            </a:r>
          </a:p>
          <a:p>
            <a:pPr>
              <a:lnSpc>
                <a:spcPct val="110000"/>
              </a:lnSpc>
            </a:pPr>
            <a:r>
              <a:rPr lang="en-US" dirty="0"/>
              <a:t>Discuss where TSMO can make an even greater impact on safety goals</a:t>
            </a:r>
          </a:p>
          <a:p>
            <a:pPr>
              <a:lnSpc>
                <a:spcPct val="110000"/>
              </a:lnSpc>
            </a:pPr>
            <a:r>
              <a:rPr lang="en-US" dirty="0"/>
              <a:t>Identify how safety can support TSMO goals</a:t>
            </a:r>
          </a:p>
          <a:p>
            <a:pPr>
              <a:lnSpc>
                <a:spcPct val="110000"/>
              </a:lnSpc>
            </a:pPr>
            <a:r>
              <a:rPr lang="en-US" dirty="0"/>
              <a:t>Begin joint efforts to improve the TSMO and safety connection</a:t>
            </a:r>
          </a:p>
        </p:txBody>
      </p:sp>
      <p:sp>
        <p:nvSpPr>
          <p:cNvPr id="7" name="Content Placeholder 2"/>
          <p:cNvSpPr txBox="1">
            <a:spLocks/>
          </p:cNvSpPr>
          <p:nvPr/>
        </p:nvSpPr>
        <p:spPr>
          <a:xfrm>
            <a:off x="1125074" y="5281259"/>
            <a:ext cx="6881241" cy="68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Learn more with the FHWA TSMO and Safety Factsheet at: </a:t>
            </a:r>
            <a:r>
              <a:rPr lang="en-US" sz="1600" dirty="0">
                <a:hlinkClick r:id="rId3"/>
              </a:rPr>
              <a:t>https://ops.fhwa.dot.gov/publications/fhwahop18091/fhwahop18091.pdf</a:t>
            </a:r>
            <a:r>
              <a:rPr lang="en-US" sz="1600" dirty="0"/>
              <a:t> </a:t>
            </a:r>
          </a:p>
        </p:txBody>
      </p:sp>
      <p:pic>
        <p:nvPicPr>
          <p:cNvPr id="5" name="Picture 4" descr="FHWA fact sheet on Enhancing Transportation Connecting TSMO and Safety "/>
          <p:cNvPicPr>
            <a:picLocks noChangeAspect="1"/>
          </p:cNvPicPr>
          <p:nvPr/>
        </p:nvPicPr>
        <p:blipFill>
          <a:blip r:embed="rId4"/>
          <a:stretch>
            <a:fillRect/>
          </a:stretch>
        </p:blipFill>
        <p:spPr>
          <a:xfrm>
            <a:off x="8368025" y="1596940"/>
            <a:ext cx="3291157" cy="4272231"/>
          </a:xfrm>
          <a:prstGeom prst="rect">
            <a:avLst/>
          </a:prstGeom>
        </p:spPr>
      </p:pic>
      <p:sp>
        <p:nvSpPr>
          <p:cNvPr id="4" name="Slide Number Placeholder 3">
            <a:extLst>
              <a:ext uri="{FF2B5EF4-FFF2-40B4-BE49-F238E27FC236}">
                <a16:creationId xmlns:a16="http://schemas.microsoft.com/office/drawing/2014/main" id="{ED3FC9EC-7A44-9DC2-6594-379D12B43BE0}"/>
              </a:ext>
            </a:extLst>
          </p:cNvPr>
          <p:cNvSpPr>
            <a:spLocks noGrp="1"/>
          </p:cNvSpPr>
          <p:nvPr>
            <p:ph type="sldNum" sz="quarter" idx="12"/>
          </p:nvPr>
        </p:nvSpPr>
        <p:spPr/>
        <p:txBody>
          <a:bodyPr/>
          <a:lstStyle/>
          <a:p>
            <a:fld id="{37D4CC3B-F538-9046-9995-49EE0C980241}" type="slidenum">
              <a:rPr lang="en-US" smtClean="0"/>
              <a:pPr/>
              <a:t>10</a:t>
            </a:fld>
            <a:endParaRPr lang="en-US" dirty="0"/>
          </a:p>
        </p:txBody>
      </p:sp>
    </p:spTree>
    <p:extLst>
      <p:ext uri="{BB962C8B-B14F-4D97-AF65-F5344CB8AC3E}">
        <p14:creationId xmlns:p14="http://schemas.microsoft.com/office/powerpoint/2010/main" val="3491668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r>
              <a:rPr lang="en-US" dirty="0">
                <a:solidFill>
                  <a:schemeClr val="tx1"/>
                </a:solidFill>
              </a:rPr>
              <a:t>For more information, please contact:</a:t>
            </a:r>
          </a:p>
          <a:p>
            <a:r>
              <a:rPr lang="en-US" b="1" dirty="0"/>
              <a:t>[INSERT CONTACT INFORMATION]</a:t>
            </a:r>
          </a:p>
        </p:txBody>
      </p:sp>
      <p:sp>
        <p:nvSpPr>
          <p:cNvPr id="4" name="Slide Number Placeholder 3"/>
          <p:cNvSpPr>
            <a:spLocks noGrp="1"/>
          </p:cNvSpPr>
          <p:nvPr>
            <p:ph type="sldNum" sz="quarter" idx="12"/>
          </p:nvPr>
        </p:nvSpPr>
        <p:spPr/>
        <p:txBody>
          <a:bodyPr/>
          <a:lstStyle/>
          <a:p>
            <a:fld id="{37D4CC3B-F538-9046-9995-49EE0C980241}" type="slidenum">
              <a:rPr lang="en-US" smtClean="0"/>
              <a:t>11</a:t>
            </a:fld>
            <a:endParaRPr lang="en-US" dirty="0"/>
          </a:p>
        </p:txBody>
      </p:sp>
    </p:spTree>
    <p:extLst>
      <p:ext uri="{BB962C8B-B14F-4D97-AF65-F5344CB8AC3E}">
        <p14:creationId xmlns:p14="http://schemas.microsoft.com/office/powerpoint/2010/main" val="315410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8F8F-FB2B-437C-9192-601CAF68CA38}"/>
              </a:ext>
            </a:extLst>
          </p:cNvPr>
          <p:cNvSpPr>
            <a:spLocks noGrp="1"/>
          </p:cNvSpPr>
          <p:nvPr>
            <p:ph type="title"/>
          </p:nvPr>
        </p:nvSpPr>
        <p:spPr/>
        <p:txBody>
          <a:bodyPr/>
          <a:lstStyle/>
          <a:p>
            <a:r>
              <a:rPr lang="en-US" dirty="0"/>
              <a:t>End of Executive Summary</a:t>
            </a:r>
          </a:p>
        </p:txBody>
      </p:sp>
      <p:sp>
        <p:nvSpPr>
          <p:cNvPr id="4" name="Slide Number Placeholder 3">
            <a:extLst>
              <a:ext uri="{FF2B5EF4-FFF2-40B4-BE49-F238E27FC236}">
                <a16:creationId xmlns:a16="http://schemas.microsoft.com/office/drawing/2014/main" id="{24015FF7-98A5-4621-8DA4-ED660214CB33}"/>
              </a:ext>
            </a:extLst>
          </p:cNvPr>
          <p:cNvSpPr>
            <a:spLocks noGrp="1"/>
          </p:cNvSpPr>
          <p:nvPr>
            <p:ph type="sldNum" sz="quarter" idx="12"/>
          </p:nvPr>
        </p:nvSpPr>
        <p:spPr/>
        <p:txBody>
          <a:bodyPr/>
          <a:lstStyle/>
          <a:p>
            <a:fld id="{37D4CC3B-F538-9046-9995-49EE0C980241}" type="slidenum">
              <a:rPr lang="en-US" smtClean="0"/>
              <a:t>12</a:t>
            </a:fld>
            <a:endParaRPr lang="en-US" dirty="0"/>
          </a:p>
        </p:txBody>
      </p:sp>
    </p:spTree>
    <p:extLst>
      <p:ext uri="{BB962C8B-B14F-4D97-AF65-F5344CB8AC3E}">
        <p14:creationId xmlns:p14="http://schemas.microsoft.com/office/powerpoint/2010/main" val="8110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CCA065-E47B-4610-86FA-E8BF2887E5A1}"/>
              </a:ext>
            </a:extLst>
          </p:cNvPr>
          <p:cNvSpPr>
            <a:spLocks noGrp="1"/>
          </p:cNvSpPr>
          <p:nvPr>
            <p:ph type="title"/>
          </p:nvPr>
        </p:nvSpPr>
        <p:spPr>
          <a:xfrm>
            <a:off x="984244" y="644101"/>
            <a:ext cx="8997956" cy="504096"/>
          </a:xfrm>
        </p:spPr>
        <p:txBody>
          <a:bodyPr/>
          <a:lstStyle/>
          <a:p>
            <a:r>
              <a:rPr lang="en-US" sz="4400" dirty="0"/>
              <a:t>Goals of the Presentation</a:t>
            </a:r>
          </a:p>
        </p:txBody>
      </p:sp>
      <p:sp>
        <p:nvSpPr>
          <p:cNvPr id="6" name="Content Placeholder 5">
            <a:extLst>
              <a:ext uri="{FF2B5EF4-FFF2-40B4-BE49-F238E27FC236}">
                <a16:creationId xmlns:a16="http://schemas.microsoft.com/office/drawing/2014/main" id="{C8A34912-A779-4155-BAA0-390C389929BB}"/>
              </a:ext>
            </a:extLst>
          </p:cNvPr>
          <p:cNvSpPr>
            <a:spLocks noGrp="1"/>
          </p:cNvSpPr>
          <p:nvPr>
            <p:ph idx="1"/>
          </p:nvPr>
        </p:nvSpPr>
        <p:spPr>
          <a:xfrm>
            <a:off x="984245" y="1610513"/>
            <a:ext cx="10369555" cy="4351338"/>
          </a:xfrm>
        </p:spPr>
        <p:txBody>
          <a:bodyPr/>
          <a:lstStyle/>
          <a:p>
            <a:r>
              <a:rPr lang="en-US" sz="3200" dirty="0"/>
              <a:t>Increase awareness and understanding of transportation systems management and operations (TSMO)</a:t>
            </a:r>
          </a:p>
          <a:p>
            <a:r>
              <a:rPr lang="en-US" sz="3200" dirty="0"/>
              <a:t>Explore how TSMO and safety can support each other</a:t>
            </a:r>
          </a:p>
          <a:p>
            <a:r>
              <a:rPr lang="en-US" sz="3200" dirty="0"/>
              <a:t>Provide examples of coordination between TSMO and safety</a:t>
            </a:r>
          </a:p>
          <a:p>
            <a:r>
              <a:rPr lang="en-US" sz="3200" dirty="0"/>
              <a:t>Discuss opportunities to enhance collaboration between TSMO and safety</a:t>
            </a:r>
          </a:p>
          <a:p>
            <a:endParaRPr lang="en-US" dirty="0"/>
          </a:p>
          <a:p>
            <a:endParaRPr lang="en-US" dirty="0"/>
          </a:p>
        </p:txBody>
      </p:sp>
      <p:sp>
        <p:nvSpPr>
          <p:cNvPr id="4" name="Slide Number Placeholder 3">
            <a:extLst>
              <a:ext uri="{FF2B5EF4-FFF2-40B4-BE49-F238E27FC236}">
                <a16:creationId xmlns:a16="http://schemas.microsoft.com/office/drawing/2014/main" id="{D1057D2D-619E-4511-83BF-14FB2EDB4979}"/>
              </a:ext>
            </a:extLst>
          </p:cNvPr>
          <p:cNvSpPr>
            <a:spLocks noGrp="1"/>
          </p:cNvSpPr>
          <p:nvPr>
            <p:ph type="sldNum" sz="quarter" idx="12"/>
          </p:nvPr>
        </p:nvSpPr>
        <p:spPr/>
        <p:txBody>
          <a:bodyPr/>
          <a:lstStyle/>
          <a:p>
            <a:fld id="{37D4CC3B-F538-9046-9995-49EE0C980241}" type="slidenum">
              <a:rPr lang="en-US" smtClean="0"/>
              <a:pPr/>
              <a:t>13</a:t>
            </a:fld>
            <a:endParaRPr lang="en-US" dirty="0"/>
          </a:p>
        </p:txBody>
      </p:sp>
    </p:spTree>
    <p:extLst>
      <p:ext uri="{BB962C8B-B14F-4D97-AF65-F5344CB8AC3E}">
        <p14:creationId xmlns:p14="http://schemas.microsoft.com/office/powerpoint/2010/main" val="2658234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29875"/>
            <a:ext cx="8997956" cy="504096"/>
          </a:xfrm>
        </p:spPr>
        <p:txBody>
          <a:bodyPr/>
          <a:lstStyle/>
          <a:p>
            <a:r>
              <a:rPr lang="en-US" sz="4400" dirty="0"/>
              <a:t>Presentation Overview</a:t>
            </a:r>
          </a:p>
        </p:txBody>
      </p:sp>
      <p:sp>
        <p:nvSpPr>
          <p:cNvPr id="3" name="Content Placeholder 2"/>
          <p:cNvSpPr>
            <a:spLocks noGrp="1"/>
          </p:cNvSpPr>
          <p:nvPr>
            <p:ph idx="1"/>
          </p:nvPr>
        </p:nvSpPr>
        <p:spPr/>
        <p:txBody>
          <a:bodyPr>
            <a:normAutofit/>
          </a:bodyPr>
          <a:lstStyle/>
          <a:p>
            <a:r>
              <a:rPr lang="en-US" sz="2800" dirty="0"/>
              <a:t>What is TSMO?</a:t>
            </a:r>
          </a:p>
          <a:p>
            <a:r>
              <a:rPr lang="en-US" sz="2800" dirty="0"/>
              <a:t>Connecting TSMO and Safety Overview</a:t>
            </a:r>
          </a:p>
          <a:p>
            <a:r>
              <a:rPr lang="en-US" sz="2800" dirty="0"/>
              <a:t>Examples of Collaboration Between TSMO and Safety</a:t>
            </a:r>
          </a:p>
          <a:p>
            <a:r>
              <a:rPr lang="en-US" sz="2800" dirty="0"/>
              <a:t>Overcoming Challenges </a:t>
            </a:r>
          </a:p>
          <a:p>
            <a:r>
              <a:rPr lang="en-US" sz="2800" dirty="0"/>
              <a:t>Next Steps for Connecting TSMO and Safety</a:t>
            </a:r>
          </a:p>
        </p:txBody>
      </p:sp>
      <p:sp>
        <p:nvSpPr>
          <p:cNvPr id="4" name="Slide Number Placeholder 3"/>
          <p:cNvSpPr>
            <a:spLocks noGrp="1"/>
          </p:cNvSpPr>
          <p:nvPr>
            <p:ph type="sldNum" sz="quarter" idx="12"/>
          </p:nvPr>
        </p:nvSpPr>
        <p:spPr/>
        <p:txBody>
          <a:bodyPr/>
          <a:lstStyle/>
          <a:p>
            <a:fld id="{37D4CC3B-F538-9046-9995-49EE0C980241}" type="slidenum">
              <a:rPr lang="en-US" smtClean="0"/>
              <a:t>14</a:t>
            </a:fld>
            <a:endParaRPr lang="en-US" dirty="0"/>
          </a:p>
        </p:txBody>
      </p:sp>
    </p:spTree>
    <p:extLst>
      <p:ext uri="{BB962C8B-B14F-4D97-AF65-F5344CB8AC3E}">
        <p14:creationId xmlns:p14="http://schemas.microsoft.com/office/powerpoint/2010/main" val="3290202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69CA-6E28-43B9-8C03-D6A9E3547EE1}"/>
              </a:ext>
            </a:extLst>
          </p:cNvPr>
          <p:cNvSpPr>
            <a:spLocks noGrp="1"/>
          </p:cNvSpPr>
          <p:nvPr>
            <p:ph type="title"/>
          </p:nvPr>
        </p:nvSpPr>
        <p:spPr/>
        <p:txBody>
          <a:bodyPr/>
          <a:lstStyle/>
          <a:p>
            <a:r>
              <a:rPr lang="en-US" dirty="0"/>
              <a:t>What Is TSMO?</a:t>
            </a:r>
          </a:p>
        </p:txBody>
      </p:sp>
      <p:sp>
        <p:nvSpPr>
          <p:cNvPr id="4" name="Slide Number Placeholder 3">
            <a:extLst>
              <a:ext uri="{FF2B5EF4-FFF2-40B4-BE49-F238E27FC236}">
                <a16:creationId xmlns:a16="http://schemas.microsoft.com/office/drawing/2014/main" id="{DE05C94E-F6DE-49CC-868B-370D81D35A06}"/>
              </a:ext>
            </a:extLst>
          </p:cNvPr>
          <p:cNvSpPr>
            <a:spLocks noGrp="1"/>
          </p:cNvSpPr>
          <p:nvPr>
            <p:ph type="sldNum" sz="quarter" idx="12"/>
          </p:nvPr>
        </p:nvSpPr>
        <p:spPr/>
        <p:txBody>
          <a:bodyPr/>
          <a:lstStyle/>
          <a:p>
            <a:fld id="{37D4CC3B-F538-9046-9995-49EE0C980241}" type="slidenum">
              <a:rPr lang="en-US" smtClean="0"/>
              <a:t>15</a:t>
            </a:fld>
            <a:endParaRPr lang="en-US" dirty="0"/>
          </a:p>
        </p:txBody>
      </p:sp>
    </p:spTree>
    <p:extLst>
      <p:ext uri="{BB962C8B-B14F-4D97-AF65-F5344CB8AC3E}">
        <p14:creationId xmlns:p14="http://schemas.microsoft.com/office/powerpoint/2010/main" val="348274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44574"/>
            <a:ext cx="8997956" cy="504096"/>
          </a:xfrm>
        </p:spPr>
        <p:txBody>
          <a:bodyPr/>
          <a:lstStyle/>
          <a:p>
            <a:r>
              <a:rPr lang="en-US" sz="4400" dirty="0"/>
              <a:t>Definition of TSMO</a:t>
            </a:r>
          </a:p>
        </p:txBody>
      </p:sp>
      <p:sp>
        <p:nvSpPr>
          <p:cNvPr id="5" name="Content Placeholder 2"/>
          <p:cNvSpPr>
            <a:spLocks noGrp="1"/>
          </p:cNvSpPr>
          <p:nvPr>
            <p:ph idx="1"/>
          </p:nvPr>
        </p:nvSpPr>
        <p:spPr>
          <a:xfrm>
            <a:off x="984244" y="1596941"/>
            <a:ext cx="10369555" cy="2578819"/>
          </a:xfrm>
        </p:spPr>
        <p:txBody>
          <a:bodyPr>
            <a:noAutofit/>
          </a:bodyPr>
          <a:lstStyle/>
          <a:p>
            <a:pPr marL="0" indent="0">
              <a:lnSpc>
                <a:spcPct val="100000"/>
              </a:lnSpc>
              <a:buNone/>
            </a:pPr>
            <a:r>
              <a:rPr lang="en-US" sz="2800" dirty="0"/>
              <a:t>Integrated [set of] strategies to optimize the performance of existing infrastructure through implementation multimodal and intermodal, cross-jurisdictional systems, services, and projects designed to preserve capacity and improve security, safety, and reliability of the transportation system.*</a:t>
            </a:r>
          </a:p>
        </p:txBody>
      </p:sp>
      <p:sp>
        <p:nvSpPr>
          <p:cNvPr id="8" name="TextBox 7"/>
          <p:cNvSpPr txBox="1"/>
          <p:nvPr/>
        </p:nvSpPr>
        <p:spPr>
          <a:xfrm>
            <a:off x="984244" y="4817494"/>
            <a:ext cx="990420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 Title 23 of the U.S. Code § 101 (a)(30)(A) and FHWA website: </a:t>
            </a:r>
            <a:r>
              <a:rPr lang="en-US" sz="1600" dirty="0">
                <a:solidFill>
                  <a:schemeClr val="accent2">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https://ops.fhwa.dot.gov/tsmo/</a:t>
            </a:r>
            <a:r>
              <a:rPr lang="en-US" sz="1600" dirty="0">
                <a:solidFill>
                  <a:schemeClr val="accent2">
                    <a:lumMod val="50000"/>
                  </a:schemeClr>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37D4CC3B-F538-9046-9995-49EE0C980241}" type="slidenum">
              <a:rPr lang="en-US" smtClean="0"/>
              <a:pPr/>
              <a:t>16</a:t>
            </a:fld>
            <a:endParaRPr lang="en-US" dirty="0"/>
          </a:p>
        </p:txBody>
      </p:sp>
    </p:spTree>
    <p:extLst>
      <p:ext uri="{BB962C8B-B14F-4D97-AF65-F5344CB8AC3E}">
        <p14:creationId xmlns:p14="http://schemas.microsoft.com/office/powerpoint/2010/main" val="461762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4244" y="405625"/>
            <a:ext cx="8997956" cy="504096"/>
          </a:xfrm>
        </p:spPr>
        <p:txBody>
          <a:bodyPr/>
          <a:lstStyle/>
          <a:p>
            <a:r>
              <a:rPr lang="en-US" dirty="0"/>
              <a:t>Characteristics of Transportation Systems Management and Operations (TSMO)</a:t>
            </a:r>
          </a:p>
        </p:txBody>
      </p:sp>
      <p:sp>
        <p:nvSpPr>
          <p:cNvPr id="3" name="Content Placeholder 2"/>
          <p:cNvSpPr>
            <a:spLocks noGrp="1"/>
          </p:cNvSpPr>
          <p:nvPr>
            <p:ph idx="1"/>
          </p:nvPr>
        </p:nvSpPr>
        <p:spPr/>
        <p:txBody>
          <a:bodyPr/>
          <a:lstStyle/>
          <a:p>
            <a:pPr>
              <a:lnSpc>
                <a:spcPct val="120000"/>
              </a:lnSpc>
            </a:pPr>
            <a:r>
              <a:rPr lang="en-US" dirty="0"/>
              <a:t>Offers an integrated set of strategies to optimize operational performance of the existing transportation system</a:t>
            </a:r>
          </a:p>
          <a:p>
            <a:pPr>
              <a:lnSpc>
                <a:spcPct val="120000"/>
              </a:lnSpc>
            </a:pPr>
            <a:r>
              <a:rPr lang="en-US" dirty="0"/>
              <a:t>Approaches performance from a systems perspective:</a:t>
            </a:r>
          </a:p>
          <a:p>
            <a:pPr lvl="1">
              <a:lnSpc>
                <a:spcPct val="120000"/>
              </a:lnSpc>
            </a:pPr>
            <a:r>
              <a:rPr lang="en-US" dirty="0"/>
              <a:t>Spans corridors, facilities, jurisdictions, modes, and agencies</a:t>
            </a:r>
          </a:p>
          <a:p>
            <a:pPr>
              <a:lnSpc>
                <a:spcPct val="120000"/>
              </a:lnSpc>
            </a:pPr>
            <a:r>
              <a:rPr lang="en-US" dirty="0"/>
              <a:t>Helps agencies balance supply and demand on the system and provide flexible solutions to manage dynamic conditions</a:t>
            </a:r>
          </a:p>
          <a:p>
            <a:pPr>
              <a:lnSpc>
                <a:spcPct val="120000"/>
              </a:lnSpc>
            </a:pPr>
            <a:r>
              <a:rPr lang="en-US" dirty="0"/>
              <a:t>Complements capacity projects, or in some cases can provide lower cost, faster alternatives</a:t>
            </a:r>
          </a:p>
        </p:txBody>
      </p:sp>
      <p:sp>
        <p:nvSpPr>
          <p:cNvPr id="4" name="Slide Number Placeholder 3"/>
          <p:cNvSpPr>
            <a:spLocks noGrp="1"/>
          </p:cNvSpPr>
          <p:nvPr>
            <p:ph type="sldNum" sz="quarter" idx="12"/>
          </p:nvPr>
        </p:nvSpPr>
        <p:spPr/>
        <p:txBody>
          <a:bodyPr/>
          <a:lstStyle/>
          <a:p>
            <a:fld id="{37D4CC3B-F538-9046-9995-49EE0C980241}" type="slidenum">
              <a:rPr lang="en-US" smtClean="0"/>
              <a:pPr/>
              <a:t>17</a:t>
            </a:fld>
            <a:endParaRPr lang="en-US" dirty="0"/>
          </a:p>
        </p:txBody>
      </p:sp>
    </p:spTree>
    <p:extLst>
      <p:ext uri="{BB962C8B-B14F-4D97-AF65-F5344CB8AC3E}">
        <p14:creationId xmlns:p14="http://schemas.microsoft.com/office/powerpoint/2010/main" val="2237499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10696"/>
            <a:ext cx="8997956" cy="504096"/>
          </a:xfrm>
        </p:spPr>
        <p:txBody>
          <a:bodyPr/>
          <a:lstStyle/>
          <a:p>
            <a:r>
              <a:rPr lang="en-US" sz="4400" dirty="0"/>
              <a:t>Examples of TSMO Strategies</a:t>
            </a:r>
          </a:p>
        </p:txBody>
      </p:sp>
      <p:sp>
        <p:nvSpPr>
          <p:cNvPr id="6" name="Slide Number Placeholder 5"/>
          <p:cNvSpPr>
            <a:spLocks noGrp="1"/>
          </p:cNvSpPr>
          <p:nvPr>
            <p:ph type="sldNum" sz="quarter" idx="12"/>
          </p:nvPr>
        </p:nvSpPr>
        <p:spPr/>
        <p:txBody>
          <a:bodyPr/>
          <a:lstStyle/>
          <a:p>
            <a:fld id="{8963073B-250E-43D2-AB62-2D61C2B5B286}" type="slidenum">
              <a:rPr lang="en-US" smtClean="0"/>
              <a:pPr/>
              <a:t>18</a:t>
            </a:fld>
            <a:endParaRPr lang="en-US" dirty="0"/>
          </a:p>
        </p:txBody>
      </p:sp>
      <p:sp>
        <p:nvSpPr>
          <p:cNvPr id="17" name="TextBox 16">
            <a:extLst>
              <a:ext uri="{FF2B5EF4-FFF2-40B4-BE49-F238E27FC236}">
                <a16:creationId xmlns:a16="http://schemas.microsoft.com/office/drawing/2014/main" id="{D2D48C5A-71A4-AA84-48CE-90191C057EC8}"/>
              </a:ext>
            </a:extLst>
          </p:cNvPr>
          <p:cNvSpPr txBox="1"/>
          <p:nvPr/>
        </p:nvSpPr>
        <p:spPr>
          <a:xfrm>
            <a:off x="8949359" y="5635587"/>
            <a:ext cx="274320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pic>
        <p:nvPicPr>
          <p:cNvPr id="18" name="Picture 17" descr="Icons representing freeway management, arterial management, integrated corridor management, travel demand management, traveler information, freight management, work zone management, traffic incident and emergency transportation operations, road weather management, planned special events management, public transportation and ridesharing management, and parking management.">
            <a:extLst>
              <a:ext uri="{FF2B5EF4-FFF2-40B4-BE49-F238E27FC236}">
                <a16:creationId xmlns:a16="http://schemas.microsoft.com/office/drawing/2014/main" id="{56820CD1-3968-4829-AD66-E69D17537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573945"/>
            <a:ext cx="10058400" cy="3995240"/>
          </a:xfrm>
          <a:prstGeom prst="rect">
            <a:avLst/>
          </a:prstGeom>
        </p:spPr>
      </p:pic>
    </p:spTree>
    <p:extLst>
      <p:ext uri="{BB962C8B-B14F-4D97-AF65-F5344CB8AC3E}">
        <p14:creationId xmlns:p14="http://schemas.microsoft.com/office/powerpoint/2010/main" val="883976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84244" y="615339"/>
            <a:ext cx="9673246" cy="929682"/>
          </a:xfrm>
        </p:spPr>
        <p:txBody>
          <a:bodyPr/>
          <a:lstStyle/>
          <a:p>
            <a:r>
              <a:rPr lang="en-US" sz="4000" dirty="0"/>
              <a:t>Incident/Event Management Strategies</a:t>
            </a:r>
          </a:p>
        </p:txBody>
      </p:sp>
      <p:pic>
        <p:nvPicPr>
          <p:cNvPr id="4" name="Content Placeholder 3" descr="Incident/Event Management Addresses incidents and events. This includes: Road Weather Management, Traffic Incident Management and Emergency Transportation Operations, Work Zone Management, and Planned Special Event Management."/>
          <p:cNvPicPr>
            <a:picLocks noGrp="1" noChangeAspect="1"/>
          </p:cNvPicPr>
          <p:nvPr>
            <p:ph idx="1"/>
          </p:nvPr>
        </p:nvPicPr>
        <p:blipFill>
          <a:blip r:embed="rId3"/>
          <a:srcRect/>
          <a:stretch/>
        </p:blipFill>
        <p:spPr>
          <a:xfrm>
            <a:off x="794365" y="2034284"/>
            <a:ext cx="11258534" cy="2649622"/>
          </a:xfrm>
        </p:spPr>
      </p:pic>
      <p:sp>
        <p:nvSpPr>
          <p:cNvPr id="7" name="TextBox 6"/>
          <p:cNvSpPr txBox="1"/>
          <p:nvPr/>
        </p:nvSpPr>
        <p:spPr>
          <a:xfrm>
            <a:off x="9024060" y="4526245"/>
            <a:ext cx="274320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
        <p:nvSpPr>
          <p:cNvPr id="2" name="Slide Number Placeholder 1"/>
          <p:cNvSpPr>
            <a:spLocks noGrp="1"/>
          </p:cNvSpPr>
          <p:nvPr>
            <p:ph type="sldNum" sz="quarter" idx="12"/>
          </p:nvPr>
        </p:nvSpPr>
        <p:spPr/>
        <p:txBody>
          <a:bodyPr/>
          <a:lstStyle/>
          <a:p>
            <a:fld id="{37D4CC3B-F538-9046-9995-49EE0C980241}" type="slidenum">
              <a:rPr lang="en-US" smtClean="0"/>
              <a:t>19</a:t>
            </a:fld>
            <a:endParaRPr lang="en-US" dirty="0"/>
          </a:p>
        </p:txBody>
      </p:sp>
    </p:spTree>
    <p:extLst>
      <p:ext uri="{BB962C8B-B14F-4D97-AF65-F5344CB8AC3E}">
        <p14:creationId xmlns:p14="http://schemas.microsoft.com/office/powerpoint/2010/main" val="358472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36DA-D155-2C54-3696-1BAAB5455DF4}"/>
              </a:ext>
            </a:extLst>
          </p:cNvPr>
          <p:cNvSpPr>
            <a:spLocks noGrp="1"/>
          </p:cNvSpPr>
          <p:nvPr>
            <p:ph type="title"/>
          </p:nvPr>
        </p:nvSpPr>
        <p:spPr/>
        <p:txBody>
          <a:bodyPr/>
          <a:lstStyle/>
          <a:p>
            <a:r>
              <a:rPr lang="en-US" sz="4400" dirty="0"/>
              <a:t>Disclaimer</a:t>
            </a:r>
          </a:p>
        </p:txBody>
      </p:sp>
      <p:sp>
        <p:nvSpPr>
          <p:cNvPr id="3" name="Content Placeholder 2">
            <a:extLst>
              <a:ext uri="{FF2B5EF4-FFF2-40B4-BE49-F238E27FC236}">
                <a16:creationId xmlns:a16="http://schemas.microsoft.com/office/drawing/2014/main" id="{8F5DEE42-D764-A1AD-3EE0-AB42B4AB4139}"/>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p:txBody>
      </p:sp>
      <p:sp>
        <p:nvSpPr>
          <p:cNvPr id="4" name="Slide Number Placeholder 3">
            <a:extLst>
              <a:ext uri="{FF2B5EF4-FFF2-40B4-BE49-F238E27FC236}">
                <a16:creationId xmlns:a16="http://schemas.microsoft.com/office/drawing/2014/main" id="{527EDA44-B0B0-0210-3E2E-658EC2B526E8}"/>
              </a:ext>
            </a:extLst>
          </p:cNvPr>
          <p:cNvSpPr>
            <a:spLocks noGrp="1"/>
          </p:cNvSpPr>
          <p:nvPr>
            <p:ph type="sldNum" sz="quarter" idx="12"/>
          </p:nvPr>
        </p:nvSpPr>
        <p:spPr/>
        <p:txBody>
          <a:bodyPr/>
          <a:lstStyle/>
          <a:p>
            <a:fld id="{37D4CC3B-F538-9046-9995-49EE0C980241}" type="slidenum">
              <a:rPr lang="en-US" smtClean="0"/>
              <a:pPr/>
              <a:t>2</a:t>
            </a:fld>
            <a:endParaRPr lang="en-US" dirty="0"/>
          </a:p>
        </p:txBody>
      </p:sp>
    </p:spTree>
    <p:extLst>
      <p:ext uri="{BB962C8B-B14F-4D97-AF65-F5344CB8AC3E}">
        <p14:creationId xmlns:p14="http://schemas.microsoft.com/office/powerpoint/2010/main" val="118180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84244" y="626562"/>
            <a:ext cx="8997956" cy="504096"/>
          </a:xfrm>
        </p:spPr>
        <p:txBody>
          <a:bodyPr/>
          <a:lstStyle/>
          <a:p>
            <a:r>
              <a:rPr lang="en-US" sz="4400" dirty="0"/>
              <a:t>Traffic Management Strategies</a:t>
            </a:r>
          </a:p>
        </p:txBody>
      </p:sp>
      <p:pic>
        <p:nvPicPr>
          <p:cNvPr id="9" name="Content Placeholder 3" descr="Traffic Management manages movement of people and goods during typical conditions. This includes: freeway management, active traffic management, integrated corridor management, freight management, and arterial management.">
            <a:extLst>
              <a:ext uri="{FF2B5EF4-FFF2-40B4-BE49-F238E27FC236}">
                <a16:creationId xmlns:a16="http://schemas.microsoft.com/office/drawing/2014/main" id="{39971F8F-8AE2-4FA7-83B7-7B070D5250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8457" y="2231469"/>
            <a:ext cx="11207932" cy="1871331"/>
          </a:xfrm>
          <a:prstGeom prst="rect">
            <a:avLst/>
          </a:prstGeom>
        </p:spPr>
      </p:pic>
      <p:sp>
        <p:nvSpPr>
          <p:cNvPr id="7" name="TextBox 6"/>
          <p:cNvSpPr txBox="1"/>
          <p:nvPr/>
        </p:nvSpPr>
        <p:spPr>
          <a:xfrm>
            <a:off x="8927807" y="4121327"/>
            <a:ext cx="274320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
        <p:nvSpPr>
          <p:cNvPr id="2" name="Slide Number Placeholder 1"/>
          <p:cNvSpPr>
            <a:spLocks noGrp="1"/>
          </p:cNvSpPr>
          <p:nvPr>
            <p:ph type="sldNum" sz="quarter" idx="12"/>
          </p:nvPr>
        </p:nvSpPr>
        <p:spPr/>
        <p:txBody>
          <a:bodyPr/>
          <a:lstStyle/>
          <a:p>
            <a:fld id="{37D4CC3B-F538-9046-9995-49EE0C980241}" type="slidenum">
              <a:rPr lang="en-US" smtClean="0"/>
              <a:t>20</a:t>
            </a:fld>
            <a:endParaRPr lang="en-US" dirty="0"/>
          </a:p>
        </p:txBody>
      </p:sp>
    </p:spTree>
    <p:extLst>
      <p:ext uri="{BB962C8B-B14F-4D97-AF65-F5344CB8AC3E}">
        <p14:creationId xmlns:p14="http://schemas.microsoft.com/office/powerpoint/2010/main" val="24617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84244" y="626562"/>
            <a:ext cx="8997956" cy="504096"/>
          </a:xfrm>
        </p:spPr>
        <p:txBody>
          <a:bodyPr/>
          <a:lstStyle/>
          <a:p>
            <a:r>
              <a:rPr lang="en-US" sz="4400" dirty="0"/>
              <a:t>Demand Management Strategies</a:t>
            </a:r>
          </a:p>
        </p:txBody>
      </p:sp>
      <p:pic>
        <p:nvPicPr>
          <p:cNvPr id="3" name="Content Placeholder 2" descr="Demand Management avoids trips or changes trip mode, time, or route. This includes: congestion pricing, parking management, and public transportation and ridesharing management."/>
          <p:cNvPicPr>
            <a:picLocks noGrp="1" noChangeAspect="1"/>
          </p:cNvPicPr>
          <p:nvPr>
            <p:ph idx="1"/>
          </p:nvPr>
        </p:nvPicPr>
        <p:blipFill>
          <a:blip r:embed="rId3"/>
          <a:srcRect/>
          <a:stretch/>
        </p:blipFill>
        <p:spPr>
          <a:xfrm>
            <a:off x="968336" y="2049098"/>
            <a:ext cx="10742333" cy="2692719"/>
          </a:xfrm>
        </p:spPr>
      </p:pic>
      <p:sp>
        <p:nvSpPr>
          <p:cNvPr id="6" name="TextBox 5"/>
          <p:cNvSpPr txBox="1"/>
          <p:nvPr/>
        </p:nvSpPr>
        <p:spPr>
          <a:xfrm>
            <a:off x="8795460" y="4828284"/>
            <a:ext cx="274320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
        <p:nvSpPr>
          <p:cNvPr id="2" name="Slide Number Placeholder 1"/>
          <p:cNvSpPr>
            <a:spLocks noGrp="1"/>
          </p:cNvSpPr>
          <p:nvPr>
            <p:ph type="sldNum" sz="quarter" idx="12"/>
          </p:nvPr>
        </p:nvSpPr>
        <p:spPr/>
        <p:txBody>
          <a:bodyPr/>
          <a:lstStyle/>
          <a:p>
            <a:fld id="{37D4CC3B-F538-9046-9995-49EE0C980241}" type="slidenum">
              <a:rPr lang="en-US" smtClean="0"/>
              <a:t>21</a:t>
            </a:fld>
            <a:endParaRPr lang="en-US" dirty="0"/>
          </a:p>
        </p:txBody>
      </p:sp>
    </p:spTree>
    <p:extLst>
      <p:ext uri="{BB962C8B-B14F-4D97-AF65-F5344CB8AC3E}">
        <p14:creationId xmlns:p14="http://schemas.microsoft.com/office/powerpoint/2010/main" val="2767904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94" y="449179"/>
            <a:ext cx="9922054" cy="823331"/>
          </a:xfrm>
        </p:spPr>
        <p:txBody>
          <a:bodyPr/>
          <a:lstStyle/>
          <a:p>
            <a:r>
              <a:rPr lang="en-US" dirty="0"/>
              <a:t>TSMO Is a “Way of Thinking” That Supports State Departments of Transportation (DOTs) Missions</a:t>
            </a:r>
          </a:p>
        </p:txBody>
      </p:sp>
      <p:sp>
        <p:nvSpPr>
          <p:cNvPr id="9" name="Content Placeholder 2"/>
          <p:cNvSpPr>
            <a:spLocks noGrp="1"/>
          </p:cNvSpPr>
          <p:nvPr>
            <p:ph idx="1"/>
          </p:nvPr>
        </p:nvSpPr>
        <p:spPr>
          <a:xfrm>
            <a:off x="934929" y="1399842"/>
            <a:ext cx="10567852" cy="4829175"/>
          </a:xfrm>
        </p:spPr>
        <p:txBody>
          <a:bodyPr>
            <a:normAutofit/>
          </a:bodyPr>
          <a:lstStyle/>
          <a:p>
            <a:pPr marL="0" indent="0">
              <a:buNone/>
            </a:pPr>
            <a:endParaRPr lang="en-US" dirty="0"/>
          </a:p>
          <a:p>
            <a:pPr marL="0" indent="0">
              <a:lnSpc>
                <a:spcPct val="100000"/>
              </a:lnSpc>
              <a:buNone/>
            </a:pPr>
            <a:r>
              <a:rPr lang="en-US" i="1" dirty="0"/>
              <a:t>“We provide safe, reliable, and cost-effective transportation options to improve communities and economic vitality for people and businesses.”</a:t>
            </a:r>
          </a:p>
          <a:p>
            <a:pPr marL="0" indent="0" algn="r">
              <a:buNone/>
            </a:pPr>
            <a:r>
              <a:rPr lang="en-US" dirty="0"/>
              <a:t>		Washington State DOT mission, </a:t>
            </a:r>
            <a:r>
              <a:rPr lang="en-US" i="1" dirty="0"/>
              <a:t>Our Strategic Plan</a:t>
            </a:r>
            <a:r>
              <a:rPr lang="en-US" dirty="0"/>
              <a:t>, </a:t>
            </a:r>
            <a:r>
              <a:rPr lang="en-US" dirty="0">
                <a:solidFill>
                  <a:schemeClr val="accent2">
                    <a:lumMod val="50000"/>
                  </a:schemeClr>
                </a:solidFill>
                <a:hlinkClick r:id="rId3">
                  <a:extLst>
                    <a:ext uri="{A12FA001-AC4F-418D-AE19-62706E023703}">
                      <ahyp:hlinkClr xmlns:ahyp="http://schemas.microsoft.com/office/drawing/2018/hyperlinkcolor" val="tx"/>
                    </a:ext>
                  </a:extLst>
                </a:hlinkClick>
              </a:rPr>
              <a:t>https://wsdot.wa.gov/about/secretary-transportation/our-strategic-plan</a:t>
            </a:r>
            <a:endParaRPr lang="en-US" dirty="0">
              <a:solidFill>
                <a:schemeClr val="accent2">
                  <a:lumMod val="50000"/>
                </a:schemeClr>
              </a:solidFill>
            </a:endParaRPr>
          </a:p>
          <a:p>
            <a:pPr marL="0" indent="0" algn="r">
              <a:buNone/>
            </a:pPr>
            <a:r>
              <a:rPr lang="en-US" dirty="0">
                <a:solidFill>
                  <a:schemeClr val="bg2">
                    <a:lumMod val="50000"/>
                  </a:schemeClr>
                </a:solidFill>
              </a:rPr>
              <a:t> </a:t>
            </a:r>
          </a:p>
          <a:p>
            <a:pPr marL="0" indent="0" algn="r">
              <a:buNone/>
            </a:pPr>
            <a:endParaRPr lang="en-US" i="1" dirty="0"/>
          </a:p>
          <a:p>
            <a:pPr marL="0" indent="0">
              <a:lnSpc>
                <a:spcPct val="100000"/>
              </a:lnSpc>
              <a:buNone/>
            </a:pPr>
            <a:r>
              <a:rPr lang="en-US" i="1" dirty="0"/>
              <a:t>“To provide the best multimodal transportation system for Colorado that most effectively and safely moves people, goods, and information.”</a:t>
            </a:r>
          </a:p>
          <a:p>
            <a:pPr marL="0" indent="0" algn="r">
              <a:buNone/>
            </a:pPr>
            <a:r>
              <a:rPr lang="en-US" dirty="0"/>
              <a:t>          Colorado DOT mission, </a:t>
            </a:r>
            <a:r>
              <a:rPr lang="en-US" i="1" dirty="0"/>
              <a:t>About CDOT</a:t>
            </a:r>
            <a:r>
              <a:rPr lang="en-US" dirty="0"/>
              <a:t>, </a:t>
            </a:r>
            <a:r>
              <a:rPr lang="en-US" dirty="0">
                <a:solidFill>
                  <a:schemeClr val="accent2">
                    <a:lumMod val="50000"/>
                  </a:schemeClr>
                </a:solidFill>
                <a:hlinkClick r:id="rId4">
                  <a:extLst>
                    <a:ext uri="{A12FA001-AC4F-418D-AE19-62706E023703}">
                      <ahyp:hlinkClr xmlns:ahyp="http://schemas.microsoft.com/office/drawing/2018/hyperlinkcolor" val="tx"/>
                    </a:ext>
                  </a:extLst>
                </a:hlinkClick>
              </a:rPr>
              <a:t>https://www.codot.gov/about/mission-vision</a:t>
            </a:r>
            <a:r>
              <a:rPr lang="en-US" dirty="0">
                <a:solidFill>
                  <a:schemeClr val="accent2">
                    <a:lumMod val="50000"/>
                  </a:schemeClr>
                </a:solidFill>
              </a:rPr>
              <a:t>  </a:t>
            </a:r>
          </a:p>
        </p:txBody>
      </p:sp>
      <p:sp>
        <p:nvSpPr>
          <p:cNvPr id="4" name="Slide Number Placeholder 3"/>
          <p:cNvSpPr>
            <a:spLocks noGrp="1"/>
          </p:cNvSpPr>
          <p:nvPr>
            <p:ph type="sldNum" sz="quarter" idx="12"/>
          </p:nvPr>
        </p:nvSpPr>
        <p:spPr/>
        <p:txBody>
          <a:bodyPr/>
          <a:lstStyle/>
          <a:p>
            <a:fld id="{37D4CC3B-F538-9046-9995-49EE0C980241}" type="slidenum">
              <a:rPr lang="en-US" smtClean="0"/>
              <a:pPr/>
              <a:t>22</a:t>
            </a:fld>
            <a:endParaRPr lang="en-US" dirty="0"/>
          </a:p>
        </p:txBody>
      </p:sp>
    </p:spTree>
    <p:extLst>
      <p:ext uri="{BB962C8B-B14F-4D97-AF65-F5344CB8AC3E}">
        <p14:creationId xmlns:p14="http://schemas.microsoft.com/office/powerpoint/2010/main" val="557121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50" y="460402"/>
            <a:ext cx="9326398" cy="728636"/>
          </a:xfrm>
        </p:spPr>
        <p:txBody>
          <a:bodyPr/>
          <a:lstStyle/>
          <a:p>
            <a:r>
              <a:rPr lang="en-US" sz="4400" dirty="0"/>
              <a:t>TSMO Supports Many DOT Goals </a:t>
            </a:r>
          </a:p>
        </p:txBody>
      </p:sp>
      <p:graphicFrame>
        <p:nvGraphicFramePr>
          <p:cNvPr id="5" name="Content Placeholder 4" descr="List of transportation goals: &#10;Reduced congestion&#10;Smoother and more reliable traffic flow&#10;Improved safety&#10;More efficient use of resources&#10;Less wasted fuel and cleaner air&#10;Increased economic vitality&#10;Improved quality of life"/>
          <p:cNvGraphicFramePr>
            <a:graphicFrameLocks noGrp="1"/>
          </p:cNvGraphicFramePr>
          <p:nvPr>
            <p:ph idx="1"/>
          </p:nvPr>
        </p:nvGraphicFramePr>
        <p:xfrm>
          <a:off x="984250" y="1597025"/>
          <a:ext cx="103695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16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84244" y="386478"/>
            <a:ext cx="9783604" cy="943360"/>
          </a:xfrm>
        </p:spPr>
        <p:txBody>
          <a:bodyPr/>
          <a:lstStyle/>
          <a:p>
            <a:r>
              <a:rPr lang="en-US" sz="3600" dirty="0"/>
              <a:t>Example TSMO Strategies That Support DOT Goals</a:t>
            </a:r>
          </a:p>
        </p:txBody>
      </p:sp>
      <p:graphicFrame>
        <p:nvGraphicFramePr>
          <p:cNvPr id="9" name="Table 6">
            <a:extLst>
              <a:ext uri="{FF2B5EF4-FFF2-40B4-BE49-F238E27FC236}">
                <a16:creationId xmlns:a16="http://schemas.microsoft.com/office/drawing/2014/main" id="{DCBD15E4-1B40-4DD8-B0C5-0E87E8DAAA97}"/>
              </a:ext>
            </a:extLst>
          </p:cNvPr>
          <p:cNvGraphicFramePr>
            <a:graphicFrameLocks noGrp="1"/>
          </p:cNvGraphicFramePr>
          <p:nvPr>
            <p:ph idx="1"/>
            <p:extLst>
              <p:ext uri="{D42A27DB-BD31-4B8C-83A1-F6EECF244321}">
                <p14:modId xmlns:p14="http://schemas.microsoft.com/office/powerpoint/2010/main" val="1499568574"/>
              </p:ext>
            </p:extLst>
          </p:nvPr>
        </p:nvGraphicFramePr>
        <p:xfrm>
          <a:off x="1290438" y="1379340"/>
          <a:ext cx="10574460" cy="6498346"/>
        </p:xfrm>
        <a:graphic>
          <a:graphicData uri="http://schemas.openxmlformats.org/drawingml/2006/table">
            <a:tbl>
              <a:tblPr firstRow="1" bandRow="1">
                <a:tableStyleId>{5C22544A-7EE6-4342-B048-85BDC9FD1C3A}</a:tableStyleId>
              </a:tblPr>
              <a:tblGrid>
                <a:gridCol w="5092670">
                  <a:extLst>
                    <a:ext uri="{9D8B030D-6E8A-4147-A177-3AD203B41FA5}">
                      <a16:colId xmlns:a16="http://schemas.microsoft.com/office/drawing/2014/main" val="2848779837"/>
                    </a:ext>
                  </a:extLst>
                </a:gridCol>
                <a:gridCol w="1288503">
                  <a:extLst>
                    <a:ext uri="{9D8B030D-6E8A-4147-A177-3AD203B41FA5}">
                      <a16:colId xmlns:a16="http://schemas.microsoft.com/office/drawing/2014/main" val="4147345675"/>
                    </a:ext>
                  </a:extLst>
                </a:gridCol>
                <a:gridCol w="4193287">
                  <a:extLst>
                    <a:ext uri="{9D8B030D-6E8A-4147-A177-3AD203B41FA5}">
                      <a16:colId xmlns:a16="http://schemas.microsoft.com/office/drawing/2014/main" val="2084944413"/>
                    </a:ext>
                  </a:extLst>
                </a:gridCol>
              </a:tblGrid>
              <a:tr h="648737">
                <a:tc>
                  <a:txBody>
                    <a:bodyPr/>
                    <a:lstStyle/>
                    <a:p>
                      <a:pPr algn="ctr"/>
                      <a:r>
                        <a:rPr lang="en-US" sz="2800" dirty="0">
                          <a:solidFill>
                            <a:schemeClr val="tx1"/>
                          </a:solidFill>
                          <a:latin typeface="Arial" panose="020B0604020202020204" pitchFamily="34" charset="0"/>
                          <a:cs typeface="Arial" panose="020B0604020202020204" pitchFamily="34" charset="0"/>
                        </a:rPr>
                        <a:t>TSMO Strategies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80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800" dirty="0">
                          <a:solidFill>
                            <a:schemeClr val="tx1"/>
                          </a:solidFill>
                          <a:latin typeface="Arial" panose="020B0604020202020204" pitchFamily="34" charset="0"/>
                          <a:cs typeface="Arial" panose="020B0604020202020204" pitchFamily="34" charset="0"/>
                        </a:rPr>
                        <a:t>Goals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9981911"/>
                  </a:ext>
                </a:extLst>
              </a:tr>
              <a:tr h="1460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Alternate routes, smart work zones, real-time traffic control, work zone traffic incident management (TIM)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Traffic signal coordination, congestion pricing, demand management </a:t>
                      </a:r>
                    </a:p>
                    <a:p>
                      <a:endParaRPr lang="en-US" sz="18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Improved traveler and worker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Reduced congestion</a:t>
                      </a:r>
                    </a:p>
                    <a:p>
                      <a:endParaRPr lang="en-US" sz="24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573952"/>
                  </a:ext>
                </a:extLst>
              </a:tr>
              <a:tr h="1460489">
                <a:tc>
                  <a:txBody>
                    <a:bodyPr/>
                    <a:lstStyle/>
                    <a:p>
                      <a:r>
                        <a:rPr lang="en-US" sz="2400" dirty="0">
                          <a:latin typeface="Arial" panose="020B0604020202020204" pitchFamily="34" charset="0"/>
                          <a:cs typeface="Arial" panose="020B0604020202020204" pitchFamily="34" charset="0"/>
                        </a:rPr>
                        <a:t>Traveler information, multimodal coordination, peak-period variable lane use</a:t>
                      </a:r>
                    </a:p>
                    <a:p>
                      <a:endParaRPr lang="en-US" sz="18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Smoother and more reliable traffic flow</a:t>
                      </a:r>
                    </a:p>
                    <a:p>
                      <a:endParaRPr lang="en-US" sz="2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9502240"/>
                  </a:ext>
                </a:extLst>
              </a:tr>
              <a:tr h="1460489">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504119"/>
                  </a:ext>
                </a:extLst>
              </a:tr>
            </a:tbl>
          </a:graphicData>
        </a:graphic>
      </p:graphicFrame>
      <p:sp>
        <p:nvSpPr>
          <p:cNvPr id="2" name="Slide Number Placeholder 1"/>
          <p:cNvSpPr>
            <a:spLocks noGrp="1"/>
          </p:cNvSpPr>
          <p:nvPr>
            <p:ph type="sldNum" sz="quarter" idx="12"/>
          </p:nvPr>
        </p:nvSpPr>
        <p:spPr/>
        <p:txBody>
          <a:bodyPr/>
          <a:lstStyle/>
          <a:p>
            <a:fld id="{37D4CC3B-F538-9046-9995-49EE0C980241}" type="slidenum">
              <a:rPr lang="en-US" smtClean="0"/>
              <a:pPr/>
              <a:t>24</a:t>
            </a:fld>
            <a:endParaRPr lang="en-US" dirty="0"/>
          </a:p>
        </p:txBody>
      </p:sp>
      <p:sp>
        <p:nvSpPr>
          <p:cNvPr id="13" name="Arrow: Right 12">
            <a:extLst>
              <a:ext uri="{FF2B5EF4-FFF2-40B4-BE49-F238E27FC236}">
                <a16:creationId xmlns:a16="http://schemas.microsoft.com/office/drawing/2014/main" id="{2D617FF5-9911-4810-B0B6-BACE786ED89C}"/>
              </a:ext>
              <a:ext uri="{C183D7F6-B498-43B3-948B-1728B52AA6E4}">
                <adec:decorative xmlns:adec="http://schemas.microsoft.com/office/drawing/2017/decorative" val="1"/>
              </a:ext>
            </a:extLst>
          </p:cNvPr>
          <p:cNvSpPr/>
          <p:nvPr/>
        </p:nvSpPr>
        <p:spPr>
          <a:xfrm>
            <a:off x="6356465" y="3921425"/>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96D22BD-B7E2-4563-A0AC-4E7FD7A39519}"/>
              </a:ext>
              <a:ext uri="{C183D7F6-B498-43B3-948B-1728B52AA6E4}">
                <adec:decorative xmlns:adec="http://schemas.microsoft.com/office/drawing/2017/decorative" val="1"/>
              </a:ext>
            </a:extLst>
          </p:cNvPr>
          <p:cNvSpPr/>
          <p:nvPr/>
        </p:nvSpPr>
        <p:spPr>
          <a:xfrm>
            <a:off x="6356466" y="5238961"/>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4DA8150D-5E55-4329-A661-1D0C5AB8B128}"/>
              </a:ext>
              <a:ext uri="{C183D7F6-B498-43B3-948B-1728B52AA6E4}">
                <adec:decorative xmlns:adec="http://schemas.microsoft.com/office/drawing/2017/decorative" val="1"/>
              </a:ext>
            </a:extLst>
          </p:cNvPr>
          <p:cNvSpPr/>
          <p:nvPr/>
        </p:nvSpPr>
        <p:spPr>
          <a:xfrm>
            <a:off x="6356466" y="2296698"/>
            <a:ext cx="897775" cy="249381"/>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9355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TSMO State of the Practice</a:t>
            </a:r>
          </a:p>
        </p:txBody>
      </p:sp>
      <p:sp>
        <p:nvSpPr>
          <p:cNvPr id="3" name="Content Placeholder 2"/>
          <p:cNvSpPr>
            <a:spLocks noGrp="1"/>
          </p:cNvSpPr>
          <p:nvPr>
            <p:ph idx="1"/>
          </p:nvPr>
        </p:nvSpPr>
        <p:spPr>
          <a:xfrm>
            <a:off x="984244" y="1596941"/>
            <a:ext cx="10476236" cy="4558498"/>
          </a:xfrm>
        </p:spPr>
        <p:txBody>
          <a:bodyPr>
            <a:normAutofit lnSpcReduction="10000"/>
          </a:bodyPr>
          <a:lstStyle/>
          <a:p>
            <a:pPr>
              <a:lnSpc>
                <a:spcPct val="100000"/>
              </a:lnSpc>
            </a:pPr>
            <a:r>
              <a:rPr lang="en-US" dirty="0"/>
              <a:t>Application of TSMO has accelerated in agencies across the country over the past 5</a:t>
            </a:r>
            <a:r>
              <a:rPr lang="en-US" dirty="0">
                <a:effectLst/>
                <a:ea typeface="Calibri" panose="020F0502020204030204" pitchFamily="34" charset="0"/>
              </a:rPr>
              <a:t>–</a:t>
            </a:r>
            <a:r>
              <a:rPr lang="en-US" dirty="0"/>
              <a:t>10 years</a:t>
            </a:r>
          </a:p>
          <a:p>
            <a:pPr>
              <a:lnSpc>
                <a:spcPct val="100000"/>
              </a:lnSpc>
            </a:pPr>
            <a:r>
              <a:rPr lang="en-US" dirty="0"/>
              <a:t>Recognition of TSMO’s value has grown, leading to a variety of approaches for advancing TSMO in agencies. For example:</a:t>
            </a:r>
          </a:p>
          <a:p>
            <a:pPr lvl="1">
              <a:lnSpc>
                <a:spcPct val="100000"/>
              </a:lnSpc>
            </a:pPr>
            <a:r>
              <a:rPr lang="en-US" dirty="0"/>
              <a:t>Establishing a TSMO division or office</a:t>
            </a:r>
          </a:p>
          <a:p>
            <a:pPr lvl="1">
              <a:lnSpc>
                <a:spcPct val="100000"/>
              </a:lnSpc>
            </a:pPr>
            <a:r>
              <a:rPr lang="en-US" dirty="0"/>
              <a:t>Formalizing a TSMO program</a:t>
            </a:r>
          </a:p>
          <a:p>
            <a:pPr lvl="1">
              <a:lnSpc>
                <a:spcPct val="100000"/>
              </a:lnSpc>
            </a:pPr>
            <a:r>
              <a:rPr lang="en-US" dirty="0"/>
              <a:t>Integrating TSMO throughout the agency</a:t>
            </a:r>
          </a:p>
          <a:p>
            <a:pPr lvl="1">
              <a:lnSpc>
                <a:spcPct val="100000"/>
              </a:lnSpc>
            </a:pPr>
            <a:r>
              <a:rPr lang="en-US" dirty="0"/>
              <a:t>Establishing a TSMO committee</a:t>
            </a:r>
          </a:p>
          <a:p>
            <a:pPr lvl="1">
              <a:lnSpc>
                <a:spcPct val="100000"/>
              </a:lnSpc>
            </a:pPr>
            <a:r>
              <a:rPr lang="en-US" dirty="0"/>
              <a:t>Identifying TSMO champions or liaisons</a:t>
            </a:r>
          </a:p>
          <a:p>
            <a:pPr lvl="1">
              <a:lnSpc>
                <a:spcPct val="100000"/>
              </a:lnSpc>
            </a:pPr>
            <a:r>
              <a:rPr lang="en-US" dirty="0"/>
              <a:t>Conducting a TSMO capability maturity model (CMM) self-assessment</a:t>
            </a:r>
          </a:p>
          <a:p>
            <a:pPr lvl="1">
              <a:lnSpc>
                <a:spcPct val="100000"/>
              </a:lnSpc>
            </a:pPr>
            <a:r>
              <a:rPr lang="en-US" dirty="0"/>
              <a:t>Developing a TSMO program plan</a:t>
            </a:r>
          </a:p>
        </p:txBody>
      </p:sp>
      <p:sp>
        <p:nvSpPr>
          <p:cNvPr id="4" name="Slide Number Placeholder 3"/>
          <p:cNvSpPr>
            <a:spLocks noGrp="1"/>
          </p:cNvSpPr>
          <p:nvPr>
            <p:ph type="sldNum" sz="quarter" idx="12"/>
          </p:nvPr>
        </p:nvSpPr>
        <p:spPr/>
        <p:txBody>
          <a:bodyPr/>
          <a:lstStyle/>
          <a:p>
            <a:fld id="{37D4CC3B-F538-9046-9995-49EE0C980241}" type="slidenum">
              <a:rPr lang="en-US" smtClean="0"/>
              <a:pPr/>
              <a:t>25</a:t>
            </a:fld>
            <a:endParaRPr lang="en-US" dirty="0"/>
          </a:p>
        </p:txBody>
      </p:sp>
    </p:spTree>
    <p:extLst>
      <p:ext uri="{BB962C8B-B14F-4D97-AF65-F5344CB8AC3E}">
        <p14:creationId xmlns:p14="http://schemas.microsoft.com/office/powerpoint/2010/main" val="3811691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99411"/>
            <a:ext cx="8997956" cy="504096"/>
          </a:xfrm>
        </p:spPr>
        <p:txBody>
          <a:bodyPr/>
          <a:lstStyle/>
          <a:p>
            <a:r>
              <a:rPr lang="en-US" sz="4400" dirty="0"/>
              <a:t>Resources on TSMO</a:t>
            </a:r>
          </a:p>
        </p:txBody>
      </p:sp>
      <p:sp>
        <p:nvSpPr>
          <p:cNvPr id="3" name="Content Placeholder 2"/>
          <p:cNvSpPr>
            <a:spLocks noGrp="1"/>
          </p:cNvSpPr>
          <p:nvPr>
            <p:ph idx="1"/>
          </p:nvPr>
        </p:nvSpPr>
        <p:spPr>
          <a:xfrm>
            <a:off x="984244" y="1596940"/>
            <a:ext cx="10369555" cy="4321946"/>
          </a:xfrm>
        </p:spPr>
        <p:txBody>
          <a:bodyPr>
            <a:normAutofit fontScale="85000" lnSpcReduction="20000"/>
          </a:bodyPr>
          <a:lstStyle/>
          <a:p>
            <a:pPr>
              <a:lnSpc>
                <a:spcPct val="120000"/>
              </a:lnSpc>
            </a:pPr>
            <a:r>
              <a:rPr lang="en-US" sz="2800" dirty="0"/>
              <a:t>What is TSMO? (frequently asked questions): </a:t>
            </a:r>
            <a:r>
              <a:rPr lang="en-US" sz="2800" dirty="0">
                <a:hlinkClick r:id="rId3">
                  <a:extLst>
                    <a:ext uri="{A12FA001-AC4F-418D-AE19-62706E023703}">
                      <ahyp:hlinkClr xmlns:ahyp="http://schemas.microsoft.com/office/drawing/2018/hyperlinkcolor" val="tx"/>
                    </a:ext>
                  </a:extLst>
                </a:hlinkClick>
              </a:rPr>
              <a:t>https://ops.fhwa.dot.gov/tsmo</a:t>
            </a:r>
            <a:endParaRPr lang="en-US" sz="2800" dirty="0"/>
          </a:p>
          <a:p>
            <a:pPr>
              <a:lnSpc>
                <a:spcPct val="120000"/>
              </a:lnSpc>
            </a:pPr>
            <a:r>
              <a:rPr lang="en-US" sz="2800" dirty="0"/>
              <a:t>Organizing and Planning for Operations web page: </a:t>
            </a:r>
            <a:r>
              <a:rPr lang="en-US" sz="2800" dirty="0">
                <a:hlinkClick r:id="rId4">
                  <a:extLst>
                    <a:ext uri="{A12FA001-AC4F-418D-AE19-62706E023703}">
                      <ahyp:hlinkClr xmlns:ahyp="http://schemas.microsoft.com/office/drawing/2018/hyperlinkcolor" val="tx"/>
                    </a:ext>
                  </a:extLst>
                </a:hlinkClick>
              </a:rPr>
              <a:t>https://ops.fhwa.dot.gov/plan4ops</a:t>
            </a:r>
            <a:endParaRPr lang="en-US" sz="2800" dirty="0"/>
          </a:p>
          <a:p>
            <a:pPr>
              <a:lnSpc>
                <a:spcPct val="120000"/>
              </a:lnSpc>
            </a:pPr>
            <a:r>
              <a:rPr lang="en-US" sz="2800" dirty="0"/>
              <a:t>Communicating TSMO web page: </a:t>
            </a:r>
            <a:r>
              <a:rPr lang="en-US" sz="2800" dirty="0">
                <a:hlinkClick r:id="rId5">
                  <a:extLst>
                    <a:ext uri="{A12FA001-AC4F-418D-AE19-62706E023703}">
                      <ahyp:hlinkClr xmlns:ahyp="http://schemas.microsoft.com/office/drawing/2018/hyperlinkcolor" val="tx"/>
                    </a:ext>
                  </a:extLst>
                </a:hlinkClick>
              </a:rPr>
              <a:t>https://ops.fhwa.dot.gov/plan4ops/focus_areas/communicating_tsmo.htm</a:t>
            </a:r>
            <a:endParaRPr lang="en-US" sz="2800" dirty="0"/>
          </a:p>
          <a:p>
            <a:pPr>
              <a:lnSpc>
                <a:spcPct val="120000"/>
              </a:lnSpc>
            </a:pPr>
            <a:r>
              <a:rPr lang="en-US" sz="2800" dirty="0"/>
              <a:t>National Operations Center of Excellence (</a:t>
            </a:r>
            <a:r>
              <a:rPr lang="en-US" sz="2800" dirty="0" err="1"/>
              <a:t>NOCoE</a:t>
            </a:r>
            <a:r>
              <a:rPr lang="en-US" sz="2800" dirty="0"/>
              <a:t>) website: </a:t>
            </a:r>
            <a:r>
              <a:rPr lang="en-US" sz="2800" dirty="0">
                <a:hlinkClick r:id="rId6">
                  <a:extLst>
                    <a:ext uri="{A12FA001-AC4F-418D-AE19-62706E023703}">
                      <ahyp:hlinkClr xmlns:ahyp="http://schemas.microsoft.com/office/drawing/2018/hyperlinkcolor" val="tx"/>
                    </a:ext>
                  </a:extLst>
                </a:hlinkClick>
              </a:rPr>
              <a:t>https://www.transportationops.org/</a:t>
            </a:r>
            <a:r>
              <a:rPr lang="en-US" sz="2800" dirty="0"/>
              <a:t> </a:t>
            </a:r>
          </a:p>
          <a:p>
            <a:pPr>
              <a:lnSpc>
                <a:spcPct val="120000"/>
              </a:lnSpc>
            </a:pPr>
            <a:r>
              <a:rPr lang="en-US" sz="2800" dirty="0"/>
              <a:t>Enhancing Transportation: Connecting TSMO and Construction, factsheet: </a:t>
            </a:r>
            <a:r>
              <a:rPr lang="en-US" sz="2800" dirty="0">
                <a:hlinkClick r:id="rId7">
                  <a:extLst>
                    <a:ext uri="{A12FA001-AC4F-418D-AE19-62706E023703}">
                      <ahyp:hlinkClr xmlns:ahyp="http://schemas.microsoft.com/office/drawing/2018/hyperlinkcolor" val="tx"/>
                    </a:ext>
                  </a:extLst>
                </a:hlinkClick>
              </a:rPr>
              <a:t>https://ops.fhwa.dot.gov/publications/fhwahop18092</a:t>
            </a:r>
            <a:r>
              <a:rPr lang="en-US" sz="2800" dirty="0"/>
              <a:t> </a:t>
            </a:r>
          </a:p>
          <a:p>
            <a:endParaRPr lang="en-US" dirty="0"/>
          </a:p>
        </p:txBody>
      </p:sp>
      <p:sp>
        <p:nvSpPr>
          <p:cNvPr id="4" name="Slide Number Placeholder 3"/>
          <p:cNvSpPr>
            <a:spLocks noGrp="1"/>
          </p:cNvSpPr>
          <p:nvPr>
            <p:ph type="sldNum" sz="quarter" idx="12"/>
          </p:nvPr>
        </p:nvSpPr>
        <p:spPr/>
        <p:txBody>
          <a:bodyPr/>
          <a:lstStyle/>
          <a:p>
            <a:fld id="{37D4CC3B-F538-9046-9995-49EE0C980241}" type="slidenum">
              <a:rPr lang="en-US" smtClean="0"/>
              <a:pPr/>
              <a:t>26</a:t>
            </a:fld>
            <a:endParaRPr lang="en-US" dirty="0"/>
          </a:p>
        </p:txBody>
      </p:sp>
    </p:spTree>
    <p:extLst>
      <p:ext uri="{BB962C8B-B14F-4D97-AF65-F5344CB8AC3E}">
        <p14:creationId xmlns:p14="http://schemas.microsoft.com/office/powerpoint/2010/main" val="3498937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558EA-A53A-4F6D-A9FB-D76E59D4DE65}"/>
              </a:ext>
            </a:extLst>
          </p:cNvPr>
          <p:cNvSpPr>
            <a:spLocks noGrp="1"/>
          </p:cNvSpPr>
          <p:nvPr>
            <p:ph type="title"/>
          </p:nvPr>
        </p:nvSpPr>
        <p:spPr/>
        <p:txBody>
          <a:bodyPr/>
          <a:lstStyle/>
          <a:p>
            <a:r>
              <a:rPr lang="en-US" dirty="0"/>
              <a:t>Connecting TSMO and Safety Overview</a:t>
            </a:r>
          </a:p>
        </p:txBody>
      </p:sp>
      <p:sp>
        <p:nvSpPr>
          <p:cNvPr id="4" name="Slide Number Placeholder 3">
            <a:extLst>
              <a:ext uri="{FF2B5EF4-FFF2-40B4-BE49-F238E27FC236}">
                <a16:creationId xmlns:a16="http://schemas.microsoft.com/office/drawing/2014/main" id="{FC92B08C-BE1B-4BA3-816A-D786A8936A37}"/>
              </a:ext>
            </a:extLst>
          </p:cNvPr>
          <p:cNvSpPr>
            <a:spLocks noGrp="1"/>
          </p:cNvSpPr>
          <p:nvPr>
            <p:ph type="sldNum" sz="quarter" idx="12"/>
          </p:nvPr>
        </p:nvSpPr>
        <p:spPr/>
        <p:txBody>
          <a:bodyPr/>
          <a:lstStyle/>
          <a:p>
            <a:fld id="{37D4CC3B-F538-9046-9995-49EE0C980241}" type="slidenum">
              <a:rPr lang="en-US" smtClean="0"/>
              <a:t>27</a:t>
            </a:fld>
            <a:endParaRPr lang="en-US" dirty="0"/>
          </a:p>
        </p:txBody>
      </p:sp>
    </p:spTree>
    <p:extLst>
      <p:ext uri="{BB962C8B-B14F-4D97-AF65-F5344CB8AC3E}">
        <p14:creationId xmlns:p14="http://schemas.microsoft.com/office/powerpoint/2010/main" val="1061454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56026"/>
            <a:ext cx="8997956" cy="504096"/>
          </a:xfrm>
        </p:spPr>
        <p:txBody>
          <a:bodyPr/>
          <a:lstStyle/>
          <a:p>
            <a:r>
              <a:rPr lang="en-US" sz="4000" dirty="0"/>
              <a:t>Common Safety Program Elements</a:t>
            </a:r>
          </a:p>
        </p:txBody>
      </p:sp>
      <p:sp>
        <p:nvSpPr>
          <p:cNvPr id="3" name="Content Placeholder 2"/>
          <p:cNvSpPr>
            <a:spLocks noGrp="1"/>
          </p:cNvSpPr>
          <p:nvPr>
            <p:ph idx="1"/>
          </p:nvPr>
        </p:nvSpPr>
        <p:spPr>
          <a:xfrm>
            <a:off x="984244" y="1990347"/>
            <a:ext cx="5086947" cy="3070752"/>
          </a:xfrm>
        </p:spPr>
        <p:txBody>
          <a:bodyPr/>
          <a:lstStyle/>
          <a:p>
            <a:pPr marL="0" indent="0">
              <a:spcBef>
                <a:spcPts val="0"/>
              </a:spcBef>
              <a:spcAft>
                <a:spcPts val="1000"/>
              </a:spcAft>
              <a:buNone/>
            </a:pPr>
            <a:r>
              <a:rPr lang="en-US" dirty="0"/>
              <a:t>State DOT safety program activities under the “four E's” of highway safety:</a:t>
            </a:r>
          </a:p>
          <a:p>
            <a:pPr lvl="1"/>
            <a:r>
              <a:rPr lang="en-US" dirty="0"/>
              <a:t>Engineering</a:t>
            </a:r>
          </a:p>
          <a:p>
            <a:pPr lvl="1"/>
            <a:r>
              <a:rPr lang="en-US" dirty="0"/>
              <a:t>Education</a:t>
            </a:r>
          </a:p>
          <a:p>
            <a:pPr lvl="1"/>
            <a:r>
              <a:rPr lang="en-US" dirty="0"/>
              <a:t>Enforcement</a:t>
            </a:r>
          </a:p>
          <a:p>
            <a:pPr lvl="1"/>
            <a:r>
              <a:rPr lang="en-US" dirty="0"/>
              <a:t>Emergency medical services</a:t>
            </a:r>
          </a:p>
        </p:txBody>
      </p:sp>
      <p:sp>
        <p:nvSpPr>
          <p:cNvPr id="5" name="Slide Number Placeholder 4"/>
          <p:cNvSpPr>
            <a:spLocks noGrp="1"/>
          </p:cNvSpPr>
          <p:nvPr>
            <p:ph type="sldNum" sz="quarter" idx="12"/>
          </p:nvPr>
        </p:nvSpPr>
        <p:spPr/>
        <p:txBody>
          <a:bodyPr/>
          <a:lstStyle/>
          <a:p>
            <a:fld id="{964C510D-D580-43A2-9ABD-5D3EEA2F3D97}" type="slidenum">
              <a:rPr lang="en-US" smtClean="0"/>
              <a:pPr/>
              <a:t>28</a:t>
            </a:fld>
            <a:endParaRPr lang="en-US" dirty="0"/>
          </a:p>
        </p:txBody>
      </p:sp>
      <p:sp>
        <p:nvSpPr>
          <p:cNvPr id="6" name="Content Placeholder 2"/>
          <p:cNvSpPr txBox="1">
            <a:spLocks/>
          </p:cNvSpPr>
          <p:nvPr/>
        </p:nvSpPr>
        <p:spPr>
          <a:xfrm>
            <a:off x="6315739" y="1990347"/>
            <a:ext cx="5624623" cy="40595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Font typeface="Wingdings" panose="05000000000000000000" pitchFamily="2" charset="2"/>
              <a:buNone/>
            </a:pPr>
            <a:r>
              <a:rPr lang="en-US" dirty="0"/>
              <a:t>Areas of interest:</a:t>
            </a:r>
          </a:p>
          <a:p>
            <a:pPr>
              <a:lnSpc>
                <a:spcPct val="100000"/>
              </a:lnSpc>
              <a:spcBef>
                <a:spcPts val="600"/>
              </a:spcBef>
            </a:pPr>
            <a:r>
              <a:rPr lang="en-US" dirty="0"/>
              <a:t>Strategic Highway Safety Plan (SHSP)</a:t>
            </a:r>
          </a:p>
          <a:p>
            <a:pPr>
              <a:lnSpc>
                <a:spcPct val="100000"/>
              </a:lnSpc>
              <a:spcBef>
                <a:spcPts val="600"/>
              </a:spcBef>
            </a:pPr>
            <a:r>
              <a:rPr lang="en-US" dirty="0"/>
              <a:t>Highway Safety Improvement Program </a:t>
            </a:r>
          </a:p>
          <a:p>
            <a:pPr>
              <a:lnSpc>
                <a:spcPct val="100000"/>
              </a:lnSpc>
              <a:spcBef>
                <a:spcPts val="600"/>
              </a:spcBef>
            </a:pPr>
            <a:r>
              <a:rPr lang="en-US" dirty="0"/>
              <a:t>Vision Zero (or similar initiative)</a:t>
            </a:r>
          </a:p>
          <a:p>
            <a:pPr>
              <a:lnSpc>
                <a:spcPct val="100000"/>
              </a:lnSpc>
              <a:spcBef>
                <a:spcPts val="600"/>
              </a:spcBef>
            </a:pPr>
            <a:r>
              <a:rPr lang="en-US" dirty="0"/>
              <a:t>Safe System Approach</a:t>
            </a:r>
          </a:p>
          <a:p>
            <a:pPr>
              <a:lnSpc>
                <a:spcPct val="100000"/>
              </a:lnSpc>
              <a:spcBef>
                <a:spcPts val="600"/>
              </a:spcBef>
            </a:pPr>
            <a:r>
              <a:rPr lang="en-US" dirty="0"/>
              <a:t>Roadway and crash data and analysis</a:t>
            </a:r>
          </a:p>
          <a:p>
            <a:pPr>
              <a:lnSpc>
                <a:spcPct val="100000"/>
              </a:lnSpc>
              <a:spcBef>
                <a:spcPts val="600"/>
              </a:spcBef>
            </a:pPr>
            <a:r>
              <a:rPr lang="en-US" dirty="0"/>
              <a:t>Safety countermeasures and crash modification factors</a:t>
            </a:r>
          </a:p>
          <a:p>
            <a:pPr>
              <a:lnSpc>
                <a:spcPct val="100000"/>
              </a:lnSpc>
              <a:spcBef>
                <a:spcPts val="600"/>
              </a:spcBef>
            </a:pPr>
            <a:r>
              <a:rPr lang="en-US" dirty="0"/>
              <a:t>Road user behavioral safety</a:t>
            </a:r>
          </a:p>
        </p:txBody>
      </p:sp>
    </p:spTree>
    <p:extLst>
      <p:ext uri="{BB962C8B-B14F-4D97-AF65-F5344CB8AC3E}">
        <p14:creationId xmlns:p14="http://schemas.microsoft.com/office/powerpoint/2010/main" val="4153678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E6ABA3-5CF2-43A1-A43C-0CC3885EA78B}"/>
              </a:ext>
            </a:extLst>
          </p:cNvPr>
          <p:cNvSpPr>
            <a:spLocks noGrp="1"/>
          </p:cNvSpPr>
          <p:nvPr>
            <p:ph type="title"/>
          </p:nvPr>
        </p:nvSpPr>
        <p:spPr>
          <a:xfrm>
            <a:off x="984244" y="616096"/>
            <a:ext cx="8997956" cy="504096"/>
          </a:xfrm>
        </p:spPr>
        <p:txBody>
          <a:bodyPr/>
          <a:lstStyle/>
          <a:p>
            <a:r>
              <a:rPr lang="en-US" sz="4400" dirty="0"/>
              <a:t>TSMO Can Support Safety Goals</a:t>
            </a:r>
          </a:p>
        </p:txBody>
      </p:sp>
      <p:sp>
        <p:nvSpPr>
          <p:cNvPr id="6" name="Content Placeholder 5">
            <a:extLst>
              <a:ext uri="{FF2B5EF4-FFF2-40B4-BE49-F238E27FC236}">
                <a16:creationId xmlns:a16="http://schemas.microsoft.com/office/drawing/2014/main" id="{258F379D-B1E8-4D55-A286-078BC31FAC56}"/>
              </a:ext>
            </a:extLst>
          </p:cNvPr>
          <p:cNvSpPr>
            <a:spLocks noGrp="1"/>
          </p:cNvSpPr>
          <p:nvPr>
            <p:ph idx="1"/>
          </p:nvPr>
        </p:nvSpPr>
        <p:spPr>
          <a:xfrm>
            <a:off x="984245" y="1950047"/>
            <a:ext cx="7333846" cy="3864763"/>
          </a:xfrm>
        </p:spPr>
        <p:txBody>
          <a:bodyPr>
            <a:normAutofit/>
          </a:bodyPr>
          <a:lstStyle/>
          <a:p>
            <a:r>
              <a:rPr lang="en-US" dirty="0"/>
              <a:t>Work zone safety</a:t>
            </a:r>
          </a:p>
          <a:p>
            <a:r>
              <a:rPr lang="en-US" dirty="0"/>
              <a:t>Intersection safety</a:t>
            </a:r>
          </a:p>
          <a:p>
            <a:r>
              <a:rPr lang="en-US" dirty="0"/>
              <a:t>Primary and secondary crash prevention</a:t>
            </a:r>
          </a:p>
          <a:p>
            <a:r>
              <a:rPr lang="en-US" dirty="0"/>
              <a:t>Traveler information and outreach</a:t>
            </a:r>
          </a:p>
          <a:p>
            <a:r>
              <a:rPr lang="en-US" dirty="0"/>
              <a:t>Speed management</a:t>
            </a:r>
          </a:p>
          <a:p>
            <a:r>
              <a:rPr lang="en-US" dirty="0"/>
              <a:t>Multimodal safety</a:t>
            </a:r>
          </a:p>
          <a:p>
            <a:r>
              <a:rPr lang="en-US" dirty="0"/>
              <a:t>Safety in adverse weather</a:t>
            </a:r>
          </a:p>
          <a:p>
            <a:r>
              <a:rPr lang="en-US" dirty="0"/>
              <a:t>Data-driven decisions</a:t>
            </a:r>
          </a:p>
        </p:txBody>
      </p:sp>
      <p:sp>
        <p:nvSpPr>
          <p:cNvPr id="4" name="Slide Number Placeholder 3">
            <a:extLst>
              <a:ext uri="{FF2B5EF4-FFF2-40B4-BE49-F238E27FC236}">
                <a16:creationId xmlns:a16="http://schemas.microsoft.com/office/drawing/2014/main" id="{79757874-49BA-427F-8A41-7E2A677E7345}"/>
              </a:ext>
            </a:extLst>
          </p:cNvPr>
          <p:cNvSpPr>
            <a:spLocks noGrp="1"/>
          </p:cNvSpPr>
          <p:nvPr>
            <p:ph type="sldNum" sz="quarter" idx="12"/>
          </p:nvPr>
        </p:nvSpPr>
        <p:spPr/>
        <p:txBody>
          <a:bodyPr/>
          <a:lstStyle/>
          <a:p>
            <a:fld id="{37D4CC3B-F538-9046-9995-49EE0C980241}" type="slidenum">
              <a:rPr lang="en-US" smtClean="0"/>
              <a:pPr/>
              <a:t>29</a:t>
            </a:fld>
            <a:endParaRPr lang="en-US" dirty="0"/>
          </a:p>
        </p:txBody>
      </p:sp>
      <p:sp>
        <p:nvSpPr>
          <p:cNvPr id="2" name="Rectangle 1" descr="Save Lives!"/>
          <p:cNvSpPr/>
          <p:nvPr/>
        </p:nvSpPr>
        <p:spPr>
          <a:xfrm rot="19945878">
            <a:off x="6547945" y="3634470"/>
            <a:ext cx="4573107" cy="1107996"/>
          </a:xfrm>
          <a:prstGeom prst="rect">
            <a:avLst/>
          </a:prstGeom>
          <a:solidFill>
            <a:schemeClr val="lt1"/>
          </a:solidFill>
          <a:ln w="25400">
            <a:solidFill>
              <a:srgbClr val="C00000"/>
            </a:solidFill>
          </a:ln>
          <a:effectLst>
            <a:glow rad="215900">
              <a:schemeClr val="bg1">
                <a:lumMod val="65000"/>
                <a:alpha val="40000"/>
              </a:schemeClr>
            </a:glow>
            <a:softEdge rad="12700"/>
          </a:effectLst>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6600" dirty="0">
                <a:ln w="0">
                  <a:solidFill>
                    <a:srgbClr val="963442"/>
                  </a:solidFill>
                </a:ln>
                <a:solidFill>
                  <a:srgbClr val="C00000"/>
                </a:solidFill>
                <a:effectLst>
                  <a:outerShdw blurRad="50800" dist="38100" dir="2700000" algn="tl" rotWithShape="0">
                    <a:prstClr val="black">
                      <a:alpha val="40000"/>
                    </a:prstClr>
                  </a:outerShdw>
                </a:effectLst>
              </a:rPr>
              <a:t>Save Lives!</a:t>
            </a:r>
            <a:endParaRPr lang="en-US" sz="6600" b="0" cap="none" spc="0" dirty="0">
              <a:ln w="0">
                <a:solidFill>
                  <a:srgbClr val="963442"/>
                </a:solidFill>
              </a:ln>
              <a:solidFill>
                <a:srgbClr val="C0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6387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4" name="Slide Number Placeholder 3"/>
          <p:cNvSpPr>
            <a:spLocks noGrp="1"/>
          </p:cNvSpPr>
          <p:nvPr>
            <p:ph type="sldNum" sz="quarter" idx="12"/>
          </p:nvPr>
        </p:nvSpPr>
        <p:spPr/>
        <p:txBody>
          <a:bodyPr/>
          <a:lstStyle/>
          <a:p>
            <a:fld id="{37D4CC3B-F538-9046-9995-49EE0C980241}"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252404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3" y="622465"/>
            <a:ext cx="9420997" cy="504096"/>
          </a:xfrm>
        </p:spPr>
        <p:txBody>
          <a:bodyPr/>
          <a:lstStyle/>
          <a:p>
            <a:r>
              <a:rPr lang="en-US" sz="3600" dirty="0"/>
              <a:t>TSMO Can Support Safety in Work Zones</a:t>
            </a:r>
          </a:p>
        </p:txBody>
      </p:sp>
      <p:sp>
        <p:nvSpPr>
          <p:cNvPr id="3" name="Content Placeholder 2"/>
          <p:cNvSpPr>
            <a:spLocks noGrp="1"/>
          </p:cNvSpPr>
          <p:nvPr>
            <p:ph idx="1"/>
          </p:nvPr>
        </p:nvSpPr>
        <p:spPr>
          <a:xfrm>
            <a:off x="984245" y="1596941"/>
            <a:ext cx="5639840" cy="4351338"/>
          </a:xfrm>
        </p:spPr>
        <p:txBody>
          <a:bodyPr/>
          <a:lstStyle/>
          <a:p>
            <a:r>
              <a:rPr lang="en-US" dirty="0"/>
              <a:t>Queue detection and warning</a:t>
            </a:r>
          </a:p>
          <a:p>
            <a:r>
              <a:rPr lang="en-US" dirty="0"/>
              <a:t>Dynamic lane merge systems</a:t>
            </a:r>
          </a:p>
          <a:p>
            <a:r>
              <a:rPr lang="en-US" dirty="0"/>
              <a:t>Variable speed limits </a:t>
            </a:r>
          </a:p>
          <a:p>
            <a:r>
              <a:rPr lang="en-US" dirty="0"/>
              <a:t>TIM</a:t>
            </a:r>
          </a:p>
          <a:p>
            <a:r>
              <a:rPr lang="en-US" dirty="0"/>
              <a:t>Real-time traveler information</a:t>
            </a:r>
          </a:p>
          <a:p>
            <a:r>
              <a:rPr lang="en-US" dirty="0"/>
              <a:t>Automated speed enforcement</a:t>
            </a:r>
          </a:p>
          <a:p>
            <a:r>
              <a:rPr lang="en-US" dirty="0"/>
              <a:t>Alert systems for workers</a:t>
            </a:r>
          </a:p>
        </p:txBody>
      </p:sp>
      <p:pic>
        <p:nvPicPr>
          <p:cNvPr id="5" name="Picture 4" descr="Vehicles traveling through work zone on highway">
            <a:extLst>
              <a:ext uri="{FF2B5EF4-FFF2-40B4-BE49-F238E27FC236}">
                <a16:creationId xmlns:a16="http://schemas.microsoft.com/office/drawing/2014/main" id="{D947E40C-389B-457D-BA9C-CB7D814CEBE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34907" y="1781811"/>
            <a:ext cx="5077522" cy="2856106"/>
          </a:xfrm>
          <a:prstGeom prst="rect">
            <a:avLst/>
          </a:prstGeom>
        </p:spPr>
      </p:pic>
      <p:sp>
        <p:nvSpPr>
          <p:cNvPr id="6" name="TextBox 5">
            <a:extLst>
              <a:ext uri="{FF2B5EF4-FFF2-40B4-BE49-F238E27FC236}">
                <a16:creationId xmlns:a16="http://schemas.microsoft.com/office/drawing/2014/main" id="{3599EE6E-F300-4147-9E30-E2E7275C8941}"/>
              </a:ext>
            </a:extLst>
          </p:cNvPr>
          <p:cNvSpPr txBox="1"/>
          <p:nvPr/>
        </p:nvSpPr>
        <p:spPr>
          <a:xfrm>
            <a:off x="6734907" y="4718511"/>
            <a:ext cx="5324075"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Source: Unknown author licensed under CC BY-NC-ND.</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37D4CC3B-F538-9046-9995-49EE0C980241}" type="slidenum">
              <a:rPr lang="en-US" smtClean="0"/>
              <a:pPr/>
              <a:t>30</a:t>
            </a:fld>
            <a:endParaRPr lang="en-US" dirty="0"/>
          </a:p>
        </p:txBody>
      </p:sp>
    </p:spTree>
    <p:extLst>
      <p:ext uri="{BB962C8B-B14F-4D97-AF65-F5344CB8AC3E}">
        <p14:creationId xmlns:p14="http://schemas.microsoft.com/office/powerpoint/2010/main" val="153604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7B8BC4-7A2E-C875-B1C3-9F58212E41B6}"/>
              </a:ext>
            </a:extLst>
          </p:cNvPr>
          <p:cNvSpPr>
            <a:spLocks noGrp="1"/>
          </p:cNvSpPr>
          <p:nvPr>
            <p:ph type="title"/>
          </p:nvPr>
        </p:nvSpPr>
        <p:spPr>
          <a:xfrm>
            <a:off x="984244" y="623731"/>
            <a:ext cx="8997956" cy="504096"/>
          </a:xfrm>
        </p:spPr>
        <p:txBody>
          <a:bodyPr/>
          <a:lstStyle/>
          <a:p>
            <a:r>
              <a:rPr lang="en-US" sz="4400" dirty="0"/>
              <a:t>Intersection Safety</a:t>
            </a:r>
          </a:p>
        </p:txBody>
      </p:sp>
      <p:sp>
        <p:nvSpPr>
          <p:cNvPr id="6" name="Content Placeholder 5">
            <a:extLst>
              <a:ext uri="{FF2B5EF4-FFF2-40B4-BE49-F238E27FC236}">
                <a16:creationId xmlns:a16="http://schemas.microsoft.com/office/drawing/2014/main" id="{41A57FF7-6E13-F189-D417-EC7F4172A4C3}"/>
              </a:ext>
            </a:extLst>
          </p:cNvPr>
          <p:cNvSpPr>
            <a:spLocks noGrp="1"/>
          </p:cNvSpPr>
          <p:nvPr>
            <p:ph idx="1"/>
          </p:nvPr>
        </p:nvSpPr>
        <p:spPr>
          <a:xfrm>
            <a:off x="984245" y="1596941"/>
            <a:ext cx="6921506" cy="5124534"/>
          </a:xfrm>
        </p:spPr>
        <p:txBody>
          <a:bodyPr/>
          <a:lstStyle/>
          <a:p>
            <a:pPr>
              <a:lnSpc>
                <a:spcPct val="100000"/>
              </a:lnSpc>
            </a:pPr>
            <a:r>
              <a:rPr lang="en-US" dirty="0"/>
              <a:t>Signal optimization and coordination:</a:t>
            </a:r>
          </a:p>
          <a:p>
            <a:pPr lvl="1">
              <a:lnSpc>
                <a:spcPct val="100000"/>
              </a:lnSpc>
            </a:pPr>
            <a:r>
              <a:rPr lang="en-US" dirty="0"/>
              <a:t>Crash rates on intersection approaches decreased by 6.7% after signal coordination.</a:t>
            </a:r>
          </a:p>
          <a:p>
            <a:pPr lvl="1">
              <a:lnSpc>
                <a:spcPct val="100000"/>
              </a:lnSpc>
            </a:pPr>
            <a:r>
              <a:rPr lang="en-US" dirty="0"/>
              <a:t>Studies have found a decrease in crashes from adaptive traffic signal control.</a:t>
            </a:r>
          </a:p>
          <a:p>
            <a:pPr>
              <a:lnSpc>
                <a:spcPct val="100000"/>
              </a:lnSpc>
            </a:pPr>
            <a:r>
              <a:rPr lang="en-US" dirty="0"/>
              <a:t>Signal timing strategies for pedestrians:</a:t>
            </a:r>
          </a:p>
          <a:p>
            <a:pPr lvl="1">
              <a:lnSpc>
                <a:spcPct val="100000"/>
              </a:lnSpc>
            </a:pPr>
            <a:r>
              <a:rPr lang="en-US" dirty="0"/>
              <a:t>Leading pedestrian intervals are designated by FHWA as a Proven Safety Countermeasure.</a:t>
            </a:r>
          </a:p>
          <a:p>
            <a:pPr lvl="1"/>
            <a:endParaRPr lang="en-US" dirty="0"/>
          </a:p>
        </p:txBody>
      </p:sp>
      <p:pic>
        <p:nvPicPr>
          <p:cNvPr id="7" name="Picture 6" descr="Vehicles traveling through signalized intersection">
            <a:extLst>
              <a:ext uri="{FF2B5EF4-FFF2-40B4-BE49-F238E27FC236}">
                <a16:creationId xmlns:a16="http://schemas.microsoft.com/office/drawing/2014/main" id="{3DBDBA3F-7F62-5839-8A41-D78C248970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44"/>
          <a:stretch/>
        </p:blipFill>
        <p:spPr bwMode="auto">
          <a:xfrm>
            <a:off x="7905751" y="1609641"/>
            <a:ext cx="3723640" cy="1832059"/>
          </a:xfrm>
          <a:prstGeom prst="rect">
            <a:avLst/>
          </a:prstGeom>
          <a:noFill/>
          <a:ln>
            <a:noFill/>
          </a:ln>
        </p:spPr>
      </p:pic>
      <p:sp>
        <p:nvSpPr>
          <p:cNvPr id="8" name="TextBox 7">
            <a:extLst>
              <a:ext uri="{FF2B5EF4-FFF2-40B4-BE49-F238E27FC236}">
                <a16:creationId xmlns:a16="http://schemas.microsoft.com/office/drawing/2014/main" id="{6C10597D-C317-49B8-9185-87F5A17C2D44}"/>
              </a:ext>
            </a:extLst>
          </p:cNvPr>
          <p:cNvSpPr txBox="1"/>
          <p:nvPr/>
        </p:nvSpPr>
        <p:spPr>
          <a:xfrm>
            <a:off x="9855201" y="3642241"/>
            <a:ext cx="1930400" cy="369332"/>
          </a:xfrm>
          <a:prstGeom prst="rect">
            <a:avLst/>
          </a:prstGeom>
          <a:noFill/>
        </p:spPr>
        <p:txBody>
          <a:bodyPr wrap="square" rtlCol="0">
            <a:spAutoFit/>
          </a:bodyPr>
          <a:lstStyle/>
          <a:p>
            <a:r>
              <a:rPr lang="en-US" dirty="0"/>
              <a:t>Source: FHWA</a:t>
            </a:r>
          </a:p>
        </p:txBody>
      </p:sp>
      <p:sp>
        <p:nvSpPr>
          <p:cNvPr id="4" name="Slide Number Placeholder 3">
            <a:extLst>
              <a:ext uri="{FF2B5EF4-FFF2-40B4-BE49-F238E27FC236}">
                <a16:creationId xmlns:a16="http://schemas.microsoft.com/office/drawing/2014/main" id="{1B704869-9C9C-058D-BF8B-FD8081F333EB}"/>
              </a:ext>
            </a:extLst>
          </p:cNvPr>
          <p:cNvSpPr>
            <a:spLocks noGrp="1"/>
          </p:cNvSpPr>
          <p:nvPr>
            <p:ph type="sldNum" sz="quarter" idx="12"/>
          </p:nvPr>
        </p:nvSpPr>
        <p:spPr/>
        <p:txBody>
          <a:bodyPr/>
          <a:lstStyle/>
          <a:p>
            <a:fld id="{37D4CC3B-F538-9046-9995-49EE0C980241}" type="slidenum">
              <a:rPr lang="en-US" smtClean="0"/>
              <a:t>31</a:t>
            </a:fld>
            <a:endParaRPr lang="en-US" dirty="0"/>
          </a:p>
        </p:txBody>
      </p:sp>
    </p:spTree>
    <p:extLst>
      <p:ext uri="{BB962C8B-B14F-4D97-AF65-F5344CB8AC3E}">
        <p14:creationId xmlns:p14="http://schemas.microsoft.com/office/powerpoint/2010/main" val="3119114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64" y="446007"/>
            <a:ext cx="8997956" cy="835224"/>
          </a:xfrm>
        </p:spPr>
        <p:txBody>
          <a:bodyPr/>
          <a:lstStyle/>
          <a:p>
            <a:r>
              <a:rPr lang="en-US" dirty="0"/>
              <a:t>TSMO Can Help Prevent Secondary Crashes through Traffic Incident Management (TIM)</a:t>
            </a:r>
          </a:p>
        </p:txBody>
      </p:sp>
      <p:sp>
        <p:nvSpPr>
          <p:cNvPr id="3" name="Content Placeholder 2"/>
          <p:cNvSpPr>
            <a:spLocks noGrp="1"/>
          </p:cNvSpPr>
          <p:nvPr>
            <p:ph idx="1"/>
          </p:nvPr>
        </p:nvSpPr>
        <p:spPr>
          <a:xfrm>
            <a:off x="984244" y="1660516"/>
            <a:ext cx="10083148" cy="3978284"/>
          </a:xfrm>
        </p:spPr>
        <p:txBody>
          <a:bodyPr>
            <a:noAutofit/>
          </a:bodyPr>
          <a:lstStyle/>
          <a:p>
            <a:r>
              <a:rPr lang="en-US" sz="2800" dirty="0"/>
              <a:t>Chance of a secondary incident </a:t>
            </a:r>
            <a:r>
              <a:rPr lang="en-US" sz="2800" b="1" dirty="0"/>
              <a:t>increases by 2.8% each minute</a:t>
            </a:r>
            <a:r>
              <a:rPr lang="en-US" sz="2800" dirty="0"/>
              <a:t> the initial incident continues to pose a hazard</a:t>
            </a:r>
          </a:p>
          <a:p>
            <a:r>
              <a:rPr lang="en-US" sz="2800" dirty="0"/>
              <a:t>TIM strategies support safe, quick clearance through:</a:t>
            </a:r>
          </a:p>
          <a:p>
            <a:pPr lvl="1"/>
            <a:r>
              <a:rPr lang="en-US" sz="2800" dirty="0"/>
              <a:t>Service patrols, motorist assist, or highway helper programs</a:t>
            </a:r>
          </a:p>
          <a:p>
            <a:pPr lvl="1"/>
            <a:r>
              <a:rPr lang="en-US" sz="2800" dirty="0"/>
              <a:t>Traffic management center monitoring and disseminating traveler information</a:t>
            </a:r>
          </a:p>
          <a:p>
            <a:pPr lvl="1"/>
            <a:r>
              <a:rPr lang="en-US" sz="2800" dirty="0"/>
              <a:t>Traveler alerts to slowdowns and crashes on dynamic message signs</a:t>
            </a:r>
          </a:p>
        </p:txBody>
      </p:sp>
      <p:sp>
        <p:nvSpPr>
          <p:cNvPr id="4" name="Slide Number Placeholder 3"/>
          <p:cNvSpPr>
            <a:spLocks noGrp="1"/>
          </p:cNvSpPr>
          <p:nvPr>
            <p:ph type="sldNum" sz="quarter" idx="12"/>
          </p:nvPr>
        </p:nvSpPr>
        <p:spPr/>
        <p:txBody>
          <a:bodyPr/>
          <a:lstStyle/>
          <a:p>
            <a:fld id="{37D4CC3B-F538-9046-9995-49EE0C980241}" type="slidenum">
              <a:rPr lang="en-US" smtClean="0"/>
              <a:t>32</a:t>
            </a:fld>
            <a:endParaRPr lang="en-US" dirty="0"/>
          </a:p>
        </p:txBody>
      </p:sp>
    </p:spTree>
    <p:extLst>
      <p:ext uri="{BB962C8B-B14F-4D97-AF65-F5344CB8AC3E}">
        <p14:creationId xmlns:p14="http://schemas.microsoft.com/office/powerpoint/2010/main" val="2552426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50512"/>
            <a:ext cx="9573886" cy="858025"/>
          </a:xfrm>
        </p:spPr>
        <p:txBody>
          <a:bodyPr/>
          <a:lstStyle/>
          <a:p>
            <a:r>
              <a:rPr lang="en-US" dirty="0"/>
              <a:t>TSMO Can Provide Traveler Safety Information and Outreach </a:t>
            </a:r>
          </a:p>
        </p:txBody>
      </p:sp>
      <p:sp>
        <p:nvSpPr>
          <p:cNvPr id="3" name="Content Placeholder 2"/>
          <p:cNvSpPr>
            <a:spLocks noGrp="1"/>
          </p:cNvSpPr>
          <p:nvPr>
            <p:ph idx="1"/>
          </p:nvPr>
        </p:nvSpPr>
        <p:spPr>
          <a:xfrm>
            <a:off x="984244" y="1864115"/>
            <a:ext cx="5297285" cy="3923217"/>
          </a:xfrm>
        </p:spPr>
        <p:txBody>
          <a:bodyPr>
            <a:normAutofit/>
          </a:bodyPr>
          <a:lstStyle/>
          <a:p>
            <a:pPr marL="0" indent="0">
              <a:buNone/>
            </a:pPr>
            <a:r>
              <a:rPr lang="en-US" sz="2800" dirty="0"/>
              <a:t>Dynamic message signs relay important safety information to travelers:</a:t>
            </a:r>
          </a:p>
          <a:p>
            <a:r>
              <a:rPr lang="en-US" sz="2800" dirty="0"/>
              <a:t>Notification of slowdowns, queues, or a crash ahead</a:t>
            </a:r>
          </a:p>
          <a:p>
            <a:r>
              <a:rPr lang="en-US" sz="2800" dirty="0"/>
              <a:t>Work zone lane closures ahead</a:t>
            </a:r>
          </a:p>
          <a:p>
            <a:r>
              <a:rPr lang="en-US" sz="2800" dirty="0"/>
              <a:t>Road surface conditions</a:t>
            </a:r>
          </a:p>
        </p:txBody>
      </p:sp>
      <p:sp>
        <p:nvSpPr>
          <p:cNvPr id="4" name="Slide Number Placeholder 3"/>
          <p:cNvSpPr>
            <a:spLocks noGrp="1"/>
          </p:cNvSpPr>
          <p:nvPr>
            <p:ph type="sldNum" sz="quarter" idx="12"/>
          </p:nvPr>
        </p:nvSpPr>
        <p:spPr/>
        <p:txBody>
          <a:bodyPr/>
          <a:lstStyle/>
          <a:p>
            <a:fld id="{37D4CC3B-F538-9046-9995-49EE0C980241}" type="slidenum">
              <a:rPr lang="en-US" smtClean="0"/>
              <a:t>33</a:t>
            </a:fld>
            <a:endParaRPr lang="en-US" dirty="0"/>
          </a:p>
        </p:txBody>
      </p:sp>
      <p:sp>
        <p:nvSpPr>
          <p:cNvPr id="6" name="TextBox 5"/>
          <p:cNvSpPr txBox="1"/>
          <p:nvPr/>
        </p:nvSpPr>
        <p:spPr>
          <a:xfrm>
            <a:off x="8335301" y="5418001"/>
            <a:ext cx="3488942" cy="261610"/>
          </a:xfrm>
          <a:prstGeom prst="rect">
            <a:avLst/>
          </a:prstGeom>
          <a:noFill/>
        </p:spPr>
        <p:txBody>
          <a:bodyPr wrap="square" rtlCol="0">
            <a:spAutoFit/>
          </a:bodyPr>
          <a:lstStyle/>
          <a:p>
            <a:pPr algn="r"/>
            <a:r>
              <a:rPr lang="en-US" sz="1100" dirty="0"/>
              <a:t>Source: Getty Images.</a:t>
            </a:r>
          </a:p>
        </p:txBody>
      </p:sp>
      <p:pic>
        <p:nvPicPr>
          <p:cNvPr id="5" name="Picture 4" descr="Snowy mountain road with variable message sign that reads, US 395 SNOW/ICE CARRY CHAINS USE CAU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829" y="2057400"/>
            <a:ext cx="5138513" cy="3419728"/>
          </a:xfrm>
          <a:prstGeom prst="rect">
            <a:avLst/>
          </a:prstGeom>
        </p:spPr>
      </p:pic>
    </p:spTree>
    <p:extLst>
      <p:ext uri="{BB962C8B-B14F-4D97-AF65-F5344CB8AC3E}">
        <p14:creationId xmlns:p14="http://schemas.microsoft.com/office/powerpoint/2010/main" val="1132582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14855"/>
            <a:ext cx="8997956" cy="693682"/>
          </a:xfrm>
        </p:spPr>
        <p:txBody>
          <a:bodyPr/>
          <a:lstStyle/>
          <a:p>
            <a:r>
              <a:rPr lang="en-US" dirty="0"/>
              <a:t>TSMO Can Support Speed Management</a:t>
            </a:r>
          </a:p>
        </p:txBody>
      </p:sp>
      <p:sp>
        <p:nvSpPr>
          <p:cNvPr id="3" name="Content Placeholder 2"/>
          <p:cNvSpPr>
            <a:spLocks noGrp="1"/>
          </p:cNvSpPr>
          <p:nvPr>
            <p:ph idx="1"/>
          </p:nvPr>
        </p:nvSpPr>
        <p:spPr>
          <a:xfrm>
            <a:off x="984245" y="1981971"/>
            <a:ext cx="5142235" cy="3774922"/>
          </a:xfrm>
        </p:spPr>
        <p:txBody>
          <a:bodyPr>
            <a:normAutofit/>
          </a:bodyPr>
          <a:lstStyle/>
          <a:p>
            <a:r>
              <a:rPr lang="en-US" sz="2800" dirty="0"/>
              <a:t>Active traffic management</a:t>
            </a:r>
          </a:p>
          <a:p>
            <a:r>
              <a:rPr lang="en-US" sz="2800" dirty="0"/>
              <a:t>Variable speed limits</a:t>
            </a:r>
          </a:p>
          <a:p>
            <a:r>
              <a:rPr lang="en-US" sz="2800" dirty="0"/>
              <a:t>Dynamic lane control</a:t>
            </a:r>
          </a:p>
          <a:p>
            <a:r>
              <a:rPr lang="en-US" sz="2800" dirty="0"/>
              <a:t>Queue detection and notification</a:t>
            </a:r>
          </a:p>
        </p:txBody>
      </p:sp>
      <p:pic>
        <p:nvPicPr>
          <p:cNvPr id="5" name="Picture 4" descr="Speedometer and steering wheel of vehicle"/>
          <p:cNvPicPr>
            <a:picLocks noChangeAspect="1"/>
          </p:cNvPicPr>
          <p:nvPr/>
        </p:nvPicPr>
        <p:blipFill>
          <a:blip r:embed="rId3"/>
          <a:stretch>
            <a:fillRect/>
          </a:stretch>
        </p:blipFill>
        <p:spPr>
          <a:xfrm>
            <a:off x="6437954" y="1981971"/>
            <a:ext cx="5153366" cy="3418620"/>
          </a:xfrm>
          <a:prstGeom prst="rect">
            <a:avLst/>
          </a:prstGeom>
        </p:spPr>
      </p:pic>
      <p:sp>
        <p:nvSpPr>
          <p:cNvPr id="6" name="TextBox 5"/>
          <p:cNvSpPr txBox="1"/>
          <p:nvPr/>
        </p:nvSpPr>
        <p:spPr>
          <a:xfrm>
            <a:off x="6437954" y="5403219"/>
            <a:ext cx="5153366" cy="261610"/>
          </a:xfrm>
          <a:prstGeom prst="rect">
            <a:avLst/>
          </a:prstGeom>
          <a:noFill/>
        </p:spPr>
        <p:txBody>
          <a:bodyPr wrap="square" rtlCol="0">
            <a:spAutoFit/>
          </a:bodyPr>
          <a:lstStyle/>
          <a:p>
            <a:pPr algn="r"/>
            <a:r>
              <a:rPr lang="en-US" sz="1100" dirty="0"/>
              <a:t>Source: Nick Fewings on </a:t>
            </a:r>
            <a:r>
              <a:rPr lang="en-US" sz="1100" dirty="0" err="1"/>
              <a:t>Unsplash</a:t>
            </a:r>
            <a:r>
              <a:rPr lang="en-US" sz="1100" dirty="0"/>
              <a:t>. </a:t>
            </a:r>
          </a:p>
        </p:txBody>
      </p:sp>
      <p:sp>
        <p:nvSpPr>
          <p:cNvPr id="4" name="Slide Number Placeholder 3"/>
          <p:cNvSpPr>
            <a:spLocks noGrp="1"/>
          </p:cNvSpPr>
          <p:nvPr>
            <p:ph type="sldNum" sz="quarter" idx="12"/>
          </p:nvPr>
        </p:nvSpPr>
        <p:spPr/>
        <p:txBody>
          <a:bodyPr/>
          <a:lstStyle/>
          <a:p>
            <a:fld id="{37D4CC3B-F538-9046-9995-49EE0C980241}" type="slidenum">
              <a:rPr lang="en-US" smtClean="0"/>
              <a:t>34</a:t>
            </a:fld>
            <a:endParaRPr lang="en-US" dirty="0"/>
          </a:p>
        </p:txBody>
      </p:sp>
    </p:spTree>
    <p:extLst>
      <p:ext uri="{BB962C8B-B14F-4D97-AF65-F5344CB8AC3E}">
        <p14:creationId xmlns:p14="http://schemas.microsoft.com/office/powerpoint/2010/main" val="156209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13162"/>
            <a:ext cx="9265542" cy="955240"/>
          </a:xfrm>
        </p:spPr>
        <p:txBody>
          <a:bodyPr/>
          <a:lstStyle/>
          <a:p>
            <a:r>
              <a:rPr lang="en-US" dirty="0"/>
              <a:t>TSMO Can Support Safety for All Users and All Modes of Travel</a:t>
            </a:r>
          </a:p>
        </p:txBody>
      </p:sp>
      <p:sp>
        <p:nvSpPr>
          <p:cNvPr id="3" name="Content Placeholder 2"/>
          <p:cNvSpPr>
            <a:spLocks noGrp="1"/>
          </p:cNvSpPr>
          <p:nvPr>
            <p:ph idx="1"/>
          </p:nvPr>
        </p:nvSpPr>
        <p:spPr>
          <a:xfrm>
            <a:off x="984245" y="1596941"/>
            <a:ext cx="5873756" cy="4351338"/>
          </a:xfrm>
        </p:spPr>
        <p:txBody>
          <a:bodyPr>
            <a:normAutofit/>
          </a:bodyPr>
          <a:lstStyle/>
          <a:p>
            <a:pPr>
              <a:lnSpc>
                <a:spcPct val="100000"/>
              </a:lnSpc>
            </a:pPr>
            <a:r>
              <a:rPr lang="en-US" sz="2600" dirty="0"/>
              <a:t>Emergency vehicle preemption at traffic signals</a:t>
            </a:r>
          </a:p>
          <a:p>
            <a:pPr>
              <a:lnSpc>
                <a:spcPct val="100000"/>
              </a:lnSpc>
            </a:pPr>
            <a:r>
              <a:rPr lang="en-US" sz="2600" dirty="0"/>
              <a:t>Pedestrian hybrid beacon</a:t>
            </a:r>
          </a:p>
          <a:p>
            <a:pPr>
              <a:lnSpc>
                <a:spcPct val="100000"/>
              </a:lnSpc>
            </a:pPr>
            <a:r>
              <a:rPr lang="en-US" sz="2600" dirty="0"/>
              <a:t>Designated lanes or signal phases for transit or bicycles</a:t>
            </a:r>
          </a:p>
          <a:p>
            <a:pPr>
              <a:lnSpc>
                <a:spcPct val="100000"/>
              </a:lnSpc>
            </a:pPr>
            <a:r>
              <a:rPr lang="en-US" sz="2600" dirty="0"/>
              <a:t>Managed lanes</a:t>
            </a:r>
          </a:p>
        </p:txBody>
      </p:sp>
      <p:pic>
        <p:nvPicPr>
          <p:cNvPr id="6" name="Picture 5" descr="Green bicycle signal, with red turn arrow and no turn on red sign illuminated"/>
          <p:cNvPicPr>
            <a:picLocks noChangeAspect="1"/>
          </p:cNvPicPr>
          <p:nvPr/>
        </p:nvPicPr>
        <p:blipFill>
          <a:blip r:embed="rId3"/>
          <a:stretch>
            <a:fillRect/>
          </a:stretch>
        </p:blipFill>
        <p:spPr>
          <a:xfrm>
            <a:off x="4833232" y="3840480"/>
            <a:ext cx="3115646" cy="2110306"/>
          </a:xfrm>
          <a:prstGeom prst="rect">
            <a:avLst/>
          </a:prstGeom>
        </p:spPr>
      </p:pic>
      <p:sp>
        <p:nvSpPr>
          <p:cNvPr id="7" name="TextBox 6"/>
          <p:cNvSpPr txBox="1"/>
          <p:nvPr/>
        </p:nvSpPr>
        <p:spPr>
          <a:xfrm>
            <a:off x="4979638" y="5961374"/>
            <a:ext cx="2980720" cy="430887"/>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Flickr – Oregon Department of Transportation. </a:t>
            </a:r>
          </a:p>
        </p:txBody>
      </p:sp>
      <p:pic>
        <p:nvPicPr>
          <p:cNvPr id="5" name="Picture 4" descr="Signals over crosswalk. Sign that reads &quot;Crosswalk Stop on Red&quot;"/>
          <p:cNvPicPr>
            <a:picLocks noChangeAspect="1"/>
          </p:cNvPicPr>
          <p:nvPr/>
        </p:nvPicPr>
        <p:blipFill rotWithShape="1">
          <a:blip r:embed="rId4"/>
          <a:srcRect b="18307"/>
          <a:stretch/>
        </p:blipFill>
        <p:spPr>
          <a:xfrm>
            <a:off x="8210600" y="1762539"/>
            <a:ext cx="3691994" cy="2110306"/>
          </a:xfrm>
          <a:prstGeom prst="rect">
            <a:avLst/>
          </a:prstGeom>
        </p:spPr>
      </p:pic>
      <p:sp>
        <p:nvSpPr>
          <p:cNvPr id="8" name="TextBox 7"/>
          <p:cNvSpPr txBox="1"/>
          <p:nvPr/>
        </p:nvSpPr>
        <p:spPr>
          <a:xfrm>
            <a:off x="9159394" y="4130041"/>
            <a:ext cx="2743200" cy="261610"/>
          </a:xfrm>
          <a:prstGeom prst="rect">
            <a:avLst/>
          </a:prstGeom>
          <a:noFill/>
        </p:spPr>
        <p:txBody>
          <a:bodyPr wrap="square" rtlCol="0">
            <a:spAutoFit/>
          </a:bodyPr>
          <a:lstStyle/>
          <a:p>
            <a:pPr algn="r"/>
            <a:r>
              <a:rPr lang="en-US" sz="1100" dirty="0">
                <a:latin typeface="Arial" panose="020B0604020202020204" pitchFamily="34" charset="0"/>
                <a:cs typeface="Arial" panose="020B0604020202020204" pitchFamily="34" charset="0"/>
              </a:rPr>
              <a:t>Source: Federal Highway Administration.</a:t>
            </a:r>
          </a:p>
        </p:txBody>
      </p:sp>
      <p:sp>
        <p:nvSpPr>
          <p:cNvPr id="4" name="Slide Number Placeholder 3"/>
          <p:cNvSpPr>
            <a:spLocks noGrp="1"/>
          </p:cNvSpPr>
          <p:nvPr>
            <p:ph type="sldNum" sz="quarter" idx="12"/>
          </p:nvPr>
        </p:nvSpPr>
        <p:spPr/>
        <p:txBody>
          <a:bodyPr/>
          <a:lstStyle/>
          <a:p>
            <a:fld id="{37D4CC3B-F538-9046-9995-49EE0C980241}" type="slidenum">
              <a:rPr lang="en-US" smtClean="0"/>
              <a:t>35</a:t>
            </a:fld>
            <a:endParaRPr lang="en-US" dirty="0"/>
          </a:p>
        </p:txBody>
      </p:sp>
    </p:spTree>
    <p:extLst>
      <p:ext uri="{BB962C8B-B14F-4D97-AF65-F5344CB8AC3E}">
        <p14:creationId xmlns:p14="http://schemas.microsoft.com/office/powerpoint/2010/main" val="3913471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79422"/>
            <a:ext cx="9180482" cy="955240"/>
          </a:xfrm>
        </p:spPr>
        <p:txBody>
          <a:bodyPr/>
          <a:lstStyle/>
          <a:p>
            <a:r>
              <a:rPr lang="en-US" dirty="0"/>
              <a:t>TSMO Can Support Safety During Adverse Weather</a:t>
            </a:r>
          </a:p>
        </p:txBody>
      </p:sp>
      <p:sp>
        <p:nvSpPr>
          <p:cNvPr id="3" name="Content Placeholder 2"/>
          <p:cNvSpPr>
            <a:spLocks noGrp="1"/>
          </p:cNvSpPr>
          <p:nvPr>
            <p:ph idx="1"/>
          </p:nvPr>
        </p:nvSpPr>
        <p:spPr/>
        <p:txBody>
          <a:bodyPr/>
          <a:lstStyle/>
          <a:p>
            <a:pPr marL="0" indent="0">
              <a:lnSpc>
                <a:spcPct val="100000"/>
              </a:lnSpc>
              <a:buNone/>
            </a:pPr>
            <a:r>
              <a:rPr lang="en-US" sz="2800" dirty="0"/>
              <a:t>Road weather management supports safety by:</a:t>
            </a:r>
          </a:p>
          <a:p>
            <a:pPr>
              <a:lnSpc>
                <a:spcPct val="100000"/>
              </a:lnSpc>
            </a:pPr>
            <a:r>
              <a:rPr lang="en-US" sz="2800" dirty="0"/>
              <a:t>Providing timely, accurate, and relevant information about road weather conditions</a:t>
            </a:r>
          </a:p>
          <a:p>
            <a:pPr>
              <a:lnSpc>
                <a:spcPct val="100000"/>
              </a:lnSpc>
            </a:pPr>
            <a:r>
              <a:rPr lang="en-US" sz="2800" dirty="0"/>
              <a:t>Applying effective treatments on roadways during weather events to ensure safety</a:t>
            </a:r>
          </a:p>
          <a:p>
            <a:pPr>
              <a:lnSpc>
                <a:spcPct val="100000"/>
              </a:lnSpc>
            </a:pPr>
            <a:r>
              <a:rPr lang="en-US" sz="2800" dirty="0"/>
              <a:t>Initiating adaptive signal timing during weather events</a:t>
            </a:r>
          </a:p>
          <a:p>
            <a:pPr>
              <a:lnSpc>
                <a:spcPct val="100000"/>
              </a:lnSpc>
            </a:pPr>
            <a:r>
              <a:rPr lang="en-US" sz="2800" dirty="0"/>
              <a:t>Actuating variable speed limits during adverse weather</a:t>
            </a:r>
          </a:p>
          <a:p>
            <a:pPr marL="0" indent="0">
              <a:buNone/>
            </a:pPr>
            <a:endParaRPr lang="en-US" dirty="0"/>
          </a:p>
        </p:txBody>
      </p:sp>
      <p:sp>
        <p:nvSpPr>
          <p:cNvPr id="4" name="Slide Number Placeholder 3"/>
          <p:cNvSpPr>
            <a:spLocks noGrp="1"/>
          </p:cNvSpPr>
          <p:nvPr>
            <p:ph type="sldNum" sz="quarter" idx="12"/>
          </p:nvPr>
        </p:nvSpPr>
        <p:spPr/>
        <p:txBody>
          <a:bodyPr/>
          <a:lstStyle/>
          <a:p>
            <a:fld id="{37D4CC3B-F538-9046-9995-49EE0C980241}" type="slidenum">
              <a:rPr lang="en-US" smtClean="0"/>
              <a:t>36</a:t>
            </a:fld>
            <a:endParaRPr lang="en-US" dirty="0"/>
          </a:p>
        </p:txBody>
      </p:sp>
    </p:spTree>
    <p:extLst>
      <p:ext uri="{BB962C8B-B14F-4D97-AF65-F5344CB8AC3E}">
        <p14:creationId xmlns:p14="http://schemas.microsoft.com/office/powerpoint/2010/main" val="4258580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50513"/>
            <a:ext cx="8997956" cy="504096"/>
          </a:xfrm>
        </p:spPr>
        <p:txBody>
          <a:bodyPr/>
          <a:lstStyle/>
          <a:p>
            <a:r>
              <a:rPr lang="en-US" dirty="0"/>
              <a:t>TSMO Can Support Safety With Data-Driven Decisions (1/2)</a:t>
            </a:r>
          </a:p>
        </p:txBody>
      </p:sp>
      <p:sp>
        <p:nvSpPr>
          <p:cNvPr id="3" name="Content Placeholder 2"/>
          <p:cNvSpPr>
            <a:spLocks noGrp="1"/>
          </p:cNvSpPr>
          <p:nvPr>
            <p:ph idx="1"/>
          </p:nvPr>
        </p:nvSpPr>
        <p:spPr/>
        <p:txBody>
          <a:bodyPr/>
          <a:lstStyle/>
          <a:p>
            <a:pPr>
              <a:lnSpc>
                <a:spcPct val="100000"/>
              </a:lnSpc>
            </a:pPr>
            <a:r>
              <a:rPr lang="en-US" dirty="0"/>
              <a:t>Availability of data has expanded, and many sources can be used to inform both safety and TSMO decisions. Examples below:</a:t>
            </a:r>
          </a:p>
        </p:txBody>
      </p:sp>
      <p:graphicFrame>
        <p:nvGraphicFramePr>
          <p:cNvPr id="8" name="Table 7" descr="Table titled, Examples.&#10;First column:&#10;Crash data&#10;AADT&#10;Assets&#10;Demographics&#10;Intersection traffic counts&#10;Second column:&#10;Speed&#10;Traffic volume&#10;Weather data&#10;Traffic incidents&#10;Cameras&#10;Emergency management&#10;Private data companies&#10;Third column:&#10;Ramp monitoring&#10;Truck parking systems&#10;Wrong-way driver systems&#10;Variable speed limits&#10;Signal controllers&#10;CAV&#10;&#10;"/>
          <p:cNvGraphicFramePr>
            <a:graphicFrameLocks noGrp="1"/>
          </p:cNvGraphicFramePr>
          <p:nvPr>
            <p:extLst>
              <p:ext uri="{D42A27DB-BD31-4B8C-83A1-F6EECF244321}">
                <p14:modId xmlns:p14="http://schemas.microsoft.com/office/powerpoint/2010/main" val="2055472915"/>
              </p:ext>
            </p:extLst>
          </p:nvPr>
        </p:nvGraphicFramePr>
        <p:xfrm>
          <a:off x="1337488" y="2520950"/>
          <a:ext cx="10283686" cy="3332620"/>
        </p:xfrm>
        <a:graphic>
          <a:graphicData uri="http://schemas.openxmlformats.org/drawingml/2006/table">
            <a:tbl>
              <a:tblPr firstRow="1" bandRow="1">
                <a:tableStyleId>{5C22544A-7EE6-4342-B048-85BDC9FD1C3A}</a:tableStyleId>
              </a:tblPr>
              <a:tblGrid>
                <a:gridCol w="2940466">
                  <a:extLst>
                    <a:ext uri="{9D8B030D-6E8A-4147-A177-3AD203B41FA5}">
                      <a16:colId xmlns:a16="http://schemas.microsoft.com/office/drawing/2014/main" val="2382449688"/>
                    </a:ext>
                  </a:extLst>
                </a:gridCol>
                <a:gridCol w="3571101">
                  <a:extLst>
                    <a:ext uri="{9D8B030D-6E8A-4147-A177-3AD203B41FA5}">
                      <a16:colId xmlns:a16="http://schemas.microsoft.com/office/drawing/2014/main" val="2919426023"/>
                    </a:ext>
                  </a:extLst>
                </a:gridCol>
                <a:gridCol w="3772119">
                  <a:extLst>
                    <a:ext uri="{9D8B030D-6E8A-4147-A177-3AD203B41FA5}">
                      <a16:colId xmlns:a16="http://schemas.microsoft.com/office/drawing/2014/main" val="1837723239"/>
                    </a:ext>
                  </a:extLst>
                </a:gridCol>
              </a:tblGrid>
              <a:tr h="196710">
                <a:tc>
                  <a:txBody>
                    <a:bodyPr/>
                    <a:lstStyle/>
                    <a:p>
                      <a:pPr algn="ctr"/>
                      <a:endParaRPr lang="en-US" sz="600" dirty="0">
                        <a:latin typeface="Arial" panose="020B0604020202020204" pitchFamily="34" charset="0"/>
                        <a:cs typeface="Arial" panose="020B0604020202020204" pitchFamily="34" charset="0"/>
                      </a:endParaRPr>
                    </a:p>
                  </a:txBody>
                  <a:tcPr>
                    <a:solidFill>
                      <a:srgbClr val="963442"/>
                    </a:solidFill>
                  </a:tcPr>
                </a:tc>
                <a:tc>
                  <a:txBody>
                    <a:bodyPr/>
                    <a:lstStyle/>
                    <a:p>
                      <a:endParaRPr lang="en-US" sz="700" dirty="0"/>
                    </a:p>
                  </a:txBody>
                  <a:tcPr>
                    <a:solidFill>
                      <a:srgbClr val="963442"/>
                    </a:solidFill>
                  </a:tcPr>
                </a:tc>
                <a:tc>
                  <a:txBody>
                    <a:bodyPr/>
                    <a:lstStyle/>
                    <a:p>
                      <a:endParaRPr lang="en-US" sz="800" dirty="0"/>
                    </a:p>
                  </a:txBody>
                  <a:tcPr>
                    <a:solidFill>
                      <a:srgbClr val="963442"/>
                    </a:solidFill>
                  </a:tcPr>
                </a:tc>
                <a:extLst>
                  <a:ext uri="{0D108BD9-81ED-4DB2-BD59-A6C34878D82A}">
                    <a16:rowId xmlns:a16="http://schemas.microsoft.com/office/drawing/2014/main" val="4142285555"/>
                  </a:ext>
                </a:extLst>
              </a:tr>
              <a:tr h="3119260">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Crash data</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Annual average daily traffic</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Assets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Demographics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Intersection traffic counts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Speed</a:t>
                      </a:r>
                    </a:p>
                  </a:txBody>
                  <a:tcPr>
                    <a:solidFill>
                      <a:srgbClr val="E6B8BF"/>
                    </a:solid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Traffic volume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Weather data</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Traffic incidents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Cameras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Emergency management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Private data companies</a:t>
                      </a:r>
                    </a:p>
                  </a:txBody>
                  <a:tcPr>
                    <a:solidFill>
                      <a:srgbClr val="E6B8BF"/>
                    </a:solidFill>
                  </a:tcPr>
                </a:tc>
                <a:tc>
                  <a:txBody>
                    <a:bodyPr/>
                    <a:lstStyle/>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Ramp monitoring</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Truck parking systems</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Wrong-way driver systems</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Variable speed limits</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Signal controllers</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Connected and automated vehicles</a:t>
                      </a:r>
                    </a:p>
                  </a:txBody>
                  <a:tcPr>
                    <a:solidFill>
                      <a:srgbClr val="E6B8BF"/>
                    </a:solidFill>
                  </a:tcPr>
                </a:tc>
                <a:extLst>
                  <a:ext uri="{0D108BD9-81ED-4DB2-BD59-A6C34878D82A}">
                    <a16:rowId xmlns:a16="http://schemas.microsoft.com/office/drawing/2014/main" val="2371635885"/>
                  </a:ext>
                </a:extLst>
              </a:tr>
            </a:tbl>
          </a:graphicData>
        </a:graphic>
      </p:graphicFrame>
      <p:sp>
        <p:nvSpPr>
          <p:cNvPr id="4" name="Slide Number Placeholder 3"/>
          <p:cNvSpPr>
            <a:spLocks noGrp="1"/>
          </p:cNvSpPr>
          <p:nvPr>
            <p:ph type="sldNum" sz="quarter" idx="12"/>
          </p:nvPr>
        </p:nvSpPr>
        <p:spPr/>
        <p:txBody>
          <a:bodyPr/>
          <a:lstStyle/>
          <a:p>
            <a:fld id="{37D4CC3B-F538-9046-9995-49EE0C980241}" type="slidenum">
              <a:rPr lang="en-US" smtClean="0"/>
              <a:t>37</a:t>
            </a:fld>
            <a:endParaRPr lang="en-US" dirty="0"/>
          </a:p>
        </p:txBody>
      </p:sp>
    </p:spTree>
    <p:extLst>
      <p:ext uri="{BB962C8B-B14F-4D97-AF65-F5344CB8AC3E}">
        <p14:creationId xmlns:p14="http://schemas.microsoft.com/office/powerpoint/2010/main" val="2126844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29322"/>
            <a:ext cx="8997956" cy="835572"/>
          </a:xfrm>
        </p:spPr>
        <p:txBody>
          <a:bodyPr/>
          <a:lstStyle/>
          <a:p>
            <a:r>
              <a:rPr lang="en-US" dirty="0"/>
              <a:t>TSMO Can Support Safety With Data-Driven Decisions (2/2)</a:t>
            </a:r>
          </a:p>
        </p:txBody>
      </p:sp>
      <p:sp>
        <p:nvSpPr>
          <p:cNvPr id="3" name="Content Placeholder 2"/>
          <p:cNvSpPr>
            <a:spLocks noGrp="1"/>
          </p:cNvSpPr>
          <p:nvPr>
            <p:ph idx="1"/>
          </p:nvPr>
        </p:nvSpPr>
        <p:spPr>
          <a:xfrm>
            <a:off x="984244" y="1414837"/>
            <a:ext cx="10810191" cy="4641627"/>
          </a:xfrm>
        </p:spPr>
        <p:txBody>
          <a:bodyPr>
            <a:noAutofit/>
          </a:bodyPr>
          <a:lstStyle/>
          <a:p>
            <a:pPr>
              <a:lnSpc>
                <a:spcPct val="100000"/>
              </a:lnSpc>
              <a:spcBef>
                <a:spcPts val="200"/>
              </a:spcBef>
              <a:spcAft>
                <a:spcPts val="600"/>
              </a:spcAft>
            </a:pPr>
            <a:r>
              <a:rPr lang="en-US" sz="2200" dirty="0"/>
              <a:t>Data collected as a result of enacting TSMO strategies can help staff assess</a:t>
            </a:r>
            <a:br>
              <a:rPr lang="en-US" sz="2200" dirty="0"/>
            </a:br>
            <a:r>
              <a:rPr lang="en-US" sz="2200" dirty="0"/>
              <a:t>real-time conditions and safety.</a:t>
            </a:r>
          </a:p>
          <a:p>
            <a:pPr>
              <a:lnSpc>
                <a:spcPct val="100000"/>
              </a:lnSpc>
              <a:spcBef>
                <a:spcPts val="200"/>
              </a:spcBef>
              <a:spcAft>
                <a:spcPts val="600"/>
              </a:spcAft>
            </a:pPr>
            <a:r>
              <a:rPr lang="en-US" sz="2200" dirty="0"/>
              <a:t>Imagery from traffic cameras and video feeds may help identify crash patterns and support near-miss analyses.</a:t>
            </a:r>
          </a:p>
          <a:p>
            <a:pPr>
              <a:lnSpc>
                <a:spcPct val="100000"/>
              </a:lnSpc>
              <a:spcBef>
                <a:spcPts val="200"/>
              </a:spcBef>
              <a:spcAft>
                <a:spcPts val="600"/>
              </a:spcAft>
            </a:pPr>
            <a:r>
              <a:rPr lang="en-US" sz="2200" dirty="0"/>
              <a:t>Speed data can help assess potential speeding-related crash issues.</a:t>
            </a:r>
          </a:p>
          <a:p>
            <a:pPr>
              <a:lnSpc>
                <a:spcPct val="100000"/>
              </a:lnSpc>
              <a:spcBef>
                <a:spcPts val="200"/>
              </a:spcBef>
              <a:spcAft>
                <a:spcPts val="600"/>
              </a:spcAft>
            </a:pPr>
            <a:r>
              <a:rPr lang="en-US" sz="2200" dirty="0"/>
              <a:t>Incident data can be correlated with crash data to understand secondary crash locations.</a:t>
            </a:r>
          </a:p>
          <a:p>
            <a:pPr>
              <a:lnSpc>
                <a:spcPct val="100000"/>
              </a:lnSpc>
              <a:spcBef>
                <a:spcPts val="200"/>
              </a:spcBef>
              <a:spcAft>
                <a:spcPts val="600"/>
              </a:spcAft>
            </a:pPr>
            <a:r>
              <a:rPr lang="en-US" sz="2200" dirty="0"/>
              <a:t>Vehicle mix data can be used to inform freight safety strategies or intersection designs.</a:t>
            </a:r>
          </a:p>
          <a:p>
            <a:pPr>
              <a:lnSpc>
                <a:spcPct val="100000"/>
              </a:lnSpc>
              <a:spcBef>
                <a:spcPts val="200"/>
              </a:spcBef>
              <a:spcAft>
                <a:spcPts val="600"/>
              </a:spcAft>
            </a:pPr>
            <a:r>
              <a:rPr lang="en-US" sz="2200" dirty="0"/>
              <a:t>Combinations of data can be used for strategic decisions and project prioritization.</a:t>
            </a:r>
          </a:p>
          <a:p>
            <a:pPr>
              <a:lnSpc>
                <a:spcPct val="100000"/>
              </a:lnSpc>
              <a:spcBef>
                <a:spcPts val="200"/>
              </a:spcBef>
              <a:spcAft>
                <a:spcPts val="600"/>
              </a:spcAft>
            </a:pPr>
            <a:r>
              <a:rPr lang="en-US" sz="2200" dirty="0"/>
              <a:t>Data can provide additional insights into safety performance.</a:t>
            </a:r>
          </a:p>
        </p:txBody>
      </p:sp>
      <p:sp>
        <p:nvSpPr>
          <p:cNvPr id="4" name="Slide Number Placeholder 3"/>
          <p:cNvSpPr>
            <a:spLocks noGrp="1"/>
          </p:cNvSpPr>
          <p:nvPr>
            <p:ph type="sldNum" sz="quarter" idx="12"/>
          </p:nvPr>
        </p:nvSpPr>
        <p:spPr/>
        <p:txBody>
          <a:bodyPr/>
          <a:lstStyle/>
          <a:p>
            <a:fld id="{37D4CC3B-F538-9046-9995-49EE0C980241}" type="slidenum">
              <a:rPr lang="en-US" smtClean="0"/>
              <a:t>38</a:t>
            </a:fld>
            <a:endParaRPr lang="en-US" dirty="0"/>
          </a:p>
        </p:txBody>
      </p:sp>
    </p:spTree>
    <p:extLst>
      <p:ext uri="{BB962C8B-B14F-4D97-AF65-F5344CB8AC3E}">
        <p14:creationId xmlns:p14="http://schemas.microsoft.com/office/powerpoint/2010/main" val="1408475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17444"/>
            <a:ext cx="8997956" cy="749457"/>
          </a:xfrm>
        </p:spPr>
        <p:txBody>
          <a:bodyPr/>
          <a:lstStyle/>
          <a:p>
            <a:r>
              <a:rPr lang="en-US" dirty="0"/>
              <a:t>Areas for Collaboration Between TSMO and Safety</a:t>
            </a:r>
          </a:p>
        </p:txBody>
      </p:sp>
      <p:sp>
        <p:nvSpPr>
          <p:cNvPr id="7" name="Content Placeholder 6"/>
          <p:cNvSpPr>
            <a:spLocks noGrp="1"/>
          </p:cNvSpPr>
          <p:nvPr>
            <p:ph idx="1"/>
          </p:nvPr>
        </p:nvSpPr>
        <p:spPr>
          <a:xfrm>
            <a:off x="984244" y="1431235"/>
            <a:ext cx="10652233" cy="702365"/>
          </a:xfrm>
        </p:spPr>
        <p:txBody>
          <a:bodyPr>
            <a:noAutofit/>
          </a:bodyPr>
          <a:lstStyle/>
          <a:p>
            <a:pPr marL="0" indent="0">
              <a:lnSpc>
                <a:spcPct val="100000"/>
              </a:lnSpc>
              <a:spcBef>
                <a:spcPts val="0"/>
              </a:spcBef>
              <a:spcAft>
                <a:spcPts val="1000"/>
              </a:spcAft>
              <a:buNone/>
            </a:pPr>
            <a:r>
              <a:rPr lang="en-US" sz="2200" dirty="0"/>
              <a:t>TSMO and safety often go hand in hand and are cross-cutting areas. Activities where TSMO and safety teams can work together include:</a:t>
            </a:r>
          </a:p>
        </p:txBody>
      </p:sp>
      <p:sp>
        <p:nvSpPr>
          <p:cNvPr id="6" name="Content Placeholder 6"/>
          <p:cNvSpPr txBox="1">
            <a:spLocks/>
          </p:cNvSpPr>
          <p:nvPr/>
        </p:nvSpPr>
        <p:spPr>
          <a:xfrm>
            <a:off x="881809" y="2199860"/>
            <a:ext cx="5394960" cy="3657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pPr>
            <a:r>
              <a:rPr lang="en-US" sz="2200" dirty="0"/>
              <a:t>Analyzing transportation-related issues and developing solutions</a:t>
            </a:r>
          </a:p>
          <a:p>
            <a:pPr lvl="1">
              <a:lnSpc>
                <a:spcPct val="110000"/>
              </a:lnSpc>
            </a:pPr>
            <a:r>
              <a:rPr lang="en-US" sz="2200" dirty="0"/>
              <a:t>Sharing operations data to identify crash risks</a:t>
            </a:r>
          </a:p>
          <a:p>
            <a:pPr lvl="1">
              <a:lnSpc>
                <a:spcPct val="110000"/>
              </a:lnSpc>
            </a:pPr>
            <a:r>
              <a:rPr lang="en-US" sz="2200" dirty="0"/>
              <a:t>Participating on review teams for projects in planning and design stages</a:t>
            </a:r>
          </a:p>
          <a:p>
            <a:pPr lvl="1">
              <a:lnSpc>
                <a:spcPct val="110000"/>
              </a:lnSpc>
            </a:pPr>
            <a:r>
              <a:rPr lang="en-US" sz="2200" dirty="0"/>
              <a:t>Preparing transportation management plans for work zones</a:t>
            </a:r>
          </a:p>
          <a:p>
            <a:pPr marL="0" indent="0">
              <a:buFont typeface="Wingdings" panose="05000000000000000000" pitchFamily="2" charset="2"/>
              <a:buNone/>
            </a:pPr>
            <a:r>
              <a:rPr lang="en-US" sz="2200" dirty="0"/>
              <a:t>				</a:t>
            </a:r>
            <a:endParaRPr lang="en-US" sz="2200" i="1" dirty="0"/>
          </a:p>
        </p:txBody>
      </p:sp>
      <p:sp>
        <p:nvSpPr>
          <p:cNvPr id="8" name="Content Placeholder 6"/>
          <p:cNvSpPr txBox="1">
            <a:spLocks/>
          </p:cNvSpPr>
          <p:nvPr/>
        </p:nvSpPr>
        <p:spPr>
          <a:xfrm>
            <a:off x="6488445" y="2216978"/>
            <a:ext cx="5394960" cy="3657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pPr>
            <a:r>
              <a:rPr lang="en-US" sz="2200" dirty="0"/>
              <a:t>Developing an effective TIM program</a:t>
            </a:r>
          </a:p>
          <a:p>
            <a:pPr lvl="1">
              <a:lnSpc>
                <a:spcPct val="110000"/>
              </a:lnSpc>
            </a:pPr>
            <a:r>
              <a:rPr lang="en-US" sz="2200" dirty="0"/>
              <a:t>Implementing a speed management program</a:t>
            </a:r>
          </a:p>
          <a:p>
            <a:pPr lvl="1">
              <a:lnSpc>
                <a:spcPct val="110000"/>
              </a:lnSpc>
            </a:pPr>
            <a:r>
              <a:rPr lang="en-US" sz="2200" dirty="0"/>
              <a:t>Ensuring an effective signal timing and coordination program</a:t>
            </a:r>
          </a:p>
          <a:p>
            <a:pPr lvl="1">
              <a:lnSpc>
                <a:spcPct val="110000"/>
              </a:lnSpc>
            </a:pPr>
            <a:r>
              <a:rPr lang="en-US" sz="2200" dirty="0"/>
              <a:t>Disseminating traveler information</a:t>
            </a:r>
          </a:p>
          <a:p>
            <a:pPr lvl="1">
              <a:lnSpc>
                <a:spcPct val="110000"/>
              </a:lnSpc>
            </a:pPr>
            <a:r>
              <a:rPr lang="en-US" sz="2200" dirty="0"/>
              <a:t>Funding projects</a:t>
            </a:r>
          </a:p>
        </p:txBody>
      </p:sp>
      <p:sp>
        <p:nvSpPr>
          <p:cNvPr id="10" name="Content Placeholder 6"/>
          <p:cNvSpPr txBox="1">
            <a:spLocks/>
          </p:cNvSpPr>
          <p:nvPr/>
        </p:nvSpPr>
        <p:spPr>
          <a:xfrm>
            <a:off x="4870977" y="5957956"/>
            <a:ext cx="2878765" cy="508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0"/>
              </a:spcAft>
              <a:buFont typeface="Wingdings" panose="05000000000000000000" pitchFamily="2" charset="2"/>
              <a:buNone/>
            </a:pPr>
            <a:r>
              <a:rPr lang="en-US" sz="2200" i="1" dirty="0"/>
              <a:t>Any other areas?</a:t>
            </a:r>
          </a:p>
        </p:txBody>
      </p:sp>
      <p:sp>
        <p:nvSpPr>
          <p:cNvPr id="5" name="Slide Number Placeholder 4"/>
          <p:cNvSpPr>
            <a:spLocks noGrp="1"/>
          </p:cNvSpPr>
          <p:nvPr>
            <p:ph type="sldNum" sz="quarter" idx="12"/>
          </p:nvPr>
        </p:nvSpPr>
        <p:spPr/>
        <p:txBody>
          <a:bodyPr/>
          <a:lstStyle/>
          <a:p>
            <a:fld id="{964C510D-D580-43A2-9ABD-5D3EEA2F3D97}" type="slidenum">
              <a:rPr lang="en-US" smtClean="0"/>
              <a:pPr/>
              <a:t>39</a:t>
            </a:fld>
            <a:endParaRPr lang="en-US" dirty="0"/>
          </a:p>
        </p:txBody>
      </p:sp>
    </p:spTree>
    <p:extLst>
      <p:ext uri="{BB962C8B-B14F-4D97-AF65-F5344CB8AC3E}">
        <p14:creationId xmlns:p14="http://schemas.microsoft.com/office/powerpoint/2010/main" val="404942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83632"/>
            <a:ext cx="9790436" cy="504096"/>
          </a:xfrm>
        </p:spPr>
        <p:txBody>
          <a:bodyPr/>
          <a:lstStyle/>
          <a:p>
            <a:r>
              <a:rPr lang="en-US" sz="4000" dirty="0"/>
              <a:t>Transportation Landscape Is Changing</a:t>
            </a:r>
          </a:p>
        </p:txBody>
      </p:sp>
      <p:sp>
        <p:nvSpPr>
          <p:cNvPr id="8" name="Content Placeholder 7"/>
          <p:cNvSpPr>
            <a:spLocks noGrp="1"/>
          </p:cNvSpPr>
          <p:nvPr>
            <p:ph idx="1"/>
          </p:nvPr>
        </p:nvSpPr>
        <p:spPr>
          <a:xfrm>
            <a:off x="984244" y="1596941"/>
            <a:ext cx="5355595" cy="4351338"/>
          </a:xfrm>
        </p:spPr>
        <p:txBody>
          <a:bodyPr/>
          <a:lstStyle/>
          <a:p>
            <a:r>
              <a:rPr lang="en-US" dirty="0"/>
              <a:t>Advances in technology</a:t>
            </a:r>
          </a:p>
          <a:p>
            <a:r>
              <a:rPr lang="en-US" dirty="0"/>
              <a:t>Emerging modes</a:t>
            </a:r>
          </a:p>
          <a:p>
            <a:r>
              <a:rPr lang="en-US" dirty="0"/>
              <a:t>Better data</a:t>
            </a:r>
          </a:p>
          <a:p>
            <a:r>
              <a:rPr lang="en-US" dirty="0"/>
              <a:t>Evolving customer needs and expectations</a:t>
            </a:r>
          </a:p>
          <a:p>
            <a:r>
              <a:rPr lang="en-US" dirty="0"/>
              <a:t>Limited funds and tighter budgets</a:t>
            </a:r>
          </a:p>
          <a:p>
            <a:r>
              <a:rPr lang="en-US" dirty="0"/>
              <a:t>Increasing need to address deteriorating infrastructure and improve access and safety for all users</a:t>
            </a:r>
          </a:p>
          <a:p>
            <a:endParaRPr lang="en-US" dirty="0"/>
          </a:p>
        </p:txBody>
      </p:sp>
      <p:sp>
        <p:nvSpPr>
          <p:cNvPr id="4" name="Slide Number Placeholder 3">
            <a:extLst>
              <a:ext uri="{FF2B5EF4-FFF2-40B4-BE49-F238E27FC236}">
                <a16:creationId xmlns:a16="http://schemas.microsoft.com/office/drawing/2014/main" id="{A3D78B99-19B2-5D5D-4208-503EBB4015AC}"/>
              </a:ext>
            </a:extLst>
          </p:cNvPr>
          <p:cNvSpPr>
            <a:spLocks noGrp="1"/>
          </p:cNvSpPr>
          <p:nvPr>
            <p:ph type="sldNum" sz="quarter" idx="12"/>
          </p:nvPr>
        </p:nvSpPr>
        <p:spPr/>
        <p:txBody>
          <a:bodyPr/>
          <a:lstStyle/>
          <a:p>
            <a:fld id="{37D4CC3B-F538-9046-9995-49EE0C980241}" type="slidenum">
              <a:rPr lang="en-US" smtClean="0"/>
              <a:pPr/>
              <a:t>4</a:t>
            </a:fld>
            <a:endParaRPr lang="en-US" dirty="0"/>
          </a:p>
        </p:txBody>
      </p:sp>
      <p:sp>
        <p:nvSpPr>
          <p:cNvPr id="5" name="TextBox 4"/>
          <p:cNvSpPr txBox="1"/>
          <p:nvPr/>
        </p:nvSpPr>
        <p:spPr>
          <a:xfrm>
            <a:off x="8139177" y="5210051"/>
            <a:ext cx="3488942" cy="261610"/>
          </a:xfrm>
          <a:prstGeom prst="rect">
            <a:avLst/>
          </a:prstGeom>
          <a:noFill/>
        </p:spPr>
        <p:txBody>
          <a:bodyPr wrap="square" rtlCol="0">
            <a:spAutoFit/>
          </a:bodyPr>
          <a:lstStyle/>
          <a:p>
            <a:pPr algn="r"/>
            <a:r>
              <a:rPr lang="en-US" sz="1100" dirty="0"/>
              <a:t>Source: Getty Images.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784" y="1720369"/>
            <a:ext cx="4708335" cy="3531251"/>
          </a:xfrm>
          <a:prstGeom prst="rect">
            <a:avLst/>
          </a:prstGeom>
        </p:spPr>
      </p:pic>
    </p:spTree>
    <p:extLst>
      <p:ext uri="{BB962C8B-B14F-4D97-AF65-F5344CB8AC3E}">
        <p14:creationId xmlns:p14="http://schemas.microsoft.com/office/powerpoint/2010/main" val="279883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01744-F643-4FEB-BCF2-58DD0876A061}"/>
              </a:ext>
            </a:extLst>
          </p:cNvPr>
          <p:cNvSpPr>
            <a:spLocks noGrp="1"/>
          </p:cNvSpPr>
          <p:nvPr>
            <p:ph type="title"/>
          </p:nvPr>
        </p:nvSpPr>
        <p:spPr>
          <a:xfrm>
            <a:off x="984244" y="636762"/>
            <a:ext cx="8997956" cy="504096"/>
          </a:xfrm>
        </p:spPr>
        <p:txBody>
          <a:bodyPr/>
          <a:lstStyle/>
          <a:p>
            <a:r>
              <a:rPr lang="en-US" sz="4400" dirty="0"/>
              <a:t>Integrating TSMO in Safety</a:t>
            </a:r>
          </a:p>
        </p:txBody>
      </p:sp>
      <p:sp>
        <p:nvSpPr>
          <p:cNvPr id="6" name="Content Placeholder 5">
            <a:extLst>
              <a:ext uri="{FF2B5EF4-FFF2-40B4-BE49-F238E27FC236}">
                <a16:creationId xmlns:a16="http://schemas.microsoft.com/office/drawing/2014/main" id="{842E5C92-6292-4CB4-832C-D010A86D77BE}"/>
              </a:ext>
            </a:extLst>
          </p:cNvPr>
          <p:cNvSpPr>
            <a:spLocks noGrp="1"/>
          </p:cNvSpPr>
          <p:nvPr>
            <p:ph idx="1"/>
          </p:nvPr>
        </p:nvSpPr>
        <p:spPr/>
        <p:txBody>
          <a:bodyPr>
            <a:normAutofit/>
          </a:bodyPr>
          <a:lstStyle/>
          <a:p>
            <a:r>
              <a:rPr lang="en-US" sz="2800" dirty="0"/>
              <a:t>Formally include TSMO strategies in the Strategic Highway Safety Plan (SHSP).</a:t>
            </a:r>
          </a:p>
          <a:p>
            <a:r>
              <a:rPr lang="en-US" sz="2800" dirty="0"/>
              <a:t>Include TSMO staff in workshops, meetings, or task forces to share benefits and opportunities of TSMO.</a:t>
            </a:r>
          </a:p>
          <a:p>
            <a:r>
              <a:rPr lang="en-US" sz="2800" dirty="0"/>
              <a:t>Offer TSMO training or webinars to safety staff.</a:t>
            </a:r>
          </a:p>
          <a:p>
            <a:r>
              <a:rPr lang="en-US" sz="2800" dirty="0"/>
              <a:t>Look for opportunities to use TSMO strategies to help identify and address safety issues.</a:t>
            </a:r>
          </a:p>
          <a:p>
            <a:r>
              <a:rPr lang="en-US" sz="2800" dirty="0"/>
              <a:t>Conduct safety performance research of TSMO strategies.</a:t>
            </a:r>
          </a:p>
        </p:txBody>
      </p:sp>
      <p:sp>
        <p:nvSpPr>
          <p:cNvPr id="4" name="Slide Number Placeholder 3">
            <a:extLst>
              <a:ext uri="{FF2B5EF4-FFF2-40B4-BE49-F238E27FC236}">
                <a16:creationId xmlns:a16="http://schemas.microsoft.com/office/drawing/2014/main" id="{209F212F-EF6A-4301-B038-B8471AC55BFC}"/>
              </a:ext>
            </a:extLst>
          </p:cNvPr>
          <p:cNvSpPr>
            <a:spLocks noGrp="1"/>
          </p:cNvSpPr>
          <p:nvPr>
            <p:ph type="sldNum" sz="quarter" idx="12"/>
          </p:nvPr>
        </p:nvSpPr>
        <p:spPr/>
        <p:txBody>
          <a:bodyPr/>
          <a:lstStyle/>
          <a:p>
            <a:fld id="{37D4CC3B-F538-9046-9995-49EE0C980241}" type="slidenum">
              <a:rPr lang="en-US" smtClean="0"/>
              <a:pPr/>
              <a:t>40</a:t>
            </a:fld>
            <a:endParaRPr lang="en-US" dirty="0"/>
          </a:p>
        </p:txBody>
      </p:sp>
    </p:spTree>
    <p:extLst>
      <p:ext uri="{BB962C8B-B14F-4D97-AF65-F5344CB8AC3E}">
        <p14:creationId xmlns:p14="http://schemas.microsoft.com/office/powerpoint/2010/main" val="1275583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D8810C-1F7D-82C4-FFC9-7F1252D34AA6}"/>
              </a:ext>
            </a:extLst>
          </p:cNvPr>
          <p:cNvSpPr>
            <a:spLocks noGrp="1"/>
          </p:cNvSpPr>
          <p:nvPr>
            <p:ph type="title"/>
          </p:nvPr>
        </p:nvSpPr>
        <p:spPr>
          <a:xfrm>
            <a:off x="984244" y="636762"/>
            <a:ext cx="8997956" cy="504096"/>
          </a:xfrm>
        </p:spPr>
        <p:txBody>
          <a:bodyPr/>
          <a:lstStyle/>
          <a:p>
            <a:r>
              <a:rPr lang="en-US" sz="4400" dirty="0"/>
              <a:t>Integrating Safety in TSMO</a:t>
            </a:r>
          </a:p>
        </p:txBody>
      </p:sp>
      <p:sp>
        <p:nvSpPr>
          <p:cNvPr id="6" name="Content Placeholder 5">
            <a:extLst>
              <a:ext uri="{FF2B5EF4-FFF2-40B4-BE49-F238E27FC236}">
                <a16:creationId xmlns:a16="http://schemas.microsoft.com/office/drawing/2014/main" id="{5E9C4FE3-F14B-F22A-13E6-AA00FEE8B687}"/>
              </a:ext>
            </a:extLst>
          </p:cNvPr>
          <p:cNvSpPr>
            <a:spLocks noGrp="1"/>
          </p:cNvSpPr>
          <p:nvPr>
            <p:ph idx="1"/>
          </p:nvPr>
        </p:nvSpPr>
        <p:spPr/>
        <p:txBody>
          <a:bodyPr>
            <a:normAutofit/>
          </a:bodyPr>
          <a:lstStyle/>
          <a:p>
            <a:pPr>
              <a:lnSpc>
                <a:spcPct val="100000"/>
              </a:lnSpc>
            </a:pPr>
            <a:r>
              <a:rPr lang="en-US" sz="2800" dirty="0"/>
              <a:t>Include safety goals, objectives, and performance measures in operations-focused plans such as TSMO program plans or the congestion management process.</a:t>
            </a:r>
          </a:p>
          <a:p>
            <a:pPr>
              <a:lnSpc>
                <a:spcPct val="100000"/>
              </a:lnSpc>
            </a:pPr>
            <a:r>
              <a:rPr lang="en-US" sz="2800" dirty="0"/>
              <a:t>Use crash data to identify potential locations for TSMO strategies to improve both safety and operations.</a:t>
            </a:r>
          </a:p>
          <a:p>
            <a:pPr>
              <a:lnSpc>
                <a:spcPct val="100000"/>
              </a:lnSpc>
            </a:pPr>
            <a:r>
              <a:rPr lang="en-US" sz="2800" dirty="0"/>
              <a:t>Incorporate safety performance measures in evaluating TSMO strategy benefits.</a:t>
            </a:r>
          </a:p>
          <a:p>
            <a:pPr>
              <a:lnSpc>
                <a:spcPct val="100000"/>
              </a:lnSpc>
            </a:pPr>
            <a:r>
              <a:rPr lang="en-US" sz="2800" dirty="0"/>
              <a:t>Invite safety staff to TSMO committees, task forces, and working groups and add safety-related items to the agenda.</a:t>
            </a:r>
          </a:p>
        </p:txBody>
      </p:sp>
      <p:sp>
        <p:nvSpPr>
          <p:cNvPr id="4" name="Slide Number Placeholder 3">
            <a:extLst>
              <a:ext uri="{FF2B5EF4-FFF2-40B4-BE49-F238E27FC236}">
                <a16:creationId xmlns:a16="http://schemas.microsoft.com/office/drawing/2014/main" id="{34D13A37-A3E1-59E6-915C-0CE4A591D4CF}"/>
              </a:ext>
            </a:extLst>
          </p:cNvPr>
          <p:cNvSpPr>
            <a:spLocks noGrp="1"/>
          </p:cNvSpPr>
          <p:nvPr>
            <p:ph type="sldNum" sz="quarter" idx="12"/>
          </p:nvPr>
        </p:nvSpPr>
        <p:spPr/>
        <p:txBody>
          <a:bodyPr/>
          <a:lstStyle/>
          <a:p>
            <a:fld id="{37D4CC3B-F538-9046-9995-49EE0C980241}" type="slidenum">
              <a:rPr lang="en-US" smtClean="0"/>
              <a:t>41</a:t>
            </a:fld>
            <a:endParaRPr lang="en-US" dirty="0"/>
          </a:p>
        </p:txBody>
      </p:sp>
    </p:spTree>
    <p:extLst>
      <p:ext uri="{BB962C8B-B14F-4D97-AF65-F5344CB8AC3E}">
        <p14:creationId xmlns:p14="http://schemas.microsoft.com/office/powerpoint/2010/main" val="1548286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B030-3286-434E-906D-B9282EFDF9EB}"/>
              </a:ext>
            </a:extLst>
          </p:cNvPr>
          <p:cNvSpPr>
            <a:spLocks noGrp="1"/>
          </p:cNvSpPr>
          <p:nvPr>
            <p:ph type="title"/>
          </p:nvPr>
        </p:nvSpPr>
        <p:spPr/>
        <p:txBody>
          <a:bodyPr/>
          <a:lstStyle/>
          <a:p>
            <a:r>
              <a:rPr lang="en-US" dirty="0"/>
              <a:t>Examples of Collaboration Between TSMO and Safety</a:t>
            </a:r>
          </a:p>
        </p:txBody>
      </p:sp>
      <p:sp>
        <p:nvSpPr>
          <p:cNvPr id="4" name="Slide Number Placeholder 3">
            <a:extLst>
              <a:ext uri="{FF2B5EF4-FFF2-40B4-BE49-F238E27FC236}">
                <a16:creationId xmlns:a16="http://schemas.microsoft.com/office/drawing/2014/main" id="{A7E00478-3FD5-478B-9537-F82AE5C8197D}"/>
              </a:ext>
            </a:extLst>
          </p:cNvPr>
          <p:cNvSpPr>
            <a:spLocks noGrp="1"/>
          </p:cNvSpPr>
          <p:nvPr>
            <p:ph type="sldNum" sz="quarter" idx="12"/>
          </p:nvPr>
        </p:nvSpPr>
        <p:spPr/>
        <p:txBody>
          <a:bodyPr/>
          <a:lstStyle/>
          <a:p>
            <a:fld id="{37D4CC3B-F538-9046-9995-49EE0C980241}" type="slidenum">
              <a:rPr lang="en-US" smtClean="0"/>
              <a:t>42</a:t>
            </a:fld>
            <a:endParaRPr lang="en-US" dirty="0"/>
          </a:p>
        </p:txBody>
      </p:sp>
    </p:spTree>
    <p:extLst>
      <p:ext uri="{BB962C8B-B14F-4D97-AF65-F5344CB8AC3E}">
        <p14:creationId xmlns:p14="http://schemas.microsoft.com/office/powerpoint/2010/main" val="453638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22386"/>
            <a:ext cx="8997956" cy="504096"/>
          </a:xfrm>
        </p:spPr>
        <p:txBody>
          <a:bodyPr/>
          <a:lstStyle/>
          <a:p>
            <a:r>
              <a:rPr lang="en-US" dirty="0"/>
              <a:t>Arizona DOT – Working Together</a:t>
            </a:r>
          </a:p>
        </p:txBody>
      </p:sp>
      <p:sp>
        <p:nvSpPr>
          <p:cNvPr id="3" name="Content Placeholder 2"/>
          <p:cNvSpPr>
            <a:spLocks noGrp="1"/>
          </p:cNvSpPr>
          <p:nvPr>
            <p:ph idx="1"/>
          </p:nvPr>
        </p:nvSpPr>
        <p:spPr/>
        <p:txBody>
          <a:bodyPr/>
          <a:lstStyle/>
          <a:p>
            <a:pPr>
              <a:lnSpc>
                <a:spcPct val="100000"/>
              </a:lnSpc>
            </a:pPr>
            <a:r>
              <a:rPr lang="en-US" dirty="0"/>
              <a:t>The Safety Group is within Arizona DOT TSMO Division.</a:t>
            </a:r>
          </a:p>
          <a:p>
            <a:pPr lvl="1">
              <a:lnSpc>
                <a:spcPct val="100000"/>
              </a:lnSpc>
            </a:pPr>
            <a:r>
              <a:rPr lang="en-US" dirty="0"/>
              <a:t>Enables a more comprehensive view of mobility and safety problems</a:t>
            </a:r>
          </a:p>
          <a:p>
            <a:pPr lvl="1">
              <a:lnSpc>
                <a:spcPct val="100000"/>
              </a:lnSpc>
            </a:pPr>
            <a:r>
              <a:rPr lang="en-US" dirty="0"/>
              <a:t>Uses data and resources from both disciplines</a:t>
            </a:r>
          </a:p>
          <a:p>
            <a:pPr lvl="1">
              <a:lnSpc>
                <a:spcPct val="100000"/>
              </a:lnSpc>
            </a:pPr>
            <a:r>
              <a:rPr lang="en-US" dirty="0"/>
              <a:t>Helps advance projects faster through greater coordination and funding options</a:t>
            </a:r>
          </a:p>
          <a:p>
            <a:pPr>
              <a:lnSpc>
                <a:spcPct val="100000"/>
              </a:lnSpc>
            </a:pPr>
            <a:r>
              <a:rPr lang="en-US" dirty="0"/>
              <a:t>The Traffic Management unit manages an Incident Response Unit and a weather response program, which jointly improve mobility and safety during incidents and weather events.</a:t>
            </a:r>
          </a:p>
          <a:p>
            <a:pPr>
              <a:lnSpc>
                <a:spcPct val="100000"/>
              </a:lnSpc>
            </a:pPr>
            <a:r>
              <a:rPr lang="en-US" dirty="0"/>
              <a:t>All TSMO projects are planned and designed with safety considerations as a top priority.</a:t>
            </a:r>
          </a:p>
        </p:txBody>
      </p:sp>
      <p:sp>
        <p:nvSpPr>
          <p:cNvPr id="4" name="Slide Number Placeholder 3"/>
          <p:cNvSpPr>
            <a:spLocks noGrp="1"/>
          </p:cNvSpPr>
          <p:nvPr>
            <p:ph type="sldNum" sz="quarter" idx="12"/>
          </p:nvPr>
        </p:nvSpPr>
        <p:spPr/>
        <p:txBody>
          <a:bodyPr/>
          <a:lstStyle/>
          <a:p>
            <a:fld id="{37D4CC3B-F538-9046-9995-49EE0C980241}" type="slidenum">
              <a:rPr lang="en-US" smtClean="0"/>
              <a:pPr/>
              <a:t>43</a:t>
            </a:fld>
            <a:endParaRPr lang="en-US" dirty="0"/>
          </a:p>
        </p:txBody>
      </p:sp>
    </p:spTree>
    <p:extLst>
      <p:ext uri="{BB962C8B-B14F-4D97-AF65-F5344CB8AC3E}">
        <p14:creationId xmlns:p14="http://schemas.microsoft.com/office/powerpoint/2010/main" val="3399268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396063"/>
            <a:ext cx="8997956" cy="504096"/>
          </a:xfrm>
        </p:spPr>
        <p:txBody>
          <a:bodyPr/>
          <a:lstStyle/>
          <a:p>
            <a:r>
              <a:rPr lang="en-US" sz="3600" dirty="0"/>
              <a:t>Arizona DOT – Operations and Safety Data</a:t>
            </a:r>
          </a:p>
        </p:txBody>
      </p:sp>
      <p:sp>
        <p:nvSpPr>
          <p:cNvPr id="3" name="Content Placeholder 2"/>
          <p:cNvSpPr>
            <a:spLocks noGrp="1"/>
          </p:cNvSpPr>
          <p:nvPr>
            <p:ph idx="1"/>
          </p:nvPr>
        </p:nvSpPr>
        <p:spPr>
          <a:xfrm>
            <a:off x="984245" y="1612181"/>
            <a:ext cx="6905114" cy="4351338"/>
          </a:xfrm>
        </p:spPr>
        <p:txBody>
          <a:bodyPr/>
          <a:lstStyle/>
          <a:p>
            <a:pPr>
              <a:lnSpc>
                <a:spcPct val="100000"/>
              </a:lnSpc>
            </a:pPr>
            <a:r>
              <a:rPr lang="en-US" sz="2800" dirty="0"/>
              <a:t>Overlays operations and safety data</a:t>
            </a:r>
            <a:br>
              <a:rPr lang="en-US" sz="2800" dirty="0"/>
            </a:br>
            <a:r>
              <a:rPr lang="en-US" sz="2800" dirty="0"/>
              <a:t>“to paint a more complete picture”</a:t>
            </a:r>
          </a:p>
          <a:p>
            <a:pPr>
              <a:lnSpc>
                <a:spcPct val="100000"/>
              </a:lnSpc>
            </a:pPr>
            <a:r>
              <a:rPr lang="en-US" sz="2800" dirty="0"/>
              <a:t>Helps understand incidents in congested areas</a:t>
            </a:r>
          </a:p>
          <a:p>
            <a:pPr>
              <a:lnSpc>
                <a:spcPct val="100000"/>
              </a:lnSpc>
            </a:pPr>
            <a:r>
              <a:rPr lang="en-US" sz="2800" dirty="0"/>
              <a:t>Identifies priority segments by overlaying high-congestion locations (bottlenecks) with high-crash locations</a:t>
            </a:r>
          </a:p>
          <a:p>
            <a:endParaRPr lang="en-US" dirty="0"/>
          </a:p>
        </p:txBody>
      </p:sp>
      <p:pic>
        <p:nvPicPr>
          <p:cNvPr id="5" name="Picture 4" descr="Highway at night"/>
          <p:cNvPicPr>
            <a:picLocks noChangeAspect="1"/>
          </p:cNvPicPr>
          <p:nvPr/>
        </p:nvPicPr>
        <p:blipFill>
          <a:blip r:embed="rId3"/>
          <a:stretch>
            <a:fillRect/>
          </a:stretch>
        </p:blipFill>
        <p:spPr>
          <a:xfrm>
            <a:off x="8452192" y="1604060"/>
            <a:ext cx="2901608" cy="4371929"/>
          </a:xfrm>
          <a:prstGeom prst="rect">
            <a:avLst/>
          </a:prstGeom>
        </p:spPr>
      </p:pic>
      <p:sp>
        <p:nvSpPr>
          <p:cNvPr id="6" name="TextBox 5"/>
          <p:cNvSpPr txBox="1"/>
          <p:nvPr/>
        </p:nvSpPr>
        <p:spPr>
          <a:xfrm>
            <a:off x="8507896" y="5948279"/>
            <a:ext cx="2845904" cy="261610"/>
          </a:xfrm>
          <a:prstGeom prst="rect">
            <a:avLst/>
          </a:prstGeom>
          <a:noFill/>
        </p:spPr>
        <p:txBody>
          <a:bodyPr wrap="square" rtlCol="0">
            <a:spAutoFit/>
          </a:bodyPr>
          <a:lstStyle/>
          <a:p>
            <a:pPr algn="r"/>
            <a:r>
              <a:rPr lang="en-US" sz="1100" dirty="0"/>
              <a:t>Source: Eric Weber on </a:t>
            </a:r>
            <a:r>
              <a:rPr lang="en-US" sz="1100" dirty="0" err="1"/>
              <a:t>Unsplash</a:t>
            </a:r>
            <a:r>
              <a:rPr lang="en-US" sz="1100" dirty="0"/>
              <a:t>.</a:t>
            </a:r>
          </a:p>
        </p:txBody>
      </p:sp>
      <p:sp>
        <p:nvSpPr>
          <p:cNvPr id="4" name="Slide Number Placeholder 3"/>
          <p:cNvSpPr>
            <a:spLocks noGrp="1"/>
          </p:cNvSpPr>
          <p:nvPr>
            <p:ph type="sldNum" sz="quarter" idx="12"/>
          </p:nvPr>
        </p:nvSpPr>
        <p:spPr/>
        <p:txBody>
          <a:bodyPr/>
          <a:lstStyle/>
          <a:p>
            <a:fld id="{37D4CC3B-F538-9046-9995-49EE0C980241}" type="slidenum">
              <a:rPr lang="en-US" smtClean="0"/>
              <a:pPr/>
              <a:t>44</a:t>
            </a:fld>
            <a:endParaRPr lang="en-US" dirty="0"/>
          </a:p>
        </p:txBody>
      </p:sp>
    </p:spTree>
    <p:extLst>
      <p:ext uri="{BB962C8B-B14F-4D97-AF65-F5344CB8AC3E}">
        <p14:creationId xmlns:p14="http://schemas.microsoft.com/office/powerpoint/2010/main" val="3398984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4" y="450513"/>
            <a:ext cx="8997956" cy="504096"/>
          </a:xfrm>
        </p:spPr>
        <p:txBody>
          <a:bodyPr/>
          <a:lstStyle/>
          <a:p>
            <a:r>
              <a:rPr lang="en-US" dirty="0"/>
              <a:t>Strategies Improving Safety and Operations in Arizona (1/2)</a:t>
            </a:r>
          </a:p>
        </p:txBody>
      </p:sp>
      <p:sp>
        <p:nvSpPr>
          <p:cNvPr id="6" name="Content Placeholder 5"/>
          <p:cNvSpPr>
            <a:spLocks noGrp="1"/>
          </p:cNvSpPr>
          <p:nvPr>
            <p:ph idx="1"/>
          </p:nvPr>
        </p:nvSpPr>
        <p:spPr>
          <a:xfrm>
            <a:off x="984244" y="1596941"/>
            <a:ext cx="5511149" cy="4351338"/>
          </a:xfrm>
        </p:spPr>
        <p:txBody>
          <a:bodyPr/>
          <a:lstStyle/>
          <a:p>
            <a:pPr>
              <a:lnSpc>
                <a:spcPct val="100000"/>
              </a:lnSpc>
            </a:pPr>
            <a:r>
              <a:rPr lang="en-US" sz="2800" dirty="0"/>
              <a:t>Adaptive ramp meters</a:t>
            </a:r>
          </a:p>
          <a:p>
            <a:pPr>
              <a:lnSpc>
                <a:spcPct val="100000"/>
              </a:lnSpc>
            </a:pPr>
            <a:r>
              <a:rPr lang="en-US" sz="2800" dirty="0"/>
              <a:t>Dust-detection system and variable speed limits</a:t>
            </a:r>
          </a:p>
          <a:p>
            <a:pPr>
              <a:lnSpc>
                <a:spcPct val="100000"/>
              </a:lnSpc>
            </a:pPr>
            <a:r>
              <a:rPr lang="en-US" sz="2800" dirty="0"/>
              <a:t>Wrong-way driver system</a:t>
            </a:r>
          </a:p>
          <a:p>
            <a:pPr>
              <a:lnSpc>
                <a:spcPct val="100000"/>
              </a:lnSpc>
            </a:pPr>
            <a:r>
              <a:rPr lang="en-US" sz="2800" dirty="0"/>
              <a:t>Incident Response Unit</a:t>
            </a:r>
          </a:p>
          <a:p>
            <a:pPr marL="0" indent="0">
              <a:buNone/>
            </a:pPr>
            <a:endParaRPr lang="en-US" i="1" dirty="0"/>
          </a:p>
          <a:p>
            <a:pPr marL="0" indent="0">
              <a:buNone/>
            </a:pPr>
            <a:r>
              <a:rPr lang="en-US" i="1" dirty="0"/>
              <a:t>“Wrong-way detection system wins a 2019 National Roadway Safety Award”</a:t>
            </a:r>
          </a:p>
        </p:txBody>
      </p:sp>
      <p:pic>
        <p:nvPicPr>
          <p:cNvPr id="7" name="Picture 6" descr="Wrong-way detection system diagram:&#10;Thermal camera detects wrong-way vehicle entering freeway off-ramp; Detection triggers alert to ADOT's Traffic Operations Center and AZDPS Dispatch; Illuminated wrong way sign (installed as funding allows); and Electronic message signs in area activated by ADOT operators in the Traffic Operations Center to alert other freeway drivers."/>
          <p:cNvPicPr>
            <a:picLocks noChangeAspect="1"/>
          </p:cNvPicPr>
          <p:nvPr/>
        </p:nvPicPr>
        <p:blipFill rotWithShape="1">
          <a:blip r:embed="rId3"/>
          <a:srcRect t="27717" b="11686"/>
          <a:stretch/>
        </p:blipFill>
        <p:spPr>
          <a:xfrm>
            <a:off x="6495393" y="1565464"/>
            <a:ext cx="5644670" cy="4790885"/>
          </a:xfrm>
          <a:prstGeom prst="rect">
            <a:avLst/>
          </a:prstGeom>
        </p:spPr>
      </p:pic>
      <p:sp>
        <p:nvSpPr>
          <p:cNvPr id="2" name="TextBox 1"/>
          <p:cNvSpPr txBox="1"/>
          <p:nvPr/>
        </p:nvSpPr>
        <p:spPr>
          <a:xfrm>
            <a:off x="9098280" y="6102433"/>
            <a:ext cx="3020205" cy="253916"/>
          </a:xfrm>
          <a:prstGeom prst="rect">
            <a:avLst/>
          </a:prstGeom>
          <a:noFill/>
        </p:spPr>
        <p:txBody>
          <a:bodyPr wrap="square" rtlCol="0">
            <a:spAutoFit/>
          </a:bodyPr>
          <a:lstStyle/>
          <a:p>
            <a:pPr algn="r"/>
            <a:r>
              <a:rPr lang="en-US" sz="1050" dirty="0"/>
              <a:t>Source: Arizona Department of Transportation.</a:t>
            </a:r>
          </a:p>
        </p:txBody>
      </p:sp>
      <p:sp>
        <p:nvSpPr>
          <p:cNvPr id="3" name="TextBox 2">
            <a:extLst>
              <a:ext uri="{FF2B5EF4-FFF2-40B4-BE49-F238E27FC236}">
                <a16:creationId xmlns:a16="http://schemas.microsoft.com/office/drawing/2014/main" id="{78FABA48-3598-90B2-9151-6E5C29CC6B1C}"/>
              </a:ext>
            </a:extLst>
          </p:cNvPr>
          <p:cNvSpPr txBox="1"/>
          <p:nvPr/>
        </p:nvSpPr>
        <p:spPr>
          <a:xfrm>
            <a:off x="2872048" y="6421334"/>
            <a:ext cx="848175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Note: ADOT = Arizona Department of Transportation; AZDPS = Arizona Department of Public Safety </a:t>
            </a:r>
          </a:p>
        </p:txBody>
      </p:sp>
      <p:sp>
        <p:nvSpPr>
          <p:cNvPr id="4" name="Slide Number Placeholder 3"/>
          <p:cNvSpPr>
            <a:spLocks noGrp="1"/>
          </p:cNvSpPr>
          <p:nvPr>
            <p:ph type="sldNum" sz="quarter" idx="12"/>
          </p:nvPr>
        </p:nvSpPr>
        <p:spPr/>
        <p:txBody>
          <a:bodyPr/>
          <a:lstStyle/>
          <a:p>
            <a:fld id="{37D4CC3B-F538-9046-9995-49EE0C980241}" type="slidenum">
              <a:rPr lang="en-US" smtClean="0"/>
              <a:t>45</a:t>
            </a:fld>
            <a:endParaRPr lang="en-US" dirty="0"/>
          </a:p>
        </p:txBody>
      </p:sp>
    </p:spTree>
    <p:extLst>
      <p:ext uri="{BB962C8B-B14F-4D97-AF65-F5344CB8AC3E}">
        <p14:creationId xmlns:p14="http://schemas.microsoft.com/office/powerpoint/2010/main" val="3336102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50512"/>
            <a:ext cx="8997956" cy="906339"/>
          </a:xfrm>
        </p:spPr>
        <p:txBody>
          <a:bodyPr/>
          <a:lstStyle/>
          <a:p>
            <a:r>
              <a:rPr lang="en-US" dirty="0"/>
              <a:t>Strategies Improving Safety and Operations in Arizona (2/2)</a:t>
            </a:r>
          </a:p>
        </p:txBody>
      </p:sp>
      <p:sp>
        <p:nvSpPr>
          <p:cNvPr id="3" name="Content Placeholder 2"/>
          <p:cNvSpPr>
            <a:spLocks noGrp="1"/>
          </p:cNvSpPr>
          <p:nvPr>
            <p:ph idx="1"/>
          </p:nvPr>
        </p:nvSpPr>
        <p:spPr>
          <a:xfrm>
            <a:off x="984245" y="1596941"/>
            <a:ext cx="10521955" cy="4351338"/>
          </a:xfrm>
        </p:spPr>
        <p:txBody>
          <a:bodyPr>
            <a:normAutofit/>
          </a:bodyPr>
          <a:lstStyle/>
          <a:p>
            <a:pPr>
              <a:lnSpc>
                <a:spcPct val="100000"/>
              </a:lnSpc>
            </a:pPr>
            <a:r>
              <a:rPr lang="en-US" sz="3200" dirty="0"/>
              <a:t>Sign redesign and lane restriping to improve interchange operations and safety:</a:t>
            </a:r>
          </a:p>
          <a:p>
            <a:pPr lvl="1">
              <a:lnSpc>
                <a:spcPct val="100000"/>
              </a:lnSpc>
            </a:pPr>
            <a:r>
              <a:rPr lang="en-US" sz="2800" dirty="0"/>
              <a:t>Backups eliminated</a:t>
            </a:r>
          </a:p>
          <a:p>
            <a:pPr lvl="1">
              <a:lnSpc>
                <a:spcPct val="100000"/>
              </a:lnSpc>
            </a:pPr>
            <a:r>
              <a:rPr lang="en-US" sz="2800" dirty="0"/>
              <a:t>Reduced speed differentials across lanes</a:t>
            </a:r>
          </a:p>
          <a:p>
            <a:pPr lvl="1">
              <a:lnSpc>
                <a:spcPct val="100000"/>
              </a:lnSpc>
            </a:pPr>
            <a:r>
              <a:rPr lang="en-US" sz="2800" dirty="0"/>
              <a:t>Approximately 70% reduction in crashes overall</a:t>
            </a:r>
          </a:p>
          <a:p>
            <a:pPr marL="0" indent="0">
              <a:buNone/>
            </a:pPr>
            <a:endParaRPr lang="en-US" dirty="0"/>
          </a:p>
          <a:p>
            <a:pPr marL="0" indent="0">
              <a:buNone/>
            </a:pPr>
            <a:r>
              <a:rPr lang="en-US" sz="2000" i="1" dirty="0"/>
              <a:t>Learn more at: </a:t>
            </a:r>
            <a:r>
              <a:rPr lang="en-US" sz="2000" i="1" dirty="0">
                <a:hlinkClick r:id="rId3"/>
              </a:rPr>
              <a:t>https://transportationops.org/case-studies/us-60-and-i-10-interchange-transformation-using-tsmo-signage-and-restripe-capabilities</a:t>
            </a:r>
            <a:r>
              <a:rPr lang="en-US" sz="2000" i="1" dirty="0"/>
              <a:t> </a:t>
            </a:r>
          </a:p>
        </p:txBody>
      </p:sp>
      <p:sp>
        <p:nvSpPr>
          <p:cNvPr id="4" name="Slide Number Placeholder 3"/>
          <p:cNvSpPr>
            <a:spLocks noGrp="1"/>
          </p:cNvSpPr>
          <p:nvPr>
            <p:ph type="sldNum" sz="quarter" idx="12"/>
          </p:nvPr>
        </p:nvSpPr>
        <p:spPr/>
        <p:txBody>
          <a:bodyPr/>
          <a:lstStyle/>
          <a:p>
            <a:fld id="{37D4CC3B-F538-9046-9995-49EE0C980241}" type="slidenum">
              <a:rPr lang="en-US" smtClean="0"/>
              <a:t>46</a:t>
            </a:fld>
            <a:endParaRPr lang="en-US" dirty="0"/>
          </a:p>
        </p:txBody>
      </p:sp>
    </p:spTree>
    <p:extLst>
      <p:ext uri="{BB962C8B-B14F-4D97-AF65-F5344CB8AC3E}">
        <p14:creationId xmlns:p14="http://schemas.microsoft.com/office/powerpoint/2010/main" val="793153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3" y="421638"/>
            <a:ext cx="9484059" cy="873790"/>
          </a:xfrm>
        </p:spPr>
        <p:txBody>
          <a:bodyPr/>
          <a:lstStyle/>
          <a:p>
            <a:r>
              <a:rPr lang="en-US" dirty="0"/>
              <a:t>Interstate 10 Corridor Coalition Truck Parking Availability System</a:t>
            </a:r>
          </a:p>
        </p:txBody>
      </p:sp>
      <p:sp>
        <p:nvSpPr>
          <p:cNvPr id="3" name="Content Placeholder 2"/>
          <p:cNvSpPr>
            <a:spLocks noGrp="1"/>
          </p:cNvSpPr>
          <p:nvPr>
            <p:ph idx="1"/>
          </p:nvPr>
        </p:nvSpPr>
        <p:spPr>
          <a:xfrm>
            <a:off x="984243" y="1455051"/>
            <a:ext cx="10824128" cy="4351338"/>
          </a:xfrm>
        </p:spPr>
        <p:txBody>
          <a:bodyPr/>
          <a:lstStyle/>
          <a:p>
            <a:r>
              <a:rPr lang="en-US" dirty="0"/>
              <a:t>Real-time truck parking availability information; roadside dynamic message signs, smartphone and in-cab applications, and websites</a:t>
            </a:r>
          </a:p>
          <a:p>
            <a:r>
              <a:rPr lang="en-US" dirty="0"/>
              <a:t>Expected to improve safety, efficiency, and mobility and reduce emissions</a:t>
            </a:r>
          </a:p>
          <a:p>
            <a:r>
              <a:rPr lang="en-US" dirty="0"/>
              <a:t>2023 completion</a:t>
            </a:r>
          </a:p>
        </p:txBody>
      </p:sp>
      <p:pic>
        <p:nvPicPr>
          <p:cNvPr id="5" name="Picture 4" descr="Map of I-10 Corridor Coalition States: California (243 miles, 6 truck parking sites), Arizona (392 miles, 8 truck parking sites), New Mexico (164 miles, 5 sites), Texas (881 miles, 18 sites), for a total of 1,680 miles and 37 sites."/>
          <p:cNvPicPr>
            <a:picLocks noChangeAspect="1"/>
          </p:cNvPicPr>
          <p:nvPr/>
        </p:nvPicPr>
        <p:blipFill>
          <a:blip r:embed="rId3"/>
          <a:stretch>
            <a:fillRect/>
          </a:stretch>
        </p:blipFill>
        <p:spPr>
          <a:xfrm>
            <a:off x="3809999" y="3004736"/>
            <a:ext cx="8179875" cy="3188525"/>
          </a:xfrm>
          <a:prstGeom prst="rect">
            <a:avLst/>
          </a:prstGeom>
        </p:spPr>
      </p:pic>
      <p:sp>
        <p:nvSpPr>
          <p:cNvPr id="6" name="TextBox 5"/>
          <p:cNvSpPr txBox="1"/>
          <p:nvPr/>
        </p:nvSpPr>
        <p:spPr>
          <a:xfrm>
            <a:off x="10530043" y="6177688"/>
            <a:ext cx="1459832" cy="261610"/>
          </a:xfrm>
          <a:prstGeom prst="rect">
            <a:avLst/>
          </a:prstGeom>
          <a:noFill/>
        </p:spPr>
        <p:txBody>
          <a:bodyPr wrap="square" rtlCol="0">
            <a:spAutoFit/>
          </a:bodyPr>
          <a:lstStyle/>
          <a:p>
            <a:pPr algn="r"/>
            <a:r>
              <a:rPr lang="en-US" sz="1050" dirty="0"/>
              <a:t>Source: I-10 Connects.</a:t>
            </a:r>
          </a:p>
        </p:txBody>
      </p:sp>
      <p:sp>
        <p:nvSpPr>
          <p:cNvPr id="7" name="TextBox 6">
            <a:extLst>
              <a:ext uri="{FF2B5EF4-FFF2-40B4-BE49-F238E27FC236}">
                <a16:creationId xmlns:a16="http://schemas.microsoft.com/office/drawing/2014/main" id="{1AABFF80-8E2E-05A7-5120-79997791BF7E}"/>
              </a:ext>
              <a:ext uri="{C183D7F6-B498-43B3-948B-1728B52AA6E4}">
                <adec:decorative xmlns:adec="http://schemas.microsoft.com/office/drawing/2017/decorative" val="1"/>
              </a:ext>
            </a:extLst>
          </p:cNvPr>
          <p:cNvSpPr txBox="1"/>
          <p:nvPr/>
        </p:nvSpPr>
        <p:spPr>
          <a:xfrm>
            <a:off x="6286500" y="4560898"/>
            <a:ext cx="2293620" cy="292388"/>
          </a:xfrm>
          <a:prstGeom prst="rect">
            <a:avLst/>
          </a:prstGeom>
          <a:solidFill>
            <a:srgbClr val="002060"/>
          </a:solidFill>
        </p:spPr>
        <p:txBody>
          <a:bodyPr wrap="square" rtlCol="0">
            <a:spAutoFit/>
          </a:bodyPr>
          <a:lstStyle/>
          <a:p>
            <a:r>
              <a:rPr lang="en-US" sz="1300" dirty="0">
                <a:solidFill>
                  <a:schemeClr val="bg1"/>
                </a:solidFill>
              </a:rPr>
              <a:t>California   243 Miles     6 Sites</a:t>
            </a:r>
          </a:p>
        </p:txBody>
      </p:sp>
      <p:sp>
        <p:nvSpPr>
          <p:cNvPr id="8" name="TextBox 7">
            <a:extLst>
              <a:ext uri="{FF2B5EF4-FFF2-40B4-BE49-F238E27FC236}">
                <a16:creationId xmlns:a16="http://schemas.microsoft.com/office/drawing/2014/main" id="{0037B05A-748A-74E0-F199-4CEA6CA93C55}"/>
              </a:ext>
              <a:ext uri="{C183D7F6-B498-43B3-948B-1728B52AA6E4}">
                <adec:decorative xmlns:adec="http://schemas.microsoft.com/office/drawing/2017/decorative" val="1"/>
              </a:ext>
            </a:extLst>
          </p:cNvPr>
          <p:cNvSpPr txBox="1"/>
          <p:nvPr/>
        </p:nvSpPr>
        <p:spPr>
          <a:xfrm>
            <a:off x="6286500" y="4889649"/>
            <a:ext cx="2293620" cy="292388"/>
          </a:xfrm>
          <a:prstGeom prst="rect">
            <a:avLst/>
          </a:prstGeom>
          <a:solidFill>
            <a:srgbClr val="002060"/>
          </a:solidFill>
        </p:spPr>
        <p:txBody>
          <a:bodyPr wrap="square" rtlCol="0">
            <a:spAutoFit/>
          </a:bodyPr>
          <a:lstStyle/>
          <a:p>
            <a:r>
              <a:rPr lang="en-US" sz="1300" dirty="0">
                <a:solidFill>
                  <a:schemeClr val="bg1"/>
                </a:solidFill>
              </a:rPr>
              <a:t>Arizona       392 Miles    8 Sites</a:t>
            </a:r>
          </a:p>
        </p:txBody>
      </p:sp>
      <p:sp>
        <p:nvSpPr>
          <p:cNvPr id="9" name="TextBox 8">
            <a:extLst>
              <a:ext uri="{FF2B5EF4-FFF2-40B4-BE49-F238E27FC236}">
                <a16:creationId xmlns:a16="http://schemas.microsoft.com/office/drawing/2014/main" id="{C30C8DE4-201D-89C0-6A49-D64D9C9D851D}"/>
              </a:ext>
              <a:ext uri="{C183D7F6-B498-43B3-948B-1728B52AA6E4}">
                <adec:decorative xmlns:adec="http://schemas.microsoft.com/office/drawing/2017/decorative" val="1"/>
              </a:ext>
            </a:extLst>
          </p:cNvPr>
          <p:cNvSpPr txBox="1"/>
          <p:nvPr/>
        </p:nvSpPr>
        <p:spPr>
          <a:xfrm>
            <a:off x="6286501" y="5218132"/>
            <a:ext cx="2293620" cy="292388"/>
          </a:xfrm>
          <a:prstGeom prst="rect">
            <a:avLst/>
          </a:prstGeom>
          <a:solidFill>
            <a:srgbClr val="002060"/>
          </a:solidFill>
        </p:spPr>
        <p:txBody>
          <a:bodyPr wrap="square" rtlCol="0">
            <a:spAutoFit/>
          </a:bodyPr>
          <a:lstStyle/>
          <a:p>
            <a:r>
              <a:rPr lang="en-US" sz="1300" dirty="0">
                <a:solidFill>
                  <a:schemeClr val="bg1"/>
                </a:solidFill>
              </a:rPr>
              <a:t>New Mexico 164 Miles  5 Sites</a:t>
            </a:r>
          </a:p>
        </p:txBody>
      </p:sp>
      <p:sp>
        <p:nvSpPr>
          <p:cNvPr id="10" name="TextBox 9">
            <a:extLst>
              <a:ext uri="{FF2B5EF4-FFF2-40B4-BE49-F238E27FC236}">
                <a16:creationId xmlns:a16="http://schemas.microsoft.com/office/drawing/2014/main" id="{2BFC4D1C-EAC3-66CE-F8A9-8A7DFC66EEF5}"/>
              </a:ext>
              <a:ext uri="{C183D7F6-B498-43B3-948B-1728B52AA6E4}">
                <adec:decorative xmlns:adec="http://schemas.microsoft.com/office/drawing/2017/decorative" val="1"/>
              </a:ext>
            </a:extLst>
          </p:cNvPr>
          <p:cNvSpPr txBox="1"/>
          <p:nvPr/>
        </p:nvSpPr>
        <p:spPr>
          <a:xfrm>
            <a:off x="6286500" y="5546615"/>
            <a:ext cx="2293620" cy="292388"/>
          </a:xfrm>
          <a:prstGeom prst="rect">
            <a:avLst/>
          </a:prstGeom>
          <a:solidFill>
            <a:srgbClr val="002060"/>
          </a:solidFill>
        </p:spPr>
        <p:txBody>
          <a:bodyPr wrap="square" rtlCol="0">
            <a:spAutoFit/>
          </a:bodyPr>
          <a:lstStyle/>
          <a:p>
            <a:r>
              <a:rPr lang="en-US" sz="1300" dirty="0">
                <a:solidFill>
                  <a:schemeClr val="bg1"/>
                </a:solidFill>
              </a:rPr>
              <a:t>Texas           881 Miles   18 Sites</a:t>
            </a:r>
          </a:p>
        </p:txBody>
      </p:sp>
      <p:sp>
        <p:nvSpPr>
          <p:cNvPr id="11" name="TextBox 10">
            <a:extLst>
              <a:ext uri="{FF2B5EF4-FFF2-40B4-BE49-F238E27FC236}">
                <a16:creationId xmlns:a16="http://schemas.microsoft.com/office/drawing/2014/main" id="{07688076-E520-41DD-BC6A-0E2727CF51DA}"/>
              </a:ext>
              <a:ext uri="{C183D7F6-B498-43B3-948B-1728B52AA6E4}">
                <adec:decorative xmlns:adec="http://schemas.microsoft.com/office/drawing/2017/decorative" val="1"/>
              </a:ext>
            </a:extLst>
          </p:cNvPr>
          <p:cNvSpPr txBox="1"/>
          <p:nvPr/>
        </p:nvSpPr>
        <p:spPr>
          <a:xfrm>
            <a:off x="6286501" y="5866338"/>
            <a:ext cx="2293620" cy="292388"/>
          </a:xfrm>
          <a:prstGeom prst="rect">
            <a:avLst/>
          </a:prstGeom>
          <a:solidFill>
            <a:srgbClr val="002060"/>
          </a:solidFill>
        </p:spPr>
        <p:txBody>
          <a:bodyPr wrap="square" rtlCol="0">
            <a:spAutoFit/>
          </a:bodyPr>
          <a:lstStyle/>
          <a:p>
            <a:r>
              <a:rPr lang="en-US" sz="1300" dirty="0">
                <a:solidFill>
                  <a:schemeClr val="bg1"/>
                </a:solidFill>
              </a:rPr>
              <a:t>Total          1,680 Miles  37 Sites</a:t>
            </a:r>
          </a:p>
        </p:txBody>
      </p:sp>
      <p:sp>
        <p:nvSpPr>
          <p:cNvPr id="12" name="TextBox 11">
            <a:extLst>
              <a:ext uri="{FF2B5EF4-FFF2-40B4-BE49-F238E27FC236}">
                <a16:creationId xmlns:a16="http://schemas.microsoft.com/office/drawing/2014/main" id="{68F2C1BF-5EC5-9810-7270-A6DBF0A38A17}"/>
              </a:ext>
              <a:ext uri="{C183D7F6-B498-43B3-948B-1728B52AA6E4}">
                <adec:decorative xmlns:adec="http://schemas.microsoft.com/office/drawing/2017/decorative" val="1"/>
              </a:ext>
            </a:extLst>
          </p:cNvPr>
          <p:cNvSpPr txBox="1"/>
          <p:nvPr/>
        </p:nvSpPr>
        <p:spPr>
          <a:xfrm>
            <a:off x="8945880" y="5546615"/>
            <a:ext cx="731520" cy="369332"/>
          </a:xfrm>
          <a:prstGeom prst="rect">
            <a:avLst/>
          </a:prstGeom>
          <a:solidFill>
            <a:srgbClr val="E6E6E6"/>
          </a:solid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37D4CC3B-F538-9046-9995-49EE0C980241}" type="slidenum">
              <a:rPr lang="en-US" smtClean="0"/>
              <a:t>47</a:t>
            </a:fld>
            <a:endParaRPr lang="en-US" dirty="0"/>
          </a:p>
        </p:txBody>
      </p:sp>
    </p:spTree>
    <p:extLst>
      <p:ext uri="{BB962C8B-B14F-4D97-AF65-F5344CB8AC3E}">
        <p14:creationId xmlns:p14="http://schemas.microsoft.com/office/powerpoint/2010/main" val="1482865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94812"/>
            <a:ext cx="8997956" cy="504096"/>
          </a:xfrm>
        </p:spPr>
        <p:txBody>
          <a:bodyPr/>
          <a:lstStyle/>
          <a:p>
            <a:r>
              <a:rPr lang="en-US" sz="4000" dirty="0"/>
              <a:t>Florida DOT’s (FDOT’s) Perspective</a:t>
            </a:r>
          </a:p>
        </p:txBody>
      </p:sp>
      <p:sp>
        <p:nvSpPr>
          <p:cNvPr id="3" name="Content Placeholder 2"/>
          <p:cNvSpPr>
            <a:spLocks noGrp="1"/>
          </p:cNvSpPr>
          <p:nvPr>
            <p:ph idx="1"/>
          </p:nvPr>
        </p:nvSpPr>
        <p:spPr>
          <a:xfrm>
            <a:off x="984245" y="1734206"/>
            <a:ext cx="5225170" cy="4024886"/>
          </a:xfrm>
        </p:spPr>
        <p:txBody>
          <a:bodyPr>
            <a:normAutofit/>
          </a:bodyPr>
          <a:lstStyle/>
          <a:p>
            <a:pPr>
              <a:lnSpc>
                <a:spcPct val="100000"/>
              </a:lnSpc>
            </a:pPr>
            <a:r>
              <a:rPr lang="en-US" sz="2800" dirty="0"/>
              <a:t>Strategic message of “Vital Few” priorities:</a:t>
            </a:r>
          </a:p>
          <a:p>
            <a:pPr lvl="1">
              <a:lnSpc>
                <a:spcPct val="100000"/>
              </a:lnSpc>
            </a:pPr>
            <a:r>
              <a:rPr lang="en-US" sz="2800" dirty="0"/>
              <a:t>Improving safety</a:t>
            </a:r>
          </a:p>
          <a:p>
            <a:pPr lvl="1">
              <a:lnSpc>
                <a:spcPct val="100000"/>
              </a:lnSpc>
            </a:pPr>
            <a:r>
              <a:rPr lang="en-US" sz="2800" dirty="0"/>
              <a:t>Enhancing mobility</a:t>
            </a:r>
          </a:p>
          <a:p>
            <a:pPr lvl="1">
              <a:lnSpc>
                <a:spcPct val="100000"/>
              </a:lnSpc>
            </a:pPr>
            <a:r>
              <a:rPr lang="en-US" sz="2800" dirty="0"/>
              <a:t>Inspiring innovation</a:t>
            </a:r>
          </a:p>
          <a:p>
            <a:pPr lvl="1">
              <a:lnSpc>
                <a:spcPct val="100000"/>
              </a:lnSpc>
            </a:pPr>
            <a:r>
              <a:rPr lang="en-US" sz="2800" dirty="0"/>
              <a:t>Fostering talent</a:t>
            </a:r>
          </a:p>
          <a:p>
            <a:pPr>
              <a:lnSpc>
                <a:spcPct val="100000"/>
              </a:lnSpc>
            </a:pPr>
            <a:r>
              <a:rPr lang="en-US" sz="2800" dirty="0"/>
              <a:t>All programs and activities are focused on these elements</a:t>
            </a:r>
          </a:p>
          <a:p>
            <a:pPr>
              <a:lnSpc>
                <a:spcPct val="100000"/>
              </a:lnSpc>
            </a:pPr>
            <a:endParaRPr lang="en-US" sz="2800" dirty="0"/>
          </a:p>
        </p:txBody>
      </p:sp>
      <p:sp>
        <p:nvSpPr>
          <p:cNvPr id="4" name="Slide Number Placeholder 3"/>
          <p:cNvSpPr>
            <a:spLocks noGrp="1"/>
          </p:cNvSpPr>
          <p:nvPr>
            <p:ph type="sldNum" sz="quarter" idx="12"/>
          </p:nvPr>
        </p:nvSpPr>
        <p:spPr/>
        <p:txBody>
          <a:bodyPr/>
          <a:lstStyle/>
          <a:p>
            <a:fld id="{37D4CC3B-F538-9046-9995-49EE0C980241}" type="slidenum">
              <a:rPr lang="en-US" smtClean="0"/>
              <a:pPr/>
              <a:t>48</a:t>
            </a:fld>
            <a:endParaRPr lang="en-US" dirty="0"/>
          </a:p>
        </p:txBody>
      </p:sp>
      <p:sp>
        <p:nvSpPr>
          <p:cNvPr id="6" name="Rounded Rectangle 5" descr="Quotes: We see safety and mobility as directly linked. We do not think they are independent of each other. FHWA interview with Florida DOT"/>
          <p:cNvSpPr/>
          <p:nvPr/>
        </p:nvSpPr>
        <p:spPr>
          <a:xfrm>
            <a:off x="6448926" y="1734206"/>
            <a:ext cx="4904874" cy="4167545"/>
          </a:xfrm>
          <a:prstGeom prst="roundRect">
            <a:avLst/>
          </a:prstGeom>
          <a:solidFill>
            <a:schemeClr val="bg1"/>
          </a:solidFill>
          <a:ln w="28575">
            <a:solidFill>
              <a:srgbClr val="963442"/>
            </a:solidFill>
          </a:ln>
          <a:effectLst>
            <a:outerShdw blurRad="50800" dist="165100" dir="2700000" algn="tl" rotWithShape="0">
              <a:srgbClr val="963442">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0"/>
            <a:r>
              <a:rPr lang="en-US" sz="2400" i="1" dirty="0">
                <a:solidFill>
                  <a:srgbClr val="963442"/>
                </a:solidFill>
              </a:rPr>
              <a:t>“We see safety and mobility as directly linked.”</a:t>
            </a:r>
          </a:p>
          <a:p>
            <a:pPr marL="173038" lvl="0"/>
            <a:endParaRPr lang="en-US" sz="2400" i="1" dirty="0">
              <a:solidFill>
                <a:srgbClr val="963442"/>
              </a:solidFill>
            </a:endParaRPr>
          </a:p>
          <a:p>
            <a:pPr marL="173038" lvl="0"/>
            <a:r>
              <a:rPr lang="en-US" sz="2400" i="1" dirty="0">
                <a:solidFill>
                  <a:srgbClr val="963442"/>
                </a:solidFill>
              </a:rPr>
              <a:t>“We do not think they are independent of each other.”</a:t>
            </a:r>
          </a:p>
          <a:p>
            <a:pPr lvl="0"/>
            <a:endParaRPr lang="en-US" dirty="0">
              <a:solidFill>
                <a:prstClr val="black"/>
              </a:solidFill>
            </a:endParaRPr>
          </a:p>
          <a:p>
            <a:pPr lvl="0"/>
            <a:endParaRPr lang="en-US" dirty="0">
              <a:solidFill>
                <a:prstClr val="black"/>
              </a:solidFill>
            </a:endParaRPr>
          </a:p>
          <a:p>
            <a:pPr lvl="0" algn="r"/>
            <a:r>
              <a:rPr lang="en-US" sz="2000" b="1" dirty="0">
                <a:solidFill>
                  <a:prstClr val="black"/>
                </a:solidFill>
              </a:rPr>
              <a:t>— FHWA interview with FDOT</a:t>
            </a:r>
          </a:p>
        </p:txBody>
      </p:sp>
    </p:spTree>
    <p:extLst>
      <p:ext uri="{BB962C8B-B14F-4D97-AF65-F5344CB8AC3E}">
        <p14:creationId xmlns:p14="http://schemas.microsoft.com/office/powerpoint/2010/main" val="1971196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5" y="335223"/>
            <a:ext cx="9276115" cy="554850"/>
          </a:xfrm>
        </p:spPr>
        <p:txBody>
          <a:bodyPr/>
          <a:lstStyle/>
          <a:p>
            <a:r>
              <a:rPr lang="en-US" sz="3600" dirty="0"/>
              <a:t>Innovative Research and Tools in Florida (1/2)</a:t>
            </a:r>
          </a:p>
        </p:txBody>
      </p:sp>
      <p:sp>
        <p:nvSpPr>
          <p:cNvPr id="3" name="Content Placeholder 2"/>
          <p:cNvSpPr>
            <a:spLocks noGrp="1"/>
          </p:cNvSpPr>
          <p:nvPr>
            <p:ph idx="1"/>
          </p:nvPr>
        </p:nvSpPr>
        <p:spPr>
          <a:xfrm>
            <a:off x="984244" y="1466193"/>
            <a:ext cx="10369555" cy="4890157"/>
          </a:xfrm>
        </p:spPr>
        <p:txBody>
          <a:bodyPr>
            <a:normAutofit fontScale="85000" lnSpcReduction="10000"/>
          </a:bodyPr>
          <a:lstStyle/>
          <a:p>
            <a:pPr>
              <a:lnSpc>
                <a:spcPct val="110000"/>
              </a:lnSpc>
              <a:spcBef>
                <a:spcPts val="200"/>
              </a:spcBef>
            </a:pPr>
            <a:r>
              <a:rPr lang="en-US" sz="2600" dirty="0"/>
              <a:t>Geographic Information System (GIS), such as Florida GIS portal and Central Florida GIS, allows for:</a:t>
            </a:r>
          </a:p>
          <a:p>
            <a:pPr lvl="1">
              <a:lnSpc>
                <a:spcPct val="110000"/>
              </a:lnSpc>
              <a:spcBef>
                <a:spcPts val="200"/>
              </a:spcBef>
            </a:pPr>
            <a:r>
              <a:rPr lang="en-US" sz="2600" dirty="0"/>
              <a:t>Locations of assets</a:t>
            </a:r>
          </a:p>
          <a:p>
            <a:pPr lvl="1">
              <a:lnSpc>
                <a:spcPct val="110000"/>
              </a:lnSpc>
              <a:spcBef>
                <a:spcPts val="200"/>
              </a:spcBef>
            </a:pPr>
            <a:r>
              <a:rPr lang="en-US" sz="2600" dirty="0"/>
              <a:t>Overlapping congestion and crash issues</a:t>
            </a:r>
          </a:p>
          <a:p>
            <a:pPr>
              <a:lnSpc>
                <a:spcPct val="110000"/>
              </a:lnSpc>
              <a:spcBef>
                <a:spcPts val="200"/>
              </a:spcBef>
            </a:pPr>
            <a:r>
              <a:rPr lang="en-US" sz="2600" dirty="0"/>
              <a:t>ATTAIN program, including PedSafe, Greenway, </a:t>
            </a:r>
            <a:r>
              <a:rPr lang="en-US" sz="2600" dirty="0" err="1"/>
              <a:t>SmartCommunity</a:t>
            </a:r>
            <a:r>
              <a:rPr lang="en-US" sz="2600" dirty="0"/>
              <a:t>, and </a:t>
            </a:r>
            <a:r>
              <a:rPr lang="en-US" sz="2600" dirty="0" err="1"/>
              <a:t>SunStore</a:t>
            </a:r>
            <a:r>
              <a:rPr lang="en-US" sz="2600" dirty="0"/>
              <a:t>:</a:t>
            </a:r>
          </a:p>
          <a:p>
            <a:pPr lvl="1">
              <a:lnSpc>
                <a:spcPct val="110000"/>
              </a:lnSpc>
              <a:spcBef>
                <a:spcPts val="200"/>
              </a:spcBef>
            </a:pPr>
            <a:r>
              <a:rPr lang="en-US" sz="2600" dirty="0" err="1"/>
              <a:t>PedSafe</a:t>
            </a:r>
            <a:r>
              <a:rPr lang="en-US" sz="2600" dirty="0"/>
              <a:t>—ped/bike collision avoidance system using connected vehicle technology</a:t>
            </a:r>
          </a:p>
          <a:p>
            <a:pPr lvl="1">
              <a:lnSpc>
                <a:spcPct val="110000"/>
              </a:lnSpc>
              <a:spcBef>
                <a:spcPts val="200"/>
              </a:spcBef>
            </a:pPr>
            <a:r>
              <a:rPr lang="en-US" sz="2600" dirty="0"/>
              <a:t>Greenway—technologies that reduce congestion and increase mobility</a:t>
            </a:r>
          </a:p>
          <a:p>
            <a:pPr lvl="1">
              <a:lnSpc>
                <a:spcPct val="110000"/>
              </a:lnSpc>
              <a:spcBef>
                <a:spcPts val="200"/>
              </a:spcBef>
            </a:pPr>
            <a:r>
              <a:rPr lang="en-US" sz="2600" dirty="0" err="1"/>
              <a:t>SmartCommunity</a:t>
            </a:r>
            <a:r>
              <a:rPr lang="en-US" sz="2600" dirty="0"/>
              <a:t>—technologies that connect people to places and services</a:t>
            </a:r>
          </a:p>
          <a:p>
            <a:pPr lvl="1">
              <a:lnSpc>
                <a:spcPct val="110000"/>
              </a:lnSpc>
              <a:spcBef>
                <a:spcPts val="200"/>
              </a:spcBef>
              <a:spcAft>
                <a:spcPts val="1800"/>
              </a:spcAft>
            </a:pPr>
            <a:r>
              <a:rPr lang="en-US" sz="2600" dirty="0" err="1"/>
              <a:t>SunStore</a:t>
            </a:r>
            <a:r>
              <a:rPr lang="en-US" sz="2600" dirty="0"/>
              <a:t>—data storage initiative</a:t>
            </a:r>
          </a:p>
          <a:p>
            <a:pPr marL="457200" lvl="1" indent="0" algn="r">
              <a:lnSpc>
                <a:spcPct val="100000"/>
              </a:lnSpc>
              <a:spcBef>
                <a:spcPts val="200"/>
              </a:spcBef>
              <a:buNone/>
            </a:pPr>
            <a:r>
              <a:rPr lang="en-US" sz="2200" i="1" dirty="0"/>
              <a:t>Learn more at </a:t>
            </a:r>
            <a:r>
              <a:rPr lang="en-US" sz="2200" i="1" dirty="0">
                <a:hlinkClick r:id="rId3"/>
              </a:rPr>
              <a:t>https://cflsmartroads.com/projects/ATTAIN-CFL.html</a:t>
            </a:r>
            <a:endParaRPr lang="en-US" sz="2200" i="1" dirty="0"/>
          </a:p>
        </p:txBody>
      </p:sp>
      <p:sp>
        <p:nvSpPr>
          <p:cNvPr id="4" name="Slide Number Placeholder 3"/>
          <p:cNvSpPr>
            <a:spLocks noGrp="1"/>
          </p:cNvSpPr>
          <p:nvPr>
            <p:ph type="sldNum" sz="quarter" idx="12"/>
          </p:nvPr>
        </p:nvSpPr>
        <p:spPr/>
        <p:txBody>
          <a:bodyPr/>
          <a:lstStyle/>
          <a:p>
            <a:fld id="{37D4CC3B-F538-9046-9995-49EE0C980241}" type="slidenum">
              <a:rPr lang="en-US" smtClean="0"/>
              <a:t>49</a:t>
            </a:fld>
            <a:endParaRPr lang="en-US" dirty="0"/>
          </a:p>
        </p:txBody>
      </p:sp>
    </p:spTree>
    <p:extLst>
      <p:ext uri="{BB962C8B-B14F-4D97-AF65-F5344CB8AC3E}">
        <p14:creationId xmlns:p14="http://schemas.microsoft.com/office/powerpoint/2010/main" val="1275153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07803"/>
            <a:ext cx="8997956" cy="504096"/>
          </a:xfrm>
        </p:spPr>
        <p:txBody>
          <a:bodyPr/>
          <a:lstStyle/>
          <a:p>
            <a:r>
              <a:rPr lang="en-US" sz="4400" dirty="0"/>
              <a:t>Collaboration Is Important</a:t>
            </a:r>
          </a:p>
        </p:txBody>
      </p:sp>
      <p:sp>
        <p:nvSpPr>
          <p:cNvPr id="3" name="Content Placeholder 2"/>
          <p:cNvSpPr>
            <a:spLocks noGrp="1"/>
          </p:cNvSpPr>
          <p:nvPr>
            <p:ph idx="1"/>
          </p:nvPr>
        </p:nvSpPr>
        <p:spPr/>
        <p:txBody>
          <a:bodyPr>
            <a:normAutofit fontScale="85000" lnSpcReduction="20000"/>
          </a:bodyPr>
          <a:lstStyle/>
          <a:p>
            <a:pPr>
              <a:lnSpc>
                <a:spcPct val="110000"/>
              </a:lnSpc>
            </a:pPr>
            <a:r>
              <a:rPr lang="en-US" sz="2800" dirty="0"/>
              <a:t>Working together across the transportation enterprise ensures all road users are provided a safe and reliable transportation system.</a:t>
            </a:r>
          </a:p>
          <a:p>
            <a:pPr>
              <a:lnSpc>
                <a:spcPct val="110000"/>
              </a:lnSpc>
            </a:pPr>
            <a:r>
              <a:rPr lang="en-US" sz="2800" dirty="0"/>
              <a:t>Transportation systems management and operations (TSMO) uses strategies, technologies, mobility services, and programs to optimize the safety, mobility, and reliability of the existing and planned transportation system.</a:t>
            </a:r>
          </a:p>
          <a:p>
            <a:pPr>
              <a:lnSpc>
                <a:spcPct val="110000"/>
              </a:lnSpc>
            </a:pPr>
            <a:r>
              <a:rPr lang="en-US" sz="2800" dirty="0"/>
              <a:t>TSMO and safety often share common goals and seek to improve safety and mobility for the traveling public. These goals can be achieved with the help of TSMO strategies.</a:t>
            </a:r>
          </a:p>
          <a:p>
            <a:pPr>
              <a:lnSpc>
                <a:spcPct val="110000"/>
              </a:lnSpc>
            </a:pPr>
            <a:r>
              <a:rPr lang="en-US" sz="2800" dirty="0"/>
              <a:t>Working together will optimize the safety and operational performance of the transportation facilities.</a:t>
            </a:r>
          </a:p>
          <a:p>
            <a:pPr>
              <a:lnSpc>
                <a:spcPct val="110000"/>
              </a:lnSpc>
            </a:pPr>
            <a:endParaRPr lang="en-US" sz="2800" dirty="0"/>
          </a:p>
          <a:p>
            <a:pPr lvl="1">
              <a:lnSpc>
                <a:spcPct val="110000"/>
              </a:lnSpc>
            </a:pPr>
            <a:endParaRPr lang="en-US" sz="2800" dirty="0"/>
          </a:p>
        </p:txBody>
      </p:sp>
      <p:sp>
        <p:nvSpPr>
          <p:cNvPr id="4" name="Slide Number Placeholder 3">
            <a:extLst>
              <a:ext uri="{FF2B5EF4-FFF2-40B4-BE49-F238E27FC236}">
                <a16:creationId xmlns:a16="http://schemas.microsoft.com/office/drawing/2014/main" id="{4543C8C8-CEAA-8CEC-5514-CE9DB7C13704}"/>
              </a:ext>
            </a:extLst>
          </p:cNvPr>
          <p:cNvSpPr>
            <a:spLocks noGrp="1"/>
          </p:cNvSpPr>
          <p:nvPr>
            <p:ph type="sldNum" sz="quarter" idx="12"/>
          </p:nvPr>
        </p:nvSpPr>
        <p:spPr/>
        <p:txBody>
          <a:bodyPr/>
          <a:lstStyle/>
          <a:p>
            <a:fld id="{37D4CC3B-F538-9046-9995-49EE0C980241}" type="slidenum">
              <a:rPr lang="en-US" smtClean="0"/>
              <a:pPr/>
              <a:t>5</a:t>
            </a:fld>
            <a:endParaRPr lang="en-US" dirty="0"/>
          </a:p>
        </p:txBody>
      </p:sp>
    </p:spTree>
    <p:extLst>
      <p:ext uri="{BB962C8B-B14F-4D97-AF65-F5344CB8AC3E}">
        <p14:creationId xmlns:p14="http://schemas.microsoft.com/office/powerpoint/2010/main" val="2380428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88" y="330534"/>
            <a:ext cx="9887492" cy="504096"/>
          </a:xfrm>
        </p:spPr>
        <p:txBody>
          <a:bodyPr/>
          <a:lstStyle/>
          <a:p>
            <a:r>
              <a:rPr lang="en-US" sz="3600" dirty="0"/>
              <a:t>Innovative Research and Tools in Florida (2/2)</a:t>
            </a:r>
          </a:p>
        </p:txBody>
      </p:sp>
      <p:sp>
        <p:nvSpPr>
          <p:cNvPr id="3" name="Content Placeholder 2"/>
          <p:cNvSpPr>
            <a:spLocks noGrp="1"/>
          </p:cNvSpPr>
          <p:nvPr>
            <p:ph idx="1"/>
          </p:nvPr>
        </p:nvSpPr>
        <p:spPr/>
        <p:txBody>
          <a:bodyPr>
            <a:normAutofit lnSpcReduction="10000"/>
          </a:bodyPr>
          <a:lstStyle/>
          <a:p>
            <a:pPr>
              <a:lnSpc>
                <a:spcPct val="100000"/>
              </a:lnSpc>
            </a:pPr>
            <a:r>
              <a:rPr lang="en-US" dirty="0"/>
              <a:t>Real-time crash risk visualization tool:</a:t>
            </a:r>
          </a:p>
          <a:p>
            <a:pPr lvl="1">
              <a:lnSpc>
                <a:spcPct val="100000"/>
              </a:lnSpc>
            </a:pPr>
            <a:r>
              <a:rPr lang="en-US" dirty="0"/>
              <a:t>Identifies potential safety problems</a:t>
            </a:r>
          </a:p>
          <a:p>
            <a:pPr lvl="1">
              <a:lnSpc>
                <a:spcPct val="100000"/>
              </a:lnSpc>
            </a:pPr>
            <a:r>
              <a:rPr lang="en-US" dirty="0"/>
              <a:t>Evaluates proactive traffic management strategies</a:t>
            </a:r>
          </a:p>
          <a:p>
            <a:pPr>
              <a:lnSpc>
                <a:spcPct val="100000"/>
              </a:lnSpc>
            </a:pPr>
            <a:r>
              <a:rPr lang="en-US" dirty="0"/>
              <a:t>TSMO strategic assessment tool:</a:t>
            </a:r>
          </a:p>
          <a:p>
            <a:pPr lvl="1">
              <a:lnSpc>
                <a:spcPct val="100000"/>
              </a:lnSpc>
            </a:pPr>
            <a:r>
              <a:rPr lang="en-US" dirty="0"/>
              <a:t>Quantifies mobility and safety benefits of select TSMO strategies</a:t>
            </a:r>
          </a:p>
          <a:p>
            <a:pPr lvl="1">
              <a:lnSpc>
                <a:spcPct val="100000"/>
              </a:lnSpc>
            </a:pPr>
            <a:r>
              <a:rPr lang="en-US" dirty="0"/>
              <a:t>Ramp metering systems, dynamic message signs, Road Rangers, express lanes, transit signal priority, and adaptive signal control technology</a:t>
            </a:r>
          </a:p>
          <a:p>
            <a:pPr>
              <a:lnSpc>
                <a:spcPct val="100000"/>
              </a:lnSpc>
            </a:pPr>
            <a:r>
              <a:rPr lang="en-US" dirty="0"/>
              <a:t>Vehicle-to-everything data platform:</a:t>
            </a:r>
          </a:p>
          <a:p>
            <a:pPr lvl="1">
              <a:lnSpc>
                <a:spcPct val="100000"/>
              </a:lnSpc>
            </a:pPr>
            <a:r>
              <a:rPr lang="en-US" dirty="0"/>
              <a:t>Will use connected and automated vehicle data to make real-time predictive decisions</a:t>
            </a:r>
          </a:p>
        </p:txBody>
      </p:sp>
      <p:sp>
        <p:nvSpPr>
          <p:cNvPr id="4" name="Slide Number Placeholder 3"/>
          <p:cNvSpPr>
            <a:spLocks noGrp="1"/>
          </p:cNvSpPr>
          <p:nvPr>
            <p:ph type="sldNum" sz="quarter" idx="12"/>
          </p:nvPr>
        </p:nvSpPr>
        <p:spPr/>
        <p:txBody>
          <a:bodyPr/>
          <a:lstStyle/>
          <a:p>
            <a:fld id="{37D4CC3B-F538-9046-9995-49EE0C980241}" type="slidenum">
              <a:rPr lang="en-US" smtClean="0"/>
              <a:pPr/>
              <a:t>50</a:t>
            </a:fld>
            <a:endParaRPr lang="en-US" dirty="0"/>
          </a:p>
        </p:txBody>
      </p:sp>
    </p:spTree>
    <p:extLst>
      <p:ext uri="{BB962C8B-B14F-4D97-AF65-F5344CB8AC3E}">
        <p14:creationId xmlns:p14="http://schemas.microsoft.com/office/powerpoint/2010/main" val="4285728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7383-FCB8-42F4-B43A-2AEF05BE8D56}"/>
              </a:ext>
            </a:extLst>
          </p:cNvPr>
          <p:cNvSpPr>
            <a:spLocks noGrp="1"/>
          </p:cNvSpPr>
          <p:nvPr>
            <p:ph type="title"/>
          </p:nvPr>
        </p:nvSpPr>
        <p:spPr>
          <a:xfrm>
            <a:off x="984244" y="641601"/>
            <a:ext cx="8997956" cy="504096"/>
          </a:xfrm>
        </p:spPr>
        <p:txBody>
          <a:bodyPr/>
          <a:lstStyle/>
          <a:p>
            <a:r>
              <a:rPr lang="en-US" sz="4400" dirty="0"/>
              <a:t>FDOT’s Ongoing Efforts</a:t>
            </a:r>
          </a:p>
        </p:txBody>
      </p:sp>
      <p:sp>
        <p:nvSpPr>
          <p:cNvPr id="3" name="Content Placeholder 2">
            <a:extLst>
              <a:ext uri="{FF2B5EF4-FFF2-40B4-BE49-F238E27FC236}">
                <a16:creationId xmlns:a16="http://schemas.microsoft.com/office/drawing/2014/main" id="{48D5F98C-716D-4F76-A596-DE6CBB65EC14}"/>
              </a:ext>
            </a:extLst>
          </p:cNvPr>
          <p:cNvSpPr>
            <a:spLocks noGrp="1"/>
          </p:cNvSpPr>
          <p:nvPr>
            <p:ph idx="1"/>
          </p:nvPr>
        </p:nvSpPr>
        <p:spPr/>
        <p:txBody>
          <a:bodyPr/>
          <a:lstStyle/>
          <a:p>
            <a:r>
              <a:rPr lang="en-US" dirty="0"/>
              <a:t>Dashboards:</a:t>
            </a:r>
          </a:p>
          <a:p>
            <a:pPr lvl="1"/>
            <a:r>
              <a:rPr lang="en-US" dirty="0"/>
              <a:t>Tracking safety performance and implementation of ongoing initiatives</a:t>
            </a:r>
          </a:p>
          <a:p>
            <a:r>
              <a:rPr lang="en-US" dirty="0"/>
              <a:t>Cybersecurity:</a:t>
            </a:r>
          </a:p>
          <a:p>
            <a:pPr lvl="1"/>
            <a:r>
              <a:rPr lang="en-US" dirty="0"/>
              <a:t>Statewide security credential management system and project enrollment</a:t>
            </a:r>
          </a:p>
          <a:p>
            <a:pPr lvl="1"/>
            <a:r>
              <a:rPr lang="en-US" dirty="0"/>
              <a:t>District and project cybersecurity risk assessment</a:t>
            </a:r>
          </a:p>
          <a:p>
            <a:pPr lvl="1"/>
            <a:r>
              <a:rPr lang="en-US" dirty="0"/>
              <a:t>Research project with University of West Florida</a:t>
            </a:r>
          </a:p>
          <a:p>
            <a:r>
              <a:rPr lang="en-US" dirty="0"/>
              <a:t>Florida’s Regional Advanced Mobility Elements (FRAME) Projects:</a:t>
            </a:r>
          </a:p>
          <a:p>
            <a:pPr lvl="1"/>
            <a:r>
              <a:rPr lang="en-US" dirty="0"/>
              <a:t>Multiregional, multimodal projects that utilize integrated corridor management—I</a:t>
            </a:r>
            <a:r>
              <a:rPr lang="en-US" dirty="0">
                <a:effectLst/>
                <a:ea typeface="Calibri" panose="020F0502020204030204" pitchFamily="34" charset="0"/>
              </a:rPr>
              <a:t>–</a:t>
            </a:r>
            <a:r>
              <a:rPr lang="en-US" dirty="0"/>
              <a:t>75 (Gainesville and Ocala), I</a:t>
            </a:r>
            <a:r>
              <a:rPr lang="en-US" dirty="0">
                <a:effectLst/>
                <a:ea typeface="Calibri" panose="020F0502020204030204" pitchFamily="34" charset="0"/>
              </a:rPr>
              <a:t>–</a:t>
            </a:r>
            <a:r>
              <a:rPr lang="en-US" dirty="0"/>
              <a:t>4, and U.S. 41</a:t>
            </a:r>
          </a:p>
        </p:txBody>
      </p:sp>
      <p:sp>
        <p:nvSpPr>
          <p:cNvPr id="4" name="Slide Number Placeholder 3">
            <a:extLst>
              <a:ext uri="{FF2B5EF4-FFF2-40B4-BE49-F238E27FC236}">
                <a16:creationId xmlns:a16="http://schemas.microsoft.com/office/drawing/2014/main" id="{A1C535A8-1E09-4A3F-AB40-0CA3C718D327}"/>
              </a:ext>
            </a:extLst>
          </p:cNvPr>
          <p:cNvSpPr>
            <a:spLocks noGrp="1"/>
          </p:cNvSpPr>
          <p:nvPr>
            <p:ph type="sldNum" sz="quarter" idx="12"/>
          </p:nvPr>
        </p:nvSpPr>
        <p:spPr/>
        <p:txBody>
          <a:bodyPr/>
          <a:lstStyle/>
          <a:p>
            <a:fld id="{37D4CC3B-F538-9046-9995-49EE0C980241}" type="slidenum">
              <a:rPr lang="en-US" smtClean="0"/>
              <a:t>51</a:t>
            </a:fld>
            <a:endParaRPr lang="en-US" dirty="0"/>
          </a:p>
        </p:txBody>
      </p:sp>
    </p:spTree>
    <p:extLst>
      <p:ext uri="{BB962C8B-B14F-4D97-AF65-F5344CB8AC3E}">
        <p14:creationId xmlns:p14="http://schemas.microsoft.com/office/powerpoint/2010/main" val="933888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38" y="337220"/>
            <a:ext cx="10989583" cy="566100"/>
          </a:xfrm>
        </p:spPr>
        <p:txBody>
          <a:bodyPr/>
          <a:lstStyle/>
          <a:p>
            <a:r>
              <a:rPr lang="en-US" sz="3600" dirty="0"/>
              <a:t>Iowa DOT Multidisciplinary Safety Team </a:t>
            </a:r>
            <a:br>
              <a:rPr lang="en-US" sz="3600" dirty="0"/>
            </a:br>
            <a:r>
              <a:rPr lang="en-US" sz="3600" dirty="0"/>
              <a:t>(MDST)</a:t>
            </a:r>
          </a:p>
        </p:txBody>
      </p:sp>
      <p:sp>
        <p:nvSpPr>
          <p:cNvPr id="3" name="Content Placeholder 2"/>
          <p:cNvSpPr>
            <a:spLocks noGrp="1"/>
          </p:cNvSpPr>
          <p:nvPr>
            <p:ph idx="1"/>
          </p:nvPr>
        </p:nvSpPr>
        <p:spPr/>
        <p:txBody>
          <a:bodyPr/>
          <a:lstStyle/>
          <a:p>
            <a:pPr>
              <a:lnSpc>
                <a:spcPct val="100000"/>
              </a:lnSpc>
            </a:pPr>
            <a:r>
              <a:rPr lang="en-US" dirty="0"/>
              <a:t>Coordinated effort among Iowa Local Technical Assistance Program, Iowa DOT, and Iowa Governor’s Traffic Safety Bureau</a:t>
            </a:r>
          </a:p>
          <a:p>
            <a:pPr>
              <a:lnSpc>
                <a:spcPct val="100000"/>
              </a:lnSpc>
            </a:pPr>
            <a:r>
              <a:rPr lang="en-US" dirty="0"/>
              <a:t>Wide range of local and State safety participants from various backgrounds</a:t>
            </a:r>
          </a:p>
          <a:p>
            <a:pPr>
              <a:lnSpc>
                <a:spcPct val="100000"/>
              </a:lnSpc>
            </a:pPr>
            <a:r>
              <a:rPr lang="en-US" dirty="0"/>
              <a:t>Safety topics, problems, projects, and improvements</a:t>
            </a:r>
          </a:p>
          <a:p>
            <a:pPr>
              <a:lnSpc>
                <a:spcPct val="100000"/>
              </a:lnSpc>
            </a:pPr>
            <a:r>
              <a:rPr lang="en-US" dirty="0"/>
              <a:t>MDST Toolbox—includes safety resources, TIM committee and training information, and more</a:t>
            </a:r>
          </a:p>
          <a:p>
            <a:pPr marL="0" indent="0">
              <a:buNone/>
            </a:pPr>
            <a:endParaRPr lang="en-US" dirty="0"/>
          </a:p>
          <a:p>
            <a:pPr marL="0" indent="0" algn="r">
              <a:buNone/>
            </a:pPr>
            <a:r>
              <a:rPr lang="en-US" sz="2000" i="1" dirty="0"/>
              <a:t>Learn more at: </a:t>
            </a:r>
            <a:r>
              <a:rPr lang="en-US" sz="2000" i="1" dirty="0">
                <a:hlinkClick r:id="rId3"/>
              </a:rPr>
              <a:t>https://www.iowatim.org/</a:t>
            </a:r>
            <a:r>
              <a:rPr lang="en-US" sz="2000" i="1" dirty="0"/>
              <a:t> </a:t>
            </a:r>
          </a:p>
        </p:txBody>
      </p:sp>
      <p:sp>
        <p:nvSpPr>
          <p:cNvPr id="4" name="Slide Number Placeholder 3"/>
          <p:cNvSpPr>
            <a:spLocks noGrp="1"/>
          </p:cNvSpPr>
          <p:nvPr>
            <p:ph type="sldNum" sz="quarter" idx="12"/>
          </p:nvPr>
        </p:nvSpPr>
        <p:spPr/>
        <p:txBody>
          <a:bodyPr/>
          <a:lstStyle/>
          <a:p>
            <a:fld id="{37D4CC3B-F538-9046-9995-49EE0C980241}" type="slidenum">
              <a:rPr lang="en-US" smtClean="0"/>
              <a:pPr/>
              <a:t>52</a:t>
            </a:fld>
            <a:endParaRPr lang="en-US" dirty="0"/>
          </a:p>
        </p:txBody>
      </p:sp>
    </p:spTree>
    <p:extLst>
      <p:ext uri="{BB962C8B-B14F-4D97-AF65-F5344CB8AC3E}">
        <p14:creationId xmlns:p14="http://schemas.microsoft.com/office/powerpoint/2010/main" val="57626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1397D2-6C95-4A09-8291-41BCDABE08C6}"/>
              </a:ext>
            </a:extLst>
          </p:cNvPr>
          <p:cNvSpPr>
            <a:spLocks noGrp="1"/>
          </p:cNvSpPr>
          <p:nvPr>
            <p:ph type="title"/>
          </p:nvPr>
        </p:nvSpPr>
        <p:spPr>
          <a:xfrm>
            <a:off x="787446" y="630001"/>
            <a:ext cx="10166725" cy="504096"/>
          </a:xfrm>
        </p:spPr>
        <p:txBody>
          <a:bodyPr/>
          <a:lstStyle/>
          <a:p>
            <a:r>
              <a:rPr lang="en-US" dirty="0"/>
              <a:t>Iowa DOT Traffic Critical Projects (TCP) Program</a:t>
            </a:r>
          </a:p>
        </p:txBody>
      </p:sp>
      <p:sp>
        <p:nvSpPr>
          <p:cNvPr id="6" name="Content Placeholder 5">
            <a:extLst>
              <a:ext uri="{FF2B5EF4-FFF2-40B4-BE49-F238E27FC236}">
                <a16:creationId xmlns:a16="http://schemas.microsoft.com/office/drawing/2014/main" id="{2F31C860-4EA8-4ECC-9B45-8539F70675B1}"/>
              </a:ext>
            </a:extLst>
          </p:cNvPr>
          <p:cNvSpPr>
            <a:spLocks noGrp="1"/>
          </p:cNvSpPr>
          <p:nvPr>
            <p:ph idx="1"/>
          </p:nvPr>
        </p:nvSpPr>
        <p:spPr>
          <a:xfrm>
            <a:off x="835572" y="1596941"/>
            <a:ext cx="3887301" cy="4351338"/>
          </a:xfrm>
        </p:spPr>
        <p:txBody>
          <a:bodyPr>
            <a:normAutofit lnSpcReduction="10000"/>
          </a:bodyPr>
          <a:lstStyle/>
          <a:p>
            <a:r>
              <a:rPr lang="en-US" dirty="0"/>
              <a:t>Program facilitates safety and mobility in construction work zones</a:t>
            </a:r>
          </a:p>
          <a:p>
            <a:r>
              <a:rPr lang="en-US" dirty="0"/>
              <a:t>Projects identified using a TCP checklist, starting with location in a critical roadway (shown)</a:t>
            </a:r>
          </a:p>
          <a:p>
            <a:r>
              <a:rPr lang="en-US" dirty="0"/>
              <a:t>TCP mitigation includes TSMO strategies</a:t>
            </a:r>
          </a:p>
          <a:p>
            <a:r>
              <a:rPr lang="en-US" dirty="0"/>
              <a:t>Performance measures used to evaluate safety and delay</a:t>
            </a:r>
          </a:p>
        </p:txBody>
      </p:sp>
      <p:pic>
        <p:nvPicPr>
          <p:cNvPr id="3" name="Picture 2" descr="Speed limit map for the State of Iowa showing interstates, freeways - non-interstate, expressways greater than or equal to 60mph, all expressways with two lanes greater than or equal to 55mph, and primary roads. ">
            <a:extLst>
              <a:ext uri="{FF2B5EF4-FFF2-40B4-BE49-F238E27FC236}">
                <a16:creationId xmlns:a16="http://schemas.microsoft.com/office/drawing/2014/main" id="{AA706557-B2A3-4734-9B3E-F0B49A95BFB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896945" y="1637692"/>
            <a:ext cx="7112246" cy="4629327"/>
          </a:xfrm>
          <a:prstGeom prst="rect">
            <a:avLst/>
          </a:prstGeom>
        </p:spPr>
      </p:pic>
      <p:sp>
        <p:nvSpPr>
          <p:cNvPr id="7" name="TextBox 6"/>
          <p:cNvSpPr txBox="1"/>
          <p:nvPr/>
        </p:nvSpPr>
        <p:spPr>
          <a:xfrm>
            <a:off x="9246675" y="6177688"/>
            <a:ext cx="2743200" cy="253916"/>
          </a:xfrm>
          <a:prstGeom prst="rect">
            <a:avLst/>
          </a:prstGeom>
          <a:noFill/>
        </p:spPr>
        <p:txBody>
          <a:bodyPr wrap="square" rtlCol="0">
            <a:spAutoFit/>
          </a:bodyPr>
          <a:lstStyle/>
          <a:p>
            <a:pPr algn="r"/>
            <a:r>
              <a:rPr lang="en-US" sz="1050" dirty="0"/>
              <a:t>Source: Iowa Department of Transportation.</a:t>
            </a:r>
          </a:p>
        </p:txBody>
      </p:sp>
      <p:sp>
        <p:nvSpPr>
          <p:cNvPr id="4" name="Slide Number Placeholder 3">
            <a:extLst>
              <a:ext uri="{FF2B5EF4-FFF2-40B4-BE49-F238E27FC236}">
                <a16:creationId xmlns:a16="http://schemas.microsoft.com/office/drawing/2014/main" id="{73C277FC-EBD5-4ED0-AF35-C606B749BF87}"/>
              </a:ext>
            </a:extLst>
          </p:cNvPr>
          <p:cNvSpPr>
            <a:spLocks noGrp="1"/>
          </p:cNvSpPr>
          <p:nvPr>
            <p:ph type="sldNum" sz="quarter" idx="12"/>
          </p:nvPr>
        </p:nvSpPr>
        <p:spPr/>
        <p:txBody>
          <a:bodyPr/>
          <a:lstStyle/>
          <a:p>
            <a:fld id="{37D4CC3B-F538-9046-9995-49EE0C980241}" type="slidenum">
              <a:rPr lang="en-US" smtClean="0"/>
              <a:t>53</a:t>
            </a:fld>
            <a:endParaRPr lang="en-US" dirty="0"/>
          </a:p>
        </p:txBody>
      </p:sp>
      <p:sp>
        <p:nvSpPr>
          <p:cNvPr id="2" name="Rectangle 1">
            <a:extLst>
              <a:ext uri="{FF2B5EF4-FFF2-40B4-BE49-F238E27FC236}">
                <a16:creationId xmlns:a16="http://schemas.microsoft.com/office/drawing/2014/main" id="{2B123D26-ADBC-E8CC-F36A-91DB9304094B}"/>
              </a:ext>
              <a:ext uri="{C183D7F6-B498-43B3-948B-1728B52AA6E4}">
                <adec:decorative xmlns:adec="http://schemas.microsoft.com/office/drawing/2017/decorative" val="1"/>
              </a:ext>
            </a:extLst>
          </p:cNvPr>
          <p:cNvSpPr/>
          <p:nvPr/>
        </p:nvSpPr>
        <p:spPr>
          <a:xfrm>
            <a:off x="10954171" y="1859280"/>
            <a:ext cx="887309"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121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243" y="446567"/>
            <a:ext cx="8542529" cy="760090"/>
          </a:xfrm>
        </p:spPr>
        <p:txBody>
          <a:bodyPr/>
          <a:lstStyle/>
          <a:p>
            <a:r>
              <a:rPr lang="en-US" dirty="0"/>
              <a:t>Iowa DOT and Integrated Corridor Management (ICM)</a:t>
            </a:r>
          </a:p>
        </p:txBody>
      </p:sp>
      <p:sp>
        <p:nvSpPr>
          <p:cNvPr id="6" name="Content Placeholder 5"/>
          <p:cNvSpPr>
            <a:spLocks noGrp="1"/>
          </p:cNvSpPr>
          <p:nvPr>
            <p:ph idx="1"/>
          </p:nvPr>
        </p:nvSpPr>
        <p:spPr>
          <a:xfrm>
            <a:off x="984243" y="1755695"/>
            <a:ext cx="4139548" cy="4351338"/>
          </a:xfrm>
        </p:spPr>
        <p:txBody>
          <a:bodyPr>
            <a:normAutofit lnSpcReduction="10000"/>
          </a:bodyPr>
          <a:lstStyle/>
          <a:p>
            <a:r>
              <a:rPr lang="en-US" dirty="0"/>
              <a:t>Des Moines, Iowa</a:t>
            </a:r>
          </a:p>
          <a:p>
            <a:r>
              <a:rPr lang="en-US" dirty="0"/>
              <a:t>ICM strategies</a:t>
            </a:r>
          </a:p>
          <a:p>
            <a:r>
              <a:rPr lang="en-US" dirty="0"/>
              <a:t>Safety is a major benefit of ICM and important to cities.</a:t>
            </a:r>
          </a:p>
          <a:p>
            <a:r>
              <a:rPr lang="en-US" dirty="0"/>
              <a:t>Other benefits are reliable travel times, timely incident and detour information, reduced emissions, less fuel consumption. </a:t>
            </a:r>
          </a:p>
          <a:p>
            <a:r>
              <a:rPr lang="en-US" dirty="0"/>
              <a:t>ICM is less costly</a:t>
            </a:r>
            <a:br>
              <a:rPr lang="en-US" dirty="0"/>
            </a:br>
            <a:r>
              <a:rPr lang="en-US" dirty="0"/>
              <a:t>than traditional </a:t>
            </a:r>
            <a:br>
              <a:rPr lang="en-US" dirty="0"/>
            </a:br>
            <a:r>
              <a:rPr lang="en-US" dirty="0"/>
              <a:t>freeway-widening projects.</a:t>
            </a:r>
          </a:p>
        </p:txBody>
      </p:sp>
      <p:grpSp>
        <p:nvGrpSpPr>
          <p:cNvPr id="10" name="Group 9" descr="Map of Des Moines Iowa showing freeway ICM study area and non-freeway dynamic traffic assignment model study area. ">
            <a:extLst>
              <a:ext uri="{C183D7F6-B498-43B3-948B-1728B52AA6E4}">
                <adec:decorative xmlns:adec="http://schemas.microsoft.com/office/drawing/2017/decorative" val="0"/>
              </a:ext>
            </a:extLst>
          </p:cNvPr>
          <p:cNvGrpSpPr/>
          <p:nvPr/>
        </p:nvGrpSpPr>
        <p:grpSpPr>
          <a:xfrm>
            <a:off x="5013435" y="1596941"/>
            <a:ext cx="7106950" cy="4635735"/>
            <a:chOff x="5280065" y="1596941"/>
            <a:chExt cx="6911935" cy="4572825"/>
          </a:xfrm>
        </p:grpSpPr>
        <p:pic>
          <p:nvPicPr>
            <p:cNvPr id="7" name="Picture 6"/>
            <p:cNvPicPr>
              <a:picLocks noChangeAspect="1"/>
            </p:cNvPicPr>
            <p:nvPr/>
          </p:nvPicPr>
          <p:blipFill>
            <a:blip r:embed="rId3"/>
            <a:stretch>
              <a:fillRect/>
            </a:stretch>
          </p:blipFill>
          <p:spPr>
            <a:xfrm>
              <a:off x="5431333" y="1596941"/>
              <a:ext cx="6760667" cy="4182541"/>
            </a:xfrm>
            <a:prstGeom prst="rect">
              <a:avLst/>
            </a:prstGeom>
          </p:spPr>
        </p:pic>
        <p:pic>
          <p:nvPicPr>
            <p:cNvPr id="8" name="Picture 7"/>
            <p:cNvPicPr>
              <a:picLocks noChangeAspect="1"/>
            </p:cNvPicPr>
            <p:nvPr/>
          </p:nvPicPr>
          <p:blipFill>
            <a:blip r:embed="rId4"/>
            <a:stretch>
              <a:fillRect/>
            </a:stretch>
          </p:blipFill>
          <p:spPr>
            <a:xfrm>
              <a:off x="5280065" y="5896186"/>
              <a:ext cx="2244623" cy="257756"/>
            </a:xfrm>
            <a:prstGeom prst="rect">
              <a:avLst/>
            </a:prstGeom>
          </p:spPr>
        </p:pic>
        <p:pic>
          <p:nvPicPr>
            <p:cNvPr id="9" name="Picture 8"/>
            <p:cNvPicPr>
              <a:picLocks noChangeAspect="1"/>
            </p:cNvPicPr>
            <p:nvPr/>
          </p:nvPicPr>
          <p:blipFill>
            <a:blip r:embed="rId5"/>
            <a:stretch>
              <a:fillRect/>
            </a:stretch>
          </p:blipFill>
          <p:spPr>
            <a:xfrm>
              <a:off x="7524688" y="5912010"/>
              <a:ext cx="4598356" cy="257756"/>
            </a:xfrm>
            <a:prstGeom prst="rect">
              <a:avLst/>
            </a:prstGeom>
          </p:spPr>
        </p:pic>
      </p:grpSp>
      <p:sp>
        <p:nvSpPr>
          <p:cNvPr id="2" name="TextBox 1"/>
          <p:cNvSpPr txBox="1"/>
          <p:nvPr/>
        </p:nvSpPr>
        <p:spPr>
          <a:xfrm>
            <a:off x="9270124" y="6107034"/>
            <a:ext cx="2887873" cy="261610"/>
          </a:xfrm>
          <a:prstGeom prst="rect">
            <a:avLst/>
          </a:prstGeom>
          <a:noFill/>
        </p:spPr>
        <p:txBody>
          <a:bodyPr wrap="square" rtlCol="0">
            <a:spAutoFit/>
          </a:bodyPr>
          <a:lstStyle/>
          <a:p>
            <a:pPr algn="r"/>
            <a:r>
              <a:rPr lang="en-US" sz="1100" dirty="0"/>
              <a:t>Source: Iowa Department of Transportation.</a:t>
            </a:r>
          </a:p>
        </p:txBody>
      </p:sp>
      <p:sp>
        <p:nvSpPr>
          <p:cNvPr id="4" name="Slide Number Placeholder 3"/>
          <p:cNvSpPr>
            <a:spLocks noGrp="1"/>
          </p:cNvSpPr>
          <p:nvPr>
            <p:ph type="sldNum" sz="quarter" idx="12"/>
          </p:nvPr>
        </p:nvSpPr>
        <p:spPr/>
        <p:txBody>
          <a:bodyPr/>
          <a:lstStyle/>
          <a:p>
            <a:fld id="{37D4CC3B-F538-9046-9995-49EE0C980241}" type="slidenum">
              <a:rPr lang="en-US" smtClean="0"/>
              <a:t>54</a:t>
            </a:fld>
            <a:endParaRPr lang="en-US" dirty="0"/>
          </a:p>
        </p:txBody>
      </p:sp>
    </p:spTree>
    <p:extLst>
      <p:ext uri="{BB962C8B-B14F-4D97-AF65-F5344CB8AC3E}">
        <p14:creationId xmlns:p14="http://schemas.microsoft.com/office/powerpoint/2010/main" val="1363796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11812"/>
            <a:ext cx="8997956" cy="504096"/>
          </a:xfrm>
        </p:spPr>
        <p:txBody>
          <a:bodyPr/>
          <a:lstStyle/>
          <a:p>
            <a:r>
              <a:rPr lang="en-US" dirty="0"/>
              <a:t>Iowa DOT Infrastructure Condition Evaluation-Operations (ICE-Ops) Tool</a:t>
            </a:r>
          </a:p>
        </p:txBody>
      </p:sp>
      <p:sp>
        <p:nvSpPr>
          <p:cNvPr id="3" name="Content Placeholder 2"/>
          <p:cNvSpPr>
            <a:spLocks noGrp="1"/>
          </p:cNvSpPr>
          <p:nvPr>
            <p:ph idx="1"/>
          </p:nvPr>
        </p:nvSpPr>
        <p:spPr>
          <a:xfrm>
            <a:off x="984244" y="1590986"/>
            <a:ext cx="10504750" cy="4308369"/>
          </a:xfrm>
        </p:spPr>
        <p:txBody>
          <a:bodyPr numCol="2">
            <a:normAutofit/>
          </a:bodyPr>
          <a:lstStyle/>
          <a:p>
            <a:pPr>
              <a:lnSpc>
                <a:spcPct val="120000"/>
              </a:lnSpc>
            </a:pPr>
            <a:r>
              <a:rPr lang="en-US" dirty="0"/>
              <a:t>Melds data sources to support project prioritization</a:t>
            </a:r>
          </a:p>
          <a:p>
            <a:pPr>
              <a:lnSpc>
                <a:spcPct val="120000"/>
              </a:lnSpc>
            </a:pPr>
            <a:r>
              <a:rPr lang="en-US" dirty="0"/>
              <a:t>Considers mobility and safety</a:t>
            </a:r>
          </a:p>
          <a:p>
            <a:pPr>
              <a:lnSpc>
                <a:spcPct val="120000"/>
              </a:lnSpc>
            </a:pPr>
            <a:r>
              <a:rPr lang="en-US" dirty="0"/>
              <a:t>Provides corridor analysis using criteria such as:</a:t>
            </a:r>
          </a:p>
          <a:p>
            <a:pPr lvl="1">
              <a:lnSpc>
                <a:spcPct val="120000"/>
              </a:lnSpc>
            </a:pPr>
            <a:r>
              <a:rPr lang="en-US" dirty="0"/>
              <a:t>Average annual daily traffic </a:t>
            </a:r>
          </a:p>
          <a:p>
            <a:pPr lvl="1">
              <a:lnSpc>
                <a:spcPct val="120000"/>
              </a:lnSpc>
            </a:pPr>
            <a:r>
              <a:rPr lang="en-US" dirty="0"/>
              <a:t>Bottleneck duration</a:t>
            </a:r>
          </a:p>
          <a:p>
            <a:pPr lvl="1">
              <a:lnSpc>
                <a:spcPct val="120000"/>
              </a:lnSpc>
            </a:pPr>
            <a:r>
              <a:rPr lang="en-US" dirty="0"/>
              <a:t>Incident density</a:t>
            </a:r>
          </a:p>
          <a:p>
            <a:pPr lvl="1">
              <a:lnSpc>
                <a:spcPct val="120000"/>
              </a:lnSpc>
            </a:pPr>
            <a:r>
              <a:rPr lang="en-US" dirty="0"/>
              <a:t>Crash rate</a:t>
            </a:r>
          </a:p>
          <a:p>
            <a:pPr lvl="1">
              <a:lnSpc>
                <a:spcPct val="120000"/>
              </a:lnSpc>
            </a:pPr>
            <a:r>
              <a:rPr lang="en-US" dirty="0"/>
              <a:t>Buffer time index</a:t>
            </a:r>
          </a:p>
          <a:p>
            <a:pPr lvl="1">
              <a:lnSpc>
                <a:spcPct val="120000"/>
              </a:lnSpc>
            </a:pPr>
            <a:r>
              <a:rPr lang="en-US" dirty="0"/>
              <a:t>Event center proximity</a:t>
            </a:r>
          </a:p>
          <a:p>
            <a:pPr lvl="1">
              <a:lnSpc>
                <a:spcPct val="120000"/>
              </a:lnSpc>
            </a:pPr>
            <a:r>
              <a:rPr lang="en-US" dirty="0"/>
              <a:t>Flood event density</a:t>
            </a:r>
          </a:p>
          <a:p>
            <a:pPr>
              <a:lnSpc>
                <a:spcPct val="120000"/>
              </a:lnSpc>
              <a:spcBef>
                <a:spcPts val="600"/>
              </a:spcBef>
            </a:pPr>
            <a:r>
              <a:rPr lang="en-US" dirty="0"/>
              <a:t>Moving toward using safety performance factors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37D4CC3B-F538-9046-9995-49EE0C980241}" type="slidenum">
              <a:rPr lang="en-US" smtClean="0"/>
              <a:t>55</a:t>
            </a:fld>
            <a:endParaRPr lang="en-US" dirty="0"/>
          </a:p>
        </p:txBody>
      </p:sp>
    </p:spTree>
    <p:extLst>
      <p:ext uri="{BB962C8B-B14F-4D97-AF65-F5344CB8AC3E}">
        <p14:creationId xmlns:p14="http://schemas.microsoft.com/office/powerpoint/2010/main" val="1647048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25302"/>
            <a:ext cx="8997956" cy="781355"/>
          </a:xfrm>
        </p:spPr>
        <p:txBody>
          <a:bodyPr/>
          <a:lstStyle/>
          <a:p>
            <a:r>
              <a:rPr lang="en-US" dirty="0"/>
              <a:t>Ohio DOT (ODOT) Traffic Operation Assessment Systems Tool (TOAST) (1/2) </a:t>
            </a:r>
          </a:p>
        </p:txBody>
      </p:sp>
      <p:sp>
        <p:nvSpPr>
          <p:cNvPr id="3" name="Content Placeholder 2"/>
          <p:cNvSpPr>
            <a:spLocks noGrp="1"/>
          </p:cNvSpPr>
          <p:nvPr>
            <p:ph idx="1"/>
          </p:nvPr>
        </p:nvSpPr>
        <p:spPr>
          <a:xfrm>
            <a:off x="984244" y="1596941"/>
            <a:ext cx="10369555" cy="4199702"/>
          </a:xfrm>
        </p:spPr>
        <p:txBody>
          <a:bodyPr>
            <a:normAutofit/>
          </a:bodyPr>
          <a:lstStyle/>
          <a:p>
            <a:r>
              <a:rPr lang="en-US" dirty="0"/>
              <a:t>Traffic Operation Assessment Systems Tool (TOAST): interactive spreadsheet to identify operations needs and support project prioritization </a:t>
            </a:r>
          </a:p>
          <a:p>
            <a:r>
              <a:rPr lang="en-US" dirty="0"/>
              <a:t>Leverages safety data to inform prioritization</a:t>
            </a:r>
          </a:p>
          <a:p>
            <a:r>
              <a:rPr lang="en-US" dirty="0"/>
              <a:t>Districts can apply for TSMO funding to address issues based on TOAST through a $5 million/year dedicated budget for TSMO projects</a:t>
            </a:r>
          </a:p>
          <a:p>
            <a:r>
              <a:rPr lang="en-US" dirty="0"/>
              <a:t>TSMO projects are also eligible for ODOT’s other funding programs.</a:t>
            </a:r>
          </a:p>
          <a:p>
            <a:pPr marL="0" indent="0">
              <a:buNone/>
            </a:pPr>
            <a:endParaRPr lang="en-US" sz="2000" i="1" dirty="0"/>
          </a:p>
          <a:p>
            <a:pPr marL="0" indent="0">
              <a:buNone/>
            </a:pPr>
            <a:r>
              <a:rPr lang="en-US" sz="2000" i="1" dirty="0"/>
              <a:t>Learn more at </a:t>
            </a:r>
            <a:r>
              <a:rPr lang="en-US" sz="2000" i="1" dirty="0">
                <a:hlinkClick r:id="rId3"/>
              </a:rPr>
              <a:t>https://www.transportation.ohio.gov/wps/portal/gov/odot/working/data-tools/resources/toast</a:t>
            </a:r>
            <a:r>
              <a:rPr lang="en-US" sz="2000" i="1" dirty="0"/>
              <a:t> </a:t>
            </a:r>
          </a:p>
          <a:p>
            <a:pPr lvl="1"/>
            <a:endParaRPr lang="en-US" dirty="0"/>
          </a:p>
        </p:txBody>
      </p:sp>
      <p:sp>
        <p:nvSpPr>
          <p:cNvPr id="4" name="Slide Number Placeholder 3"/>
          <p:cNvSpPr>
            <a:spLocks noGrp="1"/>
          </p:cNvSpPr>
          <p:nvPr>
            <p:ph type="sldNum" sz="quarter" idx="12"/>
          </p:nvPr>
        </p:nvSpPr>
        <p:spPr/>
        <p:txBody>
          <a:bodyPr/>
          <a:lstStyle/>
          <a:p>
            <a:fld id="{37D4CC3B-F538-9046-9995-49EE0C980241}" type="slidenum">
              <a:rPr lang="en-US" smtClean="0"/>
              <a:pPr/>
              <a:t>56</a:t>
            </a:fld>
            <a:endParaRPr lang="en-US" dirty="0"/>
          </a:p>
        </p:txBody>
      </p:sp>
    </p:spTree>
    <p:extLst>
      <p:ext uri="{BB962C8B-B14F-4D97-AF65-F5344CB8AC3E}">
        <p14:creationId xmlns:p14="http://schemas.microsoft.com/office/powerpoint/2010/main" val="1089265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6760" y="528580"/>
            <a:ext cx="8997956" cy="738824"/>
          </a:xfrm>
        </p:spPr>
        <p:txBody>
          <a:bodyPr/>
          <a:lstStyle/>
          <a:p>
            <a:r>
              <a:rPr lang="en-US" sz="4400" dirty="0"/>
              <a:t>ODOT TOAST (2/2)</a:t>
            </a:r>
          </a:p>
        </p:txBody>
      </p:sp>
      <p:sp>
        <p:nvSpPr>
          <p:cNvPr id="6" name="Content Placeholder 5"/>
          <p:cNvSpPr>
            <a:spLocks noGrp="1"/>
          </p:cNvSpPr>
          <p:nvPr>
            <p:ph idx="1"/>
          </p:nvPr>
        </p:nvSpPr>
        <p:spPr>
          <a:xfrm>
            <a:off x="984244" y="1837952"/>
            <a:ext cx="9954050" cy="472583"/>
          </a:xfrm>
        </p:spPr>
        <p:txBody>
          <a:bodyPr>
            <a:noAutofit/>
          </a:bodyPr>
          <a:lstStyle/>
          <a:p>
            <a:pPr marL="0" indent="0">
              <a:lnSpc>
                <a:spcPct val="100000"/>
              </a:lnSpc>
              <a:spcAft>
                <a:spcPts val="0"/>
              </a:spcAft>
              <a:buNone/>
            </a:pPr>
            <a:r>
              <a:rPr lang="en-US" dirty="0"/>
              <a:t>TOAST identifies road segments that could benefit from TSMO strategies based on:</a:t>
            </a:r>
          </a:p>
        </p:txBody>
      </p:sp>
      <p:sp>
        <p:nvSpPr>
          <p:cNvPr id="11" name="Content Placeholder 5"/>
          <p:cNvSpPr txBox="1">
            <a:spLocks/>
          </p:cNvSpPr>
          <p:nvPr/>
        </p:nvSpPr>
        <p:spPr>
          <a:xfrm>
            <a:off x="1105014" y="2881083"/>
            <a:ext cx="10248785" cy="249095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Bottlenecks</a:t>
            </a:r>
          </a:p>
          <a:p>
            <a:r>
              <a:rPr lang="en-US" dirty="0"/>
              <a:t>Travel time performance</a:t>
            </a:r>
          </a:p>
          <a:p>
            <a:r>
              <a:rPr lang="en-US" dirty="0"/>
              <a:t>Travel time index</a:t>
            </a:r>
          </a:p>
          <a:p>
            <a:r>
              <a:rPr lang="en-US" dirty="0"/>
              <a:t>Safety (impact of crashes in corridor and percentage of total crashes that are rear-end)</a:t>
            </a:r>
          </a:p>
          <a:p>
            <a:pPr>
              <a:spcBef>
                <a:spcPts val="1000"/>
              </a:spcBef>
              <a:buClr>
                <a:srgbClr val="C00000"/>
              </a:buClr>
            </a:pPr>
            <a:r>
              <a:rPr lang="en-US" dirty="0"/>
              <a:t>Incident clearance time</a:t>
            </a:r>
          </a:p>
          <a:p>
            <a:pPr>
              <a:spcBef>
                <a:spcPts val="1000"/>
              </a:spcBef>
              <a:buClr>
                <a:srgbClr val="C00000"/>
              </a:buClr>
            </a:pPr>
            <a:r>
              <a:rPr lang="en-US" dirty="0"/>
              <a:t>Secondary crashes</a:t>
            </a:r>
          </a:p>
          <a:p>
            <a:pPr>
              <a:spcBef>
                <a:spcPts val="1000"/>
              </a:spcBef>
              <a:buClr>
                <a:srgbClr val="C00000"/>
              </a:buClr>
            </a:pPr>
            <a:r>
              <a:rPr lang="en-US" dirty="0"/>
              <a:t>Volume per lane</a:t>
            </a:r>
          </a:p>
          <a:p>
            <a:pPr>
              <a:spcBef>
                <a:spcPts val="1000"/>
              </a:spcBef>
              <a:buClr>
                <a:srgbClr val="C00000"/>
              </a:buClr>
            </a:pPr>
            <a:r>
              <a:rPr lang="en-US" dirty="0"/>
              <a:t>Freight corridors</a:t>
            </a:r>
          </a:p>
          <a:p>
            <a:endParaRPr lang="en-US" dirty="0"/>
          </a:p>
        </p:txBody>
      </p:sp>
      <p:sp>
        <p:nvSpPr>
          <p:cNvPr id="4" name="Slide Number Placeholder 3"/>
          <p:cNvSpPr>
            <a:spLocks noGrp="1"/>
          </p:cNvSpPr>
          <p:nvPr>
            <p:ph type="sldNum" sz="quarter" idx="12"/>
          </p:nvPr>
        </p:nvSpPr>
        <p:spPr/>
        <p:txBody>
          <a:bodyPr/>
          <a:lstStyle/>
          <a:p>
            <a:fld id="{37D4CC3B-F538-9046-9995-49EE0C980241}" type="slidenum">
              <a:rPr lang="en-US" smtClean="0"/>
              <a:pPr/>
              <a:t>57</a:t>
            </a:fld>
            <a:endParaRPr lang="en-US" dirty="0"/>
          </a:p>
        </p:txBody>
      </p:sp>
    </p:spTree>
    <p:extLst>
      <p:ext uri="{BB962C8B-B14F-4D97-AF65-F5344CB8AC3E}">
        <p14:creationId xmlns:p14="http://schemas.microsoft.com/office/powerpoint/2010/main" val="3314095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600336"/>
            <a:ext cx="8997956" cy="504096"/>
          </a:xfrm>
        </p:spPr>
        <p:txBody>
          <a:bodyPr/>
          <a:lstStyle/>
          <a:p>
            <a:r>
              <a:rPr lang="en-US" sz="4400" dirty="0"/>
              <a:t>Collaboration in Ohio DOT</a:t>
            </a:r>
          </a:p>
        </p:txBody>
      </p:sp>
      <p:sp>
        <p:nvSpPr>
          <p:cNvPr id="3" name="Content Placeholder 2"/>
          <p:cNvSpPr>
            <a:spLocks noGrp="1"/>
          </p:cNvSpPr>
          <p:nvPr>
            <p:ph idx="1"/>
          </p:nvPr>
        </p:nvSpPr>
        <p:spPr>
          <a:xfrm>
            <a:off x="984244" y="1596941"/>
            <a:ext cx="6403527" cy="4351338"/>
          </a:xfrm>
        </p:spPr>
        <p:txBody>
          <a:bodyPr/>
          <a:lstStyle/>
          <a:p>
            <a:r>
              <a:rPr lang="en-US" dirty="0"/>
              <a:t>Data sharing (including in TOAST)</a:t>
            </a:r>
          </a:p>
          <a:p>
            <a:r>
              <a:rPr lang="en-US" dirty="0"/>
              <a:t>Common committees and teams</a:t>
            </a:r>
          </a:p>
          <a:p>
            <a:r>
              <a:rPr lang="en-US" dirty="0"/>
              <a:t>TIM</a:t>
            </a:r>
          </a:p>
          <a:p>
            <a:r>
              <a:rPr lang="en-US" dirty="0"/>
              <a:t>Work zones</a:t>
            </a:r>
          </a:p>
          <a:p>
            <a:r>
              <a:rPr lang="en-US" dirty="0"/>
              <a:t>Education, outreach, and traveler information efforts</a:t>
            </a:r>
          </a:p>
          <a:p>
            <a:r>
              <a:rPr lang="en-US" dirty="0"/>
              <a:t>Performances-based practical design support</a:t>
            </a:r>
          </a:p>
          <a:p>
            <a:r>
              <a:rPr lang="en-US" dirty="0"/>
              <a:t>Safety funding TSMO strategies</a:t>
            </a:r>
          </a:p>
        </p:txBody>
      </p:sp>
      <p:sp>
        <p:nvSpPr>
          <p:cNvPr id="4" name="Slide Number Placeholder 3"/>
          <p:cNvSpPr>
            <a:spLocks noGrp="1"/>
          </p:cNvSpPr>
          <p:nvPr>
            <p:ph type="sldNum" sz="quarter" idx="12"/>
          </p:nvPr>
        </p:nvSpPr>
        <p:spPr/>
        <p:txBody>
          <a:bodyPr/>
          <a:lstStyle/>
          <a:p>
            <a:fld id="{37D4CC3B-F538-9046-9995-49EE0C980241}" type="slidenum">
              <a:rPr lang="en-US" smtClean="0"/>
              <a:pPr/>
              <a:t>58</a:t>
            </a:fld>
            <a:endParaRPr lang="en-US" dirty="0"/>
          </a:p>
        </p:txBody>
      </p:sp>
      <p:sp>
        <p:nvSpPr>
          <p:cNvPr id="7" name="TextBox 6"/>
          <p:cNvSpPr txBox="1"/>
          <p:nvPr/>
        </p:nvSpPr>
        <p:spPr>
          <a:xfrm>
            <a:off x="8126115" y="5109721"/>
            <a:ext cx="3488942" cy="261610"/>
          </a:xfrm>
          <a:prstGeom prst="rect">
            <a:avLst/>
          </a:prstGeom>
          <a:noFill/>
        </p:spPr>
        <p:txBody>
          <a:bodyPr wrap="square" rtlCol="0">
            <a:spAutoFit/>
          </a:bodyPr>
          <a:lstStyle/>
          <a:p>
            <a:pPr algn="r"/>
            <a:r>
              <a:rPr lang="en-US" sz="1100" dirty="0"/>
              <a:t>Source: Getty Images.</a:t>
            </a:r>
          </a:p>
        </p:txBody>
      </p:sp>
      <p:pic>
        <p:nvPicPr>
          <p:cNvPr id="5" name="Picture 4" descr="City sky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749" y="2064345"/>
            <a:ext cx="4511465" cy="3005516"/>
          </a:xfrm>
          <a:prstGeom prst="rect">
            <a:avLst/>
          </a:prstGeom>
        </p:spPr>
      </p:pic>
    </p:spTree>
    <p:extLst>
      <p:ext uri="{BB962C8B-B14F-4D97-AF65-F5344CB8AC3E}">
        <p14:creationId xmlns:p14="http://schemas.microsoft.com/office/powerpoint/2010/main" val="3145292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7E2EE4-F4B3-63AB-7931-55BC7746A8C8}"/>
              </a:ext>
            </a:extLst>
          </p:cNvPr>
          <p:cNvSpPr>
            <a:spLocks noGrp="1"/>
          </p:cNvSpPr>
          <p:nvPr>
            <p:ph type="title"/>
          </p:nvPr>
        </p:nvSpPr>
        <p:spPr>
          <a:xfrm>
            <a:off x="984244" y="444901"/>
            <a:ext cx="9592316" cy="868680"/>
          </a:xfrm>
        </p:spPr>
        <p:txBody>
          <a:bodyPr/>
          <a:lstStyle/>
          <a:p>
            <a:r>
              <a:rPr lang="en-US" dirty="0"/>
              <a:t>Ohio DOT Interstate 90 Road Weather Management</a:t>
            </a:r>
          </a:p>
        </p:txBody>
      </p:sp>
      <p:sp>
        <p:nvSpPr>
          <p:cNvPr id="6" name="Content Placeholder 5">
            <a:extLst>
              <a:ext uri="{FF2B5EF4-FFF2-40B4-BE49-F238E27FC236}">
                <a16:creationId xmlns:a16="http://schemas.microsoft.com/office/drawing/2014/main" id="{A1BD0AAD-DE63-AFB4-F3F8-8A8FAA3CF3B4}"/>
              </a:ext>
            </a:extLst>
          </p:cNvPr>
          <p:cNvSpPr>
            <a:spLocks noGrp="1"/>
          </p:cNvSpPr>
          <p:nvPr>
            <p:ph idx="1"/>
          </p:nvPr>
        </p:nvSpPr>
        <p:spPr/>
        <p:txBody>
          <a:bodyPr>
            <a:normAutofit fontScale="92500"/>
          </a:bodyPr>
          <a:lstStyle/>
          <a:p>
            <a:r>
              <a:rPr lang="en-US" dirty="0"/>
              <a:t>A 12-mile section of I</a:t>
            </a:r>
            <a:r>
              <a:rPr lang="en-US" dirty="0">
                <a:effectLst/>
                <a:ea typeface="Calibri" panose="020F0502020204030204" pitchFamily="34" charset="0"/>
              </a:rPr>
              <a:t>–</a:t>
            </a:r>
            <a:r>
              <a:rPr lang="en-US" dirty="0"/>
              <a:t>90 near Lake Erie in Lake County experienced multivehicle crashes, closures, and long delays due to lake effect snow.</a:t>
            </a:r>
          </a:p>
          <a:p>
            <a:r>
              <a:rPr lang="en-US" dirty="0"/>
              <a:t>Ohio DOT’s Highway Safety program approved Highway Safety Improvement Program (HSIP) funding to deploy a TSMO solution.</a:t>
            </a:r>
          </a:p>
          <a:p>
            <a:r>
              <a:rPr lang="en-US" dirty="0"/>
              <a:t>Cameras and weather-sensing stations monitored conditions and variable speed limits and dynamic message signs to manage travel.</a:t>
            </a:r>
          </a:p>
          <a:p>
            <a:r>
              <a:rPr lang="en-US" dirty="0"/>
              <a:t>Crashes decreased by 40%, and incident clearance times were down from 112 to 81 minutes following implementation.</a:t>
            </a:r>
          </a:p>
          <a:p>
            <a:endParaRPr lang="en-US" sz="1500" dirty="0"/>
          </a:p>
          <a:p>
            <a:pPr marL="0" indent="0">
              <a:buNone/>
            </a:pPr>
            <a:r>
              <a:rPr lang="en-US" dirty="0"/>
              <a:t>More information at: Ohio DOT, TSMO Project Case Study: I–90 Lake County. Available at: </a:t>
            </a:r>
            <a:r>
              <a:rPr lang="en-US" dirty="0">
                <a:hlinkClick r:id="rId3"/>
              </a:rPr>
              <a:t>https://www.transportation.ohio.gov/programs/tsmo/case-studies/tsmo-case-study-i-90</a:t>
            </a:r>
            <a:r>
              <a:rPr lang="en-US" dirty="0"/>
              <a:t>. </a:t>
            </a:r>
          </a:p>
        </p:txBody>
      </p:sp>
      <p:sp>
        <p:nvSpPr>
          <p:cNvPr id="4" name="Slide Number Placeholder 3">
            <a:extLst>
              <a:ext uri="{FF2B5EF4-FFF2-40B4-BE49-F238E27FC236}">
                <a16:creationId xmlns:a16="http://schemas.microsoft.com/office/drawing/2014/main" id="{F549F232-EAC0-7719-4B1B-03729824CCD4}"/>
              </a:ext>
            </a:extLst>
          </p:cNvPr>
          <p:cNvSpPr>
            <a:spLocks noGrp="1"/>
          </p:cNvSpPr>
          <p:nvPr>
            <p:ph type="sldNum" sz="quarter" idx="12"/>
          </p:nvPr>
        </p:nvSpPr>
        <p:spPr/>
        <p:txBody>
          <a:bodyPr/>
          <a:lstStyle/>
          <a:p>
            <a:fld id="{37D4CC3B-F538-9046-9995-49EE0C980241}" type="slidenum">
              <a:rPr lang="en-US" smtClean="0"/>
              <a:t>59</a:t>
            </a:fld>
            <a:endParaRPr lang="en-US" dirty="0"/>
          </a:p>
        </p:txBody>
      </p:sp>
    </p:spTree>
    <p:extLst>
      <p:ext uri="{BB962C8B-B14F-4D97-AF65-F5344CB8AC3E}">
        <p14:creationId xmlns:p14="http://schemas.microsoft.com/office/powerpoint/2010/main" val="125267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93933" y="442142"/>
            <a:ext cx="8997956" cy="504096"/>
          </a:xfrm>
        </p:spPr>
        <p:txBody>
          <a:bodyPr/>
          <a:lstStyle/>
          <a:p>
            <a:r>
              <a:rPr lang="en-US" dirty="0"/>
              <a:t>Transportation Systems Management and Operations (TSMO)</a:t>
            </a:r>
          </a:p>
        </p:txBody>
      </p:sp>
      <p:sp>
        <p:nvSpPr>
          <p:cNvPr id="3" name="Content Placeholder 2">
            <a:extLst>
              <a:ext uri="{FF2B5EF4-FFF2-40B4-BE49-F238E27FC236}">
                <a16:creationId xmlns:a16="http://schemas.microsoft.com/office/drawing/2014/main" id="{8B912698-14E3-494A-9E85-BC054FAD7F58}"/>
              </a:ext>
            </a:extLst>
          </p:cNvPr>
          <p:cNvSpPr>
            <a:spLocks noGrp="1"/>
          </p:cNvSpPr>
          <p:nvPr>
            <p:ph idx="1"/>
          </p:nvPr>
        </p:nvSpPr>
        <p:spPr>
          <a:xfrm>
            <a:off x="984244" y="1596941"/>
            <a:ext cx="10369555" cy="4361900"/>
          </a:xfrm>
        </p:spPr>
        <p:txBody>
          <a:bodyPr>
            <a:normAutofit/>
          </a:bodyPr>
          <a:lstStyle/>
          <a:p>
            <a:pPr>
              <a:lnSpc>
                <a:spcPct val="120000"/>
              </a:lnSpc>
            </a:pPr>
            <a:r>
              <a:rPr lang="en-US" dirty="0"/>
              <a:t>Integrated set of strategies to optimize operational performance of the existing transportation system:</a:t>
            </a:r>
          </a:p>
          <a:p>
            <a:pPr lvl="1">
              <a:lnSpc>
                <a:spcPct val="120000"/>
              </a:lnSpc>
            </a:pPr>
            <a:r>
              <a:rPr lang="en-US" dirty="0"/>
              <a:t>Approaches performance from a systems perspective that spans corridors, facilities, jurisdictions, modes, and agencies. </a:t>
            </a:r>
          </a:p>
          <a:p>
            <a:pPr lvl="1">
              <a:lnSpc>
                <a:spcPct val="120000"/>
              </a:lnSpc>
            </a:pPr>
            <a:r>
              <a:rPr lang="en-US" dirty="0"/>
              <a:t>Helps agencies balance supply and demand on the system and provide flexible solutions to manage dynamic conditions</a:t>
            </a:r>
          </a:p>
          <a:p>
            <a:pPr lvl="1">
              <a:lnSpc>
                <a:spcPct val="120000"/>
              </a:lnSpc>
            </a:pPr>
            <a:r>
              <a:rPr lang="en-US" dirty="0"/>
              <a:t>Compliments capacity projects, or in some cases can provide</a:t>
            </a:r>
            <a:br>
              <a:rPr lang="en-US" dirty="0"/>
            </a:br>
            <a:r>
              <a:rPr lang="en-US" dirty="0"/>
              <a:t>lower cost, faster alternatives</a:t>
            </a:r>
          </a:p>
        </p:txBody>
      </p:sp>
      <p:sp>
        <p:nvSpPr>
          <p:cNvPr id="4" name="Slide Number Placeholder 3">
            <a:extLst>
              <a:ext uri="{FF2B5EF4-FFF2-40B4-BE49-F238E27FC236}">
                <a16:creationId xmlns:a16="http://schemas.microsoft.com/office/drawing/2014/main" id="{F56DD2EA-92DB-422A-9277-A737AE14F72B}"/>
              </a:ext>
            </a:extLst>
          </p:cNvPr>
          <p:cNvSpPr>
            <a:spLocks noGrp="1"/>
          </p:cNvSpPr>
          <p:nvPr>
            <p:ph type="sldNum" sz="quarter" idx="12"/>
          </p:nvPr>
        </p:nvSpPr>
        <p:spPr/>
        <p:txBody>
          <a:bodyPr/>
          <a:lstStyle/>
          <a:p>
            <a:fld id="{37D4CC3B-F538-9046-9995-49EE0C980241}" type="slidenum">
              <a:rPr lang="en-US" smtClean="0"/>
              <a:pPr/>
              <a:t>6</a:t>
            </a:fld>
            <a:endParaRPr lang="en-US" dirty="0"/>
          </a:p>
        </p:txBody>
      </p:sp>
    </p:spTree>
    <p:extLst>
      <p:ext uri="{BB962C8B-B14F-4D97-AF65-F5344CB8AC3E}">
        <p14:creationId xmlns:p14="http://schemas.microsoft.com/office/powerpoint/2010/main" val="3141335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450513"/>
            <a:ext cx="9337392" cy="504096"/>
          </a:xfrm>
        </p:spPr>
        <p:txBody>
          <a:bodyPr/>
          <a:lstStyle/>
          <a:p>
            <a:r>
              <a:rPr lang="en-US" dirty="0"/>
              <a:t>Vermont Agency of Transportation (AOT) Safety Data Team</a:t>
            </a:r>
          </a:p>
        </p:txBody>
      </p:sp>
      <p:sp>
        <p:nvSpPr>
          <p:cNvPr id="3" name="Content Placeholder 2"/>
          <p:cNvSpPr>
            <a:spLocks noGrp="1"/>
          </p:cNvSpPr>
          <p:nvPr>
            <p:ph idx="1"/>
          </p:nvPr>
        </p:nvSpPr>
        <p:spPr>
          <a:xfrm>
            <a:off x="984244" y="1870363"/>
            <a:ext cx="4976361" cy="4077915"/>
          </a:xfrm>
        </p:spPr>
        <p:txBody>
          <a:bodyPr>
            <a:normAutofit/>
          </a:bodyPr>
          <a:lstStyle/>
          <a:p>
            <a:pPr>
              <a:lnSpc>
                <a:spcPct val="100000"/>
              </a:lnSpc>
            </a:pPr>
            <a:r>
              <a:rPr lang="en-US" sz="2800" dirty="0"/>
              <a:t>Connects TSMO and safety</a:t>
            </a:r>
          </a:p>
          <a:p>
            <a:pPr>
              <a:lnSpc>
                <a:spcPct val="100000"/>
              </a:lnSpc>
            </a:pPr>
            <a:r>
              <a:rPr lang="en-US" sz="2800" dirty="0"/>
              <a:t>Uses data for Vermont AOT products, strategic decisionmaking, project prioritization, project design, and interagency support</a:t>
            </a:r>
          </a:p>
          <a:p>
            <a:pPr>
              <a:lnSpc>
                <a:spcPct val="100000"/>
              </a:lnSpc>
            </a:pPr>
            <a:r>
              <a:rPr lang="en-US" sz="2800" dirty="0"/>
              <a:t>Supports monitoring and reporting, including SHSP</a:t>
            </a:r>
          </a:p>
        </p:txBody>
      </p:sp>
      <p:pic>
        <p:nvPicPr>
          <p:cNvPr id="5" name="Picture 4" descr="Laptop on table with graphs on screen"/>
          <p:cNvPicPr>
            <a:picLocks noChangeAspect="1"/>
          </p:cNvPicPr>
          <p:nvPr/>
        </p:nvPicPr>
        <p:blipFill>
          <a:blip r:embed="rId3"/>
          <a:stretch>
            <a:fillRect/>
          </a:stretch>
        </p:blipFill>
        <p:spPr>
          <a:xfrm>
            <a:off x="6265405" y="2110595"/>
            <a:ext cx="5393195" cy="3837684"/>
          </a:xfrm>
          <a:prstGeom prst="rect">
            <a:avLst/>
          </a:prstGeom>
        </p:spPr>
      </p:pic>
      <p:sp>
        <p:nvSpPr>
          <p:cNvPr id="6" name="TextBox 5"/>
          <p:cNvSpPr txBox="1"/>
          <p:nvPr/>
        </p:nvSpPr>
        <p:spPr>
          <a:xfrm>
            <a:off x="6417129" y="5953746"/>
            <a:ext cx="5241471" cy="261610"/>
          </a:xfrm>
          <a:prstGeom prst="rect">
            <a:avLst/>
          </a:prstGeom>
          <a:noFill/>
        </p:spPr>
        <p:txBody>
          <a:bodyPr wrap="square" rtlCol="0">
            <a:spAutoFit/>
          </a:bodyPr>
          <a:lstStyle/>
          <a:p>
            <a:pPr algn="r"/>
            <a:r>
              <a:rPr lang="en-US" sz="1100" dirty="0"/>
              <a:t>Source: Carlos </a:t>
            </a:r>
            <a:r>
              <a:rPr lang="en-US" sz="1100" dirty="0" err="1"/>
              <a:t>Muza</a:t>
            </a:r>
            <a:r>
              <a:rPr lang="en-US" sz="1100" dirty="0"/>
              <a:t> at </a:t>
            </a:r>
            <a:r>
              <a:rPr lang="en-US" sz="1100" dirty="0" err="1"/>
              <a:t>Unsplash</a:t>
            </a:r>
            <a:r>
              <a:rPr lang="en-US" sz="1100" dirty="0"/>
              <a:t>.</a:t>
            </a:r>
          </a:p>
        </p:txBody>
      </p:sp>
      <p:sp>
        <p:nvSpPr>
          <p:cNvPr id="4" name="Slide Number Placeholder 3"/>
          <p:cNvSpPr>
            <a:spLocks noGrp="1"/>
          </p:cNvSpPr>
          <p:nvPr>
            <p:ph type="sldNum" sz="quarter" idx="12"/>
          </p:nvPr>
        </p:nvSpPr>
        <p:spPr/>
        <p:txBody>
          <a:bodyPr/>
          <a:lstStyle/>
          <a:p>
            <a:fld id="{37D4CC3B-F538-9046-9995-49EE0C980241}" type="slidenum">
              <a:rPr lang="en-US" smtClean="0"/>
              <a:t>60</a:t>
            </a:fld>
            <a:endParaRPr lang="en-US" dirty="0"/>
          </a:p>
        </p:txBody>
      </p:sp>
    </p:spTree>
    <p:extLst>
      <p:ext uri="{BB962C8B-B14F-4D97-AF65-F5344CB8AC3E}">
        <p14:creationId xmlns:p14="http://schemas.microsoft.com/office/powerpoint/2010/main" val="1493949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3" y="395297"/>
            <a:ext cx="9578653" cy="504096"/>
          </a:xfrm>
        </p:spPr>
        <p:txBody>
          <a:bodyPr/>
          <a:lstStyle/>
          <a:p>
            <a:r>
              <a:rPr lang="en-US" sz="3600" dirty="0"/>
              <a:t>Pennsylvania DOT TSMO Guidebook</a:t>
            </a:r>
          </a:p>
        </p:txBody>
      </p:sp>
      <p:sp>
        <p:nvSpPr>
          <p:cNvPr id="9" name="Content Placeholder 2"/>
          <p:cNvSpPr txBox="1">
            <a:spLocks/>
          </p:cNvSpPr>
          <p:nvPr/>
        </p:nvSpPr>
        <p:spPr>
          <a:xfrm>
            <a:off x="984244" y="1521981"/>
            <a:ext cx="8723282" cy="787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i="1" dirty="0"/>
              <a:t>TSMO Guidebook Part 1: Planning </a:t>
            </a:r>
            <a:r>
              <a:rPr lang="en-US" dirty="0"/>
              <a:t>recognizes safety benefits for a variety of TSMO solutions, such as:</a:t>
            </a:r>
          </a:p>
        </p:txBody>
      </p:sp>
      <p:sp>
        <p:nvSpPr>
          <p:cNvPr id="3" name="Content Placeholder 2"/>
          <p:cNvSpPr>
            <a:spLocks noGrp="1"/>
          </p:cNvSpPr>
          <p:nvPr>
            <p:ph idx="1"/>
          </p:nvPr>
        </p:nvSpPr>
        <p:spPr>
          <a:xfrm>
            <a:off x="1483975" y="2309450"/>
            <a:ext cx="5863124" cy="3574376"/>
          </a:xfrm>
        </p:spPr>
        <p:txBody>
          <a:bodyPr>
            <a:normAutofit lnSpcReduction="10000"/>
          </a:bodyPr>
          <a:lstStyle/>
          <a:p>
            <a:pPr>
              <a:spcBef>
                <a:spcPts val="600"/>
              </a:spcBef>
            </a:pPr>
            <a:r>
              <a:rPr lang="en-US" dirty="0"/>
              <a:t>Dynamic curve warning</a:t>
            </a:r>
          </a:p>
          <a:p>
            <a:pPr>
              <a:spcBef>
                <a:spcPts val="600"/>
              </a:spcBef>
            </a:pPr>
            <a:r>
              <a:rPr lang="en-US" dirty="0"/>
              <a:t>Flex lanes</a:t>
            </a:r>
          </a:p>
          <a:p>
            <a:pPr>
              <a:spcBef>
                <a:spcPts val="600"/>
              </a:spcBef>
            </a:pPr>
            <a:r>
              <a:rPr lang="en-US" dirty="0"/>
              <a:t>Freeway service patrols</a:t>
            </a:r>
          </a:p>
          <a:p>
            <a:pPr>
              <a:spcBef>
                <a:spcPts val="600"/>
              </a:spcBef>
            </a:pPr>
            <a:r>
              <a:rPr lang="en-US" dirty="0"/>
              <a:t>Dynamic merge control</a:t>
            </a:r>
          </a:p>
          <a:p>
            <a:pPr>
              <a:spcBef>
                <a:spcPts val="600"/>
              </a:spcBef>
            </a:pPr>
            <a:r>
              <a:rPr lang="en-US" dirty="0"/>
              <a:t>Ramp metering</a:t>
            </a:r>
          </a:p>
          <a:p>
            <a:pPr>
              <a:spcBef>
                <a:spcPts val="600"/>
              </a:spcBef>
            </a:pPr>
            <a:r>
              <a:rPr lang="en-US" dirty="0"/>
              <a:t>Road weather information systems</a:t>
            </a:r>
          </a:p>
          <a:p>
            <a:pPr>
              <a:spcBef>
                <a:spcPts val="600"/>
              </a:spcBef>
            </a:pPr>
            <a:r>
              <a:rPr lang="en-US" dirty="0"/>
              <a:t>TIM teams</a:t>
            </a:r>
          </a:p>
          <a:p>
            <a:pPr>
              <a:spcBef>
                <a:spcPts val="600"/>
              </a:spcBef>
            </a:pPr>
            <a:r>
              <a:rPr lang="en-US" dirty="0"/>
              <a:t>Traffic signal enhancements</a:t>
            </a:r>
          </a:p>
          <a:p>
            <a:pPr>
              <a:spcBef>
                <a:spcPts val="600"/>
              </a:spcBef>
            </a:pPr>
            <a:r>
              <a:rPr lang="en-US" dirty="0"/>
              <a:t>Variable speed displays</a:t>
            </a:r>
          </a:p>
        </p:txBody>
      </p:sp>
      <p:pic>
        <p:nvPicPr>
          <p:cNvPr id="15" name="Picture 14" descr="Cover of the Transportation Systems Management and Operations (TSMO) Guidebook Part I: Planning by the Pennsylvania Department of Transportation">
            <a:extLst>
              <a:ext uri="{FF2B5EF4-FFF2-40B4-BE49-F238E27FC236}">
                <a16:creationId xmlns:a16="http://schemas.microsoft.com/office/drawing/2014/main" id="{4D0C0FDB-3AA9-8FC0-D5A6-513FBDFB3B42}"/>
              </a:ext>
            </a:extLst>
          </p:cNvPr>
          <p:cNvPicPr>
            <a:picLocks noChangeAspect="1"/>
          </p:cNvPicPr>
          <p:nvPr/>
        </p:nvPicPr>
        <p:blipFill>
          <a:blip r:embed="rId3"/>
          <a:stretch>
            <a:fillRect/>
          </a:stretch>
        </p:blipFill>
        <p:spPr>
          <a:xfrm>
            <a:off x="8503046" y="1977429"/>
            <a:ext cx="3271129" cy="4233226"/>
          </a:xfrm>
          <a:prstGeom prst="rect">
            <a:avLst/>
          </a:prstGeom>
        </p:spPr>
      </p:pic>
      <p:sp>
        <p:nvSpPr>
          <p:cNvPr id="6" name="TextBox 5"/>
          <p:cNvSpPr txBox="1"/>
          <p:nvPr/>
        </p:nvSpPr>
        <p:spPr>
          <a:xfrm>
            <a:off x="8233472" y="6210655"/>
            <a:ext cx="3271128" cy="261610"/>
          </a:xfrm>
          <a:prstGeom prst="rect">
            <a:avLst/>
          </a:prstGeom>
          <a:noFill/>
        </p:spPr>
        <p:txBody>
          <a:bodyPr wrap="square" rtlCol="0">
            <a:spAutoFit/>
          </a:bodyPr>
          <a:lstStyle/>
          <a:p>
            <a:pPr algn="r"/>
            <a:r>
              <a:rPr lang="en-US" sz="1100" dirty="0"/>
              <a:t>Source: Pennsylvania Department of Transportation.</a:t>
            </a:r>
          </a:p>
        </p:txBody>
      </p:sp>
      <p:sp>
        <p:nvSpPr>
          <p:cNvPr id="4" name="Slide Number Placeholder 3"/>
          <p:cNvSpPr>
            <a:spLocks noGrp="1"/>
          </p:cNvSpPr>
          <p:nvPr>
            <p:ph type="sldNum" sz="quarter" idx="12"/>
          </p:nvPr>
        </p:nvSpPr>
        <p:spPr/>
        <p:txBody>
          <a:bodyPr/>
          <a:lstStyle/>
          <a:p>
            <a:fld id="{37D4CC3B-F538-9046-9995-49EE0C980241}" type="slidenum">
              <a:rPr lang="en-US" smtClean="0"/>
              <a:pPr/>
              <a:t>61</a:t>
            </a:fld>
            <a:endParaRPr lang="en-US" dirty="0"/>
          </a:p>
        </p:txBody>
      </p:sp>
    </p:spTree>
    <p:extLst>
      <p:ext uri="{BB962C8B-B14F-4D97-AF65-F5344CB8AC3E}">
        <p14:creationId xmlns:p14="http://schemas.microsoft.com/office/powerpoint/2010/main" val="4116104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FC28-DFD6-4F1F-99F7-19FE9A851D30}"/>
              </a:ext>
            </a:extLst>
          </p:cNvPr>
          <p:cNvSpPr>
            <a:spLocks noGrp="1"/>
          </p:cNvSpPr>
          <p:nvPr>
            <p:ph type="title"/>
          </p:nvPr>
        </p:nvSpPr>
        <p:spPr/>
        <p:txBody>
          <a:bodyPr/>
          <a:lstStyle/>
          <a:p>
            <a:r>
              <a:rPr lang="en-US" dirty="0"/>
              <a:t>Overcoming Challenges</a:t>
            </a:r>
          </a:p>
        </p:txBody>
      </p:sp>
      <p:sp>
        <p:nvSpPr>
          <p:cNvPr id="4" name="Slide Number Placeholder 3">
            <a:extLst>
              <a:ext uri="{FF2B5EF4-FFF2-40B4-BE49-F238E27FC236}">
                <a16:creationId xmlns:a16="http://schemas.microsoft.com/office/drawing/2014/main" id="{99C433F4-D3E3-437E-AE7C-722B30D97DC0}"/>
              </a:ext>
            </a:extLst>
          </p:cNvPr>
          <p:cNvSpPr>
            <a:spLocks noGrp="1"/>
          </p:cNvSpPr>
          <p:nvPr>
            <p:ph type="sldNum" sz="quarter" idx="12"/>
          </p:nvPr>
        </p:nvSpPr>
        <p:spPr/>
        <p:txBody>
          <a:bodyPr/>
          <a:lstStyle/>
          <a:p>
            <a:fld id="{37D4CC3B-F538-9046-9995-49EE0C980241}" type="slidenum">
              <a:rPr lang="en-US" smtClean="0"/>
              <a:t>62</a:t>
            </a:fld>
            <a:endParaRPr lang="en-US" dirty="0"/>
          </a:p>
        </p:txBody>
      </p:sp>
    </p:spTree>
    <p:extLst>
      <p:ext uri="{BB962C8B-B14F-4D97-AF65-F5344CB8AC3E}">
        <p14:creationId xmlns:p14="http://schemas.microsoft.com/office/powerpoint/2010/main" val="3426765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96911"/>
            <a:ext cx="8997956" cy="504096"/>
          </a:xfrm>
        </p:spPr>
        <p:txBody>
          <a:bodyPr/>
          <a:lstStyle/>
          <a:p>
            <a:r>
              <a:rPr lang="en-US" dirty="0"/>
              <a:t>Potential Challenges … and Solutions (1/4)</a:t>
            </a:r>
          </a:p>
        </p:txBody>
      </p:sp>
      <p:sp>
        <p:nvSpPr>
          <p:cNvPr id="6" name="Text Placeholder 5"/>
          <p:cNvSpPr>
            <a:spLocks noGrp="1"/>
          </p:cNvSpPr>
          <p:nvPr>
            <p:ph idx="1"/>
          </p:nvPr>
        </p:nvSpPr>
        <p:spPr/>
        <p:txBody>
          <a:bodyPr>
            <a:normAutofit/>
          </a:bodyPr>
          <a:lstStyle/>
          <a:p>
            <a:pPr marL="0" indent="0">
              <a:buNone/>
            </a:pPr>
            <a:r>
              <a:rPr lang="en-US" b="1" dirty="0"/>
              <a:t>Challenge</a:t>
            </a:r>
          </a:p>
        </p:txBody>
      </p:sp>
      <p:sp>
        <p:nvSpPr>
          <p:cNvPr id="7" name="Content Placeholder 6"/>
          <p:cNvSpPr>
            <a:spLocks noGrp="1"/>
          </p:cNvSpPr>
          <p:nvPr>
            <p:ph sz="half" idx="4294967295"/>
          </p:nvPr>
        </p:nvSpPr>
        <p:spPr>
          <a:xfrm>
            <a:off x="984244" y="2058988"/>
            <a:ext cx="4192588" cy="3684587"/>
          </a:xfrm>
        </p:spPr>
        <p:txBody>
          <a:bodyPr>
            <a:normAutofit/>
          </a:bodyPr>
          <a:lstStyle/>
          <a:p>
            <a:pPr>
              <a:lnSpc>
                <a:spcPct val="100000"/>
              </a:lnSpc>
            </a:pPr>
            <a:r>
              <a:rPr lang="en-US" dirty="0"/>
              <a:t>Limited knowledge relating to TSMO strategies and their benefits</a:t>
            </a:r>
          </a:p>
        </p:txBody>
      </p:sp>
      <p:sp>
        <p:nvSpPr>
          <p:cNvPr id="10" name="Text Placeholder 7"/>
          <p:cNvSpPr txBox="1">
            <a:spLocks/>
          </p:cNvSpPr>
          <p:nvPr/>
        </p:nvSpPr>
        <p:spPr>
          <a:xfrm>
            <a:off x="5844694" y="1571967"/>
            <a:ext cx="6176962" cy="691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08EC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08ECC"/>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08ECC"/>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Solutions </a:t>
            </a:r>
          </a:p>
        </p:txBody>
      </p:sp>
      <p:sp>
        <p:nvSpPr>
          <p:cNvPr id="11" name="Content Placeholder 8"/>
          <p:cNvSpPr txBox="1">
            <a:spLocks/>
          </p:cNvSpPr>
          <p:nvPr/>
        </p:nvSpPr>
        <p:spPr>
          <a:xfrm>
            <a:off x="5844694" y="2059739"/>
            <a:ext cx="5722937" cy="4092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16A8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16A8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16A8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16A89"/>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Provide a TSMO overview and explain example strategies to safety personnel</a:t>
            </a:r>
          </a:p>
          <a:p>
            <a:pPr>
              <a:lnSpc>
                <a:spcPct val="100000"/>
              </a:lnSpc>
            </a:pPr>
            <a:r>
              <a:rPr lang="en-US" sz="2400" dirty="0"/>
              <a:t>Invite safety staff to TSMO events, committees, meetings, and training, and vice versa</a:t>
            </a:r>
          </a:p>
          <a:p>
            <a:pPr>
              <a:lnSpc>
                <a:spcPct val="100000"/>
              </a:lnSpc>
            </a:pPr>
            <a:r>
              <a:rPr lang="en-US" sz="2400" dirty="0"/>
              <a:t>Include safety staff input in TSMO plans and activities</a:t>
            </a:r>
          </a:p>
          <a:p>
            <a:pPr>
              <a:lnSpc>
                <a:spcPct val="100000"/>
              </a:lnSpc>
            </a:pPr>
            <a:r>
              <a:rPr lang="en-US" sz="2400" dirty="0"/>
              <a:t>Review Federal TSMO resources: </a:t>
            </a:r>
            <a:r>
              <a:rPr lang="en-US" sz="2400" dirty="0">
                <a:hlinkClick r:id="rId3"/>
              </a:rPr>
              <a:t>https://ops.fhwa.dot.gov/plan4ops/</a:t>
            </a:r>
            <a:endParaRPr lang="en-US" sz="2400" dirty="0"/>
          </a:p>
        </p:txBody>
      </p:sp>
      <p:sp>
        <p:nvSpPr>
          <p:cNvPr id="3" name="Slide Number Placeholder 2"/>
          <p:cNvSpPr>
            <a:spLocks noGrp="1"/>
          </p:cNvSpPr>
          <p:nvPr>
            <p:ph type="sldNum" sz="quarter" idx="12"/>
          </p:nvPr>
        </p:nvSpPr>
        <p:spPr/>
        <p:txBody>
          <a:bodyPr/>
          <a:lstStyle/>
          <a:p>
            <a:fld id="{37D4CC3B-F538-9046-9995-49EE0C980241}" type="slidenum">
              <a:rPr lang="en-US" smtClean="0"/>
              <a:t>63</a:t>
            </a:fld>
            <a:endParaRPr lang="en-US" dirty="0"/>
          </a:p>
        </p:txBody>
      </p:sp>
    </p:spTree>
    <p:extLst>
      <p:ext uri="{BB962C8B-B14F-4D97-AF65-F5344CB8AC3E}">
        <p14:creationId xmlns:p14="http://schemas.microsoft.com/office/powerpoint/2010/main" val="3280024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573833"/>
            <a:ext cx="8997956" cy="504096"/>
          </a:xfrm>
        </p:spPr>
        <p:txBody>
          <a:bodyPr/>
          <a:lstStyle/>
          <a:p>
            <a:r>
              <a:rPr lang="en-US" dirty="0"/>
              <a:t>Potential Challenges … and Solutions (2/4)</a:t>
            </a:r>
          </a:p>
        </p:txBody>
      </p:sp>
      <p:sp>
        <p:nvSpPr>
          <p:cNvPr id="6" name="Text Placeholder 5"/>
          <p:cNvSpPr>
            <a:spLocks noGrp="1"/>
          </p:cNvSpPr>
          <p:nvPr>
            <p:ph idx="1"/>
          </p:nvPr>
        </p:nvSpPr>
        <p:spPr>
          <a:xfrm>
            <a:off x="984245" y="1596941"/>
            <a:ext cx="4590646" cy="4351338"/>
          </a:xfrm>
        </p:spPr>
        <p:txBody>
          <a:bodyPr>
            <a:normAutofit/>
          </a:bodyPr>
          <a:lstStyle/>
          <a:p>
            <a:pPr marL="0" indent="0">
              <a:buNone/>
            </a:pPr>
            <a:r>
              <a:rPr lang="en-US" b="1" dirty="0"/>
              <a:t>Challenge</a:t>
            </a:r>
          </a:p>
        </p:txBody>
      </p:sp>
      <p:sp>
        <p:nvSpPr>
          <p:cNvPr id="7" name="Content Placeholder 6"/>
          <p:cNvSpPr>
            <a:spLocks noGrp="1"/>
          </p:cNvSpPr>
          <p:nvPr>
            <p:ph sz="half" idx="4294967295"/>
          </p:nvPr>
        </p:nvSpPr>
        <p:spPr>
          <a:xfrm>
            <a:off x="984250" y="2080921"/>
            <a:ext cx="4192588" cy="3684587"/>
          </a:xfrm>
        </p:spPr>
        <p:txBody>
          <a:bodyPr>
            <a:normAutofit/>
          </a:bodyPr>
          <a:lstStyle/>
          <a:p>
            <a:pPr>
              <a:lnSpc>
                <a:spcPct val="100000"/>
              </a:lnSpc>
            </a:pPr>
            <a:r>
              <a:rPr lang="en-US" dirty="0"/>
              <a:t>Minimal data on safety performance and</a:t>
            </a:r>
            <a:br>
              <a:rPr lang="en-US" dirty="0"/>
            </a:br>
            <a:r>
              <a:rPr lang="en-US" dirty="0"/>
              <a:t>benefit-cost analyses for TSMO strategies</a:t>
            </a:r>
          </a:p>
          <a:p>
            <a:pPr>
              <a:lnSpc>
                <a:spcPct val="100000"/>
              </a:lnSpc>
            </a:pPr>
            <a:endParaRPr lang="en-US" sz="2400" dirty="0"/>
          </a:p>
        </p:txBody>
      </p:sp>
      <p:sp>
        <p:nvSpPr>
          <p:cNvPr id="10" name="Text Placeholder 7"/>
          <p:cNvSpPr txBox="1">
            <a:spLocks/>
          </p:cNvSpPr>
          <p:nvPr/>
        </p:nvSpPr>
        <p:spPr>
          <a:xfrm>
            <a:off x="5844694" y="1571967"/>
            <a:ext cx="6176962" cy="691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08EC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08ECC"/>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08ECC"/>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Solutions </a:t>
            </a:r>
          </a:p>
        </p:txBody>
      </p:sp>
      <p:sp>
        <p:nvSpPr>
          <p:cNvPr id="8" name="Content Placeholder 6">
            <a:extLst>
              <a:ext uri="{FF2B5EF4-FFF2-40B4-BE49-F238E27FC236}">
                <a16:creationId xmlns:a16="http://schemas.microsoft.com/office/drawing/2014/main" id="{B125ADC9-E0A9-D051-6C69-D7BACAB9D3F0}"/>
              </a:ext>
            </a:extLst>
          </p:cNvPr>
          <p:cNvSpPr txBox="1">
            <a:spLocks/>
          </p:cNvSpPr>
          <p:nvPr/>
        </p:nvSpPr>
        <p:spPr>
          <a:xfrm>
            <a:off x="5844694" y="2080865"/>
            <a:ext cx="5509106" cy="36845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Conduct safety studies for TSMO  strategies that your agency has implemented</a:t>
            </a:r>
          </a:p>
          <a:p>
            <a:pPr>
              <a:lnSpc>
                <a:spcPct val="100000"/>
              </a:lnSpc>
            </a:pPr>
            <a:r>
              <a:rPr lang="en-US" dirty="0"/>
              <a:t>Collect and compile performance data</a:t>
            </a:r>
          </a:p>
          <a:p>
            <a:pPr>
              <a:lnSpc>
                <a:spcPct val="100000"/>
              </a:lnSpc>
            </a:pPr>
            <a:r>
              <a:rPr lang="en-US" dirty="0"/>
              <a:t>Research safety performance effects of TSMO strategies</a:t>
            </a:r>
          </a:p>
          <a:p>
            <a:pPr>
              <a:lnSpc>
                <a:spcPct val="100000"/>
              </a:lnSpc>
            </a:pPr>
            <a:r>
              <a:rPr lang="en-US" dirty="0"/>
              <a:t>Review FHWA’s </a:t>
            </a:r>
            <a:r>
              <a:rPr lang="en-US" i="1" dirty="0"/>
              <a:t>Safety Analysis Needs Assessment for TSMO</a:t>
            </a:r>
            <a:r>
              <a:rPr lang="en-US" dirty="0"/>
              <a:t> </a:t>
            </a:r>
            <a:r>
              <a:rPr lang="en-US" dirty="0">
                <a:hlinkClick r:id="rId3"/>
              </a:rPr>
              <a:t>https://safety.fhwa.dot.gov/rsdp/downloads/fhwssa19041.pdf</a:t>
            </a:r>
            <a:r>
              <a:rPr lang="en-US" dirty="0"/>
              <a:t> </a:t>
            </a:r>
          </a:p>
          <a:p>
            <a:pPr>
              <a:lnSpc>
                <a:spcPct val="100000"/>
              </a:lnSpc>
            </a:pPr>
            <a:endParaRPr lang="en-US" dirty="0"/>
          </a:p>
        </p:txBody>
      </p:sp>
      <p:sp>
        <p:nvSpPr>
          <p:cNvPr id="3" name="Slide Number Placeholder 2"/>
          <p:cNvSpPr>
            <a:spLocks noGrp="1"/>
          </p:cNvSpPr>
          <p:nvPr>
            <p:ph type="sldNum" sz="quarter" idx="12"/>
          </p:nvPr>
        </p:nvSpPr>
        <p:spPr/>
        <p:txBody>
          <a:bodyPr/>
          <a:lstStyle/>
          <a:p>
            <a:fld id="{37D4CC3B-F538-9046-9995-49EE0C980241}" type="slidenum">
              <a:rPr lang="en-US" smtClean="0"/>
              <a:t>64</a:t>
            </a:fld>
            <a:endParaRPr lang="en-US" dirty="0"/>
          </a:p>
        </p:txBody>
      </p:sp>
    </p:spTree>
    <p:extLst>
      <p:ext uri="{BB962C8B-B14F-4D97-AF65-F5344CB8AC3E}">
        <p14:creationId xmlns:p14="http://schemas.microsoft.com/office/powerpoint/2010/main" val="862977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709717"/>
            <a:ext cx="8997956" cy="504096"/>
          </a:xfrm>
        </p:spPr>
        <p:txBody>
          <a:bodyPr/>
          <a:lstStyle/>
          <a:p>
            <a:r>
              <a:rPr lang="en-US" dirty="0"/>
              <a:t>Potential Challenges … and Solutions (3/4)</a:t>
            </a:r>
          </a:p>
        </p:txBody>
      </p:sp>
      <p:sp>
        <p:nvSpPr>
          <p:cNvPr id="6" name="Text Placeholder 5"/>
          <p:cNvSpPr>
            <a:spLocks noGrp="1"/>
          </p:cNvSpPr>
          <p:nvPr>
            <p:ph idx="1"/>
          </p:nvPr>
        </p:nvSpPr>
        <p:spPr>
          <a:xfrm>
            <a:off x="984245" y="1596941"/>
            <a:ext cx="4590646" cy="4351338"/>
          </a:xfrm>
        </p:spPr>
        <p:txBody>
          <a:bodyPr>
            <a:normAutofit/>
          </a:bodyPr>
          <a:lstStyle/>
          <a:p>
            <a:pPr marL="0" indent="0">
              <a:buNone/>
            </a:pPr>
            <a:r>
              <a:rPr lang="en-US" b="1" dirty="0"/>
              <a:t>Challenge</a:t>
            </a:r>
          </a:p>
        </p:txBody>
      </p:sp>
      <p:sp>
        <p:nvSpPr>
          <p:cNvPr id="7" name="Content Placeholder 6"/>
          <p:cNvSpPr>
            <a:spLocks noGrp="1"/>
          </p:cNvSpPr>
          <p:nvPr>
            <p:ph sz="half" idx="4294967295"/>
          </p:nvPr>
        </p:nvSpPr>
        <p:spPr>
          <a:xfrm>
            <a:off x="984244" y="2059740"/>
            <a:ext cx="4192588" cy="3684587"/>
          </a:xfrm>
        </p:spPr>
        <p:txBody>
          <a:bodyPr>
            <a:normAutofit/>
          </a:bodyPr>
          <a:lstStyle/>
          <a:p>
            <a:pPr>
              <a:lnSpc>
                <a:spcPct val="100000"/>
              </a:lnSpc>
            </a:pPr>
            <a:r>
              <a:rPr lang="en-US" dirty="0"/>
              <a:t>Funding limitations</a:t>
            </a:r>
            <a:endParaRPr lang="en-US" sz="2400" dirty="0"/>
          </a:p>
        </p:txBody>
      </p:sp>
      <p:sp>
        <p:nvSpPr>
          <p:cNvPr id="10" name="Text Placeholder 7"/>
          <p:cNvSpPr txBox="1">
            <a:spLocks/>
          </p:cNvSpPr>
          <p:nvPr/>
        </p:nvSpPr>
        <p:spPr>
          <a:xfrm>
            <a:off x="5844694" y="1571967"/>
            <a:ext cx="6176962" cy="691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08EC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08ECC"/>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08ECC"/>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Solutions </a:t>
            </a:r>
          </a:p>
        </p:txBody>
      </p:sp>
      <p:sp>
        <p:nvSpPr>
          <p:cNvPr id="9" name="Content Placeholder 6"/>
          <p:cNvSpPr txBox="1">
            <a:spLocks/>
          </p:cNvSpPr>
          <p:nvPr/>
        </p:nvSpPr>
        <p:spPr>
          <a:xfrm>
            <a:off x="5959786" y="2059739"/>
            <a:ext cx="4924523"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Collaboration between TSMO and safety staffs may offer opportunities to pool resources for projects that help both safety and mobility</a:t>
            </a:r>
          </a:p>
          <a:p>
            <a:pPr>
              <a:lnSpc>
                <a:spcPct val="100000"/>
              </a:lnSpc>
            </a:pPr>
            <a:r>
              <a:rPr lang="en-US" dirty="0"/>
              <a:t>Include TSMO strategies within SHSP</a:t>
            </a:r>
          </a:p>
          <a:p>
            <a:pPr marL="0" indent="0">
              <a:lnSpc>
                <a:spcPct val="100000"/>
              </a:lnSpc>
              <a:buNone/>
            </a:pPr>
            <a:endParaRPr lang="en-US" dirty="0"/>
          </a:p>
          <a:p>
            <a:pPr>
              <a:lnSpc>
                <a:spcPct val="100000"/>
              </a:lnSpc>
            </a:pPr>
            <a:endParaRPr lang="en-US" dirty="0"/>
          </a:p>
        </p:txBody>
      </p:sp>
      <p:sp>
        <p:nvSpPr>
          <p:cNvPr id="3" name="Slide Number Placeholder 2"/>
          <p:cNvSpPr>
            <a:spLocks noGrp="1"/>
          </p:cNvSpPr>
          <p:nvPr>
            <p:ph type="sldNum" sz="quarter" idx="12"/>
          </p:nvPr>
        </p:nvSpPr>
        <p:spPr/>
        <p:txBody>
          <a:bodyPr/>
          <a:lstStyle/>
          <a:p>
            <a:fld id="{37D4CC3B-F538-9046-9995-49EE0C980241}" type="slidenum">
              <a:rPr lang="en-US" smtClean="0"/>
              <a:t>65</a:t>
            </a:fld>
            <a:endParaRPr lang="en-US" dirty="0"/>
          </a:p>
        </p:txBody>
      </p:sp>
    </p:spTree>
    <p:extLst>
      <p:ext uri="{BB962C8B-B14F-4D97-AF65-F5344CB8AC3E}">
        <p14:creationId xmlns:p14="http://schemas.microsoft.com/office/powerpoint/2010/main" val="4225925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44" y="713805"/>
            <a:ext cx="8997956" cy="504096"/>
          </a:xfrm>
        </p:spPr>
        <p:txBody>
          <a:bodyPr/>
          <a:lstStyle/>
          <a:p>
            <a:r>
              <a:rPr lang="en-US" dirty="0"/>
              <a:t>Potential Challenges … and Solutions (4/4)</a:t>
            </a:r>
          </a:p>
        </p:txBody>
      </p:sp>
      <p:sp>
        <p:nvSpPr>
          <p:cNvPr id="6" name="Text Placeholder 5"/>
          <p:cNvSpPr>
            <a:spLocks noGrp="1"/>
          </p:cNvSpPr>
          <p:nvPr>
            <p:ph idx="1"/>
          </p:nvPr>
        </p:nvSpPr>
        <p:spPr>
          <a:xfrm>
            <a:off x="984245" y="1596941"/>
            <a:ext cx="4590646" cy="4351338"/>
          </a:xfrm>
        </p:spPr>
        <p:txBody>
          <a:bodyPr>
            <a:normAutofit/>
          </a:bodyPr>
          <a:lstStyle/>
          <a:p>
            <a:pPr marL="0" indent="0">
              <a:buNone/>
            </a:pPr>
            <a:r>
              <a:rPr lang="en-US" b="1" dirty="0"/>
              <a:t>Challenge</a:t>
            </a:r>
          </a:p>
        </p:txBody>
      </p:sp>
      <p:sp>
        <p:nvSpPr>
          <p:cNvPr id="7" name="Content Placeholder 6"/>
          <p:cNvSpPr>
            <a:spLocks noGrp="1"/>
          </p:cNvSpPr>
          <p:nvPr>
            <p:ph sz="half" idx="4294967295"/>
          </p:nvPr>
        </p:nvSpPr>
        <p:spPr>
          <a:xfrm>
            <a:off x="984244" y="2058988"/>
            <a:ext cx="4192588" cy="3684587"/>
          </a:xfrm>
        </p:spPr>
        <p:txBody>
          <a:bodyPr>
            <a:normAutofit/>
          </a:bodyPr>
          <a:lstStyle/>
          <a:p>
            <a:pPr>
              <a:lnSpc>
                <a:spcPct val="100000"/>
              </a:lnSpc>
            </a:pPr>
            <a:r>
              <a:rPr lang="en-US" dirty="0"/>
              <a:t>Balancing safety and mobility goals in projects</a:t>
            </a:r>
            <a:endParaRPr lang="en-US" sz="2400" dirty="0"/>
          </a:p>
        </p:txBody>
      </p:sp>
      <p:sp>
        <p:nvSpPr>
          <p:cNvPr id="10" name="Text Placeholder 7"/>
          <p:cNvSpPr txBox="1">
            <a:spLocks/>
          </p:cNvSpPr>
          <p:nvPr/>
        </p:nvSpPr>
        <p:spPr>
          <a:xfrm>
            <a:off x="5844694" y="1571967"/>
            <a:ext cx="6176962" cy="691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08EC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08ECC"/>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08ECC"/>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08EC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b="1" dirty="0"/>
              <a:t>Solutions </a:t>
            </a:r>
          </a:p>
        </p:txBody>
      </p:sp>
      <p:sp>
        <p:nvSpPr>
          <p:cNvPr id="9" name="Content Placeholder 6"/>
          <p:cNvSpPr txBox="1">
            <a:spLocks/>
          </p:cNvSpPr>
          <p:nvPr/>
        </p:nvSpPr>
        <p:spPr>
          <a:xfrm>
            <a:off x="5959786" y="2059739"/>
            <a:ext cx="4924523"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000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Involve TSMO and safety staffs in project planning and project development</a:t>
            </a:r>
          </a:p>
          <a:p>
            <a:pPr>
              <a:lnSpc>
                <a:spcPct val="100000"/>
              </a:lnSpc>
            </a:pPr>
            <a:r>
              <a:rPr lang="en-US" dirty="0"/>
              <a:t>Leverage technology and data for safety and TSMO decisions</a:t>
            </a:r>
          </a:p>
          <a:p>
            <a:pPr>
              <a:lnSpc>
                <a:spcPct val="100000"/>
              </a:lnSpc>
            </a:pPr>
            <a:endParaRPr lang="en-US" dirty="0"/>
          </a:p>
        </p:txBody>
      </p:sp>
      <p:sp>
        <p:nvSpPr>
          <p:cNvPr id="3" name="Slide Number Placeholder 2"/>
          <p:cNvSpPr>
            <a:spLocks noGrp="1"/>
          </p:cNvSpPr>
          <p:nvPr>
            <p:ph type="sldNum" sz="quarter" idx="12"/>
          </p:nvPr>
        </p:nvSpPr>
        <p:spPr/>
        <p:txBody>
          <a:bodyPr/>
          <a:lstStyle/>
          <a:p>
            <a:fld id="{37D4CC3B-F538-9046-9995-49EE0C980241}" type="slidenum">
              <a:rPr lang="en-US" smtClean="0"/>
              <a:t>66</a:t>
            </a:fld>
            <a:endParaRPr lang="en-US" dirty="0"/>
          </a:p>
        </p:txBody>
      </p:sp>
    </p:spTree>
    <p:extLst>
      <p:ext uri="{BB962C8B-B14F-4D97-AF65-F5344CB8AC3E}">
        <p14:creationId xmlns:p14="http://schemas.microsoft.com/office/powerpoint/2010/main" val="528447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1B2F-9E2D-4993-88D3-10FE5842CBD2}"/>
              </a:ext>
            </a:extLst>
          </p:cNvPr>
          <p:cNvSpPr>
            <a:spLocks noGrp="1"/>
          </p:cNvSpPr>
          <p:nvPr>
            <p:ph type="title"/>
          </p:nvPr>
        </p:nvSpPr>
        <p:spPr/>
        <p:txBody>
          <a:bodyPr/>
          <a:lstStyle/>
          <a:p>
            <a:r>
              <a:rPr lang="en-US" dirty="0"/>
              <a:t>Next Steps for Connecting TSMO and Safety</a:t>
            </a:r>
          </a:p>
        </p:txBody>
      </p:sp>
      <p:sp>
        <p:nvSpPr>
          <p:cNvPr id="4" name="Slide Number Placeholder 3">
            <a:extLst>
              <a:ext uri="{FF2B5EF4-FFF2-40B4-BE49-F238E27FC236}">
                <a16:creationId xmlns:a16="http://schemas.microsoft.com/office/drawing/2014/main" id="{7FF98154-D60B-4848-A43C-35D073319AA4}"/>
              </a:ext>
            </a:extLst>
          </p:cNvPr>
          <p:cNvSpPr>
            <a:spLocks noGrp="1"/>
          </p:cNvSpPr>
          <p:nvPr>
            <p:ph type="sldNum" sz="quarter" idx="12"/>
          </p:nvPr>
        </p:nvSpPr>
        <p:spPr/>
        <p:txBody>
          <a:bodyPr/>
          <a:lstStyle/>
          <a:p>
            <a:fld id="{37D4CC3B-F538-9046-9995-49EE0C980241}" type="slidenum">
              <a:rPr lang="en-US" smtClean="0"/>
              <a:t>67</a:t>
            </a:fld>
            <a:endParaRPr lang="en-US" dirty="0"/>
          </a:p>
        </p:txBody>
      </p:sp>
    </p:spTree>
    <p:extLst>
      <p:ext uri="{BB962C8B-B14F-4D97-AF65-F5344CB8AC3E}">
        <p14:creationId xmlns:p14="http://schemas.microsoft.com/office/powerpoint/2010/main" val="407302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384F3-49DD-4AF5-BF17-84053F8F4317}"/>
              </a:ext>
            </a:extLst>
          </p:cNvPr>
          <p:cNvSpPr>
            <a:spLocks noGrp="1"/>
          </p:cNvSpPr>
          <p:nvPr>
            <p:ph type="title"/>
          </p:nvPr>
        </p:nvSpPr>
        <p:spPr>
          <a:xfrm>
            <a:off x="984244" y="576437"/>
            <a:ext cx="8997956" cy="504096"/>
          </a:xfrm>
        </p:spPr>
        <p:txBody>
          <a:bodyPr/>
          <a:lstStyle/>
          <a:p>
            <a:r>
              <a:rPr lang="en-US" sz="4400" dirty="0"/>
              <a:t>Near-Term Opportunities</a:t>
            </a:r>
          </a:p>
        </p:txBody>
      </p:sp>
      <p:sp>
        <p:nvSpPr>
          <p:cNvPr id="6" name="Content Placeholder 5">
            <a:extLst>
              <a:ext uri="{FF2B5EF4-FFF2-40B4-BE49-F238E27FC236}">
                <a16:creationId xmlns:a16="http://schemas.microsoft.com/office/drawing/2014/main" id="{405787A8-2097-462A-BD1C-8A2A87835F87}"/>
              </a:ext>
            </a:extLst>
          </p:cNvPr>
          <p:cNvSpPr>
            <a:spLocks noGrp="1"/>
          </p:cNvSpPr>
          <p:nvPr>
            <p:ph idx="1"/>
          </p:nvPr>
        </p:nvSpPr>
        <p:spPr>
          <a:xfrm>
            <a:off x="984244" y="1596940"/>
            <a:ext cx="10369555" cy="5044491"/>
          </a:xfrm>
        </p:spPr>
        <p:txBody>
          <a:bodyPr>
            <a:normAutofit fontScale="62500" lnSpcReduction="20000"/>
          </a:bodyPr>
          <a:lstStyle/>
          <a:p>
            <a:pPr>
              <a:lnSpc>
                <a:spcPct val="120000"/>
              </a:lnSpc>
            </a:pPr>
            <a:r>
              <a:rPr lang="en-US" sz="3200" dirty="0"/>
              <a:t>Do a self-assessment of your agency to determine your strengths and weaknesses in connecting TSMO and safety.</a:t>
            </a:r>
          </a:p>
          <a:p>
            <a:pPr>
              <a:lnSpc>
                <a:spcPct val="120000"/>
              </a:lnSpc>
            </a:pPr>
            <a:r>
              <a:rPr lang="en-US" sz="3200" dirty="0"/>
              <a:t>Provide TSMO overview and example strategies to safety personnel.</a:t>
            </a:r>
          </a:p>
          <a:p>
            <a:pPr>
              <a:lnSpc>
                <a:spcPct val="120000"/>
              </a:lnSpc>
            </a:pPr>
            <a:r>
              <a:rPr lang="en-US" sz="3200" dirty="0"/>
              <a:t>Invite safety staff to TSMO events and training.</a:t>
            </a:r>
          </a:p>
          <a:p>
            <a:pPr>
              <a:lnSpc>
                <a:spcPct val="120000"/>
              </a:lnSpc>
            </a:pPr>
            <a:r>
              <a:rPr lang="en-US" sz="3200" dirty="0"/>
              <a:t>Include safety personnel in TIM training or committees.</a:t>
            </a:r>
          </a:p>
          <a:p>
            <a:pPr>
              <a:lnSpc>
                <a:spcPct val="120000"/>
              </a:lnSpc>
            </a:pPr>
            <a:r>
              <a:rPr lang="en-US" sz="3200" dirty="0"/>
              <a:t>Look for ways to include TSMO strategies in the SHSP; and include safety staff input within the TSMO plan.</a:t>
            </a:r>
          </a:p>
          <a:p>
            <a:pPr>
              <a:lnSpc>
                <a:spcPct val="120000"/>
              </a:lnSpc>
            </a:pPr>
            <a:r>
              <a:rPr lang="en-US" sz="3200" dirty="0"/>
              <a:t>Share data resources with each other.</a:t>
            </a:r>
          </a:p>
          <a:p>
            <a:pPr>
              <a:lnSpc>
                <a:spcPct val="120000"/>
              </a:lnSpc>
            </a:pPr>
            <a:r>
              <a:rPr lang="en-US" sz="3200" dirty="0"/>
              <a:t>Participate in road safety </a:t>
            </a:r>
            <a:r>
              <a:rPr lang="en-US" sz="3200" u="sng" dirty="0"/>
              <a:t>and</a:t>
            </a:r>
            <a:r>
              <a:rPr lang="en-US" sz="3200" dirty="0"/>
              <a:t> operations audits for projects.</a:t>
            </a:r>
          </a:p>
          <a:p>
            <a:pPr>
              <a:lnSpc>
                <a:spcPct val="120000"/>
              </a:lnSpc>
            </a:pPr>
            <a:r>
              <a:rPr lang="en-US" sz="3200" dirty="0"/>
              <a:t>Conduct joint research projects that evaluate the safety performance of TSMO strategies.</a:t>
            </a:r>
          </a:p>
          <a:p>
            <a:endParaRPr lang="en-US" dirty="0"/>
          </a:p>
          <a:p>
            <a:pPr marL="0" indent="0" algn="ctr">
              <a:buNone/>
            </a:pPr>
            <a:r>
              <a:rPr lang="en-US" sz="3200" i="1" dirty="0"/>
              <a:t>Other ideas for collaboration in the near term?</a:t>
            </a:r>
          </a:p>
          <a:p>
            <a:endParaRPr lang="en-US" dirty="0"/>
          </a:p>
        </p:txBody>
      </p:sp>
      <p:sp>
        <p:nvSpPr>
          <p:cNvPr id="4" name="Slide Number Placeholder 3">
            <a:extLst>
              <a:ext uri="{FF2B5EF4-FFF2-40B4-BE49-F238E27FC236}">
                <a16:creationId xmlns:a16="http://schemas.microsoft.com/office/drawing/2014/main" id="{34DE6FEE-4926-4ECD-B1E1-DDCF231A810D}"/>
              </a:ext>
            </a:extLst>
          </p:cNvPr>
          <p:cNvSpPr>
            <a:spLocks noGrp="1"/>
          </p:cNvSpPr>
          <p:nvPr>
            <p:ph type="sldNum" sz="quarter" idx="12"/>
          </p:nvPr>
        </p:nvSpPr>
        <p:spPr/>
        <p:txBody>
          <a:bodyPr/>
          <a:lstStyle/>
          <a:p>
            <a:fld id="{37D4CC3B-F538-9046-9995-49EE0C980241}" type="slidenum">
              <a:rPr lang="en-US" smtClean="0"/>
              <a:pPr/>
              <a:t>68</a:t>
            </a:fld>
            <a:endParaRPr lang="en-US" dirty="0"/>
          </a:p>
        </p:txBody>
      </p:sp>
    </p:spTree>
    <p:extLst>
      <p:ext uri="{BB962C8B-B14F-4D97-AF65-F5344CB8AC3E}">
        <p14:creationId xmlns:p14="http://schemas.microsoft.com/office/powerpoint/2010/main" val="2511939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384F3-49DD-4AF5-BF17-84053F8F4317}"/>
              </a:ext>
            </a:extLst>
          </p:cNvPr>
          <p:cNvSpPr>
            <a:spLocks noGrp="1"/>
          </p:cNvSpPr>
          <p:nvPr>
            <p:ph type="title"/>
          </p:nvPr>
        </p:nvSpPr>
        <p:spPr>
          <a:xfrm>
            <a:off x="984244" y="625259"/>
            <a:ext cx="8997956" cy="504096"/>
          </a:xfrm>
        </p:spPr>
        <p:txBody>
          <a:bodyPr/>
          <a:lstStyle/>
          <a:p>
            <a:r>
              <a:rPr lang="en-US" sz="4400" dirty="0"/>
              <a:t>Long-Term Opportunities</a:t>
            </a:r>
          </a:p>
        </p:txBody>
      </p:sp>
      <p:sp>
        <p:nvSpPr>
          <p:cNvPr id="6" name="Content Placeholder 5">
            <a:extLst>
              <a:ext uri="{FF2B5EF4-FFF2-40B4-BE49-F238E27FC236}">
                <a16:creationId xmlns:a16="http://schemas.microsoft.com/office/drawing/2014/main" id="{405787A8-2097-462A-BD1C-8A2A87835F87}"/>
              </a:ext>
            </a:extLst>
          </p:cNvPr>
          <p:cNvSpPr>
            <a:spLocks noGrp="1"/>
          </p:cNvSpPr>
          <p:nvPr>
            <p:ph idx="1"/>
          </p:nvPr>
        </p:nvSpPr>
        <p:spPr>
          <a:xfrm>
            <a:off x="984244" y="1596941"/>
            <a:ext cx="10637485" cy="4597382"/>
          </a:xfrm>
        </p:spPr>
        <p:txBody>
          <a:bodyPr>
            <a:normAutofit fontScale="85000" lnSpcReduction="10000"/>
          </a:bodyPr>
          <a:lstStyle/>
          <a:p>
            <a:pPr>
              <a:lnSpc>
                <a:spcPct val="110000"/>
              </a:lnSpc>
            </a:pPr>
            <a:r>
              <a:rPr lang="en-US" dirty="0"/>
              <a:t>Learn about the Safe System Approach and how TSMO and safety professionals can work together on this.</a:t>
            </a:r>
          </a:p>
          <a:p>
            <a:pPr>
              <a:lnSpc>
                <a:spcPct val="110000"/>
              </a:lnSpc>
            </a:pPr>
            <a:r>
              <a:rPr lang="en-US" dirty="0"/>
              <a:t>Investigate and better leverage technology and big data for safety and operations decisions.</a:t>
            </a:r>
          </a:p>
          <a:p>
            <a:pPr>
              <a:lnSpc>
                <a:spcPct val="110000"/>
              </a:lnSpc>
            </a:pPr>
            <a:r>
              <a:rPr lang="en-US" dirty="0"/>
              <a:t>Include both TSMO and safety criteria in project analysis and selection.</a:t>
            </a:r>
          </a:p>
          <a:p>
            <a:pPr>
              <a:lnSpc>
                <a:spcPct val="110000"/>
              </a:lnSpc>
            </a:pPr>
            <a:r>
              <a:rPr lang="en-US" dirty="0"/>
              <a:t>Plan for and invest in connected and automated vehicle and infrastructure applications.</a:t>
            </a:r>
          </a:p>
          <a:p>
            <a:pPr lvl="0">
              <a:lnSpc>
                <a:spcPct val="110000"/>
              </a:lnSpc>
            </a:pPr>
            <a:r>
              <a:rPr lang="en-US" dirty="0"/>
              <a:t>Implement strong leadership that recognizes the benefits of collaboration between safety and operations.</a:t>
            </a:r>
          </a:p>
          <a:p>
            <a:pPr lvl="0">
              <a:lnSpc>
                <a:spcPct val="110000"/>
              </a:lnSpc>
            </a:pPr>
            <a:r>
              <a:rPr lang="en-US" dirty="0"/>
              <a:t>Foster a workplace that supports collaboration and being open to new ideas and innovative solutions.</a:t>
            </a:r>
          </a:p>
          <a:p>
            <a:endParaRPr lang="en-US" dirty="0"/>
          </a:p>
          <a:p>
            <a:pPr marL="0" indent="0" algn="ctr">
              <a:buNone/>
            </a:pPr>
            <a:r>
              <a:rPr lang="en-US" i="1" dirty="0"/>
              <a:t>Other ideas for collaboration in the long term?</a:t>
            </a:r>
          </a:p>
          <a:p>
            <a:endParaRPr lang="en-US" dirty="0"/>
          </a:p>
        </p:txBody>
      </p:sp>
      <p:sp>
        <p:nvSpPr>
          <p:cNvPr id="4" name="Slide Number Placeholder 3">
            <a:extLst>
              <a:ext uri="{FF2B5EF4-FFF2-40B4-BE49-F238E27FC236}">
                <a16:creationId xmlns:a16="http://schemas.microsoft.com/office/drawing/2014/main" id="{34DE6FEE-4926-4ECD-B1E1-DDCF231A810D}"/>
              </a:ext>
            </a:extLst>
          </p:cNvPr>
          <p:cNvSpPr>
            <a:spLocks noGrp="1"/>
          </p:cNvSpPr>
          <p:nvPr>
            <p:ph type="sldNum" sz="quarter" idx="12"/>
          </p:nvPr>
        </p:nvSpPr>
        <p:spPr/>
        <p:txBody>
          <a:bodyPr/>
          <a:lstStyle/>
          <a:p>
            <a:fld id="{37D4CC3B-F538-9046-9995-49EE0C980241}" type="slidenum">
              <a:rPr lang="en-US" smtClean="0"/>
              <a:pPr/>
              <a:t>69</a:t>
            </a:fld>
            <a:endParaRPr lang="en-US" dirty="0"/>
          </a:p>
        </p:txBody>
      </p:sp>
    </p:spTree>
    <p:extLst>
      <p:ext uri="{BB962C8B-B14F-4D97-AF65-F5344CB8AC3E}">
        <p14:creationId xmlns:p14="http://schemas.microsoft.com/office/powerpoint/2010/main" val="3286460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50" y="460402"/>
            <a:ext cx="8997956" cy="504096"/>
          </a:xfrm>
        </p:spPr>
        <p:txBody>
          <a:bodyPr/>
          <a:lstStyle/>
          <a:p>
            <a:r>
              <a:rPr lang="en-US" dirty="0"/>
              <a:t>TSMO Supports Many State and Local Department of Transportation (DOT) Goals </a:t>
            </a:r>
          </a:p>
        </p:txBody>
      </p:sp>
      <p:graphicFrame>
        <p:nvGraphicFramePr>
          <p:cNvPr id="5" name="Content Placeholder 4" descr="List of transportation goals: &#10;Reduced congestion&#10;Smoother and more reliable traffic flow&#10;Improved safety&#10;More efficient use of resources&#10;Less wasted fuel and cleaner air&#10;Increased economic vitality&#10;Improved quality of life"/>
          <p:cNvGraphicFramePr>
            <a:graphicFrameLocks noGrp="1"/>
          </p:cNvGraphicFramePr>
          <p:nvPr>
            <p:ph idx="1"/>
            <p:extLst>
              <p:ext uri="{D42A27DB-BD31-4B8C-83A1-F6EECF244321}">
                <p14:modId xmlns:p14="http://schemas.microsoft.com/office/powerpoint/2010/main" val="2403899221"/>
              </p:ext>
            </p:extLst>
          </p:nvPr>
        </p:nvGraphicFramePr>
        <p:xfrm>
          <a:off x="984250" y="1597025"/>
          <a:ext cx="103695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CC3B-F538-9046-9995-49EE0C9802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266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384F3-49DD-4AF5-BF17-84053F8F4317}"/>
              </a:ext>
            </a:extLst>
          </p:cNvPr>
          <p:cNvSpPr>
            <a:spLocks noGrp="1"/>
          </p:cNvSpPr>
          <p:nvPr>
            <p:ph type="title"/>
          </p:nvPr>
        </p:nvSpPr>
        <p:spPr>
          <a:xfrm>
            <a:off x="984244" y="450513"/>
            <a:ext cx="8997956" cy="504096"/>
          </a:xfrm>
        </p:spPr>
        <p:txBody>
          <a:bodyPr/>
          <a:lstStyle/>
          <a:p>
            <a:r>
              <a:rPr lang="en-US" dirty="0"/>
              <a:t>Emerging Opportunities for Improving Safety through Operations Data and Tools</a:t>
            </a:r>
          </a:p>
        </p:txBody>
      </p:sp>
      <p:sp>
        <p:nvSpPr>
          <p:cNvPr id="6" name="Content Placeholder 5">
            <a:extLst>
              <a:ext uri="{FF2B5EF4-FFF2-40B4-BE49-F238E27FC236}">
                <a16:creationId xmlns:a16="http://schemas.microsoft.com/office/drawing/2014/main" id="{405787A8-2097-462A-BD1C-8A2A87835F87}"/>
              </a:ext>
            </a:extLst>
          </p:cNvPr>
          <p:cNvSpPr>
            <a:spLocks noGrp="1"/>
          </p:cNvSpPr>
          <p:nvPr>
            <p:ph idx="1"/>
          </p:nvPr>
        </p:nvSpPr>
        <p:spPr>
          <a:xfrm>
            <a:off x="984244" y="1596941"/>
            <a:ext cx="10637485" cy="4285244"/>
          </a:xfrm>
        </p:spPr>
        <p:txBody>
          <a:bodyPr>
            <a:normAutofit fontScale="92500" lnSpcReduction="10000"/>
          </a:bodyPr>
          <a:lstStyle/>
          <a:p>
            <a:r>
              <a:rPr lang="en-US" dirty="0"/>
              <a:t>Using real-time operations data and dynamic operations strategies to support safety intervention</a:t>
            </a:r>
          </a:p>
          <a:p>
            <a:r>
              <a:rPr lang="en-US" dirty="0"/>
              <a:t>Using operations tools that can enable more proactive (versus retroactive) safety </a:t>
            </a:r>
            <a:r>
              <a:rPr lang="en-US" dirty="0" err="1"/>
              <a:t>decisionmaking</a:t>
            </a:r>
            <a:r>
              <a:rPr lang="en-US" dirty="0"/>
              <a:t> to address current and impending safety concerns</a:t>
            </a:r>
          </a:p>
          <a:p>
            <a:r>
              <a:rPr lang="en-US" dirty="0"/>
              <a:t>Potential strategies:</a:t>
            </a:r>
          </a:p>
          <a:p>
            <a:pPr lvl="1"/>
            <a:r>
              <a:rPr lang="en-US" dirty="0"/>
              <a:t>Video analytics for quicker identification of freeway and arterial operations issues</a:t>
            </a:r>
          </a:p>
          <a:p>
            <a:pPr lvl="1"/>
            <a:r>
              <a:rPr lang="en-US" dirty="0"/>
              <a:t>Wrong-way driver detection and notification</a:t>
            </a:r>
          </a:p>
          <a:p>
            <a:pPr lvl="1"/>
            <a:r>
              <a:rPr lang="en-US" dirty="0"/>
              <a:t>Crash risk visualization and prediction tools</a:t>
            </a:r>
          </a:p>
          <a:p>
            <a:pPr lvl="1"/>
            <a:r>
              <a:rPr lang="en-US" dirty="0"/>
              <a:t>Traffic incident and crash prediction systems</a:t>
            </a:r>
          </a:p>
          <a:p>
            <a:pPr lvl="1"/>
            <a:r>
              <a:rPr lang="en-US" dirty="0"/>
              <a:t>Probe data providing information on speed profiles and locations of speeding</a:t>
            </a:r>
          </a:p>
          <a:p>
            <a:pPr lvl="1"/>
            <a:r>
              <a:rPr lang="en-US" dirty="0"/>
              <a:t>Connected vehicle data and connected devices for pedestrians and cyclists insights into high-crash risk locations </a:t>
            </a:r>
          </a:p>
          <a:p>
            <a:endParaRPr lang="en-US" dirty="0"/>
          </a:p>
          <a:p>
            <a:endParaRPr lang="en-US" dirty="0"/>
          </a:p>
        </p:txBody>
      </p:sp>
      <p:sp>
        <p:nvSpPr>
          <p:cNvPr id="4" name="Slide Number Placeholder 3">
            <a:extLst>
              <a:ext uri="{FF2B5EF4-FFF2-40B4-BE49-F238E27FC236}">
                <a16:creationId xmlns:a16="http://schemas.microsoft.com/office/drawing/2014/main" id="{34DE6FEE-4926-4ECD-B1E1-DDCF231A810D}"/>
              </a:ext>
            </a:extLst>
          </p:cNvPr>
          <p:cNvSpPr>
            <a:spLocks noGrp="1"/>
          </p:cNvSpPr>
          <p:nvPr>
            <p:ph type="sldNum" sz="quarter" idx="12"/>
          </p:nvPr>
        </p:nvSpPr>
        <p:spPr/>
        <p:txBody>
          <a:bodyPr/>
          <a:lstStyle/>
          <a:p>
            <a:fld id="{37D4CC3B-F538-9046-9995-49EE0C980241}" type="slidenum">
              <a:rPr lang="en-US" smtClean="0"/>
              <a:pPr/>
              <a:t>70</a:t>
            </a:fld>
            <a:endParaRPr lang="en-US" dirty="0"/>
          </a:p>
        </p:txBody>
      </p:sp>
    </p:spTree>
    <p:extLst>
      <p:ext uri="{BB962C8B-B14F-4D97-AF65-F5344CB8AC3E}">
        <p14:creationId xmlns:p14="http://schemas.microsoft.com/office/powerpoint/2010/main" val="2077057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6563BE-3884-4E98-A60D-6D23FD894609}"/>
              </a:ext>
            </a:extLst>
          </p:cNvPr>
          <p:cNvSpPr>
            <a:spLocks noGrp="1"/>
          </p:cNvSpPr>
          <p:nvPr>
            <p:ph type="title"/>
          </p:nvPr>
        </p:nvSpPr>
        <p:spPr>
          <a:xfrm>
            <a:off x="984244" y="557826"/>
            <a:ext cx="8997956" cy="504096"/>
          </a:xfrm>
        </p:spPr>
        <p:txBody>
          <a:bodyPr/>
          <a:lstStyle/>
          <a:p>
            <a:r>
              <a:rPr lang="en-US" sz="4400" dirty="0"/>
              <a:t>Resources (1/2)</a:t>
            </a:r>
          </a:p>
        </p:txBody>
      </p:sp>
      <p:sp>
        <p:nvSpPr>
          <p:cNvPr id="6" name="Content Placeholder 5">
            <a:extLst>
              <a:ext uri="{FF2B5EF4-FFF2-40B4-BE49-F238E27FC236}">
                <a16:creationId xmlns:a16="http://schemas.microsoft.com/office/drawing/2014/main" id="{C546B309-5C4B-427E-89F9-93BA4CAC612B}"/>
              </a:ext>
            </a:extLst>
          </p:cNvPr>
          <p:cNvSpPr>
            <a:spLocks noGrp="1"/>
          </p:cNvSpPr>
          <p:nvPr>
            <p:ph idx="1"/>
          </p:nvPr>
        </p:nvSpPr>
        <p:spPr>
          <a:xfrm>
            <a:off x="1382451" y="1415844"/>
            <a:ext cx="10369555" cy="4940505"/>
          </a:xfrm>
        </p:spPr>
        <p:txBody>
          <a:bodyPr>
            <a:normAutofit/>
          </a:bodyPr>
          <a:lstStyle/>
          <a:p>
            <a:pPr>
              <a:lnSpc>
                <a:spcPct val="100000"/>
              </a:lnSpc>
            </a:pPr>
            <a:r>
              <a:rPr lang="en-US" dirty="0"/>
              <a:t>FHWA frequently asked questions on “What is TSMO?”: </a:t>
            </a:r>
            <a:r>
              <a:rPr lang="en-US" dirty="0">
                <a:hlinkClick r:id="rId3">
                  <a:extLst>
                    <a:ext uri="{A12FA001-AC4F-418D-AE19-62706E023703}">
                      <ahyp:hlinkClr xmlns:ahyp="http://schemas.microsoft.com/office/drawing/2018/hyperlinkcolor" val="tx"/>
                    </a:ext>
                  </a:extLst>
                </a:hlinkClick>
              </a:rPr>
              <a:t>https://ops.fhwa.dot.gov/tsmo/index.htm</a:t>
            </a:r>
            <a:endParaRPr lang="en-US" dirty="0"/>
          </a:p>
          <a:p>
            <a:r>
              <a:rPr lang="en-US" dirty="0"/>
              <a:t>FHWA factsheet, </a:t>
            </a:r>
            <a:r>
              <a:rPr lang="en-US" i="1" dirty="0"/>
              <a:t>Enhancing Transportation: Connecting TSMO and Safety</a:t>
            </a:r>
            <a:r>
              <a:rPr lang="en-US" dirty="0"/>
              <a:t>: </a:t>
            </a:r>
            <a:r>
              <a:rPr lang="en-US" dirty="0">
                <a:hlinkClick r:id="rId4">
                  <a:extLst>
                    <a:ext uri="{A12FA001-AC4F-418D-AE19-62706E023703}">
                      <ahyp:hlinkClr xmlns:ahyp="http://schemas.microsoft.com/office/drawing/2018/hyperlinkcolor" val="tx"/>
                    </a:ext>
                  </a:extLst>
                </a:hlinkClick>
              </a:rPr>
              <a:t>https://ops.fhwa.dot.gov/publications/fhwahop18091</a:t>
            </a:r>
            <a:r>
              <a:rPr lang="en-US" dirty="0"/>
              <a:t> </a:t>
            </a:r>
          </a:p>
          <a:p>
            <a:r>
              <a:rPr lang="en-US" dirty="0"/>
              <a:t>FHWA web page, “Organizing and Planning for Operations”: </a:t>
            </a:r>
            <a:r>
              <a:rPr lang="en-US" dirty="0">
                <a:hlinkClick r:id="rId5">
                  <a:extLst>
                    <a:ext uri="{A12FA001-AC4F-418D-AE19-62706E023703}">
                      <ahyp:hlinkClr xmlns:ahyp="http://schemas.microsoft.com/office/drawing/2018/hyperlinkcolor" val="tx"/>
                    </a:ext>
                  </a:extLst>
                </a:hlinkClick>
              </a:rPr>
              <a:t>https://ops.fhwa.dot.gov/plan4ops</a:t>
            </a:r>
            <a:endParaRPr lang="en-US" dirty="0"/>
          </a:p>
          <a:p>
            <a:r>
              <a:rPr lang="en-US" dirty="0"/>
              <a:t>FHWA, Communicating TSMO; TSMO case studies: </a:t>
            </a:r>
            <a:r>
              <a:rPr lang="en-US" dirty="0">
                <a:hlinkClick r:id="rId6">
                  <a:extLst>
                    <a:ext uri="{A12FA001-AC4F-418D-AE19-62706E023703}">
                      <ahyp:hlinkClr xmlns:ahyp="http://schemas.microsoft.com/office/drawing/2018/hyperlinkcolor" val="tx"/>
                    </a:ext>
                  </a:extLst>
                </a:hlinkClick>
              </a:rPr>
              <a:t>https://ops.fhwa.dot.gov/plan4ops/focus_areas/communicating_tsmo.htm</a:t>
            </a:r>
            <a:endParaRPr lang="en-US" dirty="0"/>
          </a:p>
          <a:p>
            <a:r>
              <a:rPr lang="en-US" dirty="0"/>
              <a:t>:National Operations Center of Excellence” website: </a:t>
            </a:r>
            <a:r>
              <a:rPr lang="en-US" dirty="0">
                <a:hlinkClick r:id="rId7">
                  <a:extLst>
                    <a:ext uri="{A12FA001-AC4F-418D-AE19-62706E023703}">
                      <ahyp:hlinkClr xmlns:ahyp="http://schemas.microsoft.com/office/drawing/2018/hyperlinkcolor" val="tx"/>
                    </a:ext>
                  </a:extLst>
                </a:hlinkClick>
              </a:rPr>
              <a:t>https://www.transportationops.org/</a:t>
            </a:r>
            <a:r>
              <a:rPr lang="en-US" dirty="0"/>
              <a:t> </a:t>
            </a:r>
          </a:p>
        </p:txBody>
      </p:sp>
      <p:sp>
        <p:nvSpPr>
          <p:cNvPr id="4" name="Slide Number Placeholder 3">
            <a:extLst>
              <a:ext uri="{FF2B5EF4-FFF2-40B4-BE49-F238E27FC236}">
                <a16:creationId xmlns:a16="http://schemas.microsoft.com/office/drawing/2014/main" id="{C0BEB6C9-A292-4EDE-B615-3C3C220D7056}"/>
              </a:ext>
            </a:extLst>
          </p:cNvPr>
          <p:cNvSpPr>
            <a:spLocks noGrp="1"/>
          </p:cNvSpPr>
          <p:nvPr>
            <p:ph type="sldNum" sz="quarter" idx="12"/>
          </p:nvPr>
        </p:nvSpPr>
        <p:spPr/>
        <p:txBody>
          <a:bodyPr/>
          <a:lstStyle/>
          <a:p>
            <a:fld id="{37D4CC3B-F538-9046-9995-49EE0C980241}" type="slidenum">
              <a:rPr lang="en-US" smtClean="0"/>
              <a:pPr/>
              <a:t>71</a:t>
            </a:fld>
            <a:endParaRPr lang="en-US" dirty="0"/>
          </a:p>
        </p:txBody>
      </p:sp>
    </p:spTree>
    <p:extLst>
      <p:ext uri="{BB962C8B-B14F-4D97-AF65-F5344CB8AC3E}">
        <p14:creationId xmlns:p14="http://schemas.microsoft.com/office/powerpoint/2010/main" val="1510842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6563BE-3884-4E98-A60D-6D23FD894609}"/>
              </a:ext>
            </a:extLst>
          </p:cNvPr>
          <p:cNvSpPr>
            <a:spLocks noGrp="1"/>
          </p:cNvSpPr>
          <p:nvPr>
            <p:ph type="title"/>
          </p:nvPr>
        </p:nvSpPr>
        <p:spPr>
          <a:xfrm>
            <a:off x="984244" y="621282"/>
            <a:ext cx="8997956" cy="504096"/>
          </a:xfrm>
        </p:spPr>
        <p:txBody>
          <a:bodyPr/>
          <a:lstStyle/>
          <a:p>
            <a:r>
              <a:rPr lang="en-US" sz="4400" dirty="0"/>
              <a:t>Resources (2/2)</a:t>
            </a:r>
          </a:p>
        </p:txBody>
      </p:sp>
      <p:sp>
        <p:nvSpPr>
          <p:cNvPr id="6" name="Content Placeholder 5">
            <a:extLst>
              <a:ext uri="{FF2B5EF4-FFF2-40B4-BE49-F238E27FC236}">
                <a16:creationId xmlns:a16="http://schemas.microsoft.com/office/drawing/2014/main" id="{C546B309-5C4B-427E-89F9-93BA4CAC612B}"/>
              </a:ext>
            </a:extLst>
          </p:cNvPr>
          <p:cNvSpPr>
            <a:spLocks noGrp="1"/>
          </p:cNvSpPr>
          <p:nvPr>
            <p:ph idx="1"/>
          </p:nvPr>
        </p:nvSpPr>
        <p:spPr>
          <a:xfrm>
            <a:off x="1382451" y="1415844"/>
            <a:ext cx="10369555" cy="4940505"/>
          </a:xfrm>
        </p:spPr>
        <p:txBody>
          <a:bodyPr>
            <a:normAutofit/>
          </a:bodyPr>
          <a:lstStyle/>
          <a:p>
            <a:pPr>
              <a:lnSpc>
                <a:spcPct val="100000"/>
              </a:lnSpc>
            </a:pPr>
            <a:r>
              <a:rPr lang="en-US" dirty="0"/>
              <a:t>Safety Analysis Needs Assessment for TSMO: </a:t>
            </a:r>
            <a:r>
              <a:rPr lang="en-US" dirty="0">
                <a:hlinkClick r:id="rId3"/>
              </a:rPr>
              <a:t>https://safety.fhwa.dot.gov/rsdp/downloads/fhwssa19041.pdf</a:t>
            </a:r>
            <a:r>
              <a:rPr lang="en-US" dirty="0"/>
              <a:t> </a:t>
            </a:r>
          </a:p>
          <a:p>
            <a:pPr>
              <a:lnSpc>
                <a:spcPct val="100000"/>
              </a:lnSpc>
            </a:pPr>
            <a:r>
              <a:rPr lang="en-US" dirty="0"/>
              <a:t>Safety Performance Analysis of TSMO: A Practical Approach for Assessing Traffic Signal Coordination Effects on Crash Probability and Severity: </a:t>
            </a:r>
            <a:r>
              <a:rPr lang="en-US" dirty="0">
                <a:hlinkClick r:id="rId4"/>
              </a:rPr>
              <a:t>https://safety.fhwa.dot.gov/rsdp/downloads/fhwasa19043.pdf</a:t>
            </a:r>
            <a:r>
              <a:rPr lang="en-US" dirty="0"/>
              <a:t> </a:t>
            </a:r>
          </a:p>
          <a:p>
            <a:pPr>
              <a:lnSpc>
                <a:spcPct val="100000"/>
              </a:lnSpc>
            </a:pPr>
            <a:r>
              <a:rPr lang="en-US" dirty="0"/>
              <a:t>Safety Performance Analysis of TSMO: A Practical Approach for Assessing Safety Service Patrol Effects on Secondary Crashes: </a:t>
            </a:r>
            <a:r>
              <a:rPr lang="en-US" dirty="0">
                <a:hlinkClick r:id="rId5"/>
              </a:rPr>
              <a:t>https://safety.fhwa.dot.gov/rsdp/downloads/fhwasa19042.pdf</a:t>
            </a:r>
            <a:r>
              <a:rPr lang="en-US" dirty="0"/>
              <a:t> </a:t>
            </a:r>
          </a:p>
          <a:p>
            <a:endParaRPr lang="en-US" dirty="0"/>
          </a:p>
        </p:txBody>
      </p:sp>
      <p:sp>
        <p:nvSpPr>
          <p:cNvPr id="4" name="Slide Number Placeholder 3">
            <a:extLst>
              <a:ext uri="{FF2B5EF4-FFF2-40B4-BE49-F238E27FC236}">
                <a16:creationId xmlns:a16="http://schemas.microsoft.com/office/drawing/2014/main" id="{C0BEB6C9-A292-4EDE-B615-3C3C220D7056}"/>
              </a:ext>
            </a:extLst>
          </p:cNvPr>
          <p:cNvSpPr>
            <a:spLocks noGrp="1"/>
          </p:cNvSpPr>
          <p:nvPr>
            <p:ph type="sldNum" sz="quarter" idx="12"/>
          </p:nvPr>
        </p:nvSpPr>
        <p:spPr/>
        <p:txBody>
          <a:bodyPr/>
          <a:lstStyle/>
          <a:p>
            <a:fld id="{37D4CC3B-F538-9046-9995-49EE0C980241}" type="slidenum">
              <a:rPr lang="en-US" smtClean="0"/>
              <a:pPr/>
              <a:t>72</a:t>
            </a:fld>
            <a:endParaRPr lang="en-US" dirty="0"/>
          </a:p>
        </p:txBody>
      </p:sp>
    </p:spTree>
    <p:extLst>
      <p:ext uri="{BB962C8B-B14F-4D97-AF65-F5344CB8AC3E}">
        <p14:creationId xmlns:p14="http://schemas.microsoft.com/office/powerpoint/2010/main" val="459772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your attention!</a:t>
            </a:r>
          </a:p>
        </p:txBody>
      </p:sp>
      <p:sp>
        <p:nvSpPr>
          <p:cNvPr id="3" name="Text Placeholder 2"/>
          <p:cNvSpPr>
            <a:spLocks noGrp="1"/>
          </p:cNvSpPr>
          <p:nvPr>
            <p:ph type="body" idx="1"/>
          </p:nvPr>
        </p:nvSpPr>
        <p:spPr/>
        <p:txBody>
          <a:bodyPr/>
          <a:lstStyle/>
          <a:p>
            <a:r>
              <a:rPr lang="en-US" dirty="0">
                <a:solidFill>
                  <a:schemeClr val="tx1"/>
                </a:solidFill>
              </a:rPr>
              <a:t>For more information please contact:</a:t>
            </a:r>
          </a:p>
          <a:p>
            <a:r>
              <a:rPr lang="en-US" b="1" dirty="0"/>
              <a:t>[INSERT CONTACT INFORMATION]</a:t>
            </a:r>
          </a:p>
        </p:txBody>
      </p:sp>
      <p:sp>
        <p:nvSpPr>
          <p:cNvPr id="4" name="Slide Number Placeholder 3"/>
          <p:cNvSpPr>
            <a:spLocks noGrp="1"/>
          </p:cNvSpPr>
          <p:nvPr>
            <p:ph type="sldNum" sz="quarter" idx="12"/>
          </p:nvPr>
        </p:nvSpPr>
        <p:spPr/>
        <p:txBody>
          <a:bodyPr/>
          <a:lstStyle/>
          <a:p>
            <a:fld id="{37D4CC3B-F538-9046-9995-49EE0C980241}" type="slidenum">
              <a:rPr lang="en-US" smtClean="0"/>
              <a:t>73</a:t>
            </a:fld>
            <a:endParaRPr lang="en-US" dirty="0"/>
          </a:p>
        </p:txBody>
      </p:sp>
    </p:spTree>
    <p:extLst>
      <p:ext uri="{BB962C8B-B14F-4D97-AF65-F5344CB8AC3E}">
        <p14:creationId xmlns:p14="http://schemas.microsoft.com/office/powerpoint/2010/main" val="283870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8E90D-E760-4E8E-AA1F-32BD1608BFE5}"/>
              </a:ext>
            </a:extLst>
          </p:cNvPr>
          <p:cNvSpPr>
            <a:spLocks noGrp="1"/>
          </p:cNvSpPr>
          <p:nvPr>
            <p:ph type="title"/>
          </p:nvPr>
        </p:nvSpPr>
        <p:spPr>
          <a:xfrm>
            <a:off x="984244" y="405625"/>
            <a:ext cx="9277356" cy="504096"/>
          </a:xfrm>
        </p:spPr>
        <p:txBody>
          <a:bodyPr/>
          <a:lstStyle/>
          <a:p>
            <a:r>
              <a:rPr lang="en-US" sz="3600" dirty="0"/>
              <a:t>TSMO Can Support Safety Goals and Activities</a:t>
            </a:r>
          </a:p>
        </p:txBody>
      </p:sp>
      <p:sp>
        <p:nvSpPr>
          <p:cNvPr id="6" name="Content Placeholder 5">
            <a:extLst>
              <a:ext uri="{FF2B5EF4-FFF2-40B4-BE49-F238E27FC236}">
                <a16:creationId xmlns:a16="http://schemas.microsoft.com/office/drawing/2014/main" id="{7CFE5227-9F6A-4979-A57C-88F1B5865530}"/>
              </a:ext>
            </a:extLst>
          </p:cNvPr>
          <p:cNvSpPr>
            <a:spLocks noGrp="1"/>
          </p:cNvSpPr>
          <p:nvPr>
            <p:ph idx="1"/>
          </p:nvPr>
        </p:nvSpPr>
        <p:spPr/>
        <p:txBody>
          <a:bodyPr/>
          <a:lstStyle/>
          <a:p>
            <a:r>
              <a:rPr lang="en-US" dirty="0"/>
              <a:t>Work zone safety</a:t>
            </a:r>
          </a:p>
          <a:p>
            <a:r>
              <a:rPr lang="en-US" dirty="0"/>
              <a:t>Intersection safety</a:t>
            </a:r>
          </a:p>
          <a:p>
            <a:r>
              <a:rPr lang="en-US" dirty="0"/>
              <a:t>Primary and secondary crash prevention</a:t>
            </a:r>
          </a:p>
          <a:p>
            <a:r>
              <a:rPr lang="en-US" dirty="0"/>
              <a:t>Traveler information and outreach</a:t>
            </a:r>
          </a:p>
          <a:p>
            <a:r>
              <a:rPr lang="en-US" dirty="0"/>
              <a:t>Speed management</a:t>
            </a:r>
          </a:p>
          <a:p>
            <a:r>
              <a:rPr lang="en-US" dirty="0"/>
              <a:t>Multimodal safety</a:t>
            </a:r>
          </a:p>
          <a:p>
            <a:r>
              <a:rPr lang="en-US" dirty="0"/>
              <a:t>Safety in adverse weather</a:t>
            </a:r>
          </a:p>
          <a:p>
            <a:r>
              <a:rPr lang="en-US" dirty="0"/>
              <a:t>Data-driven decisions</a:t>
            </a:r>
          </a:p>
        </p:txBody>
      </p:sp>
      <p:sp>
        <p:nvSpPr>
          <p:cNvPr id="7" name="Rectangle 6" descr="Save Lives!"/>
          <p:cNvSpPr/>
          <p:nvPr/>
        </p:nvSpPr>
        <p:spPr>
          <a:xfrm rot="19945878">
            <a:off x="6547945" y="3634470"/>
            <a:ext cx="4573107" cy="1107996"/>
          </a:xfrm>
          <a:prstGeom prst="rect">
            <a:avLst/>
          </a:prstGeom>
          <a:solidFill>
            <a:schemeClr val="lt1"/>
          </a:solidFill>
          <a:ln w="25400">
            <a:solidFill>
              <a:srgbClr val="C00000"/>
            </a:solidFill>
          </a:ln>
          <a:effectLst>
            <a:glow rad="215900">
              <a:schemeClr val="bg1">
                <a:lumMod val="65000"/>
                <a:alpha val="40000"/>
              </a:schemeClr>
            </a:glow>
            <a:softEdge rad="12700"/>
          </a:effectLst>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6600" dirty="0">
                <a:ln w="0">
                  <a:solidFill>
                    <a:srgbClr val="963442"/>
                  </a:solidFill>
                </a:ln>
                <a:solidFill>
                  <a:srgbClr val="C00000"/>
                </a:solidFill>
                <a:effectLst>
                  <a:outerShdw blurRad="50800" dist="38100" dir="2700000" algn="tl" rotWithShape="0">
                    <a:prstClr val="black">
                      <a:alpha val="40000"/>
                    </a:prstClr>
                  </a:outerShdw>
                </a:effectLst>
              </a:rPr>
              <a:t>Save Lives!</a:t>
            </a:r>
            <a:endParaRPr lang="en-US" sz="6600" b="0" cap="none" spc="0" dirty="0">
              <a:ln w="0">
                <a:solidFill>
                  <a:srgbClr val="963442"/>
                </a:solidFill>
              </a:ln>
              <a:solidFill>
                <a:srgbClr val="C00000"/>
              </a:solidFill>
              <a:effectLst>
                <a:outerShdw blurRad="50800" dist="38100" dir="2700000" algn="tl" rotWithShape="0">
                  <a:prstClr val="black">
                    <a:alpha val="40000"/>
                  </a:prstClr>
                </a:outerShdw>
              </a:effectLst>
            </a:endParaRPr>
          </a:p>
        </p:txBody>
      </p:sp>
      <p:sp>
        <p:nvSpPr>
          <p:cNvPr id="4" name="Slide Number Placeholder 3">
            <a:extLst>
              <a:ext uri="{FF2B5EF4-FFF2-40B4-BE49-F238E27FC236}">
                <a16:creationId xmlns:a16="http://schemas.microsoft.com/office/drawing/2014/main" id="{9063BDB8-4B63-43E3-94B1-0B04816E34DC}"/>
              </a:ext>
            </a:extLst>
          </p:cNvPr>
          <p:cNvSpPr>
            <a:spLocks noGrp="1"/>
          </p:cNvSpPr>
          <p:nvPr>
            <p:ph type="sldNum" sz="quarter" idx="12"/>
          </p:nvPr>
        </p:nvSpPr>
        <p:spPr/>
        <p:txBody>
          <a:bodyPr/>
          <a:lstStyle/>
          <a:p>
            <a:fld id="{37D4CC3B-F538-9046-9995-49EE0C980241}" type="slidenum">
              <a:rPr lang="en-US" smtClean="0"/>
              <a:pPr/>
              <a:t>8</a:t>
            </a:fld>
            <a:endParaRPr lang="en-US" dirty="0"/>
          </a:p>
        </p:txBody>
      </p:sp>
    </p:spTree>
    <p:extLst>
      <p:ext uri="{BB962C8B-B14F-4D97-AF65-F5344CB8AC3E}">
        <p14:creationId xmlns:p14="http://schemas.microsoft.com/office/powerpoint/2010/main" val="413372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8E90D-E760-4E8E-AA1F-32BD1608BFE5}"/>
              </a:ext>
            </a:extLst>
          </p:cNvPr>
          <p:cNvSpPr>
            <a:spLocks noGrp="1"/>
          </p:cNvSpPr>
          <p:nvPr>
            <p:ph type="title"/>
          </p:nvPr>
        </p:nvSpPr>
        <p:spPr>
          <a:xfrm>
            <a:off x="984244" y="616340"/>
            <a:ext cx="8997956" cy="504096"/>
          </a:xfrm>
        </p:spPr>
        <p:txBody>
          <a:bodyPr/>
          <a:lstStyle/>
          <a:p>
            <a:r>
              <a:rPr lang="en-US" sz="4400" dirty="0"/>
              <a:t>TSMO and Safety Connection</a:t>
            </a:r>
          </a:p>
        </p:txBody>
      </p:sp>
      <p:sp>
        <p:nvSpPr>
          <p:cNvPr id="6" name="Content Placeholder 5">
            <a:extLst>
              <a:ext uri="{FF2B5EF4-FFF2-40B4-BE49-F238E27FC236}">
                <a16:creationId xmlns:a16="http://schemas.microsoft.com/office/drawing/2014/main" id="{7CFE5227-9F6A-4979-A57C-88F1B5865530}"/>
              </a:ext>
            </a:extLst>
          </p:cNvPr>
          <p:cNvSpPr>
            <a:spLocks noGrp="1"/>
          </p:cNvSpPr>
          <p:nvPr>
            <p:ph idx="1"/>
          </p:nvPr>
        </p:nvSpPr>
        <p:spPr>
          <a:xfrm>
            <a:off x="2518796" y="1821915"/>
            <a:ext cx="7510827" cy="1052349"/>
          </a:xfrm>
          <a:ln>
            <a:noFill/>
          </a:ln>
        </p:spPr>
        <p:txBody>
          <a:bodyPr>
            <a:normAutofit/>
          </a:bodyPr>
          <a:lstStyle/>
          <a:p>
            <a:pPr marL="0" indent="0">
              <a:spcAft>
                <a:spcPts val="600"/>
              </a:spcAft>
              <a:buNone/>
            </a:pPr>
            <a:r>
              <a:rPr lang="en-US" i="1" dirty="0"/>
              <a:t>“</a:t>
            </a:r>
            <a:r>
              <a:rPr lang="en-US" b="1" i="1" dirty="0"/>
              <a:t>There is a synergy between TSMO and safety.”</a:t>
            </a:r>
          </a:p>
          <a:p>
            <a:pPr marL="0" indent="0" algn="r">
              <a:buNone/>
            </a:pPr>
            <a:r>
              <a:rPr lang="en-US" dirty="0"/>
              <a:t>Eric Hill, MetroPlan Orlando</a:t>
            </a:r>
          </a:p>
          <a:p>
            <a:pPr marL="0" indent="0">
              <a:buNone/>
            </a:pPr>
            <a:endParaRPr lang="en-US" dirty="0"/>
          </a:p>
          <a:p>
            <a:pPr marL="0" indent="0">
              <a:buNone/>
            </a:pPr>
            <a:endParaRPr lang="en-US" dirty="0"/>
          </a:p>
          <a:p>
            <a:pPr marL="0" indent="0">
              <a:buNone/>
            </a:pPr>
            <a:endParaRPr lang="en-US" dirty="0"/>
          </a:p>
        </p:txBody>
      </p:sp>
      <p:sp>
        <p:nvSpPr>
          <p:cNvPr id="2" name="TextBox 1"/>
          <p:cNvSpPr txBox="1"/>
          <p:nvPr/>
        </p:nvSpPr>
        <p:spPr>
          <a:xfrm>
            <a:off x="1858297" y="3474284"/>
            <a:ext cx="8831826" cy="2092881"/>
          </a:xfrm>
          <a:prstGeom prst="rect">
            <a:avLst/>
          </a:prstGeom>
          <a:noFill/>
          <a:ln>
            <a:noFill/>
          </a:ln>
        </p:spPr>
        <p:txBody>
          <a:bodyPr wrap="square" rtlCol="0">
            <a:spAutoFit/>
          </a:bodyPr>
          <a:lstStyle/>
          <a:p>
            <a:pPr>
              <a:spcAft>
                <a:spcPts val="1200"/>
              </a:spcAft>
            </a:pPr>
            <a:r>
              <a:rPr lang="en-US" sz="2400" b="1" i="1" dirty="0">
                <a:latin typeface="Arial" panose="020B0604020202020204" pitchFamily="34" charset="0"/>
                <a:cs typeface="Arial" panose="020B0604020202020204" pitchFamily="34" charset="0"/>
              </a:rPr>
              <a:t>“I think there is a great opportunity for us to look at how we can implement operational improvements to save lives and reduce crashes and similarly look at how our safety solutions can be part of an operational strategy as well.”</a:t>
            </a:r>
          </a:p>
          <a:p>
            <a:pPr algn="r"/>
            <a:r>
              <a:rPr lang="en-US" sz="2400" dirty="0">
                <a:latin typeface="Arial" panose="020B0604020202020204" pitchFamily="34" charset="0"/>
                <a:cs typeface="Arial" panose="020B0604020202020204" pitchFamily="34" charset="0"/>
              </a:rPr>
              <a:t>Tony Kratofil, formerly of Michigan Department of Transportation</a:t>
            </a:r>
          </a:p>
        </p:txBody>
      </p:sp>
      <p:sp>
        <p:nvSpPr>
          <p:cNvPr id="4" name="Slide Number Placeholder 3">
            <a:extLst>
              <a:ext uri="{FF2B5EF4-FFF2-40B4-BE49-F238E27FC236}">
                <a16:creationId xmlns:a16="http://schemas.microsoft.com/office/drawing/2014/main" id="{9063BDB8-4B63-43E3-94B1-0B04816E34DC}"/>
              </a:ext>
            </a:extLst>
          </p:cNvPr>
          <p:cNvSpPr>
            <a:spLocks noGrp="1"/>
          </p:cNvSpPr>
          <p:nvPr>
            <p:ph type="sldNum" sz="quarter" idx="12"/>
          </p:nvPr>
        </p:nvSpPr>
        <p:spPr/>
        <p:txBody>
          <a:bodyPr/>
          <a:lstStyle/>
          <a:p>
            <a:fld id="{37D4CC3B-F538-9046-9995-49EE0C980241}" type="slidenum">
              <a:rPr lang="en-US" smtClean="0"/>
              <a:pPr/>
              <a:t>9</a:t>
            </a:fld>
            <a:endParaRPr lang="en-US" dirty="0"/>
          </a:p>
        </p:txBody>
      </p:sp>
    </p:spTree>
    <p:extLst>
      <p:ext uri="{BB962C8B-B14F-4D97-AF65-F5344CB8AC3E}">
        <p14:creationId xmlns:p14="http://schemas.microsoft.com/office/powerpoint/2010/main" val="1848762266"/>
      </p:ext>
    </p:extLst>
  </p:cSld>
  <p:clrMapOvr>
    <a:masterClrMapping/>
  </p:clrMapOvr>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2060"/>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B050"/>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36FE91"/>
      </a:accent5>
      <a:accent6>
        <a:srgbClr val="00843B"/>
      </a:accent6>
      <a:hlink>
        <a:srgbClr val="00B050"/>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bWFubmluZ2E8L1VzZXJOYW1lPjxEYXRlVGltZT4xLzIxLzIwMjEgNzozNTozOCBQTTwvRGF0ZVRpbWU+PExhYmVsU3RyaW5nPlVucmVzdHJpY3RlZDwvTGFiZWxTdHJpbmc+PC9pdGVtPjwvbGFiZWxIaXN0b3J5Pg==</Value>
</WrappedLabelHistory>
</file>

<file path=customXml/item4.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5.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DE1C32-4C18-40CB-8617-1161A6C6F29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85D5A5-F31A-4A08-B3C0-DB792BF6D697}">
  <ds:schemaRefs>
    <ds:schemaRef ds:uri="http://schemas.microsoft.com/sharepoint/v3/contenttype/forms"/>
  </ds:schemaRefs>
</ds:datastoreItem>
</file>

<file path=customXml/itemProps3.xml><?xml version="1.0" encoding="utf-8"?>
<ds:datastoreItem xmlns:ds="http://schemas.openxmlformats.org/officeDocument/2006/customXml" ds:itemID="{20B2EF3D-9539-460A-9CD0-BE0CD508E248}">
  <ds:schemaRefs>
    <ds:schemaRef ds:uri="http://www.w3.org/2001/XMLSchema"/>
    <ds:schemaRef ds:uri="http://www.boldonjames.com/2016/02/Classifier/internal/wrappedLabelHistory"/>
  </ds:schemaRefs>
</ds:datastoreItem>
</file>

<file path=customXml/itemProps4.xml><?xml version="1.0" encoding="utf-8"?>
<ds:datastoreItem xmlns:ds="http://schemas.openxmlformats.org/officeDocument/2006/customXml" ds:itemID="{4473C68E-A25B-4B3D-8B4E-7FE255642CBF}">
  <ds:schemaRefs>
    <ds:schemaRef ds:uri="http://www.w3.org/2001/XMLSchema"/>
    <ds:schemaRef ds:uri="http://www.boldonjames.com/2008/01/sie/internal/label"/>
  </ds:schemaRefs>
</ds:datastoreItem>
</file>

<file path=customXml/itemProps5.xml><?xml version="1.0" encoding="utf-8"?>
<ds:datastoreItem xmlns:ds="http://schemas.openxmlformats.org/officeDocument/2006/customXml" ds:itemID="{503100F0-AA00-4EDD-B26A-D3E36816FA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19064</TotalTime>
  <Words>16061</Words>
  <Application>Microsoft Office PowerPoint</Application>
  <PresentationFormat>Widescreen</PresentationFormat>
  <Paragraphs>1205</Paragraphs>
  <Slides>73</Slides>
  <Notes>72</Notes>
  <HiddenSlides>0</HiddenSlides>
  <MMClips>0</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Office Theme</vt:lpstr>
      <vt:lpstr>1_Custom Design</vt:lpstr>
      <vt:lpstr>1_Office Theme</vt:lpstr>
      <vt:lpstr>Connecting TSMO  and Safety</vt:lpstr>
      <vt:lpstr>Disclaimer</vt:lpstr>
      <vt:lpstr>Executive Summary</vt:lpstr>
      <vt:lpstr>Transportation Landscape Is Changing</vt:lpstr>
      <vt:lpstr>Collaboration Is Important</vt:lpstr>
      <vt:lpstr>Transportation Systems Management and Operations (TSMO)</vt:lpstr>
      <vt:lpstr>TSMO Supports Many State and Local Department of Transportation (DOT) Goals </vt:lpstr>
      <vt:lpstr>TSMO Can Support Safety Goals and Activities</vt:lpstr>
      <vt:lpstr>TSMO and Safety Connection</vt:lpstr>
      <vt:lpstr>Next Steps</vt:lpstr>
      <vt:lpstr>Thank you!</vt:lpstr>
      <vt:lpstr>End of Executive Summary</vt:lpstr>
      <vt:lpstr>Goals of the Presentation</vt:lpstr>
      <vt:lpstr>Presentation Overview</vt:lpstr>
      <vt:lpstr>What Is TSMO?</vt:lpstr>
      <vt:lpstr>Definition of TSMO</vt:lpstr>
      <vt:lpstr>Characteristics of Transportation Systems Management and Operations (TSMO)</vt:lpstr>
      <vt:lpstr>Examples of TSMO Strategies</vt:lpstr>
      <vt:lpstr>Incident/Event Management Strategies</vt:lpstr>
      <vt:lpstr>Traffic Management Strategies</vt:lpstr>
      <vt:lpstr>Demand Management Strategies</vt:lpstr>
      <vt:lpstr>TSMO Is a “Way of Thinking” That Supports State Departments of Transportation (DOTs) Missions</vt:lpstr>
      <vt:lpstr>TSMO Supports Many DOT Goals </vt:lpstr>
      <vt:lpstr>Example TSMO Strategies That Support DOT Goals</vt:lpstr>
      <vt:lpstr>TSMO State of the Practice</vt:lpstr>
      <vt:lpstr>Resources on TSMO</vt:lpstr>
      <vt:lpstr>Connecting TSMO and Safety Overview</vt:lpstr>
      <vt:lpstr>Common Safety Program Elements</vt:lpstr>
      <vt:lpstr>TSMO Can Support Safety Goals</vt:lpstr>
      <vt:lpstr>TSMO Can Support Safety in Work Zones</vt:lpstr>
      <vt:lpstr>Intersection Safety</vt:lpstr>
      <vt:lpstr>TSMO Can Help Prevent Secondary Crashes through Traffic Incident Management (TIM)</vt:lpstr>
      <vt:lpstr>TSMO Can Provide Traveler Safety Information and Outreach </vt:lpstr>
      <vt:lpstr>TSMO Can Support Speed Management</vt:lpstr>
      <vt:lpstr>TSMO Can Support Safety for All Users and All Modes of Travel</vt:lpstr>
      <vt:lpstr>TSMO Can Support Safety During Adverse Weather</vt:lpstr>
      <vt:lpstr>TSMO Can Support Safety With Data-Driven Decisions (1/2)</vt:lpstr>
      <vt:lpstr>TSMO Can Support Safety With Data-Driven Decisions (2/2)</vt:lpstr>
      <vt:lpstr>Areas for Collaboration Between TSMO and Safety</vt:lpstr>
      <vt:lpstr>Integrating TSMO in Safety</vt:lpstr>
      <vt:lpstr>Integrating Safety in TSMO</vt:lpstr>
      <vt:lpstr>Examples of Collaboration Between TSMO and Safety</vt:lpstr>
      <vt:lpstr>Arizona DOT – Working Together</vt:lpstr>
      <vt:lpstr>Arizona DOT – Operations and Safety Data</vt:lpstr>
      <vt:lpstr>Strategies Improving Safety and Operations in Arizona (1/2)</vt:lpstr>
      <vt:lpstr>Strategies Improving Safety and Operations in Arizona (2/2)</vt:lpstr>
      <vt:lpstr>Interstate 10 Corridor Coalition Truck Parking Availability System</vt:lpstr>
      <vt:lpstr>Florida DOT’s (FDOT’s) Perspective</vt:lpstr>
      <vt:lpstr>Innovative Research and Tools in Florida (1/2)</vt:lpstr>
      <vt:lpstr>Innovative Research and Tools in Florida (2/2)</vt:lpstr>
      <vt:lpstr>FDOT’s Ongoing Efforts</vt:lpstr>
      <vt:lpstr>Iowa DOT Multidisciplinary Safety Team  (MDST)</vt:lpstr>
      <vt:lpstr>Iowa DOT Traffic Critical Projects (TCP) Program</vt:lpstr>
      <vt:lpstr>Iowa DOT and Integrated Corridor Management (ICM)</vt:lpstr>
      <vt:lpstr>Iowa DOT Infrastructure Condition Evaluation-Operations (ICE-Ops) Tool</vt:lpstr>
      <vt:lpstr>Ohio DOT (ODOT) Traffic Operation Assessment Systems Tool (TOAST) (1/2) </vt:lpstr>
      <vt:lpstr>ODOT TOAST (2/2)</vt:lpstr>
      <vt:lpstr>Collaboration in Ohio DOT</vt:lpstr>
      <vt:lpstr>Ohio DOT Interstate 90 Road Weather Management</vt:lpstr>
      <vt:lpstr>Vermont Agency of Transportation (AOT) Safety Data Team</vt:lpstr>
      <vt:lpstr>Pennsylvania DOT TSMO Guidebook</vt:lpstr>
      <vt:lpstr>Overcoming Challenges</vt:lpstr>
      <vt:lpstr>Potential Challenges … and Solutions (1/4)</vt:lpstr>
      <vt:lpstr>Potential Challenges … and Solutions (2/4)</vt:lpstr>
      <vt:lpstr>Potential Challenges … and Solutions (3/4)</vt:lpstr>
      <vt:lpstr>Potential Challenges … and Solutions (4/4)</vt:lpstr>
      <vt:lpstr>Next Steps for Connecting TSMO and Safety</vt:lpstr>
      <vt:lpstr>Near-Term Opportunities</vt:lpstr>
      <vt:lpstr>Long-Term Opportunities</vt:lpstr>
      <vt:lpstr>Emerging Opportunities for Improving Safety through Operations Data and Tools</vt:lpstr>
      <vt:lpstr>Resources (1/2)</vt:lpstr>
      <vt:lpstr>Resources (2/2)</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Jeff Ryder</cp:lastModifiedBy>
  <cp:revision>493</cp:revision>
  <cp:lastPrinted>2020-11-17T18:55:35Z</cp:lastPrinted>
  <dcterms:created xsi:type="dcterms:W3CDTF">2020-11-17T15:20:11Z</dcterms:created>
  <dcterms:modified xsi:type="dcterms:W3CDTF">2023-03-17T20:04:28Z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dc8d5b86-efb3-41bd-8aa8-07833d04f456</vt:lpwstr>
  </property>
  <property fmtid="{D5CDD505-2E9C-101B-9397-08002B2CF9AE}" pid="3" name="bjSaver">
    <vt:lpwstr>nTZIZikKtGi03X0C48Q2AA8QXsSHzaW5</vt:lpwstr>
  </property>
  <property fmtid="{D5CDD505-2E9C-101B-9397-08002B2CF9AE}" pid="4" name="bjDocumentSecurityLabel">
    <vt:lpwstr>Unrestricted</vt:lpwstr>
  </property>
  <property fmtid="{D5CDD505-2E9C-101B-9397-08002B2CF9AE}" pid="5" name="bjLabelHistoryID">
    <vt:lpwstr>{20B2EF3D-9539-460A-9CD0-BE0CD508E248}</vt:lpwstr>
  </property>
  <property fmtid="{D5CDD505-2E9C-101B-9397-08002B2CF9AE}" pid="6"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7" name="bjDocumentLabelXML-0">
    <vt:lpwstr>ames.com/2008/01/sie/internal/label"&gt;&lt;element uid="42834bfb-1ec1-4beb-bd64-eb83fb3cb3f3" value="" /&gt;&lt;/sisl&gt;</vt:lpwstr>
  </property>
  <property fmtid="{D5CDD505-2E9C-101B-9397-08002B2CF9AE}" pid="8" name="MSIP_Label_c968a81f-7ed4-4faa-9408-9652e001dd96_Enabled">
    <vt:lpwstr>true</vt:lpwstr>
  </property>
  <property fmtid="{D5CDD505-2E9C-101B-9397-08002B2CF9AE}" pid="9" name="MSIP_Label_c968a81f-7ed4-4faa-9408-9652e001dd96_SetDate">
    <vt:lpwstr>2022-12-15T21:41:42Z</vt:lpwstr>
  </property>
  <property fmtid="{D5CDD505-2E9C-101B-9397-08002B2CF9AE}" pid="10" name="MSIP_Label_c968a81f-7ed4-4faa-9408-9652e001dd96_Method">
    <vt:lpwstr>Standard</vt:lpwstr>
  </property>
  <property fmtid="{D5CDD505-2E9C-101B-9397-08002B2CF9AE}" pid="11" name="MSIP_Label_c968a81f-7ed4-4faa-9408-9652e001dd96_Name">
    <vt:lpwstr>Unrestricted</vt:lpwstr>
  </property>
  <property fmtid="{D5CDD505-2E9C-101B-9397-08002B2CF9AE}" pid="12" name="MSIP_Label_c968a81f-7ed4-4faa-9408-9652e001dd96_SiteId">
    <vt:lpwstr>b64da4ac-e800-4cfc-8931-e607f720a1b8</vt:lpwstr>
  </property>
  <property fmtid="{D5CDD505-2E9C-101B-9397-08002B2CF9AE}" pid="13" name="MSIP_Label_c968a81f-7ed4-4faa-9408-9652e001dd96_ActionId">
    <vt:lpwstr>34943d7d-9461-4981-8895-e968dad1813a</vt:lpwstr>
  </property>
  <property fmtid="{D5CDD505-2E9C-101B-9397-08002B2CF9AE}" pid="14" name="MSIP_Label_c968a81f-7ed4-4faa-9408-9652e001dd96_ContentBits">
    <vt:lpwstr>0</vt:lpwstr>
  </property>
</Properties>
</file>